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75" r:id="rId6"/>
    <p:sldId id="273" r:id="rId7"/>
    <p:sldId id="277" r:id="rId8"/>
    <p:sldId id="274" r:id="rId9"/>
    <p:sldId id="258" r:id="rId10"/>
    <p:sldId id="266" r:id="rId11"/>
    <p:sldId id="260" r:id="rId12"/>
    <p:sldId id="267" r:id="rId13"/>
    <p:sldId id="261" r:id="rId14"/>
    <p:sldId id="268" r:id="rId15"/>
    <p:sldId id="262" r:id="rId16"/>
    <p:sldId id="269" r:id="rId17"/>
    <p:sldId id="284" r:id="rId18"/>
    <p:sldId id="270" r:id="rId19"/>
    <p:sldId id="264" r:id="rId20"/>
    <p:sldId id="265" r:id="rId21"/>
    <p:sldId id="280" r:id="rId22"/>
    <p:sldId id="283" r:id="rId23"/>
    <p:sldId id="278" r:id="rId24"/>
    <p:sldId id="279" r:id="rId25"/>
    <p:sldId id="291" r:id="rId26"/>
    <p:sldId id="285" r:id="rId27"/>
    <p:sldId id="286" r:id="rId28"/>
    <p:sldId id="289" r:id="rId29"/>
    <p:sldId id="290" r:id="rId30"/>
    <p:sldId id="281" r:id="rId31"/>
    <p:sldId id="282" r:id="rId32"/>
    <p:sldId id="287" r:id="rId33"/>
    <p:sldId id="288"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EA8DCA-8D7F-443C-8D20-072EB02BA971}" v="5" dt="2025-10-14T12:47:14.5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74"/>
  </p:normalViewPr>
  <p:slideViewPr>
    <p:cSldViewPr snapToGrid="0" snapToObjects="1">
      <p:cViewPr varScale="1">
        <p:scale>
          <a:sx n="68" d="100"/>
          <a:sy n="68" d="100"/>
        </p:scale>
        <p:origin x="402" y="7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2FE7D661-1836-44F7-8FAF-35E8F866ECD3}" type="datetime1">
              <a:rPr lang="en-US" smtClean="0"/>
              <a:pPr/>
              <a:t>10/10/2025</a:t>
            </a:fld>
            <a:endParaRPr lang="en-US"/>
          </a:p>
        </p:txBody>
      </p:sp>
      <p:sp>
        <p:nvSpPr>
          <p:cNvPr id="8" name="Slide Number Placeholder 7"/>
          <p:cNvSpPr>
            <a:spLocks noGrp="1"/>
          </p:cNvSpPr>
          <p:nvPr>
            <p:ph type="sldNum" sz="quarter" idx="11"/>
          </p:nvPr>
        </p:nvSpPr>
        <p:spPr/>
        <p:txBody>
          <a:bodyPr/>
          <a:lstStyle/>
          <a:p>
            <a:fld id="{CE8079A4-7AA8-4A4F-87E2-7781EC5097DD}" type="slidenum">
              <a:rPr lang="en-US" smtClean="0"/>
              <a:pPr/>
              <a:t>‹#›</a:t>
            </a:fld>
            <a:endParaRPr lang="en-US"/>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FF71CE-B899-4B2B-848D-9F12F0C901B6}"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7606D-E5C4-4C2F-8241-EC2663EF1CD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2CF1CA-F464-4B29-B867-EAF8A9B936E3}" type="datetime1">
              <a:rPr lang="en-US" smtClean="0"/>
              <a:pPr/>
              <a:t>10/10/2025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E6B357-51B9-47D2-A71D-0D06CB03185D}" type="datetime1">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8CB827-F132-4DF6-9FB9-4035A4C798EF}" type="datetime1">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A92A601-7D32-4ED7-AD1A-974B6DDBDCDC}" type="datetime1">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3A17B41-4A0C-4639-A132-E5C8F99A4BE8}" type="datetime1">
              <a:rPr lang="en-US" smtClean="0"/>
              <a:pPr/>
              <a:t>10/10/2025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8079A4-7AA8-4A4F-87E2-7781EC5097DD}" type="slidenum">
              <a:rPr lang="en-US" smtClean="0"/>
              <a:pPr/>
              <a:t>‹#›</a:t>
            </a:fld>
            <a:endParaRPr lang="en-US"/>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9967FD-6084-4075-993E-77EC8038773F}" type="datetime1">
              <a:rPr lang="en-US" smtClean="0"/>
              <a:pPr/>
              <a:t>10/10/2025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88B47-74BA-4873-ADAE-EB0120124E83}" type="datetime1">
              <a:rPr lang="en-US" smtClean="0"/>
              <a:pPr/>
              <a:t>10/10/2025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CF52C1-9A39-494C-9977-BBEFAB872C1F}" type="datetime1">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1EACE2-EA00-4376-9A66-47ABB8B02CF5}" type="datetime1">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DA47DADC-55EA-4839-91C8-5BCC0EC06F5C}" type="datetime1">
              <a:rPr lang="en-US" smtClean="0"/>
              <a:pPr/>
              <a:t>10/10/2025</a:t>
            </a:fld>
            <a:endParaRPr lang="en-US" dirty="0"/>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CE8079A4-7AA8-4A4F-87E2-7781EC5097DD}" type="slidenum">
              <a:rPr lang="en-US" smtClean="0"/>
              <a:pPr/>
              <a:t>‹#›</a:t>
            </a:fld>
            <a:endParaRPr lang="en-US"/>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2" r:id="rId10"/>
    <p:sldLayoutId id="2147483671" r:id="rId11"/>
  </p:sldLayoutIdLst>
  <p:hf sldNum="0" hdr="0" ftr="0" dt="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lj3iNxZ8Dww&amp;pp=ygUXbm9uLXNlcXVpdHVyIGNvbW1lcmNpYWw%3D"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SJkUHXCVuEI&amp;list=PLiG_ypbO1bHn2TXEzsr0ZIS-VyJ20PUKx&amp;index=5&amp;pp=iAQB0gcJCfwJAYcqIYzv"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hyperlink" Target="https://www.youtube.com/watch?v=fG5NBO4g5do"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FaJrH8iomwQ&amp;t=195s&amp;pp=ygUsQ29uZnVzaW5nIENoYXRHUFQgV2l0aCBFdmVyeSBMb2dpY2FsIEZhbGxhY3nSBwkJ_AkBhyohjO8%3D"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MDUQW8LUMs8&amp;list=PLiG_ypbO1bHn2TXEzsr0ZIS-VyJ20PUKx&amp;index=7&amp;pp=iAQB" TargetMode="External"/><Relationship Id="rId2" Type="http://schemas.openxmlformats.org/officeDocument/2006/relationships/hyperlink" Target="https://www.bing.com/videos/riverview/relatedvideo?&amp;q=bandwagon+ad&amp;&amp;mid=74FF984A742CBB6CEF3974FF984A742CBB6CEF39&amp;&amp;FORM=VRDGAR" TargetMode="External"/><Relationship Id="rId1" Type="http://schemas.openxmlformats.org/officeDocument/2006/relationships/slideLayout" Target="../slideLayouts/slideLayout2.xml"/><Relationship Id="rId4" Type="http://schemas.openxmlformats.org/officeDocument/2006/relationships/hyperlink" Target="https://www.youtube.com/shorts/ZuCPjqIK8RQ"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Arguments and Logical Fallacies</a:t>
            </a:r>
          </a:p>
        </p:txBody>
      </p:sp>
      <p:sp>
        <p:nvSpPr>
          <p:cNvPr id="3" name="Subtitle 2"/>
          <p:cNvSpPr>
            <a:spLocks noGrp="1"/>
          </p:cNvSpPr>
          <p:nvPr>
            <p:ph type="subTitle" idx="1"/>
          </p:nvPr>
        </p:nvSpPr>
        <p:spPr/>
        <p:txBody>
          <a:bodyPr>
            <a:normAutofit/>
          </a:bodyPr>
          <a:lstStyle/>
          <a:p>
            <a:r>
              <a:rPr lang="en-US" dirty="0"/>
              <a:t>Errors in reasoning: Identifying informal fallacies</a:t>
            </a:r>
          </a:p>
          <a:p>
            <a:endParaRPr lang="en-US" dirty="0"/>
          </a:p>
          <a:p>
            <a:r>
              <a:rPr lang="en-US" sz="1200" dirty="0"/>
              <a:t>From </a:t>
            </a:r>
            <a:r>
              <a:rPr lang="en-US" sz="1200" dirty="0" err="1"/>
              <a:t>TOKTopics.com</a:t>
            </a:r>
            <a:endParaRPr lang="en-US" sz="1200" dirty="0"/>
          </a:p>
        </p:txBody>
      </p:sp>
    </p:spTree>
    <p:extLst>
      <p:ext uri="{BB962C8B-B14F-4D97-AF65-F5344CB8AC3E}">
        <p14:creationId xmlns:p14="http://schemas.microsoft.com/office/powerpoint/2010/main" val="3215357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Truism…</a:t>
            </a:r>
          </a:p>
        </p:txBody>
      </p:sp>
      <p:sp>
        <p:nvSpPr>
          <p:cNvPr id="3" name="Content Placeholder 2"/>
          <p:cNvSpPr>
            <a:spLocks noGrp="1"/>
          </p:cNvSpPr>
          <p:nvPr>
            <p:ph idx="1"/>
          </p:nvPr>
        </p:nvSpPr>
        <p:spPr/>
        <p:txBody>
          <a:bodyPr/>
          <a:lstStyle/>
          <a:p>
            <a:r>
              <a:rPr lang="en-US" sz="2800" dirty="0"/>
              <a:t>I think he is unattractive because he is ugly</a:t>
            </a:r>
          </a:p>
          <a:p>
            <a:endParaRPr lang="en-US" dirty="0"/>
          </a:p>
        </p:txBody>
      </p:sp>
    </p:spTree>
    <p:extLst>
      <p:ext uri="{BB962C8B-B14F-4D97-AF65-F5344CB8AC3E}">
        <p14:creationId xmlns:p14="http://schemas.microsoft.com/office/powerpoint/2010/main" val="417378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Circular argument, begging the question</a:t>
            </a:r>
          </a:p>
        </p:txBody>
      </p:sp>
      <p:sp>
        <p:nvSpPr>
          <p:cNvPr id="3" name="Content Placeholder 2"/>
          <p:cNvSpPr>
            <a:spLocks noGrp="1"/>
          </p:cNvSpPr>
          <p:nvPr>
            <p:ph idx="1"/>
          </p:nvPr>
        </p:nvSpPr>
        <p:spPr/>
        <p:txBody>
          <a:bodyPr/>
          <a:lstStyle/>
          <a:p>
            <a:r>
              <a:rPr lang="en-US" dirty="0"/>
              <a:t>The premises include the claim that the conclusion is true or assume the conclusion is true.</a:t>
            </a:r>
          </a:p>
          <a:p>
            <a:r>
              <a:rPr lang="en-US" dirty="0"/>
              <a:t>The premise and conclusion are one in the same</a:t>
            </a:r>
          </a:p>
          <a:p>
            <a:endParaRPr lang="en-US" dirty="0"/>
          </a:p>
          <a:p>
            <a:r>
              <a:rPr lang="en-US" dirty="0"/>
              <a:t>Do you remember when this is not a logical fallacy, but NECESSARY?</a:t>
            </a:r>
          </a:p>
          <a:p>
            <a:pPr lvl="1"/>
            <a:r>
              <a:rPr lang="en-US" dirty="0"/>
              <a:t>With Ultimate things. (e.g. God’s Word is true b/c it says it)</a:t>
            </a:r>
          </a:p>
        </p:txBody>
      </p:sp>
    </p:spTree>
    <p:extLst>
      <p:ext uri="{BB962C8B-B14F-4D97-AF65-F5344CB8AC3E}">
        <p14:creationId xmlns:p14="http://schemas.microsoft.com/office/powerpoint/2010/main" val="350745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97393"/>
            <a:ext cx="7315200" cy="1154097"/>
          </a:xfrm>
        </p:spPr>
        <p:txBody>
          <a:bodyPr/>
          <a:lstStyle/>
          <a:p>
            <a:pPr algn="ctr"/>
            <a:r>
              <a:rPr lang="en-US" dirty="0"/>
              <a:t>DirecTV Commercial</a:t>
            </a:r>
          </a:p>
        </p:txBody>
      </p:sp>
      <p:pic>
        <p:nvPicPr>
          <p:cNvPr id="4" name="Don't Wake Up in a Roadside Ditch (DirecT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4400" y="2116356"/>
            <a:ext cx="7453729" cy="4192369"/>
          </a:xfrm>
        </p:spPr>
      </p:pic>
    </p:spTree>
    <p:extLst>
      <p:ext uri="{BB962C8B-B14F-4D97-AF65-F5344CB8AC3E}">
        <p14:creationId xmlns:p14="http://schemas.microsoft.com/office/powerpoint/2010/main" val="38240183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Slippery Slope Argument</a:t>
            </a:r>
          </a:p>
        </p:txBody>
      </p:sp>
      <p:sp>
        <p:nvSpPr>
          <p:cNvPr id="3" name="Content Placeholder 2"/>
          <p:cNvSpPr>
            <a:spLocks noGrp="1"/>
          </p:cNvSpPr>
          <p:nvPr>
            <p:ph idx="1"/>
          </p:nvPr>
        </p:nvSpPr>
        <p:spPr/>
        <p:txBody>
          <a:bodyPr/>
          <a:lstStyle/>
          <a:p>
            <a:r>
              <a:rPr lang="en-US" dirty="0"/>
              <a:t>A person asserts that some event must inevitably follow from another without any argument for the inevitability of the event in question. In most cases, there are a series of steps or gradations between one event and the one in question and no reason is given as to why the intervening steps or gradations will simply be bypassed</a:t>
            </a:r>
          </a:p>
          <a:p>
            <a:endParaRPr lang="en-US" dirty="0"/>
          </a:p>
        </p:txBody>
      </p:sp>
    </p:spTree>
    <p:extLst>
      <p:ext uri="{BB962C8B-B14F-4D97-AF65-F5344CB8AC3E}">
        <p14:creationId xmlns:p14="http://schemas.microsoft.com/office/powerpoint/2010/main" val="1241275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14400" y="306256"/>
            <a:ext cx="7315200" cy="1154097"/>
          </a:xfrm>
        </p:spPr>
        <p:txBody>
          <a:bodyPr>
            <a:normAutofit fontScale="90000"/>
          </a:bodyPr>
          <a:lstStyle/>
          <a:p>
            <a:pPr algn="ctr"/>
            <a:r>
              <a:rPr lang="en-US" dirty="0"/>
              <a:t>2007 Teen Miss America Pageant</a:t>
            </a:r>
          </a:p>
        </p:txBody>
      </p:sp>
      <p:sp>
        <p:nvSpPr>
          <p:cNvPr id="10" name="TextBox 9">
            <a:extLst>
              <a:ext uri="{FF2B5EF4-FFF2-40B4-BE49-F238E27FC236}">
                <a16:creationId xmlns:a16="http://schemas.microsoft.com/office/drawing/2014/main" id="{42079325-1A5F-DE43-8735-18A255A9C2CE}"/>
              </a:ext>
            </a:extLst>
          </p:cNvPr>
          <p:cNvSpPr txBox="1"/>
          <p:nvPr/>
        </p:nvSpPr>
        <p:spPr>
          <a:xfrm>
            <a:off x="3431569" y="6236413"/>
            <a:ext cx="6195317" cy="276999"/>
          </a:xfrm>
          <a:prstGeom prst="rect">
            <a:avLst/>
          </a:prstGeom>
          <a:noFill/>
        </p:spPr>
        <p:txBody>
          <a:bodyPr wrap="square" rtlCol="0">
            <a:spAutoFit/>
          </a:bodyPr>
          <a:lstStyle/>
          <a:p>
            <a:r>
              <a:rPr lang="en-US" sz="1200" dirty="0"/>
              <a:t>Click on image to play video</a:t>
            </a:r>
          </a:p>
        </p:txBody>
      </p:sp>
      <p:sp>
        <p:nvSpPr>
          <p:cNvPr id="3" name="Content Placeholder 2">
            <a:extLst>
              <a:ext uri="{FF2B5EF4-FFF2-40B4-BE49-F238E27FC236}">
                <a16:creationId xmlns:a16="http://schemas.microsoft.com/office/drawing/2014/main" id="{B6CDA6BD-2B26-CAD8-B7DE-71F89FB185EF}"/>
              </a:ext>
            </a:extLst>
          </p:cNvPr>
          <p:cNvSpPr>
            <a:spLocks noGrp="1"/>
          </p:cNvSpPr>
          <p:nvPr>
            <p:ph idx="1"/>
          </p:nvPr>
        </p:nvSpPr>
        <p:spPr>
          <a:xfrm>
            <a:off x="914400" y="2769833"/>
            <a:ext cx="7315200" cy="586015"/>
          </a:xfrm>
        </p:spPr>
        <p:txBody>
          <a:bodyPr/>
          <a:lstStyle/>
          <a:p>
            <a:r>
              <a:rPr lang="en-US" b="0" i="0" dirty="0">
                <a:solidFill>
                  <a:srgbClr val="0F0F0F"/>
                </a:solidFill>
                <a:effectLst/>
                <a:latin typeface="Roboto" panose="02000000000000000000" pitchFamily="2" charset="0"/>
                <a:hlinkClick r:id="rId2" tooltip="Miss Teen USA 2007 - South Carolina answers a question"/>
              </a:rPr>
              <a:t>Miss Teen USA 2007 - South Carolina answers a question</a:t>
            </a:r>
            <a:endParaRPr lang="en-US" dirty="0"/>
          </a:p>
        </p:txBody>
      </p:sp>
    </p:spTree>
    <p:extLst>
      <p:ext uri="{BB962C8B-B14F-4D97-AF65-F5344CB8AC3E}">
        <p14:creationId xmlns:p14="http://schemas.microsoft.com/office/powerpoint/2010/main" val="1107273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 Sequitur Argument</a:t>
            </a:r>
          </a:p>
        </p:txBody>
      </p:sp>
      <p:sp>
        <p:nvSpPr>
          <p:cNvPr id="3" name="Content Placeholder 2"/>
          <p:cNvSpPr>
            <a:spLocks noGrp="1"/>
          </p:cNvSpPr>
          <p:nvPr>
            <p:ph idx="1"/>
          </p:nvPr>
        </p:nvSpPr>
        <p:spPr/>
        <p:txBody>
          <a:bodyPr/>
          <a:lstStyle/>
          <a:p>
            <a:r>
              <a:rPr lang="en-US" sz="2800" dirty="0"/>
              <a:t>An argument in which its conclusion does not follow from its premises</a:t>
            </a:r>
          </a:p>
          <a:p>
            <a:endParaRPr lang="en-US" dirty="0"/>
          </a:p>
        </p:txBody>
      </p:sp>
    </p:spTree>
    <p:extLst>
      <p:ext uri="{BB962C8B-B14F-4D97-AF65-F5344CB8AC3E}">
        <p14:creationId xmlns:p14="http://schemas.microsoft.com/office/powerpoint/2010/main" val="2602766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503" y="678017"/>
            <a:ext cx="7315200" cy="1154097"/>
          </a:xfrm>
        </p:spPr>
        <p:txBody>
          <a:bodyPr/>
          <a:lstStyle/>
          <a:p>
            <a:pPr algn="ctr"/>
            <a:r>
              <a:rPr lang="en-US" dirty="0"/>
              <a:t>Where is the fallacy?</a:t>
            </a:r>
          </a:p>
        </p:txBody>
      </p:sp>
      <p:pic>
        <p:nvPicPr>
          <p:cNvPr id="4" name="Obama Accuses Fox News Of Spreading Negative Stereotypes About The Poo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55289" y="2062905"/>
            <a:ext cx="5661094" cy="4245820"/>
          </a:xfrm>
        </p:spPr>
      </p:pic>
    </p:spTree>
    <p:extLst>
      <p:ext uri="{BB962C8B-B14F-4D97-AF65-F5344CB8AC3E}">
        <p14:creationId xmlns:p14="http://schemas.microsoft.com/office/powerpoint/2010/main" val="3667902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Strawman</a:t>
            </a:r>
            <a:r>
              <a:rPr lang="en-US" dirty="0"/>
              <a:t> Argument</a:t>
            </a:r>
          </a:p>
        </p:txBody>
      </p:sp>
      <p:sp>
        <p:nvSpPr>
          <p:cNvPr id="3" name="Content Placeholder 2"/>
          <p:cNvSpPr>
            <a:spLocks noGrp="1"/>
          </p:cNvSpPr>
          <p:nvPr>
            <p:ph idx="1"/>
          </p:nvPr>
        </p:nvSpPr>
        <p:spPr/>
        <p:txBody>
          <a:bodyPr/>
          <a:lstStyle/>
          <a:p>
            <a:r>
              <a:rPr lang="en-US" sz="2800" dirty="0"/>
              <a:t>When a person simply ignores a person's actual position and substitutes a distorted, exaggerated or misrepresented version of that position</a:t>
            </a:r>
          </a:p>
          <a:p>
            <a:endParaRPr lang="en-US" dirty="0"/>
          </a:p>
          <a:p>
            <a:pPr algn="l"/>
            <a:r>
              <a:rPr lang="en-US" b="0" i="0" dirty="0">
                <a:solidFill>
                  <a:srgbClr val="181912"/>
                </a:solidFill>
                <a:effectLst/>
                <a:latin typeface="Roboto" panose="02000000000000000000" pitchFamily="2" charset="0"/>
                <a:hlinkClick r:id="rId2"/>
              </a:rPr>
              <a:t>Raymond Mercedes Benz Ice Cream Commercial</a:t>
            </a:r>
            <a:endParaRPr lang="en-US" b="1" i="0" dirty="0">
              <a:solidFill>
                <a:srgbClr val="0F0F0F"/>
              </a:solidFill>
              <a:effectLst/>
              <a:latin typeface="Roboto" panose="02000000000000000000" pitchFamily="2" charset="0"/>
              <a:hlinkClick r:id="rId2"/>
            </a:endParaRPr>
          </a:p>
          <a:p>
            <a:pPr marL="45720" indent="0">
              <a:buNone/>
            </a:pPr>
            <a:endParaRPr lang="en-US" dirty="0"/>
          </a:p>
        </p:txBody>
      </p:sp>
    </p:spTree>
    <p:extLst>
      <p:ext uri="{BB962C8B-B14F-4D97-AF65-F5344CB8AC3E}">
        <p14:creationId xmlns:p14="http://schemas.microsoft.com/office/powerpoint/2010/main" val="412647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Obesity Logical Fallacy.png"/>
          <p:cNvPicPr>
            <a:picLocks noGrp="1" noChangeAspect="1"/>
          </p:cNvPicPr>
          <p:nvPr>
            <p:ph idx="1"/>
          </p:nvPr>
        </p:nvPicPr>
        <p:blipFill>
          <a:blip r:embed="rId2" cstate="email">
            <a:extLst>
              <a:ext uri="{28A0092B-C50C-407E-A947-70E740481C1C}">
                <a14:useLocalDpi xmlns:a14="http://schemas.microsoft.com/office/drawing/2010/main" val="0"/>
              </a:ext>
            </a:extLst>
          </a:blip>
          <a:srcRect l="-14293" r="-14293"/>
          <a:stretch>
            <a:fillRect/>
          </a:stretch>
        </p:blipFill>
        <p:spPr>
          <a:xfrm>
            <a:off x="1075995" y="1725831"/>
            <a:ext cx="6887890" cy="5356602"/>
          </a:xfrm>
        </p:spPr>
      </p:pic>
      <p:sp>
        <p:nvSpPr>
          <p:cNvPr id="2" name="TextBox 1"/>
          <p:cNvSpPr txBox="1"/>
          <p:nvPr/>
        </p:nvSpPr>
        <p:spPr>
          <a:xfrm>
            <a:off x="331317" y="248503"/>
            <a:ext cx="8269116" cy="1477328"/>
          </a:xfrm>
          <a:prstGeom prst="rect">
            <a:avLst/>
          </a:prstGeom>
          <a:noFill/>
        </p:spPr>
        <p:txBody>
          <a:bodyPr wrap="square" rtlCol="0">
            <a:spAutoFit/>
          </a:bodyPr>
          <a:lstStyle/>
          <a:p>
            <a:r>
              <a:rPr lang="en-US" dirty="0"/>
              <a:t>Break down the following “argument.” </a:t>
            </a:r>
          </a:p>
          <a:p>
            <a:pPr marL="285750" indent="-285750">
              <a:buFont typeface="Arial"/>
              <a:buChar char="•"/>
            </a:pPr>
            <a:r>
              <a:rPr lang="en-US" dirty="0"/>
              <a:t>What’s the conclusion/message?</a:t>
            </a:r>
          </a:p>
          <a:p>
            <a:pPr marL="285750" indent="-285750">
              <a:buFont typeface="Arial"/>
              <a:buChar char="•"/>
            </a:pPr>
            <a:r>
              <a:rPr lang="en-US" dirty="0"/>
              <a:t>What are the reasons given?</a:t>
            </a:r>
          </a:p>
          <a:p>
            <a:pPr marL="285750" indent="-285750">
              <a:buFont typeface="Arial"/>
              <a:buChar char="•"/>
            </a:pPr>
            <a:r>
              <a:rPr lang="en-US" dirty="0"/>
              <a:t>What is the assumption?</a:t>
            </a:r>
          </a:p>
          <a:p>
            <a:pPr marL="285750" indent="-285750">
              <a:buFont typeface="Arial"/>
              <a:buChar char="•"/>
            </a:pPr>
            <a:r>
              <a:rPr lang="en-US" dirty="0"/>
              <a:t>What’s wrong with this reasoning?</a:t>
            </a:r>
          </a:p>
        </p:txBody>
      </p:sp>
    </p:spTree>
    <p:extLst>
      <p:ext uri="{BB962C8B-B14F-4D97-AF65-F5344CB8AC3E}">
        <p14:creationId xmlns:p14="http://schemas.microsoft.com/office/powerpoint/2010/main" val="3474782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a:t>
            </a:r>
          </a:p>
        </p:txBody>
      </p:sp>
      <p:sp>
        <p:nvSpPr>
          <p:cNvPr id="3" name="Content Placeholder 2"/>
          <p:cNvSpPr>
            <a:spLocks noGrp="1"/>
          </p:cNvSpPr>
          <p:nvPr>
            <p:ph idx="1"/>
          </p:nvPr>
        </p:nvSpPr>
        <p:spPr/>
        <p:txBody>
          <a:bodyPr/>
          <a:lstStyle/>
          <a:p>
            <a:r>
              <a:rPr lang="en-US" dirty="0"/>
              <a:t>Conclusion: You should not trust what these experts have to say on the topic of obesity.</a:t>
            </a:r>
          </a:p>
          <a:p>
            <a:r>
              <a:rPr lang="en-US" dirty="0"/>
              <a:t>Reason: They are fat.</a:t>
            </a:r>
          </a:p>
          <a:p>
            <a:r>
              <a:rPr lang="en-US" dirty="0"/>
              <a:t>Assumption: If you are guilty of something you cannot have a valid opinion on the subject.</a:t>
            </a:r>
          </a:p>
        </p:txBody>
      </p:sp>
    </p:spTree>
    <p:extLst>
      <p:ext uri="{BB962C8B-B14F-4D97-AF65-F5344CB8AC3E}">
        <p14:creationId xmlns:p14="http://schemas.microsoft.com/office/powerpoint/2010/main" val="1807954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48640"/>
            <a:ext cx="7315200" cy="1154097"/>
          </a:xfrm>
        </p:spPr>
        <p:txBody>
          <a:bodyPr>
            <a:normAutofit fontScale="90000"/>
          </a:bodyPr>
          <a:lstStyle/>
          <a:p>
            <a:r>
              <a:rPr lang="en-US" dirty="0"/>
              <a:t>What are the parts of an argument?</a:t>
            </a:r>
          </a:p>
        </p:txBody>
      </p:sp>
      <p:sp>
        <p:nvSpPr>
          <p:cNvPr id="3" name="Content Placeholder 2"/>
          <p:cNvSpPr>
            <a:spLocks noGrp="1"/>
          </p:cNvSpPr>
          <p:nvPr>
            <p:ph idx="1"/>
          </p:nvPr>
        </p:nvSpPr>
        <p:spPr>
          <a:xfrm>
            <a:off x="914400" y="1938529"/>
            <a:ext cx="7315200" cy="4370832"/>
          </a:xfrm>
        </p:spPr>
        <p:txBody>
          <a:bodyPr>
            <a:normAutofit fontScale="92500"/>
          </a:bodyPr>
          <a:lstStyle/>
          <a:p>
            <a:r>
              <a:rPr lang="en-US" dirty="0"/>
              <a:t>Example: I am really healthy now because I lost a lot of weight.</a:t>
            </a:r>
          </a:p>
          <a:p>
            <a:endParaRPr lang="en-US" dirty="0"/>
          </a:p>
          <a:p>
            <a:r>
              <a:rPr lang="en-US" dirty="0"/>
              <a:t>What is the conclusion? What are the reasons provided?</a:t>
            </a:r>
          </a:p>
          <a:p>
            <a:endParaRPr lang="en-US" dirty="0"/>
          </a:p>
          <a:p>
            <a:r>
              <a:rPr lang="en-US" dirty="0"/>
              <a:t>Conclusion (The what/resulting condition): </a:t>
            </a:r>
          </a:p>
          <a:p>
            <a:pPr lvl="1"/>
            <a:r>
              <a:rPr lang="en-US" dirty="0"/>
              <a:t>I am really healthy now</a:t>
            </a:r>
          </a:p>
          <a:p>
            <a:r>
              <a:rPr lang="en-US" dirty="0"/>
              <a:t>Reasons/evidence (The why): </a:t>
            </a:r>
          </a:p>
          <a:p>
            <a:pPr lvl="1"/>
            <a:r>
              <a:rPr lang="en-US" dirty="0"/>
              <a:t>I lost lots of weight.</a:t>
            </a:r>
          </a:p>
          <a:p>
            <a:r>
              <a:rPr lang="en-US" dirty="0"/>
              <a:t>Assumption: This is the missing, or the invisible part of the argument that must be true for the argument to make sense. It links the evidence and the conclusion.</a:t>
            </a:r>
          </a:p>
          <a:p>
            <a:r>
              <a:rPr lang="en-US" dirty="0"/>
              <a:t>What is the assumption here?</a:t>
            </a:r>
          </a:p>
          <a:p>
            <a:pPr lvl="1"/>
            <a:r>
              <a:rPr lang="en-US" dirty="0"/>
              <a:t>That losing weight is healthy. </a:t>
            </a:r>
          </a:p>
        </p:txBody>
      </p:sp>
    </p:spTree>
    <p:extLst>
      <p:ext uri="{BB962C8B-B14F-4D97-AF65-F5344CB8AC3E}">
        <p14:creationId xmlns:p14="http://schemas.microsoft.com/office/powerpoint/2010/main" val="340315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90618"/>
            <a:ext cx="7315200" cy="1154097"/>
          </a:xfrm>
        </p:spPr>
        <p:txBody>
          <a:bodyPr/>
          <a:lstStyle/>
          <a:p>
            <a:pPr algn="ctr"/>
            <a:r>
              <a:rPr lang="en-US" dirty="0"/>
              <a:t>“With us or against us”</a:t>
            </a:r>
          </a:p>
        </p:txBody>
      </p:sp>
      <p:pic>
        <p:nvPicPr>
          <p:cNvPr id="5" name="With us or against u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1813" y="1794553"/>
            <a:ext cx="6498815" cy="4874111"/>
          </a:xfrm>
          <a:prstGeom prst="rect">
            <a:avLst/>
          </a:prstGeom>
        </p:spPr>
      </p:pic>
    </p:spTree>
    <p:extLst>
      <p:ext uri="{BB962C8B-B14F-4D97-AF65-F5344CB8AC3E}">
        <p14:creationId xmlns:p14="http://schemas.microsoft.com/office/powerpoint/2010/main" val="1303755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or White/Either-Or</a:t>
            </a:r>
          </a:p>
        </p:txBody>
      </p:sp>
      <p:sp>
        <p:nvSpPr>
          <p:cNvPr id="3" name="Content Placeholder 2"/>
          <p:cNvSpPr>
            <a:spLocks noGrp="1"/>
          </p:cNvSpPr>
          <p:nvPr>
            <p:ph idx="1"/>
          </p:nvPr>
        </p:nvSpPr>
        <p:spPr/>
        <p:txBody>
          <a:bodyPr/>
          <a:lstStyle/>
          <a:p>
            <a:r>
              <a:rPr lang="en-US" dirty="0"/>
              <a:t>Two possibilities are presented as the only possibilities when in fact more possibilities exist.</a:t>
            </a:r>
          </a:p>
        </p:txBody>
      </p:sp>
    </p:spTree>
    <p:extLst>
      <p:ext uri="{BB962C8B-B14F-4D97-AF65-F5344CB8AC3E}">
        <p14:creationId xmlns:p14="http://schemas.microsoft.com/office/powerpoint/2010/main" val="3931757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PT - The Problem of Evil PowerPoint Presentation, free download - ID ...">
            <a:extLst>
              <a:ext uri="{FF2B5EF4-FFF2-40B4-BE49-F238E27FC236}">
                <a16:creationId xmlns:a16="http://schemas.microsoft.com/office/drawing/2014/main" id="{BCB86819-0019-6CE8-5EE2-C1BAE06E6FE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912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75285"/>
            <a:ext cx="7315200" cy="1154097"/>
          </a:xfrm>
        </p:spPr>
        <p:txBody>
          <a:bodyPr>
            <a:normAutofit fontScale="90000"/>
          </a:bodyPr>
          <a:lstStyle/>
          <a:p>
            <a:r>
              <a:rPr lang="en-US" dirty="0"/>
              <a:t>Lyndon Johnson’s “Daisy Ad” 1964</a:t>
            </a:r>
          </a:p>
        </p:txBody>
      </p:sp>
      <p:pic>
        <p:nvPicPr>
          <p:cNvPr id="4" name="Daiy A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4400" y="1529382"/>
            <a:ext cx="7147643" cy="5251549"/>
          </a:xfrm>
        </p:spPr>
      </p:pic>
    </p:spTree>
    <p:extLst>
      <p:ext uri="{BB962C8B-B14F-4D97-AF65-F5344CB8AC3E}">
        <p14:creationId xmlns:p14="http://schemas.microsoft.com/office/powerpoint/2010/main" val="2905789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Appeal to emotion</a:t>
            </a:r>
          </a:p>
        </p:txBody>
      </p:sp>
      <p:sp>
        <p:nvSpPr>
          <p:cNvPr id="3" name="Content Placeholder 2"/>
          <p:cNvSpPr>
            <a:spLocks noGrp="1"/>
          </p:cNvSpPr>
          <p:nvPr>
            <p:ph idx="1"/>
          </p:nvPr>
        </p:nvSpPr>
        <p:spPr/>
        <p:txBody>
          <a:bodyPr/>
          <a:lstStyle/>
          <a:p>
            <a:r>
              <a:rPr lang="en-US" dirty="0"/>
              <a:t>Trying to use emotional reactions to make your argument rather than reason. Trying to make someone feel sad, fearful, or guilty (or other emotion) to make them believe what you want.</a:t>
            </a:r>
          </a:p>
          <a:p>
            <a:endParaRPr lang="en-US" dirty="0"/>
          </a:p>
          <a:p>
            <a:r>
              <a:rPr lang="en-US" dirty="0"/>
              <a:t>Appeal to Pity</a:t>
            </a:r>
          </a:p>
          <a:p>
            <a:r>
              <a:rPr lang="en-US" dirty="0"/>
              <a:t>Appeal to Shame</a:t>
            </a:r>
          </a:p>
          <a:p>
            <a:endParaRPr lang="en-US" dirty="0"/>
          </a:p>
        </p:txBody>
      </p:sp>
      <p:sp>
        <p:nvSpPr>
          <p:cNvPr id="5" name="TextBox 4">
            <a:extLst>
              <a:ext uri="{FF2B5EF4-FFF2-40B4-BE49-F238E27FC236}">
                <a16:creationId xmlns:a16="http://schemas.microsoft.com/office/drawing/2014/main" id="{D46BDD26-9AE5-7FF6-B7CD-99FAEAD64ED8}"/>
              </a:ext>
            </a:extLst>
          </p:cNvPr>
          <p:cNvSpPr txBox="1"/>
          <p:nvPr/>
        </p:nvSpPr>
        <p:spPr>
          <a:xfrm>
            <a:off x="3865419" y="4962389"/>
            <a:ext cx="4572000" cy="923330"/>
          </a:xfrm>
          <a:prstGeom prst="rect">
            <a:avLst/>
          </a:prstGeom>
          <a:noFill/>
        </p:spPr>
        <p:txBody>
          <a:bodyPr wrap="square">
            <a:spAutoFit/>
          </a:bodyPr>
          <a:lstStyle/>
          <a:p>
            <a:r>
              <a:rPr lang="en-US" dirty="0">
                <a:hlinkClick r:id="rId2"/>
              </a:rPr>
              <a:t>Appeal to Pity Fallacy | Middle and High School Homeschooling Logic/Argument video</a:t>
            </a:r>
            <a:endParaRPr lang="en-US" dirty="0"/>
          </a:p>
        </p:txBody>
      </p:sp>
    </p:spTree>
    <p:extLst>
      <p:ext uri="{BB962C8B-B14F-4D97-AF65-F5344CB8AC3E}">
        <p14:creationId xmlns:p14="http://schemas.microsoft.com/office/powerpoint/2010/main" val="3592440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6975"/>
            <a:ext cx="7315200" cy="1154097"/>
          </a:xfrm>
        </p:spPr>
        <p:txBody>
          <a:bodyPr>
            <a:normAutofit/>
          </a:bodyPr>
          <a:lstStyle/>
          <a:p>
            <a:r>
              <a:rPr lang="en-US" dirty="0"/>
              <a:t>Is there a causal relationship? </a:t>
            </a:r>
          </a:p>
        </p:txBody>
      </p:sp>
      <p:pic>
        <p:nvPicPr>
          <p:cNvPr id="4" name="Content Placeholder 3" descr="Screen Shot 2017-05-05 at 1.33.13 PM.png"/>
          <p:cNvPicPr>
            <a:picLocks noGrp="1" noChangeAspect="1"/>
          </p:cNvPicPr>
          <p:nvPr>
            <p:ph idx="1"/>
          </p:nvPr>
        </p:nvPicPr>
        <p:blipFill>
          <a:blip r:embed="rId2">
            <a:extLst>
              <a:ext uri="{28A0092B-C50C-407E-A947-70E740481C1C}">
                <a14:useLocalDpi xmlns:a14="http://schemas.microsoft.com/office/drawing/2010/main" val="0"/>
              </a:ext>
            </a:extLst>
          </a:blip>
          <a:srcRect t="-34540" b="-34540"/>
          <a:stretch>
            <a:fillRect/>
          </a:stretch>
        </p:blipFill>
        <p:spPr>
          <a:xfrm>
            <a:off x="496888" y="1739900"/>
            <a:ext cx="8199437" cy="4900613"/>
          </a:xfrm>
        </p:spPr>
      </p:pic>
    </p:spTree>
    <p:extLst>
      <p:ext uri="{BB962C8B-B14F-4D97-AF65-F5344CB8AC3E}">
        <p14:creationId xmlns:p14="http://schemas.microsoft.com/office/powerpoint/2010/main" val="3688075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90618"/>
            <a:ext cx="7315200" cy="1154097"/>
          </a:xfrm>
        </p:spPr>
        <p:txBody>
          <a:bodyPr/>
          <a:lstStyle/>
          <a:p>
            <a:r>
              <a:rPr lang="en-US" dirty="0"/>
              <a:t>Are you sure?</a:t>
            </a:r>
          </a:p>
        </p:txBody>
      </p:sp>
      <p:pic>
        <p:nvPicPr>
          <p:cNvPr id="4" name="Content Placeholder 3" descr="Screen Shot 2017-05-05 at 1.34.43 PM.png"/>
          <p:cNvPicPr>
            <a:picLocks noGrp="1" noChangeAspect="1"/>
          </p:cNvPicPr>
          <p:nvPr>
            <p:ph idx="1"/>
          </p:nvPr>
        </p:nvPicPr>
        <p:blipFill>
          <a:blip r:embed="rId2" cstate="email">
            <a:extLst>
              <a:ext uri="{28A0092B-C50C-407E-A947-70E740481C1C}">
                <a14:useLocalDpi xmlns:a14="http://schemas.microsoft.com/office/drawing/2010/main" val="0"/>
              </a:ext>
            </a:extLst>
          </a:blip>
          <a:srcRect t="-14028" b="-14028"/>
          <a:stretch>
            <a:fillRect/>
          </a:stretch>
        </p:blipFill>
        <p:spPr>
          <a:xfrm>
            <a:off x="261938" y="1544638"/>
            <a:ext cx="8601075" cy="5192712"/>
          </a:xfrm>
        </p:spPr>
      </p:pic>
    </p:spTree>
    <p:extLst>
      <p:ext uri="{BB962C8B-B14F-4D97-AF65-F5344CB8AC3E}">
        <p14:creationId xmlns:p14="http://schemas.microsoft.com/office/powerpoint/2010/main" val="347395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What’s the assumed relationship?</a:t>
            </a:r>
          </a:p>
        </p:txBody>
      </p:sp>
      <p:sp>
        <p:nvSpPr>
          <p:cNvPr id="3" name="Content Placeholder 2"/>
          <p:cNvSpPr>
            <a:spLocks noGrp="1"/>
          </p:cNvSpPr>
          <p:nvPr>
            <p:ph idx="1"/>
          </p:nvPr>
        </p:nvSpPr>
        <p:spPr/>
        <p:txBody>
          <a:bodyPr/>
          <a:lstStyle/>
          <a:p>
            <a:r>
              <a:rPr lang="en-US" dirty="0"/>
              <a:t>Adolf Hitler, Saddam Hussein, and Joseph Stalin all had mustaches and killed lots of people. If we want to make people safer, mustaches should be illegal.</a:t>
            </a:r>
          </a:p>
          <a:p>
            <a:pPr marL="45720" indent="0">
              <a:buNone/>
            </a:pPr>
            <a:endParaRPr lang="en-US" dirty="0"/>
          </a:p>
          <a:p>
            <a:r>
              <a:rPr lang="en-US" dirty="0"/>
              <a:t>Boys who act violently in school often play lots of violent video games. Video games are the cause of violence.</a:t>
            </a:r>
          </a:p>
          <a:p>
            <a:endParaRPr lang="en-US" dirty="0"/>
          </a:p>
          <a:p>
            <a:endParaRPr lang="en-US" dirty="0"/>
          </a:p>
        </p:txBody>
      </p:sp>
    </p:spTree>
    <p:extLst>
      <p:ext uri="{BB962C8B-B14F-4D97-AF65-F5344CB8AC3E}">
        <p14:creationId xmlns:p14="http://schemas.microsoft.com/office/powerpoint/2010/main" val="3421032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64141"/>
            <a:ext cx="7315200" cy="1154097"/>
          </a:xfrm>
        </p:spPr>
        <p:txBody>
          <a:bodyPr/>
          <a:lstStyle/>
          <a:p>
            <a:r>
              <a:rPr lang="en-US" dirty="0"/>
              <a:t>Abortions and violent crime</a:t>
            </a:r>
          </a:p>
        </p:txBody>
      </p:sp>
      <p:sp>
        <p:nvSpPr>
          <p:cNvPr id="3" name="Content Placeholder 2"/>
          <p:cNvSpPr>
            <a:spLocks noGrp="1"/>
          </p:cNvSpPr>
          <p:nvPr>
            <p:ph idx="1"/>
          </p:nvPr>
        </p:nvSpPr>
        <p:spPr>
          <a:xfrm>
            <a:off x="790156" y="4550774"/>
            <a:ext cx="7189058" cy="2200232"/>
          </a:xfrm>
        </p:spPr>
        <p:txBody>
          <a:bodyPr>
            <a:normAutofit lnSpcReduction="10000"/>
          </a:bodyPr>
          <a:lstStyle/>
          <a:p>
            <a:r>
              <a:rPr lang="en-US" dirty="0"/>
              <a:t>In a very popular book, </a:t>
            </a:r>
            <a:r>
              <a:rPr lang="en-US" i="1" dirty="0" err="1"/>
              <a:t>Freakonomics</a:t>
            </a:r>
            <a:r>
              <a:rPr lang="en-US" dirty="0"/>
              <a:t>, the economists identified a correlation between the abortion rate and crime. As the number of abortions increased, the crime rate went down. They assumed that there was a causal relationship. They concluded, incorrectly, that babies who were more likely to be aborted were the ones who were more likely to grow up to be criminals.</a:t>
            </a:r>
          </a:p>
        </p:txBody>
      </p:sp>
      <p:pic>
        <p:nvPicPr>
          <p:cNvPr id="4" name="Picture 3" descr="Crime-Down-Abortion-Up.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38438" y="1442490"/>
            <a:ext cx="4912087" cy="2906318"/>
          </a:xfrm>
          <a:prstGeom prst="rect">
            <a:avLst/>
          </a:prstGeom>
        </p:spPr>
      </p:pic>
    </p:spTree>
    <p:extLst>
      <p:ext uri="{BB962C8B-B14F-4D97-AF65-F5344CB8AC3E}">
        <p14:creationId xmlns:p14="http://schemas.microsoft.com/office/powerpoint/2010/main" val="2996782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90618"/>
            <a:ext cx="7315200" cy="1154097"/>
          </a:xfrm>
        </p:spPr>
        <p:txBody>
          <a:bodyPr>
            <a:normAutofit fontScale="90000"/>
          </a:bodyPr>
          <a:lstStyle/>
          <a:p>
            <a:r>
              <a:rPr lang="en-US" dirty="0"/>
              <a:t>Chocolate Consumption and Nobel Prizes</a:t>
            </a:r>
          </a:p>
        </p:txBody>
      </p:sp>
      <p:pic>
        <p:nvPicPr>
          <p:cNvPr id="4" name="Content Placeholder 3" descr="Chocolate consumption Nobel Prizes.jpg"/>
          <p:cNvPicPr>
            <a:picLocks noGrp="1" noChangeAspect="1"/>
          </p:cNvPicPr>
          <p:nvPr>
            <p:ph idx="1"/>
          </p:nvPr>
        </p:nvPicPr>
        <p:blipFill>
          <a:blip r:embed="rId2">
            <a:extLst>
              <a:ext uri="{28A0092B-C50C-407E-A947-70E740481C1C}">
                <a14:useLocalDpi xmlns:a14="http://schemas.microsoft.com/office/drawing/2010/main" val="0"/>
              </a:ext>
            </a:extLst>
          </a:blip>
          <a:srcRect l="-19690" r="-19690"/>
          <a:stretch>
            <a:fillRect/>
          </a:stretch>
        </p:blipFill>
        <p:spPr>
          <a:xfrm>
            <a:off x="649297" y="1530909"/>
            <a:ext cx="8152239" cy="5123456"/>
          </a:xfrm>
        </p:spPr>
      </p:pic>
    </p:spTree>
    <p:extLst>
      <p:ext uri="{BB962C8B-B14F-4D97-AF65-F5344CB8AC3E}">
        <p14:creationId xmlns:p14="http://schemas.microsoft.com/office/powerpoint/2010/main" val="2246262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90618"/>
            <a:ext cx="7315200" cy="1154097"/>
          </a:xfrm>
        </p:spPr>
        <p:txBody>
          <a:bodyPr/>
          <a:lstStyle/>
          <a:p>
            <a:r>
              <a:rPr lang="en-US" dirty="0"/>
              <a:t>Logical Fallacies</a:t>
            </a:r>
          </a:p>
        </p:txBody>
      </p:sp>
      <p:sp>
        <p:nvSpPr>
          <p:cNvPr id="3" name="Content Placeholder 2"/>
          <p:cNvSpPr>
            <a:spLocks noGrp="1"/>
          </p:cNvSpPr>
          <p:nvPr>
            <p:ph idx="1"/>
          </p:nvPr>
        </p:nvSpPr>
        <p:spPr>
          <a:xfrm>
            <a:off x="914400" y="1822357"/>
            <a:ext cx="7315200" cy="4487003"/>
          </a:xfrm>
        </p:spPr>
        <p:txBody>
          <a:bodyPr>
            <a:normAutofit/>
          </a:bodyPr>
          <a:lstStyle/>
          <a:p>
            <a:r>
              <a:rPr lang="en-US" dirty="0"/>
              <a:t>A fallacy is an incorrect argument based on a flaw in reasoning. Often the mistake is in the assumption that links the evidence and the conclusion. </a:t>
            </a:r>
          </a:p>
          <a:p>
            <a:r>
              <a:rPr lang="en-US" dirty="0"/>
              <a:t>What is the flaw in this argument?</a:t>
            </a:r>
          </a:p>
          <a:p>
            <a:pPr marL="45720" indent="0">
              <a:buNone/>
            </a:pPr>
            <a:endParaRPr lang="en-US" dirty="0"/>
          </a:p>
          <a:p>
            <a:r>
              <a:rPr lang="en-US" sz="2600" dirty="0"/>
              <a:t> Barry Bonds is the greatest player in baseball history because he hit more homeruns in his career than anyone else.</a:t>
            </a:r>
          </a:p>
          <a:p>
            <a:endParaRPr lang="en-US" dirty="0"/>
          </a:p>
          <a:p>
            <a:endParaRPr lang="en-US" dirty="0"/>
          </a:p>
        </p:txBody>
      </p:sp>
    </p:spTree>
    <p:extLst>
      <p:ext uri="{BB962C8B-B14F-4D97-AF65-F5344CB8AC3E}">
        <p14:creationId xmlns:p14="http://schemas.microsoft.com/office/powerpoint/2010/main" val="2235602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6976"/>
            <a:ext cx="7315200" cy="1154097"/>
          </a:xfrm>
        </p:spPr>
        <p:txBody>
          <a:bodyPr>
            <a:normAutofit fontScale="90000"/>
          </a:bodyPr>
          <a:lstStyle/>
          <a:p>
            <a:r>
              <a:rPr lang="en-US" dirty="0"/>
              <a:t>Correlation does not equal causation, False Cause</a:t>
            </a:r>
          </a:p>
        </p:txBody>
      </p:sp>
      <p:sp>
        <p:nvSpPr>
          <p:cNvPr id="3" name="Content Placeholder 2"/>
          <p:cNvSpPr>
            <a:spLocks noGrp="1"/>
          </p:cNvSpPr>
          <p:nvPr>
            <p:ph idx="1"/>
          </p:nvPr>
        </p:nvSpPr>
        <p:spPr>
          <a:xfrm>
            <a:off x="914400" y="1546243"/>
            <a:ext cx="7315200" cy="4763117"/>
          </a:xfrm>
        </p:spPr>
        <p:txBody>
          <a:bodyPr>
            <a:normAutofit/>
          </a:bodyPr>
          <a:lstStyle/>
          <a:p>
            <a:r>
              <a:rPr lang="en-US" sz="2600" dirty="0"/>
              <a:t>Two things may be correlated or related but it does not mean that one thing caused the other. Sometimes the causality is reversed and sometimes there is no relationship at all. It is also possible that the two phenomenon are caused by a different third cause and sometimes it is impossible to know the nature of the relationship.</a:t>
            </a:r>
          </a:p>
        </p:txBody>
      </p:sp>
      <p:sp>
        <p:nvSpPr>
          <p:cNvPr id="7" name="TextBox 6">
            <a:extLst>
              <a:ext uri="{FF2B5EF4-FFF2-40B4-BE49-F238E27FC236}">
                <a16:creationId xmlns:a16="http://schemas.microsoft.com/office/drawing/2014/main" id="{5393DA7C-60D5-385E-7B2B-A6CCAD8BAE59}"/>
              </a:ext>
            </a:extLst>
          </p:cNvPr>
          <p:cNvSpPr txBox="1"/>
          <p:nvPr/>
        </p:nvSpPr>
        <p:spPr>
          <a:xfrm>
            <a:off x="2089053" y="5311757"/>
            <a:ext cx="5071402" cy="369332"/>
          </a:xfrm>
          <a:prstGeom prst="rect">
            <a:avLst/>
          </a:prstGeom>
          <a:noFill/>
        </p:spPr>
        <p:txBody>
          <a:bodyPr wrap="square">
            <a:spAutoFit/>
          </a:bodyPr>
          <a:lstStyle/>
          <a:p>
            <a:r>
              <a:rPr lang="en-US" b="0" i="0" dirty="0">
                <a:solidFill>
                  <a:srgbClr val="0F0F0F"/>
                </a:solidFill>
                <a:effectLst/>
                <a:latin typeface="Roboto" panose="02000000000000000000" pitchFamily="2" charset="0"/>
                <a:hlinkClick r:id="rId2" tooltip="Confusing ChatGPT With Every Logical Fallacy"/>
              </a:rPr>
              <a:t>Confusing ChatGPT With Every Logical Fallacy</a:t>
            </a:r>
            <a:endParaRPr lang="en-US" dirty="0"/>
          </a:p>
        </p:txBody>
      </p:sp>
    </p:spTree>
    <p:extLst>
      <p:ext uri="{BB962C8B-B14F-4D97-AF65-F5344CB8AC3E}">
        <p14:creationId xmlns:p14="http://schemas.microsoft.com/office/powerpoint/2010/main" val="4015211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6976"/>
            <a:ext cx="7315200" cy="1154097"/>
          </a:xfrm>
        </p:spPr>
        <p:txBody>
          <a:bodyPr/>
          <a:lstStyle/>
          <a:p>
            <a:r>
              <a:rPr lang="en-US" dirty="0"/>
              <a:t>Example #2	</a:t>
            </a:r>
          </a:p>
        </p:txBody>
      </p:sp>
      <p:sp>
        <p:nvSpPr>
          <p:cNvPr id="3" name="Content Placeholder 2"/>
          <p:cNvSpPr>
            <a:spLocks noGrp="1"/>
          </p:cNvSpPr>
          <p:nvPr>
            <p:ph idx="1"/>
          </p:nvPr>
        </p:nvSpPr>
        <p:spPr>
          <a:xfrm>
            <a:off x="914400" y="1601467"/>
            <a:ext cx="7315200" cy="4707894"/>
          </a:xfrm>
        </p:spPr>
        <p:txBody>
          <a:bodyPr/>
          <a:lstStyle/>
          <a:p>
            <a:r>
              <a:rPr lang="en-US" dirty="0"/>
              <a:t>Identify:</a:t>
            </a:r>
          </a:p>
          <a:p>
            <a:pPr lvl="1"/>
            <a:r>
              <a:rPr lang="en-US" dirty="0"/>
              <a:t>Conclusion</a:t>
            </a:r>
          </a:p>
          <a:p>
            <a:pPr lvl="1"/>
            <a:r>
              <a:rPr lang="en-US" dirty="0"/>
              <a:t>Reasons/Evidence</a:t>
            </a:r>
          </a:p>
          <a:p>
            <a:pPr lvl="1"/>
            <a:r>
              <a:rPr lang="en-US" dirty="0"/>
              <a:t>Assumption</a:t>
            </a:r>
          </a:p>
          <a:p>
            <a:endParaRPr lang="en-US" dirty="0"/>
          </a:p>
          <a:p>
            <a:r>
              <a:rPr lang="en-US" sz="2400" b="1" dirty="0"/>
              <a:t>Example</a:t>
            </a:r>
            <a:r>
              <a:rPr lang="en-US" sz="2400" dirty="0"/>
              <a:t>: Barry Bonds is the greatest player in baseball history because he hit more homeruns in his career than anyone else.</a:t>
            </a:r>
          </a:p>
          <a:p>
            <a:endParaRPr lang="en-US" dirty="0"/>
          </a:p>
        </p:txBody>
      </p:sp>
      <p:cxnSp>
        <p:nvCxnSpPr>
          <p:cNvPr id="5" name="Straight Connector 4">
            <a:extLst>
              <a:ext uri="{FF2B5EF4-FFF2-40B4-BE49-F238E27FC236}">
                <a16:creationId xmlns:a16="http://schemas.microsoft.com/office/drawing/2014/main" id="{ABBDC7EC-D380-22B1-C52E-41829F628754}"/>
              </a:ext>
            </a:extLst>
          </p:cNvPr>
          <p:cNvCxnSpPr/>
          <p:nvPr/>
        </p:nvCxnSpPr>
        <p:spPr>
          <a:xfrm>
            <a:off x="2761488" y="2148840"/>
            <a:ext cx="2450592" cy="1353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FA9F20F-A198-8624-E67C-96BC91A0A7BB}"/>
              </a:ext>
            </a:extLst>
          </p:cNvPr>
          <p:cNvCxnSpPr>
            <a:cxnSpLocks/>
          </p:cNvCxnSpPr>
          <p:nvPr/>
        </p:nvCxnSpPr>
        <p:spPr>
          <a:xfrm>
            <a:off x="3044952" y="2602102"/>
            <a:ext cx="2450592" cy="118847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21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wrong with this?</a:t>
            </a:r>
          </a:p>
        </p:txBody>
      </p:sp>
      <p:sp>
        <p:nvSpPr>
          <p:cNvPr id="3" name="Content Placeholder 2"/>
          <p:cNvSpPr>
            <a:spLocks noGrp="1"/>
          </p:cNvSpPr>
          <p:nvPr>
            <p:ph idx="1"/>
          </p:nvPr>
        </p:nvSpPr>
        <p:spPr/>
        <p:txBody>
          <a:bodyPr/>
          <a:lstStyle/>
          <a:p>
            <a:r>
              <a:rPr lang="en-US" dirty="0"/>
              <a:t>I used to eat a lot of spicy food and then I got the worst stomach aches as a result. Turns out I had ulcers in my stomach. If you keep eating all that spicy food then you’ll get ulcers too.</a:t>
            </a:r>
          </a:p>
          <a:p>
            <a:endParaRPr lang="en-US" dirty="0"/>
          </a:p>
          <a:p>
            <a:r>
              <a:rPr lang="en-US" dirty="0"/>
              <a:t>First identify the conclusion and reasons and then the assumption. Once done, try to explain what is wrong with it.</a:t>
            </a:r>
          </a:p>
        </p:txBody>
      </p:sp>
    </p:spTree>
    <p:extLst>
      <p:ext uri="{BB962C8B-B14F-4D97-AF65-F5344CB8AC3E}">
        <p14:creationId xmlns:p14="http://schemas.microsoft.com/office/powerpoint/2010/main" val="4199289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03495"/>
            <a:ext cx="7315200" cy="1154097"/>
          </a:xfrm>
        </p:spPr>
        <p:txBody>
          <a:bodyPr/>
          <a:lstStyle/>
          <a:p>
            <a:pPr algn="ctr"/>
            <a:endParaRPr lang="en-US" dirty="0"/>
          </a:p>
        </p:txBody>
      </p:sp>
      <p:sp>
        <p:nvSpPr>
          <p:cNvPr id="3" name="Content Placeholder 2"/>
          <p:cNvSpPr>
            <a:spLocks noGrp="1"/>
          </p:cNvSpPr>
          <p:nvPr>
            <p:ph idx="1"/>
          </p:nvPr>
        </p:nvSpPr>
        <p:spPr/>
        <p:txBody>
          <a:bodyPr/>
          <a:lstStyle/>
          <a:p>
            <a:endParaRPr lang="en-US"/>
          </a:p>
        </p:txBody>
      </p:sp>
      <p:pic>
        <p:nvPicPr>
          <p:cNvPr id="4" name="Picture 3" descr="doctors-smoke-cam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570"/>
            <a:ext cx="9144000" cy="6024563"/>
          </a:xfrm>
          <a:prstGeom prst="rect">
            <a:avLst/>
          </a:prstGeom>
        </p:spPr>
      </p:pic>
    </p:spTree>
    <p:extLst>
      <p:ext uri="{BB962C8B-B14F-4D97-AF65-F5344CB8AC3E}">
        <p14:creationId xmlns:p14="http://schemas.microsoft.com/office/powerpoint/2010/main" val="3360499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Appeal to authority</a:t>
            </a:r>
            <a:br>
              <a:rPr lang="en-US" dirty="0"/>
            </a:br>
            <a:r>
              <a:rPr lang="en-US" dirty="0"/>
              <a:t>Appeal to majority</a:t>
            </a:r>
          </a:p>
        </p:txBody>
      </p:sp>
      <p:sp>
        <p:nvSpPr>
          <p:cNvPr id="3" name="Content Placeholder 2"/>
          <p:cNvSpPr>
            <a:spLocks noGrp="1"/>
          </p:cNvSpPr>
          <p:nvPr>
            <p:ph idx="1"/>
          </p:nvPr>
        </p:nvSpPr>
        <p:spPr>
          <a:xfrm>
            <a:off x="914400" y="2769833"/>
            <a:ext cx="7315200" cy="2300931"/>
          </a:xfrm>
        </p:spPr>
        <p:txBody>
          <a:bodyPr>
            <a:normAutofit/>
          </a:bodyPr>
          <a:lstStyle/>
          <a:p>
            <a:r>
              <a:rPr lang="en-US" dirty="0"/>
              <a:t>Authority: Using an authority as evidence in your argument when the authority is not really an authority on the facts relevant to the argument.</a:t>
            </a:r>
          </a:p>
          <a:p>
            <a:endParaRPr lang="en-US" dirty="0"/>
          </a:p>
          <a:p>
            <a:r>
              <a:rPr lang="en-US" dirty="0"/>
              <a:t>Majority: A claim is accepted to be true simply because most people are favorably inclined towards the claim</a:t>
            </a:r>
          </a:p>
          <a:p>
            <a:endParaRPr lang="en-US" dirty="0"/>
          </a:p>
          <a:p>
            <a:endParaRPr lang="en-US" dirty="0"/>
          </a:p>
        </p:txBody>
      </p:sp>
      <p:sp>
        <p:nvSpPr>
          <p:cNvPr id="5" name="TextBox 4">
            <a:extLst>
              <a:ext uri="{FF2B5EF4-FFF2-40B4-BE49-F238E27FC236}">
                <a16:creationId xmlns:a16="http://schemas.microsoft.com/office/drawing/2014/main" id="{90460898-06FB-9419-C182-CB2E4B5889FE}"/>
              </a:ext>
            </a:extLst>
          </p:cNvPr>
          <p:cNvSpPr txBox="1"/>
          <p:nvPr/>
        </p:nvSpPr>
        <p:spPr>
          <a:xfrm>
            <a:off x="1884218" y="4993675"/>
            <a:ext cx="5791200" cy="1200329"/>
          </a:xfrm>
          <a:prstGeom prst="rect">
            <a:avLst/>
          </a:prstGeom>
          <a:noFill/>
        </p:spPr>
        <p:txBody>
          <a:bodyPr wrap="square">
            <a:spAutoFit/>
          </a:bodyPr>
          <a:lstStyle/>
          <a:p>
            <a:r>
              <a:rPr lang="en-US" b="1" i="0" dirty="0">
                <a:solidFill>
                  <a:srgbClr val="111111"/>
                </a:solidFill>
                <a:effectLst/>
                <a:latin typeface="Roboto" panose="02000000000000000000" pitchFamily="2" charset="0"/>
                <a:hlinkClick r:id="rId2"/>
              </a:rPr>
              <a:t>https://www.bing.com/videos/riverview/relatedvideo?&amp;q=bandwagon+ad&amp;&amp;mid=74FF984A742CBB6CEF3974FF984A742CBB6CEF39&amp;&amp;FORM=VRDGAR</a:t>
            </a:r>
            <a:endParaRPr lang="en-US" b="1" i="0" dirty="0">
              <a:solidFill>
                <a:srgbClr val="111111"/>
              </a:solidFill>
              <a:effectLst/>
              <a:latin typeface="Roboto" panose="02000000000000000000" pitchFamily="2" charset="0"/>
            </a:endParaRPr>
          </a:p>
          <a:p>
            <a:endParaRPr lang="en-US" dirty="0"/>
          </a:p>
        </p:txBody>
      </p:sp>
      <p:sp>
        <p:nvSpPr>
          <p:cNvPr id="7" name="TextBox 6">
            <a:extLst>
              <a:ext uri="{FF2B5EF4-FFF2-40B4-BE49-F238E27FC236}">
                <a16:creationId xmlns:a16="http://schemas.microsoft.com/office/drawing/2014/main" id="{DF5503F3-8390-32A3-342C-AA51BE63D342}"/>
              </a:ext>
            </a:extLst>
          </p:cNvPr>
          <p:cNvSpPr txBox="1"/>
          <p:nvPr/>
        </p:nvSpPr>
        <p:spPr>
          <a:xfrm>
            <a:off x="4170218" y="3429000"/>
            <a:ext cx="4724400" cy="369332"/>
          </a:xfrm>
          <a:prstGeom prst="rect">
            <a:avLst/>
          </a:prstGeom>
          <a:noFill/>
        </p:spPr>
        <p:txBody>
          <a:bodyPr wrap="square">
            <a:spAutoFit/>
          </a:bodyPr>
          <a:lstStyle/>
          <a:p>
            <a:pPr algn="l"/>
            <a:r>
              <a:rPr lang="en-US" b="0" i="0" dirty="0">
                <a:solidFill>
                  <a:srgbClr val="191210"/>
                </a:solidFill>
                <a:effectLst/>
                <a:latin typeface="Roboto" panose="02000000000000000000" pitchFamily="2" charset="0"/>
                <a:hlinkClick r:id="rId3"/>
              </a:rPr>
              <a:t>Mike Huckabee Ad: "Chuck Norris Approved"</a:t>
            </a:r>
            <a:endParaRPr lang="en-US" b="1" i="0" dirty="0">
              <a:solidFill>
                <a:srgbClr val="0F0F0F"/>
              </a:solidFill>
              <a:effectLst/>
              <a:latin typeface="Roboto" panose="02000000000000000000" pitchFamily="2" charset="0"/>
              <a:hlinkClick r:id="rId3"/>
            </a:endParaRPr>
          </a:p>
        </p:txBody>
      </p:sp>
      <p:sp>
        <p:nvSpPr>
          <p:cNvPr id="11" name="TextBox 10">
            <a:extLst>
              <a:ext uri="{FF2B5EF4-FFF2-40B4-BE49-F238E27FC236}">
                <a16:creationId xmlns:a16="http://schemas.microsoft.com/office/drawing/2014/main" id="{A50695D9-76A4-D7B5-132D-025AACDA164B}"/>
              </a:ext>
            </a:extLst>
          </p:cNvPr>
          <p:cNvSpPr txBox="1"/>
          <p:nvPr/>
        </p:nvSpPr>
        <p:spPr>
          <a:xfrm>
            <a:off x="207818" y="6081441"/>
            <a:ext cx="4572000" cy="369332"/>
          </a:xfrm>
          <a:prstGeom prst="rect">
            <a:avLst/>
          </a:prstGeom>
          <a:noFill/>
        </p:spPr>
        <p:txBody>
          <a:bodyPr wrap="square">
            <a:spAutoFit/>
          </a:bodyPr>
          <a:lstStyle/>
          <a:p>
            <a:r>
              <a:rPr lang="en-US" dirty="0">
                <a:hlinkClick r:id="rId4"/>
              </a:rPr>
              <a:t>Weakness of Appeal to Authority #shorts</a:t>
            </a:r>
            <a:endParaRPr lang="en-US" dirty="0"/>
          </a:p>
        </p:txBody>
      </p:sp>
    </p:spTree>
    <p:extLst>
      <p:ext uri="{BB962C8B-B14F-4D97-AF65-F5344CB8AC3E}">
        <p14:creationId xmlns:p14="http://schemas.microsoft.com/office/powerpoint/2010/main" val="3249294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9690" b="9690"/>
          <a:stretch>
            <a:fillRect/>
          </a:stretch>
        </p:blipFill>
        <p:spPr>
          <a:xfrm>
            <a:off x="0" y="1207140"/>
            <a:ext cx="8874034" cy="4293783"/>
          </a:xfrm>
        </p:spPr>
      </p:pic>
    </p:spTree>
    <p:extLst>
      <p:ext uri="{BB962C8B-B14F-4D97-AF65-F5344CB8AC3E}">
        <p14:creationId xmlns:p14="http://schemas.microsoft.com/office/powerpoint/2010/main" val="2247905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Poisoning the well, ad hominem attack</a:t>
            </a:r>
          </a:p>
        </p:txBody>
      </p:sp>
      <p:sp>
        <p:nvSpPr>
          <p:cNvPr id="3" name="Content Placeholder 2"/>
          <p:cNvSpPr>
            <a:spLocks noGrp="1"/>
          </p:cNvSpPr>
          <p:nvPr>
            <p:ph idx="1"/>
          </p:nvPr>
        </p:nvSpPr>
        <p:spPr/>
        <p:txBody>
          <a:bodyPr>
            <a:normAutofit/>
          </a:bodyPr>
          <a:lstStyle/>
          <a:p>
            <a:r>
              <a:rPr lang="en-US" sz="2800" dirty="0"/>
              <a:t>To prime the audience with adverse information about the opponent from the start, in an attempt to make your claim more acceptable</a:t>
            </a:r>
          </a:p>
        </p:txBody>
      </p:sp>
      <p:sp>
        <p:nvSpPr>
          <p:cNvPr id="5" name="TextBox 4">
            <a:extLst>
              <a:ext uri="{FF2B5EF4-FFF2-40B4-BE49-F238E27FC236}">
                <a16:creationId xmlns:a16="http://schemas.microsoft.com/office/drawing/2014/main" id="{9C7AA865-FB87-D599-66F5-490C33EE1410}"/>
              </a:ext>
            </a:extLst>
          </p:cNvPr>
          <p:cNvSpPr txBox="1"/>
          <p:nvPr/>
        </p:nvSpPr>
        <p:spPr>
          <a:xfrm>
            <a:off x="2286000" y="5305860"/>
            <a:ext cx="4572000" cy="646331"/>
          </a:xfrm>
          <a:prstGeom prst="rect">
            <a:avLst/>
          </a:prstGeom>
          <a:noFill/>
        </p:spPr>
        <p:txBody>
          <a:bodyPr wrap="square">
            <a:spAutoFit/>
          </a:bodyPr>
          <a:lstStyle/>
          <a:p>
            <a:pPr algn="l"/>
            <a:r>
              <a:rPr lang="en-US" b="1" i="0" dirty="0">
                <a:solidFill>
                  <a:srgbClr val="0F0F0F"/>
                </a:solidFill>
                <a:effectLst/>
                <a:latin typeface="Roboto" panose="02000000000000000000" pitchFamily="2" charset="0"/>
              </a:rPr>
              <a:t>https://www.youtube.com/shorts/SDOadjaqv5o?feature=share</a:t>
            </a:r>
          </a:p>
        </p:txBody>
      </p:sp>
    </p:spTree>
    <p:extLst>
      <p:ext uri="{BB962C8B-B14F-4D97-AF65-F5344CB8AC3E}">
        <p14:creationId xmlns:p14="http://schemas.microsoft.com/office/powerpoint/2010/main" val="15188568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6D4F8A5F2E0341BD4678997F71F4A8" ma:contentTypeVersion="18" ma:contentTypeDescription="Create a new document." ma:contentTypeScope="" ma:versionID="ae523f90308f3aedd3f69c03603ec345">
  <xsd:schema xmlns:xsd="http://www.w3.org/2001/XMLSchema" xmlns:xs="http://www.w3.org/2001/XMLSchema" xmlns:p="http://schemas.microsoft.com/office/2006/metadata/properties" xmlns:ns3="c884c9f7-0ea9-4812-b074-4414e3b55643" xmlns:ns4="9c66aa6f-1d97-4605-a08f-6a771be6b451" targetNamespace="http://schemas.microsoft.com/office/2006/metadata/properties" ma:root="true" ma:fieldsID="52b5f1e8f7c98dfcdb9402915c407c7b" ns3:_="" ns4:_="">
    <xsd:import namespace="c884c9f7-0ea9-4812-b074-4414e3b55643"/>
    <xsd:import namespace="9c66aa6f-1d97-4605-a08f-6a771be6b45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84c9f7-0ea9-4812-b074-4414e3b556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66aa6f-1d97-4605-a08f-6a771be6b45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c884c9f7-0ea9-4812-b074-4414e3b55643" xsi:nil="true"/>
  </documentManagement>
</p:properties>
</file>

<file path=customXml/itemProps1.xml><?xml version="1.0" encoding="utf-8"?>
<ds:datastoreItem xmlns:ds="http://schemas.openxmlformats.org/officeDocument/2006/customXml" ds:itemID="{C5068D07-611A-42CC-954A-EE6D48801E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84c9f7-0ea9-4812-b074-4414e3b55643"/>
    <ds:schemaRef ds:uri="9c66aa6f-1d97-4605-a08f-6a771be6b4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596DFA-63E6-487E-AA44-152CE66BD9B2}">
  <ds:schemaRefs>
    <ds:schemaRef ds:uri="http://schemas.microsoft.com/sharepoint/v3/contenttype/forms"/>
  </ds:schemaRefs>
</ds:datastoreItem>
</file>

<file path=customXml/itemProps3.xml><?xml version="1.0" encoding="utf-8"?>
<ds:datastoreItem xmlns:ds="http://schemas.openxmlformats.org/officeDocument/2006/customXml" ds:itemID="{092AFEE0-9B80-47BF-B548-0280440F22D1}">
  <ds:schemaRefs>
    <ds:schemaRef ds:uri="http://schemas.microsoft.com/office/infopath/2007/PartnerControls"/>
    <ds:schemaRef ds:uri="http://purl.org/dc/dcmitype/"/>
    <ds:schemaRef ds:uri="http://purl.org/dc/elements/1.1/"/>
    <ds:schemaRef ds:uri="http://schemas.microsoft.com/office/2006/documentManagement/types"/>
    <ds:schemaRef ds:uri="http://purl.org/dc/terms/"/>
    <ds:schemaRef ds:uri="http://schemas.openxmlformats.org/package/2006/metadata/core-properties"/>
    <ds:schemaRef ds:uri="9c66aa6f-1d97-4605-a08f-6a771be6b451"/>
    <ds:schemaRef ds:uri="c884c9f7-0ea9-4812-b074-4414e3b55643"/>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Perspective.thmx</Template>
  <TotalTime>9110</TotalTime>
  <Words>1027</Words>
  <Application>Microsoft Office PowerPoint</Application>
  <PresentationFormat>On-screen Show (4:3)</PresentationFormat>
  <Paragraphs>94</Paragraphs>
  <Slides>30</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Roboto</vt:lpstr>
      <vt:lpstr>Wingdings</vt:lpstr>
      <vt:lpstr>Perspective</vt:lpstr>
      <vt:lpstr>Arguments and Logical Fallacies</vt:lpstr>
      <vt:lpstr>What are the parts of an argument?</vt:lpstr>
      <vt:lpstr>Logical Fallacies</vt:lpstr>
      <vt:lpstr>Example #2 </vt:lpstr>
      <vt:lpstr>What’s wrong with this?</vt:lpstr>
      <vt:lpstr>PowerPoint Presentation</vt:lpstr>
      <vt:lpstr>Appeal to authority Appeal to majority</vt:lpstr>
      <vt:lpstr>PowerPoint Presentation</vt:lpstr>
      <vt:lpstr>Poisoning the well, ad hominem attack</vt:lpstr>
      <vt:lpstr>Truism…</vt:lpstr>
      <vt:lpstr>Circular argument, begging the question</vt:lpstr>
      <vt:lpstr>DirecTV Commercial</vt:lpstr>
      <vt:lpstr>Slippery Slope Argument</vt:lpstr>
      <vt:lpstr>2007 Teen Miss America Pageant</vt:lpstr>
      <vt:lpstr>Non Sequitur Argument</vt:lpstr>
      <vt:lpstr>Where is the fallacy?</vt:lpstr>
      <vt:lpstr>Strawman Argument</vt:lpstr>
      <vt:lpstr>PowerPoint Presentation</vt:lpstr>
      <vt:lpstr>Analysis</vt:lpstr>
      <vt:lpstr>“With us or against us”</vt:lpstr>
      <vt:lpstr>Black or White/Either-Or</vt:lpstr>
      <vt:lpstr>PowerPoint Presentation</vt:lpstr>
      <vt:lpstr>Lyndon Johnson’s “Daisy Ad” 1964</vt:lpstr>
      <vt:lpstr>Appeal to emotion</vt:lpstr>
      <vt:lpstr>Is there a causal relationship? </vt:lpstr>
      <vt:lpstr>Are you sure?</vt:lpstr>
      <vt:lpstr>What’s the assumed relationship?</vt:lpstr>
      <vt:lpstr>Abortions and violent crime</vt:lpstr>
      <vt:lpstr>Chocolate Consumption and Nobel Prizes</vt:lpstr>
      <vt:lpstr>Correlation does not equal causation, False Cause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Logical Fallacies</dc:title>
  <dc:creator>Aly Lakhaney</dc:creator>
  <cp:lastModifiedBy>Chris Eckart</cp:lastModifiedBy>
  <cp:revision>31</cp:revision>
  <dcterms:created xsi:type="dcterms:W3CDTF">2015-10-12T20:03:33Z</dcterms:created>
  <dcterms:modified xsi:type="dcterms:W3CDTF">2025-10-14T14:38:11Z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0x0101004E6D4F8A5F2E0341BD4678997F71F4A8</vt:lpwstr>
  </property>
</Properties>
</file>