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56" r:id="rId18"/>
    <p:sldId id="274" r:id="rId19"/>
    <p:sldId id="275" r:id="rId20"/>
    <p:sldId id="276" r:id="rId21"/>
    <p:sldId id="277" r:id="rId22"/>
    <p:sldId id="278" r:id="rId23"/>
    <p:sldId id="273"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89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B63E896-B509-4991-85E1-7205DD1D1BDE}" type="datetimeFigureOut">
              <a:rPr lang="en-US" smtClean="0"/>
              <a:t>4/19/2024</a:t>
            </a:fld>
            <a:endParaRPr lang="en-US"/>
          </a:p>
        </p:txBody>
      </p:sp>
      <p:sp>
        <p:nvSpPr>
          <p:cNvPr id="16" name="Slide Number Placeholder 15"/>
          <p:cNvSpPr>
            <a:spLocks noGrp="1"/>
          </p:cNvSpPr>
          <p:nvPr>
            <p:ph type="sldNum" sz="quarter" idx="11"/>
          </p:nvPr>
        </p:nvSpPr>
        <p:spPr/>
        <p:txBody>
          <a:bodyPr/>
          <a:lstStyle/>
          <a:p>
            <a:fld id="{D02722A9-04E9-4094-A07A-0587EB75E6B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1B63E896-B509-4991-85E1-7205DD1D1BDE}" type="datetimeFigureOut">
              <a:rPr lang="en-US" smtClean="0"/>
              <a:t>4/19/2024</a:t>
            </a:fld>
            <a:endParaRPr lang="en-US"/>
          </a:p>
        </p:txBody>
      </p:sp>
      <p:sp>
        <p:nvSpPr>
          <p:cNvPr id="15" name="Slide Number Placeholder 14"/>
          <p:cNvSpPr>
            <a:spLocks noGrp="1"/>
          </p:cNvSpPr>
          <p:nvPr>
            <p:ph type="sldNum" sz="quarter" idx="15"/>
          </p:nvPr>
        </p:nvSpPr>
        <p:spPr/>
        <p:txBody>
          <a:bodyPr/>
          <a:lstStyle>
            <a:lvl1pPr algn="ctr">
              <a:defRPr/>
            </a:lvl1pPr>
          </a:lstStyle>
          <a:p>
            <a:fld id="{D02722A9-04E9-4094-A07A-0587EB75E6B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63E896-B509-4991-85E1-7205DD1D1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722A9-04E9-4094-A07A-0587EB75E6B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63E896-B509-4991-85E1-7205DD1D1BD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722A9-04E9-4094-A07A-0587EB75E6B6}"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02722A9-04E9-4094-A07A-0587EB75E6B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B63E896-B509-4991-85E1-7205DD1D1BDE}" type="datetimeFigureOut">
              <a:rPr lang="en-US" smtClean="0"/>
              <a:t>4/19/2024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63E896-B509-4991-85E1-7205DD1D1BDE}"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722A9-04E9-4094-A07A-0587EB75E6B6}"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3E896-B509-4991-85E1-7205DD1D1BDE}"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722A9-04E9-4094-A07A-0587EB75E6B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1B63E896-B509-4991-85E1-7205DD1D1BDE}" type="datetimeFigureOut">
              <a:rPr lang="en-US" smtClean="0"/>
              <a:t>4/19/2024</a:t>
            </a:fld>
            <a:endParaRPr lang="en-US"/>
          </a:p>
        </p:txBody>
      </p:sp>
      <p:sp>
        <p:nvSpPr>
          <p:cNvPr id="9" name="Slide Number Placeholder 8"/>
          <p:cNvSpPr>
            <a:spLocks noGrp="1"/>
          </p:cNvSpPr>
          <p:nvPr>
            <p:ph type="sldNum" sz="quarter" idx="15"/>
          </p:nvPr>
        </p:nvSpPr>
        <p:spPr/>
        <p:txBody>
          <a:bodyPr/>
          <a:lstStyle/>
          <a:p>
            <a:fld id="{D02722A9-04E9-4094-A07A-0587EB75E6B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5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1B63E896-B509-4991-85E1-7205DD1D1BDE}" type="datetimeFigureOut">
              <a:rPr lang="en-US" smtClean="0"/>
              <a:t>4/19/2024</a:t>
            </a:fld>
            <a:endParaRPr lang="en-US"/>
          </a:p>
        </p:txBody>
      </p:sp>
      <p:sp>
        <p:nvSpPr>
          <p:cNvPr id="9" name="Slide Number Placeholder 8"/>
          <p:cNvSpPr>
            <a:spLocks noGrp="1"/>
          </p:cNvSpPr>
          <p:nvPr>
            <p:ph type="sldNum" sz="quarter" idx="11"/>
          </p:nvPr>
        </p:nvSpPr>
        <p:spPr/>
        <p:txBody>
          <a:bodyPr/>
          <a:lstStyle/>
          <a:p>
            <a:fld id="{D02722A9-04E9-4094-A07A-0587EB75E6B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3E896-B509-4991-85E1-7205DD1D1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722A9-04E9-4094-A07A-0587EB75E6B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63E896-B509-4991-85E1-7205DD1D1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722A9-04E9-4094-A07A-0587EB75E6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02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70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74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47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5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4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82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1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2DCF05D-42A1-4FC3-91F9-1592EA34A979}" type="datetimeFigureOut">
              <a:rPr lang="en-US" smtClean="0">
                <a:solidFill>
                  <a:prstClr val="black">
                    <a:tint val="75000"/>
                  </a:prstClr>
                </a:solidFill>
              </a:rPr>
              <a:pPr/>
              <a:t>4/19/2024</a:t>
            </a:fld>
            <a:endParaRPr lang="en-US">
              <a:solidFill>
                <a:prstClr val="black">
                  <a:tint val="75000"/>
                </a:prst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75000"/>
                </a:prst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BD89225-F77B-47AE-8D89-37B91DAC89B1}" type="slidenum">
              <a:rPr lang="en-US" smtClean="0">
                <a:solidFill>
                  <a:prstClr val="black">
                    <a:tint val="75000"/>
                  </a:prstClr>
                </a:solidFill>
              </a:rPr>
              <a:pPr/>
              <a:t>‹#›</a:t>
            </a:fld>
            <a:endParaRPr lang="en-US">
              <a:solidFill>
                <a:prstClr val="black">
                  <a:tint val="75000"/>
                </a:prst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hyperlink" Target="https://www.google.com/url?sa=t&amp;rct=j&amp;q=&amp;esrc=s&amp;source=video&amp;cd=3&amp;cad=rja&amp;uact=8&amp;ved=0ahUKEwiz28OlmZHMAhWHPB4KHSfmATkQtwIIIzAC&amp;url=https://www.youtube.com/watch?v%3DpqgcEIaXGME&amp;usg=AFQjCNEybeXXWU_SD9qF_tTSLDjUyIf-jw&amp;sig2=9af3Vcb7wtYrw-7Ra-mSNQ" TargetMode="External"/><Relationship Id="rId4" Type="http://schemas.openxmlformats.org/officeDocument/2006/relationships/hyperlink" Target="https://www.google.com/url?sa=t&amp;rct=j&amp;q=&amp;esrc=s&amp;source=video&amp;cd=1&amp;cad=rja&amp;uact=8&amp;ved=0ahUKEwiz28OlmZHMAhWHPB4KHSfmATkQtwIIHTAA&amp;url=https://www.youtube.com/watch?v%3DyIoTRGfcMqM&amp;usg=AFQjCNFpXs0-MfJVicOgnWhBK3kCd5rEFg&amp;sig2=nx8-PCfIWAQAPJBtMm4ZT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t&amp;rct=j&amp;q=&amp;esrc=s&amp;source=video&amp;cd=4&amp;cad=rja&amp;uact=8&amp;ved=0ahUKEwiz28OlmZHMAhWHPB4KHSfmATkQtwIIJjAD&amp;url=https://www.youtube.com/watch?v%3DjGme7BRkpuQ&amp;usg=AFQjCNEaRObk6JIntuPZQWwZAquLB536kw&amp;sig2=sgWVqgaqWhi0myMtR3IWxg" TargetMode="External"/><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www.google.com/url?sa=t&amp;rct=j&amp;q=&amp;esrc=s&amp;source=video&amp;cd=3&amp;cad=rja&amp;uact=8&amp;ved=0ahUKEwjQ-pn5rZHMAhWiuIMKHeIQCrQQtwIIIjAC&amp;url=https://www.ted.com/talks/mark_bittman_on_what_s_wrong_with_what_we_eat?language%3Den&amp;usg=AFQjCNFoP9oRzx1nyYg-yhKYWrDf-n8oaA&amp;sig2=7JHoyeCHB5zdL7avaoL14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2.jpeg" descr="http://geewall.com/mmc_uploads/7094-black-wood-wallpaper-70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1" y="-14468"/>
            <a:ext cx="919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 name="Shape 20"/>
          <p:cNvSpPr/>
          <p:nvPr/>
        </p:nvSpPr>
        <p:spPr>
          <a:xfrm rot="16200000">
            <a:off x="4574616" y="2687873"/>
            <a:ext cx="6340475" cy="1421928"/>
          </a:xfrm>
          <a:prstGeom prst="rect">
            <a:avLst/>
          </a:prstGeom>
          <a:ln w="12700">
            <a:miter lim="400000"/>
          </a:ln>
          <a:extLst>
            <a:ext uri="{C572A759-6A51-4108-AA02-DFA0A04FC94B}"/>
          </a:extLst>
        </p:spPr>
        <p:txBody>
          <a:bodyPr lIns="45719" rIns="45719">
            <a:spAutoFit/>
          </a:bodyPr>
          <a:lstStyle/>
          <a:p>
            <a:pPr algn="just">
              <a:lnSpc>
                <a:spcPct val="135000"/>
              </a:lnSpc>
              <a:spcBef>
                <a:spcPts val="1800"/>
              </a:spcBef>
              <a:defRPr sz="1800"/>
            </a:pPr>
            <a:r>
              <a:rPr lang="en-US" sz="3600" kern="0" dirty="0">
                <a:solidFill>
                  <a:srgbClr val="006284"/>
                </a:solidFill>
                <a:latin typeface="Dali"/>
                <a:ea typeface="Dali"/>
                <a:cs typeface="Dali"/>
                <a:sym typeface="Dali"/>
              </a:rPr>
              <a:t>Special Unit</a:t>
            </a:r>
            <a:r>
              <a:rPr sz="3600" kern="0" dirty="0">
                <a:solidFill>
                  <a:srgbClr val="006284"/>
                </a:solidFill>
                <a:latin typeface="Dali"/>
                <a:ea typeface="Dali"/>
                <a:cs typeface="Dali"/>
                <a:sym typeface="Dali"/>
              </a:rPr>
              <a:t>: </a:t>
            </a:r>
            <a:r>
              <a:rPr lang="en-US" sz="2800" kern="0" dirty="0">
                <a:solidFill>
                  <a:srgbClr val="FFFFFF"/>
                </a:solidFill>
                <a:latin typeface="Dali"/>
                <a:ea typeface="Dali"/>
                <a:cs typeface="Dali"/>
                <a:sym typeface="Dali"/>
              </a:rPr>
              <a:t>Digestive Day </a:t>
            </a:r>
            <a:r>
              <a:rPr sz="2800" kern="0" dirty="0">
                <a:solidFill>
                  <a:srgbClr val="B48200"/>
                </a:solidFill>
                <a:latin typeface="Dali"/>
                <a:ea typeface="Dali"/>
                <a:cs typeface="Dali"/>
                <a:sym typeface="Dali"/>
              </a:rPr>
              <a:t>A&amp;P   </a:t>
            </a:r>
            <a:r>
              <a:rPr lang="en-US" sz="2800" kern="0" dirty="0">
                <a:solidFill>
                  <a:srgbClr val="B48200"/>
                </a:solidFill>
                <a:latin typeface="Dali"/>
                <a:ea typeface="Dali"/>
                <a:cs typeface="Dali"/>
                <a:sym typeface="Dali"/>
              </a:rPr>
              <a:t>spring 2016</a:t>
            </a:r>
            <a:r>
              <a:rPr sz="2800" kern="0" dirty="0">
                <a:solidFill>
                  <a:srgbClr val="B48200"/>
                </a:solidFill>
                <a:latin typeface="Dali"/>
                <a:ea typeface="Dali"/>
                <a:cs typeface="Dali"/>
                <a:sym typeface="Dali"/>
              </a:rPr>
              <a:t>      </a:t>
            </a:r>
            <a:r>
              <a:rPr sz="2800" kern="0" dirty="0" err="1">
                <a:solidFill>
                  <a:srgbClr val="B48200"/>
                </a:solidFill>
                <a:latin typeface="Dali"/>
                <a:ea typeface="Dali"/>
                <a:cs typeface="Dali"/>
                <a:sym typeface="Dali"/>
              </a:rPr>
              <a:t>mr.</a:t>
            </a:r>
            <a:r>
              <a:rPr sz="2800" kern="0" dirty="0">
                <a:solidFill>
                  <a:srgbClr val="B48200"/>
                </a:solidFill>
                <a:latin typeface="Dali"/>
                <a:ea typeface="Dali"/>
                <a:cs typeface="Dali"/>
                <a:sym typeface="Dali"/>
              </a:rPr>
              <a:t> e 	       SRCS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51585"/>
            <a:ext cx="3629025" cy="435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55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54452" r="800" b="39929"/>
          <a:stretch>
            <a:fillRect/>
          </a:stretch>
        </p:blipFill>
        <p:spPr bwMode="auto">
          <a:xfrm>
            <a:off x="1447800" y="0"/>
            <a:ext cx="6324600" cy="6858000"/>
          </a:xfrm>
          <a:prstGeom prst="rect">
            <a:avLst/>
          </a:prstGeom>
          <a:noFill/>
        </p:spPr>
      </p:pic>
    </p:spTree>
    <p:extLst>
      <p:ext uri="{BB962C8B-B14F-4D97-AF65-F5344CB8AC3E}">
        <p14:creationId xmlns:p14="http://schemas.microsoft.com/office/powerpoint/2010/main" val="225818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60527" r="800" b="35586"/>
          <a:stretch>
            <a:fillRect/>
          </a:stretch>
        </p:blipFill>
        <p:spPr bwMode="auto">
          <a:xfrm>
            <a:off x="76200" y="0"/>
            <a:ext cx="9035143" cy="6858000"/>
          </a:xfrm>
          <a:prstGeom prst="rect">
            <a:avLst/>
          </a:prstGeom>
          <a:noFill/>
        </p:spPr>
      </p:pic>
    </p:spTree>
    <p:extLst>
      <p:ext uri="{BB962C8B-B14F-4D97-AF65-F5344CB8AC3E}">
        <p14:creationId xmlns:p14="http://schemas.microsoft.com/office/powerpoint/2010/main" val="326681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64518" r="800" b="31584"/>
          <a:stretch>
            <a:fillRect/>
          </a:stretch>
        </p:blipFill>
        <p:spPr bwMode="auto">
          <a:xfrm>
            <a:off x="108857" y="0"/>
            <a:ext cx="9035143" cy="6858000"/>
          </a:xfrm>
          <a:prstGeom prst="rect">
            <a:avLst/>
          </a:prstGeom>
          <a:noFill/>
        </p:spPr>
      </p:pic>
    </p:spTree>
    <p:extLst>
      <p:ext uri="{BB962C8B-B14F-4D97-AF65-F5344CB8AC3E}">
        <p14:creationId xmlns:p14="http://schemas.microsoft.com/office/powerpoint/2010/main" val="105186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74592" r="800" b="20015"/>
          <a:stretch>
            <a:fillRect/>
          </a:stretch>
        </p:blipFill>
        <p:spPr bwMode="auto">
          <a:xfrm>
            <a:off x="1600200" y="0"/>
            <a:ext cx="6553200" cy="6858000"/>
          </a:xfrm>
          <a:prstGeom prst="rect">
            <a:avLst/>
          </a:prstGeom>
          <a:noFill/>
        </p:spPr>
      </p:pic>
    </p:spTree>
    <p:extLst>
      <p:ext uri="{BB962C8B-B14F-4D97-AF65-F5344CB8AC3E}">
        <p14:creationId xmlns:p14="http://schemas.microsoft.com/office/powerpoint/2010/main" val="159103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80345" r="800" b="16415"/>
          <a:stretch>
            <a:fillRect/>
          </a:stretch>
        </p:blipFill>
        <p:spPr bwMode="auto">
          <a:xfrm>
            <a:off x="132644" y="533400"/>
            <a:ext cx="8858956" cy="5562600"/>
          </a:xfrm>
          <a:prstGeom prst="rect">
            <a:avLst/>
          </a:prstGeom>
          <a:noFill/>
        </p:spPr>
      </p:pic>
    </p:spTree>
    <p:extLst>
      <p:ext uri="{BB962C8B-B14F-4D97-AF65-F5344CB8AC3E}">
        <p14:creationId xmlns:p14="http://schemas.microsoft.com/office/powerpoint/2010/main" val="75023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83585" r="800" b="11353"/>
          <a:stretch>
            <a:fillRect/>
          </a:stretch>
        </p:blipFill>
        <p:spPr bwMode="auto">
          <a:xfrm>
            <a:off x="1371600" y="0"/>
            <a:ext cx="7010400" cy="6858000"/>
          </a:xfrm>
          <a:prstGeom prst="rect">
            <a:avLst/>
          </a:prstGeom>
          <a:noFill/>
        </p:spPr>
      </p:pic>
    </p:spTree>
    <p:extLst>
      <p:ext uri="{BB962C8B-B14F-4D97-AF65-F5344CB8AC3E}">
        <p14:creationId xmlns:p14="http://schemas.microsoft.com/office/powerpoint/2010/main" val="262710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althresearchfunding.org/wp-content/uploads/2014/10/Interesting-Facts-About-the-Digestive-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785" y="1371600"/>
            <a:ext cx="6667500" cy="386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sparknotes.com/content/sparklife/sparktalk/2013/stumz1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0999"/>
            <a:ext cx="5029200" cy="6145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0" y="424453"/>
            <a:ext cx="2286000" cy="2031325"/>
          </a:xfrm>
          <a:prstGeom prst="rect">
            <a:avLst/>
          </a:prstGeom>
        </p:spPr>
        <p:txBody>
          <a:bodyPr wrap="square">
            <a:spAutoFit/>
          </a:bodyPr>
          <a:lstStyle/>
          <a:p>
            <a:r>
              <a:rPr lang="en-US" dirty="0"/>
              <a:t>The small intestine contains so many folds that its total surface area is about 2,700 square feet, enough to cover a tennis court!</a:t>
            </a:r>
          </a:p>
        </p:txBody>
      </p:sp>
    </p:spTree>
    <p:extLst>
      <p:ext uri="{BB962C8B-B14F-4D97-AF65-F5344CB8AC3E}">
        <p14:creationId xmlns:p14="http://schemas.microsoft.com/office/powerpoint/2010/main" val="81607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257800"/>
            <a:ext cx="6324600" cy="923330"/>
          </a:xfrm>
          <a:prstGeom prst="rect">
            <a:avLst/>
          </a:prstGeom>
        </p:spPr>
        <p:txBody>
          <a:bodyPr wrap="square">
            <a:spAutoFit/>
          </a:bodyPr>
          <a:lstStyle/>
          <a:p>
            <a:pPr algn="r"/>
            <a:r>
              <a:rPr lang="en-US" dirty="0"/>
              <a:t>Hydrochloric acid, the primary digestive juice in our stomachs, is capable of dissolving substances as strong as metal, and yet it has no effect whatsoever on plastics!</a:t>
            </a:r>
          </a:p>
        </p:txBody>
      </p:sp>
      <p:pic>
        <p:nvPicPr>
          <p:cNvPr id="5122" name="Picture 2" descr="http://img.sparknotes.com/content/sparklife/sparktalk/2013/stumz4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5876925" cy="3981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7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g.sparknotes.com/content/sparklife/sparktalk/2013/stumz13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22" y="2286000"/>
            <a:ext cx="5876925" cy="3924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03185" y="381000"/>
            <a:ext cx="8305800" cy="1754326"/>
          </a:xfrm>
          <a:prstGeom prst="rect">
            <a:avLst/>
          </a:prstGeom>
        </p:spPr>
        <p:txBody>
          <a:bodyPr wrap="square">
            <a:spAutoFit/>
          </a:bodyPr>
          <a:lstStyle/>
          <a:p>
            <a:r>
              <a:rPr lang="en-US" dirty="0"/>
              <a:t>Think your Uncle Ned has lousy table manners? The common house fly vomits on its food before consuming it! This is in so that acids in it's up-chuck can soften the food so it can be sucked up through it's straw like mouth. Want to know something even more horrible than that? Flies excrete digestive juices wherever they land as a means of testing whether or not what they've landed on is edible. Yuck!</a:t>
            </a:r>
          </a:p>
        </p:txBody>
      </p:sp>
    </p:spTree>
    <p:extLst>
      <p:ext uri="{BB962C8B-B14F-4D97-AF65-F5344CB8AC3E}">
        <p14:creationId xmlns:p14="http://schemas.microsoft.com/office/powerpoint/2010/main" val="382064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s3.mm.bing.net/th?id=H.4594276045096826&amp;pid=1.7"/>
          <p:cNvPicPr>
            <a:picLocks noChangeAspect="1" noChangeArrowheads="1"/>
          </p:cNvPicPr>
          <p:nvPr/>
        </p:nvPicPr>
        <p:blipFill>
          <a:blip r:embed="rId2" cstate="print">
            <a:duotone>
              <a:prstClr val="black"/>
              <a:srgbClr val="D9C3A5">
                <a:tint val="50000"/>
                <a:satMod val="180000"/>
              </a:srgbClr>
            </a:duotone>
          </a:blip>
          <a:srcRect b="11515"/>
          <a:stretch>
            <a:fillRect/>
          </a:stretch>
        </p:blipFill>
        <p:spPr bwMode="auto">
          <a:xfrm>
            <a:off x="-1" y="0"/>
            <a:ext cx="9185753" cy="6858000"/>
          </a:xfrm>
          <a:prstGeom prst="rect">
            <a:avLst/>
          </a:prstGeom>
          <a:noFill/>
        </p:spPr>
      </p:pic>
      <p:sp>
        <p:nvSpPr>
          <p:cNvPr id="2" name="Title 1"/>
          <p:cNvSpPr>
            <a:spLocks noGrp="1"/>
          </p:cNvSpPr>
          <p:nvPr>
            <p:ph type="ctrTitle"/>
          </p:nvPr>
        </p:nvSpPr>
        <p:spPr>
          <a:xfrm>
            <a:off x="685800" y="-152400"/>
            <a:ext cx="7772400" cy="1470025"/>
          </a:xfrm>
        </p:spPr>
        <p:txBody>
          <a:bodyPr/>
          <a:lstStyle/>
          <a:p>
            <a:r>
              <a:rPr lang="en-US" dirty="0">
                <a:solidFill>
                  <a:schemeClr val="bg1"/>
                </a:solidFill>
                <a:effectLst>
                  <a:outerShdw blurRad="38100" dist="38100" dir="2700000" algn="tl">
                    <a:srgbClr val="000000">
                      <a:alpha val="43137"/>
                    </a:srgbClr>
                  </a:outerShdw>
                </a:effectLst>
                <a:latin typeface="Bookman Old Style" pitchFamily="18" charset="0"/>
              </a:rPr>
              <a:t>if food labels were honest…</a:t>
            </a:r>
          </a:p>
        </p:txBody>
      </p:sp>
    </p:spTree>
    <p:extLst>
      <p:ext uri="{BB962C8B-B14F-4D97-AF65-F5344CB8AC3E}">
        <p14:creationId xmlns:p14="http://schemas.microsoft.com/office/powerpoint/2010/main" val="302664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sparknotes.com/content/sparklife/sparktalk/2013/stumz16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876925" cy="441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403448"/>
            <a:ext cx="8077200" cy="369332"/>
          </a:xfrm>
          <a:prstGeom prst="rect">
            <a:avLst/>
          </a:prstGeom>
        </p:spPr>
        <p:txBody>
          <a:bodyPr wrap="square">
            <a:spAutoFit/>
          </a:bodyPr>
          <a:lstStyle/>
          <a:p>
            <a:r>
              <a:rPr lang="en-US" dirty="0"/>
              <a:t>The average adult generates one point seven liters of saliva every day!</a:t>
            </a:r>
          </a:p>
        </p:txBody>
      </p:sp>
      <p:pic>
        <p:nvPicPr>
          <p:cNvPr id="1026" name="Picture 2" descr="Image result for 1.7 li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2915142"/>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sparknotes.com/content/sparklife/sparktalk/2013/stumz19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5876925" cy="441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181600"/>
            <a:ext cx="8153400" cy="1200329"/>
          </a:xfrm>
          <a:prstGeom prst="rect">
            <a:avLst/>
          </a:prstGeom>
        </p:spPr>
        <p:txBody>
          <a:bodyPr wrap="square">
            <a:spAutoFit/>
          </a:bodyPr>
          <a:lstStyle/>
          <a:p>
            <a:r>
              <a:rPr lang="en-US" dirty="0"/>
              <a:t>In 2005 the </a:t>
            </a:r>
            <a:r>
              <a:rPr lang="en-US" dirty="0" err="1"/>
              <a:t>Ashden</a:t>
            </a:r>
            <a:r>
              <a:rPr lang="en-US" dirty="0"/>
              <a:t> Award for Sustainable Energy Advancement went to a prison in Rwanda that utilized methane from their prisoners excrement to fuel cooking stoves. Incredibly, that one program saved more than one point five million dollars. Nobody said green living was going to be pretty, folks!</a:t>
            </a:r>
          </a:p>
        </p:txBody>
      </p:sp>
    </p:spTree>
    <p:extLst>
      <p:ext uri="{BB962C8B-B14F-4D97-AF65-F5344CB8AC3E}">
        <p14:creationId xmlns:p14="http://schemas.microsoft.com/office/powerpoint/2010/main" val="124446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ytimg.com/vi/yIoTRGfcMqM/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14400"/>
            <a:ext cx="3886200" cy="21851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ytimg.com/vi/pqgcEIaXGME/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810000"/>
            <a:ext cx="3886202" cy="2185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15000" y="1090136"/>
            <a:ext cx="1524000" cy="1477328"/>
          </a:xfrm>
          <a:prstGeom prst="rect">
            <a:avLst/>
          </a:prstGeom>
        </p:spPr>
        <p:txBody>
          <a:bodyPr wrap="square">
            <a:spAutoFit/>
          </a:bodyPr>
          <a:lstStyle/>
          <a:p>
            <a:r>
              <a:rPr lang="en-US" b="1" dirty="0">
                <a:effectLst>
                  <a:outerShdw blurRad="38100" dist="38100" dir="2700000" algn="tl">
                    <a:srgbClr val="000000">
                      <a:alpha val="43137"/>
                    </a:srgbClr>
                  </a:outerShdw>
                </a:effectLst>
                <a:hlinkClick r:id="rId4"/>
              </a:rPr>
              <a:t>Digestive System, Part 1: Crash Course A&amp;P #33</a:t>
            </a:r>
            <a:endParaRPr lang="en-US" b="1" dirty="0">
              <a:effectLst>
                <a:outerShdw blurRad="38100" dist="38100" dir="2700000" algn="tl">
                  <a:srgbClr val="000000">
                    <a:alpha val="43137"/>
                  </a:srgbClr>
                </a:outerShdw>
              </a:effectLst>
            </a:endParaRPr>
          </a:p>
        </p:txBody>
      </p:sp>
      <p:sp>
        <p:nvSpPr>
          <p:cNvPr id="6" name="Rectangle 5"/>
          <p:cNvSpPr/>
          <p:nvPr/>
        </p:nvSpPr>
        <p:spPr>
          <a:xfrm>
            <a:off x="1279003" y="4364419"/>
            <a:ext cx="1981200" cy="1200329"/>
          </a:xfrm>
          <a:prstGeom prst="rect">
            <a:avLst/>
          </a:prstGeom>
        </p:spPr>
        <p:txBody>
          <a:bodyPr wrap="square">
            <a:spAutoFit/>
          </a:bodyPr>
          <a:lstStyle/>
          <a:p>
            <a:r>
              <a:rPr lang="en-US" b="1" dirty="0">
                <a:effectLst>
                  <a:outerShdw blurRad="38100" dist="38100" dir="2700000" algn="tl">
                    <a:srgbClr val="000000">
                      <a:alpha val="43137"/>
                    </a:srgbClr>
                  </a:outerShdw>
                </a:effectLst>
                <a:hlinkClick r:id="rId5"/>
              </a:rPr>
              <a:t>Digestive System, part 2: Crash Course A&amp;P #34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20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jGme7BRkpuQ/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4336674"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5000" y="1228635"/>
            <a:ext cx="1828800" cy="1200329"/>
          </a:xfrm>
          <a:prstGeom prst="rect">
            <a:avLst/>
          </a:prstGeom>
        </p:spPr>
        <p:txBody>
          <a:bodyPr wrap="square">
            <a:spAutoFit/>
          </a:bodyPr>
          <a:lstStyle/>
          <a:p>
            <a:r>
              <a:rPr lang="en-US" b="1" dirty="0">
                <a:effectLst>
                  <a:outerShdw blurRad="38100" dist="38100" dir="2700000" algn="tl">
                    <a:srgbClr val="000000">
                      <a:alpha val="43137"/>
                    </a:srgbClr>
                  </a:outerShdw>
                </a:effectLst>
                <a:hlinkClick r:id="rId3"/>
              </a:rPr>
              <a:t>Digestive System, part 3: Crash Course A&amp;P #35 </a:t>
            </a:r>
            <a:endParaRPr lang="en-US" b="1" dirty="0">
              <a:effectLst>
                <a:outerShdw blurRad="38100" dist="38100" dir="2700000" algn="tl">
                  <a:srgbClr val="000000">
                    <a:alpha val="43137"/>
                  </a:srgbClr>
                </a:outerShdw>
              </a:effectLst>
            </a:endParaRPr>
          </a:p>
        </p:txBody>
      </p:sp>
      <p:sp>
        <p:nvSpPr>
          <p:cNvPr id="4" name="Rectangle 3"/>
          <p:cNvSpPr/>
          <p:nvPr/>
        </p:nvSpPr>
        <p:spPr>
          <a:xfrm>
            <a:off x="3962400" y="5334000"/>
            <a:ext cx="3200400" cy="646331"/>
          </a:xfrm>
          <a:prstGeom prst="rect">
            <a:avLst/>
          </a:prstGeom>
        </p:spPr>
        <p:txBody>
          <a:bodyPr wrap="square">
            <a:spAutoFit/>
          </a:bodyPr>
          <a:lstStyle/>
          <a:p>
            <a:r>
              <a:rPr lang="en-US" b="1" dirty="0">
                <a:effectLst>
                  <a:outerShdw blurRad="38100" dist="38100" dir="2700000" algn="tl">
                    <a:srgbClr val="000000">
                      <a:alpha val="43137"/>
                    </a:srgbClr>
                  </a:outerShdw>
                </a:effectLst>
                <a:hlinkClick r:id="rId4"/>
              </a:rPr>
              <a:t>Mark </a:t>
            </a:r>
            <a:r>
              <a:rPr lang="en-US" b="1" dirty="0" err="1">
                <a:effectLst>
                  <a:outerShdw blurRad="38100" dist="38100" dir="2700000" algn="tl">
                    <a:srgbClr val="000000">
                      <a:alpha val="43137"/>
                    </a:srgbClr>
                  </a:outerShdw>
                </a:effectLst>
                <a:hlinkClick r:id="rId4"/>
              </a:rPr>
              <a:t>Bittman</a:t>
            </a:r>
            <a:r>
              <a:rPr lang="en-US" b="1" dirty="0">
                <a:effectLst>
                  <a:outerShdw blurRad="38100" dist="38100" dir="2700000" algn="tl">
                    <a:srgbClr val="000000">
                      <a:alpha val="43137"/>
                    </a:srgbClr>
                  </a:outerShdw>
                </a:effectLst>
                <a:hlinkClick r:id="rId4"/>
              </a:rPr>
              <a:t>: What's wrong with what we eat</a:t>
            </a:r>
            <a:endParaRPr lang="en-US" b="1" dirty="0">
              <a:effectLst>
                <a:outerShdw blurRad="38100" dist="38100" dir="2700000" algn="tl">
                  <a:srgbClr val="000000">
                    <a:alpha val="43137"/>
                  </a:srgbClr>
                </a:outerShdw>
              </a:effectLst>
            </a:endParaRPr>
          </a:p>
        </p:txBody>
      </p:sp>
      <p:pic>
        <p:nvPicPr>
          <p:cNvPr id="3076" name="Picture 4" descr="http://www.macrobiotics.com/images/markBittma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17517"/>
            <a:ext cx="257175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3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r="800" b="95245"/>
          <a:stretch>
            <a:fillRect/>
          </a:stretch>
        </p:blipFill>
        <p:spPr bwMode="auto">
          <a:xfrm>
            <a:off x="1066800" y="304800"/>
            <a:ext cx="6858000" cy="6304935"/>
          </a:xfrm>
          <a:prstGeom prst="rect">
            <a:avLst/>
          </a:prstGeom>
          <a:noFill/>
        </p:spPr>
      </p:pic>
    </p:spTree>
    <p:extLst>
      <p:ext uri="{BB962C8B-B14F-4D97-AF65-F5344CB8AC3E}">
        <p14:creationId xmlns:p14="http://schemas.microsoft.com/office/powerpoint/2010/main" val="204916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4540" r="800" b="91554"/>
          <a:stretch>
            <a:fillRect/>
          </a:stretch>
        </p:blipFill>
        <p:spPr bwMode="auto">
          <a:xfrm>
            <a:off x="0" y="0"/>
            <a:ext cx="9144000" cy="6908800"/>
          </a:xfrm>
          <a:prstGeom prst="rect">
            <a:avLst/>
          </a:prstGeom>
          <a:noFill/>
        </p:spPr>
      </p:pic>
    </p:spTree>
    <p:extLst>
      <p:ext uri="{BB962C8B-B14F-4D97-AF65-F5344CB8AC3E}">
        <p14:creationId xmlns:p14="http://schemas.microsoft.com/office/powerpoint/2010/main" val="252510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8288" r="800" b="84662"/>
          <a:stretch>
            <a:fillRect/>
          </a:stretch>
        </p:blipFill>
        <p:spPr bwMode="auto">
          <a:xfrm>
            <a:off x="2209800" y="0"/>
            <a:ext cx="5029200" cy="6858000"/>
          </a:xfrm>
          <a:prstGeom prst="rect">
            <a:avLst/>
          </a:prstGeom>
          <a:noFill/>
        </p:spPr>
      </p:pic>
    </p:spTree>
    <p:extLst>
      <p:ext uri="{BB962C8B-B14F-4D97-AF65-F5344CB8AC3E}">
        <p14:creationId xmlns:p14="http://schemas.microsoft.com/office/powerpoint/2010/main" val="230161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15025" r="800" b="81298"/>
          <a:stretch>
            <a:fillRect/>
          </a:stretch>
        </p:blipFill>
        <p:spPr bwMode="auto">
          <a:xfrm>
            <a:off x="457200" y="609600"/>
            <a:ext cx="8132323" cy="5791200"/>
          </a:xfrm>
          <a:prstGeom prst="rect">
            <a:avLst/>
          </a:prstGeom>
          <a:noFill/>
        </p:spPr>
      </p:pic>
    </p:spTree>
    <p:extLst>
      <p:ext uri="{BB962C8B-B14F-4D97-AF65-F5344CB8AC3E}">
        <p14:creationId xmlns:p14="http://schemas.microsoft.com/office/powerpoint/2010/main" val="172698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18750" r="800" b="73241"/>
          <a:stretch>
            <a:fillRect/>
          </a:stretch>
        </p:blipFill>
        <p:spPr bwMode="auto">
          <a:xfrm>
            <a:off x="0" y="0"/>
            <a:ext cx="4432984" cy="6858000"/>
          </a:xfrm>
          <a:prstGeom prst="rect">
            <a:avLst/>
          </a:prstGeom>
          <a:noFill/>
        </p:spPr>
      </p:pic>
      <p:pic>
        <p:nvPicPr>
          <p:cNvPr id="3" name="Picture 2" descr="If food labels were more honest... &quot;Mom gave up&quot; had me rolling."/>
          <p:cNvPicPr>
            <a:picLocks noChangeAspect="1" noChangeArrowheads="1"/>
          </p:cNvPicPr>
          <p:nvPr/>
        </p:nvPicPr>
        <p:blipFill>
          <a:blip r:embed="rId2" cstate="print"/>
          <a:srcRect t="35392" r="800" b="59179"/>
          <a:stretch>
            <a:fillRect/>
          </a:stretch>
        </p:blipFill>
        <p:spPr bwMode="auto">
          <a:xfrm>
            <a:off x="4420329" y="1143000"/>
            <a:ext cx="4723671" cy="4953000"/>
          </a:xfrm>
          <a:prstGeom prst="rect">
            <a:avLst/>
          </a:prstGeom>
          <a:noFill/>
        </p:spPr>
      </p:pic>
    </p:spTree>
    <p:extLst>
      <p:ext uri="{BB962C8B-B14F-4D97-AF65-F5344CB8AC3E}">
        <p14:creationId xmlns:p14="http://schemas.microsoft.com/office/powerpoint/2010/main" val="1113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44381" r="800" b="50190"/>
          <a:stretch>
            <a:fillRect/>
          </a:stretch>
        </p:blipFill>
        <p:spPr bwMode="auto">
          <a:xfrm>
            <a:off x="1219200" y="0"/>
            <a:ext cx="6540468" cy="6858000"/>
          </a:xfrm>
          <a:prstGeom prst="rect">
            <a:avLst/>
          </a:prstGeom>
          <a:noFill/>
        </p:spPr>
      </p:pic>
    </p:spTree>
    <p:extLst>
      <p:ext uri="{BB962C8B-B14F-4D97-AF65-F5344CB8AC3E}">
        <p14:creationId xmlns:p14="http://schemas.microsoft.com/office/powerpoint/2010/main" val="397256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f food labels were more honest... &quot;Mom gave up&quot; had me rolling."/>
          <p:cNvPicPr>
            <a:picLocks noChangeAspect="1" noChangeArrowheads="1"/>
          </p:cNvPicPr>
          <p:nvPr/>
        </p:nvPicPr>
        <p:blipFill>
          <a:blip r:embed="rId2" cstate="print"/>
          <a:srcRect t="49629" r="800" b="45725"/>
          <a:stretch>
            <a:fillRect/>
          </a:stretch>
        </p:blipFill>
        <p:spPr bwMode="auto">
          <a:xfrm>
            <a:off x="685800" y="0"/>
            <a:ext cx="7644703" cy="6858000"/>
          </a:xfrm>
          <a:prstGeom prst="rect">
            <a:avLst/>
          </a:prstGeom>
          <a:noFill/>
        </p:spPr>
      </p:pic>
    </p:spTree>
    <p:extLst>
      <p:ext uri="{BB962C8B-B14F-4D97-AF65-F5344CB8AC3E}">
        <p14:creationId xmlns:p14="http://schemas.microsoft.com/office/powerpoint/2010/main" val="64999197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272</Words>
  <Application>Microsoft Office PowerPoint</Application>
  <PresentationFormat>On-screen Show (4:3)</PresentationFormat>
  <Paragraphs>11</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Bookman Old Style</vt:lpstr>
      <vt:lpstr>Calibri</vt:lpstr>
      <vt:lpstr>Constantia</vt:lpstr>
      <vt:lpstr>Dali</vt:lpstr>
      <vt:lpstr>Wingdings 2</vt:lpstr>
      <vt:lpstr>1_Office Theme</vt:lpstr>
      <vt:lpstr>Paper</vt:lpstr>
      <vt:lpstr>PowerPoint Presentation</vt:lpstr>
      <vt:lpstr>if food labels were honest…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9</cp:revision>
  <dcterms:created xsi:type="dcterms:W3CDTF">2016-04-15T16:34:14Z</dcterms:created>
  <dcterms:modified xsi:type="dcterms:W3CDTF">2024-04-19T16:41:31Z</dcterms:modified>
</cp:coreProperties>
</file>