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0" r:id="rId4"/>
    <p:sldId id="258" r:id="rId5"/>
    <p:sldId id="272" r:id="rId6"/>
    <p:sldId id="261" r:id="rId7"/>
    <p:sldId id="263" r:id="rId8"/>
    <p:sldId id="275" r:id="rId9"/>
    <p:sldId id="274" r:id="rId10"/>
    <p:sldId id="276" r:id="rId11"/>
    <p:sldId id="278" r:id="rId12"/>
    <p:sldId id="277" r:id="rId13"/>
    <p:sldId id="280" r:id="rId14"/>
    <p:sldId id="264" r:id="rId15"/>
    <p:sldId id="281" r:id="rId16"/>
    <p:sldId id="273" r:id="rId17"/>
    <p:sldId id="267" r:id="rId18"/>
    <p:sldId id="270" r:id="rId19"/>
    <p:sldId id="269" r:id="rId20"/>
    <p:sldId id="282" r:id="rId21"/>
    <p:sldId id="266" r:id="rId22"/>
    <p:sldId id="283" r:id="rId23"/>
    <p:sldId id="284" r:id="rId24"/>
    <p:sldId id="287" r:id="rId25"/>
    <p:sldId id="271" r:id="rId26"/>
    <p:sldId id="265"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EB1A70-2B8C-471E-8BDD-D479AD23F5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004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5A93B3-4F50-4A93-A9AD-7488B93893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4911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59ECBE-3C56-410C-8639-FEBFAB8146E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3409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EB1A70-2B8C-471E-8BDD-D479AD23F5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02247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8561E0-2076-463C-8013-AE55FD3847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4084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193394-1E1D-45E7-9620-B36C5A5AA03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2912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842F1-0D10-4F5C-B421-D78B2CFC65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2695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7778B8-DEBE-4F1F-B243-38A5D68773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3194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5B13E-76B1-42F2-A090-36DC261629D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97123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104A67-4759-4D9A-9947-8D8FB3F658E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28154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58D33A-9592-4C8E-9768-5DD7A080E9B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1882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8561E0-2076-463C-8013-AE55FD3847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5843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5233BB-C2F1-43C3-AD1B-AF3B099D2F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09520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5A93B3-4F50-4A93-A9AD-7488B93893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21362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59ECBE-3C56-410C-8639-FEBFAB8146E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2498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193394-1E1D-45E7-9620-B36C5A5AA03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9974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842F1-0D10-4F5C-B421-D78B2CFC65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1905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7778B8-DEBE-4F1F-B243-38A5D68773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1580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5B13E-76B1-42F2-A090-36DC261629D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7272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104A67-4759-4D9A-9947-8D8FB3F658E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8861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58D33A-9592-4C8E-9768-5DD7A080E9B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8205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5233BB-C2F1-43C3-AD1B-AF3B099D2F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679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5641E76-6749-4882-ACDE-4B0C9B72A2EA}"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413856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5641E76-6749-4882-ACDE-4B0C9B72A2EA}"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904833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hyperlink" Target="https://www.google.com/url?sa=t&amp;rct=j&amp;q=&amp;esrc=s&amp;source=web&amp;cd=1&amp;cad=rja&amp;uact=8&amp;ved=0ahUKEwjWgI2Sx5XaAhUSIqwKHUJVDIoQtwIIKTAA&amp;url=https://www.youtube.com/watch?v%3D-RkSQSxEkX4&amp;usg=AOvVaw3dYWNZc4mHWLY--qY92gBH" TargetMode="External"/><Relationship Id="rId4" Type="http://schemas.openxmlformats.org/officeDocument/2006/relationships/hyperlink" Target="https://www.google.com/url?sa=t&amp;rct=j&amp;q=&amp;esrc=s&amp;source=video&amp;cd=7&amp;cad=rja&amp;uact=8&amp;ved=0ahUKEwi9wJWXxJXaAhVCZKwKHdctDaIQtwIIPDAG&amp;url=https://www.youtube.com/watch?v%3DfI_Bnq_vf78&amp;usg=AOvVaw237TCMGRGQGCwvVpEzkU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hyperlink" Target="https://www.youtube.com/watch?v=31zTiPIhJ6o"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hyperlink" Target="https://www.google.com/url?sa=t&amp;rct=j&amp;q=&amp;esrc=s&amp;source=video&amp;cd=4&amp;cad=rja&amp;uact=8&amp;ved=0ahUKEwiJ9qPw15XaAhUSeawKHeGfAKoQtwIIODAD&amp;url=https://www.youtube.com/watch?v%3DbkHq65GHBD4&amp;usg=AOvVaw0JQH8FtZWXadSbV_-wFTvK"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jpeg"/><Relationship Id="rId7"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hyperlink" Target="https://www.youtube.com/watch?v=BRAyIXgWBWc" TargetMode="External"/><Relationship Id="rId4" Type="http://schemas.openxmlformats.org/officeDocument/2006/relationships/hyperlink" Target="https://www.google.com/url?sa=t&amp;rct=j&amp;q=&amp;esrc=s&amp;source=web&amp;cd=1&amp;cad=rja&amp;uact=8&amp;ved=0ahUKEwjOm52UuZXaAhUQUa0KHT62DAIQtwIIKTAA&amp;url=https://www.youtube.com/watch?v%3Dwp_Hq1f8-0E&amp;usg=AOvVaw3KUICm7_LwHLTApIm_6sa2" TargetMode="External"/><Relationship Id="rId9" Type="http://schemas.openxmlformats.org/officeDocument/2006/relationships/hyperlink" Target="https://www.google.com/url?sa=t&amp;rct=j&amp;q=&amp;esrc=s&amp;source=web&amp;cd=4&amp;cad=rja&amp;uact=8&amp;ved=0ahUKEwjQ2o3m3aPaAhUMi6wKHaLQDXQQtwIIOTAD&amp;url=https%3A%2F%2Fwww.youtube.com%2Fwatch%3Fv%3Dd8ejiEEun9s&amp;usg=AOvVaw0BKY1PTj5i7Mz-KZxjZ4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hyperlink" Target="https://www.youtube.com/watch?v=CPTIjLPPdIM" TargetMode="Externa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hyperlink" Target="https://www.google.com/url?sa=t&amp;rct=j&amp;q=&amp;esrc=s&amp;source=video&amp;cd=2&amp;cad=rja&amp;uact=8&amp;ved=0ahUKEwisiO62qaPaAhVyjK0KHfb5DmoQtwIILDAB&amp;url=https%3A%2F%2Fwww.youtube.com%2Fwatch%3Fv%3D1r69YZ6YlZw&amp;usg=AOvVaw1zTibNHCb03all-BAPhyOb" TargetMode="Externa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hyperlink" Target="https://www.youtube.com/watch?v=i1M95njhovw" TargetMode="External"/><Relationship Id="rId4" Type="http://schemas.openxmlformats.org/officeDocument/2006/relationships/hyperlink" Target="https://www.youtube.com/watch?v=7pLdjf2NSi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hyperlink" Target="https://www.youtube.com/watch?v=Z3nVOL2tCng&amp;t=2s" TargetMode="External"/><Relationship Id="rId5" Type="http://schemas.openxmlformats.org/officeDocument/2006/relationships/hyperlink" Target="https://www.youtube.com/watch?v=Ni3WtNcuZ4Q&amp;t=4s" TargetMode="Externa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hyperlink" Target="https://www.youtube.com/watch?v=CPTIjLPPdIM"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hyperlink" Target="https://www.google.com/url?sa=t&amp;rct=j&amp;q=&amp;esrc=s&amp;source=web&amp;cd=1&amp;ved=0ahUKEwjMn5yJ-p7aAhXlzIMKHZ4rBOEQtwIIKTAA&amp;url=https://www.youtube.com/watch?v%3Di3iIKtpVmJQ&amp;usg=AOvVaw0U-Ra5KOnIvIjtpkPSaLSs"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71500" y="2635250"/>
            <a:ext cx="79470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4000">
                <a:solidFill>
                  <a:srgbClr val="0066CC"/>
                </a:solidFill>
                <a:latin typeface="Univers" pitchFamily="34" charset="0"/>
              </a:rPr>
              <a:t>A long time ago, in a galaxy far, </a:t>
            </a:r>
          </a:p>
          <a:p>
            <a:pPr eaLnBrk="1" fontAlgn="base" hangingPunct="1">
              <a:spcBef>
                <a:spcPct val="0"/>
              </a:spcBef>
              <a:spcAft>
                <a:spcPct val="0"/>
              </a:spcAft>
            </a:pPr>
            <a:r>
              <a:rPr lang="en-GB" altLang="en-US" sz="4000">
                <a:solidFill>
                  <a:srgbClr val="0066CC"/>
                </a:solidFill>
                <a:latin typeface="Univers" pitchFamily="34" charset="0"/>
              </a:rPr>
              <a:t>far away…</a:t>
            </a:r>
          </a:p>
        </p:txBody>
      </p:sp>
      <p:pic>
        <p:nvPicPr>
          <p:cNvPr id="3074" name="Picture 2" descr="Image result for holdo maneu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 y="914400"/>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77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533400" y="1358384"/>
            <a:ext cx="11384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4. </a:t>
            </a:r>
            <a:r>
              <a:rPr lang="en-GB" altLang="en-US" sz="2000" dirty="0" err="1" smtClean="0">
                <a:solidFill>
                  <a:srgbClr val="92D050"/>
                </a:solidFill>
                <a:latin typeface="Century Gothic" panose="020B0502020202020204" pitchFamily="34" charset="0"/>
              </a:rPr>
              <a:t>Porgs</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281488" y="6094413"/>
            <a:ext cx="9067049" cy="646331"/>
          </a:xfrm>
          <a:prstGeom prst="rect">
            <a:avLst/>
          </a:prstGeom>
        </p:spPr>
        <p:txBody>
          <a:bodyPr wrap="square">
            <a:spAutoFit/>
          </a:bodyPr>
          <a:lstStyle/>
          <a:p>
            <a:pPr fontAlgn="base">
              <a:spcBef>
                <a:spcPct val="0"/>
              </a:spcBef>
              <a:spcAft>
                <a:spcPct val="0"/>
              </a:spcAft>
            </a:pPr>
            <a:r>
              <a:rPr lang="en-GB" altLang="en-US" dirty="0" smtClean="0">
                <a:solidFill>
                  <a:srgbClr val="92D050"/>
                </a:solidFill>
                <a:latin typeface="Century Gothic" panose="020B0502020202020204" pitchFamily="34" charset="0"/>
              </a:rPr>
              <a:t>The </a:t>
            </a:r>
            <a:r>
              <a:rPr lang="en-GB" altLang="en-US" dirty="0" err="1" smtClean="0">
                <a:solidFill>
                  <a:srgbClr val="92D050"/>
                </a:solidFill>
                <a:latin typeface="Century Gothic" panose="020B0502020202020204" pitchFamily="34" charset="0"/>
              </a:rPr>
              <a:t>porgs</a:t>
            </a:r>
            <a:r>
              <a:rPr lang="en-GB" altLang="en-US" dirty="0" smtClean="0">
                <a:solidFill>
                  <a:srgbClr val="92D050"/>
                </a:solidFill>
                <a:latin typeface="Century Gothic" panose="020B0502020202020204" pitchFamily="34" charset="0"/>
              </a:rPr>
              <a:t> are seen nesting and flying about the treacherous cliffs of </a:t>
            </a:r>
            <a:r>
              <a:rPr lang="en-GB" altLang="en-US" dirty="0" err="1" smtClean="0">
                <a:solidFill>
                  <a:srgbClr val="92D050"/>
                </a:solidFill>
                <a:latin typeface="Century Gothic" panose="020B0502020202020204" pitchFamily="34" charset="0"/>
              </a:rPr>
              <a:t>Skellig</a:t>
            </a:r>
            <a:r>
              <a:rPr lang="en-GB" altLang="en-US" dirty="0" smtClean="0">
                <a:solidFill>
                  <a:srgbClr val="92D050"/>
                </a:solidFill>
                <a:latin typeface="Century Gothic" panose="020B0502020202020204" pitchFamily="34" charset="0"/>
              </a:rPr>
              <a:t> Michael.  So, yes, they can fly despite their shape.  Hollow bones...</a:t>
            </a:r>
            <a:endParaRPr lang="en-GB" altLang="en-US"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564487" y="1828800"/>
            <a:ext cx="2310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Can </a:t>
            </a:r>
            <a:r>
              <a:rPr lang="en-GB" altLang="en-US" dirty="0" err="1" smtClean="0">
                <a:solidFill>
                  <a:srgbClr val="92D050"/>
                </a:solidFill>
                <a:latin typeface="Century Gothic" panose="020B0502020202020204" pitchFamily="34" charset="0"/>
              </a:rPr>
              <a:t>Porgs</a:t>
            </a:r>
            <a:r>
              <a:rPr lang="en-GB" altLang="en-US" dirty="0" smtClean="0">
                <a:solidFill>
                  <a:srgbClr val="92D050"/>
                </a:solidFill>
                <a:latin typeface="Century Gothic" panose="020B0502020202020204" pitchFamily="34" charset="0"/>
              </a:rPr>
              <a:t> fly?</a:t>
            </a:r>
            <a:endParaRPr lang="en-GB" altLang="en-US" dirty="0">
              <a:solidFill>
                <a:srgbClr val="92D050"/>
              </a:solidFill>
              <a:latin typeface="Century Gothic" panose="020B0502020202020204" pitchFamily="34" charset="0"/>
            </a:endParaRPr>
          </a:p>
        </p:txBody>
      </p:sp>
      <p:sp>
        <p:nvSpPr>
          <p:cNvPr id="19" name="Rectangle 18"/>
          <p:cNvSpPr/>
          <p:nvPr/>
        </p:nvSpPr>
        <p:spPr>
          <a:xfrm>
            <a:off x="228600" y="5562600"/>
            <a:ext cx="6477000" cy="369332"/>
          </a:xfrm>
          <a:prstGeom prst="rect">
            <a:avLst/>
          </a:prstGeom>
        </p:spPr>
        <p:txBody>
          <a:bodyPr wrap="square">
            <a:spAutoFit/>
          </a:bodyPr>
          <a:lstStyle/>
          <a:p>
            <a:r>
              <a:rPr lang="en-US" b="1" dirty="0" smtClean="0">
                <a:hlinkClick r:id="rId4"/>
              </a:rPr>
              <a:t>How the </a:t>
            </a:r>
            <a:r>
              <a:rPr lang="en-US" b="1" dirty="0" err="1" smtClean="0">
                <a:hlinkClick r:id="rId4"/>
              </a:rPr>
              <a:t>Porgs</a:t>
            </a:r>
            <a:r>
              <a:rPr lang="en-US" b="1" dirty="0" smtClean="0">
                <a:hlinkClick r:id="rId4"/>
              </a:rPr>
              <a:t> From 'Star Wars: The Last Jedi' Were Created</a:t>
            </a:r>
            <a:endParaRPr lang="en-US" b="1" dirty="0"/>
          </a:p>
        </p:txBody>
      </p:sp>
      <p:sp>
        <p:nvSpPr>
          <p:cNvPr id="20" name="Rectangle 19"/>
          <p:cNvSpPr/>
          <p:nvPr/>
        </p:nvSpPr>
        <p:spPr>
          <a:xfrm>
            <a:off x="5181600" y="5105400"/>
            <a:ext cx="3012684" cy="369332"/>
          </a:xfrm>
          <a:prstGeom prst="rect">
            <a:avLst/>
          </a:prstGeom>
        </p:spPr>
        <p:txBody>
          <a:bodyPr wrap="none">
            <a:spAutoFit/>
          </a:bodyPr>
          <a:lstStyle/>
          <a:p>
            <a:r>
              <a:rPr lang="en-US" b="1" dirty="0" smtClean="0">
                <a:hlinkClick r:id="rId5"/>
              </a:rPr>
              <a:t>Keep Away | Star Wars Blips</a:t>
            </a:r>
            <a:endParaRPr lang="en-US" b="1" dirty="0"/>
          </a:p>
        </p:txBody>
      </p:sp>
      <p:pic>
        <p:nvPicPr>
          <p:cNvPr id="41986" name="Picture 2" descr="Related image"/>
          <p:cNvPicPr>
            <a:picLocks noChangeAspect="1" noChangeArrowheads="1"/>
          </p:cNvPicPr>
          <p:nvPr/>
        </p:nvPicPr>
        <p:blipFill>
          <a:blip r:embed="rId6" cstate="print"/>
          <a:srcRect/>
          <a:stretch>
            <a:fillRect/>
          </a:stretch>
        </p:blipFill>
        <p:spPr bwMode="auto">
          <a:xfrm>
            <a:off x="3429000" y="1752600"/>
            <a:ext cx="5575012" cy="3133726"/>
          </a:xfrm>
          <a:prstGeom prst="rect">
            <a:avLst/>
          </a:prstGeom>
          <a:noFill/>
        </p:spPr>
      </p:pic>
      <p:pic>
        <p:nvPicPr>
          <p:cNvPr id="41988" name="Picture 4" descr="Image result for porgs in last jedi"/>
          <p:cNvPicPr>
            <a:picLocks noChangeAspect="1" noChangeArrowheads="1"/>
          </p:cNvPicPr>
          <p:nvPr/>
        </p:nvPicPr>
        <p:blipFill>
          <a:blip r:embed="rId7" cstate="print"/>
          <a:srcRect/>
          <a:stretch>
            <a:fillRect/>
          </a:stretch>
        </p:blipFill>
        <p:spPr bwMode="auto">
          <a:xfrm>
            <a:off x="228600" y="3200400"/>
            <a:ext cx="3432237" cy="2286000"/>
          </a:xfrm>
          <a:prstGeom prst="rect">
            <a:avLst/>
          </a:prstGeom>
          <a:noFill/>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27502" y="1358384"/>
            <a:ext cx="3013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5. Jump to Light-what?</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281488" y="6094413"/>
            <a:ext cx="9067049" cy="646331"/>
          </a:xfrm>
          <a:prstGeom prst="rect">
            <a:avLst/>
          </a:prstGeom>
        </p:spPr>
        <p:txBody>
          <a:bodyPr wrap="square">
            <a:spAutoFit/>
          </a:bodyPr>
          <a:lstStyle/>
          <a:p>
            <a:pPr fontAlgn="base">
              <a:spcBef>
                <a:spcPct val="0"/>
              </a:spcBef>
              <a:spcAft>
                <a:spcPct val="0"/>
              </a:spcAft>
            </a:pPr>
            <a:r>
              <a:rPr lang="en-GB" altLang="en-US" dirty="0" smtClean="0">
                <a:solidFill>
                  <a:srgbClr val="92D050"/>
                </a:solidFill>
                <a:latin typeface="Century Gothic" panose="020B0502020202020204" pitchFamily="34" charset="0"/>
              </a:rPr>
              <a:t>Rather than address this completely right now...(we will save this for the last consideration for the film), tell me what you know about light speed.</a:t>
            </a:r>
            <a:endParaRPr lang="en-GB" altLang="en-US"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228600" y="1828800"/>
            <a:ext cx="40318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How would this go down?</a:t>
            </a:r>
            <a:endParaRPr lang="en-GB" altLang="en-US" dirty="0">
              <a:solidFill>
                <a:srgbClr val="92D050"/>
              </a:solidFill>
              <a:latin typeface="Century Gothic" panose="020B0502020202020204" pitchFamily="34" charset="0"/>
            </a:endParaRPr>
          </a:p>
        </p:txBody>
      </p:sp>
      <p:pic>
        <p:nvPicPr>
          <p:cNvPr id="43010" name="Picture 2" descr="Image result for last jedi jump to lightspeed"/>
          <p:cNvPicPr>
            <a:picLocks noChangeAspect="1" noChangeArrowheads="1"/>
          </p:cNvPicPr>
          <p:nvPr/>
        </p:nvPicPr>
        <p:blipFill>
          <a:blip r:embed="rId4" cstate="print"/>
          <a:srcRect/>
          <a:stretch>
            <a:fillRect/>
          </a:stretch>
        </p:blipFill>
        <p:spPr bwMode="auto">
          <a:xfrm>
            <a:off x="381000" y="2438400"/>
            <a:ext cx="5381625" cy="3362326"/>
          </a:xfrm>
          <a:prstGeom prst="rect">
            <a:avLst/>
          </a:prstGeom>
          <a:noFill/>
        </p:spPr>
      </p:pic>
      <p:sp>
        <p:nvSpPr>
          <p:cNvPr id="19" name="Rectangle 14"/>
          <p:cNvSpPr>
            <a:spLocks noChangeArrowheads="1"/>
          </p:cNvSpPr>
          <p:nvPr/>
        </p:nvSpPr>
        <p:spPr bwMode="auto">
          <a:xfrm>
            <a:off x="6019800" y="2514600"/>
            <a:ext cx="251451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eaLnBrk="1" fontAlgn="base" hangingPunct="1">
              <a:spcBef>
                <a:spcPct val="0"/>
              </a:spcBef>
              <a:spcAft>
                <a:spcPct val="0"/>
              </a:spcAft>
              <a:buAutoNum type="arabicPeriod"/>
            </a:pPr>
            <a:r>
              <a:rPr lang="en-GB" altLang="en-US" sz="2000" dirty="0" smtClean="0">
                <a:solidFill>
                  <a:srgbClr val="92D050"/>
                </a:solidFill>
                <a:latin typeface="Century Gothic" panose="020B0502020202020204" pitchFamily="34" charset="0"/>
              </a:rPr>
              <a:t>Its really fast...</a:t>
            </a:r>
          </a:p>
          <a:p>
            <a:pPr marL="457200" indent="-457200" eaLnBrk="1" fontAlgn="base" hangingPunct="1">
              <a:spcBef>
                <a:spcPct val="0"/>
              </a:spcBef>
              <a:spcAft>
                <a:spcPct val="0"/>
              </a:spcAft>
              <a:buAutoNum type="arabicPeriod"/>
            </a:pPr>
            <a:r>
              <a:rPr lang="en-GB" altLang="en-US" sz="2000" dirty="0" smtClean="0">
                <a:solidFill>
                  <a:srgbClr val="92D050"/>
                </a:solidFill>
                <a:latin typeface="Century Gothic" panose="020B0502020202020204" pitchFamily="34" charset="0"/>
              </a:rPr>
              <a:t>Represented by the letter “c”</a:t>
            </a:r>
          </a:p>
          <a:p>
            <a:pPr marL="457200" indent="-457200" eaLnBrk="1" fontAlgn="base" hangingPunct="1">
              <a:spcBef>
                <a:spcPct val="0"/>
              </a:spcBef>
              <a:spcAft>
                <a:spcPct val="0"/>
              </a:spcAft>
              <a:buAutoNum type="arabicPeriod"/>
            </a:pPr>
            <a:r>
              <a:rPr lang="en-GB" altLang="en-US" sz="2000" dirty="0" smtClean="0">
                <a:solidFill>
                  <a:srgbClr val="92D050"/>
                </a:solidFill>
                <a:latin typeface="Century Gothic" panose="020B0502020202020204" pitchFamily="34" charset="0"/>
              </a:rPr>
              <a:t>More</a:t>
            </a:r>
            <a:r>
              <a:rPr lang="en-GB" altLang="en-US" sz="2000" dirty="0" smtClean="0">
                <a:solidFill>
                  <a:srgbClr val="92D050"/>
                </a:solidFill>
                <a:latin typeface="Century Gothic" panose="020B0502020202020204" pitchFamily="34" charset="0"/>
              </a:rPr>
              <a:t>?...(is there a difference between light speed &amp; hyperspace?)</a:t>
            </a:r>
            <a:endParaRPr lang="en-GB" altLang="en-US" sz="2000" dirty="0" smtClean="0">
              <a:solidFill>
                <a:srgbClr val="92D050"/>
              </a:solidFill>
              <a:latin typeface="Century Gothic" panose="020B0502020202020204" pitchFamily="34" charset="0"/>
            </a:endParaRPr>
          </a:p>
          <a:p>
            <a:pPr marL="457200" indent="-457200" eaLnBrk="1" fontAlgn="base" hangingPunct="1">
              <a:spcBef>
                <a:spcPct val="0"/>
              </a:spcBef>
              <a:spcAft>
                <a:spcPct val="0"/>
              </a:spcAft>
              <a:buAutoNum type="arabicPeriod"/>
            </a:pPr>
            <a:endParaRPr lang="en-GB" altLang="en-US" sz="2000"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20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2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231557" y="1358384"/>
            <a:ext cx="3805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6a. Communicating in space</a:t>
            </a:r>
            <a:endParaRPr lang="en-GB" altLang="en-US" sz="2000" dirty="0">
              <a:solidFill>
                <a:srgbClr val="92D050"/>
              </a:solidFill>
              <a:latin typeface="Century Gothic" panose="020B0502020202020204" pitchFamily="34" charset="0"/>
            </a:endParaRPr>
          </a:p>
        </p:txBody>
      </p:sp>
      <p:pic>
        <p:nvPicPr>
          <p:cNvPr id="30722" name="Picture 2" descr="Image result for Poe then asks to speak to General Hux and then pretends he doesn't hear Hux'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1" y="1676400"/>
            <a:ext cx="9124199" cy="51323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488" y="6094413"/>
            <a:ext cx="9067049" cy="646331"/>
          </a:xfrm>
          <a:prstGeom prst="rect">
            <a:avLst/>
          </a:prstGeom>
        </p:spPr>
        <p:txBody>
          <a:bodyPr wrap="square">
            <a:spAutoFit/>
          </a:bodyPr>
          <a:lstStyle/>
          <a:p>
            <a:pPr fontAlgn="base">
              <a:spcBef>
                <a:spcPct val="0"/>
              </a:spcBef>
              <a:spcAft>
                <a:spcPct val="0"/>
              </a:spcAft>
            </a:pPr>
            <a:r>
              <a:rPr lang="en-GB" altLang="en-US" dirty="0" smtClean="0">
                <a:solidFill>
                  <a:srgbClr val="92D050"/>
                </a:solidFill>
                <a:latin typeface="Century Gothic" panose="020B0502020202020204" pitchFamily="34" charset="0"/>
              </a:rPr>
              <a:t>If the “shields are up” in a ship, the electromagnetic force to keep the (supposed) plasma nearby will also reflect all radio waves.  Silence. (sorry)</a:t>
            </a:r>
            <a:endParaRPr lang="en-GB" altLang="en-US"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545921" y="1849199"/>
            <a:ext cx="6849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How do captains communicate ship to ship?</a:t>
            </a:r>
            <a:endParaRPr lang="en-GB" altLang="en-US"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521550" y="1394169"/>
            <a:ext cx="44582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6b. Shields (“while we are here…”)</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110539" y="5392738"/>
            <a:ext cx="9067049" cy="1477328"/>
          </a:xfrm>
          <a:prstGeom prst="rect">
            <a:avLst/>
          </a:prstGeom>
        </p:spPr>
        <p:txBody>
          <a:bodyPr wrap="square">
            <a:spAutoFit/>
          </a:bodyPr>
          <a:lstStyle/>
          <a:p>
            <a:pPr fontAlgn="base">
              <a:spcBef>
                <a:spcPct val="0"/>
              </a:spcBef>
              <a:spcAft>
                <a:spcPct val="0"/>
              </a:spcAft>
            </a:pPr>
            <a:r>
              <a:rPr lang="en-GB" altLang="en-US" dirty="0" smtClean="0">
                <a:solidFill>
                  <a:srgbClr val="92D050"/>
                </a:solidFill>
                <a:latin typeface="Century Gothic" panose="020B0502020202020204" pitchFamily="34" charset="0"/>
              </a:rPr>
              <a:t>If the “shields are up” you might deflect the latest blast form an enemy ship, but you would lose (at least visual) sight of them as soon as the shields engaged—because the plasma would absorb all light and keep you in total darkness…unless you raised the electromagnet frequency to beyond the visible spectrum (hiding other stuff and requiring more power &amp; cargo space…)</a:t>
            </a:r>
            <a:endParaRPr lang="en-GB" altLang="en-US"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77709"/>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How can anyone see objects out the window if the shields are up?</a:t>
            </a:r>
            <a:endParaRPr lang="en-GB" altLang="en-US" sz="2000" dirty="0">
              <a:solidFill>
                <a:srgbClr val="92D050"/>
              </a:solidFill>
              <a:latin typeface="Century Gothic" panose="020B0502020202020204" pitchFamily="34" charset="0"/>
            </a:endParaRPr>
          </a:p>
        </p:txBody>
      </p:sp>
      <p:pic>
        <p:nvPicPr>
          <p:cNvPr id="32770" name="Picture 2" descr="Poe Dameron watches a space bat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2058" y="2396195"/>
            <a:ext cx="5322470" cy="299654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bwMode="auto">
          <a:xfrm>
            <a:off x="5837477" y="2882026"/>
            <a:ext cx="3188211" cy="1328023"/>
          </a:xfrm>
          <a:prstGeom prst="wedgeRoundRectCallout">
            <a:avLst>
              <a:gd name="adj1" fmla="val -88863"/>
              <a:gd name="adj2" fmla="val 48976"/>
              <a:gd name="adj3" fmla="val 16667"/>
            </a:avLst>
          </a:prstGeom>
          <a:solidFill>
            <a:schemeClr val="tx1"/>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lumMod val="85000"/>
                  </a:schemeClr>
                </a:solidFill>
                <a:effectLst/>
                <a:latin typeface="Century Gothic" panose="020B0502020202020204" pitchFamily="34" charset="0"/>
              </a:rPr>
              <a:t>Also,</a:t>
            </a:r>
            <a:r>
              <a:rPr kumimoji="0" lang="en-US" b="0" i="0" u="none" strike="noStrike" cap="none" normalizeH="0" dirty="0" smtClean="0">
                <a:ln>
                  <a:noFill/>
                </a:ln>
                <a:solidFill>
                  <a:schemeClr val="bg1">
                    <a:lumMod val="85000"/>
                  </a:schemeClr>
                </a:solidFill>
                <a:effectLst/>
                <a:latin typeface="Century Gothic" panose="020B0502020202020204" pitchFamily="34" charset="0"/>
              </a:rPr>
              <a:t> since radio waves are below this spectrum, all communication would be lost…</a:t>
            </a:r>
            <a:endParaRPr kumimoji="0" lang="en-US" b="0" i="0" u="none" strike="noStrike" cap="none" normalizeH="0" baseline="0" dirty="0" smtClean="0">
              <a:ln>
                <a:noFill/>
              </a:ln>
              <a:solidFill>
                <a:schemeClr val="bg1">
                  <a:lumMod val="85000"/>
                </a:schemeClr>
              </a:solidFill>
              <a:effectLst/>
              <a:latin typeface="Century Gothic" panose="020B0502020202020204" pitchFamily="34" charset="0"/>
            </a:endParaRPr>
          </a:p>
        </p:txBody>
      </p:sp>
    </p:spTree>
    <p:extLst>
      <p:ext uri="{BB962C8B-B14F-4D97-AF65-F5344CB8AC3E}">
        <p14:creationId xmlns:p14="http://schemas.microsoft.com/office/powerpoint/2010/main" val="3126081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920848" y="1295400"/>
            <a:ext cx="24272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7. Matter in space</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76200" y="6094413"/>
            <a:ext cx="9067049" cy="646331"/>
          </a:xfrm>
          <a:prstGeom prst="rect">
            <a:avLst/>
          </a:prstGeom>
        </p:spPr>
        <p:txBody>
          <a:bodyPr wrap="square">
            <a:spAutoFit/>
          </a:bodyPr>
          <a:lstStyle/>
          <a:p>
            <a:pPr fontAlgn="base">
              <a:spcBef>
                <a:spcPct val="0"/>
              </a:spcBef>
              <a:spcAft>
                <a:spcPct val="0"/>
              </a:spcAft>
            </a:pPr>
            <a:r>
              <a:rPr lang="en-GB" altLang="en-US" dirty="0" smtClean="0">
                <a:solidFill>
                  <a:srgbClr val="92D050"/>
                </a:solidFill>
                <a:latin typeface="Century Gothic" panose="020B0502020202020204" pitchFamily="34" charset="0"/>
              </a:rPr>
              <a:t>If matter is weightless in space...how could the terms “faster” and “lighter” make sense?  You bet...something fun called </a:t>
            </a:r>
            <a:r>
              <a:rPr lang="en-GB" altLang="en-US" i="1" dirty="0" smtClean="0">
                <a:solidFill>
                  <a:srgbClr val="92D050"/>
                </a:solidFill>
                <a:latin typeface="Century Gothic" panose="020B0502020202020204" pitchFamily="34" charset="0"/>
              </a:rPr>
              <a:t>p</a:t>
            </a:r>
            <a:r>
              <a:rPr lang="en-GB" altLang="en-US" dirty="0" smtClean="0">
                <a:solidFill>
                  <a:srgbClr val="92D050"/>
                </a:solidFill>
                <a:latin typeface="Century Gothic" panose="020B0502020202020204" pitchFamily="34" charset="0"/>
              </a:rPr>
              <a:t>...</a:t>
            </a:r>
            <a:endParaRPr lang="en-GB" altLang="en-US"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228600" y="1752600"/>
            <a:ext cx="86106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When the captain of </a:t>
            </a:r>
            <a:r>
              <a:rPr lang="en-GB" altLang="en-US" dirty="0" err="1" smtClean="0">
                <a:solidFill>
                  <a:srgbClr val="92D050"/>
                </a:solidFill>
                <a:latin typeface="Century Gothic" panose="020B0502020202020204" pitchFamily="34" charset="0"/>
              </a:rPr>
              <a:t>Hux’s</a:t>
            </a:r>
            <a:r>
              <a:rPr lang="en-GB" altLang="en-US" dirty="0" smtClean="0">
                <a:solidFill>
                  <a:srgbClr val="92D050"/>
                </a:solidFill>
                <a:latin typeface="Century Gothic" panose="020B0502020202020204" pitchFamily="34" charset="0"/>
              </a:rPr>
              <a:t> flagship claims the Resistance fleet is “faster” and “lighter”, does this </a:t>
            </a:r>
            <a:r>
              <a:rPr lang="en-GB" altLang="en-US" i="1" dirty="0" smtClean="0">
                <a:solidFill>
                  <a:srgbClr val="92D050"/>
                </a:solidFill>
                <a:latin typeface="Century Gothic" panose="020B0502020202020204" pitchFamily="34" charset="0"/>
              </a:rPr>
              <a:t>matter</a:t>
            </a:r>
            <a:r>
              <a:rPr lang="en-GB" altLang="en-US" dirty="0" smtClean="0">
                <a:solidFill>
                  <a:srgbClr val="92D050"/>
                </a:solidFill>
                <a:latin typeface="Century Gothic" panose="020B0502020202020204" pitchFamily="34" charset="0"/>
              </a:rPr>
              <a:t> in space? </a:t>
            </a:r>
            <a:r>
              <a:rPr lang="en-GB" altLang="en-US" sz="1800" dirty="0" smtClean="0">
                <a:solidFill>
                  <a:srgbClr val="92D050"/>
                </a:solidFill>
                <a:latin typeface="Century Gothic" panose="020B0502020202020204" pitchFamily="34" charset="0"/>
              </a:rPr>
              <a:t>(no pun intended)</a:t>
            </a:r>
            <a:endParaRPr lang="en-GB" altLang="en-US" dirty="0">
              <a:solidFill>
                <a:srgbClr val="92D050"/>
              </a:solidFill>
              <a:latin typeface="Century Gothic" panose="020B0502020202020204" pitchFamily="34" charset="0"/>
            </a:endParaRPr>
          </a:p>
        </p:txBody>
      </p:sp>
      <p:pic>
        <p:nvPicPr>
          <p:cNvPr id="46082" name="Picture 2" descr="Image result for last jedi tooling you"/>
          <p:cNvPicPr>
            <a:picLocks noChangeAspect="1" noChangeArrowheads="1"/>
          </p:cNvPicPr>
          <p:nvPr/>
        </p:nvPicPr>
        <p:blipFill>
          <a:blip r:embed="rId4" cstate="print"/>
          <a:srcRect/>
          <a:stretch>
            <a:fillRect/>
          </a:stretch>
        </p:blipFill>
        <p:spPr bwMode="auto">
          <a:xfrm>
            <a:off x="457200" y="2819400"/>
            <a:ext cx="7810500" cy="3314700"/>
          </a:xfrm>
          <a:prstGeom prst="rect">
            <a:avLst/>
          </a:prstGeom>
          <a:noFill/>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430966" y="1408717"/>
            <a:ext cx="42434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8. Princess Leia: Space </a:t>
            </a:r>
            <a:r>
              <a:rPr lang="en-GB" altLang="en-US" sz="2000" dirty="0" err="1" smtClean="0">
                <a:solidFill>
                  <a:srgbClr val="92D050"/>
                </a:solidFill>
                <a:latin typeface="Century Gothic" panose="020B0502020202020204" pitchFamily="34" charset="0"/>
              </a:rPr>
              <a:t>Wizardess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77709"/>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How did she survive the vagaries of space?</a:t>
            </a:r>
            <a:endParaRPr lang="en-GB" altLang="en-US" sz="2000" dirty="0">
              <a:solidFill>
                <a:srgbClr val="92D050"/>
              </a:solidFill>
              <a:latin typeface="Century Gothic" panose="020B0502020202020204" pitchFamily="34" charset="0"/>
            </a:endParaRPr>
          </a:p>
        </p:txBody>
      </p:sp>
      <p:pic>
        <p:nvPicPr>
          <p:cNvPr id="34820" name="Picture 4" descr="Image result for the last jedi leia in space sce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098" y="2275681"/>
            <a:ext cx="8282492" cy="46609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3028530"/>
            <a:ext cx="2419350" cy="360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10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05260" y="1363391"/>
            <a:ext cx="4243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8. Princess Leia: Space </a:t>
            </a:r>
            <a:r>
              <a:rPr lang="en-GB" altLang="en-US" sz="2000" dirty="0" err="1" smtClean="0">
                <a:solidFill>
                  <a:srgbClr val="92D050"/>
                </a:solidFill>
                <a:latin typeface="Century Gothic" panose="020B0502020202020204" pitchFamily="34" charset="0"/>
              </a:rPr>
              <a:t>Wizardess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28800"/>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How did she survive the vagaries of space?</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38475" y="4998411"/>
            <a:ext cx="9067049" cy="1015663"/>
          </a:xfrm>
          <a:prstGeom prst="rect">
            <a:avLst/>
          </a:prstGeom>
        </p:spPr>
        <p:txBody>
          <a:bodyPr wrap="square">
            <a:spAutoFit/>
          </a:bodyPr>
          <a:lstStyle/>
          <a:p>
            <a:pPr fontAlgn="base">
              <a:spcBef>
                <a:spcPct val="0"/>
              </a:spcBef>
              <a:spcAft>
                <a:spcPct val="0"/>
              </a:spcAft>
            </a:pPr>
            <a:r>
              <a:rPr lang="en-US" altLang="en-US" sz="2000" dirty="0" smtClean="0">
                <a:solidFill>
                  <a:srgbClr val="92D050"/>
                </a:solidFill>
                <a:latin typeface="Century Gothic" panose="020B0502020202020204" pitchFamily="34" charset="0"/>
              </a:rPr>
              <a:t>This actually happened once in a test accident. A NASA technician was decompressed to vacuum, stayed conscious for 12-15 seconds and was saved after 30 seconds. He was perfectly fine afterwards.</a:t>
            </a:r>
            <a:endParaRPr lang="en-GB" altLang="en-US" sz="2000" dirty="0">
              <a:solidFill>
                <a:srgbClr val="92D050"/>
              </a:solidFill>
              <a:latin typeface="Century Gothic" panose="020B0502020202020204" pitchFamily="34" charset="0"/>
            </a:endParaRPr>
          </a:p>
        </p:txBody>
      </p:sp>
      <p:pic>
        <p:nvPicPr>
          <p:cNvPr id="3481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1825" y="2397774"/>
            <a:ext cx="1729598" cy="2286521"/>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General Leia Organa The Last Jed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247" y="2306797"/>
            <a:ext cx="4105275" cy="2311264"/>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963" b="92593" l="6176" r="97941"/>
                    </a14:imgEffect>
                  </a14:imgLayer>
                </a14:imgProps>
              </a:ext>
              <a:ext uri="{28A0092B-C50C-407E-A947-70E740481C1C}">
                <a14:useLocalDpi xmlns:a14="http://schemas.microsoft.com/office/drawing/2010/main" val="0"/>
              </a:ext>
            </a:extLst>
          </a:blip>
          <a:srcRect/>
          <a:stretch>
            <a:fillRect/>
          </a:stretch>
        </p:blipFill>
        <p:spPr bwMode="auto">
          <a:xfrm>
            <a:off x="3486150" y="2418556"/>
            <a:ext cx="32385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568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par>
                                <p:cTn id="8" presetID="10" presetClass="entr" presetSubtype="0" fill="hold" nodeType="withEffect">
                                  <p:stCondLst>
                                    <p:cond delay="0"/>
                                  </p:stCondLst>
                                  <p:childTnLst>
                                    <p:set>
                                      <p:cBhvr>
                                        <p:cTn id="9" dur="1" fill="hold">
                                          <p:stCondLst>
                                            <p:cond delay="0"/>
                                          </p:stCondLst>
                                        </p:cTn>
                                        <p:tgtEl>
                                          <p:spTgt spid="35848"/>
                                        </p:tgtEl>
                                        <p:attrNameLst>
                                          <p:attrName>style.visibility</p:attrName>
                                        </p:attrNameLst>
                                      </p:cBhvr>
                                      <p:to>
                                        <p:strVal val="visible"/>
                                      </p:to>
                                    </p:set>
                                    <p:animEffect transition="in" filter="fade">
                                      <p:cBhvr>
                                        <p:cTn id="10" dur="500"/>
                                        <p:tgtEl>
                                          <p:spTgt spid="358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05260" y="1363391"/>
            <a:ext cx="4243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8. Princess Leia: Space </a:t>
            </a:r>
            <a:r>
              <a:rPr lang="en-GB" altLang="en-US" sz="2000" dirty="0" err="1" smtClean="0">
                <a:solidFill>
                  <a:srgbClr val="92D050"/>
                </a:solidFill>
                <a:latin typeface="Century Gothic" panose="020B0502020202020204" pitchFamily="34" charset="0"/>
              </a:rPr>
              <a:t>Wizardess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28800"/>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How did she survive the vagaries of space?</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4567078" y="2438400"/>
            <a:ext cx="4424522" cy="400110"/>
          </a:xfrm>
          <a:prstGeom prst="rect">
            <a:avLst/>
          </a:prstGeom>
        </p:spPr>
        <p:txBody>
          <a:bodyPr wrap="square">
            <a:spAutoFit/>
          </a:bodyPr>
          <a:lstStyle/>
          <a:p>
            <a:pPr fontAlgn="base">
              <a:spcBef>
                <a:spcPct val="0"/>
              </a:spcBef>
              <a:spcAft>
                <a:spcPct val="0"/>
              </a:spcAft>
            </a:pPr>
            <a:r>
              <a:rPr lang="en-US" altLang="en-US" sz="2000" dirty="0" smtClean="0">
                <a:solidFill>
                  <a:srgbClr val="92D050"/>
                </a:solidFill>
                <a:latin typeface="Century Gothic" panose="020B0502020202020204" pitchFamily="34" charset="0"/>
              </a:rPr>
              <a:t>Would you stay conscious?</a:t>
            </a:r>
            <a:endParaRPr lang="en-GB" altLang="en-US" sz="2000" dirty="0">
              <a:solidFill>
                <a:srgbClr val="92D050"/>
              </a:solidFill>
              <a:latin typeface="Century Gothic" panose="020B0502020202020204" pitchFamily="34" charset="0"/>
            </a:endParaRPr>
          </a:p>
        </p:txBody>
      </p:sp>
      <p:pic>
        <p:nvPicPr>
          <p:cNvPr id="35842" name="Picture 2" descr="General Leia Organa The Last Je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47" y="2306797"/>
            <a:ext cx="4105275" cy="231126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5625" y="4724400"/>
            <a:ext cx="9048375" cy="2062103"/>
          </a:xfrm>
          <a:prstGeom prst="rect">
            <a:avLst/>
          </a:prstGeom>
        </p:spPr>
        <p:txBody>
          <a:bodyPr wrap="square">
            <a:spAutoFit/>
          </a:bodyPr>
          <a:lstStyle/>
          <a:p>
            <a:pPr fontAlgn="base">
              <a:spcBef>
                <a:spcPct val="0"/>
              </a:spcBef>
              <a:spcAft>
                <a:spcPct val="0"/>
              </a:spcAft>
            </a:pPr>
            <a:r>
              <a:rPr lang="en-US" altLang="en-US" sz="1600" dirty="0" smtClean="0">
                <a:solidFill>
                  <a:srgbClr val="92D050"/>
                </a:solidFill>
                <a:latin typeface="Century Gothic" panose="020B0502020202020204" pitchFamily="34" charset="0"/>
              </a:rPr>
              <a:t>No.</a:t>
            </a:r>
          </a:p>
          <a:p>
            <a:pPr fontAlgn="base">
              <a:spcBef>
                <a:spcPct val="0"/>
              </a:spcBef>
              <a:spcAft>
                <a:spcPct val="0"/>
              </a:spcAft>
            </a:pPr>
            <a:r>
              <a:rPr lang="en-US" altLang="en-US" sz="1600" dirty="0" smtClean="0">
                <a:solidFill>
                  <a:srgbClr val="92D050"/>
                </a:solidFill>
                <a:latin typeface="Century Gothic" panose="020B0502020202020204" pitchFamily="34" charset="0"/>
              </a:rPr>
              <a:t>Your blood is at a higher pressure than the outside environment--the blood is at a pressure of 75 </a:t>
            </a:r>
            <a:r>
              <a:rPr lang="en-US" altLang="en-US" sz="1600" dirty="0" err="1" smtClean="0">
                <a:solidFill>
                  <a:srgbClr val="92D050"/>
                </a:solidFill>
                <a:latin typeface="Century Gothic" panose="020B0502020202020204" pitchFamily="34" charset="0"/>
              </a:rPr>
              <a:t>Torr</a:t>
            </a:r>
            <a:r>
              <a:rPr lang="en-US" altLang="en-US" sz="1600" dirty="0" smtClean="0">
                <a:solidFill>
                  <a:srgbClr val="92D050"/>
                </a:solidFill>
                <a:latin typeface="Century Gothic" panose="020B0502020202020204" pitchFamily="34" charset="0"/>
              </a:rPr>
              <a:t> (equal to about 100 mbar) above the external pressure. If the external pressure drops to zero, at a blood pressure of 75 </a:t>
            </a:r>
            <a:r>
              <a:rPr lang="en-US" altLang="en-US" sz="1600" dirty="0" err="1" smtClean="0">
                <a:solidFill>
                  <a:srgbClr val="92D050"/>
                </a:solidFill>
                <a:latin typeface="Century Gothic" panose="020B0502020202020204" pitchFamily="34" charset="0"/>
              </a:rPr>
              <a:t>Torr</a:t>
            </a:r>
            <a:r>
              <a:rPr lang="en-US" altLang="en-US" sz="1600" dirty="0" smtClean="0">
                <a:solidFill>
                  <a:srgbClr val="92D050"/>
                </a:solidFill>
                <a:latin typeface="Century Gothic" panose="020B0502020202020204" pitchFamily="34" charset="0"/>
              </a:rPr>
              <a:t> the boiling point of water is 46 degrees Celsius (115 F). This is well above body temperature of 37 C (98.6 F). Blood won't boil, because the elastic pressure of the blood vessels keeps it </a:t>
            </a:r>
            <a:r>
              <a:rPr lang="en-US" altLang="en-US" sz="1600" dirty="0" err="1" smtClean="0">
                <a:solidFill>
                  <a:srgbClr val="92D050"/>
                </a:solidFill>
                <a:latin typeface="Century Gothic" panose="020B0502020202020204" pitchFamily="34" charset="0"/>
              </a:rPr>
              <a:t>it</a:t>
            </a:r>
            <a:r>
              <a:rPr lang="en-US" altLang="en-US" sz="1600" dirty="0" smtClean="0">
                <a:solidFill>
                  <a:srgbClr val="92D050"/>
                </a:solidFill>
                <a:latin typeface="Century Gothic" panose="020B0502020202020204" pitchFamily="34" charset="0"/>
              </a:rPr>
              <a:t> a pressure high enough that the body temperature is below the boiling point-- at least, until the heart stops beating (at which point you have other things to worry about!).</a:t>
            </a:r>
            <a:endParaRPr lang="en-GB" altLang="en-US" sz="1600" dirty="0">
              <a:solidFill>
                <a:srgbClr val="92D050"/>
              </a:solidFill>
              <a:latin typeface="Century Gothic" panose="020B0502020202020204" pitchFamily="34" charset="0"/>
            </a:endParaRPr>
          </a:p>
        </p:txBody>
      </p:sp>
      <p:sp>
        <p:nvSpPr>
          <p:cNvPr id="21" name="Rectangle 20"/>
          <p:cNvSpPr/>
          <p:nvPr/>
        </p:nvSpPr>
        <p:spPr>
          <a:xfrm>
            <a:off x="4862859" y="2892934"/>
            <a:ext cx="4204941" cy="1261884"/>
          </a:xfrm>
          <a:prstGeom prst="rect">
            <a:avLst/>
          </a:prstGeom>
        </p:spPr>
        <p:txBody>
          <a:bodyPr wrap="square">
            <a:spAutoFit/>
          </a:bodyPr>
          <a:lstStyle/>
          <a:p>
            <a:pPr fontAlgn="base">
              <a:spcBef>
                <a:spcPct val="0"/>
              </a:spcBef>
              <a:spcAft>
                <a:spcPct val="0"/>
              </a:spcAft>
            </a:pPr>
            <a:r>
              <a:rPr lang="en-US" altLang="en-US" sz="2000" dirty="0">
                <a:solidFill>
                  <a:srgbClr val="92D050"/>
                </a:solidFill>
                <a:latin typeface="Century Gothic" panose="020B0502020202020204" pitchFamily="34" charset="0"/>
              </a:rPr>
              <a:t>T</a:t>
            </a:r>
            <a:r>
              <a:rPr lang="en-US" altLang="en-US" sz="2000" dirty="0" smtClean="0">
                <a:solidFill>
                  <a:srgbClr val="92D050"/>
                </a:solidFill>
                <a:latin typeface="Century Gothic" panose="020B0502020202020204" pitchFamily="34" charset="0"/>
              </a:rPr>
              <a:t>he time of useful consciousness is 9 to 12 seconds, as quoted by the FAA </a:t>
            </a:r>
            <a:r>
              <a:rPr lang="en-US" altLang="en-US" sz="1600" dirty="0" smtClean="0">
                <a:solidFill>
                  <a:srgbClr val="92D050"/>
                </a:solidFill>
                <a:latin typeface="Century Gothic" panose="020B0502020202020204" pitchFamily="34" charset="0"/>
              </a:rPr>
              <a:t>(lower is active; higher is at rest)</a:t>
            </a:r>
            <a:endParaRPr lang="en-GB" altLang="en-US" sz="1600" dirty="0">
              <a:solidFill>
                <a:srgbClr val="92D050"/>
              </a:solidFill>
              <a:latin typeface="Century Gothic" panose="020B0502020202020204" pitchFamily="34" charset="0"/>
            </a:endParaRPr>
          </a:p>
        </p:txBody>
      </p:sp>
      <p:sp>
        <p:nvSpPr>
          <p:cNvPr id="22" name="Rectangle 21"/>
          <p:cNvSpPr/>
          <p:nvPr/>
        </p:nvSpPr>
        <p:spPr>
          <a:xfrm>
            <a:off x="4567078" y="4248090"/>
            <a:ext cx="4424522" cy="400110"/>
          </a:xfrm>
          <a:prstGeom prst="rect">
            <a:avLst/>
          </a:prstGeom>
        </p:spPr>
        <p:txBody>
          <a:bodyPr wrap="square">
            <a:spAutoFit/>
          </a:bodyPr>
          <a:lstStyle/>
          <a:p>
            <a:pPr fontAlgn="base">
              <a:spcBef>
                <a:spcPct val="0"/>
              </a:spcBef>
              <a:spcAft>
                <a:spcPct val="0"/>
              </a:spcAft>
            </a:pPr>
            <a:r>
              <a:rPr lang="en-US" altLang="en-US" sz="2000" dirty="0" smtClean="0">
                <a:solidFill>
                  <a:srgbClr val="92D050"/>
                </a:solidFill>
                <a:latin typeface="Century Gothic" panose="020B0502020202020204" pitchFamily="34" charset="0"/>
              </a:rPr>
              <a:t>Would your blood boil?</a:t>
            </a:r>
            <a:endParaRPr lang="en-GB" altLang="en-US" sz="2000"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695842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05260" y="1363391"/>
            <a:ext cx="4243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8. Princess Leia: Space </a:t>
            </a:r>
            <a:r>
              <a:rPr lang="en-GB" altLang="en-US" sz="2000" dirty="0" err="1" smtClean="0">
                <a:solidFill>
                  <a:srgbClr val="92D050"/>
                </a:solidFill>
                <a:latin typeface="Century Gothic" panose="020B0502020202020204" pitchFamily="34" charset="0"/>
              </a:rPr>
              <a:t>Wizardess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28800"/>
            <a:ext cx="8505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How did she survive the vagaries of space?</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4567078" y="2286000"/>
            <a:ext cx="4424522" cy="400110"/>
          </a:xfrm>
          <a:prstGeom prst="rect">
            <a:avLst/>
          </a:prstGeom>
        </p:spPr>
        <p:txBody>
          <a:bodyPr wrap="square">
            <a:spAutoFit/>
          </a:bodyPr>
          <a:lstStyle/>
          <a:p>
            <a:pPr fontAlgn="base">
              <a:spcBef>
                <a:spcPct val="0"/>
              </a:spcBef>
              <a:spcAft>
                <a:spcPct val="0"/>
              </a:spcAft>
            </a:pPr>
            <a:r>
              <a:rPr lang="en-US" altLang="en-US" sz="2000" dirty="0" smtClean="0">
                <a:solidFill>
                  <a:srgbClr val="92D050"/>
                </a:solidFill>
                <a:latin typeface="Century Gothic" panose="020B0502020202020204" pitchFamily="34" charset="0"/>
              </a:rPr>
              <a:t>A few pointers just in case:</a:t>
            </a:r>
            <a:endParaRPr lang="en-GB" altLang="en-US" sz="2000" dirty="0">
              <a:solidFill>
                <a:srgbClr val="92D050"/>
              </a:solidFill>
              <a:latin typeface="Century Gothic" panose="020B0502020202020204" pitchFamily="34" charset="0"/>
            </a:endParaRPr>
          </a:p>
        </p:txBody>
      </p:sp>
      <p:pic>
        <p:nvPicPr>
          <p:cNvPr id="35842" name="Picture 2" descr="General Leia Organa The Last Je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47" y="2306797"/>
            <a:ext cx="4105275" cy="231126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5625" y="4844424"/>
            <a:ext cx="9048375" cy="1938992"/>
          </a:xfrm>
          <a:prstGeom prst="rect">
            <a:avLst/>
          </a:prstGeom>
        </p:spPr>
        <p:txBody>
          <a:bodyPr wrap="square">
            <a:spAutoFit/>
          </a:bodyPr>
          <a:lstStyle/>
          <a:p>
            <a:pPr fontAlgn="base">
              <a:spcBef>
                <a:spcPct val="0"/>
              </a:spcBef>
              <a:spcAft>
                <a:spcPct val="0"/>
              </a:spcAft>
            </a:pPr>
            <a:r>
              <a:rPr lang="en-US" altLang="en-US" sz="2000" dirty="0" smtClean="0">
                <a:solidFill>
                  <a:srgbClr val="92D050"/>
                </a:solidFill>
                <a:latin typeface="Century Gothic" panose="020B0502020202020204" pitchFamily="34" charset="0"/>
              </a:rPr>
              <a:t>"It is very unlikely that a human suddenly exposed to a vacuum would have more than 5 to 10 seconds to help himself. If immediate help is at hand, although one's appearance and condition will be grave, it is reasonable to assume that recompression to a tolerable pressure (200 mm Hg, 3.8 </a:t>
            </a:r>
            <a:r>
              <a:rPr lang="en-US" altLang="en-US" sz="2000" dirty="0" err="1" smtClean="0">
                <a:solidFill>
                  <a:srgbClr val="92D050"/>
                </a:solidFill>
                <a:latin typeface="Century Gothic" panose="020B0502020202020204" pitchFamily="34" charset="0"/>
              </a:rPr>
              <a:t>psia</a:t>
            </a:r>
            <a:r>
              <a:rPr lang="en-US" altLang="en-US" sz="2000" dirty="0" smtClean="0">
                <a:solidFill>
                  <a:srgbClr val="92D050"/>
                </a:solidFill>
                <a:latin typeface="Century Gothic" panose="020B0502020202020204" pitchFamily="34" charset="0"/>
              </a:rPr>
              <a:t>) within 60 to 90 seconds could result in survival, and possibly in rather rapid recovery." 	</a:t>
            </a:r>
            <a:r>
              <a:rPr lang="en-US" altLang="en-US" sz="1100" dirty="0" smtClean="0">
                <a:solidFill>
                  <a:srgbClr val="92D050"/>
                </a:solidFill>
                <a:latin typeface="Century Gothic" panose="020B0502020202020204" pitchFamily="34" charset="0"/>
              </a:rPr>
              <a:t>http://www.geoffreylandis.com/vacuum.html</a:t>
            </a:r>
            <a:endParaRPr lang="en-GB" altLang="en-US" sz="1100" dirty="0">
              <a:solidFill>
                <a:srgbClr val="92D050"/>
              </a:solidFill>
              <a:latin typeface="Century Gothic" panose="020B0502020202020204" pitchFamily="34" charset="0"/>
            </a:endParaRPr>
          </a:p>
        </p:txBody>
      </p:sp>
      <p:sp>
        <p:nvSpPr>
          <p:cNvPr id="21" name="Rectangle 20"/>
          <p:cNvSpPr/>
          <p:nvPr/>
        </p:nvSpPr>
        <p:spPr>
          <a:xfrm>
            <a:off x="4619812" y="2743200"/>
            <a:ext cx="4424522" cy="1938992"/>
          </a:xfrm>
          <a:prstGeom prst="rect">
            <a:avLst/>
          </a:prstGeom>
        </p:spPr>
        <p:txBody>
          <a:bodyPr wrap="square">
            <a:spAutoFit/>
          </a:bodyPr>
          <a:lstStyle/>
          <a:p>
            <a:pPr marL="457200" indent="-457200" fontAlgn="base">
              <a:spcBef>
                <a:spcPct val="0"/>
              </a:spcBef>
              <a:spcAft>
                <a:spcPct val="0"/>
              </a:spcAft>
              <a:buAutoNum type="arabicPeriod"/>
            </a:pPr>
            <a:r>
              <a:rPr lang="en-US" altLang="en-US" sz="2000" dirty="0" smtClean="0">
                <a:solidFill>
                  <a:srgbClr val="92D050"/>
                </a:solidFill>
                <a:latin typeface="Century Gothic" panose="020B0502020202020204" pitchFamily="34" charset="0"/>
              </a:rPr>
              <a:t>Get back inside pressurized craft, pronto</a:t>
            </a:r>
          </a:p>
          <a:p>
            <a:pPr marL="457200" indent="-457200" fontAlgn="base">
              <a:spcBef>
                <a:spcPct val="0"/>
              </a:spcBef>
              <a:spcAft>
                <a:spcPct val="0"/>
              </a:spcAft>
              <a:buAutoNum type="arabicPeriod"/>
            </a:pPr>
            <a:r>
              <a:rPr lang="en-US" altLang="en-US" sz="2000" dirty="0" smtClean="0">
                <a:solidFill>
                  <a:srgbClr val="92D050"/>
                </a:solidFill>
                <a:latin typeface="Century Gothic" panose="020B0502020202020204" pitchFamily="34" charset="0"/>
              </a:rPr>
              <a:t>Wear pressurized suit</a:t>
            </a:r>
          </a:p>
          <a:p>
            <a:pPr marL="457200" indent="-457200" fontAlgn="base">
              <a:spcBef>
                <a:spcPct val="0"/>
              </a:spcBef>
              <a:spcAft>
                <a:spcPct val="0"/>
              </a:spcAft>
              <a:buAutoNum type="arabicPeriod"/>
            </a:pPr>
            <a:r>
              <a:rPr lang="en-US" altLang="en-US" sz="2000" dirty="0" smtClean="0">
                <a:solidFill>
                  <a:srgbClr val="92D050"/>
                </a:solidFill>
                <a:latin typeface="Century Gothic" panose="020B0502020202020204" pitchFamily="34" charset="0"/>
              </a:rPr>
              <a:t>If without a helmet, keep mouth open </a:t>
            </a:r>
          </a:p>
          <a:p>
            <a:pPr marL="457200" indent="-457200" fontAlgn="base">
              <a:spcBef>
                <a:spcPct val="0"/>
              </a:spcBef>
              <a:spcAft>
                <a:spcPct val="0"/>
              </a:spcAft>
              <a:buAutoNum type="arabicPeriod"/>
            </a:pPr>
            <a:r>
              <a:rPr lang="en-US" altLang="en-US" sz="2000" dirty="0" smtClean="0">
                <a:solidFill>
                  <a:srgbClr val="92D050"/>
                </a:solidFill>
                <a:latin typeface="Century Gothic" panose="020B0502020202020204" pitchFamily="34" charset="0"/>
              </a:rPr>
              <a:t>Pray </a:t>
            </a:r>
            <a:r>
              <a:rPr lang="en-US" altLang="en-US" sz="1400" dirty="0" smtClean="0">
                <a:solidFill>
                  <a:srgbClr val="92D050"/>
                </a:solidFill>
                <a:latin typeface="Century Gothic" panose="020B0502020202020204" pitchFamily="34" charset="0"/>
              </a:rPr>
              <a:t>(make it short and to the point)</a:t>
            </a:r>
            <a:endParaRPr lang="en-GB" altLang="en-US" sz="2000" dirty="0">
              <a:solidFill>
                <a:srgbClr val="92D050"/>
              </a:solidFill>
              <a:latin typeface="Century Gothic" panose="020B0502020202020204" pitchFamily="34" charset="0"/>
            </a:endParaRPr>
          </a:p>
        </p:txBody>
      </p:sp>
      <p:sp>
        <p:nvSpPr>
          <p:cNvPr id="4" name="Rectangle 3"/>
          <p:cNvSpPr/>
          <p:nvPr/>
        </p:nvSpPr>
        <p:spPr>
          <a:xfrm>
            <a:off x="155575" y="86300"/>
            <a:ext cx="4572000" cy="646331"/>
          </a:xfrm>
          <a:prstGeom prst="rect">
            <a:avLst/>
          </a:prstGeom>
        </p:spPr>
        <p:txBody>
          <a:bodyPr>
            <a:spAutoFit/>
          </a:bodyPr>
          <a:lstStyle/>
          <a:p>
            <a:r>
              <a:rPr lang="en-US" b="1" dirty="0" smtClean="0">
                <a:hlinkClick r:id="rId5"/>
              </a:rPr>
              <a:t>Surviving in Space: You Don't Need THE FORCE</a:t>
            </a:r>
            <a:endParaRPr lang="en-US" b="1" dirty="0">
              <a:hlinkClick r:id="rId5"/>
            </a:endParaRPr>
          </a:p>
        </p:txBody>
      </p:sp>
    </p:spTree>
    <p:extLst>
      <p:ext uri="{BB962C8B-B14F-4D97-AF65-F5344CB8AC3E}">
        <p14:creationId xmlns:p14="http://schemas.microsoft.com/office/powerpoint/2010/main" val="717828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fade">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fade">
                                      <p:cBhvr>
                                        <p:cTn id="27" dur="500"/>
                                        <p:tgtEl>
                                          <p:spTgt spid="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288469" y="1295400"/>
            <a:ext cx="36920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9. The Science of Holograms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228600" y="1752600"/>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How does this work?  Do we have this tech today?</a:t>
            </a:r>
            <a:endParaRPr lang="en-GB" altLang="en-US" dirty="0">
              <a:solidFill>
                <a:srgbClr val="92D050"/>
              </a:solidFill>
              <a:latin typeface="Century Gothic" panose="020B0502020202020204" pitchFamily="34" charset="0"/>
            </a:endParaRPr>
          </a:p>
        </p:txBody>
      </p:sp>
      <p:pic>
        <p:nvPicPr>
          <p:cNvPr id="48130" name="Picture 2" descr="Image result for last jedi hologram R2"/>
          <p:cNvPicPr>
            <a:picLocks noChangeAspect="1" noChangeArrowheads="1"/>
          </p:cNvPicPr>
          <p:nvPr/>
        </p:nvPicPr>
        <p:blipFill>
          <a:blip r:embed="rId4" cstate="print"/>
          <a:srcRect/>
          <a:stretch>
            <a:fillRect/>
          </a:stretch>
        </p:blipFill>
        <p:spPr bwMode="auto">
          <a:xfrm>
            <a:off x="1066800" y="2590800"/>
            <a:ext cx="7810500" cy="3295651"/>
          </a:xfrm>
          <a:prstGeom prst="rect">
            <a:avLst/>
          </a:prstGeom>
          <a:noFill/>
        </p:spPr>
      </p:pic>
      <p:pic>
        <p:nvPicPr>
          <p:cNvPr id="48132" name="Picture 4" descr="Image result for last jedi hologram R2"/>
          <p:cNvPicPr>
            <a:picLocks noChangeAspect="1" noChangeArrowheads="1"/>
          </p:cNvPicPr>
          <p:nvPr/>
        </p:nvPicPr>
        <p:blipFill>
          <a:blip r:embed="rId5" cstate="print"/>
          <a:srcRect/>
          <a:stretch>
            <a:fillRect/>
          </a:stretch>
        </p:blipFill>
        <p:spPr bwMode="auto">
          <a:xfrm>
            <a:off x="228600" y="4495800"/>
            <a:ext cx="3200400" cy="1547611"/>
          </a:xfrm>
          <a:prstGeom prst="rect">
            <a:avLst/>
          </a:prstGeom>
          <a:noFill/>
        </p:spPr>
      </p:pic>
      <p:sp>
        <p:nvSpPr>
          <p:cNvPr id="19" name="Rectangle 18"/>
          <p:cNvSpPr/>
          <p:nvPr/>
        </p:nvSpPr>
        <p:spPr>
          <a:xfrm>
            <a:off x="3886200" y="6019800"/>
            <a:ext cx="4572000" cy="646331"/>
          </a:xfrm>
          <a:prstGeom prst="rect">
            <a:avLst/>
          </a:prstGeom>
        </p:spPr>
        <p:txBody>
          <a:bodyPr>
            <a:spAutoFit/>
          </a:bodyPr>
          <a:lstStyle/>
          <a:p>
            <a:r>
              <a:rPr lang="en-US" b="1" dirty="0" smtClean="0">
                <a:hlinkClick r:id="rId6"/>
              </a:rPr>
              <a:t>INTERESTING TECH NEWS | </a:t>
            </a:r>
            <a:r>
              <a:rPr lang="en-US" b="1" dirty="0" err="1" smtClean="0">
                <a:hlinkClick r:id="rId6"/>
              </a:rPr>
              <a:t>Voxon</a:t>
            </a:r>
            <a:r>
              <a:rPr lang="en-US" b="1" dirty="0" smtClean="0">
                <a:hlinkClick r:id="rId6"/>
              </a:rPr>
              <a:t> Hologram </a:t>
            </a:r>
            <a:r>
              <a:rPr lang="en-US" b="1" dirty="0" err="1" smtClean="0">
                <a:hlinkClick r:id="rId6"/>
              </a:rPr>
              <a:t>Voxiebox</a:t>
            </a:r>
            <a:r>
              <a:rPr lang="en-US" b="1" dirty="0" smtClean="0">
                <a:hlinkClick r:id="rId6"/>
              </a:rPr>
              <a:t> VX1</a:t>
            </a:r>
            <a:endParaRPr lang="en-US" b="1" dirty="0"/>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3" descr="D:\starwars\starwars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1873250"/>
            <a:ext cx="67627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last jed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93306"/>
            <a:ext cx="94488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895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1508187" y="1408717"/>
            <a:ext cx="20890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10. Light </a:t>
            </a:r>
            <a:r>
              <a:rPr lang="en-GB" altLang="en-US" sz="2000" dirty="0" err="1" smtClean="0">
                <a:solidFill>
                  <a:srgbClr val="92D050"/>
                </a:solidFill>
                <a:latin typeface="Century Gothic" panose="020B0502020202020204" pitchFamily="34" charset="0"/>
              </a:rPr>
              <a:t>Sabers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28800"/>
            <a:ext cx="85055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How is such a weapon even possible...doesn’t light just continue until it hits an opaque barrier of some kind?</a:t>
            </a:r>
            <a:endParaRPr lang="en-GB" altLang="en-US" sz="2000" dirty="0">
              <a:solidFill>
                <a:srgbClr val="92D050"/>
              </a:solidFill>
              <a:latin typeface="Century Gothic" panose="020B0502020202020204" pitchFamily="34" charset="0"/>
            </a:endParaRPr>
          </a:p>
        </p:txBody>
      </p:sp>
      <p:sp>
        <p:nvSpPr>
          <p:cNvPr id="19" name="Rectangle 18"/>
          <p:cNvSpPr/>
          <p:nvPr/>
        </p:nvSpPr>
        <p:spPr>
          <a:xfrm>
            <a:off x="228600" y="6059269"/>
            <a:ext cx="4572000" cy="646331"/>
          </a:xfrm>
          <a:prstGeom prst="rect">
            <a:avLst/>
          </a:prstGeom>
        </p:spPr>
        <p:txBody>
          <a:bodyPr>
            <a:spAutoFit/>
          </a:bodyPr>
          <a:lstStyle/>
          <a:p>
            <a:r>
              <a:rPr lang="en-US" b="1" dirty="0" err="1" smtClean="0">
                <a:hlinkClick r:id="rId4"/>
              </a:rPr>
              <a:t>Sci</a:t>
            </a:r>
            <a:r>
              <a:rPr lang="en-US" b="1" dirty="0" smtClean="0">
                <a:hlinkClick r:id="rId4"/>
              </a:rPr>
              <a:t> </a:t>
            </a:r>
            <a:r>
              <a:rPr lang="en-US" b="1" dirty="0" err="1" smtClean="0">
                <a:hlinkClick r:id="rId4"/>
              </a:rPr>
              <a:t>Fi</a:t>
            </a:r>
            <a:r>
              <a:rPr lang="en-US" b="1" dirty="0" smtClean="0">
                <a:hlinkClick r:id="rId4"/>
              </a:rPr>
              <a:t> Science How to Build a Light Saber 2/3 - YouTube</a:t>
            </a:r>
            <a:endParaRPr lang="en-US" b="1" dirty="0"/>
          </a:p>
        </p:txBody>
      </p:sp>
      <p:sp>
        <p:nvSpPr>
          <p:cNvPr id="20" name="Rectangle 19"/>
          <p:cNvSpPr/>
          <p:nvPr/>
        </p:nvSpPr>
        <p:spPr>
          <a:xfrm>
            <a:off x="4495800" y="6059269"/>
            <a:ext cx="4572000" cy="646331"/>
          </a:xfrm>
          <a:prstGeom prst="rect">
            <a:avLst/>
          </a:prstGeom>
        </p:spPr>
        <p:txBody>
          <a:bodyPr>
            <a:spAutoFit/>
          </a:bodyPr>
          <a:lstStyle/>
          <a:p>
            <a:r>
              <a:rPr lang="en-US" b="1" dirty="0" smtClean="0">
                <a:hlinkClick r:id="rId5"/>
              </a:rPr>
              <a:t>Why Death by Lightsaber Would Be Much Worse in Real Life! </a:t>
            </a:r>
            <a:endParaRPr lang="en-US" b="1" dirty="0">
              <a:hlinkClick r:id="rId5"/>
            </a:endParaRPr>
          </a:p>
        </p:txBody>
      </p:sp>
      <p:pic>
        <p:nvPicPr>
          <p:cNvPr id="4" name="Picture 6" descr="Image result for light saber ahch to rey slices rock"/>
          <p:cNvPicPr>
            <a:picLocks noChangeAspect="1" noChangeArrowheads="1"/>
          </p:cNvPicPr>
          <p:nvPr/>
        </p:nvPicPr>
        <p:blipFill>
          <a:blip r:embed="rId6" cstate="print"/>
          <a:srcRect/>
          <a:stretch>
            <a:fillRect/>
          </a:stretch>
        </p:blipFill>
        <p:spPr bwMode="auto">
          <a:xfrm>
            <a:off x="1524000" y="2590800"/>
            <a:ext cx="6372225" cy="3076575"/>
          </a:xfrm>
          <a:prstGeom prst="rect">
            <a:avLst/>
          </a:prstGeom>
          <a:noFill/>
        </p:spPr>
      </p:pic>
      <p:pic>
        <p:nvPicPr>
          <p:cNvPr id="3" name="Picture 4" descr="Image result for light saber ahch to rey"/>
          <p:cNvPicPr>
            <a:picLocks noChangeAspect="1" noChangeArrowheads="1"/>
          </p:cNvPicPr>
          <p:nvPr/>
        </p:nvPicPr>
        <p:blipFill>
          <a:blip r:embed="rId7" cstate="print"/>
          <a:srcRect/>
          <a:stretch>
            <a:fillRect/>
          </a:stretch>
        </p:blipFill>
        <p:spPr bwMode="auto">
          <a:xfrm>
            <a:off x="5715000" y="4343400"/>
            <a:ext cx="2971800" cy="1570101"/>
          </a:xfrm>
          <a:prstGeom prst="rect">
            <a:avLst/>
          </a:prstGeom>
          <a:noFill/>
        </p:spPr>
      </p:pic>
      <p:pic>
        <p:nvPicPr>
          <p:cNvPr id="5" name="Picture 8" descr="Image result for light saber ahch to rey slices rock"/>
          <p:cNvPicPr>
            <a:picLocks noChangeAspect="1" noChangeArrowheads="1"/>
          </p:cNvPicPr>
          <p:nvPr/>
        </p:nvPicPr>
        <p:blipFill>
          <a:blip r:embed="rId8" cstate="print"/>
          <a:srcRect/>
          <a:stretch>
            <a:fillRect/>
          </a:stretch>
        </p:blipFill>
        <p:spPr bwMode="auto">
          <a:xfrm>
            <a:off x="160116" y="4419600"/>
            <a:ext cx="2748988" cy="1447800"/>
          </a:xfrm>
          <a:prstGeom prst="rect">
            <a:avLst/>
          </a:prstGeom>
          <a:noFill/>
        </p:spPr>
      </p:pic>
      <p:sp>
        <p:nvSpPr>
          <p:cNvPr id="2" name="Rectangle 1"/>
          <p:cNvSpPr/>
          <p:nvPr/>
        </p:nvSpPr>
        <p:spPr>
          <a:xfrm>
            <a:off x="191492" y="228184"/>
            <a:ext cx="3373680" cy="369332"/>
          </a:xfrm>
          <a:prstGeom prst="rect">
            <a:avLst/>
          </a:prstGeom>
        </p:spPr>
        <p:txBody>
          <a:bodyPr wrap="none">
            <a:spAutoFit/>
          </a:bodyPr>
          <a:lstStyle/>
          <a:p>
            <a:r>
              <a:rPr lang="en-US" b="1" dirty="0">
                <a:hlinkClick r:id="rId9"/>
              </a:rPr>
              <a:t>Can a Lightsaber Block Bullets?</a:t>
            </a:r>
            <a:endParaRPr lang="en-US" b="1" dirty="0"/>
          </a:p>
        </p:txBody>
      </p:sp>
    </p:spTree>
    <p:extLst>
      <p:ext uri="{BB962C8B-B14F-4D97-AF65-F5344CB8AC3E}">
        <p14:creationId xmlns:p14="http://schemas.microsoft.com/office/powerpoint/2010/main" val="1915510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663574" y="1295400"/>
            <a:ext cx="29418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11. Running out of fuel</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228600" y="175260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Does the film accurately show what would happen if a ship in space ran out of fuel?</a:t>
            </a:r>
            <a:endParaRPr lang="en-GB" altLang="en-US" dirty="0">
              <a:solidFill>
                <a:srgbClr val="92D050"/>
              </a:solidFill>
              <a:latin typeface="Century Gothic" panose="020B0502020202020204" pitchFamily="34" charset="0"/>
            </a:endParaRPr>
          </a:p>
        </p:txBody>
      </p:sp>
      <p:pic>
        <p:nvPicPr>
          <p:cNvPr id="49166" name="Picture 14" descr="Image result for Nebulon-C escort frigate  last jedi"/>
          <p:cNvPicPr>
            <a:picLocks noChangeAspect="1" noChangeArrowheads="1"/>
          </p:cNvPicPr>
          <p:nvPr/>
        </p:nvPicPr>
        <p:blipFill>
          <a:blip r:embed="rId4" cstate="print"/>
          <a:srcRect/>
          <a:stretch>
            <a:fillRect/>
          </a:stretch>
        </p:blipFill>
        <p:spPr bwMode="auto">
          <a:xfrm>
            <a:off x="228600" y="2891928"/>
            <a:ext cx="6724650" cy="3362326"/>
          </a:xfrm>
          <a:prstGeom prst="rect">
            <a:avLst/>
          </a:prstGeom>
          <a:noFill/>
        </p:spPr>
      </p:pic>
      <p:sp>
        <p:nvSpPr>
          <p:cNvPr id="25" name="Rectangle 24"/>
          <p:cNvSpPr/>
          <p:nvPr/>
        </p:nvSpPr>
        <p:spPr>
          <a:xfrm>
            <a:off x="5890866" y="2726431"/>
            <a:ext cx="2948334" cy="3139321"/>
          </a:xfrm>
          <a:prstGeom prst="rect">
            <a:avLst/>
          </a:prstGeom>
        </p:spPr>
        <p:txBody>
          <a:bodyPr wrap="square">
            <a:spAutoFit/>
          </a:bodyPr>
          <a:lstStyle/>
          <a:p>
            <a:pPr marL="457200" indent="-457200" fontAlgn="base">
              <a:spcBef>
                <a:spcPct val="0"/>
              </a:spcBef>
              <a:spcAft>
                <a:spcPct val="0"/>
              </a:spcAft>
              <a:buAutoNum type="arabicPeriod"/>
            </a:pPr>
            <a:r>
              <a:rPr lang="en-US" altLang="en-US" dirty="0" smtClean="0">
                <a:solidFill>
                  <a:srgbClr val="92D050"/>
                </a:solidFill>
                <a:latin typeface="Century Gothic" panose="020B0502020202020204" pitchFamily="34" charset="0"/>
              </a:rPr>
              <a:t>If the fuel was simply used for thrust….the other resistance ships were still accelerating, hence the appearance of slowing down…</a:t>
            </a:r>
          </a:p>
          <a:p>
            <a:pPr marL="457200" indent="-457200" fontAlgn="base">
              <a:spcBef>
                <a:spcPct val="0"/>
              </a:spcBef>
              <a:spcAft>
                <a:spcPct val="0"/>
              </a:spcAft>
              <a:buAutoNum type="arabicPeriod"/>
            </a:pPr>
            <a:r>
              <a:rPr lang="en-US" altLang="en-US" dirty="0" smtClean="0">
                <a:solidFill>
                  <a:srgbClr val="92D050"/>
                </a:solidFill>
                <a:latin typeface="Century Gothic" panose="020B0502020202020204" pitchFamily="34" charset="0"/>
              </a:rPr>
              <a:t>If the fuel included vapors for redirection/ uprightness…</a:t>
            </a:r>
          </a:p>
        </p:txBody>
      </p:sp>
      <p:sp>
        <p:nvSpPr>
          <p:cNvPr id="2" name="Rectangle 1"/>
          <p:cNvSpPr/>
          <p:nvPr/>
        </p:nvSpPr>
        <p:spPr>
          <a:xfrm>
            <a:off x="228600" y="6331372"/>
            <a:ext cx="5412700" cy="369332"/>
          </a:xfrm>
          <a:prstGeom prst="rect">
            <a:avLst/>
          </a:prstGeom>
        </p:spPr>
        <p:txBody>
          <a:bodyPr wrap="none">
            <a:spAutoFit/>
          </a:bodyPr>
          <a:lstStyle/>
          <a:p>
            <a:r>
              <a:rPr lang="en-US" b="1" dirty="0">
                <a:hlinkClick r:id="rId5"/>
              </a:rPr>
              <a:t>Science vs The Last Jedi “Plot Holes</a:t>
            </a:r>
            <a:r>
              <a:rPr lang="en-US" b="1" dirty="0" smtClean="0">
                <a:hlinkClick r:id="rId5"/>
              </a:rPr>
              <a:t>”   (play to 4:20) </a:t>
            </a:r>
            <a:endParaRPr lang="en-US" b="1" dirty="0">
              <a:hlinkClick r:id="rId5"/>
            </a:endParaRPr>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279661" y="1295400"/>
            <a:ext cx="37096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12. Boarding the Supremacy</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228600" y="175260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DJ claims to be able to “cut a slit” in the Supremacy’s shields?  Is this possible?</a:t>
            </a:r>
            <a:endParaRPr lang="en-GB" altLang="en-US" dirty="0">
              <a:solidFill>
                <a:srgbClr val="92D050"/>
              </a:solidFill>
              <a:latin typeface="Century Gothic" panose="020B0502020202020204" pitchFamily="34" charset="0"/>
            </a:endParaRPr>
          </a:p>
        </p:txBody>
      </p:sp>
      <p:sp>
        <p:nvSpPr>
          <p:cNvPr id="25" name="Rectangle 24"/>
          <p:cNvSpPr/>
          <p:nvPr/>
        </p:nvSpPr>
        <p:spPr>
          <a:xfrm>
            <a:off x="5819481" y="2514600"/>
            <a:ext cx="2948334" cy="4247317"/>
          </a:xfrm>
          <a:prstGeom prst="rect">
            <a:avLst/>
          </a:prstGeom>
        </p:spPr>
        <p:txBody>
          <a:bodyPr wrap="square">
            <a:spAutoFit/>
          </a:bodyPr>
          <a:lstStyle/>
          <a:p>
            <a:pPr marL="457200" indent="-457200" fontAlgn="base">
              <a:spcBef>
                <a:spcPct val="0"/>
              </a:spcBef>
              <a:spcAft>
                <a:spcPct val="0"/>
              </a:spcAft>
              <a:buAutoNum type="arabicPeriod"/>
            </a:pPr>
            <a:r>
              <a:rPr lang="en-US" altLang="en-US" dirty="0" smtClean="0">
                <a:solidFill>
                  <a:srgbClr val="92D050"/>
                </a:solidFill>
                <a:latin typeface="Century Gothic" panose="020B0502020202020204" pitchFamily="34" charset="0"/>
              </a:rPr>
              <a:t>The ship does seem to have segmented areas and, because of its sheer size coupled with the E required, could have allow a section to be </a:t>
            </a:r>
            <a:r>
              <a:rPr lang="en-US" altLang="en-US" dirty="0" smtClean="0">
                <a:solidFill>
                  <a:srgbClr val="92D050"/>
                </a:solidFill>
                <a:latin typeface="Century Gothic" panose="020B0502020202020204" pitchFamily="34" charset="0"/>
              </a:rPr>
              <a:t>disabled…how?</a:t>
            </a:r>
            <a:endParaRPr lang="en-US" altLang="en-US" dirty="0" smtClean="0">
              <a:solidFill>
                <a:srgbClr val="92D050"/>
              </a:solidFill>
              <a:latin typeface="Century Gothic" panose="020B0502020202020204" pitchFamily="34" charset="0"/>
            </a:endParaRPr>
          </a:p>
          <a:p>
            <a:pPr marL="457200" indent="-457200" fontAlgn="base">
              <a:spcBef>
                <a:spcPct val="0"/>
              </a:spcBef>
              <a:spcAft>
                <a:spcPct val="0"/>
              </a:spcAft>
              <a:buAutoNum type="arabicPeriod"/>
            </a:pPr>
            <a:r>
              <a:rPr lang="en-US" altLang="en-US" dirty="0" smtClean="0">
                <a:solidFill>
                  <a:srgbClr val="92D050"/>
                </a:solidFill>
                <a:latin typeface="Century Gothic" panose="020B0502020202020204" pitchFamily="34" charset="0"/>
              </a:rPr>
              <a:t>We see a shield monitor flicker in the section through which it is supposed, DJ, Finn, &amp; Rose (&amp;BB-8) enter…</a:t>
            </a:r>
            <a:endParaRPr lang="en-GB" altLang="en-US" dirty="0">
              <a:solidFill>
                <a:srgbClr val="92D050"/>
              </a:solidFill>
              <a:latin typeface="Century Gothic" panose="020B0502020202020204" pitchFamily="34" charset="0"/>
            </a:endParaRPr>
          </a:p>
        </p:txBody>
      </p:sp>
      <p:pic>
        <p:nvPicPr>
          <p:cNvPr id="50178" name="Picture 2" descr="Image result for how did DJ create a slit in the ship shields   last jedi"/>
          <p:cNvPicPr>
            <a:picLocks noChangeAspect="1" noChangeArrowheads="1"/>
          </p:cNvPicPr>
          <p:nvPr/>
        </p:nvPicPr>
        <p:blipFill>
          <a:blip r:embed="rId4" cstate="print"/>
          <a:srcRect/>
          <a:stretch>
            <a:fillRect/>
          </a:stretch>
        </p:blipFill>
        <p:spPr bwMode="auto">
          <a:xfrm>
            <a:off x="381000" y="2743200"/>
            <a:ext cx="5048250" cy="3362326"/>
          </a:xfrm>
          <a:prstGeom prst="rect">
            <a:avLst/>
          </a:prstGeom>
          <a:noFill/>
        </p:spPr>
      </p:pic>
      <p:pic>
        <p:nvPicPr>
          <p:cNvPr id="1026" name="Picture 2" descr="Image result for shield monitor flickers supremacy  last jed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4" y="4799407"/>
            <a:ext cx="4327525" cy="181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xEl>
                                              <p:pRg st="1" end="1"/>
                                            </p:txEl>
                                          </p:spTgt>
                                        </p:tgtEl>
                                        <p:attrNameLst>
                                          <p:attrName>style.visibility</p:attrName>
                                        </p:attrNameLst>
                                      </p:cBhvr>
                                      <p:to>
                                        <p:strVal val="visible"/>
                                      </p:to>
                                    </p:set>
                                    <p:animEffect transition="in" filter="fade">
                                      <p:cBhvr>
                                        <p:cTn id="16"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530537" y="1295400"/>
            <a:ext cx="32079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13. Stormtrooper Armour</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228600" y="175260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Why do the Storm Troopers even wear armour if it seems ineffective when it counts?</a:t>
            </a:r>
            <a:endParaRPr lang="en-GB" altLang="en-US" dirty="0">
              <a:solidFill>
                <a:srgbClr val="92D050"/>
              </a:solidFill>
              <a:latin typeface="Century Gothic" panose="020B0502020202020204" pitchFamily="34" charset="0"/>
            </a:endParaRPr>
          </a:p>
        </p:txBody>
      </p:sp>
      <p:pic>
        <p:nvPicPr>
          <p:cNvPr id="2"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759219"/>
            <a:ext cx="6981825" cy="39289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3342" y="2790030"/>
            <a:ext cx="2243787" cy="923330"/>
          </a:xfrm>
          <a:prstGeom prst="rect">
            <a:avLst/>
          </a:prstGeom>
        </p:spPr>
        <p:txBody>
          <a:bodyPr wrap="square">
            <a:spAutoFit/>
          </a:bodyPr>
          <a:lstStyle/>
          <a:p>
            <a:r>
              <a:rPr lang="en-US" b="1" dirty="0">
                <a:hlinkClick r:id="rId5"/>
              </a:rPr>
              <a:t>Why Do Stormtroopers Even Wear Armor?</a:t>
            </a:r>
            <a:endParaRPr lang="en-US" b="1" dirty="0"/>
          </a:p>
        </p:txBody>
      </p:sp>
    </p:spTree>
    <p:extLst>
      <p:ext uri="{BB962C8B-B14F-4D97-AF65-F5344CB8AC3E}">
        <p14:creationId xmlns:p14="http://schemas.microsoft.com/office/powerpoint/2010/main" val="29146653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952749" y="1408717"/>
            <a:ext cx="31999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14. </a:t>
            </a:r>
            <a:r>
              <a:rPr lang="en-GB" altLang="en-US" sz="2000" dirty="0" smtClean="0">
                <a:solidFill>
                  <a:srgbClr val="92D050"/>
                </a:solidFill>
                <a:latin typeface="Century Gothic" panose="020B0502020202020204" pitchFamily="34" charset="0"/>
              </a:rPr>
              <a:t>The </a:t>
            </a:r>
            <a:r>
              <a:rPr lang="en-GB" altLang="en-US" sz="2000" dirty="0" err="1" smtClean="0">
                <a:solidFill>
                  <a:srgbClr val="92D050"/>
                </a:solidFill>
                <a:latin typeface="Century Gothic" panose="020B0502020202020204" pitchFamily="34" charset="0"/>
              </a:rPr>
              <a:t>Holdo</a:t>
            </a:r>
            <a:r>
              <a:rPr lang="en-GB" altLang="en-US" sz="2000" dirty="0" smtClean="0">
                <a:solidFill>
                  <a:srgbClr val="92D050"/>
                </a:solidFill>
                <a:latin typeface="Century Gothic" panose="020B0502020202020204" pitchFamily="34" charset="0"/>
              </a:rPr>
              <a:t> </a:t>
            </a:r>
            <a:r>
              <a:rPr lang="en-GB" altLang="en-US" sz="2000" dirty="0" err="1" smtClean="0">
                <a:solidFill>
                  <a:srgbClr val="92D050"/>
                </a:solidFill>
                <a:latin typeface="Century Gothic" panose="020B0502020202020204" pitchFamily="34" charset="0"/>
              </a:rPr>
              <a:t>Maneuver</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319247" y="1877709"/>
            <a:ext cx="85055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Is this how it would go down?  Why isn’t this the mode of choice for large-scale ship destruction?</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4572000" y="6125367"/>
            <a:ext cx="4572000" cy="646331"/>
          </a:xfrm>
          <a:prstGeom prst="rect">
            <a:avLst/>
          </a:prstGeom>
        </p:spPr>
        <p:txBody>
          <a:bodyPr>
            <a:spAutoFit/>
          </a:bodyPr>
          <a:lstStyle/>
          <a:p>
            <a:r>
              <a:rPr lang="en-US" b="1" dirty="0" err="1" smtClean="0">
                <a:hlinkClick r:id="rId4"/>
              </a:rPr>
              <a:t>Hyperspeed</a:t>
            </a:r>
            <a:r>
              <a:rPr lang="en-US" b="1" dirty="0" smtClean="0">
                <a:hlinkClick r:id="rId4"/>
              </a:rPr>
              <a:t> Ramming: Does it break Star Wars lore? </a:t>
            </a:r>
            <a:endParaRPr lang="en-US" b="1" dirty="0">
              <a:hlinkClick r:id="rId4"/>
            </a:endParaRPr>
          </a:p>
        </p:txBody>
      </p:sp>
      <p:sp>
        <p:nvSpPr>
          <p:cNvPr id="4" name="Rectangle 3"/>
          <p:cNvSpPr/>
          <p:nvPr/>
        </p:nvSpPr>
        <p:spPr>
          <a:xfrm>
            <a:off x="226134" y="6130859"/>
            <a:ext cx="4265911" cy="369332"/>
          </a:xfrm>
          <a:prstGeom prst="rect">
            <a:avLst/>
          </a:prstGeom>
        </p:spPr>
        <p:txBody>
          <a:bodyPr wrap="none">
            <a:spAutoFit/>
          </a:bodyPr>
          <a:lstStyle/>
          <a:p>
            <a:r>
              <a:rPr lang="en-US" b="1" dirty="0" smtClean="0">
                <a:hlinkClick r:id="rId5"/>
              </a:rPr>
              <a:t>Because Science with Kyle Hill  S1 • E172</a:t>
            </a:r>
            <a:endParaRPr lang="en-US" b="1" dirty="0">
              <a:hlinkClick r:id="rId5"/>
            </a:endParaRPr>
          </a:p>
        </p:txBody>
      </p:sp>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713" y="2645328"/>
            <a:ext cx="8175547" cy="33744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holdo maneuver mer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3536" y="2418202"/>
            <a:ext cx="1691217" cy="169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450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poster high 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295400"/>
            <a:ext cx="3014345" cy="44767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04444" y="5980796"/>
            <a:ext cx="4254479" cy="646331"/>
          </a:xfrm>
          <a:prstGeom prst="rect">
            <a:avLst/>
          </a:prstGeom>
        </p:spPr>
        <p:txBody>
          <a:bodyPr wrap="square">
            <a:spAutoFit/>
          </a:bodyPr>
          <a:lstStyle/>
          <a:p>
            <a:r>
              <a:rPr lang="en-US" b="1" dirty="0" smtClean="0">
                <a:hlinkClick r:id="rId5" tooltip="Can a Star Wars Blaster Bolt Be Dodged?"/>
              </a:rPr>
              <a:t>Can a Star Wars Blaster Bolt Be Dodged? </a:t>
            </a:r>
            <a:endParaRPr lang="en-US" b="1" dirty="0"/>
          </a:p>
        </p:txBody>
      </p:sp>
      <p:sp>
        <p:nvSpPr>
          <p:cNvPr id="16" name="Rectangle 15"/>
          <p:cNvSpPr/>
          <p:nvPr/>
        </p:nvSpPr>
        <p:spPr>
          <a:xfrm>
            <a:off x="6438237" y="5980797"/>
            <a:ext cx="2401625" cy="646331"/>
          </a:xfrm>
          <a:prstGeom prst="rect">
            <a:avLst/>
          </a:prstGeom>
        </p:spPr>
        <p:txBody>
          <a:bodyPr wrap="square">
            <a:spAutoFit/>
          </a:bodyPr>
          <a:lstStyle/>
          <a:p>
            <a:r>
              <a:rPr lang="en-US" b="1" dirty="0" smtClean="0">
                <a:hlinkClick r:id="rId6" tooltip="The Myth Strikes Back Aftershow"/>
              </a:rPr>
              <a:t>The Myth Strikes Back </a:t>
            </a:r>
            <a:r>
              <a:rPr lang="en-US" b="1" dirty="0" err="1" smtClean="0">
                <a:hlinkClick r:id="rId6" tooltip="The Myth Strikes Back Aftershow"/>
              </a:rPr>
              <a:t>Aftershow</a:t>
            </a:r>
            <a:endParaRPr lang="en-US" b="1" dirty="0"/>
          </a:p>
        </p:txBody>
      </p:sp>
      <p:pic>
        <p:nvPicPr>
          <p:cNvPr id="2052" name="Picture 4"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t="13250" b="14460"/>
          <a:stretch/>
        </p:blipFill>
        <p:spPr bwMode="auto">
          <a:xfrm>
            <a:off x="3338799" y="1881012"/>
            <a:ext cx="5621884" cy="304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1374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15747" y="2590800"/>
            <a:ext cx="8915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4000" dirty="0">
                <a:solidFill>
                  <a:srgbClr val="00FFFF"/>
                </a:solidFill>
                <a:latin typeface="Univers" pitchFamily="34" charset="0"/>
              </a:rPr>
              <a:t>A </a:t>
            </a:r>
            <a:r>
              <a:rPr lang="en-GB" altLang="en-US" sz="4000" dirty="0" smtClean="0">
                <a:solidFill>
                  <a:srgbClr val="00FFFF"/>
                </a:solidFill>
                <a:latin typeface="Univers" pitchFamily="34" charset="0"/>
              </a:rPr>
              <a:t>short time ago in </a:t>
            </a:r>
            <a:r>
              <a:rPr lang="en-GB" altLang="en-US" sz="4000" dirty="0">
                <a:solidFill>
                  <a:srgbClr val="00FFFF"/>
                </a:solidFill>
                <a:latin typeface="Univers" pitchFamily="34" charset="0"/>
              </a:rPr>
              <a:t>a galaxy </a:t>
            </a:r>
            <a:r>
              <a:rPr lang="en-GB" altLang="en-US" sz="4000" dirty="0" smtClean="0">
                <a:solidFill>
                  <a:srgbClr val="00FFFF"/>
                </a:solidFill>
                <a:latin typeface="Univers" pitchFamily="34" charset="0"/>
              </a:rPr>
              <a:t>far closer than you think…</a:t>
            </a:r>
            <a:endParaRPr lang="en-GB" altLang="en-US" sz="4000" dirty="0">
              <a:solidFill>
                <a:srgbClr val="00FFFF"/>
              </a:solidFill>
              <a:latin typeface="Univers" pitchFamily="34" charset="0"/>
            </a:endParaRPr>
          </a:p>
        </p:txBody>
      </p:sp>
    </p:spTree>
    <p:extLst>
      <p:ext uri="{BB962C8B-B14F-4D97-AF65-F5344CB8AC3E}">
        <p14:creationId xmlns:p14="http://schemas.microsoft.com/office/powerpoint/2010/main" val="3965052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falcon 9 rocket on craigs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88574"/>
            <a:ext cx="8915400" cy="5012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0605" y="228600"/>
            <a:ext cx="8610600" cy="830997"/>
          </a:xfrm>
          <a:prstGeom prst="rect">
            <a:avLst/>
          </a:prstGeom>
          <a:noFill/>
        </p:spPr>
        <p:txBody>
          <a:bodyPr wrap="square" rtlCol="0">
            <a:spAutoFit/>
          </a:bodyPr>
          <a:lstStyle/>
          <a:p>
            <a:r>
              <a:rPr lang="en-US" sz="2400" dirty="0" smtClean="0">
                <a:solidFill>
                  <a:srgbClr val="00FFFF"/>
                </a:solidFill>
                <a:latin typeface="Arial" panose="020B0604020202020204" pitchFamily="34" charset="0"/>
                <a:cs typeface="Arial" panose="020B0604020202020204" pitchFamily="34" charset="0"/>
              </a:rPr>
              <a:t>Actual listing found on Craig’s List on an anonymous account…</a:t>
            </a:r>
            <a:endParaRPr lang="en-US" sz="2400" dirty="0">
              <a:solidFill>
                <a:srgbClr val="00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01" y="5791200"/>
            <a:ext cx="9067049" cy="707886"/>
          </a:xfrm>
          <a:prstGeom prst="rect">
            <a:avLst/>
          </a:prstGeom>
        </p:spPr>
        <p:txBody>
          <a:bodyPr wrap="square">
            <a:spAutoFit/>
          </a:bodyPr>
          <a:lstStyle/>
          <a:p>
            <a:pPr fontAlgn="base">
              <a:spcBef>
                <a:spcPct val="0"/>
              </a:spcBef>
              <a:spcAft>
                <a:spcPct val="0"/>
              </a:spcAft>
            </a:pPr>
            <a:r>
              <a:rPr lang="en-GB" altLang="en-US" sz="2000" dirty="0" smtClean="0">
                <a:solidFill>
                  <a:srgbClr val="92D050"/>
                </a:solidFill>
                <a:latin typeface="Century Gothic" panose="020B0502020202020204" pitchFamily="34" charset="0"/>
              </a:rPr>
              <a:t>If sound requires a medium through which to travel...how is it we hear battle sounds and explosions in the film?</a:t>
            </a:r>
            <a:endParaRPr lang="en-GB" altLang="en-US" sz="2000" dirty="0">
              <a:solidFill>
                <a:srgbClr val="92D050"/>
              </a:solidFill>
              <a:latin typeface="Century Gothic" panose="020B0502020202020204" pitchFamily="34" charset="0"/>
            </a:endParaRPr>
          </a:p>
        </p:txBody>
      </p:sp>
      <p:pic>
        <p:nvPicPr>
          <p:cNvPr id="12298" name="Picture 10" descr="Related image"/>
          <p:cNvPicPr>
            <a:picLocks noChangeAspect="1" noChangeArrowheads="1"/>
          </p:cNvPicPr>
          <p:nvPr/>
        </p:nvPicPr>
        <p:blipFill>
          <a:blip r:embed="rId4" cstate="print"/>
          <a:srcRect/>
          <a:stretch>
            <a:fillRect/>
          </a:stretch>
        </p:blipFill>
        <p:spPr bwMode="auto">
          <a:xfrm>
            <a:off x="1524000" y="2286000"/>
            <a:ext cx="5981700" cy="3362326"/>
          </a:xfrm>
          <a:prstGeom prst="rect">
            <a:avLst/>
          </a:prstGeom>
          <a:noFill/>
        </p:spPr>
      </p:pic>
      <p:pic>
        <p:nvPicPr>
          <p:cNvPr id="12302" name="Picture 14" descr="Image result for sound in space star wars last jedi"/>
          <p:cNvPicPr>
            <a:picLocks noChangeAspect="1" noChangeArrowheads="1"/>
          </p:cNvPicPr>
          <p:nvPr/>
        </p:nvPicPr>
        <p:blipFill>
          <a:blip r:embed="rId5" cstate="print"/>
          <a:srcRect/>
          <a:stretch>
            <a:fillRect/>
          </a:stretch>
        </p:blipFill>
        <p:spPr bwMode="auto">
          <a:xfrm>
            <a:off x="1" y="1752600"/>
            <a:ext cx="9144000" cy="3962400"/>
          </a:xfrm>
          <a:prstGeom prst="rect">
            <a:avLst/>
          </a:prstGeom>
          <a:noFill/>
        </p:spPr>
      </p:pic>
      <p:sp>
        <p:nvSpPr>
          <p:cNvPr id="18" name="Rectangle 14"/>
          <p:cNvSpPr>
            <a:spLocks noChangeArrowheads="1"/>
          </p:cNvSpPr>
          <p:nvPr/>
        </p:nvSpPr>
        <p:spPr bwMode="auto">
          <a:xfrm>
            <a:off x="437562" y="1763501"/>
            <a:ext cx="2385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1. Sound in space</a:t>
            </a:r>
            <a:endParaRPr lang="en-GB" altLang="en-US" sz="2000"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1217981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302"/>
                                        </p:tgtEl>
                                      </p:cBhvr>
                                    </p:animEffect>
                                    <p:set>
                                      <p:cBhvr>
                                        <p:cTn id="7" dur="1" fill="hold">
                                          <p:stCondLst>
                                            <p:cond delay="1999"/>
                                          </p:stCondLst>
                                        </p:cTn>
                                        <p:tgtEl>
                                          <p:spTgt spid="12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dameron's bomber r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1" y="1808732"/>
            <a:ext cx="9142165" cy="38300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01" y="5791200"/>
            <a:ext cx="9067049" cy="707886"/>
          </a:xfrm>
          <a:prstGeom prst="rect">
            <a:avLst/>
          </a:prstGeom>
        </p:spPr>
        <p:txBody>
          <a:bodyPr wrap="square">
            <a:spAutoFit/>
          </a:bodyPr>
          <a:lstStyle/>
          <a:p>
            <a:pPr fontAlgn="base">
              <a:spcBef>
                <a:spcPct val="0"/>
              </a:spcBef>
              <a:spcAft>
                <a:spcPct val="0"/>
              </a:spcAft>
            </a:pPr>
            <a:r>
              <a:rPr lang="en-GB" altLang="en-US" sz="2000" dirty="0" smtClean="0">
                <a:solidFill>
                  <a:srgbClr val="92D050"/>
                </a:solidFill>
                <a:latin typeface="Century Gothic" panose="020B0502020202020204" pitchFamily="34" charset="0"/>
              </a:rPr>
              <a:t>If objects are weightless in space, how do the bombs drop from the bombers to the Dreadnought?</a:t>
            </a:r>
            <a:endParaRPr lang="en-GB" altLang="en-US" sz="2000" dirty="0">
              <a:solidFill>
                <a:srgbClr val="92D050"/>
              </a:solidFill>
              <a:latin typeface="Century Gothic" panose="020B0502020202020204" pitchFamily="34" charset="0"/>
            </a:endParaRPr>
          </a:p>
        </p:txBody>
      </p:sp>
      <p:sp>
        <p:nvSpPr>
          <p:cNvPr id="18" name="Rectangle 14"/>
          <p:cNvSpPr>
            <a:spLocks noChangeArrowheads="1"/>
          </p:cNvSpPr>
          <p:nvPr/>
        </p:nvSpPr>
        <p:spPr bwMode="auto">
          <a:xfrm>
            <a:off x="186692" y="1763501"/>
            <a:ext cx="28873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2a. Bombing in space</a:t>
            </a:r>
            <a:endParaRPr lang="en-GB" altLang="en-US" sz="2000"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12179811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Image result for the last jedi bomb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62" y="1746164"/>
            <a:ext cx="6124575" cy="34465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43700" y="1787564"/>
            <a:ext cx="2057400" cy="3785652"/>
          </a:xfrm>
          <a:prstGeom prst="rect">
            <a:avLst/>
          </a:prstGeom>
        </p:spPr>
        <p:txBody>
          <a:bodyPr wrap="square">
            <a:spAutoFit/>
          </a:bodyPr>
          <a:lstStyle/>
          <a:p>
            <a:r>
              <a:rPr lang="en-US" sz="2000" dirty="0" smtClean="0">
                <a:solidFill>
                  <a:srgbClr val="92D050"/>
                </a:solidFill>
                <a:latin typeface="Century Gothic" panose="020B0502020202020204" pitchFamily="34" charset="0"/>
              </a:rPr>
              <a:t>The B/SF-17 Heavy Bombers, along with every Star Wars ship I can think of, has artificial gravity. You can tell by the people walking inside. </a:t>
            </a:r>
            <a:endParaRPr lang="en-US" sz="2000" dirty="0">
              <a:solidFill>
                <a:srgbClr val="92D050"/>
              </a:solidFill>
              <a:latin typeface="Century Gothic" panose="020B0502020202020204" pitchFamily="34" charset="0"/>
            </a:endParaRPr>
          </a:p>
        </p:txBody>
      </p:sp>
      <p:sp>
        <p:nvSpPr>
          <p:cNvPr id="3" name="Rectangle 2"/>
          <p:cNvSpPr/>
          <p:nvPr/>
        </p:nvSpPr>
        <p:spPr>
          <a:xfrm>
            <a:off x="342900" y="5192716"/>
            <a:ext cx="8458200" cy="1569660"/>
          </a:xfrm>
          <a:prstGeom prst="rect">
            <a:avLst/>
          </a:prstGeom>
        </p:spPr>
        <p:txBody>
          <a:bodyPr wrap="square">
            <a:spAutoFit/>
          </a:bodyPr>
          <a:lstStyle/>
          <a:p>
            <a:r>
              <a:rPr lang="en-US" sz="2400" dirty="0" smtClean="0">
                <a:solidFill>
                  <a:srgbClr val="92D050"/>
                </a:solidFill>
                <a:latin typeface="Century Gothic" panose="020B0502020202020204" pitchFamily="34" charset="0"/>
              </a:rPr>
              <a:t>The bombs fall </a:t>
            </a:r>
          </a:p>
          <a:p>
            <a:r>
              <a:rPr lang="en-US" sz="2400" dirty="0" smtClean="0">
                <a:solidFill>
                  <a:srgbClr val="92D050"/>
                </a:solidFill>
                <a:latin typeface="Century Gothic" panose="020B0502020202020204" pitchFamily="34" charset="0"/>
              </a:rPr>
              <a:t>according to the artificial gravity of the ship. Their momentum continues in the frictionless environment of space until they hit the other ship. No </a:t>
            </a:r>
            <a:r>
              <a:rPr lang="en-US" sz="2400" dirty="0" err="1" smtClean="0">
                <a:solidFill>
                  <a:srgbClr val="92D050"/>
                </a:solidFill>
                <a:latin typeface="Century Gothic" panose="020B0502020202020204" pitchFamily="34" charset="0"/>
              </a:rPr>
              <a:t>problemo</a:t>
            </a:r>
            <a:r>
              <a:rPr lang="en-US" sz="2400" dirty="0" smtClean="0">
                <a:solidFill>
                  <a:srgbClr val="92D050"/>
                </a:solidFill>
                <a:latin typeface="Century Gothic" panose="020B0502020202020204" pitchFamily="34" charset="0"/>
              </a:rPr>
              <a:t>.</a:t>
            </a:r>
            <a:endParaRPr lang="en-US" sz="2400" dirty="0">
              <a:solidFill>
                <a:srgbClr val="92D050"/>
              </a:solidFill>
              <a:latin typeface="Century Gothic" panose="020B0502020202020204" pitchFamily="34" charset="0"/>
            </a:endParaRPr>
          </a:p>
        </p:txBody>
      </p:sp>
      <p:sp>
        <p:nvSpPr>
          <p:cNvPr id="4" name="Rectangle 3"/>
          <p:cNvSpPr/>
          <p:nvPr/>
        </p:nvSpPr>
        <p:spPr>
          <a:xfrm>
            <a:off x="126262" y="193215"/>
            <a:ext cx="6030497" cy="369332"/>
          </a:xfrm>
          <a:prstGeom prst="rect">
            <a:avLst/>
          </a:prstGeom>
        </p:spPr>
        <p:txBody>
          <a:bodyPr wrap="none">
            <a:spAutoFit/>
          </a:bodyPr>
          <a:lstStyle/>
          <a:p>
            <a:r>
              <a:rPr lang="en-US" b="1" dirty="0">
                <a:hlinkClick r:id="rId5"/>
              </a:rPr>
              <a:t>Science vs The Last Jedi “Plot Holes” </a:t>
            </a:r>
            <a:r>
              <a:rPr lang="en-US" b="1" dirty="0" smtClean="0">
                <a:hlinkClick r:id="rId5"/>
              </a:rPr>
              <a:t>(play from 4:20-6:49)</a:t>
            </a:r>
            <a:endParaRPr lang="en-US" b="1" dirty="0">
              <a:hlinkClick r:id="rId5"/>
            </a:endParaRPr>
          </a:p>
        </p:txBody>
      </p:sp>
    </p:spTree>
    <p:extLst>
      <p:ext uri="{BB962C8B-B14F-4D97-AF65-F5344CB8AC3E}">
        <p14:creationId xmlns:p14="http://schemas.microsoft.com/office/powerpoint/2010/main" val="3683052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799824" y="1219200"/>
            <a:ext cx="26693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2b. Gravity in space</a:t>
            </a:r>
            <a:endParaRPr lang="en-GB" altLang="en-US" sz="2000" dirty="0">
              <a:solidFill>
                <a:srgbClr val="92D050"/>
              </a:solidFill>
              <a:latin typeface="Century Gothic" panose="020B0502020202020204" pitchFamily="34" charset="0"/>
            </a:endParaRPr>
          </a:p>
        </p:txBody>
      </p:sp>
      <p:pic>
        <p:nvPicPr>
          <p:cNvPr id="11266" name="Picture 2" descr="Star Wars Rebels - Agent Kallus"/>
          <p:cNvPicPr>
            <a:picLocks noChangeAspect="1" noChangeArrowheads="1"/>
          </p:cNvPicPr>
          <p:nvPr/>
        </p:nvPicPr>
        <p:blipFill>
          <a:blip r:embed="rId4" cstate="print"/>
          <a:srcRect/>
          <a:stretch>
            <a:fillRect/>
          </a:stretch>
        </p:blipFill>
        <p:spPr bwMode="auto">
          <a:xfrm>
            <a:off x="0" y="1714500"/>
            <a:ext cx="9144000" cy="5143500"/>
          </a:xfrm>
          <a:prstGeom prst="rect">
            <a:avLst/>
          </a:prstGeom>
          <a:noFill/>
        </p:spPr>
      </p:pic>
      <p:sp>
        <p:nvSpPr>
          <p:cNvPr id="2" name="Rectangle 1"/>
          <p:cNvSpPr/>
          <p:nvPr/>
        </p:nvSpPr>
        <p:spPr>
          <a:xfrm>
            <a:off x="281488" y="5943600"/>
            <a:ext cx="9067049" cy="369332"/>
          </a:xfrm>
          <a:prstGeom prst="rect">
            <a:avLst/>
          </a:prstGeom>
        </p:spPr>
        <p:txBody>
          <a:bodyPr wrap="square">
            <a:spAutoFit/>
          </a:bodyPr>
          <a:lstStyle/>
          <a:p>
            <a:pPr fontAlgn="base">
              <a:spcBef>
                <a:spcPct val="0"/>
              </a:spcBef>
              <a:spcAft>
                <a:spcPct val="0"/>
              </a:spcAft>
            </a:pPr>
            <a:r>
              <a:rPr lang="en-GB" altLang="en-US" dirty="0" smtClean="0">
                <a:solidFill>
                  <a:srgbClr val="92D050"/>
                </a:solidFill>
                <a:latin typeface="Century Gothic" panose="020B0502020202020204" pitchFamily="34" charset="0"/>
              </a:rPr>
              <a:t>What are three ways gravity can be “manufactured”?</a:t>
            </a:r>
            <a:endParaRPr lang="en-GB" altLang="en-US"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0" y="1676400"/>
            <a:ext cx="909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How do ship inhabitants sit, walk, run, fight, or fall </a:t>
            </a:r>
            <a:r>
              <a:rPr lang="en-GB" altLang="en-US" sz="16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(into a garbage 	chute) </a:t>
            </a:r>
            <a:r>
              <a:rPr lang="en-GB" alt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a:t>
            </a:r>
            <a:endParaRPr lang="en-GB" altLang="en-US" b="1" dirty="0">
              <a:solidFill>
                <a:srgbClr val="92D05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799824" y="1219200"/>
            <a:ext cx="26693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2b. Gravity in space</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0" y="1676400"/>
            <a:ext cx="909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How do ship inhabitants sit, walk, run, fight, or fall </a:t>
            </a:r>
            <a:r>
              <a:rPr lang="en-GB" altLang="en-US" sz="16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(into a garbage 	chute) </a:t>
            </a:r>
            <a:r>
              <a:rPr lang="en-GB" alt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a:t>
            </a:r>
            <a:endParaRPr lang="en-GB" altLang="en-US" b="1" dirty="0">
              <a:solidFill>
                <a:srgbClr val="92D050"/>
              </a:solidFill>
              <a:effectLst>
                <a:outerShdw blurRad="38100" dist="38100" dir="2700000" algn="tl">
                  <a:srgbClr val="000000">
                    <a:alpha val="43137"/>
                  </a:srgbClr>
                </a:outerShdw>
              </a:effectLst>
              <a:latin typeface="Century Gothic" panose="020B0502020202020204" pitchFamily="34" charset="0"/>
            </a:endParaRPr>
          </a:p>
        </p:txBody>
      </p:sp>
      <p:pic>
        <p:nvPicPr>
          <p:cNvPr id="19" name="Picture 2" descr="Image result for death star size comparison"/>
          <p:cNvPicPr>
            <a:picLocks noChangeAspect="1" noChangeArrowheads="1"/>
          </p:cNvPicPr>
          <p:nvPr/>
        </p:nvPicPr>
        <p:blipFill>
          <a:blip r:embed="rId4" cstate="print"/>
          <a:srcRect/>
          <a:stretch>
            <a:fillRect/>
          </a:stretch>
        </p:blipFill>
        <p:spPr bwMode="auto">
          <a:xfrm>
            <a:off x="0" y="2514600"/>
            <a:ext cx="5791200" cy="3362326"/>
          </a:xfrm>
          <a:prstGeom prst="rect">
            <a:avLst/>
          </a:prstGeom>
          <a:noFill/>
        </p:spPr>
      </p:pic>
      <p:sp>
        <p:nvSpPr>
          <p:cNvPr id="3" name="Rectangle 2"/>
          <p:cNvSpPr/>
          <p:nvPr/>
        </p:nvSpPr>
        <p:spPr>
          <a:xfrm>
            <a:off x="4270428" y="5980797"/>
            <a:ext cx="4572000" cy="646331"/>
          </a:xfrm>
          <a:prstGeom prst="rect">
            <a:avLst/>
          </a:prstGeom>
        </p:spPr>
        <p:txBody>
          <a:bodyPr>
            <a:spAutoFit/>
          </a:bodyPr>
          <a:lstStyle/>
          <a:p>
            <a:pPr algn="r"/>
            <a:r>
              <a:rPr lang="en-US" b="1" dirty="0">
                <a:hlinkClick r:id="rId5"/>
              </a:rPr>
              <a:t>Would the Death Star Need Artificial Gravity?</a:t>
            </a:r>
            <a:endParaRPr lang="en-US" b="1" dirty="0"/>
          </a:p>
        </p:txBody>
      </p:sp>
      <p:pic>
        <p:nvPicPr>
          <p:cNvPr id="6146" name="Picture 2" descr="Death Star Workshop Manu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8886" y="2807809"/>
            <a:ext cx="2381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bwMode="auto">
          <a:xfrm>
            <a:off x="228600" y="5675421"/>
            <a:ext cx="4572000" cy="951707"/>
          </a:xfrm>
          <a:prstGeom prst="wedgeRoundRectCallout">
            <a:avLst>
              <a:gd name="adj1" fmla="val 54515"/>
              <a:gd name="adj2" fmla="val -2759"/>
              <a:gd name="adj3" fmla="val 16667"/>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Watch, then</a:t>
            </a:r>
            <a:r>
              <a:rPr kumimoji="0" lang="en-US" sz="16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consider…if the Death Star were rotating, to which areas would the seemingly sufficient g be limited to…</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744522" y="1358384"/>
            <a:ext cx="27799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3. </a:t>
            </a:r>
            <a:r>
              <a:rPr lang="en-GB" altLang="en-US" sz="2000" dirty="0" err="1" smtClean="0">
                <a:solidFill>
                  <a:srgbClr val="92D050"/>
                </a:solidFill>
                <a:latin typeface="Century Gothic" panose="020B0502020202020204" pitchFamily="34" charset="0"/>
              </a:rPr>
              <a:t>Flexpoly</a:t>
            </a:r>
            <a:r>
              <a:rPr lang="en-GB" altLang="en-US" sz="2000" dirty="0" smtClean="0">
                <a:solidFill>
                  <a:srgbClr val="92D050"/>
                </a:solidFill>
                <a:latin typeface="Century Gothic" panose="020B0502020202020204" pitchFamily="34" charset="0"/>
              </a:rPr>
              <a:t> </a:t>
            </a:r>
            <a:r>
              <a:rPr lang="en-GB" altLang="en-US" sz="2000" dirty="0" err="1" smtClean="0">
                <a:solidFill>
                  <a:srgbClr val="92D050"/>
                </a:solidFill>
                <a:latin typeface="Century Gothic" panose="020B0502020202020204" pitchFamily="34" charset="0"/>
              </a:rPr>
              <a:t>Bacta</a:t>
            </a:r>
            <a:r>
              <a:rPr lang="en-GB" altLang="en-US" sz="2000" dirty="0" smtClean="0">
                <a:solidFill>
                  <a:srgbClr val="92D050"/>
                </a:solidFill>
                <a:latin typeface="Century Gothic" panose="020B0502020202020204" pitchFamily="34" charset="0"/>
              </a:rPr>
              <a:t> Suit</a:t>
            </a:r>
            <a:endParaRPr lang="en-GB" altLang="en-US" sz="2000" dirty="0">
              <a:solidFill>
                <a:srgbClr val="92D050"/>
              </a:solidFill>
              <a:latin typeface="Century Gothic" panose="020B0502020202020204" pitchFamily="34" charset="0"/>
            </a:endParaRPr>
          </a:p>
        </p:txBody>
      </p:sp>
      <p:sp>
        <p:nvSpPr>
          <p:cNvPr id="2" name="Rectangle 1"/>
          <p:cNvSpPr/>
          <p:nvPr/>
        </p:nvSpPr>
        <p:spPr>
          <a:xfrm>
            <a:off x="281488" y="5943600"/>
            <a:ext cx="9067049" cy="923330"/>
          </a:xfrm>
          <a:prstGeom prst="rect">
            <a:avLst/>
          </a:prstGeom>
        </p:spPr>
        <p:txBody>
          <a:bodyPr wrap="square">
            <a:spAutoFit/>
          </a:bodyPr>
          <a:lstStyle/>
          <a:p>
            <a:pPr fontAlgn="base">
              <a:spcBef>
                <a:spcPct val="0"/>
              </a:spcBef>
              <a:spcAft>
                <a:spcPct val="0"/>
              </a:spcAft>
            </a:pPr>
            <a:r>
              <a:rPr lang="en-GB" altLang="en-US" dirty="0" err="1" smtClean="0">
                <a:solidFill>
                  <a:srgbClr val="92D050"/>
                </a:solidFill>
                <a:latin typeface="Century Gothic" panose="020B0502020202020204" pitchFamily="34" charset="0"/>
              </a:rPr>
              <a:t>Bacta</a:t>
            </a:r>
            <a:r>
              <a:rPr lang="en-GB" altLang="en-US" dirty="0" smtClean="0">
                <a:solidFill>
                  <a:srgbClr val="92D050"/>
                </a:solidFill>
                <a:latin typeface="Century Gothic" panose="020B0502020202020204" pitchFamily="34" charset="0"/>
              </a:rPr>
              <a:t>  is a thick gelatinous material with seemingly miraculous healing properties.  It is described as being warm to the touch and has been used systemically as well as body-part specifically.  Finn is sporting the newest tech...</a:t>
            </a:r>
            <a:endParaRPr lang="en-GB" altLang="en-US"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767143" y="1849199"/>
            <a:ext cx="64075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What’s up with Finn’s awkward entrance?</a:t>
            </a:r>
            <a:endParaRPr lang="en-GB" altLang="en-US" dirty="0">
              <a:solidFill>
                <a:srgbClr val="92D050"/>
              </a:solidFill>
              <a:latin typeface="Century Gothic" panose="020B0502020202020204" pitchFamily="34" charset="0"/>
            </a:endParaRPr>
          </a:p>
        </p:txBody>
      </p:sp>
      <p:pic>
        <p:nvPicPr>
          <p:cNvPr id="39946" name="Picture 10" descr="Image result for flexpoly bacta suit"/>
          <p:cNvPicPr>
            <a:picLocks noChangeAspect="1" noChangeArrowheads="1"/>
          </p:cNvPicPr>
          <p:nvPr/>
        </p:nvPicPr>
        <p:blipFill>
          <a:blip r:embed="rId4" cstate="print"/>
          <a:srcRect/>
          <a:stretch>
            <a:fillRect/>
          </a:stretch>
        </p:blipFill>
        <p:spPr bwMode="auto">
          <a:xfrm>
            <a:off x="1752600" y="2514600"/>
            <a:ext cx="6000750" cy="3362326"/>
          </a:xfrm>
          <a:prstGeom prst="rect">
            <a:avLst/>
          </a:prstGeom>
          <a:noFill/>
        </p:spPr>
      </p:pic>
      <p:pic>
        <p:nvPicPr>
          <p:cNvPr id="39948" name="Picture 12" descr="Image result for flexpoly bacta suit finn"/>
          <p:cNvPicPr>
            <a:picLocks noChangeAspect="1" noChangeArrowheads="1"/>
          </p:cNvPicPr>
          <p:nvPr/>
        </p:nvPicPr>
        <p:blipFill>
          <a:blip r:embed="rId5" cstate="print"/>
          <a:srcRect/>
          <a:stretch>
            <a:fillRect/>
          </a:stretch>
        </p:blipFill>
        <p:spPr bwMode="auto">
          <a:xfrm>
            <a:off x="1371600" y="2362200"/>
            <a:ext cx="6400800" cy="3609398"/>
          </a:xfrm>
          <a:prstGeom prst="rect">
            <a:avLst/>
          </a:prstGeom>
          <a:noFill/>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9948"/>
                                        </p:tgtEl>
                                      </p:cBhvr>
                                    </p:animEffect>
                                    <p:set>
                                      <p:cBhvr>
                                        <p:cTn id="12" dur="1" fill="hold">
                                          <p:stCondLst>
                                            <p:cond delay="1999"/>
                                          </p:stCondLst>
                                        </p:cTn>
                                        <p:tgtEl>
                                          <p:spTgt spid="399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76200"/>
            <a:ext cx="502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032" b="79861"/>
          <a:stretch>
            <a:fillRect/>
          </a:stretch>
        </p:blipFill>
        <p:spPr bwMode="auto">
          <a:xfrm>
            <a:off x="4876800" y="0"/>
            <a:ext cx="421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154305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2895600"/>
            <a:ext cx="6743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818" b="79861"/>
          <a:stretch>
            <a:fillRect/>
          </a:stretch>
        </p:blipFill>
        <p:spPr bwMode="auto">
          <a:xfrm>
            <a:off x="5029200" y="14859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8836" b="79861"/>
          <a:stretch>
            <a:fillRect/>
          </a:stretch>
        </p:blipFill>
        <p:spPr bwMode="auto">
          <a:xfrm>
            <a:off x="4991100" y="2971800"/>
            <a:ext cx="4152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r="9621" b="79861"/>
          <a:stretch>
            <a:fillRect/>
          </a:stretch>
        </p:blipFill>
        <p:spPr bwMode="auto">
          <a:xfrm>
            <a:off x="5086350" y="4400550"/>
            <a:ext cx="4057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5392738"/>
            <a:ext cx="9144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descr="D:\starwars\images\death_star_1.jpg"/>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l="50520" b="79861"/>
          <a:stretch>
            <a:fillRect/>
          </a:stretch>
        </p:blipFill>
        <p:spPr bwMode="auto">
          <a:xfrm>
            <a:off x="0" y="4210050"/>
            <a:ext cx="76390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4"/>
          <p:cNvSpPr>
            <a:spLocks noChangeArrowheads="1"/>
          </p:cNvSpPr>
          <p:nvPr/>
        </p:nvSpPr>
        <p:spPr bwMode="auto">
          <a:xfrm>
            <a:off x="1285875" y="704977"/>
            <a:ext cx="3711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a:solidFill>
                  <a:srgbClr val="FFFF00"/>
                </a:solidFill>
                <a:latin typeface="Space Age" panose="02000500020000020004" pitchFamily="2" charset="0"/>
              </a:rPr>
              <a:t>The </a:t>
            </a:r>
            <a:r>
              <a:rPr lang="en-GB" altLang="en-US" dirty="0" smtClean="0">
                <a:solidFill>
                  <a:srgbClr val="FFFF00"/>
                </a:solidFill>
                <a:latin typeface="Space Age" panose="02000500020000020004" pitchFamily="2" charset="0"/>
              </a:rPr>
              <a:t>Physics of </a:t>
            </a:r>
            <a:endParaRPr lang="en-GB" altLang="en-US" dirty="0">
              <a:solidFill>
                <a:srgbClr val="FFFF00"/>
              </a:solidFill>
              <a:latin typeface="Space Age" panose="02000500020000020004" pitchFamily="2" charset="0"/>
            </a:endParaRPr>
          </a:p>
        </p:txBody>
      </p:sp>
      <p:pic>
        <p:nvPicPr>
          <p:cNvPr id="2050" name="Picture 2" descr="Image result for the last j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74" y="193215"/>
            <a:ext cx="2790825" cy="15702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a:spLocks noChangeArrowheads="1"/>
          </p:cNvSpPr>
          <p:nvPr/>
        </p:nvSpPr>
        <p:spPr bwMode="auto">
          <a:xfrm>
            <a:off x="533400" y="1358384"/>
            <a:ext cx="11384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dirty="0" smtClean="0">
                <a:solidFill>
                  <a:srgbClr val="92D050"/>
                </a:solidFill>
                <a:latin typeface="Century Gothic" panose="020B0502020202020204" pitchFamily="34" charset="0"/>
              </a:rPr>
              <a:t>4. </a:t>
            </a:r>
            <a:r>
              <a:rPr lang="en-GB" altLang="en-US" sz="2000" dirty="0" err="1" smtClean="0">
                <a:solidFill>
                  <a:srgbClr val="92D050"/>
                </a:solidFill>
                <a:latin typeface="Century Gothic" panose="020B0502020202020204" pitchFamily="34" charset="0"/>
              </a:rPr>
              <a:t>Porgs</a:t>
            </a:r>
            <a:endParaRPr lang="en-GB" altLang="en-US" sz="2000" dirty="0">
              <a:solidFill>
                <a:srgbClr val="92D050"/>
              </a:solidFill>
              <a:latin typeface="Century Gothic" panose="020B0502020202020204" pitchFamily="34" charset="0"/>
            </a:endParaRPr>
          </a:p>
        </p:txBody>
      </p:sp>
      <p:sp>
        <p:nvSpPr>
          <p:cNvPr id="17" name="Rectangle 14"/>
          <p:cNvSpPr>
            <a:spLocks noChangeArrowheads="1"/>
          </p:cNvSpPr>
          <p:nvPr/>
        </p:nvSpPr>
        <p:spPr bwMode="auto">
          <a:xfrm>
            <a:off x="564487" y="1828800"/>
            <a:ext cx="2310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dirty="0" smtClean="0">
                <a:solidFill>
                  <a:srgbClr val="92D050"/>
                </a:solidFill>
                <a:latin typeface="Century Gothic" panose="020B0502020202020204" pitchFamily="34" charset="0"/>
              </a:rPr>
              <a:t>Can </a:t>
            </a:r>
            <a:r>
              <a:rPr lang="en-GB" altLang="en-US" dirty="0" err="1" smtClean="0">
                <a:solidFill>
                  <a:srgbClr val="92D050"/>
                </a:solidFill>
                <a:latin typeface="Century Gothic" panose="020B0502020202020204" pitchFamily="34" charset="0"/>
              </a:rPr>
              <a:t>Porgs</a:t>
            </a:r>
            <a:r>
              <a:rPr lang="en-GB" altLang="en-US" dirty="0" smtClean="0">
                <a:solidFill>
                  <a:srgbClr val="92D050"/>
                </a:solidFill>
                <a:latin typeface="Century Gothic" panose="020B0502020202020204" pitchFamily="34" charset="0"/>
              </a:rPr>
              <a:t> fly?</a:t>
            </a:r>
            <a:endParaRPr lang="en-GB" altLang="en-US" dirty="0">
              <a:solidFill>
                <a:srgbClr val="92D050"/>
              </a:solidFill>
              <a:latin typeface="Century Gothic" panose="020B0502020202020204" pitchFamily="34" charset="0"/>
            </a:endParaRPr>
          </a:p>
        </p:txBody>
      </p:sp>
      <p:pic>
        <p:nvPicPr>
          <p:cNvPr id="41990" name="Picture 6" descr="Image result for porgs can they fly"/>
          <p:cNvPicPr>
            <a:picLocks noChangeAspect="1" noChangeArrowheads="1"/>
          </p:cNvPicPr>
          <p:nvPr/>
        </p:nvPicPr>
        <p:blipFill>
          <a:blip r:embed="rId4" cstate="print"/>
          <a:srcRect/>
          <a:stretch>
            <a:fillRect/>
          </a:stretch>
        </p:blipFill>
        <p:spPr bwMode="auto">
          <a:xfrm>
            <a:off x="533400" y="2514600"/>
            <a:ext cx="7810500" cy="3257550"/>
          </a:xfrm>
          <a:prstGeom prst="rect">
            <a:avLst/>
          </a:prstGeom>
          <a:noFill/>
        </p:spPr>
      </p:pic>
    </p:spTree>
    <p:extLst>
      <p:ext uri="{BB962C8B-B14F-4D97-AF65-F5344CB8AC3E}">
        <p14:creationId xmlns:p14="http://schemas.microsoft.com/office/powerpoint/2010/main" val="5925421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7410</TotalTime>
  <Words>1414</Words>
  <Application>Microsoft Office PowerPoint</Application>
  <PresentationFormat>On-screen Show (4:3)</PresentationFormat>
  <Paragraphs>116</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Eckart</dc:creator>
  <cp:lastModifiedBy>Chris Eckart</cp:lastModifiedBy>
  <cp:revision>41</cp:revision>
  <dcterms:created xsi:type="dcterms:W3CDTF">2018-03-21T19:11:07Z</dcterms:created>
  <dcterms:modified xsi:type="dcterms:W3CDTF">2018-04-05T18:11:52Z</dcterms:modified>
</cp:coreProperties>
</file>