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297" r:id="rId2"/>
    <p:sldId id="325" r:id="rId3"/>
    <p:sldId id="326" r:id="rId4"/>
    <p:sldId id="258" r:id="rId5"/>
    <p:sldId id="309" r:id="rId6"/>
    <p:sldId id="327" r:id="rId7"/>
    <p:sldId id="259" r:id="rId8"/>
    <p:sldId id="260" r:id="rId9"/>
    <p:sldId id="291" r:id="rId10"/>
    <p:sldId id="292" r:id="rId11"/>
    <p:sldId id="295" r:id="rId12"/>
    <p:sldId id="294" r:id="rId13"/>
    <p:sldId id="293" r:id="rId14"/>
    <p:sldId id="296" r:id="rId15"/>
    <p:sldId id="261" r:id="rId16"/>
    <p:sldId id="299" r:id="rId17"/>
    <p:sldId id="298" r:id="rId18"/>
    <p:sldId id="263" r:id="rId19"/>
    <p:sldId id="264" r:id="rId20"/>
    <p:sldId id="265" r:id="rId21"/>
    <p:sldId id="300" r:id="rId22"/>
    <p:sldId id="302" r:id="rId23"/>
    <p:sldId id="301" r:id="rId24"/>
    <p:sldId id="303" r:id="rId25"/>
    <p:sldId id="304" r:id="rId26"/>
    <p:sldId id="305" r:id="rId27"/>
    <p:sldId id="306" r:id="rId28"/>
    <p:sldId id="307" r:id="rId29"/>
    <p:sldId id="308" r:id="rId30"/>
    <p:sldId id="266" r:id="rId31"/>
    <p:sldId id="262" r:id="rId32"/>
    <p:sldId id="318" r:id="rId33"/>
    <p:sldId id="267" r:id="rId34"/>
    <p:sldId id="311" r:id="rId35"/>
    <p:sldId id="312" r:id="rId36"/>
    <p:sldId id="313" r:id="rId37"/>
    <p:sldId id="314" r:id="rId38"/>
    <p:sldId id="315" r:id="rId39"/>
    <p:sldId id="310" r:id="rId40"/>
    <p:sldId id="317" r:id="rId41"/>
    <p:sldId id="319" r:id="rId42"/>
    <p:sldId id="269" r:id="rId43"/>
    <p:sldId id="270" r:id="rId44"/>
    <p:sldId id="271" r:id="rId45"/>
    <p:sldId id="272" r:id="rId46"/>
    <p:sldId id="320" r:id="rId47"/>
    <p:sldId id="268" r:id="rId48"/>
    <p:sldId id="273" r:id="rId49"/>
    <p:sldId id="274" r:id="rId50"/>
    <p:sldId id="275" r:id="rId51"/>
    <p:sldId id="276" r:id="rId52"/>
    <p:sldId id="277" r:id="rId53"/>
    <p:sldId id="278" r:id="rId54"/>
    <p:sldId id="279" r:id="rId55"/>
    <p:sldId id="280" r:id="rId56"/>
    <p:sldId id="282" r:id="rId57"/>
    <p:sldId id="321" r:id="rId58"/>
    <p:sldId id="283" r:id="rId59"/>
    <p:sldId id="284" r:id="rId60"/>
    <p:sldId id="285" r:id="rId61"/>
    <p:sldId id="286" r:id="rId62"/>
    <p:sldId id="287" r:id="rId63"/>
    <p:sldId id="322" r:id="rId64"/>
    <p:sldId id="288" r:id="rId65"/>
    <p:sldId id="289" r:id="rId66"/>
    <p:sldId id="324" r:id="rId6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D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56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330100B-4911-4586-A3E8-08FEEAA812C9}" type="datetimeFigureOut">
              <a:rPr lang="en-US" smtClean="0"/>
              <a:t>9/19/2016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6D4A9A6-506E-4EFE-8BAA-F3902B9211C1}" type="slidenum">
              <a:rPr lang="en-US" smtClean="0"/>
              <a:t>‹#›</a:t>
            </a:fld>
            <a:endParaRPr lang="en-US"/>
          </a:p>
        </p:txBody>
      </p:sp>
    </p:spTree>
    <p:extLst>
      <p:ext uri="{BB962C8B-B14F-4D97-AF65-F5344CB8AC3E}">
        <p14:creationId xmlns:p14="http://schemas.microsoft.com/office/powerpoint/2010/main" val="22632464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E62C2F3-70D4-4158-8B30-E508EDA2EF7B}" type="datetimeFigureOut">
              <a:rPr lang="en-US" smtClean="0"/>
              <a:pPr/>
              <a:t>9/19/2016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AD07B67-308F-46C0-B4CC-DE74D74CCA0F}" type="slidenum">
              <a:rPr lang="en-US" smtClean="0"/>
              <a:pPr/>
              <a:t>‹#›</a:t>
            </a:fld>
            <a:endParaRPr lang="en-US"/>
          </a:p>
        </p:txBody>
      </p:sp>
    </p:spTree>
    <p:extLst>
      <p:ext uri="{BB962C8B-B14F-4D97-AF65-F5344CB8AC3E}">
        <p14:creationId xmlns:p14="http://schemas.microsoft.com/office/powerpoint/2010/main" val="3945343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8F9D9EC0-DB80-4685-A021-A7D46EFF87F2}" type="slidenum">
              <a:rPr lang="en-US">
                <a:latin typeface="Arial" pitchFamily="34" charset="0"/>
              </a:rPr>
              <a:pPr/>
              <a:t>19</a:t>
            </a:fld>
            <a:endParaRPr lang="en-US">
              <a:latin typeface="Arial" pitchFamily="34" charset="0"/>
            </a:endParaRPr>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xfrm>
            <a:off x="701040" y="4415790"/>
            <a:ext cx="5608320" cy="4183380"/>
          </a:xfrm>
          <a:solidFill>
            <a:srgbClr val="FFFFFF"/>
          </a:solidFill>
          <a:ln>
            <a:solidFill>
              <a:srgbClr val="000000"/>
            </a:solidFill>
          </a:ln>
        </p:spPr>
        <p:txBody>
          <a:bodyPr/>
          <a:lstStyle/>
          <a:p>
            <a:pPr eaLnBrk="1" hangingPunct="1"/>
            <a:r>
              <a:rPr lang="en-US" smtClean="0">
                <a:latin typeface="Arial" pitchFamily="34" charset="0"/>
              </a:rPr>
              <a:t>Answer: 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972560" y="8831580"/>
            <a:ext cx="3037840" cy="464820"/>
          </a:xfrm>
          <a:prstGeom prst="rect">
            <a:avLst/>
          </a:prstGeom>
          <a:noFill/>
          <a:ln w="9525">
            <a:noFill/>
            <a:miter lim="800000"/>
            <a:headEnd/>
            <a:tailEnd/>
          </a:ln>
        </p:spPr>
        <p:txBody>
          <a:bodyPr lIns="93177" tIns="46589" rIns="93177" bIns="46589" anchor="b"/>
          <a:lstStyle/>
          <a:p>
            <a:pPr algn="r"/>
            <a:fld id="{F2F30D97-91C7-41A7-85D8-2CFD1E80CDFD}" type="slidenum">
              <a:rPr lang="en-US" sz="1200"/>
              <a:pPr algn="r"/>
              <a:t>20</a:t>
            </a:fld>
            <a:endParaRPr lang="en-US" sz="1200"/>
          </a:p>
        </p:txBody>
      </p:sp>
      <p:sp>
        <p:nvSpPr>
          <p:cNvPr id="124931" name="Rectangle 2"/>
          <p:cNvSpPr>
            <a:spLocks noGrp="1" noRot="1" noChangeAspect="1" noChangeArrowheads="1" noTextEdit="1"/>
          </p:cNvSpPr>
          <p:nvPr>
            <p:ph type="sldImg"/>
          </p:nvPr>
        </p:nvSpPr>
        <p:spPr>
          <a:solidFill>
            <a:srgbClr val="FFFFFF"/>
          </a:solidFill>
          <a:ln/>
        </p:spPr>
      </p:sp>
      <p:sp>
        <p:nvSpPr>
          <p:cNvPr id="124932" name="Rectangle 3"/>
          <p:cNvSpPr>
            <a:spLocks noGrp="1" noChangeArrowheads="1"/>
          </p:cNvSpPr>
          <p:nvPr>
            <p:ph type="body" idx="1"/>
          </p:nvPr>
        </p:nvSpPr>
        <p:spPr>
          <a:xfrm>
            <a:off x="701040" y="4415790"/>
            <a:ext cx="5608320" cy="4183380"/>
          </a:xfrm>
          <a:solidFill>
            <a:srgbClr val="FFFFFF"/>
          </a:solidFill>
          <a:ln>
            <a:solidFill>
              <a:srgbClr val="000000"/>
            </a:solidFill>
          </a:ln>
        </p:spPr>
        <p:txBody>
          <a:bodyPr/>
          <a:lstStyle/>
          <a:p>
            <a:pPr eaLnBrk="1" hangingPunct="1"/>
            <a:r>
              <a:rPr lang="en-US" smtClean="0">
                <a:latin typeface="Arial" pitchFamily="34" charset="0"/>
                <a:ea typeface="Batang" pitchFamily="18" charset="-127"/>
              </a:rPr>
              <a:t>Inertia is a property of matter.</a:t>
            </a:r>
          </a:p>
          <a:p>
            <a:pPr eaLnBrk="1" hangingPunct="1"/>
            <a:r>
              <a:rPr lang="en-US" smtClean="0">
                <a:latin typeface="Arial" pitchFamily="34" charset="0"/>
                <a:ea typeface="Batang" pitchFamily="18" charset="-127"/>
              </a:rPr>
              <a:t>It is not a reason for the behavior of matter.</a:t>
            </a:r>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p:spPr>
        <p:txBody>
          <a:bodyPr/>
          <a:lstStyle/>
          <a:p>
            <a:r>
              <a:rPr lang="en-US" smtClean="0">
                <a:latin typeface="Arial" pitchFamily="34" charset="0"/>
              </a:rPr>
              <a:t>The key word in this law is </a:t>
            </a:r>
            <a:r>
              <a:rPr lang="en-US" i="1" smtClean="0">
                <a:latin typeface="Arial" pitchFamily="34" charset="0"/>
              </a:rPr>
              <a:t>continues: </a:t>
            </a:r>
            <a:r>
              <a:rPr lang="en-US" smtClean="0">
                <a:latin typeface="Arial" pitchFamily="34" charset="0"/>
              </a:rPr>
              <a:t>An object </a:t>
            </a:r>
            <a:r>
              <a:rPr lang="en-US" i="1" smtClean="0">
                <a:latin typeface="Arial" pitchFamily="34" charset="0"/>
              </a:rPr>
              <a:t>continues </a:t>
            </a:r>
            <a:r>
              <a:rPr lang="en-US" smtClean="0">
                <a:latin typeface="Arial" pitchFamily="34" charset="0"/>
              </a:rPr>
              <a:t>to do whatever it happens to be doing unless a force is exerted upon it. </a:t>
            </a:r>
          </a:p>
          <a:p>
            <a:pPr>
              <a:buFontTx/>
              <a:buChar char="•"/>
            </a:pPr>
            <a:r>
              <a:rPr lang="en-US" smtClean="0">
                <a:latin typeface="Arial" pitchFamily="34" charset="0"/>
              </a:rPr>
              <a:t>If it is at rest, it </a:t>
            </a:r>
            <a:r>
              <a:rPr lang="en-US" i="1" smtClean="0">
                <a:latin typeface="Arial" pitchFamily="34" charset="0"/>
              </a:rPr>
              <a:t>continues </a:t>
            </a:r>
            <a:r>
              <a:rPr lang="en-US" smtClean="0">
                <a:latin typeface="Arial" pitchFamily="34" charset="0"/>
              </a:rPr>
              <a:t>in a state of rest. </a:t>
            </a:r>
          </a:p>
          <a:p>
            <a:pPr>
              <a:buFontTx/>
              <a:buChar char="•"/>
            </a:pPr>
            <a:r>
              <a:rPr lang="en-US" smtClean="0">
                <a:latin typeface="Arial" pitchFamily="34" charset="0"/>
              </a:rPr>
              <a:t>If an object is moving, it </a:t>
            </a:r>
            <a:r>
              <a:rPr lang="en-US" i="1" smtClean="0">
                <a:latin typeface="Arial" pitchFamily="34" charset="0"/>
              </a:rPr>
              <a:t>continues </a:t>
            </a:r>
            <a:r>
              <a:rPr lang="en-US" smtClean="0">
                <a:latin typeface="Arial" pitchFamily="34" charset="0"/>
              </a:rPr>
              <a:t>to move without turning or changing its speed.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p:spPr>
        <p:txBody>
          <a:bodyPr/>
          <a:lstStyle/>
          <a:p>
            <a:r>
              <a:rPr lang="en-US" smtClean="0">
                <a:latin typeface="Arial" pitchFamily="34" charset="0"/>
              </a:rPr>
              <a:t>The key word in this law is </a:t>
            </a:r>
            <a:r>
              <a:rPr lang="en-US" i="1" smtClean="0">
                <a:latin typeface="Arial" pitchFamily="34" charset="0"/>
              </a:rPr>
              <a:t>continues: </a:t>
            </a:r>
            <a:r>
              <a:rPr lang="en-US" smtClean="0">
                <a:latin typeface="Arial" pitchFamily="34" charset="0"/>
              </a:rPr>
              <a:t>An object </a:t>
            </a:r>
            <a:r>
              <a:rPr lang="en-US" i="1" smtClean="0">
                <a:latin typeface="Arial" pitchFamily="34" charset="0"/>
              </a:rPr>
              <a:t>continues </a:t>
            </a:r>
            <a:r>
              <a:rPr lang="en-US" smtClean="0">
                <a:latin typeface="Arial" pitchFamily="34" charset="0"/>
              </a:rPr>
              <a:t>to do whatever it happens to be doing unless a force is exerted upon it. </a:t>
            </a:r>
          </a:p>
          <a:p>
            <a:pPr>
              <a:buFontTx/>
              <a:buChar char="•"/>
            </a:pPr>
            <a:r>
              <a:rPr lang="en-US" smtClean="0">
                <a:latin typeface="Arial" pitchFamily="34" charset="0"/>
              </a:rPr>
              <a:t>If it is at rest, it </a:t>
            </a:r>
            <a:r>
              <a:rPr lang="en-US" i="1" smtClean="0">
                <a:latin typeface="Arial" pitchFamily="34" charset="0"/>
              </a:rPr>
              <a:t>continues </a:t>
            </a:r>
            <a:r>
              <a:rPr lang="en-US" smtClean="0">
                <a:latin typeface="Arial" pitchFamily="34" charset="0"/>
              </a:rPr>
              <a:t>in a state of rest. </a:t>
            </a:r>
          </a:p>
          <a:p>
            <a:pPr>
              <a:buFontTx/>
              <a:buChar char="•"/>
            </a:pPr>
            <a:r>
              <a:rPr lang="en-US" smtClean="0">
                <a:latin typeface="Arial" pitchFamily="34" charset="0"/>
              </a:rPr>
              <a:t>If an object is moving, it </a:t>
            </a:r>
            <a:r>
              <a:rPr lang="en-US" i="1" smtClean="0">
                <a:latin typeface="Arial" pitchFamily="34" charset="0"/>
              </a:rPr>
              <a:t>continues </a:t>
            </a:r>
            <a:r>
              <a:rPr lang="en-US" smtClean="0">
                <a:latin typeface="Arial" pitchFamily="34" charset="0"/>
              </a:rPr>
              <a:t>to move without turning or changing its speed.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txBox="1">
            <a:spLocks noGrp="1" noChangeArrowheads="1"/>
          </p:cNvSpPr>
          <p:nvPr/>
        </p:nvSpPr>
        <p:spPr bwMode="auto">
          <a:xfrm>
            <a:off x="3972560" y="8831580"/>
            <a:ext cx="3037840" cy="464820"/>
          </a:xfrm>
          <a:prstGeom prst="rect">
            <a:avLst/>
          </a:prstGeom>
          <a:noFill/>
          <a:ln w="9525">
            <a:noFill/>
            <a:miter lim="800000"/>
            <a:headEnd/>
            <a:tailEnd/>
          </a:ln>
        </p:spPr>
        <p:txBody>
          <a:bodyPr lIns="93177" tIns="46589" rIns="93177" bIns="46589" anchor="b"/>
          <a:lstStyle/>
          <a:p>
            <a:pPr algn="r"/>
            <a:fld id="{3C56087A-9543-420A-9AC9-6AB34B3517AA}" type="slidenum">
              <a:rPr lang="en-US" sz="1200"/>
              <a:pPr algn="r"/>
              <a:t>42</a:t>
            </a:fld>
            <a:endParaRPr lang="en-US" sz="1200"/>
          </a:p>
        </p:txBody>
      </p:sp>
      <p:sp>
        <p:nvSpPr>
          <p:cNvPr id="144387" name="Rectangle 2"/>
          <p:cNvSpPr>
            <a:spLocks noGrp="1" noRot="1" noChangeAspect="1" noChangeArrowheads="1" noTextEdit="1"/>
          </p:cNvSpPr>
          <p:nvPr>
            <p:ph type="sldImg"/>
          </p:nvPr>
        </p:nvSpPr>
        <p:spPr>
          <a:solidFill>
            <a:srgbClr val="FFFFFF"/>
          </a:solidFill>
          <a:ln/>
        </p:spPr>
      </p:sp>
      <p:sp>
        <p:nvSpPr>
          <p:cNvPr id="144388" name="Rectangle 3"/>
          <p:cNvSpPr>
            <a:spLocks noGrp="1" noChangeArrowheads="1"/>
          </p:cNvSpPr>
          <p:nvPr>
            <p:ph type="body" idx="1"/>
          </p:nvPr>
        </p:nvSpPr>
        <p:spPr>
          <a:xfrm>
            <a:off x="701040" y="4415790"/>
            <a:ext cx="5608320" cy="4183380"/>
          </a:xfrm>
          <a:solidFill>
            <a:srgbClr val="FFFFFF"/>
          </a:solidFill>
          <a:ln>
            <a:solidFill>
              <a:srgbClr val="000000"/>
            </a:solidFill>
          </a:ln>
        </p:spPr>
        <p:txBody>
          <a:bodyPr/>
          <a:lstStyle/>
          <a:p>
            <a:pPr eaLnBrk="1" hangingPunct="1"/>
            <a:r>
              <a:rPr lang="en-US" smtClean="0">
                <a:latin typeface="Arial" pitchFamily="34" charset="0"/>
              </a:rPr>
              <a:t>Answer: A</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txBox="1">
            <a:spLocks noGrp="1" noChangeArrowheads="1"/>
          </p:cNvSpPr>
          <p:nvPr/>
        </p:nvSpPr>
        <p:spPr bwMode="auto">
          <a:xfrm>
            <a:off x="3972560" y="8831580"/>
            <a:ext cx="3037840" cy="464820"/>
          </a:xfrm>
          <a:prstGeom prst="rect">
            <a:avLst/>
          </a:prstGeom>
          <a:noFill/>
          <a:ln w="9525">
            <a:noFill/>
            <a:miter lim="800000"/>
            <a:headEnd/>
            <a:tailEnd/>
          </a:ln>
        </p:spPr>
        <p:txBody>
          <a:bodyPr lIns="93177" tIns="46589" rIns="93177" bIns="46589" anchor="b"/>
          <a:lstStyle/>
          <a:p>
            <a:pPr algn="r"/>
            <a:fld id="{D8D18D56-BFA3-400C-8C4B-01F3E2393C5A}" type="slidenum">
              <a:rPr lang="en-US" sz="1200"/>
              <a:pPr algn="r"/>
              <a:t>43</a:t>
            </a:fld>
            <a:endParaRPr lang="en-US" sz="1200"/>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xfrm>
            <a:off x="701040" y="4415790"/>
            <a:ext cx="5608320" cy="4183380"/>
          </a:xfrm>
          <a:solidFill>
            <a:srgbClr val="FFFFFF"/>
          </a:solidFill>
          <a:ln>
            <a:solidFill>
              <a:srgbClr val="000000"/>
            </a:solidFill>
          </a:ln>
        </p:spPr>
        <p:txBody>
          <a:bodyPr/>
          <a:lstStyle/>
          <a:p>
            <a:pPr eaLnBrk="1" hangingPunct="1"/>
            <a:r>
              <a:rPr lang="en-US" smtClean="0">
                <a:latin typeface="Arial" pitchFamily="34" charset="0"/>
              </a:rPr>
              <a:t>When you take a 15N force to the right </a:t>
            </a:r>
            <a:r>
              <a:rPr lang="en-US" b="1" smtClean="0">
                <a:latin typeface="Arial" pitchFamily="34" charset="0"/>
              </a:rPr>
              <a:t>added</a:t>
            </a:r>
            <a:r>
              <a:rPr lang="en-US" smtClean="0">
                <a:latin typeface="Arial" pitchFamily="34" charset="0"/>
              </a:rPr>
              <a:t> to a 20 N force to the left, because the two forces are in </a:t>
            </a:r>
            <a:r>
              <a:rPr lang="en-US" b="1" smtClean="0">
                <a:effectLst>
                  <a:outerShdw blurRad="38100" dist="38100" dir="2700000" algn="tl">
                    <a:srgbClr val="C0C0C0"/>
                  </a:outerShdw>
                </a:effectLst>
                <a:latin typeface="Arial" pitchFamily="34" charset="0"/>
              </a:rPr>
              <a:t>opposite</a:t>
            </a:r>
            <a:r>
              <a:rPr lang="en-US" smtClean="0">
                <a:latin typeface="Arial" pitchFamily="34" charset="0"/>
              </a:rPr>
              <a:t> </a:t>
            </a:r>
            <a:r>
              <a:rPr lang="en-US" b="1" smtClean="0">
                <a:effectLst>
                  <a:outerShdw blurRad="38100" dist="38100" dir="2700000" algn="tl">
                    <a:srgbClr val="C0C0C0"/>
                  </a:outerShdw>
                </a:effectLst>
                <a:latin typeface="Arial" pitchFamily="34" charset="0"/>
              </a:rPr>
              <a:t>directions</a:t>
            </a:r>
            <a:r>
              <a:rPr lang="en-US" smtClean="0">
                <a:latin typeface="Arial" pitchFamily="34" charset="0"/>
              </a:rPr>
              <a:t>, they in fact </a:t>
            </a:r>
            <a:r>
              <a:rPr lang="en-US" b="1" smtClean="0">
                <a:effectLst>
                  <a:outerShdw blurRad="38100" dist="38100" dir="2700000" algn="tl">
                    <a:srgbClr val="C0C0C0"/>
                  </a:outerShdw>
                </a:effectLst>
                <a:latin typeface="Arial" pitchFamily="34" charset="0"/>
              </a:rPr>
              <a:t>subtract</a:t>
            </a:r>
            <a:r>
              <a:rPr lang="en-US" smtClean="0">
                <a:latin typeface="Arial" pitchFamily="34" charset="0"/>
              </a:rPr>
              <a:t>, rather than add.  </a:t>
            </a:r>
          </a:p>
          <a:p>
            <a:pPr eaLnBrk="1" hangingPunct="1"/>
            <a:r>
              <a:rPr lang="en-US" smtClean="0">
                <a:latin typeface="Arial" pitchFamily="34" charset="0"/>
              </a:rPr>
              <a:t>So, the larger 20 force to the left is cut back by the 15N force to the right, so that the remaining force i.e. the Net force is only 5N to the left.</a:t>
            </a:r>
          </a:p>
          <a:p>
            <a:pPr eaLnBrk="1" hangingPunct="1"/>
            <a:endParaRPr lang="en-US"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72560" y="8831580"/>
            <a:ext cx="3037840" cy="464820"/>
          </a:xfrm>
          <a:prstGeom prst="rect">
            <a:avLst/>
          </a:prstGeom>
          <a:noFill/>
          <a:ln w="9525">
            <a:noFill/>
            <a:miter lim="800000"/>
            <a:headEnd/>
            <a:tailEnd/>
          </a:ln>
        </p:spPr>
        <p:txBody>
          <a:bodyPr lIns="93177" tIns="46589" rIns="93177" bIns="46589" anchor="b"/>
          <a:lstStyle/>
          <a:p>
            <a:pPr algn="r"/>
            <a:fld id="{B8FDEF66-4E47-43D8-A8E3-162F027AB03B}" type="slidenum">
              <a:rPr lang="en-US" sz="1200"/>
              <a:pPr algn="r"/>
              <a:t>44</a:t>
            </a:fld>
            <a:endParaRPr lang="en-US" sz="1200"/>
          </a:p>
        </p:txBody>
      </p:sp>
      <p:sp>
        <p:nvSpPr>
          <p:cNvPr id="131075" name="Rectangle 2"/>
          <p:cNvSpPr>
            <a:spLocks noGrp="1" noRot="1" noChangeAspect="1" noChangeArrowheads="1" noTextEdit="1"/>
          </p:cNvSpPr>
          <p:nvPr>
            <p:ph type="sldImg"/>
          </p:nvPr>
        </p:nvSpPr>
        <p:spPr>
          <a:solidFill>
            <a:srgbClr val="FFFFFF"/>
          </a:solidFill>
          <a:ln/>
        </p:spPr>
      </p:sp>
      <p:sp>
        <p:nvSpPr>
          <p:cNvPr id="131076" name="Rectangle 3"/>
          <p:cNvSpPr>
            <a:spLocks noGrp="1" noChangeArrowheads="1"/>
          </p:cNvSpPr>
          <p:nvPr>
            <p:ph type="body" idx="1"/>
          </p:nvPr>
        </p:nvSpPr>
        <p:spPr>
          <a:xfrm>
            <a:off x="701040" y="4415790"/>
            <a:ext cx="5608320" cy="4183380"/>
          </a:xfrm>
          <a:solidFill>
            <a:srgbClr val="FFFFFF"/>
          </a:solidFill>
          <a:ln>
            <a:solidFill>
              <a:srgbClr val="000000"/>
            </a:solidFill>
          </a:ln>
        </p:spPr>
        <p:txBody>
          <a:bodyPr/>
          <a:lstStyle/>
          <a:p>
            <a:pPr eaLnBrk="1" hangingPunct="1"/>
            <a:r>
              <a:rPr lang="en-US" smtClean="0">
                <a:latin typeface="Arial" pitchFamily="34" charset="0"/>
              </a:rPr>
              <a:t>Answer: 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txBox="1">
            <a:spLocks noGrp="1" noChangeArrowheads="1"/>
          </p:cNvSpPr>
          <p:nvPr/>
        </p:nvSpPr>
        <p:spPr bwMode="auto">
          <a:xfrm>
            <a:off x="3972560" y="8831580"/>
            <a:ext cx="3037840" cy="464820"/>
          </a:xfrm>
          <a:prstGeom prst="rect">
            <a:avLst/>
          </a:prstGeom>
          <a:noFill/>
          <a:ln w="9525">
            <a:noFill/>
            <a:miter lim="800000"/>
            <a:headEnd/>
            <a:tailEnd/>
          </a:ln>
        </p:spPr>
        <p:txBody>
          <a:bodyPr lIns="93177" tIns="46589" rIns="93177" bIns="46589" anchor="b"/>
          <a:lstStyle/>
          <a:p>
            <a:pPr algn="r"/>
            <a:fld id="{F40D311E-0E50-4E2D-AE0F-6D38D2999671}" type="slidenum">
              <a:rPr lang="en-US" sz="1200"/>
              <a:pPr algn="r"/>
              <a:t>45</a:t>
            </a:fld>
            <a:endParaRPr lang="en-US" sz="1200"/>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xfrm>
            <a:off x="701040" y="4415790"/>
            <a:ext cx="5608320" cy="4183380"/>
          </a:xfrm>
          <a:solidFill>
            <a:srgbClr val="FFFFFF"/>
          </a:solidFill>
          <a:ln>
            <a:solidFill>
              <a:srgbClr val="000000"/>
            </a:solidFill>
          </a:ln>
        </p:spPr>
        <p:txBody>
          <a:bodyPr/>
          <a:lstStyle/>
          <a:p>
            <a:pPr eaLnBrk="1" hangingPunct="1"/>
            <a:r>
              <a:rPr lang="en-US" smtClean="0">
                <a:latin typeface="Arial" pitchFamily="34" charset="0"/>
              </a:rPr>
              <a:t>When you take a 10N force to the right </a:t>
            </a:r>
            <a:r>
              <a:rPr lang="en-US" b="1" smtClean="0">
                <a:latin typeface="Arial" pitchFamily="34" charset="0"/>
              </a:rPr>
              <a:t>added</a:t>
            </a:r>
            <a:r>
              <a:rPr lang="en-US" smtClean="0">
                <a:latin typeface="Arial" pitchFamily="34" charset="0"/>
              </a:rPr>
              <a:t> to a 5 N force to the left, because the two forces are in </a:t>
            </a:r>
            <a:r>
              <a:rPr lang="en-US" b="1" smtClean="0">
                <a:effectLst>
                  <a:outerShdw blurRad="38100" dist="38100" dir="2700000" algn="tl">
                    <a:srgbClr val="C0C0C0"/>
                  </a:outerShdw>
                </a:effectLst>
                <a:latin typeface="Arial" pitchFamily="34" charset="0"/>
              </a:rPr>
              <a:t>opposite</a:t>
            </a:r>
            <a:r>
              <a:rPr lang="en-US" smtClean="0">
                <a:latin typeface="Arial" pitchFamily="34" charset="0"/>
              </a:rPr>
              <a:t> </a:t>
            </a:r>
            <a:r>
              <a:rPr lang="en-US" b="1" smtClean="0">
                <a:effectLst>
                  <a:outerShdw blurRad="38100" dist="38100" dir="2700000" algn="tl">
                    <a:srgbClr val="C0C0C0"/>
                  </a:outerShdw>
                </a:effectLst>
                <a:latin typeface="Arial" pitchFamily="34" charset="0"/>
              </a:rPr>
              <a:t>directions</a:t>
            </a:r>
            <a:r>
              <a:rPr lang="en-US" smtClean="0">
                <a:latin typeface="Arial" pitchFamily="34" charset="0"/>
              </a:rPr>
              <a:t>, they in fact </a:t>
            </a:r>
            <a:r>
              <a:rPr lang="en-US" b="1" smtClean="0">
                <a:effectLst>
                  <a:outerShdw blurRad="38100" dist="38100" dir="2700000" algn="tl">
                    <a:srgbClr val="C0C0C0"/>
                  </a:outerShdw>
                </a:effectLst>
                <a:latin typeface="Arial" pitchFamily="34" charset="0"/>
              </a:rPr>
              <a:t>subtract</a:t>
            </a:r>
            <a:r>
              <a:rPr lang="en-US" smtClean="0">
                <a:latin typeface="Arial" pitchFamily="34" charset="0"/>
              </a:rPr>
              <a:t>, rather than add.  </a:t>
            </a:r>
          </a:p>
          <a:p>
            <a:pPr eaLnBrk="1" hangingPunct="1"/>
            <a:r>
              <a:rPr lang="en-US" smtClean="0">
                <a:latin typeface="Arial" pitchFamily="34" charset="0"/>
              </a:rPr>
              <a:t>So, the larger 10N force to the right is cut back by the 5N force to the left, so that the remaining force i.e. the Net force is only 5N to the right.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txBox="1">
            <a:spLocks noGrp="1" noChangeArrowheads="1"/>
          </p:cNvSpPr>
          <p:nvPr/>
        </p:nvSpPr>
        <p:spPr bwMode="auto">
          <a:xfrm>
            <a:off x="3972560" y="8831580"/>
            <a:ext cx="3037840" cy="464820"/>
          </a:xfrm>
          <a:prstGeom prst="rect">
            <a:avLst/>
          </a:prstGeom>
          <a:noFill/>
          <a:ln w="9525">
            <a:noFill/>
            <a:miter lim="800000"/>
            <a:headEnd/>
            <a:tailEnd/>
          </a:ln>
        </p:spPr>
        <p:txBody>
          <a:bodyPr lIns="93177" tIns="46589" rIns="93177" bIns="46589" anchor="b"/>
          <a:lstStyle/>
          <a:p>
            <a:pPr algn="r"/>
            <a:fld id="{50FD2B1A-8760-4E53-9EBC-0C63D5E1F298}" type="slidenum">
              <a:rPr lang="en-US" sz="1200"/>
              <a:pPr algn="r"/>
              <a:t>50</a:t>
            </a:fld>
            <a:endParaRPr lang="en-US" sz="1200"/>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xfrm>
            <a:off x="701040" y="4415790"/>
            <a:ext cx="5608320" cy="4183380"/>
          </a:xfrm>
          <a:solidFill>
            <a:srgbClr val="FFFFFF"/>
          </a:solidFill>
          <a:ln>
            <a:solidFill>
              <a:srgbClr val="000000"/>
            </a:solidFill>
          </a:ln>
        </p:spPr>
        <p:txBody>
          <a:bodyPr/>
          <a:lstStyle/>
          <a:p>
            <a:pPr eaLnBrk="1" hangingPunct="1"/>
            <a:r>
              <a:rPr lang="en-US" smtClean="0">
                <a:latin typeface="Arial" pitchFamily="34" charset="0"/>
              </a:rPr>
              <a:t>Answer: A</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txBox="1">
            <a:spLocks noGrp="1" noChangeArrowheads="1"/>
          </p:cNvSpPr>
          <p:nvPr/>
        </p:nvSpPr>
        <p:spPr bwMode="auto">
          <a:xfrm>
            <a:off x="3972560" y="8831580"/>
            <a:ext cx="3037840" cy="464820"/>
          </a:xfrm>
          <a:prstGeom prst="rect">
            <a:avLst/>
          </a:prstGeom>
          <a:noFill/>
          <a:ln w="9525">
            <a:noFill/>
            <a:miter lim="800000"/>
            <a:headEnd/>
            <a:tailEnd/>
          </a:ln>
        </p:spPr>
        <p:txBody>
          <a:bodyPr lIns="93177" tIns="46589" rIns="93177" bIns="46589" anchor="b"/>
          <a:lstStyle/>
          <a:p>
            <a:pPr algn="r"/>
            <a:fld id="{12E428E1-7044-4B83-A106-D8D463C0FDEA}" type="slidenum">
              <a:rPr lang="en-US" sz="1200"/>
              <a:pPr algn="r"/>
              <a:t>51</a:t>
            </a:fld>
            <a:endParaRPr lang="en-US" sz="1200"/>
          </a:p>
        </p:txBody>
      </p:sp>
      <p:sp>
        <p:nvSpPr>
          <p:cNvPr id="154627" name="Rectangle 2"/>
          <p:cNvSpPr>
            <a:spLocks noGrp="1" noRot="1" noChangeAspect="1" noChangeArrowheads="1" noTextEdit="1"/>
          </p:cNvSpPr>
          <p:nvPr>
            <p:ph type="sldImg"/>
          </p:nvPr>
        </p:nvSpPr>
        <p:spPr>
          <a:solidFill>
            <a:srgbClr val="FFFFFF"/>
          </a:solidFill>
          <a:ln/>
        </p:spPr>
      </p:sp>
      <p:sp>
        <p:nvSpPr>
          <p:cNvPr id="154628" name="Rectangle 3"/>
          <p:cNvSpPr>
            <a:spLocks noGrp="1" noChangeArrowheads="1"/>
          </p:cNvSpPr>
          <p:nvPr>
            <p:ph type="body" idx="1"/>
          </p:nvPr>
        </p:nvSpPr>
        <p:spPr>
          <a:xfrm>
            <a:off x="701040" y="4415790"/>
            <a:ext cx="5608320" cy="4183380"/>
          </a:xfrm>
          <a:solidFill>
            <a:srgbClr val="FFFFFF"/>
          </a:solidFill>
          <a:ln>
            <a:solidFill>
              <a:srgbClr val="000000"/>
            </a:solidFill>
          </a:ln>
        </p:spPr>
        <p:txBody>
          <a:bodyPr/>
          <a:lstStyle/>
          <a:p>
            <a:pPr eaLnBrk="1" hangingPunct="1"/>
            <a:r>
              <a:rPr lang="en-US" smtClean="0">
                <a:latin typeface="Arial" pitchFamily="34" charset="0"/>
              </a:rPr>
              <a:t>Vector addition takes into account the signs of quantities. So quantities, such as forces can be either positive or negative. In this way, two forces (forces), one positive and the other negative, can  add to zero.  But there is no way that two masses (scalars) can add to zero.</a:t>
            </a:r>
          </a:p>
          <a:p>
            <a:pPr eaLnBrk="1" hangingPunct="1"/>
            <a:endParaRPr lang="en-US"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txBox="1">
            <a:spLocks noGrp="1" noChangeArrowheads="1"/>
          </p:cNvSpPr>
          <p:nvPr/>
        </p:nvSpPr>
        <p:spPr bwMode="auto">
          <a:xfrm>
            <a:off x="3972560" y="8831580"/>
            <a:ext cx="3037840" cy="464820"/>
          </a:xfrm>
          <a:prstGeom prst="rect">
            <a:avLst/>
          </a:prstGeom>
          <a:noFill/>
          <a:ln w="9525">
            <a:noFill/>
            <a:miter lim="800000"/>
            <a:headEnd/>
            <a:tailEnd/>
          </a:ln>
        </p:spPr>
        <p:txBody>
          <a:bodyPr lIns="93177" tIns="46589" rIns="93177" bIns="46589" anchor="b"/>
          <a:lstStyle/>
          <a:p>
            <a:pPr algn="r"/>
            <a:fld id="{DD86F84A-FBC5-4D6E-91C3-09D1DBF7103E}" type="slidenum">
              <a:rPr lang="en-US" sz="1200"/>
              <a:pPr algn="r"/>
              <a:t>54</a:t>
            </a:fld>
            <a:endParaRPr lang="en-US" sz="1200"/>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xfrm>
            <a:off x="701040" y="4415790"/>
            <a:ext cx="5608320" cy="4183380"/>
          </a:xfrm>
          <a:solidFill>
            <a:srgbClr val="FFFFFF"/>
          </a:solidFill>
          <a:ln>
            <a:solidFill>
              <a:srgbClr val="000000"/>
            </a:solidFill>
          </a:ln>
        </p:spPr>
        <p:txBody>
          <a:bodyPr/>
          <a:lstStyle/>
          <a:p>
            <a:pPr eaLnBrk="1" hangingPunct="1"/>
            <a:r>
              <a:rPr lang="en-US" smtClean="0">
                <a:latin typeface="Arial" pitchFamily="34" charset="0"/>
              </a:rPr>
              <a:t>Answer: B</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txBox="1">
            <a:spLocks noGrp="1" noChangeArrowheads="1"/>
          </p:cNvSpPr>
          <p:nvPr/>
        </p:nvSpPr>
        <p:spPr bwMode="auto">
          <a:xfrm>
            <a:off x="3972560" y="8831580"/>
            <a:ext cx="3037840" cy="464820"/>
          </a:xfrm>
          <a:prstGeom prst="rect">
            <a:avLst/>
          </a:prstGeom>
          <a:noFill/>
          <a:ln w="9525">
            <a:noFill/>
            <a:miter lim="800000"/>
            <a:headEnd/>
            <a:tailEnd/>
          </a:ln>
        </p:spPr>
        <p:txBody>
          <a:bodyPr lIns="93177" tIns="46589" rIns="93177" bIns="46589" anchor="b"/>
          <a:lstStyle/>
          <a:p>
            <a:pPr algn="r"/>
            <a:fld id="{E582F1EA-2FD6-474A-8AD2-745547009DDF}" type="slidenum">
              <a:rPr lang="en-US" sz="1200"/>
              <a:pPr algn="r"/>
              <a:t>55</a:t>
            </a:fld>
            <a:endParaRPr lang="en-US" sz="1200"/>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701040" y="4415790"/>
            <a:ext cx="5608320" cy="4183380"/>
          </a:xfrm>
          <a:solidFill>
            <a:srgbClr val="FFFFFF"/>
          </a:solidFill>
          <a:ln>
            <a:solidFill>
              <a:srgbClr val="000000"/>
            </a:solidFill>
          </a:ln>
        </p:spPr>
        <p:txBody>
          <a:bodyPr/>
          <a:lstStyle/>
          <a:p>
            <a:pPr eaLnBrk="1" hangingPunct="1"/>
            <a:r>
              <a:rPr lang="en-US" smtClean="0">
                <a:latin typeface="Arial" pitchFamily="34" charset="0"/>
              </a:rPr>
              <a:t>You are at rest on the scales, so </a:t>
            </a:r>
            <a:r>
              <a:rPr lang="en-US" smtClean="0">
                <a:latin typeface="Arial" pitchFamily="34" charset="0"/>
                <a:sym typeface="Symbol" pitchFamily="18" charset="2"/>
              </a:rPr>
              <a:t></a:t>
            </a:r>
            <a:r>
              <a:rPr lang="en-US" i="1" smtClean="0">
                <a:latin typeface="Arial" pitchFamily="34" charset="0"/>
                <a:sym typeface="Symbol" pitchFamily="18" charset="2"/>
              </a:rPr>
              <a:t>F</a:t>
            </a:r>
            <a:r>
              <a:rPr lang="en-US" smtClean="0">
                <a:latin typeface="Arial" pitchFamily="34" charset="0"/>
                <a:sym typeface="Symbol" pitchFamily="18" charset="2"/>
              </a:rPr>
              <a:t> = 0. The sum of the two upward support forces is equal to your weight.</a:t>
            </a:r>
          </a:p>
          <a:p>
            <a:pPr eaLnBrk="1" hangingPunct="1"/>
            <a:r>
              <a:rPr lang="en-US" smtClean="0">
                <a:latin typeface="Arial" pitchFamily="34" charset="0"/>
                <a:sym typeface="Symbol" pitchFamily="18" charset="2"/>
              </a:rPr>
              <a:t>Your weight is distributed over the two scales. So, each scale reads half your weight.</a:t>
            </a:r>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txBox="1">
            <a:spLocks noGrp="1" noChangeArrowheads="1"/>
          </p:cNvSpPr>
          <p:nvPr/>
        </p:nvSpPr>
        <p:spPr bwMode="auto">
          <a:xfrm>
            <a:off x="3972560" y="8831580"/>
            <a:ext cx="3037840" cy="464820"/>
          </a:xfrm>
          <a:prstGeom prst="rect">
            <a:avLst/>
          </a:prstGeom>
          <a:noFill/>
          <a:ln w="9525">
            <a:noFill/>
            <a:miter lim="800000"/>
            <a:headEnd/>
            <a:tailEnd/>
          </a:ln>
        </p:spPr>
        <p:txBody>
          <a:bodyPr lIns="93177" tIns="46589" rIns="93177" bIns="46589" anchor="b"/>
          <a:lstStyle/>
          <a:p>
            <a:pPr algn="r"/>
            <a:fld id="{EA9F9978-B35B-45CC-868E-69B9AF8F7781}" type="slidenum">
              <a:rPr lang="en-US" sz="1200"/>
              <a:pPr algn="r"/>
              <a:t>58</a:t>
            </a:fld>
            <a:endParaRPr lang="en-US" sz="1200"/>
          </a:p>
        </p:txBody>
      </p:sp>
      <p:sp>
        <p:nvSpPr>
          <p:cNvPr id="160771" name="Rectangle 2"/>
          <p:cNvSpPr>
            <a:spLocks noGrp="1" noRot="1" noChangeAspect="1" noChangeArrowheads="1" noTextEdit="1"/>
          </p:cNvSpPr>
          <p:nvPr>
            <p:ph type="sldImg"/>
          </p:nvPr>
        </p:nvSpPr>
        <p:spPr>
          <a:solidFill>
            <a:srgbClr val="FFFFFF"/>
          </a:solidFill>
          <a:ln/>
        </p:spPr>
      </p:sp>
      <p:sp>
        <p:nvSpPr>
          <p:cNvPr id="160772" name="Rectangle 3"/>
          <p:cNvSpPr>
            <a:spLocks noGrp="1" noChangeArrowheads="1"/>
          </p:cNvSpPr>
          <p:nvPr>
            <p:ph type="body" idx="1"/>
          </p:nvPr>
        </p:nvSpPr>
        <p:spPr>
          <a:xfrm>
            <a:off x="701040" y="4415790"/>
            <a:ext cx="5608320" cy="4183380"/>
          </a:xfrm>
          <a:solidFill>
            <a:srgbClr val="FFFFFF"/>
          </a:solidFill>
          <a:ln>
            <a:solidFill>
              <a:srgbClr val="000000"/>
            </a:solidFill>
          </a:ln>
        </p:spPr>
        <p:txBody>
          <a:bodyPr/>
          <a:lstStyle/>
          <a:p>
            <a:pPr eaLnBrk="1" hangingPunct="1"/>
            <a:r>
              <a:rPr lang="en-US" smtClean="0">
                <a:latin typeface="Arial" pitchFamily="34" charset="0"/>
              </a:rPr>
              <a:t>Answer: C</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txBox="1">
            <a:spLocks noGrp="1" noChangeArrowheads="1"/>
          </p:cNvSpPr>
          <p:nvPr/>
        </p:nvSpPr>
        <p:spPr bwMode="auto">
          <a:xfrm>
            <a:off x="3972560" y="8831580"/>
            <a:ext cx="3037840" cy="464820"/>
          </a:xfrm>
          <a:prstGeom prst="rect">
            <a:avLst/>
          </a:prstGeom>
          <a:noFill/>
          <a:ln w="9525">
            <a:noFill/>
            <a:miter lim="800000"/>
            <a:headEnd/>
            <a:tailEnd/>
          </a:ln>
        </p:spPr>
        <p:txBody>
          <a:bodyPr lIns="93177" tIns="46589" rIns="93177" bIns="46589" anchor="b"/>
          <a:lstStyle/>
          <a:p>
            <a:pPr algn="r"/>
            <a:fld id="{C69429A4-D0EE-4BE6-938B-CD0BDC30E7F9}" type="slidenum">
              <a:rPr lang="en-US" sz="1200"/>
              <a:pPr algn="r"/>
              <a:t>59</a:t>
            </a:fld>
            <a:endParaRPr lang="en-US" sz="1200"/>
          </a:p>
        </p:txBody>
      </p:sp>
      <p:sp>
        <p:nvSpPr>
          <p:cNvPr id="162819" name="Rectangle 2"/>
          <p:cNvSpPr>
            <a:spLocks noGrp="1" noRot="1" noChangeAspect="1" noChangeArrowheads="1" noTextEdit="1"/>
          </p:cNvSpPr>
          <p:nvPr>
            <p:ph type="sldImg"/>
          </p:nvPr>
        </p:nvSpPr>
        <p:spPr>
          <a:solidFill>
            <a:srgbClr val="FFFFFF"/>
          </a:solidFill>
          <a:ln/>
        </p:spPr>
      </p:sp>
      <p:sp>
        <p:nvSpPr>
          <p:cNvPr id="162820" name="Rectangle 3"/>
          <p:cNvSpPr>
            <a:spLocks noGrp="1" noChangeArrowheads="1"/>
          </p:cNvSpPr>
          <p:nvPr>
            <p:ph type="body" idx="1"/>
          </p:nvPr>
        </p:nvSpPr>
        <p:spPr>
          <a:xfrm>
            <a:off x="701040" y="4415790"/>
            <a:ext cx="5608320" cy="4183380"/>
          </a:xfrm>
          <a:solidFill>
            <a:srgbClr val="FFFFFF"/>
          </a:solidFill>
          <a:ln>
            <a:solidFill>
              <a:srgbClr val="000000"/>
            </a:solidFill>
          </a:ln>
        </p:spPr>
        <p:txBody>
          <a:bodyPr/>
          <a:lstStyle/>
          <a:p>
            <a:pPr eaLnBrk="1" hangingPunct="1"/>
            <a:r>
              <a:rPr lang="en-US" smtClean="0">
                <a:latin typeface="Arial" pitchFamily="34" charset="0"/>
              </a:rPr>
              <a:t>For an object to be in equilibrium, it does not necessarily have to be at rest.  </a:t>
            </a:r>
          </a:p>
          <a:p>
            <a:pPr eaLnBrk="1" hangingPunct="1"/>
            <a:r>
              <a:rPr lang="en-US" smtClean="0">
                <a:latin typeface="Arial" pitchFamily="34" charset="0"/>
              </a:rPr>
              <a:t>It can be in equilibrium as long as it is not </a:t>
            </a:r>
            <a:r>
              <a:rPr lang="en-US" b="1" smtClean="0">
                <a:latin typeface="Arial" pitchFamily="34" charset="0"/>
              </a:rPr>
              <a:t>changing</a:t>
            </a:r>
            <a:r>
              <a:rPr lang="en-US" smtClean="0">
                <a:latin typeface="Arial" pitchFamily="34" charset="0"/>
              </a:rPr>
              <a:t> its motion.  </a:t>
            </a:r>
          </a:p>
          <a:p>
            <a:pPr eaLnBrk="1" hangingPunct="1"/>
            <a:r>
              <a:rPr lang="en-US" smtClean="0">
                <a:latin typeface="Arial" pitchFamily="34" charset="0"/>
              </a:rPr>
              <a:t>If it is initially at rest it must continue to remain at rest.</a:t>
            </a:r>
          </a:p>
          <a:p>
            <a:pPr eaLnBrk="1" hangingPunct="1"/>
            <a:r>
              <a:rPr lang="en-US" smtClean="0">
                <a:latin typeface="Arial" pitchFamily="34" charset="0"/>
              </a:rPr>
              <a:t>If it is initially in motion it must continue in motion at a steady rate in a straight line path.</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txBox="1">
            <a:spLocks noGrp="1" noChangeArrowheads="1"/>
          </p:cNvSpPr>
          <p:nvPr/>
        </p:nvSpPr>
        <p:spPr bwMode="auto">
          <a:xfrm>
            <a:off x="3972560" y="8831580"/>
            <a:ext cx="3037840" cy="464820"/>
          </a:xfrm>
          <a:prstGeom prst="rect">
            <a:avLst/>
          </a:prstGeom>
          <a:noFill/>
          <a:ln w="9525">
            <a:noFill/>
            <a:miter lim="800000"/>
            <a:headEnd/>
            <a:tailEnd/>
          </a:ln>
        </p:spPr>
        <p:txBody>
          <a:bodyPr lIns="93177" tIns="46589" rIns="93177" bIns="46589" anchor="b"/>
          <a:lstStyle/>
          <a:p>
            <a:pPr algn="r"/>
            <a:fld id="{DFABBF86-EF32-4EE0-8974-E170202E0BE9}" type="slidenum">
              <a:rPr lang="en-US" sz="1200"/>
              <a:pPr algn="r"/>
              <a:t>60</a:t>
            </a:fld>
            <a:endParaRPr lang="en-US" sz="1200"/>
          </a:p>
        </p:txBody>
      </p:sp>
      <p:sp>
        <p:nvSpPr>
          <p:cNvPr id="177155" name="Rectangle 2"/>
          <p:cNvSpPr>
            <a:spLocks noGrp="1" noRot="1" noChangeAspect="1" noChangeArrowheads="1" noTextEdit="1"/>
          </p:cNvSpPr>
          <p:nvPr>
            <p:ph type="sldImg"/>
          </p:nvPr>
        </p:nvSpPr>
        <p:spPr>
          <a:solidFill>
            <a:srgbClr val="FFFFFF"/>
          </a:solidFill>
          <a:ln/>
        </p:spPr>
      </p:sp>
      <p:sp>
        <p:nvSpPr>
          <p:cNvPr id="177156" name="Rectangle 3"/>
          <p:cNvSpPr>
            <a:spLocks noGrp="1" noChangeArrowheads="1"/>
          </p:cNvSpPr>
          <p:nvPr>
            <p:ph type="body" idx="1"/>
          </p:nvPr>
        </p:nvSpPr>
        <p:spPr>
          <a:xfrm>
            <a:off x="701040" y="4415790"/>
            <a:ext cx="5608320" cy="4183380"/>
          </a:xfrm>
          <a:solidFill>
            <a:srgbClr val="FFFFFF"/>
          </a:solidFill>
          <a:ln>
            <a:solidFill>
              <a:srgbClr val="000000"/>
            </a:solidFill>
          </a:ln>
        </p:spPr>
        <p:txBody>
          <a:bodyPr/>
          <a:lstStyle/>
          <a:p>
            <a:pPr eaLnBrk="1" hangingPunct="1"/>
            <a:r>
              <a:rPr lang="en-US" smtClean="0">
                <a:latin typeface="Arial" pitchFamily="34" charset="0"/>
              </a:rPr>
              <a:t>Answer: C</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txBox="1">
            <a:spLocks noGrp="1" noChangeArrowheads="1"/>
          </p:cNvSpPr>
          <p:nvPr/>
        </p:nvSpPr>
        <p:spPr bwMode="auto">
          <a:xfrm>
            <a:off x="3972560" y="8831580"/>
            <a:ext cx="3037840" cy="464820"/>
          </a:xfrm>
          <a:prstGeom prst="rect">
            <a:avLst/>
          </a:prstGeom>
          <a:noFill/>
          <a:ln w="9525">
            <a:noFill/>
            <a:miter lim="800000"/>
            <a:headEnd/>
            <a:tailEnd/>
          </a:ln>
        </p:spPr>
        <p:txBody>
          <a:bodyPr lIns="93177" tIns="46589" rIns="93177" bIns="46589" anchor="b"/>
          <a:lstStyle/>
          <a:p>
            <a:pPr algn="r"/>
            <a:fld id="{2F8688F1-C7ED-454A-A557-32C085B51AD7}" type="slidenum">
              <a:rPr lang="en-US" sz="1200"/>
              <a:pPr algn="r"/>
              <a:t>61</a:t>
            </a:fld>
            <a:endParaRPr lang="en-US" sz="1200"/>
          </a:p>
        </p:txBody>
      </p:sp>
      <p:sp>
        <p:nvSpPr>
          <p:cNvPr id="181251" name="Rectangle 2"/>
          <p:cNvSpPr>
            <a:spLocks noGrp="1" noRot="1" noChangeAspect="1" noChangeArrowheads="1" noTextEdit="1"/>
          </p:cNvSpPr>
          <p:nvPr>
            <p:ph type="sldImg"/>
          </p:nvPr>
        </p:nvSpPr>
        <p:spPr>
          <a:solidFill>
            <a:srgbClr val="FFFFFF"/>
          </a:solidFill>
          <a:ln/>
        </p:spPr>
      </p:sp>
      <p:sp>
        <p:nvSpPr>
          <p:cNvPr id="181252" name="Rectangle 3"/>
          <p:cNvSpPr>
            <a:spLocks noGrp="1" noChangeArrowheads="1"/>
          </p:cNvSpPr>
          <p:nvPr>
            <p:ph type="body" idx="1"/>
          </p:nvPr>
        </p:nvSpPr>
        <p:spPr>
          <a:xfrm>
            <a:off x="701040" y="4415790"/>
            <a:ext cx="5608320" cy="4183380"/>
          </a:xfrm>
          <a:solidFill>
            <a:srgbClr val="FFFFFF"/>
          </a:solidFill>
          <a:ln>
            <a:solidFill>
              <a:srgbClr val="000000"/>
            </a:solidFill>
          </a:ln>
        </p:spPr>
        <p:txBody>
          <a:bodyPr/>
          <a:lstStyle/>
          <a:p>
            <a:r>
              <a:rPr lang="en-US" smtClean="0">
                <a:latin typeface="Arial" pitchFamily="34" charset="0"/>
              </a:rPr>
              <a:t>Crate is in dynamic equilibrium, So there is no NET force acting on it</a:t>
            </a:r>
            <a:endParaRPr lang="en-US" smtClean="0">
              <a:latin typeface="Arial" pitchFamily="34" charset="0"/>
              <a:sym typeface="Symbol" pitchFamily="18" charset="2"/>
            </a:endParaRPr>
          </a:p>
          <a:p>
            <a:r>
              <a:rPr lang="en-US" smtClean="0">
                <a:latin typeface="Arial" pitchFamily="34" charset="0"/>
                <a:sym typeface="Symbol" pitchFamily="18" charset="2"/>
              </a:rPr>
              <a:t>So you must apply a force that balances out the force of friction.  Which means it must be equal and opposite to the force of friction.  So if Friction is 75N to the left, the Applied Force from you is 75N to the right.</a:t>
            </a:r>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txBox="1">
            <a:spLocks noGrp="1" noChangeArrowheads="1"/>
          </p:cNvSpPr>
          <p:nvPr/>
        </p:nvSpPr>
        <p:spPr bwMode="auto">
          <a:xfrm>
            <a:off x="3972560" y="8831580"/>
            <a:ext cx="3037840" cy="464820"/>
          </a:xfrm>
          <a:prstGeom prst="rect">
            <a:avLst/>
          </a:prstGeom>
          <a:noFill/>
          <a:ln w="9525">
            <a:noFill/>
            <a:miter lim="800000"/>
            <a:headEnd/>
            <a:tailEnd/>
          </a:ln>
        </p:spPr>
        <p:txBody>
          <a:bodyPr lIns="93177" tIns="46589" rIns="93177" bIns="46589" anchor="b"/>
          <a:lstStyle/>
          <a:p>
            <a:pPr algn="r"/>
            <a:fld id="{83C1000C-951C-4843-AFBA-005D661E86A1}" type="slidenum">
              <a:rPr lang="en-US" sz="1200"/>
              <a:pPr algn="r"/>
              <a:t>64</a:t>
            </a:fld>
            <a:endParaRPr lang="en-US" sz="1200"/>
          </a:p>
        </p:txBody>
      </p:sp>
      <p:sp>
        <p:nvSpPr>
          <p:cNvPr id="169987" name="Rectangle 2"/>
          <p:cNvSpPr>
            <a:spLocks noGrp="1" noRot="1" noChangeAspect="1" noChangeArrowheads="1" noTextEdit="1"/>
          </p:cNvSpPr>
          <p:nvPr>
            <p:ph type="sldImg"/>
          </p:nvPr>
        </p:nvSpPr>
        <p:spPr>
          <a:solidFill>
            <a:srgbClr val="FFFFFF"/>
          </a:solidFill>
          <a:ln/>
        </p:spPr>
      </p:sp>
      <p:sp>
        <p:nvSpPr>
          <p:cNvPr id="169988" name="Rectangle 3"/>
          <p:cNvSpPr>
            <a:spLocks noGrp="1" noChangeArrowheads="1"/>
          </p:cNvSpPr>
          <p:nvPr>
            <p:ph type="body" idx="1"/>
          </p:nvPr>
        </p:nvSpPr>
        <p:spPr>
          <a:xfrm>
            <a:off x="701040" y="4415790"/>
            <a:ext cx="5608320" cy="4183380"/>
          </a:xfrm>
          <a:solidFill>
            <a:srgbClr val="FFFFFF"/>
          </a:solidFill>
          <a:ln>
            <a:solidFill>
              <a:srgbClr val="000000"/>
            </a:solidFill>
          </a:ln>
        </p:spPr>
        <p:txBody>
          <a:bodyPr/>
          <a:lstStyle/>
          <a:p>
            <a:pPr eaLnBrk="1" hangingPunct="1"/>
            <a:r>
              <a:rPr lang="en-US" smtClean="0">
                <a:latin typeface="Arial" pitchFamily="34" charset="0"/>
              </a:rPr>
              <a:t>Answer: C</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txBox="1">
            <a:spLocks noGrp="1" noChangeArrowheads="1"/>
          </p:cNvSpPr>
          <p:nvPr/>
        </p:nvSpPr>
        <p:spPr bwMode="auto">
          <a:xfrm>
            <a:off x="3972560" y="8831580"/>
            <a:ext cx="3037840" cy="464820"/>
          </a:xfrm>
          <a:prstGeom prst="rect">
            <a:avLst/>
          </a:prstGeom>
          <a:noFill/>
          <a:ln w="9525">
            <a:noFill/>
            <a:miter lim="800000"/>
            <a:headEnd/>
            <a:tailEnd/>
          </a:ln>
        </p:spPr>
        <p:txBody>
          <a:bodyPr lIns="93177" tIns="46589" rIns="93177" bIns="46589" anchor="b"/>
          <a:lstStyle/>
          <a:p>
            <a:pPr algn="r"/>
            <a:fld id="{B37E443E-E8C7-45AD-971D-899CE45E1078}" type="slidenum">
              <a:rPr lang="en-US" sz="1200"/>
              <a:pPr algn="r"/>
              <a:t>65</a:t>
            </a:fld>
            <a:endParaRPr lang="en-US" sz="1200"/>
          </a:p>
        </p:txBody>
      </p:sp>
      <p:sp>
        <p:nvSpPr>
          <p:cNvPr id="165891" name="Rectangle 2"/>
          <p:cNvSpPr>
            <a:spLocks noGrp="1" noRot="1" noChangeAspect="1" noChangeArrowheads="1" noTextEdit="1"/>
          </p:cNvSpPr>
          <p:nvPr>
            <p:ph type="sldImg"/>
          </p:nvPr>
        </p:nvSpPr>
        <p:spPr>
          <a:solidFill>
            <a:srgbClr val="FFFFFF"/>
          </a:solidFill>
          <a:ln/>
        </p:spPr>
      </p:sp>
      <p:sp>
        <p:nvSpPr>
          <p:cNvPr id="165892" name="Rectangle 3"/>
          <p:cNvSpPr>
            <a:spLocks noGrp="1" noChangeArrowheads="1"/>
          </p:cNvSpPr>
          <p:nvPr>
            <p:ph type="body" idx="1"/>
          </p:nvPr>
        </p:nvSpPr>
        <p:spPr>
          <a:xfrm>
            <a:off x="701040" y="4415790"/>
            <a:ext cx="5608320" cy="4183380"/>
          </a:xfrm>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16B4D9-BAA6-40D3-BB1C-D4EACE85FA27}" type="datetimeFigureOut">
              <a:rPr lang="en-US" smtClean="0"/>
              <a:pPr/>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C510A7-7E71-458C-9928-656137D410B3}" type="slidenum">
              <a:rPr lang="en-US" smtClean="0"/>
              <a:pPr/>
              <a:t>‹#›</a:t>
            </a:fld>
            <a:endParaRPr lang="en-US"/>
          </a:p>
        </p:txBody>
      </p:sp>
    </p:spTree>
    <p:extLst>
      <p:ext uri="{BB962C8B-B14F-4D97-AF65-F5344CB8AC3E}">
        <p14:creationId xmlns:p14="http://schemas.microsoft.com/office/powerpoint/2010/main" val="1045772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16B4D9-BAA6-40D3-BB1C-D4EACE85FA27}" type="datetimeFigureOut">
              <a:rPr lang="en-US" smtClean="0"/>
              <a:pPr/>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C510A7-7E71-458C-9928-656137D410B3}" type="slidenum">
              <a:rPr lang="en-US" smtClean="0"/>
              <a:pPr/>
              <a:t>‹#›</a:t>
            </a:fld>
            <a:endParaRPr lang="en-US"/>
          </a:p>
        </p:txBody>
      </p:sp>
    </p:spTree>
    <p:extLst>
      <p:ext uri="{BB962C8B-B14F-4D97-AF65-F5344CB8AC3E}">
        <p14:creationId xmlns:p14="http://schemas.microsoft.com/office/powerpoint/2010/main" val="3121922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16B4D9-BAA6-40D3-BB1C-D4EACE85FA27}" type="datetimeFigureOut">
              <a:rPr lang="en-US" smtClean="0"/>
              <a:pPr/>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C510A7-7E71-458C-9928-656137D410B3}" type="slidenum">
              <a:rPr lang="en-US" smtClean="0"/>
              <a:pPr/>
              <a:t>‹#›</a:t>
            </a:fld>
            <a:endParaRPr lang="en-US"/>
          </a:p>
        </p:txBody>
      </p:sp>
    </p:spTree>
    <p:extLst>
      <p:ext uri="{BB962C8B-B14F-4D97-AF65-F5344CB8AC3E}">
        <p14:creationId xmlns:p14="http://schemas.microsoft.com/office/powerpoint/2010/main" val="2144368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16B4D9-BAA6-40D3-BB1C-D4EACE85FA27}" type="datetimeFigureOut">
              <a:rPr lang="en-US" smtClean="0"/>
              <a:pPr/>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C510A7-7E71-458C-9928-656137D410B3}" type="slidenum">
              <a:rPr lang="en-US" smtClean="0"/>
              <a:pPr/>
              <a:t>‹#›</a:t>
            </a:fld>
            <a:endParaRPr lang="en-US"/>
          </a:p>
        </p:txBody>
      </p:sp>
    </p:spTree>
    <p:extLst>
      <p:ext uri="{BB962C8B-B14F-4D97-AF65-F5344CB8AC3E}">
        <p14:creationId xmlns:p14="http://schemas.microsoft.com/office/powerpoint/2010/main" val="585206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16B4D9-BAA6-40D3-BB1C-D4EACE85FA27}" type="datetimeFigureOut">
              <a:rPr lang="en-US" smtClean="0"/>
              <a:pPr/>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C510A7-7E71-458C-9928-656137D410B3}" type="slidenum">
              <a:rPr lang="en-US" smtClean="0"/>
              <a:pPr/>
              <a:t>‹#›</a:t>
            </a:fld>
            <a:endParaRPr lang="en-US"/>
          </a:p>
        </p:txBody>
      </p:sp>
    </p:spTree>
    <p:extLst>
      <p:ext uri="{BB962C8B-B14F-4D97-AF65-F5344CB8AC3E}">
        <p14:creationId xmlns:p14="http://schemas.microsoft.com/office/powerpoint/2010/main" val="354120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16B4D9-BAA6-40D3-BB1C-D4EACE85FA27}" type="datetimeFigureOut">
              <a:rPr lang="en-US" smtClean="0"/>
              <a:pPr/>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C510A7-7E71-458C-9928-656137D410B3}" type="slidenum">
              <a:rPr lang="en-US" smtClean="0"/>
              <a:pPr/>
              <a:t>‹#›</a:t>
            </a:fld>
            <a:endParaRPr lang="en-US"/>
          </a:p>
        </p:txBody>
      </p:sp>
    </p:spTree>
    <p:extLst>
      <p:ext uri="{BB962C8B-B14F-4D97-AF65-F5344CB8AC3E}">
        <p14:creationId xmlns:p14="http://schemas.microsoft.com/office/powerpoint/2010/main" val="2077335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16B4D9-BAA6-40D3-BB1C-D4EACE85FA27}" type="datetimeFigureOut">
              <a:rPr lang="en-US" smtClean="0"/>
              <a:pPr/>
              <a:t>9/19/2016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C510A7-7E71-458C-9928-656137D410B3}" type="slidenum">
              <a:rPr lang="en-US" smtClean="0"/>
              <a:pPr/>
              <a:t>‹#›</a:t>
            </a:fld>
            <a:endParaRPr lang="en-US"/>
          </a:p>
        </p:txBody>
      </p:sp>
    </p:spTree>
    <p:extLst>
      <p:ext uri="{BB962C8B-B14F-4D97-AF65-F5344CB8AC3E}">
        <p14:creationId xmlns:p14="http://schemas.microsoft.com/office/powerpoint/2010/main" val="885885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16B4D9-BAA6-40D3-BB1C-D4EACE85FA27}" type="datetimeFigureOut">
              <a:rPr lang="en-US" smtClean="0"/>
              <a:pPr/>
              <a:t>9/19/2016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C510A7-7E71-458C-9928-656137D410B3}" type="slidenum">
              <a:rPr lang="en-US" smtClean="0"/>
              <a:pPr/>
              <a:t>‹#›</a:t>
            </a:fld>
            <a:endParaRPr lang="en-US"/>
          </a:p>
        </p:txBody>
      </p:sp>
    </p:spTree>
    <p:extLst>
      <p:ext uri="{BB962C8B-B14F-4D97-AF65-F5344CB8AC3E}">
        <p14:creationId xmlns:p14="http://schemas.microsoft.com/office/powerpoint/2010/main" val="1512901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16B4D9-BAA6-40D3-BB1C-D4EACE85FA27}" type="datetimeFigureOut">
              <a:rPr lang="en-US" smtClean="0"/>
              <a:pPr/>
              <a:t>9/19/2016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C510A7-7E71-458C-9928-656137D410B3}" type="slidenum">
              <a:rPr lang="en-US" smtClean="0"/>
              <a:pPr/>
              <a:t>‹#›</a:t>
            </a:fld>
            <a:endParaRPr lang="en-US"/>
          </a:p>
        </p:txBody>
      </p:sp>
    </p:spTree>
    <p:extLst>
      <p:ext uri="{BB962C8B-B14F-4D97-AF65-F5344CB8AC3E}">
        <p14:creationId xmlns:p14="http://schemas.microsoft.com/office/powerpoint/2010/main" val="2822861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16B4D9-BAA6-40D3-BB1C-D4EACE85FA27}" type="datetimeFigureOut">
              <a:rPr lang="en-US" smtClean="0"/>
              <a:pPr/>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C510A7-7E71-458C-9928-656137D410B3}" type="slidenum">
              <a:rPr lang="en-US" smtClean="0"/>
              <a:pPr/>
              <a:t>‹#›</a:t>
            </a:fld>
            <a:endParaRPr lang="en-US"/>
          </a:p>
        </p:txBody>
      </p:sp>
    </p:spTree>
    <p:extLst>
      <p:ext uri="{BB962C8B-B14F-4D97-AF65-F5344CB8AC3E}">
        <p14:creationId xmlns:p14="http://schemas.microsoft.com/office/powerpoint/2010/main" val="1040293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16B4D9-BAA6-40D3-BB1C-D4EACE85FA27}" type="datetimeFigureOut">
              <a:rPr lang="en-US" smtClean="0"/>
              <a:pPr/>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C510A7-7E71-458C-9928-656137D410B3}" type="slidenum">
              <a:rPr lang="en-US" smtClean="0"/>
              <a:pPr/>
              <a:t>‹#›</a:t>
            </a:fld>
            <a:endParaRPr lang="en-US"/>
          </a:p>
        </p:txBody>
      </p:sp>
    </p:spTree>
    <p:extLst>
      <p:ext uri="{BB962C8B-B14F-4D97-AF65-F5344CB8AC3E}">
        <p14:creationId xmlns:p14="http://schemas.microsoft.com/office/powerpoint/2010/main" val="1933145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16B4D9-BAA6-40D3-BB1C-D4EACE85FA27}" type="datetimeFigureOut">
              <a:rPr lang="en-US" smtClean="0"/>
              <a:pPr/>
              <a:t>9/19/2016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C510A7-7E71-458C-9928-656137D410B3}" type="slidenum">
              <a:rPr lang="en-US" smtClean="0"/>
              <a:pPr/>
              <a:t>‹#›</a:t>
            </a:fld>
            <a:endParaRPr lang="en-US"/>
          </a:p>
        </p:txBody>
      </p:sp>
    </p:spTree>
    <p:extLst>
      <p:ext uri="{BB962C8B-B14F-4D97-AF65-F5344CB8AC3E}">
        <p14:creationId xmlns:p14="http://schemas.microsoft.com/office/powerpoint/2010/main" val="300620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google.com/url?sa=t&amp;rct=j&amp;q=&amp;esrc=s&amp;source=video&amp;cd=10&amp;cad=rja&amp;uact=8&amp;ved=0CFsQtwIwCQ&amp;url=http://www.youtube.com/watch?v=-cM9S2AzU28&amp;ei=aiTxU7yYHqngsASBioL4Dg&amp;usg=AFQjCNF6uqRHWxABlv0566hsbQl30YZlcQ&amp;sig2=CTOIeB1zaF9tclaBiNq5jg&amp;bvm=bv.73231344,d.cWc" TargetMode="External"/><Relationship Id="rId5" Type="http://schemas.openxmlformats.org/officeDocument/2006/relationships/hyperlink" Target="http://www.google.com/url?sa=t&amp;rct=j&amp;q=&amp;esrc=s&amp;source=video&amp;cd=9&amp;cad=rja&amp;uact=8&amp;ved=0CFUQtwIwCA&amp;url=http://www.youtube.com/watch?v=cuG8sIiV8iQ&amp;ei=aiTxU7yYHqngsASBioL4Dg&amp;usg=AFQjCNEWRuMDT7gwIf9f2R5bhjgpfjc81A&amp;sig2=hKkHsmbI0uDzIA01pHgn7g&amp;bvm=bv.73231344,d.cWc" TargetMode="External"/><Relationship Id="rId4" Type="http://schemas.openxmlformats.org/officeDocument/2006/relationships/hyperlink" Target="http://www.google.com/url?sa=t&amp;rct=j&amp;q=&amp;esrc=s&amp;source=video&amp;cd=1&amp;cad=rja&amp;uact=8&amp;ved=0CCcQtwIwAA&amp;url=http://www.teachertube.com/video/newtons-first-law-104323&amp;ei=_yLxU8rQOo7IsATv24LIDw&amp;usg=AFQjCNGMbuXqubRF2weimyptkCbqUbEl2A&amp;sig2=KsZCfFjInNMS7RDEgpHgHw&amp;bvm=bv.73231344,d.cWc"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5.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hyperlink" Target="http://www.google.com/url?sa=t&amp;rct=j&amp;q=&amp;esrc=s&amp;source=video&amp;cd=1&amp;ved=0CCcQtwIwAA&amp;url=http://www.youtube.com/watch?v%3DwIzvfki5ozU&amp;ei=1Wf3U-2yJ4_NsQTWjIHYBg&amp;usg=AFQjCNHOyfCXSkMtUJHnEwDBvmih2kd-Gg&amp;sig2=yaAuQS--5AbQ_4gQ6lpHSw&amp;bvm=bv.73373277,d.cWc"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google.com/url?sa=t&amp;rct=j&amp;q=&amp;esrc=s&amp;source=web&amp;cd=4&amp;cad=rja&amp;uact=8&amp;ved=0ahUKEwiKiKWn1dzOAhXEpR4KHYHQCr8QtwIILzAD&amp;url=https://www.youtube.com/watch?v%3DhG7lGZqWFpM&amp;usg=AFQjCNGD7_-jw-KqhQzjK1XmXAtXKznWcg&amp;sig2=IVnIMw9Qt3JnSH0Ppz9e2Q&amp;bvm=bv.130731782,d.dmo"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hyperlink" Target="https://www.google.com/url?sa=t&amp;rct=j&amp;q=&amp;esrc=s&amp;source=video&amp;cd=1&amp;cad=rja&amp;uact=8&amp;ved=0CB4QtwIwAGoVChMIx-zjgO_KxwIVCe0eCh0b_Qfu&amp;url=http://www.youtube.com/watch?v%3Dt0akAKlJ3nc&amp;ei=u9nfVYejLYnae5v6n_AO&amp;usg=AFQjCNH7HgLRIQ4II7KabpIiQUrc5q8-CQ&amp;sig2=N2G5Jwj_KPzbgEawMfU6K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i.imgur.com/6WWqG.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152400" y="304800"/>
            <a:ext cx="7772400" cy="612775"/>
          </a:xfrm>
        </p:spPr>
        <p:txBody>
          <a:bodyPr>
            <a:normAutofit fontScale="90000"/>
          </a:bodyPr>
          <a:lstStyle/>
          <a:p>
            <a:r>
              <a:rPr lang="en-US" b="1" dirty="0" smtClean="0">
                <a:solidFill>
                  <a:schemeClr val="bg1"/>
                </a:solidFill>
                <a:effectLst>
                  <a:outerShdw blurRad="38100" dist="38100" dir="2700000" algn="tl">
                    <a:srgbClr val="000000">
                      <a:alpha val="43137"/>
                    </a:srgbClr>
                  </a:outerShdw>
                </a:effectLst>
              </a:rPr>
              <a:t>Ch 2: Newton’s First Law</a:t>
            </a:r>
            <a:endParaRPr lang="en-US" b="1"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52400" y="5715000"/>
            <a:ext cx="2895600" cy="762000"/>
          </a:xfrm>
        </p:spPr>
        <p:txBody>
          <a:bodyPr>
            <a:normAutofit fontScale="85000" lnSpcReduction="20000"/>
          </a:bodyPr>
          <a:lstStyle/>
          <a:p>
            <a:r>
              <a:rPr lang="en-US" sz="2800" dirty="0" err="1" smtClean="0">
                <a:solidFill>
                  <a:schemeClr val="bg1"/>
                </a:solidFill>
                <a:effectLst>
                  <a:outerShdw blurRad="38100" dist="38100" dir="2700000" algn="tl">
                    <a:srgbClr val="000000">
                      <a:alpha val="43137"/>
                    </a:srgbClr>
                  </a:outerShdw>
                </a:effectLst>
              </a:rPr>
              <a:t>mr</a:t>
            </a:r>
            <a:r>
              <a:rPr lang="en-US" sz="2800" dirty="0" smtClean="0">
                <a:solidFill>
                  <a:schemeClr val="bg1"/>
                </a:solidFill>
                <a:effectLst>
                  <a:outerShdw blurRad="38100" dist="38100" dir="2700000" algn="tl">
                    <a:srgbClr val="000000">
                      <a:alpha val="43137"/>
                    </a:srgbClr>
                  </a:outerShdw>
                </a:effectLst>
              </a:rPr>
              <a:t> </a:t>
            </a:r>
            <a:r>
              <a:rPr lang="en-US" sz="2800" dirty="0" err="1" smtClean="0">
                <a:solidFill>
                  <a:schemeClr val="bg1"/>
                </a:solidFill>
                <a:effectLst>
                  <a:outerShdw blurRad="38100" dist="38100" dir="2700000" algn="tl">
                    <a:srgbClr val="000000">
                      <a:alpha val="43137"/>
                    </a:srgbClr>
                  </a:outerShdw>
                </a:effectLst>
              </a:rPr>
              <a:t>e~SRCS</a:t>
            </a:r>
            <a:endParaRPr lang="en-US" sz="2800" dirty="0" smtClean="0">
              <a:solidFill>
                <a:schemeClr val="bg1"/>
              </a:solidFill>
              <a:effectLst>
                <a:outerShdw blurRad="38100" dist="38100" dir="2700000" algn="tl">
                  <a:srgbClr val="000000">
                    <a:alpha val="43137"/>
                  </a:srgbClr>
                </a:outerShdw>
              </a:effectLst>
            </a:endParaRPr>
          </a:p>
          <a:p>
            <a:r>
              <a:rPr lang="en-US" sz="2800" dirty="0" smtClean="0">
                <a:solidFill>
                  <a:schemeClr val="bg1"/>
                </a:solidFill>
                <a:effectLst>
                  <a:outerShdw blurRad="38100" dist="38100" dir="2700000" algn="tl">
                    <a:srgbClr val="000000">
                      <a:alpha val="43137"/>
                    </a:srgbClr>
                  </a:outerShdw>
                </a:effectLst>
              </a:rPr>
              <a:t>~fall 2015</a:t>
            </a:r>
            <a:endParaRPr lang="en-US" sz="2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934259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lumMod val="75000"/>
                  </a:schemeClr>
                </a:solidFill>
              </a:rPr>
              <a:t>Ancient Ideas of Motion</a:t>
            </a:r>
          </a:p>
        </p:txBody>
      </p:sp>
      <p:sp>
        <p:nvSpPr>
          <p:cNvPr id="9219" name="Rectangle 3"/>
          <p:cNvSpPr>
            <a:spLocks noGrp="1" noChangeArrowheads="1"/>
          </p:cNvSpPr>
          <p:nvPr>
            <p:ph type="body" idx="1"/>
          </p:nvPr>
        </p:nvSpPr>
        <p:spPr>
          <a:xfrm>
            <a:off x="35011" y="3048000"/>
            <a:ext cx="8229600" cy="609600"/>
          </a:xfrm>
        </p:spPr>
        <p:txBody>
          <a:bodyPr/>
          <a:lstStyle/>
          <a:p>
            <a:pPr marL="457200" lvl="1" indent="0">
              <a:buNone/>
            </a:pPr>
            <a:r>
              <a:rPr lang="en-US" sz="2000" dirty="0" smtClean="0">
                <a:solidFill>
                  <a:schemeClr val="bg1">
                    <a:lumMod val="75000"/>
                  </a:schemeClr>
                </a:solidFill>
              </a:rPr>
              <a:t>Why so long?</a:t>
            </a:r>
          </a:p>
        </p:txBody>
      </p:sp>
      <p:sp>
        <p:nvSpPr>
          <p:cNvPr id="3" name="TextBox 2"/>
          <p:cNvSpPr txBox="1"/>
          <p:nvPr/>
        </p:nvSpPr>
        <p:spPr>
          <a:xfrm>
            <a:off x="457198" y="3693805"/>
            <a:ext cx="4648202" cy="400110"/>
          </a:xfrm>
          <a:prstGeom prst="rect">
            <a:avLst/>
          </a:prstGeom>
          <a:noFill/>
        </p:spPr>
        <p:txBody>
          <a:bodyPr wrap="square" rtlCol="0">
            <a:spAutoFit/>
          </a:bodyPr>
          <a:lstStyle/>
          <a:p>
            <a:r>
              <a:rPr lang="en-US" sz="2000" dirty="0" smtClean="0">
                <a:solidFill>
                  <a:schemeClr val="bg1">
                    <a:lumMod val="75000"/>
                  </a:schemeClr>
                </a:solidFill>
              </a:rPr>
              <a:t>Remember, ideas have consequences…</a:t>
            </a:r>
            <a:endParaRPr lang="en-US" sz="2000" dirty="0">
              <a:solidFill>
                <a:schemeClr val="bg1">
                  <a:lumMod val="75000"/>
                </a:schemeClr>
              </a:solidFill>
            </a:endParaRPr>
          </a:p>
        </p:txBody>
      </p:sp>
      <p:pic>
        <p:nvPicPr>
          <p:cNvPr id="1028" name="Picture 4" descr="http://www.phy.duke.edu/%7Edtl/89S/restrict/36timelin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1858" y="1295400"/>
            <a:ext cx="6022889" cy="19944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sus.edu/indiv/d/dowdenb/graphics/zeno-cropp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799" y="4267200"/>
            <a:ext cx="4481763"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70389" y="3747351"/>
            <a:ext cx="3657600" cy="2554545"/>
          </a:xfrm>
          <a:prstGeom prst="rect">
            <a:avLst/>
          </a:prstGeom>
        </p:spPr>
        <p:txBody>
          <a:bodyPr wrap="square">
            <a:spAutoFit/>
          </a:bodyPr>
          <a:lstStyle/>
          <a:p>
            <a:r>
              <a:rPr lang="en-US" sz="2000" dirty="0">
                <a:solidFill>
                  <a:schemeClr val="bg1">
                    <a:lumMod val="75000"/>
                  </a:schemeClr>
                </a:solidFill>
              </a:rPr>
              <a:t>The Greek mathematician Zeno had designed his paradoxes to prove that motion could not be treated mathematically, and that any attempt to do so would lead to paradoxes. (He regarded this as an inevitable limitation of mathematics.)</a:t>
            </a:r>
          </a:p>
        </p:txBody>
      </p:sp>
    </p:spTree>
    <p:extLst>
      <p:ext uri="{BB962C8B-B14F-4D97-AF65-F5344CB8AC3E}">
        <p14:creationId xmlns:p14="http://schemas.microsoft.com/office/powerpoint/2010/main" val="320904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fade">
                                      <p:cBhvr>
                                        <p:cTn id="7" dur="500"/>
                                        <p:tgtEl>
                                          <p:spTgt spid="9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lumMod val="75000"/>
                  </a:schemeClr>
                </a:solidFill>
              </a:rPr>
              <a:t>Ancient Ideas of Motion</a:t>
            </a:r>
          </a:p>
        </p:txBody>
      </p:sp>
      <p:sp>
        <p:nvSpPr>
          <p:cNvPr id="9219" name="Rectangle 3"/>
          <p:cNvSpPr>
            <a:spLocks noGrp="1" noChangeArrowheads="1"/>
          </p:cNvSpPr>
          <p:nvPr>
            <p:ph type="body" idx="1"/>
          </p:nvPr>
        </p:nvSpPr>
        <p:spPr>
          <a:xfrm>
            <a:off x="35011" y="3048000"/>
            <a:ext cx="8229600" cy="609600"/>
          </a:xfrm>
        </p:spPr>
        <p:txBody>
          <a:bodyPr/>
          <a:lstStyle/>
          <a:p>
            <a:pPr marL="457200" lvl="1" indent="0">
              <a:buNone/>
            </a:pPr>
            <a:r>
              <a:rPr lang="en-US" sz="2000" dirty="0" smtClean="0">
                <a:solidFill>
                  <a:schemeClr val="bg1">
                    <a:lumMod val="75000"/>
                  </a:schemeClr>
                </a:solidFill>
              </a:rPr>
              <a:t>Why so long?</a:t>
            </a:r>
          </a:p>
        </p:txBody>
      </p:sp>
      <p:sp>
        <p:nvSpPr>
          <p:cNvPr id="3" name="TextBox 2"/>
          <p:cNvSpPr txBox="1"/>
          <p:nvPr/>
        </p:nvSpPr>
        <p:spPr>
          <a:xfrm>
            <a:off x="457198" y="3693805"/>
            <a:ext cx="4648202" cy="400110"/>
          </a:xfrm>
          <a:prstGeom prst="rect">
            <a:avLst/>
          </a:prstGeom>
          <a:noFill/>
        </p:spPr>
        <p:txBody>
          <a:bodyPr wrap="square" rtlCol="0">
            <a:spAutoFit/>
          </a:bodyPr>
          <a:lstStyle/>
          <a:p>
            <a:r>
              <a:rPr lang="en-US" sz="2000" dirty="0" smtClean="0">
                <a:solidFill>
                  <a:schemeClr val="bg1">
                    <a:lumMod val="75000"/>
                  </a:schemeClr>
                </a:solidFill>
              </a:rPr>
              <a:t>Remember, ideas have consequences…</a:t>
            </a:r>
            <a:endParaRPr lang="en-US" sz="2000" dirty="0">
              <a:solidFill>
                <a:schemeClr val="bg1">
                  <a:lumMod val="75000"/>
                </a:schemeClr>
              </a:solidFill>
            </a:endParaRPr>
          </a:p>
        </p:txBody>
      </p:sp>
      <p:pic>
        <p:nvPicPr>
          <p:cNvPr id="1028" name="Picture 4" descr="http://www.phy.duke.edu/%7Edtl/89S/restrict/36timelin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1858" y="1295400"/>
            <a:ext cx="6022889" cy="19944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00" y="4648200"/>
            <a:ext cx="3657600" cy="1323439"/>
          </a:xfrm>
          <a:prstGeom prst="rect">
            <a:avLst/>
          </a:prstGeom>
        </p:spPr>
        <p:txBody>
          <a:bodyPr wrap="square">
            <a:spAutoFit/>
          </a:bodyPr>
          <a:lstStyle/>
          <a:p>
            <a:r>
              <a:rPr lang="en-US" sz="2000" dirty="0">
                <a:solidFill>
                  <a:schemeClr val="bg1">
                    <a:lumMod val="75000"/>
                  </a:schemeClr>
                </a:solidFill>
              </a:rPr>
              <a:t>Aristotle reinforced </a:t>
            </a:r>
            <a:r>
              <a:rPr lang="en-US" sz="2000" dirty="0" smtClean="0">
                <a:solidFill>
                  <a:schemeClr val="bg1">
                    <a:lumMod val="75000"/>
                  </a:schemeClr>
                </a:solidFill>
              </a:rPr>
              <a:t>Zeno’s belief</a:t>
            </a:r>
            <a:r>
              <a:rPr lang="en-US" sz="2000" dirty="0">
                <a:solidFill>
                  <a:schemeClr val="bg1">
                    <a:lumMod val="75000"/>
                  </a:schemeClr>
                </a:solidFill>
              </a:rPr>
              <a:t>, saying that </a:t>
            </a:r>
            <a:r>
              <a:rPr lang="en-US" sz="2000" dirty="0" smtClean="0">
                <a:solidFill>
                  <a:schemeClr val="bg1">
                    <a:lumMod val="75000"/>
                  </a:schemeClr>
                </a:solidFill>
              </a:rPr>
              <a:t>mathematics </a:t>
            </a:r>
            <a:r>
              <a:rPr lang="en-US" sz="2000" dirty="0">
                <a:solidFill>
                  <a:schemeClr val="bg1">
                    <a:lumMod val="75000"/>
                  </a:schemeClr>
                </a:solidFill>
              </a:rPr>
              <a:t>could only deal with abstract objects that were immutable.</a:t>
            </a:r>
          </a:p>
        </p:txBody>
      </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581400"/>
            <a:ext cx="2438400" cy="292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722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fade">
                                      <p:cBhvr>
                                        <p:cTn id="12" dur="5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lumMod val="75000"/>
                  </a:schemeClr>
                </a:solidFill>
              </a:rPr>
              <a:t>Galileo’s Ideas of Motion</a:t>
            </a:r>
          </a:p>
        </p:txBody>
      </p:sp>
      <p:sp>
        <p:nvSpPr>
          <p:cNvPr id="3" name="TextBox 2"/>
          <p:cNvSpPr txBox="1"/>
          <p:nvPr/>
        </p:nvSpPr>
        <p:spPr>
          <a:xfrm>
            <a:off x="2345870" y="1181100"/>
            <a:ext cx="6340929" cy="5355312"/>
          </a:xfrm>
          <a:prstGeom prst="rect">
            <a:avLst/>
          </a:prstGeom>
          <a:noFill/>
        </p:spPr>
        <p:txBody>
          <a:bodyPr wrap="square" rtlCol="0">
            <a:spAutoFit/>
          </a:bodyPr>
          <a:lstStyle/>
          <a:p>
            <a:r>
              <a:rPr lang="en-US" dirty="0">
                <a:solidFill>
                  <a:schemeClr val="bg1">
                    <a:lumMod val="75000"/>
                  </a:schemeClr>
                </a:solidFill>
              </a:rPr>
              <a:t>Galileo used the very methods of the Greeks to show that motion could indeed be treated mathematically. His idea was to separate out the paradoxes of the infinite from Zeno's paradoxes. He did this in several steps. </a:t>
            </a:r>
            <a:endParaRPr lang="en-US" dirty="0" smtClean="0">
              <a:solidFill>
                <a:schemeClr val="bg1">
                  <a:lumMod val="75000"/>
                </a:schemeClr>
              </a:solidFill>
            </a:endParaRPr>
          </a:p>
          <a:p>
            <a:endParaRPr lang="en-US" dirty="0" smtClean="0">
              <a:solidFill>
                <a:schemeClr val="bg1">
                  <a:lumMod val="75000"/>
                </a:schemeClr>
              </a:solidFill>
            </a:endParaRPr>
          </a:p>
          <a:p>
            <a:r>
              <a:rPr lang="en-US" dirty="0" smtClean="0">
                <a:solidFill>
                  <a:schemeClr val="bg1">
                    <a:lumMod val="75000"/>
                  </a:schemeClr>
                </a:solidFill>
              </a:rPr>
              <a:t>In essence, using </a:t>
            </a:r>
            <a:r>
              <a:rPr lang="en-US" dirty="0">
                <a:solidFill>
                  <a:schemeClr val="bg1">
                    <a:lumMod val="75000"/>
                  </a:schemeClr>
                </a:solidFill>
              </a:rPr>
              <a:t>Greek style geometry, he showed a short line interval contained as many points as a longer </a:t>
            </a:r>
            <a:r>
              <a:rPr lang="en-US" dirty="0" smtClean="0">
                <a:solidFill>
                  <a:schemeClr val="bg1">
                    <a:lumMod val="75000"/>
                  </a:schemeClr>
                </a:solidFill>
              </a:rPr>
              <a:t>interval…(how?—any ideas)</a:t>
            </a:r>
          </a:p>
          <a:p>
            <a:endParaRPr lang="en-US" dirty="0">
              <a:solidFill>
                <a:schemeClr val="bg1">
                  <a:lumMod val="75000"/>
                </a:schemeClr>
              </a:solidFill>
            </a:endParaRPr>
          </a:p>
          <a:p>
            <a:r>
              <a:rPr lang="en-US" dirty="0" smtClean="0">
                <a:solidFill>
                  <a:schemeClr val="bg1">
                    <a:lumMod val="75000"/>
                  </a:schemeClr>
                </a:solidFill>
              </a:rPr>
              <a:t>…formulating the </a:t>
            </a:r>
            <a:r>
              <a:rPr lang="en-US" dirty="0">
                <a:solidFill>
                  <a:schemeClr val="bg1">
                    <a:lumMod val="75000"/>
                  </a:schemeClr>
                </a:solidFill>
              </a:rPr>
              <a:t>general principle that a smaller infinite set can have just as many points as a larger infinite set containing it. </a:t>
            </a:r>
            <a:endParaRPr lang="en-US" dirty="0" smtClean="0">
              <a:solidFill>
                <a:schemeClr val="bg1">
                  <a:lumMod val="75000"/>
                </a:schemeClr>
              </a:solidFill>
            </a:endParaRPr>
          </a:p>
          <a:p>
            <a:endParaRPr lang="en-US" dirty="0" smtClean="0">
              <a:solidFill>
                <a:schemeClr val="bg1">
                  <a:lumMod val="75000"/>
                </a:schemeClr>
              </a:solidFill>
            </a:endParaRPr>
          </a:p>
          <a:p>
            <a:r>
              <a:rPr lang="en-US" dirty="0" smtClean="0">
                <a:solidFill>
                  <a:schemeClr val="bg1">
                    <a:lumMod val="75000"/>
                  </a:schemeClr>
                </a:solidFill>
              </a:rPr>
              <a:t>(This </a:t>
            </a:r>
            <a:r>
              <a:rPr lang="en-US" dirty="0">
                <a:solidFill>
                  <a:schemeClr val="bg1">
                    <a:lumMod val="75000"/>
                  </a:schemeClr>
                </a:solidFill>
              </a:rPr>
              <a:t>is now referred to as </a:t>
            </a:r>
            <a:r>
              <a:rPr lang="en-US" i="1" dirty="0">
                <a:solidFill>
                  <a:schemeClr val="bg1">
                    <a:lumMod val="75000"/>
                  </a:schemeClr>
                </a:solidFill>
              </a:rPr>
              <a:t>Galileo's </a:t>
            </a:r>
            <a:r>
              <a:rPr lang="en-US" i="1" dirty="0" smtClean="0">
                <a:solidFill>
                  <a:schemeClr val="bg1">
                    <a:lumMod val="75000"/>
                  </a:schemeClr>
                </a:solidFill>
              </a:rPr>
              <a:t>paradox</a:t>
            </a:r>
            <a:r>
              <a:rPr lang="en-US" dirty="0" smtClean="0">
                <a:solidFill>
                  <a:schemeClr val="bg1">
                    <a:lumMod val="75000"/>
                  </a:schemeClr>
                </a:solidFill>
              </a:rPr>
              <a:t>)</a:t>
            </a:r>
          </a:p>
          <a:p>
            <a:endParaRPr lang="en-US" dirty="0">
              <a:solidFill>
                <a:schemeClr val="bg1">
                  <a:lumMod val="75000"/>
                </a:schemeClr>
              </a:solidFill>
            </a:endParaRPr>
          </a:p>
          <a:p>
            <a:r>
              <a:rPr lang="en-US" dirty="0" smtClean="0">
                <a:solidFill>
                  <a:schemeClr val="bg1">
                    <a:lumMod val="75000"/>
                  </a:schemeClr>
                </a:solidFill>
              </a:rPr>
              <a:t>It </a:t>
            </a:r>
            <a:r>
              <a:rPr lang="en-US" dirty="0">
                <a:solidFill>
                  <a:schemeClr val="bg1">
                    <a:lumMod val="75000"/>
                  </a:schemeClr>
                </a:solidFill>
              </a:rPr>
              <a:t>was then clear that Zeno's paradoxes on motion resulted entirely from this </a:t>
            </a:r>
            <a:r>
              <a:rPr lang="en-US" b="1" dirty="0">
                <a:solidFill>
                  <a:schemeClr val="bg1">
                    <a:lumMod val="75000"/>
                  </a:schemeClr>
                </a:solidFill>
              </a:rPr>
              <a:t>paradoxical</a:t>
            </a:r>
            <a:r>
              <a:rPr lang="en-US" dirty="0">
                <a:solidFill>
                  <a:schemeClr val="bg1">
                    <a:lumMod val="75000"/>
                  </a:schemeClr>
                </a:solidFill>
              </a:rPr>
              <a:t> behavior of infinite quantities. Having removed this 2000 year old stumbling </a:t>
            </a:r>
            <a:r>
              <a:rPr lang="en-US" dirty="0" smtClean="0">
                <a:solidFill>
                  <a:schemeClr val="bg1">
                    <a:lumMod val="75000"/>
                  </a:schemeClr>
                </a:solidFill>
              </a:rPr>
              <a:t>block (by resolving the paradox), </a:t>
            </a:r>
            <a:r>
              <a:rPr lang="en-US" dirty="0">
                <a:solidFill>
                  <a:schemeClr val="bg1">
                    <a:lumMod val="75000"/>
                  </a:schemeClr>
                </a:solidFill>
              </a:rPr>
              <a:t>Galileo went on to introduce his mathematical laws of motion, </a:t>
            </a:r>
            <a:r>
              <a:rPr lang="en-US" i="1" dirty="0">
                <a:solidFill>
                  <a:schemeClr val="bg1">
                    <a:lumMod val="75000"/>
                  </a:schemeClr>
                </a:solidFill>
              </a:rPr>
              <a:t>anticipating</a:t>
            </a:r>
            <a:r>
              <a:rPr lang="en-US" dirty="0">
                <a:solidFill>
                  <a:schemeClr val="bg1">
                    <a:lumMod val="75000"/>
                  </a:schemeClr>
                </a:solidFill>
              </a:rPr>
              <a:t> Newton</a:t>
            </a:r>
            <a:r>
              <a:rPr lang="en-US" dirty="0" smtClean="0">
                <a:solidFill>
                  <a:schemeClr val="bg1">
                    <a:lumMod val="75000"/>
                  </a:schemeClr>
                </a:solidFill>
              </a:rPr>
              <a:t>.</a:t>
            </a:r>
          </a:p>
        </p:txBody>
      </p:sp>
      <p:pic>
        <p:nvPicPr>
          <p:cNvPr id="8" name="Picture 7"/>
          <p:cNvPicPr/>
          <p:nvPr/>
        </p:nvPicPr>
        <p:blipFill>
          <a:blip r:embed="rId3" cstate="print">
            <a:extLst>
              <a:ext uri="{BEBA8EAE-BF5A-486C-A8C5-ECC9F3942E4B}">
                <a14:imgProps xmlns:a14="http://schemas.microsoft.com/office/drawing/2010/main">
                  <a14:imgLayer r:embed="rId4">
                    <a14:imgEffect>
                      <a14:backgroundRemoval t="4781" b="100000" l="10000" r="90000"/>
                    </a14:imgEffect>
                  </a14:imgLayer>
                </a14:imgProps>
              </a:ext>
              <a:ext uri="{28A0092B-C50C-407E-A947-70E740481C1C}">
                <a14:useLocalDpi xmlns:a14="http://schemas.microsoft.com/office/drawing/2010/main" val="0"/>
              </a:ext>
            </a:extLst>
          </a:blip>
          <a:stretch>
            <a:fillRect/>
          </a:stretch>
        </p:blipFill>
        <p:spPr>
          <a:xfrm>
            <a:off x="304800" y="903006"/>
            <a:ext cx="1905000" cy="2819400"/>
          </a:xfrm>
          <a:prstGeom prst="rect">
            <a:avLst/>
          </a:prstGeom>
        </p:spPr>
      </p:pic>
      <p:sp>
        <p:nvSpPr>
          <p:cNvPr id="2" name="Rounded Rectangular Callout 1"/>
          <p:cNvSpPr/>
          <p:nvPr/>
        </p:nvSpPr>
        <p:spPr>
          <a:xfrm>
            <a:off x="304800" y="3706739"/>
            <a:ext cx="1600200" cy="1219200"/>
          </a:xfrm>
          <a:prstGeom prst="wedgeRoundRectCallout">
            <a:avLst>
              <a:gd name="adj1" fmla="val -2141"/>
              <a:gd name="adj2" fmla="val -14394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Conclusion? …the </a:t>
            </a:r>
            <a:r>
              <a:rPr lang="en-US" sz="1200" dirty="0"/>
              <a:t>attributes "equal," greater," and "less," are not applicable to infinite, but only to finite, quantities</a:t>
            </a:r>
          </a:p>
        </p:txBody>
      </p:sp>
    </p:spTree>
    <p:extLst>
      <p:ext uri="{BB962C8B-B14F-4D97-AF65-F5344CB8AC3E}">
        <p14:creationId xmlns:p14="http://schemas.microsoft.com/office/powerpoint/2010/main" val="243393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3"/>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 y="0"/>
            <a:ext cx="8229600" cy="1143000"/>
          </a:xfrm>
        </p:spPr>
        <p:txBody>
          <a:bodyPr/>
          <a:lstStyle/>
          <a:p>
            <a:pPr eaLnBrk="1" hangingPunct="1"/>
            <a:r>
              <a:rPr lang="en-US" dirty="0" smtClean="0">
                <a:solidFill>
                  <a:schemeClr val="bg1">
                    <a:lumMod val="75000"/>
                  </a:schemeClr>
                </a:solidFill>
              </a:rPr>
              <a:t>2.2 Galileo’s Ideas of Motion</a:t>
            </a:r>
          </a:p>
        </p:txBody>
      </p:sp>
      <p:sp>
        <p:nvSpPr>
          <p:cNvPr id="9219" name="Rectangle 3"/>
          <p:cNvSpPr>
            <a:spLocks noGrp="1" noChangeArrowheads="1"/>
          </p:cNvSpPr>
          <p:nvPr>
            <p:ph type="body" idx="1"/>
          </p:nvPr>
        </p:nvSpPr>
        <p:spPr>
          <a:xfrm>
            <a:off x="158578" y="914400"/>
            <a:ext cx="5600668" cy="5160963"/>
          </a:xfrm>
        </p:spPr>
        <p:txBody>
          <a:bodyPr>
            <a:normAutofit lnSpcReduction="10000"/>
          </a:bodyPr>
          <a:lstStyle/>
          <a:p>
            <a:pPr marL="0" indent="0">
              <a:buNone/>
            </a:pPr>
            <a:r>
              <a:rPr lang="en-US" sz="2000" b="1" dirty="0">
                <a:solidFill>
                  <a:schemeClr val="bg1">
                    <a:lumMod val="75000"/>
                  </a:schemeClr>
                </a:solidFill>
              </a:rPr>
              <a:t>Galileo set out his ideas about falling bodies, and about projectiles in general, in </a:t>
            </a:r>
            <a:r>
              <a:rPr lang="en-US" sz="2000" b="1" dirty="0" smtClean="0">
                <a:solidFill>
                  <a:schemeClr val="bg1">
                    <a:lumMod val="75000"/>
                  </a:schemeClr>
                </a:solidFill>
              </a:rPr>
              <a:t>2 books:</a:t>
            </a:r>
          </a:p>
          <a:p>
            <a:r>
              <a:rPr lang="en-US" sz="2000" dirty="0" smtClean="0">
                <a:solidFill>
                  <a:schemeClr val="bg1">
                    <a:lumMod val="75000"/>
                  </a:schemeClr>
                </a:solidFill>
              </a:rPr>
              <a:t>The first, published in 1632, </a:t>
            </a:r>
            <a:r>
              <a:rPr lang="en-US" sz="2000" dirty="0">
                <a:solidFill>
                  <a:schemeClr val="bg1">
                    <a:lumMod val="75000"/>
                  </a:schemeClr>
                </a:solidFill>
              </a:rPr>
              <a:t>was called </a:t>
            </a:r>
            <a:r>
              <a:rPr lang="en-US" sz="2000" b="1" dirty="0">
                <a:solidFill>
                  <a:schemeClr val="bg1">
                    <a:lumMod val="75000"/>
                  </a:schemeClr>
                </a:solidFill>
              </a:rPr>
              <a:t>“Dialogue Concerning the Two Chief World </a:t>
            </a:r>
            <a:r>
              <a:rPr lang="en-US" sz="2000" b="1" dirty="0" smtClean="0">
                <a:solidFill>
                  <a:schemeClr val="bg1">
                    <a:lumMod val="75000"/>
                  </a:schemeClr>
                </a:solidFill>
              </a:rPr>
              <a:t>Systems”</a:t>
            </a:r>
          </a:p>
          <a:p>
            <a:pPr lvl="1"/>
            <a:r>
              <a:rPr lang="en-US" sz="1800" dirty="0" smtClean="0">
                <a:solidFill>
                  <a:schemeClr val="bg1">
                    <a:lumMod val="75000"/>
                  </a:schemeClr>
                </a:solidFill>
              </a:rPr>
              <a:t>compared </a:t>
            </a:r>
            <a:r>
              <a:rPr lang="en-US" sz="1800" dirty="0">
                <a:solidFill>
                  <a:schemeClr val="bg1">
                    <a:lumMod val="75000"/>
                  </a:schemeClr>
                </a:solidFill>
              </a:rPr>
              <a:t>the Copernican system with the traditional Ptolemaic system</a:t>
            </a:r>
            <a:r>
              <a:rPr lang="en-US" sz="1800" dirty="0" smtClean="0">
                <a:solidFill>
                  <a:schemeClr val="bg1">
                    <a:lumMod val="75000"/>
                  </a:schemeClr>
                </a:solidFill>
              </a:rPr>
              <a:t>.</a:t>
            </a:r>
          </a:p>
          <a:p>
            <a:pPr lvl="1"/>
            <a:r>
              <a:rPr lang="en-US" sz="1800" dirty="0" smtClean="0">
                <a:solidFill>
                  <a:schemeClr val="bg1">
                    <a:lumMod val="75000"/>
                  </a:schemeClr>
                </a:solidFill>
              </a:rPr>
              <a:t>Placed on the Index of forbidden books by the Roman Inquisition</a:t>
            </a:r>
          </a:p>
          <a:p>
            <a:pPr lvl="1"/>
            <a:r>
              <a:rPr lang="en-US" sz="1800" dirty="0" smtClean="0">
                <a:solidFill>
                  <a:schemeClr val="bg1">
                    <a:lumMod val="75000"/>
                  </a:schemeClr>
                </a:solidFill>
              </a:rPr>
              <a:t>Galileo was told to publish no more…</a:t>
            </a:r>
            <a:endParaRPr lang="en-US" sz="1800" dirty="0">
              <a:solidFill>
                <a:schemeClr val="bg1">
                  <a:lumMod val="75000"/>
                </a:schemeClr>
              </a:solidFill>
            </a:endParaRPr>
          </a:p>
          <a:p>
            <a:r>
              <a:rPr lang="en-US" sz="2000" dirty="0" smtClean="0">
                <a:solidFill>
                  <a:schemeClr val="bg1">
                    <a:lumMod val="75000"/>
                  </a:schemeClr>
                </a:solidFill>
              </a:rPr>
              <a:t>The second, </a:t>
            </a:r>
            <a:r>
              <a:rPr lang="en-US" sz="2000" dirty="0">
                <a:solidFill>
                  <a:schemeClr val="bg1">
                    <a:lumMod val="75000"/>
                  </a:schemeClr>
                </a:solidFill>
              </a:rPr>
              <a:t>called </a:t>
            </a:r>
            <a:r>
              <a:rPr lang="en-US" sz="2000" b="1" dirty="0">
                <a:solidFill>
                  <a:schemeClr val="bg1">
                    <a:lumMod val="75000"/>
                  </a:schemeClr>
                </a:solidFill>
              </a:rPr>
              <a:t>"Discourses and Mathematical Demonstrations Relating to Two New Sciences". </a:t>
            </a:r>
            <a:endParaRPr lang="en-US" sz="2000" b="1" dirty="0" smtClean="0">
              <a:solidFill>
                <a:schemeClr val="bg1">
                  <a:lumMod val="75000"/>
                </a:schemeClr>
              </a:solidFill>
            </a:endParaRPr>
          </a:p>
          <a:p>
            <a:pPr lvl="1"/>
            <a:r>
              <a:rPr lang="en-US" sz="1600" dirty="0" smtClean="0">
                <a:solidFill>
                  <a:schemeClr val="bg1">
                    <a:lumMod val="75000"/>
                  </a:schemeClr>
                </a:solidFill>
              </a:rPr>
              <a:t>The </a:t>
            </a:r>
            <a:r>
              <a:rPr lang="en-US" sz="1600" dirty="0">
                <a:solidFill>
                  <a:schemeClr val="bg1">
                    <a:lumMod val="75000"/>
                  </a:schemeClr>
                </a:solidFill>
              </a:rPr>
              <a:t>two </a:t>
            </a:r>
            <a:r>
              <a:rPr lang="en-US" sz="1600" dirty="0" smtClean="0">
                <a:solidFill>
                  <a:schemeClr val="bg1">
                    <a:lumMod val="75000"/>
                  </a:schemeClr>
                </a:solidFill>
              </a:rPr>
              <a:t>sciences were the </a:t>
            </a:r>
            <a:r>
              <a:rPr lang="en-US" sz="1600" dirty="0">
                <a:solidFill>
                  <a:schemeClr val="bg1">
                    <a:lumMod val="75000"/>
                  </a:schemeClr>
                </a:solidFill>
              </a:rPr>
              <a:t>science of motion, which became the foundation-stone of physics, and </a:t>
            </a:r>
            <a:endParaRPr lang="en-US" sz="1600" dirty="0" smtClean="0">
              <a:solidFill>
                <a:schemeClr val="bg1">
                  <a:lumMod val="75000"/>
                </a:schemeClr>
              </a:solidFill>
            </a:endParaRPr>
          </a:p>
          <a:p>
            <a:pPr lvl="1"/>
            <a:r>
              <a:rPr lang="en-US" sz="1600" dirty="0" smtClean="0">
                <a:solidFill>
                  <a:schemeClr val="bg1">
                    <a:lumMod val="75000"/>
                  </a:schemeClr>
                </a:solidFill>
              </a:rPr>
              <a:t>the </a:t>
            </a:r>
            <a:r>
              <a:rPr lang="en-US" sz="1600" dirty="0">
                <a:solidFill>
                  <a:schemeClr val="bg1">
                    <a:lumMod val="75000"/>
                  </a:schemeClr>
                </a:solidFill>
              </a:rPr>
              <a:t>science of materials and construction, an important contribution to engineering. </a:t>
            </a:r>
            <a:endParaRPr lang="en-US" sz="1400" dirty="0" smtClean="0">
              <a:solidFill>
                <a:schemeClr val="bg1">
                  <a:lumMod val="75000"/>
                </a:schemeClr>
              </a:solidFill>
            </a:endParaRPr>
          </a:p>
        </p:txBody>
      </p:sp>
      <p:sp>
        <p:nvSpPr>
          <p:cNvPr id="3" name="TextBox 2"/>
          <p:cNvSpPr txBox="1"/>
          <p:nvPr/>
        </p:nvSpPr>
        <p:spPr>
          <a:xfrm>
            <a:off x="304800" y="5867400"/>
            <a:ext cx="3505200" cy="646331"/>
          </a:xfrm>
          <a:prstGeom prst="rect">
            <a:avLst/>
          </a:prstGeom>
          <a:noFill/>
        </p:spPr>
        <p:txBody>
          <a:bodyPr wrap="square" rtlCol="0">
            <a:spAutoFit/>
          </a:bodyPr>
          <a:lstStyle/>
          <a:p>
            <a:r>
              <a:rPr lang="en-US" dirty="0">
                <a:solidFill>
                  <a:schemeClr val="bg1">
                    <a:lumMod val="75000"/>
                  </a:schemeClr>
                </a:solidFill>
              </a:rPr>
              <a:t>How does Galileo present his </a:t>
            </a:r>
            <a:r>
              <a:rPr lang="en-US" dirty="0" smtClean="0">
                <a:solidFill>
                  <a:schemeClr val="bg1">
                    <a:lumMod val="75000"/>
                  </a:schemeClr>
                </a:solidFill>
              </a:rPr>
              <a:t>ideas in his books?</a:t>
            </a:r>
            <a:endParaRPr lang="en-US" dirty="0">
              <a:solidFill>
                <a:schemeClr val="bg1">
                  <a:lumMod val="75000"/>
                </a:schemeClr>
              </a:solidFill>
            </a:endParaRPr>
          </a:p>
        </p:txBody>
      </p:sp>
      <p:pic>
        <p:nvPicPr>
          <p:cNvPr id="8" name="Picture 7"/>
          <p:cNvPicPr/>
          <p:nvPr/>
        </p:nvPicPr>
        <p:blipFill>
          <a:blip r:embed="rId3" cstate="print">
            <a:extLst>
              <a:ext uri="{BEBA8EAE-BF5A-486C-A8C5-ECC9F3942E4B}">
                <a14:imgProps xmlns:a14="http://schemas.microsoft.com/office/drawing/2010/main">
                  <a14:imgLayer r:embed="rId4">
                    <a14:imgEffect>
                      <a14:backgroundRemoval t="4781" b="90438" l="10000" r="90000"/>
                    </a14:imgEffect>
                  </a14:imgLayer>
                </a14:imgProps>
              </a:ext>
              <a:ext uri="{28A0092B-C50C-407E-A947-70E740481C1C}">
                <a14:useLocalDpi xmlns:a14="http://schemas.microsoft.com/office/drawing/2010/main" val="0"/>
              </a:ext>
            </a:extLst>
          </a:blip>
          <a:stretch>
            <a:fillRect/>
          </a:stretch>
        </p:blipFill>
        <p:spPr>
          <a:xfrm>
            <a:off x="7620000" y="-24925"/>
            <a:ext cx="1219200" cy="1777525"/>
          </a:xfrm>
          <a:prstGeom prst="rect">
            <a:avLst/>
          </a:prstGeom>
        </p:spPr>
      </p:pic>
      <p:pic>
        <p:nvPicPr>
          <p:cNvPr id="1026" name="Picture 2" descr="https://buythetruth.files.wordpress.com/2011/05/dia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731236"/>
            <a:ext cx="2574853" cy="17852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RP\School\Users\CEckart\My Documents\My Pictures\discorse Galileo-1638-0t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1392" y="3891034"/>
            <a:ext cx="1670609"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16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fade">
                                      <p:cBhvr>
                                        <p:cTn id="7" dur="500"/>
                                        <p:tgtEl>
                                          <p:spTgt spid="9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fade">
                                      <p:cBhvr>
                                        <p:cTn id="12" dur="500"/>
                                        <p:tgtEl>
                                          <p:spTgt spid="921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219">
                                            <p:txEl>
                                              <p:pRg st="2" end="2"/>
                                            </p:txEl>
                                          </p:spTgt>
                                        </p:tgtEl>
                                        <p:attrNameLst>
                                          <p:attrName>style.visibility</p:attrName>
                                        </p:attrNameLst>
                                      </p:cBhvr>
                                      <p:to>
                                        <p:strVal val="visible"/>
                                      </p:to>
                                    </p:set>
                                    <p:animEffect transition="in" filter="fade">
                                      <p:cBhvr>
                                        <p:cTn id="20" dur="500"/>
                                        <p:tgtEl>
                                          <p:spTgt spid="921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Effect transition="in" filter="fade">
                                      <p:cBhvr>
                                        <p:cTn id="25" dur="500"/>
                                        <p:tgtEl>
                                          <p:spTgt spid="921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219">
                                            <p:txEl>
                                              <p:pRg st="4" end="4"/>
                                            </p:txEl>
                                          </p:spTgt>
                                        </p:tgtEl>
                                        <p:attrNameLst>
                                          <p:attrName>style.visibility</p:attrName>
                                        </p:attrNameLst>
                                      </p:cBhvr>
                                      <p:to>
                                        <p:strVal val="visible"/>
                                      </p:to>
                                    </p:set>
                                    <p:animEffect transition="in" filter="fade">
                                      <p:cBhvr>
                                        <p:cTn id="30" dur="500"/>
                                        <p:tgtEl>
                                          <p:spTgt spid="921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219">
                                            <p:txEl>
                                              <p:pRg st="5" end="5"/>
                                            </p:txEl>
                                          </p:spTgt>
                                        </p:tgtEl>
                                        <p:attrNameLst>
                                          <p:attrName>style.visibility</p:attrName>
                                        </p:attrNameLst>
                                      </p:cBhvr>
                                      <p:to>
                                        <p:strVal val="visible"/>
                                      </p:to>
                                    </p:set>
                                    <p:animEffect transition="in" filter="fade">
                                      <p:cBhvr>
                                        <p:cTn id="35" dur="500"/>
                                        <p:tgtEl>
                                          <p:spTgt spid="9219">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219">
                                            <p:txEl>
                                              <p:pRg st="6" end="6"/>
                                            </p:txEl>
                                          </p:spTgt>
                                        </p:tgtEl>
                                        <p:attrNameLst>
                                          <p:attrName>style.visibility</p:attrName>
                                        </p:attrNameLst>
                                      </p:cBhvr>
                                      <p:to>
                                        <p:strVal val="visible"/>
                                      </p:to>
                                    </p:set>
                                    <p:animEffect transition="in" filter="fade">
                                      <p:cBhvr>
                                        <p:cTn id="43" dur="500"/>
                                        <p:tgtEl>
                                          <p:spTgt spid="9219">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219">
                                            <p:txEl>
                                              <p:pRg st="7" end="7"/>
                                            </p:txEl>
                                          </p:spTgt>
                                        </p:tgtEl>
                                        <p:attrNameLst>
                                          <p:attrName>style.visibility</p:attrName>
                                        </p:attrNameLst>
                                      </p:cBhvr>
                                      <p:to>
                                        <p:strVal val="visible"/>
                                      </p:to>
                                    </p:set>
                                    <p:animEffect transition="in" filter="fade">
                                      <p:cBhvr>
                                        <p:cTn id="48" dur="500"/>
                                        <p:tgtEl>
                                          <p:spTgt spid="9219">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lumMod val="75000"/>
                  </a:schemeClr>
                </a:solidFill>
              </a:rPr>
              <a:t>Galileo’s Ideas of Motion</a:t>
            </a:r>
          </a:p>
        </p:txBody>
      </p:sp>
      <p:sp>
        <p:nvSpPr>
          <p:cNvPr id="9219" name="Rectangle 3"/>
          <p:cNvSpPr>
            <a:spLocks noGrp="1" noChangeArrowheads="1"/>
          </p:cNvSpPr>
          <p:nvPr>
            <p:ph type="body" idx="1"/>
          </p:nvPr>
        </p:nvSpPr>
        <p:spPr>
          <a:xfrm>
            <a:off x="158578" y="914400"/>
            <a:ext cx="5632622" cy="5334000"/>
          </a:xfrm>
        </p:spPr>
        <p:txBody>
          <a:bodyPr>
            <a:normAutofit lnSpcReduction="10000"/>
          </a:bodyPr>
          <a:lstStyle/>
          <a:p>
            <a:r>
              <a:rPr lang="en-US" sz="2000" b="1" dirty="0" smtClean="0">
                <a:solidFill>
                  <a:schemeClr val="bg1">
                    <a:lumMod val="75000"/>
                  </a:schemeClr>
                </a:solidFill>
              </a:rPr>
              <a:t>Dialogues…The</a:t>
            </a:r>
            <a:r>
              <a:rPr lang="en-US" sz="2000" dirty="0" smtClean="0">
                <a:solidFill>
                  <a:schemeClr val="bg1">
                    <a:lumMod val="75000"/>
                  </a:schemeClr>
                </a:solidFill>
              </a:rPr>
              <a:t> </a:t>
            </a:r>
            <a:r>
              <a:rPr lang="en-US" sz="2000" dirty="0">
                <a:solidFill>
                  <a:schemeClr val="bg1">
                    <a:lumMod val="75000"/>
                  </a:schemeClr>
                </a:solidFill>
              </a:rPr>
              <a:t>book is presented as a series of discussions, over a span of four days, among two philosophers and a layman</a:t>
            </a:r>
            <a:r>
              <a:rPr lang="en-US" sz="2000" dirty="0" smtClean="0">
                <a:solidFill>
                  <a:schemeClr val="bg1">
                    <a:lumMod val="75000"/>
                  </a:schemeClr>
                </a:solidFill>
              </a:rPr>
              <a:t>:</a:t>
            </a:r>
            <a:endParaRPr lang="en-US" sz="2000" dirty="0">
              <a:solidFill>
                <a:schemeClr val="bg1">
                  <a:lumMod val="75000"/>
                </a:schemeClr>
              </a:solidFill>
            </a:endParaRPr>
          </a:p>
          <a:p>
            <a:pPr lvl="1"/>
            <a:r>
              <a:rPr lang="en-US" sz="1600" dirty="0">
                <a:solidFill>
                  <a:schemeClr val="bg1">
                    <a:lumMod val="75000"/>
                  </a:schemeClr>
                </a:solidFill>
              </a:rPr>
              <a:t>    </a:t>
            </a:r>
            <a:r>
              <a:rPr lang="en-US" sz="1600" b="1" i="1" dirty="0" err="1">
                <a:solidFill>
                  <a:schemeClr val="bg1">
                    <a:lumMod val="75000"/>
                  </a:schemeClr>
                </a:solidFill>
              </a:rPr>
              <a:t>Salviati</a:t>
            </a:r>
            <a:r>
              <a:rPr lang="en-US" sz="1600" dirty="0">
                <a:solidFill>
                  <a:schemeClr val="bg1">
                    <a:lumMod val="75000"/>
                  </a:schemeClr>
                </a:solidFill>
              </a:rPr>
              <a:t> argues for the </a:t>
            </a:r>
            <a:r>
              <a:rPr lang="en-US" sz="1600" b="1" dirty="0">
                <a:solidFill>
                  <a:schemeClr val="bg1">
                    <a:lumMod val="75000"/>
                  </a:schemeClr>
                </a:solidFill>
              </a:rPr>
              <a:t>Copernican position </a:t>
            </a:r>
            <a:r>
              <a:rPr lang="en-US" sz="1600" dirty="0">
                <a:solidFill>
                  <a:schemeClr val="bg1">
                    <a:lumMod val="75000"/>
                  </a:schemeClr>
                </a:solidFill>
              </a:rPr>
              <a:t>and presents some of Galileo's views </a:t>
            </a:r>
            <a:r>
              <a:rPr lang="en-US" sz="1600" dirty="0" smtClean="0">
                <a:solidFill>
                  <a:schemeClr val="bg1">
                    <a:lumMod val="75000"/>
                  </a:schemeClr>
                </a:solidFill>
              </a:rPr>
              <a:t>directly…</a:t>
            </a:r>
            <a:endParaRPr lang="en-US" sz="1600" dirty="0">
              <a:solidFill>
                <a:schemeClr val="bg1">
                  <a:lumMod val="75000"/>
                </a:schemeClr>
              </a:solidFill>
            </a:endParaRPr>
          </a:p>
          <a:p>
            <a:pPr lvl="1"/>
            <a:r>
              <a:rPr lang="en-US" sz="1600" dirty="0">
                <a:solidFill>
                  <a:schemeClr val="bg1">
                    <a:lumMod val="75000"/>
                  </a:schemeClr>
                </a:solidFill>
              </a:rPr>
              <a:t>    </a:t>
            </a:r>
            <a:r>
              <a:rPr lang="en-US" sz="1600" b="1" i="1" dirty="0" err="1">
                <a:solidFill>
                  <a:schemeClr val="bg1">
                    <a:lumMod val="75000"/>
                  </a:schemeClr>
                </a:solidFill>
              </a:rPr>
              <a:t>Sagredo</a:t>
            </a:r>
            <a:r>
              <a:rPr lang="en-US" sz="1600" dirty="0">
                <a:solidFill>
                  <a:schemeClr val="bg1">
                    <a:lumMod val="75000"/>
                  </a:schemeClr>
                </a:solidFill>
              </a:rPr>
              <a:t> is an intelligent layman who is initially </a:t>
            </a:r>
            <a:r>
              <a:rPr lang="en-US" sz="1600" dirty="0" smtClean="0">
                <a:solidFill>
                  <a:schemeClr val="bg1">
                    <a:lumMod val="75000"/>
                  </a:schemeClr>
                </a:solidFill>
              </a:rPr>
              <a:t>neutral…</a:t>
            </a:r>
            <a:endParaRPr lang="en-US" sz="1600" dirty="0">
              <a:solidFill>
                <a:schemeClr val="bg1">
                  <a:lumMod val="75000"/>
                </a:schemeClr>
              </a:solidFill>
            </a:endParaRPr>
          </a:p>
          <a:p>
            <a:pPr lvl="1"/>
            <a:r>
              <a:rPr lang="en-US" sz="1600" dirty="0">
                <a:solidFill>
                  <a:schemeClr val="bg1">
                    <a:lumMod val="75000"/>
                  </a:schemeClr>
                </a:solidFill>
              </a:rPr>
              <a:t>    </a:t>
            </a:r>
            <a:r>
              <a:rPr lang="en-US" sz="1600" b="1" i="1" dirty="0" err="1">
                <a:solidFill>
                  <a:schemeClr val="bg1">
                    <a:lumMod val="75000"/>
                  </a:schemeClr>
                </a:solidFill>
              </a:rPr>
              <a:t>Simplicio</a:t>
            </a:r>
            <a:r>
              <a:rPr lang="en-US" sz="1600" dirty="0">
                <a:solidFill>
                  <a:schemeClr val="bg1">
                    <a:lumMod val="75000"/>
                  </a:schemeClr>
                </a:solidFill>
              </a:rPr>
              <a:t>, a dedicated follower of Ptolemy and Aristotle, presents the </a:t>
            </a:r>
            <a:r>
              <a:rPr lang="en-US" sz="1600" b="1" dirty="0">
                <a:solidFill>
                  <a:schemeClr val="bg1">
                    <a:lumMod val="75000"/>
                  </a:schemeClr>
                </a:solidFill>
              </a:rPr>
              <a:t>traditional views </a:t>
            </a:r>
            <a:r>
              <a:rPr lang="en-US" sz="1600" dirty="0">
                <a:solidFill>
                  <a:schemeClr val="bg1">
                    <a:lumMod val="75000"/>
                  </a:schemeClr>
                </a:solidFill>
              </a:rPr>
              <a:t>and the arguments against the Copernican </a:t>
            </a:r>
            <a:r>
              <a:rPr lang="en-US" sz="1600" dirty="0" smtClean="0">
                <a:solidFill>
                  <a:schemeClr val="bg1">
                    <a:lumMod val="75000"/>
                  </a:schemeClr>
                </a:solidFill>
              </a:rPr>
              <a:t>position…</a:t>
            </a:r>
          </a:p>
          <a:p>
            <a:r>
              <a:rPr lang="en-US" sz="2000" dirty="0" smtClean="0">
                <a:solidFill>
                  <a:schemeClr val="bg1">
                    <a:lumMod val="75000"/>
                  </a:schemeClr>
                </a:solidFill>
              </a:rPr>
              <a:t>Discourses…written </a:t>
            </a:r>
            <a:r>
              <a:rPr lang="en-US" sz="2000" dirty="0">
                <a:solidFill>
                  <a:schemeClr val="bg1">
                    <a:lumMod val="75000"/>
                  </a:schemeClr>
                </a:solidFill>
              </a:rPr>
              <a:t>in a style similar to Dialogues, in which three men (</a:t>
            </a:r>
            <a:r>
              <a:rPr lang="en-US" sz="2000" dirty="0" err="1">
                <a:solidFill>
                  <a:schemeClr val="bg1">
                    <a:lumMod val="75000"/>
                  </a:schemeClr>
                </a:solidFill>
              </a:rPr>
              <a:t>Simplicio</a:t>
            </a:r>
            <a:r>
              <a:rPr lang="en-US" sz="2000" dirty="0">
                <a:solidFill>
                  <a:schemeClr val="bg1">
                    <a:lumMod val="75000"/>
                  </a:schemeClr>
                </a:solidFill>
              </a:rPr>
              <a:t>, </a:t>
            </a:r>
            <a:r>
              <a:rPr lang="en-US" sz="2000" dirty="0" err="1">
                <a:solidFill>
                  <a:schemeClr val="bg1">
                    <a:lumMod val="75000"/>
                  </a:schemeClr>
                </a:solidFill>
              </a:rPr>
              <a:t>Sagredo</a:t>
            </a:r>
            <a:r>
              <a:rPr lang="en-US" sz="2000" dirty="0">
                <a:solidFill>
                  <a:schemeClr val="bg1">
                    <a:lumMod val="75000"/>
                  </a:schemeClr>
                </a:solidFill>
              </a:rPr>
              <a:t>, and </a:t>
            </a:r>
            <a:r>
              <a:rPr lang="en-US" sz="2000" dirty="0" err="1">
                <a:solidFill>
                  <a:schemeClr val="bg1">
                    <a:lumMod val="75000"/>
                  </a:schemeClr>
                </a:solidFill>
              </a:rPr>
              <a:t>Salviati</a:t>
            </a:r>
            <a:r>
              <a:rPr lang="en-US" sz="2000" dirty="0">
                <a:solidFill>
                  <a:schemeClr val="bg1">
                    <a:lumMod val="75000"/>
                  </a:schemeClr>
                </a:solidFill>
              </a:rPr>
              <a:t>) discuss and debate the various questions Galileo is seeking to answer. </a:t>
            </a:r>
            <a:endParaRPr lang="en-US" sz="2000" dirty="0" smtClean="0">
              <a:solidFill>
                <a:schemeClr val="bg1">
                  <a:lumMod val="75000"/>
                </a:schemeClr>
              </a:solidFill>
            </a:endParaRPr>
          </a:p>
          <a:p>
            <a:pPr lvl="1"/>
            <a:r>
              <a:rPr lang="en-US" sz="1600" dirty="0" smtClean="0">
                <a:solidFill>
                  <a:schemeClr val="bg1">
                    <a:lumMod val="75000"/>
                  </a:schemeClr>
                </a:solidFill>
              </a:rPr>
              <a:t>There </a:t>
            </a:r>
            <a:r>
              <a:rPr lang="en-US" sz="1600" dirty="0">
                <a:solidFill>
                  <a:schemeClr val="bg1">
                    <a:lumMod val="75000"/>
                  </a:schemeClr>
                </a:solidFill>
              </a:rPr>
              <a:t>is a notable change in the men, however; </a:t>
            </a:r>
            <a:r>
              <a:rPr lang="en-US" sz="1600" b="1" dirty="0" err="1">
                <a:solidFill>
                  <a:schemeClr val="bg1">
                    <a:lumMod val="75000"/>
                  </a:schemeClr>
                </a:solidFill>
              </a:rPr>
              <a:t>Simplicio</a:t>
            </a:r>
            <a:r>
              <a:rPr lang="en-US" sz="1600" dirty="0">
                <a:solidFill>
                  <a:schemeClr val="bg1">
                    <a:lumMod val="75000"/>
                  </a:schemeClr>
                </a:solidFill>
              </a:rPr>
              <a:t>, in particular, is no longer quite as simple-minded and stubborn an Aristotelian as his name implies. His arguments are representative of Galileo's own early beliefs, as </a:t>
            </a:r>
            <a:r>
              <a:rPr lang="en-US" sz="1600" b="1" dirty="0" err="1">
                <a:solidFill>
                  <a:schemeClr val="bg1">
                    <a:lumMod val="75000"/>
                  </a:schemeClr>
                </a:solidFill>
              </a:rPr>
              <a:t>Sagredo</a:t>
            </a:r>
            <a:r>
              <a:rPr lang="en-US" sz="1600" dirty="0">
                <a:solidFill>
                  <a:schemeClr val="bg1">
                    <a:lumMod val="75000"/>
                  </a:schemeClr>
                </a:solidFill>
              </a:rPr>
              <a:t> represents his middle period, and </a:t>
            </a:r>
            <a:r>
              <a:rPr lang="en-US" sz="1600" b="1" dirty="0" err="1">
                <a:solidFill>
                  <a:schemeClr val="bg1">
                    <a:lumMod val="75000"/>
                  </a:schemeClr>
                </a:solidFill>
              </a:rPr>
              <a:t>Salviati</a:t>
            </a:r>
            <a:r>
              <a:rPr lang="en-US" sz="1600" dirty="0">
                <a:solidFill>
                  <a:schemeClr val="bg1">
                    <a:lumMod val="75000"/>
                  </a:schemeClr>
                </a:solidFill>
              </a:rPr>
              <a:t> proposes Galileo's newest models.</a:t>
            </a:r>
            <a:endParaRPr lang="en-US" sz="1600" dirty="0" smtClean="0">
              <a:solidFill>
                <a:schemeClr val="bg1">
                  <a:lumMod val="75000"/>
                </a:schemeClr>
              </a:solidFill>
            </a:endParaRPr>
          </a:p>
        </p:txBody>
      </p:sp>
      <p:pic>
        <p:nvPicPr>
          <p:cNvPr id="8" name="Picture 7"/>
          <p:cNvPicPr/>
          <p:nvPr/>
        </p:nvPicPr>
        <p:blipFill>
          <a:blip r:embed="rId3" cstate="print">
            <a:extLst>
              <a:ext uri="{BEBA8EAE-BF5A-486C-A8C5-ECC9F3942E4B}">
                <a14:imgProps xmlns:a14="http://schemas.microsoft.com/office/drawing/2010/main">
                  <a14:imgLayer r:embed="rId4">
                    <a14:imgEffect>
                      <a14:backgroundRemoval t="4781" b="90438" l="10000" r="90000"/>
                    </a14:imgEffect>
                  </a14:imgLayer>
                </a14:imgProps>
              </a:ext>
              <a:ext uri="{28A0092B-C50C-407E-A947-70E740481C1C}">
                <a14:useLocalDpi xmlns:a14="http://schemas.microsoft.com/office/drawing/2010/main" val="0"/>
              </a:ext>
            </a:extLst>
          </a:blip>
          <a:stretch>
            <a:fillRect/>
          </a:stretch>
        </p:blipFill>
        <p:spPr>
          <a:xfrm>
            <a:off x="7620000" y="-24925"/>
            <a:ext cx="1219200" cy="1777525"/>
          </a:xfrm>
          <a:prstGeom prst="rect">
            <a:avLst/>
          </a:prstGeom>
        </p:spPr>
      </p:pic>
      <p:pic>
        <p:nvPicPr>
          <p:cNvPr id="1026" name="Picture 2" descr="https://buythetruth.files.wordpress.com/2011/05/dia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731236"/>
            <a:ext cx="2574853" cy="17852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RP\School\Users\CEckart\My Documents\My Pictures\discorse Galileo-1638-0t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1392" y="3891034"/>
            <a:ext cx="1670609"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20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animEffect transition="in" filter="fade">
                                      <p:cBhvr>
                                        <p:cTn id="7" dur="500"/>
                                        <p:tgtEl>
                                          <p:spTgt spid="92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9">
                                            <p:txEl>
                                              <p:pRg st="2" end="2"/>
                                            </p:txEl>
                                          </p:spTgt>
                                        </p:tgtEl>
                                        <p:attrNameLst>
                                          <p:attrName>style.visibility</p:attrName>
                                        </p:attrNameLst>
                                      </p:cBhvr>
                                      <p:to>
                                        <p:strVal val="visible"/>
                                      </p:to>
                                    </p:set>
                                    <p:animEffect transition="in" filter="fade">
                                      <p:cBhvr>
                                        <p:cTn id="12" dur="500"/>
                                        <p:tgtEl>
                                          <p:spTgt spid="92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9">
                                            <p:txEl>
                                              <p:pRg st="3" end="3"/>
                                            </p:txEl>
                                          </p:spTgt>
                                        </p:tgtEl>
                                        <p:attrNameLst>
                                          <p:attrName>style.visibility</p:attrName>
                                        </p:attrNameLst>
                                      </p:cBhvr>
                                      <p:to>
                                        <p:strVal val="visible"/>
                                      </p:to>
                                    </p:set>
                                    <p:animEffect transition="in" filter="fade">
                                      <p:cBhvr>
                                        <p:cTn id="17" dur="500"/>
                                        <p:tgtEl>
                                          <p:spTgt spid="92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19">
                                            <p:txEl>
                                              <p:pRg st="4" end="4"/>
                                            </p:txEl>
                                          </p:spTgt>
                                        </p:tgtEl>
                                        <p:attrNameLst>
                                          <p:attrName>style.visibility</p:attrName>
                                        </p:attrNameLst>
                                      </p:cBhvr>
                                      <p:to>
                                        <p:strVal val="visible"/>
                                      </p:to>
                                    </p:set>
                                    <p:animEffect transition="in" filter="fade">
                                      <p:cBhvr>
                                        <p:cTn id="22" dur="500"/>
                                        <p:tgtEl>
                                          <p:spTgt spid="921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19">
                                            <p:txEl>
                                              <p:pRg st="5" end="5"/>
                                            </p:txEl>
                                          </p:spTgt>
                                        </p:tgtEl>
                                        <p:attrNameLst>
                                          <p:attrName>style.visibility</p:attrName>
                                        </p:attrNameLst>
                                      </p:cBhvr>
                                      <p:to>
                                        <p:strVal val="visible"/>
                                      </p:to>
                                    </p:set>
                                    <p:animEffect transition="in" filter="fade">
                                      <p:cBhvr>
                                        <p:cTn id="27" dur="500"/>
                                        <p:tgtEl>
                                          <p:spTgt spid="92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lumMod val="75000"/>
                  </a:schemeClr>
                </a:solidFill>
              </a:rPr>
              <a:t>Galileo Shifts the Perspective</a:t>
            </a:r>
          </a:p>
        </p:txBody>
      </p:sp>
      <p:sp>
        <p:nvSpPr>
          <p:cNvPr id="10243" name="Rectangle 3"/>
          <p:cNvSpPr>
            <a:spLocks noGrp="1" noChangeArrowheads="1"/>
          </p:cNvSpPr>
          <p:nvPr>
            <p:ph type="body" idx="1"/>
          </p:nvPr>
        </p:nvSpPr>
        <p:spPr>
          <a:xfrm>
            <a:off x="381000" y="838200"/>
            <a:ext cx="8763000" cy="990600"/>
          </a:xfrm>
        </p:spPr>
        <p:txBody>
          <a:bodyPr>
            <a:normAutofit/>
          </a:bodyPr>
          <a:lstStyle/>
          <a:p>
            <a:pPr marL="0" indent="0" eaLnBrk="1" hangingPunct="1">
              <a:buFontTx/>
              <a:buNone/>
              <a:tabLst>
                <a:tab pos="341313" algn="l"/>
              </a:tabLst>
            </a:pPr>
            <a:r>
              <a:rPr lang="en-US" sz="2800" dirty="0" smtClean="0">
                <a:solidFill>
                  <a:schemeClr val="bg1">
                    <a:lumMod val="75000"/>
                  </a:schemeClr>
                </a:solidFill>
              </a:rPr>
              <a:t>Galileo demolished Aristotle’s assertions that had lasted almost 2000 years…</a:t>
            </a:r>
          </a:p>
          <a:p>
            <a:pPr marL="0" indent="0" eaLnBrk="1" hangingPunct="1">
              <a:buFontTx/>
              <a:buNone/>
              <a:tabLst>
                <a:tab pos="341313" algn="l"/>
              </a:tabLst>
            </a:pPr>
            <a:endParaRPr lang="en-US" sz="2800" dirty="0">
              <a:solidFill>
                <a:schemeClr val="bg1">
                  <a:lumMod val="75000"/>
                </a:schemeClr>
              </a:solidFill>
            </a:endParaRPr>
          </a:p>
          <a:p>
            <a:pPr marL="0" indent="0" eaLnBrk="1" hangingPunct="1">
              <a:buFontTx/>
              <a:buNone/>
              <a:tabLst>
                <a:tab pos="341313" algn="l"/>
              </a:tabLst>
            </a:pPr>
            <a:endParaRPr lang="en-US" sz="2800" dirty="0" smtClean="0">
              <a:solidFill>
                <a:schemeClr val="bg1">
                  <a:lumMod val="75000"/>
                </a:schemeClr>
              </a:solidFill>
            </a:endParaRPr>
          </a:p>
          <a:p>
            <a:pPr marL="0" indent="0" eaLnBrk="1" hangingPunct="1">
              <a:buFontTx/>
              <a:buNone/>
              <a:tabLst>
                <a:tab pos="341313" algn="l"/>
              </a:tabLst>
            </a:pPr>
            <a:endParaRPr lang="en-US" sz="2800" dirty="0" smtClean="0">
              <a:solidFill>
                <a:schemeClr val="bg1">
                  <a:lumMod val="75000"/>
                </a:schemeClr>
              </a:solidFill>
            </a:endParaRPr>
          </a:p>
        </p:txBody>
      </p:sp>
      <p:sp>
        <p:nvSpPr>
          <p:cNvPr id="6" name="Rectangle 3"/>
          <p:cNvSpPr txBox="1">
            <a:spLocks noChangeArrowheads="1"/>
          </p:cNvSpPr>
          <p:nvPr/>
        </p:nvSpPr>
        <p:spPr>
          <a:xfrm>
            <a:off x="381000" y="1905000"/>
            <a:ext cx="87630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       Former idea				former test		</a:t>
            </a:r>
          </a:p>
          <a:p>
            <a:pPr marL="0" indent="0">
              <a:buFontTx/>
              <a:buNone/>
              <a:tabLst>
                <a:tab pos="341313" algn="l"/>
              </a:tabLst>
            </a:pPr>
            <a:endParaRPr lang="en-US" sz="2800" dirty="0" smtClean="0">
              <a:solidFill>
                <a:schemeClr val="bg1">
                  <a:lumMod val="75000"/>
                </a:schemeClr>
              </a:solidFill>
            </a:endParaRPr>
          </a:p>
        </p:txBody>
      </p:sp>
      <p:sp>
        <p:nvSpPr>
          <p:cNvPr id="8" name="Rectangle 3"/>
          <p:cNvSpPr txBox="1">
            <a:spLocks noChangeArrowheads="1"/>
          </p:cNvSpPr>
          <p:nvPr/>
        </p:nvSpPr>
        <p:spPr>
          <a:xfrm>
            <a:off x="364958" y="2514600"/>
            <a:ext cx="3733800" cy="144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Tx/>
              <a:buNone/>
              <a:tabLst>
                <a:tab pos="341313" algn="l"/>
              </a:tabLst>
            </a:pPr>
            <a:r>
              <a:rPr lang="en-US" sz="2800" dirty="0" smtClean="0">
                <a:solidFill>
                  <a:schemeClr val="bg1"/>
                </a:solidFill>
              </a:rPr>
              <a:t>Heavier objects fall faster   than light ones…</a:t>
            </a:r>
          </a:p>
          <a:p>
            <a:pPr marL="0" indent="0" algn="ctr">
              <a:buFontTx/>
              <a:buNone/>
              <a:tabLst>
                <a:tab pos="341313" algn="l"/>
              </a:tabLst>
            </a:pPr>
            <a:endParaRPr lang="en-US" sz="2800" dirty="0" smtClean="0">
              <a:solidFill>
                <a:schemeClr val="bg1"/>
              </a:solidFill>
            </a:endParaRPr>
          </a:p>
        </p:txBody>
      </p:sp>
      <p:sp>
        <p:nvSpPr>
          <p:cNvPr id="10" name="Rectangle 3"/>
          <p:cNvSpPr txBox="1">
            <a:spLocks noChangeArrowheads="1"/>
          </p:cNvSpPr>
          <p:nvPr/>
        </p:nvSpPr>
        <p:spPr>
          <a:xfrm>
            <a:off x="-122321" y="3962400"/>
            <a:ext cx="87630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                 new idea				       new test		</a:t>
            </a:r>
          </a:p>
          <a:p>
            <a:pPr marL="0" indent="0">
              <a:buFontTx/>
              <a:buNone/>
              <a:tabLst>
                <a:tab pos="341313" algn="l"/>
              </a:tabLst>
            </a:pPr>
            <a:endParaRPr lang="en-US" sz="2800" dirty="0" smtClean="0">
              <a:solidFill>
                <a:schemeClr val="bg1">
                  <a:lumMod val="75000"/>
                </a:schemeClr>
              </a:solidFill>
            </a:endParaRPr>
          </a:p>
        </p:txBody>
      </p:sp>
      <p:sp>
        <p:nvSpPr>
          <p:cNvPr id="11" name="Rectangle 3"/>
          <p:cNvSpPr txBox="1">
            <a:spLocks noChangeArrowheads="1"/>
          </p:cNvSpPr>
          <p:nvPr/>
        </p:nvSpPr>
        <p:spPr>
          <a:xfrm>
            <a:off x="4818647" y="2514600"/>
            <a:ext cx="3733800" cy="144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Tx/>
              <a:buNone/>
              <a:tabLst>
                <a:tab pos="341313" algn="l"/>
              </a:tabLst>
            </a:pPr>
            <a:r>
              <a:rPr lang="en-US" sz="2800" dirty="0" smtClean="0">
                <a:solidFill>
                  <a:schemeClr val="bg1"/>
                </a:solidFill>
              </a:rPr>
              <a:t>Theorize based on observation when possible</a:t>
            </a:r>
          </a:p>
          <a:p>
            <a:pPr marL="0" indent="0" algn="ctr">
              <a:buFontTx/>
              <a:buNone/>
              <a:tabLst>
                <a:tab pos="341313" algn="l"/>
              </a:tabLst>
            </a:pPr>
            <a:endParaRPr lang="en-US" sz="2800" dirty="0" smtClean="0">
              <a:solidFill>
                <a:schemeClr val="bg1"/>
              </a:solidFill>
            </a:endParaRPr>
          </a:p>
        </p:txBody>
      </p:sp>
      <p:sp>
        <p:nvSpPr>
          <p:cNvPr id="12" name="Rectangle 3"/>
          <p:cNvSpPr txBox="1">
            <a:spLocks noChangeArrowheads="1"/>
          </p:cNvSpPr>
          <p:nvPr/>
        </p:nvSpPr>
        <p:spPr>
          <a:xfrm>
            <a:off x="525379" y="4596063"/>
            <a:ext cx="3733800" cy="14478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Tx/>
              <a:buNone/>
              <a:tabLst>
                <a:tab pos="341313" algn="l"/>
              </a:tabLst>
            </a:pPr>
            <a:r>
              <a:rPr lang="en-US" sz="2800" dirty="0" smtClean="0">
                <a:solidFill>
                  <a:schemeClr val="bg1"/>
                </a:solidFill>
              </a:rPr>
              <a:t>Neglecting air resistance, objects fall at the same rate regardless of mass</a:t>
            </a:r>
          </a:p>
          <a:p>
            <a:pPr marL="0" indent="0" algn="ctr">
              <a:buFontTx/>
              <a:buNone/>
              <a:tabLst>
                <a:tab pos="341313" algn="l"/>
              </a:tabLst>
            </a:pPr>
            <a:endParaRPr lang="en-US" sz="2800" dirty="0" smtClean="0">
              <a:solidFill>
                <a:schemeClr val="bg1"/>
              </a:solidFill>
            </a:endParaRPr>
          </a:p>
        </p:txBody>
      </p:sp>
      <p:sp>
        <p:nvSpPr>
          <p:cNvPr id="13" name="Rectangle 3"/>
          <p:cNvSpPr txBox="1">
            <a:spLocks noChangeArrowheads="1"/>
          </p:cNvSpPr>
          <p:nvPr/>
        </p:nvSpPr>
        <p:spPr>
          <a:xfrm>
            <a:off x="4906879" y="4596063"/>
            <a:ext cx="3733800" cy="14478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Tx/>
              <a:buNone/>
              <a:tabLst>
                <a:tab pos="341313" algn="l"/>
              </a:tabLst>
            </a:pPr>
            <a:r>
              <a:rPr lang="en-US" sz="2800" dirty="0" smtClean="0">
                <a:solidFill>
                  <a:schemeClr val="bg1"/>
                </a:solidFill>
              </a:rPr>
              <a:t>Experiment with objects that, for all practical purposes, are not heavily influenced by air resistance</a:t>
            </a:r>
          </a:p>
          <a:p>
            <a:pPr marL="0" indent="0" algn="ctr">
              <a:buFontTx/>
              <a:buNone/>
              <a:tabLst>
                <a:tab pos="341313" algn="l"/>
              </a:tabLst>
            </a:pPr>
            <a:endParaRPr lang="en-US" sz="28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lumMod val="75000"/>
                  </a:schemeClr>
                </a:solidFill>
              </a:rPr>
              <a:t>Galileo Shifts the Perspective</a:t>
            </a:r>
          </a:p>
        </p:txBody>
      </p:sp>
      <p:sp>
        <p:nvSpPr>
          <p:cNvPr id="10243" name="Rectangle 3"/>
          <p:cNvSpPr>
            <a:spLocks noGrp="1" noChangeArrowheads="1"/>
          </p:cNvSpPr>
          <p:nvPr>
            <p:ph type="body" idx="1"/>
          </p:nvPr>
        </p:nvSpPr>
        <p:spPr>
          <a:xfrm>
            <a:off x="381000" y="838200"/>
            <a:ext cx="8763000" cy="990600"/>
          </a:xfrm>
        </p:spPr>
        <p:txBody>
          <a:bodyPr>
            <a:normAutofit/>
          </a:bodyPr>
          <a:lstStyle/>
          <a:p>
            <a:pPr marL="0" indent="0" eaLnBrk="1" hangingPunct="1">
              <a:buFontTx/>
              <a:buNone/>
              <a:tabLst>
                <a:tab pos="341313" algn="l"/>
              </a:tabLst>
            </a:pPr>
            <a:r>
              <a:rPr lang="en-US" sz="2800" dirty="0" smtClean="0">
                <a:solidFill>
                  <a:schemeClr val="bg1">
                    <a:lumMod val="75000"/>
                  </a:schemeClr>
                </a:solidFill>
              </a:rPr>
              <a:t>Galileo demolished Aristotle’s assertions that had lasted almost 2000 years…</a:t>
            </a:r>
          </a:p>
          <a:p>
            <a:pPr marL="0" indent="0" eaLnBrk="1" hangingPunct="1">
              <a:buFontTx/>
              <a:buNone/>
              <a:tabLst>
                <a:tab pos="341313" algn="l"/>
              </a:tabLst>
            </a:pPr>
            <a:endParaRPr lang="en-US" sz="2800" dirty="0">
              <a:solidFill>
                <a:schemeClr val="bg1">
                  <a:lumMod val="75000"/>
                </a:schemeClr>
              </a:solidFill>
            </a:endParaRPr>
          </a:p>
          <a:p>
            <a:pPr marL="0" indent="0" eaLnBrk="1" hangingPunct="1">
              <a:buFontTx/>
              <a:buNone/>
              <a:tabLst>
                <a:tab pos="341313" algn="l"/>
              </a:tabLst>
            </a:pPr>
            <a:endParaRPr lang="en-US" sz="2800" dirty="0" smtClean="0">
              <a:solidFill>
                <a:schemeClr val="bg1">
                  <a:lumMod val="75000"/>
                </a:schemeClr>
              </a:solidFill>
            </a:endParaRPr>
          </a:p>
          <a:p>
            <a:pPr marL="0" indent="0" eaLnBrk="1" hangingPunct="1">
              <a:buFontTx/>
              <a:buNone/>
              <a:tabLst>
                <a:tab pos="341313" algn="l"/>
              </a:tabLst>
            </a:pPr>
            <a:endParaRPr lang="en-US" sz="2800" dirty="0" smtClean="0">
              <a:solidFill>
                <a:schemeClr val="bg1">
                  <a:lumMod val="75000"/>
                </a:schemeClr>
              </a:solidFill>
            </a:endParaRPr>
          </a:p>
        </p:txBody>
      </p:sp>
      <p:sp>
        <p:nvSpPr>
          <p:cNvPr id="6" name="Rectangle 3"/>
          <p:cNvSpPr txBox="1">
            <a:spLocks noChangeArrowheads="1"/>
          </p:cNvSpPr>
          <p:nvPr/>
        </p:nvSpPr>
        <p:spPr>
          <a:xfrm>
            <a:off x="381000" y="1905000"/>
            <a:ext cx="87630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       Former idea				former test		</a:t>
            </a:r>
          </a:p>
          <a:p>
            <a:pPr marL="0" indent="0">
              <a:buFontTx/>
              <a:buNone/>
              <a:tabLst>
                <a:tab pos="341313" algn="l"/>
              </a:tabLst>
            </a:pPr>
            <a:endParaRPr lang="en-US" sz="2800" dirty="0" smtClean="0">
              <a:solidFill>
                <a:schemeClr val="bg1">
                  <a:lumMod val="75000"/>
                </a:schemeClr>
              </a:solidFill>
            </a:endParaRPr>
          </a:p>
        </p:txBody>
      </p:sp>
      <p:sp>
        <p:nvSpPr>
          <p:cNvPr id="8" name="Rectangle 3"/>
          <p:cNvSpPr txBox="1">
            <a:spLocks noChangeArrowheads="1"/>
          </p:cNvSpPr>
          <p:nvPr/>
        </p:nvSpPr>
        <p:spPr>
          <a:xfrm>
            <a:off x="364958" y="2514600"/>
            <a:ext cx="3733800" cy="144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Tx/>
              <a:buNone/>
              <a:tabLst>
                <a:tab pos="341313" algn="l"/>
              </a:tabLst>
            </a:pPr>
            <a:r>
              <a:rPr lang="en-US" sz="2800" dirty="0" smtClean="0">
                <a:solidFill>
                  <a:schemeClr val="bg1"/>
                </a:solidFill>
              </a:rPr>
              <a:t>Forces keep objects in motion</a:t>
            </a:r>
          </a:p>
          <a:p>
            <a:pPr marL="0" indent="0" algn="ctr">
              <a:buFontTx/>
              <a:buNone/>
              <a:tabLst>
                <a:tab pos="341313" algn="l"/>
              </a:tabLst>
            </a:pPr>
            <a:endParaRPr lang="en-US" sz="2800" dirty="0" smtClean="0">
              <a:solidFill>
                <a:schemeClr val="bg1"/>
              </a:solidFill>
            </a:endParaRPr>
          </a:p>
        </p:txBody>
      </p:sp>
      <p:sp>
        <p:nvSpPr>
          <p:cNvPr id="10" name="Rectangle 3"/>
          <p:cNvSpPr txBox="1">
            <a:spLocks noChangeArrowheads="1"/>
          </p:cNvSpPr>
          <p:nvPr/>
        </p:nvSpPr>
        <p:spPr>
          <a:xfrm>
            <a:off x="-122321" y="3962400"/>
            <a:ext cx="87630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                 new idea				       new test		</a:t>
            </a:r>
          </a:p>
          <a:p>
            <a:pPr marL="0" indent="0">
              <a:buFontTx/>
              <a:buNone/>
              <a:tabLst>
                <a:tab pos="341313" algn="l"/>
              </a:tabLst>
            </a:pPr>
            <a:endParaRPr lang="en-US" sz="2800" dirty="0" smtClean="0">
              <a:solidFill>
                <a:schemeClr val="bg1">
                  <a:lumMod val="75000"/>
                </a:schemeClr>
              </a:solidFill>
            </a:endParaRPr>
          </a:p>
        </p:txBody>
      </p:sp>
      <p:sp>
        <p:nvSpPr>
          <p:cNvPr id="11" name="Rectangle 3"/>
          <p:cNvSpPr txBox="1">
            <a:spLocks noChangeArrowheads="1"/>
          </p:cNvSpPr>
          <p:nvPr/>
        </p:nvSpPr>
        <p:spPr>
          <a:xfrm>
            <a:off x="4818647" y="2514600"/>
            <a:ext cx="3733800" cy="144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Tx/>
              <a:buNone/>
              <a:tabLst>
                <a:tab pos="341313" algn="l"/>
              </a:tabLst>
            </a:pPr>
            <a:r>
              <a:rPr lang="en-US" sz="2800" dirty="0" smtClean="0">
                <a:solidFill>
                  <a:schemeClr val="bg1"/>
                </a:solidFill>
              </a:rPr>
              <a:t>Theorize based on observation when possible</a:t>
            </a:r>
          </a:p>
          <a:p>
            <a:pPr marL="0" indent="0" algn="ctr">
              <a:buFontTx/>
              <a:buNone/>
              <a:tabLst>
                <a:tab pos="341313" algn="l"/>
              </a:tabLst>
            </a:pPr>
            <a:endParaRPr lang="en-US" sz="2800" dirty="0" smtClean="0">
              <a:solidFill>
                <a:schemeClr val="bg1"/>
              </a:solidFill>
            </a:endParaRPr>
          </a:p>
        </p:txBody>
      </p:sp>
      <p:sp>
        <p:nvSpPr>
          <p:cNvPr id="12" name="Rectangle 3"/>
          <p:cNvSpPr txBox="1">
            <a:spLocks noChangeArrowheads="1"/>
          </p:cNvSpPr>
          <p:nvPr/>
        </p:nvSpPr>
        <p:spPr>
          <a:xfrm>
            <a:off x="525379" y="4596063"/>
            <a:ext cx="3733800" cy="14478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Tx/>
              <a:buNone/>
              <a:tabLst>
                <a:tab pos="341313" algn="l"/>
              </a:tabLst>
            </a:pPr>
            <a:r>
              <a:rPr lang="en-US" sz="2800" dirty="0" smtClean="0">
                <a:solidFill>
                  <a:schemeClr val="bg1"/>
                </a:solidFill>
              </a:rPr>
              <a:t>Moving objects, neglecting  friction, will keep moving (AKA Forces are needed to stop objects!)</a:t>
            </a:r>
          </a:p>
        </p:txBody>
      </p:sp>
      <p:sp>
        <p:nvSpPr>
          <p:cNvPr id="13" name="Rectangle 3"/>
          <p:cNvSpPr txBox="1">
            <a:spLocks noChangeArrowheads="1"/>
          </p:cNvSpPr>
          <p:nvPr/>
        </p:nvSpPr>
        <p:spPr>
          <a:xfrm>
            <a:off x="4906879" y="4596063"/>
            <a:ext cx="3733800" cy="14478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Tx/>
              <a:buNone/>
              <a:tabLst>
                <a:tab pos="341313" algn="l"/>
              </a:tabLst>
            </a:pPr>
            <a:r>
              <a:rPr lang="en-US" sz="2800" dirty="0" smtClean="0">
                <a:solidFill>
                  <a:schemeClr val="bg1"/>
                </a:solidFill>
              </a:rPr>
              <a:t>Perform with friction; observe objects tested under near friction-free conditions</a:t>
            </a:r>
          </a:p>
          <a:p>
            <a:pPr marL="0" indent="0" algn="ctr">
              <a:buFontTx/>
              <a:buNone/>
              <a:tabLst>
                <a:tab pos="341313" algn="l"/>
              </a:tabLst>
            </a:pPr>
            <a:endParaRPr lang="en-US" sz="2800" dirty="0" smtClean="0">
              <a:solidFill>
                <a:schemeClr val="bg1"/>
              </a:solidFill>
            </a:endParaRPr>
          </a:p>
        </p:txBody>
      </p:sp>
    </p:spTree>
    <p:extLst>
      <p:ext uri="{BB962C8B-B14F-4D97-AF65-F5344CB8AC3E}">
        <p14:creationId xmlns:p14="http://schemas.microsoft.com/office/powerpoint/2010/main" val="89618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2" name="Picture 22" descr="Fig2-1_AnimGIF edit"/>
          <p:cNvPicPr>
            <a:picLocks noChangeAspect="1" noChangeArrowheads="1" noCrop="1"/>
          </p:cNvPicPr>
          <p:nvPr/>
        </p:nvPicPr>
        <p:blipFill>
          <a:blip r:embed="rId3" cstate="print"/>
          <a:srcRect/>
          <a:stretch>
            <a:fillRect/>
          </a:stretch>
        </p:blipFill>
        <p:spPr bwMode="auto">
          <a:xfrm>
            <a:off x="5786867" y="1905000"/>
            <a:ext cx="3178175" cy="4105275"/>
          </a:xfrm>
          <a:prstGeom prst="rect">
            <a:avLst/>
          </a:prstGeom>
          <a:noFill/>
        </p:spPr>
      </p:pic>
      <p:sp>
        <p:nvSpPr>
          <p:cNvPr id="10242"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lumMod val="75000"/>
                  </a:schemeClr>
                </a:solidFill>
              </a:rPr>
              <a:t>Galileo’s Concept of Inertia</a:t>
            </a:r>
          </a:p>
        </p:txBody>
      </p:sp>
      <p:sp>
        <p:nvSpPr>
          <p:cNvPr id="10243" name="Rectangle 3"/>
          <p:cNvSpPr>
            <a:spLocks noGrp="1" noChangeArrowheads="1"/>
          </p:cNvSpPr>
          <p:nvPr>
            <p:ph type="body" idx="1"/>
          </p:nvPr>
        </p:nvSpPr>
        <p:spPr>
          <a:xfrm>
            <a:off x="152400" y="1404937"/>
            <a:ext cx="5384800" cy="5105400"/>
          </a:xfrm>
        </p:spPr>
        <p:txBody>
          <a:bodyPr/>
          <a:lstStyle/>
          <a:p>
            <a:pPr marL="0" indent="0" eaLnBrk="1" hangingPunct="1">
              <a:buFontTx/>
              <a:buNone/>
              <a:tabLst>
                <a:tab pos="341313" algn="l"/>
              </a:tabLst>
            </a:pPr>
            <a:r>
              <a:rPr lang="en-US" dirty="0" smtClean="0">
                <a:solidFill>
                  <a:schemeClr val="bg1">
                    <a:lumMod val="75000"/>
                  </a:schemeClr>
                </a:solidFill>
              </a:rPr>
              <a:t>Galileo tests</a:t>
            </a:r>
          </a:p>
          <a:p>
            <a:pPr marL="0" indent="0" eaLnBrk="1" hangingPunct="1">
              <a:spcBef>
                <a:spcPct val="50000"/>
              </a:spcBef>
              <a:buFontTx/>
              <a:buNone/>
              <a:tabLst>
                <a:tab pos="341313" algn="l"/>
              </a:tabLst>
            </a:pPr>
            <a:r>
              <a:rPr lang="en-US" dirty="0" smtClean="0">
                <a:solidFill>
                  <a:schemeClr val="bg1">
                    <a:lumMod val="75000"/>
                  </a:schemeClr>
                </a:solidFill>
              </a:rPr>
              <a:t>Galileo’s discovery:</a:t>
            </a:r>
          </a:p>
          <a:p>
            <a:pPr marL="400050" lvl="1" eaLnBrk="1" hangingPunct="1">
              <a:buFontTx/>
              <a:buChar char="•"/>
              <a:tabLst>
                <a:tab pos="341313" algn="l"/>
              </a:tabLst>
            </a:pPr>
            <a:r>
              <a:rPr lang="en-US" dirty="0" smtClean="0">
                <a:solidFill>
                  <a:schemeClr val="bg1">
                    <a:lumMod val="75000"/>
                  </a:schemeClr>
                </a:solidFill>
              </a:rPr>
              <a:t>Objects of different weight fall to the ground at the same time in the absence of air resistance.</a:t>
            </a:r>
          </a:p>
          <a:p>
            <a:pPr marL="400050" lvl="1" eaLnBrk="1" hangingPunct="1">
              <a:buFontTx/>
              <a:buChar char="•"/>
              <a:tabLst>
                <a:tab pos="341313" algn="l"/>
              </a:tabLst>
            </a:pPr>
            <a:r>
              <a:rPr lang="en-US" dirty="0" smtClean="0">
                <a:solidFill>
                  <a:schemeClr val="bg1">
                    <a:lumMod val="75000"/>
                  </a:schemeClr>
                </a:solidFill>
              </a:rPr>
              <a:t>A moving object needs no force to keep it moving in the absence of friction.</a:t>
            </a:r>
            <a:endParaRPr lang="en-US" sz="3200" dirty="0" smtClean="0">
              <a:solidFill>
                <a:schemeClr val="bg1">
                  <a:lumMod val="75000"/>
                </a:schemeClr>
              </a:solidFill>
            </a:endParaRPr>
          </a:p>
        </p:txBody>
      </p:sp>
    </p:spTree>
    <p:extLst>
      <p:ext uri="{BB962C8B-B14F-4D97-AF65-F5344CB8AC3E}">
        <p14:creationId xmlns:p14="http://schemas.microsoft.com/office/powerpoint/2010/main" val="28888857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703" name="Picture 15" descr="Fig2-2_AnimGIF"/>
          <p:cNvPicPr>
            <a:picLocks noChangeAspect="1" noChangeArrowheads="1"/>
          </p:cNvPicPr>
          <p:nvPr/>
        </p:nvPicPr>
        <p:blipFill>
          <a:blip r:embed="rId3" cstate="print"/>
          <a:srcRect/>
          <a:stretch>
            <a:fillRect/>
          </a:stretch>
        </p:blipFill>
        <p:spPr bwMode="auto">
          <a:xfrm>
            <a:off x="5097463" y="1651000"/>
            <a:ext cx="3908425" cy="4295775"/>
          </a:xfrm>
          <a:prstGeom prst="rect">
            <a:avLst/>
          </a:prstGeom>
          <a:noFill/>
        </p:spPr>
      </p:pic>
      <p:sp>
        <p:nvSpPr>
          <p:cNvPr id="114690" name="Rectangle 2"/>
          <p:cNvSpPr>
            <a:spLocks noGrp="1" noChangeArrowheads="1"/>
          </p:cNvSpPr>
          <p:nvPr>
            <p:ph type="title" idx="4294967295"/>
          </p:nvPr>
        </p:nvSpPr>
        <p:spPr>
          <a:xfrm>
            <a:off x="457200" y="0"/>
            <a:ext cx="8229600" cy="990600"/>
          </a:xfrm>
        </p:spPr>
        <p:txBody>
          <a:bodyPr/>
          <a:lstStyle/>
          <a:p>
            <a:pPr eaLnBrk="1" hangingPunct="1"/>
            <a:r>
              <a:rPr lang="en-US" dirty="0" smtClean="0">
                <a:solidFill>
                  <a:schemeClr val="bg1">
                    <a:lumMod val="75000"/>
                  </a:schemeClr>
                </a:solidFill>
              </a:rPr>
              <a:t>Galileo’s Concept of Inertia</a:t>
            </a:r>
          </a:p>
        </p:txBody>
      </p:sp>
      <p:sp>
        <p:nvSpPr>
          <p:cNvPr id="114691" name="Rectangle 3"/>
          <p:cNvSpPr>
            <a:spLocks noGrp="1" noChangeArrowheads="1"/>
          </p:cNvSpPr>
          <p:nvPr>
            <p:ph type="body" idx="4294967295"/>
          </p:nvPr>
        </p:nvSpPr>
        <p:spPr>
          <a:xfrm>
            <a:off x="0" y="990600"/>
            <a:ext cx="5097463" cy="5410200"/>
          </a:xfrm>
        </p:spPr>
        <p:txBody>
          <a:bodyPr/>
          <a:lstStyle/>
          <a:p>
            <a:r>
              <a:rPr lang="en-US" sz="2800" dirty="0" smtClean="0">
                <a:solidFill>
                  <a:schemeClr val="bg1">
                    <a:lumMod val="75000"/>
                  </a:schemeClr>
                </a:solidFill>
              </a:rPr>
              <a:t>Balls rolling on downward-sloping planes picked up speed.</a:t>
            </a:r>
          </a:p>
          <a:p>
            <a:r>
              <a:rPr lang="en-US" sz="2800" dirty="0" smtClean="0">
                <a:solidFill>
                  <a:schemeClr val="bg1">
                    <a:lumMod val="75000"/>
                  </a:schemeClr>
                </a:solidFill>
              </a:rPr>
              <a:t>Balls rolling on upward-sloping planes lost speed. </a:t>
            </a:r>
          </a:p>
          <a:p>
            <a:r>
              <a:rPr lang="en-US" sz="2800" dirty="0" smtClean="0">
                <a:solidFill>
                  <a:schemeClr val="bg1">
                    <a:lumMod val="75000"/>
                  </a:schemeClr>
                </a:solidFill>
              </a:rPr>
              <a:t>So a ball on a horizontal plane must maintain speed forever. </a:t>
            </a:r>
          </a:p>
          <a:p>
            <a:r>
              <a:rPr lang="en-US" sz="2800" dirty="0" smtClean="0">
                <a:solidFill>
                  <a:schemeClr val="bg1">
                    <a:lumMod val="75000"/>
                  </a:schemeClr>
                </a:solidFill>
              </a:rPr>
              <a:t>If the ball comes to rest, it is not due to its “nature,” but due to friction.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691">
                                            <p:txEl>
                                              <p:pRg st="1" end="1"/>
                                            </p:txEl>
                                          </p:spTgt>
                                        </p:tgtEl>
                                        <p:attrNameLst>
                                          <p:attrName>style.visibility</p:attrName>
                                        </p:attrNameLst>
                                      </p:cBhvr>
                                      <p:to>
                                        <p:strVal val="visible"/>
                                      </p:to>
                                    </p:set>
                                    <p:animEffect transition="in" filter="fade">
                                      <p:cBhvr>
                                        <p:cTn id="7" dur="500"/>
                                        <p:tgtEl>
                                          <p:spTgt spid="1146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691">
                                            <p:txEl>
                                              <p:pRg st="2" end="2"/>
                                            </p:txEl>
                                          </p:spTgt>
                                        </p:tgtEl>
                                        <p:attrNameLst>
                                          <p:attrName>style.visibility</p:attrName>
                                        </p:attrNameLst>
                                      </p:cBhvr>
                                      <p:to>
                                        <p:strVal val="visible"/>
                                      </p:to>
                                    </p:set>
                                    <p:animEffect transition="in" filter="fade">
                                      <p:cBhvr>
                                        <p:cTn id="12" dur="500"/>
                                        <p:tgtEl>
                                          <p:spTgt spid="1146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4691">
                                            <p:txEl>
                                              <p:pRg st="3" end="3"/>
                                            </p:txEl>
                                          </p:spTgt>
                                        </p:tgtEl>
                                        <p:attrNameLst>
                                          <p:attrName>style.visibility</p:attrName>
                                        </p:attrNameLst>
                                      </p:cBhvr>
                                      <p:to>
                                        <p:strVal val="visible"/>
                                      </p:to>
                                    </p:set>
                                    <p:animEffect transition="in" filter="fade">
                                      <p:cBhvr>
                                        <p:cTn id="17" dur="500"/>
                                        <p:tgtEl>
                                          <p:spTgt spid="1146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304800" y="1066800"/>
            <a:ext cx="8229600" cy="3570288"/>
          </a:xfrm>
        </p:spPr>
        <p:txBody>
          <a:bodyPr>
            <a:normAutofit lnSpcReduction="10000"/>
          </a:bodyPr>
          <a:lstStyle/>
          <a:p>
            <a:pPr marL="457200" indent="-457200" eaLnBrk="1" hangingPunct="1">
              <a:buFontTx/>
              <a:buNone/>
            </a:pPr>
            <a:r>
              <a:rPr lang="en-US" dirty="0" smtClean="0">
                <a:solidFill>
                  <a:schemeClr val="bg1">
                    <a:lumMod val="75000"/>
                  </a:schemeClr>
                </a:solidFill>
              </a:rPr>
              <a:t>The use of inclined planes for Galileo’s experiments helped him to</a:t>
            </a:r>
          </a:p>
          <a:p>
            <a:pPr marL="457200" indent="-457200" eaLnBrk="1" hangingPunct="1">
              <a:buFontTx/>
              <a:buNone/>
            </a:pPr>
            <a:endParaRPr lang="en-US" dirty="0" smtClean="0">
              <a:solidFill>
                <a:schemeClr val="bg1">
                  <a:lumMod val="75000"/>
                </a:schemeClr>
              </a:solidFill>
            </a:endParaRPr>
          </a:p>
          <a:p>
            <a:pPr marL="457200" indent="-457200" eaLnBrk="1" hangingPunct="1">
              <a:buFontTx/>
              <a:buAutoNum type="alphaUcPeriod"/>
            </a:pPr>
            <a:r>
              <a:rPr lang="en-US" sz="2800" dirty="0" smtClean="0">
                <a:solidFill>
                  <a:schemeClr val="bg1">
                    <a:lumMod val="75000"/>
                  </a:schemeClr>
                </a:solidFill>
              </a:rPr>
              <a:t>eliminate the acceleration of free fall.</a:t>
            </a:r>
            <a:endParaRPr lang="en-US" sz="2800" dirty="0" smtClean="0">
              <a:solidFill>
                <a:schemeClr val="bg1">
                  <a:lumMod val="75000"/>
                </a:schemeClr>
              </a:solidFill>
              <a:ea typeface="Batang" pitchFamily="18" charset="-127"/>
            </a:endParaRPr>
          </a:p>
          <a:p>
            <a:pPr marL="457200" indent="-457200" eaLnBrk="1" hangingPunct="1">
              <a:buFontTx/>
              <a:buAutoNum type="alphaUcPeriod" startAt="2"/>
            </a:pPr>
            <a:r>
              <a:rPr lang="en-US" sz="2800" dirty="0" smtClean="0">
                <a:solidFill>
                  <a:schemeClr val="bg1">
                    <a:lumMod val="75000"/>
                  </a:schemeClr>
                </a:solidFill>
              </a:rPr>
              <a:t>discover the concept of energy.</a:t>
            </a:r>
            <a:r>
              <a:rPr lang="en-US" sz="2800" b="1" dirty="0" smtClean="0">
                <a:solidFill>
                  <a:schemeClr val="bg1">
                    <a:lumMod val="75000"/>
                  </a:schemeClr>
                </a:solidFill>
                <a:ea typeface="Batang" pitchFamily="18" charset="-127"/>
              </a:rPr>
              <a:t> </a:t>
            </a:r>
          </a:p>
          <a:p>
            <a:pPr marL="457200" indent="-457200" eaLnBrk="1" hangingPunct="1">
              <a:buFontTx/>
              <a:buAutoNum type="alphaUcPeriod" startAt="2"/>
            </a:pPr>
            <a:r>
              <a:rPr lang="en-US" sz="2800" dirty="0" smtClean="0">
                <a:solidFill>
                  <a:schemeClr val="bg1">
                    <a:lumMod val="75000"/>
                  </a:schemeClr>
                </a:solidFill>
              </a:rPr>
              <a:t>discover the property called inertia.</a:t>
            </a:r>
            <a:endParaRPr lang="en-US" sz="2800" dirty="0" smtClean="0">
              <a:solidFill>
                <a:schemeClr val="bg1">
                  <a:lumMod val="75000"/>
                </a:schemeClr>
              </a:solidFill>
              <a:ea typeface="Batang" pitchFamily="18" charset="-127"/>
            </a:endParaRPr>
          </a:p>
          <a:p>
            <a:pPr marL="457200" indent="-457200" eaLnBrk="1" hangingPunct="1">
              <a:buFontTx/>
              <a:buAutoNum type="alphaUcPeriod" startAt="4"/>
            </a:pPr>
            <a:r>
              <a:rPr lang="en-US" sz="2800" dirty="0" smtClean="0">
                <a:solidFill>
                  <a:schemeClr val="bg1">
                    <a:lumMod val="75000"/>
                  </a:schemeClr>
                </a:solidFill>
              </a:rPr>
              <a:t>discover the concept of momentum.</a:t>
            </a:r>
          </a:p>
          <a:p>
            <a:pPr marL="457200" indent="-457200" eaLnBrk="1" hangingPunct="1">
              <a:buFontTx/>
              <a:buNone/>
            </a:pPr>
            <a:endParaRPr lang="en-US" sz="2800" dirty="0" smtClean="0">
              <a:solidFill>
                <a:schemeClr val="bg1">
                  <a:lumMod val="75000"/>
                </a:schemeClr>
              </a:solidFill>
            </a:endParaRPr>
          </a:p>
        </p:txBody>
      </p:sp>
      <p:sp>
        <p:nvSpPr>
          <p:cNvPr id="12292" name="Rectangle 4"/>
          <p:cNvSpPr>
            <a:spLocks noChangeArrowheads="1"/>
          </p:cNvSpPr>
          <p:nvPr/>
        </p:nvSpPr>
        <p:spPr bwMode="auto">
          <a:xfrm>
            <a:off x="0" y="0"/>
            <a:ext cx="9144000" cy="990600"/>
          </a:xfrm>
          <a:prstGeom prst="rect">
            <a:avLst/>
          </a:prstGeom>
          <a:solidFill>
            <a:srgbClr val="3B79AC"/>
          </a:solidFill>
          <a:ln w="9525">
            <a:noFill/>
            <a:miter lim="800000"/>
            <a:headEnd/>
            <a:tailEnd/>
          </a:ln>
        </p:spPr>
        <p:txBody>
          <a:bodyPr wrap="none" anchor="ctr"/>
          <a:lstStyle/>
          <a:p>
            <a:pPr algn="ctr"/>
            <a:r>
              <a:rPr lang="en-US" sz="3200" b="1">
                <a:solidFill>
                  <a:schemeClr val="bg1"/>
                </a:solidFill>
                <a:cs typeface="Arial" pitchFamily="34" charset="0"/>
              </a:rPr>
              <a:t>Galileo’s Concept of Inertia</a:t>
            </a:r>
          </a:p>
          <a:p>
            <a:pPr algn="ctr"/>
            <a:r>
              <a:rPr lang="en-US" sz="3200" b="1">
                <a:solidFill>
                  <a:schemeClr val="bg1"/>
                </a:solidFill>
                <a:cs typeface="Arial" pitchFamily="34" charset="0"/>
              </a:rPr>
              <a:t>CHECK YOUR NEIGHBOR</a:t>
            </a:r>
            <a:r>
              <a:rPr lang="en-US" sz="3200" b="1" i="1">
                <a:solidFill>
                  <a:schemeClr val="folHlink"/>
                </a:solidFill>
                <a:cs typeface="Arial"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2291">
                                            <p:txEl>
                                              <p:pRg st="3" end="3"/>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2291">
                                            <p:txEl>
                                              <p:pRg st="4" end="4"/>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jokideo.com/wp-content/uploads/2013/05/Funny-cartoon-Science-Teach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524000"/>
            <a:ext cx="3810000"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38334" b="54978"/>
          <a:stretch/>
        </p:blipFill>
        <p:spPr bwMode="auto">
          <a:xfrm>
            <a:off x="304800" y="457200"/>
            <a:ext cx="8305800" cy="631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181600" y="2057400"/>
            <a:ext cx="3381310" cy="369332"/>
          </a:xfrm>
          <a:prstGeom prst="rect">
            <a:avLst/>
          </a:prstGeom>
          <a:solidFill>
            <a:schemeClr val="bg1">
              <a:lumMod val="65000"/>
            </a:schemeClr>
          </a:solidFill>
        </p:spPr>
        <p:txBody>
          <a:bodyPr wrap="none">
            <a:spAutoFit/>
          </a:bodyPr>
          <a:lstStyle/>
          <a:p>
            <a:r>
              <a:rPr lang="en-US" b="1" i="1" dirty="0">
                <a:solidFill>
                  <a:prstClr val="black"/>
                </a:solidFill>
                <a:hlinkClick r:id="rId4"/>
              </a:rPr>
              <a:t>Newton's First Law</a:t>
            </a:r>
            <a:r>
              <a:rPr lang="en-US" b="1" dirty="0">
                <a:solidFill>
                  <a:prstClr val="black"/>
                </a:solidFill>
                <a:hlinkClick r:id="rId4"/>
              </a:rPr>
              <a:t> - </a:t>
            </a:r>
            <a:r>
              <a:rPr lang="en-US" b="1" i="1" dirty="0" err="1">
                <a:solidFill>
                  <a:prstClr val="black"/>
                </a:solidFill>
                <a:hlinkClick r:id="rId4"/>
              </a:rPr>
              <a:t>TeacherTube</a:t>
            </a:r>
            <a:endParaRPr lang="en-US" b="1" dirty="0">
              <a:solidFill>
                <a:prstClr val="black"/>
              </a:solidFill>
            </a:endParaRPr>
          </a:p>
        </p:txBody>
      </p:sp>
      <p:sp>
        <p:nvSpPr>
          <p:cNvPr id="7" name="Rectangle 6"/>
          <p:cNvSpPr/>
          <p:nvPr/>
        </p:nvSpPr>
        <p:spPr>
          <a:xfrm>
            <a:off x="5181600" y="2971799"/>
            <a:ext cx="3200400" cy="646331"/>
          </a:xfrm>
          <a:prstGeom prst="rect">
            <a:avLst/>
          </a:prstGeom>
          <a:solidFill>
            <a:schemeClr val="bg1">
              <a:lumMod val="65000"/>
            </a:schemeClr>
          </a:solidFill>
        </p:spPr>
        <p:txBody>
          <a:bodyPr wrap="square">
            <a:spAutoFit/>
          </a:bodyPr>
          <a:lstStyle/>
          <a:p>
            <a:r>
              <a:rPr lang="en-US" b="1" dirty="0">
                <a:solidFill>
                  <a:prstClr val="black"/>
                </a:solidFill>
                <a:hlinkClick r:id="rId5"/>
              </a:rPr>
              <a:t>conceptual physics the old </a:t>
            </a:r>
            <a:r>
              <a:rPr lang="en-US" b="1" i="1" dirty="0">
                <a:solidFill>
                  <a:prstClr val="black"/>
                </a:solidFill>
                <a:hlinkClick r:id="rId5"/>
              </a:rPr>
              <a:t>tablecloth trick</a:t>
            </a:r>
            <a:r>
              <a:rPr lang="en-US" b="1" dirty="0">
                <a:solidFill>
                  <a:prstClr val="black"/>
                </a:solidFill>
                <a:hlinkClick r:id="rId5"/>
              </a:rPr>
              <a:t> - YouTube</a:t>
            </a:r>
            <a:endParaRPr lang="en-US" b="1" dirty="0">
              <a:solidFill>
                <a:prstClr val="black"/>
              </a:solidFill>
            </a:endParaRPr>
          </a:p>
        </p:txBody>
      </p:sp>
      <p:sp>
        <p:nvSpPr>
          <p:cNvPr id="8" name="Rectangle 7"/>
          <p:cNvSpPr/>
          <p:nvPr/>
        </p:nvSpPr>
        <p:spPr>
          <a:xfrm>
            <a:off x="5214257" y="4314148"/>
            <a:ext cx="3200400" cy="646331"/>
          </a:xfrm>
          <a:prstGeom prst="rect">
            <a:avLst/>
          </a:prstGeom>
          <a:solidFill>
            <a:schemeClr val="bg1">
              <a:lumMod val="65000"/>
            </a:schemeClr>
          </a:solidFill>
        </p:spPr>
        <p:txBody>
          <a:bodyPr wrap="square">
            <a:spAutoFit/>
          </a:bodyPr>
          <a:lstStyle/>
          <a:p>
            <a:r>
              <a:rPr lang="en-US" b="1" dirty="0">
                <a:solidFill>
                  <a:prstClr val="black"/>
                </a:solidFill>
                <a:hlinkClick r:id="rId6"/>
              </a:rPr>
              <a:t>BMW S1000 RR. Dinner for RR. - YouTube</a:t>
            </a:r>
            <a:endParaRPr lang="en-US" b="1" dirty="0">
              <a:solidFill>
                <a:prstClr val="black"/>
              </a:solidFill>
            </a:endParaRPr>
          </a:p>
        </p:txBody>
      </p:sp>
    </p:spTree>
    <p:extLst>
      <p:ext uri="{BB962C8B-B14F-4D97-AF65-F5344CB8AC3E}">
        <p14:creationId xmlns:p14="http://schemas.microsoft.com/office/powerpoint/2010/main" val="33220553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4294967295"/>
          </p:nvPr>
        </p:nvSpPr>
        <p:spPr>
          <a:xfrm>
            <a:off x="304800" y="1066800"/>
            <a:ext cx="8229600" cy="2895600"/>
          </a:xfrm>
        </p:spPr>
        <p:txBody>
          <a:bodyPr>
            <a:normAutofit fontScale="92500" lnSpcReduction="20000"/>
          </a:bodyPr>
          <a:lstStyle/>
          <a:p>
            <a:pPr marL="457200" indent="-457200" eaLnBrk="1" hangingPunct="1">
              <a:buFontTx/>
              <a:buNone/>
            </a:pPr>
            <a:r>
              <a:rPr lang="en-US" dirty="0" smtClean="0">
                <a:solidFill>
                  <a:schemeClr val="bg1">
                    <a:lumMod val="75000"/>
                  </a:schemeClr>
                </a:solidFill>
              </a:rPr>
              <a:t>The use of inclined planes for Galileo’s experiments helped him to</a:t>
            </a:r>
          </a:p>
          <a:p>
            <a:pPr marL="457200" indent="-457200" eaLnBrk="1" hangingPunct="1">
              <a:buFontTx/>
              <a:buNone/>
            </a:pPr>
            <a:endParaRPr lang="en-US" dirty="0" smtClean="0">
              <a:solidFill>
                <a:schemeClr val="bg1">
                  <a:lumMod val="75000"/>
                </a:schemeClr>
              </a:solidFill>
            </a:endParaRPr>
          </a:p>
          <a:p>
            <a:pPr marL="457200" indent="-457200" eaLnBrk="1" hangingPunct="1">
              <a:buFontTx/>
              <a:buAutoNum type="alphaUcPeriod"/>
            </a:pPr>
            <a:r>
              <a:rPr lang="en-US" sz="2800" dirty="0" smtClean="0">
                <a:solidFill>
                  <a:schemeClr val="bg1">
                    <a:lumMod val="50000"/>
                  </a:schemeClr>
                </a:solidFill>
              </a:rPr>
              <a:t>eliminate the acceleration of free fall.</a:t>
            </a:r>
            <a:endParaRPr lang="en-US" sz="2800" dirty="0" smtClean="0">
              <a:solidFill>
                <a:schemeClr val="bg1">
                  <a:lumMod val="50000"/>
                </a:schemeClr>
              </a:solidFill>
              <a:ea typeface="Batang" pitchFamily="18" charset="-127"/>
            </a:endParaRPr>
          </a:p>
          <a:p>
            <a:pPr marL="457200" indent="-457200" eaLnBrk="1" hangingPunct="1">
              <a:buFontTx/>
              <a:buAutoNum type="alphaUcPeriod" startAt="2"/>
            </a:pPr>
            <a:r>
              <a:rPr lang="en-US" sz="2800" dirty="0" smtClean="0">
                <a:solidFill>
                  <a:schemeClr val="bg1">
                    <a:lumMod val="50000"/>
                  </a:schemeClr>
                </a:solidFill>
              </a:rPr>
              <a:t>discover the concept of energy.</a:t>
            </a:r>
            <a:r>
              <a:rPr lang="en-US" sz="2800" b="1" dirty="0" smtClean="0">
                <a:solidFill>
                  <a:schemeClr val="bg1">
                    <a:lumMod val="50000"/>
                  </a:schemeClr>
                </a:solidFill>
                <a:ea typeface="Batang" pitchFamily="18" charset="-127"/>
              </a:rPr>
              <a:t> </a:t>
            </a:r>
          </a:p>
          <a:p>
            <a:pPr marL="457200" indent="-457200" eaLnBrk="1" hangingPunct="1">
              <a:buFontTx/>
              <a:buAutoNum type="alphaUcPeriod" startAt="2"/>
            </a:pPr>
            <a:r>
              <a:rPr lang="en-US" sz="2800" b="1" dirty="0" smtClean="0">
                <a:solidFill>
                  <a:schemeClr val="bg1">
                    <a:lumMod val="75000"/>
                  </a:schemeClr>
                </a:solidFill>
              </a:rPr>
              <a:t>discover the property called inertia.</a:t>
            </a:r>
            <a:endParaRPr lang="en-US" sz="2800" b="1" dirty="0" smtClean="0">
              <a:solidFill>
                <a:schemeClr val="bg1">
                  <a:lumMod val="75000"/>
                </a:schemeClr>
              </a:solidFill>
              <a:ea typeface="Batang" pitchFamily="18" charset="-127"/>
            </a:endParaRPr>
          </a:p>
          <a:p>
            <a:pPr marL="457200" indent="-457200" eaLnBrk="1" hangingPunct="1">
              <a:buFontTx/>
              <a:buAutoNum type="alphaUcPeriod" startAt="4"/>
            </a:pPr>
            <a:r>
              <a:rPr lang="en-US" sz="2800" dirty="0" smtClean="0">
                <a:solidFill>
                  <a:schemeClr val="bg1">
                    <a:lumMod val="50000"/>
                  </a:schemeClr>
                </a:solidFill>
              </a:rPr>
              <a:t>discover the concept of momentum.</a:t>
            </a:r>
          </a:p>
        </p:txBody>
      </p:sp>
      <p:sp>
        <p:nvSpPr>
          <p:cNvPr id="123907" name="Rectangle 4"/>
          <p:cNvSpPr>
            <a:spLocks noChangeArrowheads="1"/>
          </p:cNvSpPr>
          <p:nvPr/>
        </p:nvSpPr>
        <p:spPr bwMode="auto">
          <a:xfrm>
            <a:off x="0" y="0"/>
            <a:ext cx="9144000" cy="990600"/>
          </a:xfrm>
          <a:prstGeom prst="rect">
            <a:avLst/>
          </a:prstGeom>
          <a:solidFill>
            <a:srgbClr val="3B79AC"/>
          </a:solidFill>
          <a:ln w="9525">
            <a:noFill/>
            <a:miter lim="800000"/>
            <a:headEnd/>
            <a:tailEnd/>
          </a:ln>
        </p:spPr>
        <p:txBody>
          <a:bodyPr wrap="none" anchor="ctr"/>
          <a:lstStyle/>
          <a:p>
            <a:pPr algn="ctr"/>
            <a:r>
              <a:rPr lang="en-US" sz="3200" b="1">
                <a:solidFill>
                  <a:schemeClr val="bg1"/>
                </a:solidFill>
                <a:cs typeface="Arial" pitchFamily="34" charset="0"/>
              </a:rPr>
              <a:t>Galileo’s Concept of Inertia</a:t>
            </a:r>
          </a:p>
          <a:p>
            <a:pPr algn="ctr"/>
            <a:r>
              <a:rPr lang="en-US" sz="3200" b="1">
                <a:solidFill>
                  <a:schemeClr val="bg1"/>
                </a:solidFill>
                <a:cs typeface="Arial" pitchFamily="34" charset="0"/>
              </a:rPr>
              <a:t>CHECK YOUR NEIGHBOR</a:t>
            </a:r>
            <a:r>
              <a:rPr lang="en-US" sz="3200" b="1" i="1">
                <a:solidFill>
                  <a:schemeClr val="folHlink"/>
                </a:solidFill>
                <a:cs typeface="Arial" pitchFamily="34" charset="0"/>
              </a:rPr>
              <a:t> </a:t>
            </a:r>
          </a:p>
        </p:txBody>
      </p:sp>
      <p:sp>
        <p:nvSpPr>
          <p:cNvPr id="123910" name="Text Box 6"/>
          <p:cNvSpPr txBox="1">
            <a:spLocks noChangeArrowheads="1"/>
          </p:cNvSpPr>
          <p:nvPr/>
        </p:nvSpPr>
        <p:spPr bwMode="auto">
          <a:xfrm>
            <a:off x="368300" y="5086350"/>
            <a:ext cx="8534400" cy="1200329"/>
          </a:xfrm>
          <a:prstGeom prst="rect">
            <a:avLst/>
          </a:prstGeom>
          <a:noFill/>
          <a:ln w="9525">
            <a:noFill/>
            <a:miter lim="800000"/>
            <a:headEnd/>
            <a:tailEnd/>
          </a:ln>
          <a:effectLst/>
        </p:spPr>
        <p:txBody>
          <a:bodyPr>
            <a:spAutoFit/>
          </a:bodyPr>
          <a:lstStyle/>
          <a:p>
            <a:r>
              <a:rPr lang="en-US" sz="2400" i="1" dirty="0">
                <a:solidFill>
                  <a:schemeClr val="bg1">
                    <a:lumMod val="75000"/>
                  </a:schemeClr>
                </a:solidFill>
              </a:rPr>
              <a:t>Comment</a:t>
            </a:r>
            <a:r>
              <a:rPr lang="en-US" sz="2400" dirty="0">
                <a:solidFill>
                  <a:schemeClr val="bg1">
                    <a:lumMod val="75000"/>
                  </a:schemeClr>
                </a:solidFill>
              </a:rPr>
              <a:t>:</a:t>
            </a:r>
          </a:p>
          <a:p>
            <a:r>
              <a:rPr lang="en-US" sz="2400" dirty="0">
                <a:solidFill>
                  <a:schemeClr val="bg1">
                    <a:lumMod val="75000"/>
                  </a:schemeClr>
                </a:solidFill>
              </a:rPr>
              <a:t>Note that inertia is a </a:t>
            </a:r>
            <a:r>
              <a:rPr lang="en-US" sz="2400" i="1" dirty="0">
                <a:solidFill>
                  <a:schemeClr val="bg1">
                    <a:lumMod val="75000"/>
                  </a:schemeClr>
                </a:solidFill>
              </a:rPr>
              <a:t>property</a:t>
            </a:r>
            <a:r>
              <a:rPr lang="en-US" sz="2400" dirty="0">
                <a:solidFill>
                  <a:schemeClr val="bg1">
                    <a:lumMod val="75000"/>
                  </a:schemeClr>
                </a:solidFill>
              </a:rPr>
              <a:t> of matter, not a reason for the behavior of matter.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3910"/>
                                        </p:tgtEl>
                                        <p:attrNameLst>
                                          <p:attrName>style.visibility</p:attrName>
                                        </p:attrNameLst>
                                      </p:cBhvr>
                                      <p:to>
                                        <p:strVal val="visible"/>
                                      </p:to>
                                    </p:set>
                                    <p:animEffect transition="in" filter="dissolve">
                                      <p:cBhvr>
                                        <p:cTn id="7" dur="500"/>
                                        <p:tgtEl>
                                          <p:spTgt spid="123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noAutofit/>
          </a:bodyPr>
          <a:lstStyle/>
          <a:p>
            <a:pPr eaLnBrk="1" hangingPunct="1"/>
            <a:r>
              <a:rPr lang="en-US" sz="3600" dirty="0" smtClean="0">
                <a:solidFill>
                  <a:schemeClr val="bg1">
                    <a:lumMod val="75000"/>
                  </a:schemeClr>
                </a:solidFill>
              </a:rPr>
              <a:t>2.3 Galileo’s Formulation of the concepts of speed &amp; velocity</a:t>
            </a:r>
          </a:p>
        </p:txBody>
      </p:sp>
      <p:sp>
        <p:nvSpPr>
          <p:cNvPr id="10243" name="Rectangle 3"/>
          <p:cNvSpPr>
            <a:spLocks noGrp="1" noChangeArrowheads="1"/>
          </p:cNvSpPr>
          <p:nvPr>
            <p:ph type="body" idx="1"/>
          </p:nvPr>
        </p:nvSpPr>
        <p:spPr>
          <a:xfrm>
            <a:off x="152400" y="1404937"/>
            <a:ext cx="8686800" cy="652463"/>
          </a:xfrm>
        </p:spPr>
        <p:txBody>
          <a:bodyPr>
            <a:normAutofit/>
          </a:bodyPr>
          <a:lstStyle/>
          <a:p>
            <a:pPr marL="0" indent="0" eaLnBrk="1" hangingPunct="1">
              <a:buFontTx/>
              <a:buNone/>
              <a:tabLst>
                <a:tab pos="341313" algn="l"/>
              </a:tabLst>
            </a:pPr>
            <a:r>
              <a:rPr lang="en-US" sz="2800" dirty="0" smtClean="0">
                <a:solidFill>
                  <a:schemeClr val="bg1">
                    <a:lumMod val="75000"/>
                  </a:schemeClr>
                </a:solidFill>
              </a:rPr>
              <a:t>Galileo adds to motion’s vocab</a:t>
            </a:r>
          </a:p>
        </p:txBody>
      </p:sp>
      <p:pic>
        <p:nvPicPr>
          <p:cNvPr id="2050" name="Picture 2" descr="Image result for monty python holy grail swing chandeli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2184424"/>
            <a:ext cx="3594632" cy="198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4648200" y="2362200"/>
            <a:ext cx="2514600" cy="6524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Prior to Galileo:</a:t>
            </a:r>
          </a:p>
        </p:txBody>
      </p:sp>
      <p:sp>
        <p:nvSpPr>
          <p:cNvPr id="2" name="Rounded Rectangular Callout 1"/>
          <p:cNvSpPr/>
          <p:nvPr/>
        </p:nvSpPr>
        <p:spPr>
          <a:xfrm>
            <a:off x="5029200" y="3014663"/>
            <a:ext cx="3581400" cy="612648"/>
          </a:xfrm>
          <a:prstGeom prst="wedgeRoundRectCallout">
            <a:avLst>
              <a:gd name="adj1" fmla="val -113815"/>
              <a:gd name="adj2" fmla="val -46656"/>
              <a:gd name="adj3" fmla="val 16667"/>
            </a:avLst>
          </a:prstGeom>
          <a:gradFill flip="none" rotWithShape="1">
            <a:gsLst>
              <a:gs pos="0">
                <a:srgbClr val="F8DD78">
                  <a:shade val="30000"/>
                  <a:satMod val="115000"/>
                </a:srgbClr>
              </a:gs>
              <a:gs pos="50000">
                <a:srgbClr val="F8DD78">
                  <a:shade val="67500"/>
                  <a:satMod val="115000"/>
                </a:srgbClr>
              </a:gs>
              <a:gs pos="100000">
                <a:srgbClr val="F8DD78">
                  <a:shade val="100000"/>
                  <a:satMod val="115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effectLst>
                  <a:outerShdw blurRad="38100" dist="38100" dir="2700000" algn="tl">
                    <a:srgbClr val="000000">
                      <a:alpha val="43137"/>
                    </a:srgbClr>
                  </a:outerShdw>
                </a:effectLst>
                <a:latin typeface="Parchment" panose="03040602040708040804" pitchFamily="66" charset="0"/>
              </a:rPr>
              <a:t>“Yea how the bunny </a:t>
            </a:r>
            <a:r>
              <a:rPr lang="en-US" sz="3600" dirty="0" err="1" smtClean="0">
                <a:solidFill>
                  <a:schemeClr val="bg1"/>
                </a:solidFill>
                <a:effectLst>
                  <a:outerShdw blurRad="38100" dist="38100" dir="2700000" algn="tl">
                    <a:srgbClr val="000000">
                      <a:alpha val="43137"/>
                    </a:srgbClr>
                  </a:outerShdw>
                </a:effectLst>
                <a:latin typeface="Parchment" panose="03040602040708040804" pitchFamily="66" charset="0"/>
              </a:rPr>
              <a:t>runneth</a:t>
            </a:r>
            <a:r>
              <a:rPr lang="en-US" sz="3600" dirty="0" smtClean="0">
                <a:solidFill>
                  <a:schemeClr val="bg1"/>
                </a:solidFill>
                <a:effectLst>
                  <a:outerShdw blurRad="38100" dist="38100" dir="2700000" algn="tl">
                    <a:srgbClr val="000000">
                      <a:alpha val="43137"/>
                    </a:srgbClr>
                  </a:outerShdw>
                </a:effectLst>
                <a:latin typeface="Parchment" panose="03040602040708040804" pitchFamily="66" charset="0"/>
              </a:rPr>
              <a:t> quickly!” </a:t>
            </a:r>
            <a:endParaRPr lang="en-US" sz="3600" dirty="0">
              <a:solidFill>
                <a:schemeClr val="bg1"/>
              </a:solidFill>
              <a:effectLst>
                <a:outerShdw blurRad="38100" dist="38100" dir="2700000" algn="tl">
                  <a:srgbClr val="000000">
                    <a:alpha val="43137"/>
                  </a:srgbClr>
                </a:outerShdw>
              </a:effectLst>
              <a:latin typeface="Parchment" panose="03040602040708040804" pitchFamily="66" charset="0"/>
            </a:endParaRPr>
          </a:p>
        </p:txBody>
      </p:sp>
      <p:sp>
        <p:nvSpPr>
          <p:cNvPr id="8" name="Rectangle 3"/>
          <p:cNvSpPr txBox="1">
            <a:spLocks noChangeArrowheads="1"/>
          </p:cNvSpPr>
          <p:nvPr/>
        </p:nvSpPr>
        <p:spPr>
          <a:xfrm>
            <a:off x="838200" y="4495800"/>
            <a:ext cx="2514600" cy="6524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After Galileo:</a:t>
            </a:r>
          </a:p>
        </p:txBody>
      </p:sp>
      <p:pic>
        <p:nvPicPr>
          <p:cNvPr id="2052" name="Picture 4" descr="http://www.thetimes.co.uk/tto/multimedia/archive/00454/137349706_454011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9876" y="4495800"/>
            <a:ext cx="2895600" cy="19335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609600" y="5148262"/>
            <a:ext cx="2743200" cy="1176337"/>
          </a:xfrm>
          <a:prstGeom prst="cloudCallout">
            <a:avLst>
              <a:gd name="adj1" fmla="val 115983"/>
              <a:gd name="adj2" fmla="val -8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 pray 17 m/s (~40 mph) is fast enough!! </a:t>
            </a:r>
            <a:endParaRPr lang="en-US" dirty="0"/>
          </a:p>
        </p:txBody>
      </p:sp>
    </p:spTree>
    <p:extLst>
      <p:ext uri="{BB962C8B-B14F-4D97-AF65-F5344CB8AC3E}">
        <p14:creationId xmlns:p14="http://schemas.microsoft.com/office/powerpoint/2010/main" val="206910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8"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noAutofit/>
          </a:bodyPr>
          <a:lstStyle/>
          <a:p>
            <a:pPr eaLnBrk="1" hangingPunct="1"/>
            <a:r>
              <a:rPr lang="en-US" sz="3600" dirty="0" smtClean="0">
                <a:solidFill>
                  <a:schemeClr val="bg1">
                    <a:lumMod val="75000"/>
                  </a:schemeClr>
                </a:solidFill>
              </a:rPr>
              <a:t>2.3 Galileo’s Formulation of the concepts of speed &amp; velocity</a:t>
            </a:r>
          </a:p>
        </p:txBody>
      </p:sp>
      <p:sp>
        <p:nvSpPr>
          <p:cNvPr id="10243" name="Rectangle 3"/>
          <p:cNvSpPr>
            <a:spLocks noGrp="1" noChangeArrowheads="1"/>
          </p:cNvSpPr>
          <p:nvPr>
            <p:ph type="body" idx="1"/>
          </p:nvPr>
        </p:nvSpPr>
        <p:spPr>
          <a:xfrm>
            <a:off x="152400" y="1404937"/>
            <a:ext cx="8686800" cy="652463"/>
          </a:xfrm>
        </p:spPr>
        <p:txBody>
          <a:bodyPr>
            <a:normAutofit/>
          </a:bodyPr>
          <a:lstStyle/>
          <a:p>
            <a:pPr marL="0" indent="0" eaLnBrk="1" hangingPunct="1">
              <a:buFontTx/>
              <a:buNone/>
              <a:tabLst>
                <a:tab pos="341313" algn="l"/>
              </a:tabLst>
            </a:pPr>
            <a:r>
              <a:rPr lang="en-US" sz="2800" dirty="0" smtClean="0">
                <a:solidFill>
                  <a:schemeClr val="bg1">
                    <a:lumMod val="75000"/>
                  </a:schemeClr>
                </a:solidFill>
              </a:rPr>
              <a:t>Speed: think of a unit of speed…any…and write it down…</a:t>
            </a:r>
          </a:p>
        </p:txBody>
      </p:sp>
      <p:sp>
        <p:nvSpPr>
          <p:cNvPr id="8" name="Rectangle 3"/>
          <p:cNvSpPr txBox="1">
            <a:spLocks noChangeArrowheads="1"/>
          </p:cNvSpPr>
          <p:nvPr/>
        </p:nvSpPr>
        <p:spPr>
          <a:xfrm>
            <a:off x="3854355" y="2057398"/>
            <a:ext cx="4114800" cy="6524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speed =</a:t>
            </a:r>
          </a:p>
        </p:txBody>
      </p:sp>
      <p:pic>
        <p:nvPicPr>
          <p:cNvPr id="3074" name="Picture 2" descr="http://pad3.whstatic.com/images/thumb/0/05/Take-Notes-Quickly-Step-9Bullet1.jpg/670px-Take-Notes-Quickly-Step-9Bulle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38200" y="2057399"/>
            <a:ext cx="2590800" cy="21717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1066800" y="2928937"/>
            <a:ext cx="914400" cy="652463"/>
          </a:xfrm>
          <a:prstGeom prst="rect">
            <a:avLst/>
          </a:prstGeom>
          <a:scene3d>
            <a:camera prst="isometricOffAxis1Top"/>
            <a:lightRig rig="threePt" dir="t"/>
          </a:scene3d>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t>mph</a:t>
            </a:r>
          </a:p>
        </p:txBody>
      </p:sp>
      <p:sp>
        <p:nvSpPr>
          <p:cNvPr id="9" name="Rectangle 3"/>
          <p:cNvSpPr txBox="1">
            <a:spLocks noChangeArrowheads="1"/>
          </p:cNvSpPr>
          <p:nvPr/>
        </p:nvSpPr>
        <p:spPr>
          <a:xfrm>
            <a:off x="614149" y="3081336"/>
            <a:ext cx="2514600" cy="652463"/>
          </a:xfrm>
          <a:prstGeom prst="rect">
            <a:avLst/>
          </a:prstGeom>
          <a:scene3d>
            <a:camera prst="isometricOffAxis1Top"/>
            <a:lightRig rig="threePt" dir="t"/>
          </a:scene3d>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t>miles per hour</a:t>
            </a:r>
          </a:p>
        </p:txBody>
      </p:sp>
      <p:sp>
        <p:nvSpPr>
          <p:cNvPr id="10" name="Rectangle 3"/>
          <p:cNvSpPr txBox="1">
            <a:spLocks noChangeArrowheads="1"/>
          </p:cNvSpPr>
          <p:nvPr/>
        </p:nvSpPr>
        <p:spPr>
          <a:xfrm>
            <a:off x="982923" y="3407567"/>
            <a:ext cx="2225153" cy="652463"/>
          </a:xfrm>
          <a:prstGeom prst="rect">
            <a:avLst/>
          </a:prstGeom>
          <a:scene3d>
            <a:camera prst="isometricOffAxis1Top"/>
            <a:lightRig rig="threePt" dir="t"/>
          </a:scene3d>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t>miles/</a:t>
            </a:r>
            <a:r>
              <a:rPr lang="en-US" sz="2800" dirty="0" err="1" smtClean="0"/>
              <a:t>hr</a:t>
            </a:r>
            <a:r>
              <a:rPr lang="en-US" sz="2800" dirty="0" smtClean="0"/>
              <a:t> = rate</a:t>
            </a:r>
          </a:p>
        </p:txBody>
      </p:sp>
      <p:sp>
        <p:nvSpPr>
          <p:cNvPr id="11" name="Rectangle 3"/>
          <p:cNvSpPr txBox="1">
            <a:spLocks noChangeArrowheads="1"/>
          </p:cNvSpPr>
          <p:nvPr/>
        </p:nvSpPr>
        <p:spPr>
          <a:xfrm>
            <a:off x="4343400" y="3409886"/>
            <a:ext cx="2514600" cy="652463"/>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Rate = quantity/t</a:t>
            </a:r>
          </a:p>
        </p:txBody>
      </p:sp>
      <p:sp>
        <p:nvSpPr>
          <p:cNvPr id="2" name="Rectangle 1"/>
          <p:cNvSpPr/>
          <p:nvPr/>
        </p:nvSpPr>
        <p:spPr>
          <a:xfrm>
            <a:off x="5181600" y="2072720"/>
            <a:ext cx="2267416" cy="523220"/>
          </a:xfrm>
          <a:prstGeom prst="rect">
            <a:avLst/>
          </a:prstGeom>
        </p:spPr>
        <p:txBody>
          <a:bodyPr wrap="none">
            <a:spAutoFit/>
          </a:bodyPr>
          <a:lstStyle/>
          <a:p>
            <a:pPr>
              <a:tabLst>
                <a:tab pos="341313" algn="l"/>
              </a:tabLst>
            </a:pPr>
            <a:r>
              <a:rPr lang="en-US" sz="2800" dirty="0">
                <a:solidFill>
                  <a:schemeClr val="bg1">
                    <a:lumMod val="75000"/>
                  </a:schemeClr>
                </a:solidFill>
              </a:rPr>
              <a:t>distance/time</a:t>
            </a:r>
          </a:p>
        </p:txBody>
      </p:sp>
      <p:sp>
        <p:nvSpPr>
          <p:cNvPr id="13" name="Rectangle 12"/>
          <p:cNvSpPr/>
          <p:nvPr/>
        </p:nvSpPr>
        <p:spPr>
          <a:xfrm>
            <a:off x="3657600" y="3949834"/>
            <a:ext cx="4824484" cy="523220"/>
          </a:xfrm>
          <a:prstGeom prst="rect">
            <a:avLst/>
          </a:prstGeom>
        </p:spPr>
        <p:txBody>
          <a:bodyPr wrap="square">
            <a:spAutoFit/>
          </a:bodyPr>
          <a:lstStyle/>
          <a:p>
            <a:pPr>
              <a:tabLst>
                <a:tab pos="341313" algn="l"/>
              </a:tabLst>
            </a:pPr>
            <a:r>
              <a:rPr lang="en-US" sz="2800" dirty="0" smtClean="0">
                <a:solidFill>
                  <a:schemeClr val="bg1">
                    <a:lumMod val="75000"/>
                  </a:schemeClr>
                </a:solidFill>
              </a:rPr>
              <a:t>Some common metric speeds:</a:t>
            </a:r>
            <a:endParaRPr lang="en-US" sz="2800" dirty="0">
              <a:solidFill>
                <a:schemeClr val="bg1">
                  <a:lumMod val="75000"/>
                </a:schemeClr>
              </a:solidFill>
            </a:endParaRPr>
          </a:p>
        </p:txBody>
      </p:sp>
      <p:sp>
        <p:nvSpPr>
          <p:cNvPr id="14" name="Rectangle 13"/>
          <p:cNvSpPr/>
          <p:nvPr/>
        </p:nvSpPr>
        <p:spPr>
          <a:xfrm>
            <a:off x="4200291" y="2819726"/>
            <a:ext cx="3768863" cy="523220"/>
          </a:xfrm>
          <a:prstGeom prst="rect">
            <a:avLst/>
          </a:prstGeom>
        </p:spPr>
        <p:txBody>
          <a:bodyPr wrap="square">
            <a:spAutoFit/>
          </a:bodyPr>
          <a:lstStyle/>
          <a:p>
            <a:pPr>
              <a:tabLst>
                <a:tab pos="341313" algn="l"/>
              </a:tabLst>
            </a:pPr>
            <a:r>
              <a:rPr lang="en-US" sz="2800" dirty="0" smtClean="0">
                <a:solidFill>
                  <a:schemeClr val="bg1">
                    <a:lumMod val="75000"/>
                  </a:schemeClr>
                </a:solidFill>
              </a:rPr>
              <a:t>Speed = d/t</a:t>
            </a:r>
            <a:endParaRPr lang="en-US" sz="2800" dirty="0">
              <a:solidFill>
                <a:schemeClr val="bg1">
                  <a:lumMod val="75000"/>
                </a:schemeClr>
              </a:solidFill>
            </a:endParaRPr>
          </a:p>
        </p:txBody>
      </p:sp>
      <p:pic>
        <p:nvPicPr>
          <p:cNvPr id="3076" name="Picture 4" descr="Image result for common metric speed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473054"/>
            <a:ext cx="1105032" cy="182488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common metric speeds meters per se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4473054"/>
            <a:ext cx="2352675" cy="19431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disableddiva1.files.wordpress.com/2015/03/snai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8600" y="4720704"/>
            <a:ext cx="2454366" cy="169545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villaperezoso.com/wordpress/wp-content/uploads/2013/11/Sloth-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5600" y="4608962"/>
            <a:ext cx="2228376" cy="167128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i.i.cbsi.com/cnwk.1d/i/tim2/2013/10/02/hALOGE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05600" y="4608962"/>
            <a:ext cx="2251965" cy="168897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2971800" y="5257800"/>
            <a:ext cx="882555" cy="609600"/>
          </a:xfrm>
          <a:prstGeom prst="ellipse">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23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76"/>
                                        </p:tgtEl>
                                        <p:attrNameLst>
                                          <p:attrName>style.visibility</p:attrName>
                                        </p:attrNameLst>
                                      </p:cBhvr>
                                      <p:to>
                                        <p:strVal val="visible"/>
                                      </p:to>
                                    </p:set>
                                    <p:animEffect transition="in" filter="fade">
                                      <p:cBhvr>
                                        <p:cTn id="47" dur="500"/>
                                        <p:tgtEl>
                                          <p:spTgt spid="307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78"/>
                                        </p:tgtEl>
                                        <p:attrNameLst>
                                          <p:attrName>style.visibility</p:attrName>
                                        </p:attrNameLst>
                                      </p:cBhvr>
                                      <p:to>
                                        <p:strVal val="visible"/>
                                      </p:to>
                                    </p:set>
                                    <p:animEffect transition="in" filter="fade">
                                      <p:cBhvr>
                                        <p:cTn id="52" dur="500"/>
                                        <p:tgtEl>
                                          <p:spTgt spid="307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080"/>
                                        </p:tgtEl>
                                        <p:attrNameLst>
                                          <p:attrName>style.visibility</p:attrName>
                                        </p:attrNameLst>
                                      </p:cBhvr>
                                      <p:to>
                                        <p:strVal val="visible"/>
                                      </p:to>
                                    </p:set>
                                    <p:animEffect transition="in" filter="fade">
                                      <p:cBhvr>
                                        <p:cTn id="57" dur="500"/>
                                        <p:tgtEl>
                                          <p:spTgt spid="308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82"/>
                                        </p:tgtEl>
                                        <p:attrNameLst>
                                          <p:attrName>style.visibility</p:attrName>
                                        </p:attrNameLst>
                                      </p:cBhvr>
                                      <p:to>
                                        <p:strVal val="visible"/>
                                      </p:to>
                                    </p:set>
                                    <p:animEffect transition="in" filter="fade">
                                      <p:cBhvr>
                                        <p:cTn id="62" dur="500"/>
                                        <p:tgtEl>
                                          <p:spTgt spid="308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084"/>
                                        </p:tgtEl>
                                        <p:attrNameLst>
                                          <p:attrName>style.visibility</p:attrName>
                                        </p:attrNameLst>
                                      </p:cBhvr>
                                      <p:to>
                                        <p:strVal val="visible"/>
                                      </p:to>
                                    </p:set>
                                    <p:animEffect transition="in" filter="fade">
                                      <p:cBhvr>
                                        <p:cTn id="67" dur="500"/>
                                        <p:tgtEl>
                                          <p:spTgt spid="308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fade">
                                      <p:cBhvr>
                                        <p:cTn id="7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9" grpId="0"/>
      <p:bldP spid="10" grpId="0"/>
      <p:bldP spid="11" grpId="0"/>
      <p:bldP spid="2" grpId="0"/>
      <p:bldP spid="13" grpId="0"/>
      <p:bldP spid="1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noAutofit/>
          </a:bodyPr>
          <a:lstStyle/>
          <a:p>
            <a:pPr eaLnBrk="1" hangingPunct="1"/>
            <a:r>
              <a:rPr lang="en-US" sz="3600" dirty="0" smtClean="0">
                <a:solidFill>
                  <a:schemeClr val="bg1">
                    <a:lumMod val="75000"/>
                  </a:schemeClr>
                </a:solidFill>
              </a:rPr>
              <a:t>2.3 Galileo’s Formulation of the concepts of speed &amp; velocity</a:t>
            </a:r>
          </a:p>
        </p:txBody>
      </p:sp>
      <p:sp>
        <p:nvSpPr>
          <p:cNvPr id="10243" name="Rectangle 3"/>
          <p:cNvSpPr>
            <a:spLocks noGrp="1" noChangeArrowheads="1"/>
          </p:cNvSpPr>
          <p:nvPr>
            <p:ph type="body" idx="1"/>
          </p:nvPr>
        </p:nvSpPr>
        <p:spPr>
          <a:xfrm>
            <a:off x="152400" y="1404937"/>
            <a:ext cx="8686800" cy="652463"/>
          </a:xfrm>
        </p:spPr>
        <p:txBody>
          <a:bodyPr>
            <a:normAutofit/>
          </a:bodyPr>
          <a:lstStyle/>
          <a:p>
            <a:pPr marL="0" indent="0" eaLnBrk="1" hangingPunct="1">
              <a:buFontTx/>
              <a:buNone/>
              <a:tabLst>
                <a:tab pos="341313" algn="l"/>
              </a:tabLst>
            </a:pPr>
            <a:r>
              <a:rPr lang="en-US" sz="2800" dirty="0" smtClean="0">
                <a:solidFill>
                  <a:schemeClr val="bg1">
                    <a:lumMod val="75000"/>
                  </a:schemeClr>
                </a:solidFill>
              </a:rPr>
              <a:t>Instantaneous speed vs. average speed:</a:t>
            </a:r>
          </a:p>
        </p:txBody>
      </p:sp>
      <p:sp>
        <p:nvSpPr>
          <p:cNvPr id="6" name="Rectangle 3"/>
          <p:cNvSpPr txBox="1">
            <a:spLocks noChangeArrowheads="1"/>
          </p:cNvSpPr>
          <p:nvPr/>
        </p:nvSpPr>
        <p:spPr>
          <a:xfrm>
            <a:off x="304799" y="5257800"/>
            <a:ext cx="4819861" cy="652463"/>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Suppose the driver had driven a total of 365 miles? </a:t>
            </a:r>
          </a:p>
        </p:txBody>
      </p:sp>
      <p:sp>
        <p:nvSpPr>
          <p:cNvPr id="8" name="Rectangle 3"/>
          <p:cNvSpPr txBox="1">
            <a:spLocks noChangeArrowheads="1"/>
          </p:cNvSpPr>
          <p:nvPr/>
        </p:nvSpPr>
        <p:spPr>
          <a:xfrm>
            <a:off x="838200" y="4495800"/>
            <a:ext cx="2514600" cy="6524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After Galileo:</a:t>
            </a:r>
          </a:p>
        </p:txBody>
      </p:sp>
      <p:pic>
        <p:nvPicPr>
          <p:cNvPr id="4100" name="Picture 4" descr="http://31.media.tumblr.com/9405a2d92f9c17648c217f66c6d09c43/tumblr_inline_n9tckaDC1e1szvr4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024063"/>
            <a:ext cx="4819861" cy="31242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5334000" y="1987313"/>
            <a:ext cx="3506337" cy="832087"/>
          </a:xfrm>
          <a:prstGeom prst="wedgeRoundRectCallout">
            <a:avLst>
              <a:gd name="adj1" fmla="val -121376"/>
              <a:gd name="adj2" fmla="val -711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“the speed at any one instant”</a:t>
            </a:r>
            <a:endParaRPr lang="en-US" sz="2000" dirty="0"/>
          </a:p>
        </p:txBody>
      </p:sp>
      <p:sp>
        <p:nvSpPr>
          <p:cNvPr id="13" name="Rounded Rectangular Callout 12"/>
          <p:cNvSpPr/>
          <p:nvPr/>
        </p:nvSpPr>
        <p:spPr>
          <a:xfrm>
            <a:off x="5371531" y="3276600"/>
            <a:ext cx="3506337" cy="832087"/>
          </a:xfrm>
          <a:prstGeom prst="wedgeRoundRectCallout">
            <a:avLst>
              <a:gd name="adj1" fmla="val -73501"/>
              <a:gd name="adj2" fmla="val -213856"/>
              <a:gd name="adj3" fmla="val 16667"/>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“the whole distance  divided by the total time of travel”</a:t>
            </a:r>
            <a:endParaRPr lang="en-US" sz="2000" dirty="0"/>
          </a:p>
        </p:txBody>
      </p:sp>
      <p:sp>
        <p:nvSpPr>
          <p:cNvPr id="5" name="Down Arrow 4"/>
          <p:cNvSpPr/>
          <p:nvPr/>
        </p:nvSpPr>
        <p:spPr>
          <a:xfrm>
            <a:off x="1676400" y="2500310"/>
            <a:ext cx="228600" cy="4906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3110484" y="2982959"/>
            <a:ext cx="242316" cy="7303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4572000" y="2743199"/>
            <a:ext cx="242316" cy="7303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3"/>
          <p:cNvSpPr txBox="1">
            <a:spLocks noChangeArrowheads="1"/>
          </p:cNvSpPr>
          <p:nvPr/>
        </p:nvSpPr>
        <p:spPr>
          <a:xfrm>
            <a:off x="5394277" y="4457914"/>
            <a:ext cx="3446060" cy="21714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err="1" smtClean="0">
                <a:solidFill>
                  <a:schemeClr val="bg1">
                    <a:lumMod val="75000"/>
                  </a:schemeClr>
                </a:solidFill>
              </a:rPr>
              <a:t>Avg</a:t>
            </a:r>
            <a:r>
              <a:rPr lang="en-US" sz="2800" dirty="0" smtClean="0">
                <a:solidFill>
                  <a:schemeClr val="bg1">
                    <a:lumMod val="75000"/>
                  </a:schemeClr>
                </a:solidFill>
              </a:rPr>
              <a:t> speed = </a:t>
            </a:r>
            <a:r>
              <a:rPr lang="en-US" sz="2800" dirty="0" err="1" smtClean="0">
                <a:solidFill>
                  <a:schemeClr val="bg1">
                    <a:lumMod val="75000"/>
                  </a:schemeClr>
                </a:solidFill>
              </a:rPr>
              <a:t>d</a:t>
            </a:r>
            <a:r>
              <a:rPr lang="en-US" sz="2800" baseline="-25000" dirty="0" err="1" smtClean="0">
                <a:solidFill>
                  <a:schemeClr val="bg1">
                    <a:lumMod val="75000"/>
                  </a:schemeClr>
                </a:solidFill>
              </a:rPr>
              <a:t>total</a:t>
            </a:r>
            <a:r>
              <a:rPr lang="en-US" sz="2800" dirty="0" smtClean="0">
                <a:solidFill>
                  <a:schemeClr val="bg1">
                    <a:lumMod val="75000"/>
                  </a:schemeClr>
                </a:solidFill>
              </a:rPr>
              <a:t>/</a:t>
            </a:r>
            <a:r>
              <a:rPr lang="en-US" sz="2800" dirty="0" err="1" smtClean="0">
                <a:solidFill>
                  <a:schemeClr val="bg1">
                    <a:lumMod val="75000"/>
                  </a:schemeClr>
                </a:solidFill>
              </a:rPr>
              <a:t>t</a:t>
            </a:r>
            <a:r>
              <a:rPr lang="en-US" sz="2800" baseline="-25000" dirty="0" err="1" smtClean="0">
                <a:solidFill>
                  <a:schemeClr val="bg1">
                    <a:lumMod val="75000"/>
                  </a:schemeClr>
                </a:solidFill>
              </a:rPr>
              <a:t>total</a:t>
            </a:r>
            <a:endParaRPr lang="en-US" sz="2800" baseline="-25000" dirty="0" smtClean="0">
              <a:solidFill>
                <a:schemeClr val="bg1">
                  <a:lumMod val="75000"/>
                </a:schemeClr>
              </a:solidFill>
            </a:endParaRPr>
          </a:p>
          <a:p>
            <a:pPr marL="0" indent="0">
              <a:buFontTx/>
              <a:buNone/>
              <a:tabLst>
                <a:tab pos="341313" algn="l"/>
              </a:tabLst>
            </a:pPr>
            <a:r>
              <a:rPr lang="en-US" sz="2800" baseline="-25000" dirty="0" smtClean="0">
                <a:solidFill>
                  <a:schemeClr val="bg1">
                    <a:lumMod val="75000"/>
                  </a:schemeClr>
                </a:solidFill>
              </a:rPr>
              <a:t>Avg. speed = 365miles/24 </a:t>
            </a:r>
            <a:r>
              <a:rPr lang="en-US" sz="2800" baseline="-25000" dirty="0" err="1" smtClean="0">
                <a:solidFill>
                  <a:schemeClr val="bg1">
                    <a:lumMod val="75000"/>
                  </a:schemeClr>
                </a:solidFill>
              </a:rPr>
              <a:t>hrs</a:t>
            </a:r>
            <a:endParaRPr lang="en-US" sz="2800" baseline="-25000" dirty="0" smtClean="0">
              <a:solidFill>
                <a:schemeClr val="bg1">
                  <a:lumMod val="75000"/>
                </a:schemeClr>
              </a:solidFill>
            </a:endParaRPr>
          </a:p>
          <a:p>
            <a:pPr marL="0" indent="0">
              <a:buFontTx/>
              <a:buNone/>
              <a:tabLst>
                <a:tab pos="341313" algn="l"/>
              </a:tabLst>
            </a:pPr>
            <a:r>
              <a:rPr lang="en-US" sz="2800" baseline="-25000" dirty="0">
                <a:solidFill>
                  <a:schemeClr val="bg1">
                    <a:lumMod val="75000"/>
                  </a:schemeClr>
                </a:solidFill>
              </a:rPr>
              <a:t>	 </a:t>
            </a:r>
            <a:r>
              <a:rPr lang="en-US" sz="2800" dirty="0" smtClean="0">
                <a:solidFill>
                  <a:schemeClr val="bg1">
                    <a:lumMod val="75000"/>
                  </a:schemeClr>
                </a:solidFill>
              </a:rPr>
              <a:t>        =15.2 miles/</a:t>
            </a:r>
            <a:r>
              <a:rPr lang="en-US" sz="2800" dirty="0" err="1" smtClean="0">
                <a:solidFill>
                  <a:schemeClr val="bg1">
                    <a:lumMod val="75000"/>
                  </a:schemeClr>
                </a:solidFill>
              </a:rPr>
              <a:t>hr</a:t>
            </a:r>
            <a:endParaRPr lang="en-US" sz="2800" baseline="-25000" dirty="0" smtClean="0">
              <a:solidFill>
                <a:schemeClr val="bg1">
                  <a:lumMod val="75000"/>
                </a:schemeClr>
              </a:solidFill>
            </a:endParaRPr>
          </a:p>
        </p:txBody>
      </p:sp>
    </p:spTree>
    <p:extLst>
      <p:ext uri="{BB962C8B-B14F-4D97-AF65-F5344CB8AC3E}">
        <p14:creationId xmlns:p14="http://schemas.microsoft.com/office/powerpoint/2010/main" val="172024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Effect transition="in" filter="fade">
                                      <p:cBhvr>
                                        <p:cTn id="47" dur="500"/>
                                        <p:tgtEl>
                                          <p:spTgt spid="1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xEl>
                                              <p:pRg st="1" end="1"/>
                                            </p:txEl>
                                          </p:spTgt>
                                        </p:tgtEl>
                                        <p:attrNameLst>
                                          <p:attrName>style.visibility</p:attrName>
                                        </p:attrNameLst>
                                      </p:cBhvr>
                                      <p:to>
                                        <p:strVal val="visible"/>
                                      </p:to>
                                    </p:set>
                                    <p:animEffect transition="in" filter="fade">
                                      <p:cBhvr>
                                        <p:cTn id="52" dur="500"/>
                                        <p:tgtEl>
                                          <p:spTgt spid="18">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xEl>
                                              <p:pRg st="2" end="2"/>
                                            </p:txEl>
                                          </p:spTgt>
                                        </p:tgtEl>
                                        <p:attrNameLst>
                                          <p:attrName>style.visibility</p:attrName>
                                        </p:attrNameLst>
                                      </p:cBhvr>
                                      <p:to>
                                        <p:strVal val="visible"/>
                                      </p:to>
                                    </p:set>
                                    <p:animEffect transition="in" filter="fade">
                                      <p:cBhvr>
                                        <p:cTn id="57"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4" grpId="0" animBg="1"/>
      <p:bldP spid="13" grpId="0" animBg="1"/>
      <p:bldP spid="5" grpId="0" animBg="1"/>
      <p:bldP spid="15" grpId="0" animBg="1"/>
      <p:bldP spid="16"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noAutofit/>
          </a:bodyPr>
          <a:lstStyle/>
          <a:p>
            <a:pPr eaLnBrk="1" hangingPunct="1"/>
            <a:r>
              <a:rPr lang="en-US" sz="3600" dirty="0" smtClean="0">
                <a:solidFill>
                  <a:schemeClr val="bg1">
                    <a:lumMod val="75000"/>
                  </a:schemeClr>
                </a:solidFill>
              </a:rPr>
              <a:t>2.3 Galileo’s Formulation of the concepts of speed &amp; velocity</a:t>
            </a:r>
          </a:p>
        </p:txBody>
      </p:sp>
      <p:sp>
        <p:nvSpPr>
          <p:cNvPr id="10243" name="Rectangle 3"/>
          <p:cNvSpPr>
            <a:spLocks noGrp="1" noChangeArrowheads="1"/>
          </p:cNvSpPr>
          <p:nvPr>
            <p:ph type="body" idx="1"/>
          </p:nvPr>
        </p:nvSpPr>
        <p:spPr>
          <a:xfrm>
            <a:off x="152400" y="1404937"/>
            <a:ext cx="8686800" cy="652463"/>
          </a:xfrm>
        </p:spPr>
        <p:txBody>
          <a:bodyPr>
            <a:normAutofit/>
          </a:bodyPr>
          <a:lstStyle/>
          <a:p>
            <a:pPr marL="0" indent="0" eaLnBrk="1" hangingPunct="1">
              <a:buFontTx/>
              <a:buNone/>
              <a:tabLst>
                <a:tab pos="341313" algn="l"/>
              </a:tabLst>
            </a:pPr>
            <a:r>
              <a:rPr lang="en-US" sz="2800" dirty="0" smtClean="0">
                <a:solidFill>
                  <a:schemeClr val="bg1">
                    <a:lumMod val="75000"/>
                  </a:schemeClr>
                </a:solidFill>
              </a:rPr>
              <a:t>Velocity:</a:t>
            </a:r>
          </a:p>
        </p:txBody>
      </p:sp>
      <p:sp>
        <p:nvSpPr>
          <p:cNvPr id="6" name="Rectangle 3"/>
          <p:cNvSpPr txBox="1">
            <a:spLocks noChangeArrowheads="1"/>
          </p:cNvSpPr>
          <p:nvPr/>
        </p:nvSpPr>
        <p:spPr>
          <a:xfrm>
            <a:off x="409469" y="3929063"/>
            <a:ext cx="4819861" cy="652463"/>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VELOCITY: speed in a given direction.</a:t>
            </a:r>
          </a:p>
        </p:txBody>
      </p:sp>
      <p:sp>
        <p:nvSpPr>
          <p:cNvPr id="8" name="Rectangle 3"/>
          <p:cNvSpPr txBox="1">
            <a:spLocks noChangeArrowheads="1"/>
          </p:cNvSpPr>
          <p:nvPr/>
        </p:nvSpPr>
        <p:spPr>
          <a:xfrm>
            <a:off x="335507" y="3276600"/>
            <a:ext cx="1645693" cy="6524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Let’s see:</a:t>
            </a:r>
          </a:p>
        </p:txBody>
      </p:sp>
      <p:sp>
        <p:nvSpPr>
          <p:cNvPr id="13" name="Rounded Rectangular Callout 12"/>
          <p:cNvSpPr/>
          <p:nvPr/>
        </p:nvSpPr>
        <p:spPr>
          <a:xfrm>
            <a:off x="409469" y="5105400"/>
            <a:ext cx="3705331" cy="1441687"/>
          </a:xfrm>
          <a:prstGeom prst="wedgeRoundRectCallout">
            <a:avLst>
              <a:gd name="adj1" fmla="val -29497"/>
              <a:gd name="adj2" fmla="val -98364"/>
              <a:gd name="adj3" fmla="val 16667"/>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Velocity is a </a:t>
            </a:r>
            <a:r>
              <a:rPr lang="en-US" sz="2000" b="1" dirty="0" smtClean="0">
                <a:solidFill>
                  <a:schemeClr val="accent1">
                    <a:lumMod val="50000"/>
                  </a:schemeClr>
                </a:solidFill>
              </a:rPr>
              <a:t>vector</a:t>
            </a:r>
            <a:r>
              <a:rPr lang="en-US" sz="2000" dirty="0" smtClean="0"/>
              <a:t> quantity b/c it involves both magnitude &amp; direction…</a:t>
            </a:r>
            <a:endParaRPr lang="en-US" sz="2000" dirty="0"/>
          </a:p>
        </p:txBody>
      </p:sp>
      <p:pic>
        <p:nvPicPr>
          <p:cNvPr id="5122" name="Picture 2" descr="https://media1.giphy.com/media/vStdGLQ7VbSyk/200_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219200"/>
            <a:ext cx="2647950"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5943600" y="1524000"/>
            <a:ext cx="2744337" cy="1295400"/>
          </a:xfrm>
          <a:prstGeom prst="wedgeRoundRectCallout">
            <a:avLst>
              <a:gd name="adj1" fmla="val -137290"/>
              <a:gd name="adj2" fmla="val -47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 science, can one use the terms “speed” and “velocity” interchangeably?</a:t>
            </a:r>
            <a:endParaRPr lang="en-US" sz="2000" dirty="0"/>
          </a:p>
        </p:txBody>
      </p:sp>
      <p:sp>
        <p:nvSpPr>
          <p:cNvPr id="14" name="Rounded Rectangular Callout 13"/>
          <p:cNvSpPr/>
          <p:nvPr/>
        </p:nvSpPr>
        <p:spPr>
          <a:xfrm>
            <a:off x="5638800" y="5178543"/>
            <a:ext cx="2744337" cy="1295400"/>
          </a:xfrm>
          <a:prstGeom prst="wedgeRoundRectCallout">
            <a:avLst>
              <a:gd name="adj1" fmla="val -26888"/>
              <a:gd name="adj2" fmla="val -2334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Speed is </a:t>
            </a:r>
            <a:r>
              <a:rPr lang="en-US" sz="2000" dirty="0"/>
              <a:t>a </a:t>
            </a:r>
            <a:r>
              <a:rPr lang="en-US" sz="2000" b="1" dirty="0" smtClean="0">
                <a:solidFill>
                  <a:schemeClr val="bg2">
                    <a:lumMod val="75000"/>
                  </a:schemeClr>
                </a:solidFill>
                <a:effectLst>
                  <a:outerShdw blurRad="38100" dist="38100" dir="2700000" algn="tl">
                    <a:srgbClr val="000000">
                      <a:alpha val="43137"/>
                    </a:srgbClr>
                  </a:outerShdw>
                </a:effectLst>
              </a:rPr>
              <a:t>scalar</a:t>
            </a:r>
            <a:r>
              <a:rPr lang="en-US" sz="2000" dirty="0" smtClean="0">
                <a:effectLst>
                  <a:outerShdw blurRad="38100" dist="38100" dir="2700000" algn="tl">
                    <a:srgbClr val="000000">
                      <a:alpha val="43137"/>
                    </a:srgbClr>
                  </a:outerShdw>
                </a:effectLst>
              </a:rPr>
              <a:t> </a:t>
            </a:r>
            <a:r>
              <a:rPr lang="en-US" sz="2000" dirty="0" smtClean="0"/>
              <a:t>quantity </a:t>
            </a:r>
            <a:r>
              <a:rPr lang="en-US" sz="2000" dirty="0"/>
              <a:t>b/c it involves </a:t>
            </a:r>
            <a:r>
              <a:rPr lang="en-US" sz="2000" dirty="0" smtClean="0"/>
              <a:t>only magnitude</a:t>
            </a:r>
            <a:endParaRPr lang="en-US" sz="2000" dirty="0"/>
          </a:p>
        </p:txBody>
      </p:sp>
    </p:spTree>
    <p:extLst>
      <p:ext uri="{BB962C8B-B14F-4D97-AF65-F5344CB8AC3E}">
        <p14:creationId xmlns:p14="http://schemas.microsoft.com/office/powerpoint/2010/main" val="104404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animBg="1"/>
      <p:bldP spid="4"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noAutofit/>
          </a:bodyPr>
          <a:lstStyle/>
          <a:p>
            <a:pPr eaLnBrk="1" hangingPunct="1"/>
            <a:r>
              <a:rPr lang="en-US" sz="3600" dirty="0" smtClean="0">
                <a:solidFill>
                  <a:schemeClr val="bg1">
                    <a:lumMod val="75000"/>
                  </a:schemeClr>
                </a:solidFill>
              </a:rPr>
              <a:t>2.3 Galileo’s Formulation of the concepts of speed &amp; velocity</a:t>
            </a:r>
          </a:p>
        </p:txBody>
      </p:sp>
      <p:sp>
        <p:nvSpPr>
          <p:cNvPr id="10243" name="Rectangle 3"/>
          <p:cNvSpPr>
            <a:spLocks noGrp="1" noChangeArrowheads="1"/>
          </p:cNvSpPr>
          <p:nvPr>
            <p:ph type="body" idx="1"/>
          </p:nvPr>
        </p:nvSpPr>
        <p:spPr>
          <a:xfrm>
            <a:off x="409469" y="1443037"/>
            <a:ext cx="838200" cy="652463"/>
          </a:xfrm>
        </p:spPr>
        <p:txBody>
          <a:bodyPr>
            <a:normAutofit/>
          </a:bodyPr>
          <a:lstStyle/>
          <a:p>
            <a:pPr marL="0" indent="0" eaLnBrk="1" hangingPunct="1">
              <a:buFontTx/>
              <a:buNone/>
              <a:tabLst>
                <a:tab pos="341313" algn="l"/>
              </a:tabLst>
            </a:pPr>
            <a:r>
              <a:rPr lang="en-US" sz="2800" dirty="0" err="1" smtClean="0">
                <a:solidFill>
                  <a:schemeClr val="bg1">
                    <a:lumMod val="75000"/>
                  </a:schemeClr>
                </a:solidFill>
              </a:rPr>
              <a:t>Eg</a:t>
            </a:r>
            <a:r>
              <a:rPr lang="en-US" sz="2800" dirty="0" smtClean="0">
                <a:solidFill>
                  <a:schemeClr val="bg1">
                    <a:lumMod val="75000"/>
                  </a:schemeClr>
                </a:solidFill>
              </a:rPr>
              <a:t>. </a:t>
            </a:r>
          </a:p>
        </p:txBody>
      </p:sp>
      <p:sp>
        <p:nvSpPr>
          <p:cNvPr id="6" name="Rectangle 3"/>
          <p:cNvSpPr txBox="1">
            <a:spLocks noChangeArrowheads="1"/>
          </p:cNvSpPr>
          <p:nvPr/>
        </p:nvSpPr>
        <p:spPr>
          <a:xfrm>
            <a:off x="2266481" y="5694032"/>
            <a:ext cx="4819861" cy="652463"/>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VELOCITY: speed in a given direction.</a:t>
            </a:r>
          </a:p>
        </p:txBody>
      </p:sp>
      <p:sp>
        <p:nvSpPr>
          <p:cNvPr id="8" name="Rectangle 3"/>
          <p:cNvSpPr txBox="1">
            <a:spLocks noChangeArrowheads="1"/>
          </p:cNvSpPr>
          <p:nvPr/>
        </p:nvSpPr>
        <p:spPr>
          <a:xfrm>
            <a:off x="238521" y="5867400"/>
            <a:ext cx="3752034" cy="6524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Let’s see:</a:t>
            </a:r>
          </a:p>
        </p:txBody>
      </p:sp>
      <p:pic>
        <p:nvPicPr>
          <p:cNvPr id="6146" name="Picture 2" descr="http://www.wrx900.com/I-75%20NB%20FL%20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274074"/>
            <a:ext cx="3330433" cy="249782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5943600" y="1447800"/>
            <a:ext cx="2744337" cy="1295400"/>
          </a:xfrm>
          <a:prstGeom prst="wedgeRoundRectCallout">
            <a:avLst>
              <a:gd name="adj1" fmla="val -100489"/>
              <a:gd name="adj2" fmla="val 816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The car is moving 80 km/</a:t>
            </a:r>
            <a:r>
              <a:rPr lang="en-US" sz="2000" dirty="0" err="1" smtClean="0"/>
              <a:t>hr</a:t>
            </a:r>
            <a:r>
              <a:rPr lang="en-US" sz="2000" dirty="0" smtClean="0"/>
              <a:t> North…</a:t>
            </a:r>
            <a:endParaRPr lang="en-US" sz="2000" dirty="0"/>
          </a:p>
        </p:txBody>
      </p:sp>
      <p:pic>
        <p:nvPicPr>
          <p:cNvPr id="6148" name="Picture 4" descr="http://blogs.smithsonianmag.com/science/files/2011/05/5574431508_511d4ae12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1033" y="3380531"/>
            <a:ext cx="2990619" cy="1988762"/>
          </a:xfrm>
          <a:prstGeom prst="rect">
            <a:avLst/>
          </a:prstGeom>
          <a:noFill/>
          <a:extLst>
            <a:ext uri="{909E8E84-426E-40DD-AFC4-6F175D3DCCD1}">
              <a14:hiddenFill xmlns:a14="http://schemas.microsoft.com/office/drawing/2010/main">
                <a:solidFill>
                  <a:srgbClr val="FFFFFF"/>
                </a:solidFill>
              </a14:hiddenFill>
            </a:ext>
          </a:extLst>
        </p:spPr>
      </p:pic>
      <p:sp>
        <p:nvSpPr>
          <p:cNvPr id="2" name="Up Arrow 1"/>
          <p:cNvSpPr/>
          <p:nvPr/>
        </p:nvSpPr>
        <p:spPr>
          <a:xfrm>
            <a:off x="3736866" y="2581701"/>
            <a:ext cx="484632" cy="789731"/>
          </a:xfrm>
          <a:prstGeom prst="upArrow">
            <a:avLst/>
          </a:prstGeom>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p:cNvSpPr/>
          <p:nvPr/>
        </p:nvSpPr>
        <p:spPr>
          <a:xfrm rot="14872628">
            <a:off x="7320736" y="4962357"/>
            <a:ext cx="484632" cy="2067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ular Callout 12"/>
          <p:cNvSpPr/>
          <p:nvPr/>
        </p:nvSpPr>
        <p:spPr>
          <a:xfrm>
            <a:off x="838200" y="4267804"/>
            <a:ext cx="3705331" cy="720843"/>
          </a:xfrm>
          <a:prstGeom prst="wedgeRoundRectCallout">
            <a:avLst>
              <a:gd name="adj1" fmla="val 123727"/>
              <a:gd name="adj2" fmla="val 19021"/>
              <a:gd name="adj3" fmla="val 16667"/>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The llama is moving 2 km/</a:t>
            </a:r>
            <a:r>
              <a:rPr lang="en-US" sz="2000" dirty="0" err="1" smtClean="0"/>
              <a:t>hr</a:t>
            </a:r>
            <a:r>
              <a:rPr lang="en-US" sz="2000" dirty="0" smtClean="0"/>
              <a:t> in a SSW direction.</a:t>
            </a:r>
            <a:endParaRPr lang="en-US" sz="2000" dirty="0"/>
          </a:p>
        </p:txBody>
      </p:sp>
    </p:spTree>
    <p:extLst>
      <p:ext uri="{BB962C8B-B14F-4D97-AF65-F5344CB8AC3E}">
        <p14:creationId xmlns:p14="http://schemas.microsoft.com/office/powerpoint/2010/main" val="269985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48"/>
                                        </p:tgtEl>
                                        <p:attrNameLst>
                                          <p:attrName>style.visibility</p:attrName>
                                        </p:attrNameLst>
                                      </p:cBhvr>
                                      <p:to>
                                        <p:strVal val="visible"/>
                                      </p:to>
                                    </p:set>
                                    <p:animEffect transition="in" filter="fade">
                                      <p:cBhvr>
                                        <p:cTn id="2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4"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noAutofit/>
          </a:bodyPr>
          <a:lstStyle/>
          <a:p>
            <a:pPr eaLnBrk="1" hangingPunct="1"/>
            <a:r>
              <a:rPr lang="en-US" sz="3600" dirty="0" smtClean="0">
                <a:solidFill>
                  <a:schemeClr val="bg1">
                    <a:lumMod val="75000"/>
                  </a:schemeClr>
                </a:solidFill>
              </a:rPr>
              <a:t>2.3 Galileo’s Formulation of the concepts of speed &amp; velocity</a:t>
            </a:r>
          </a:p>
        </p:txBody>
      </p:sp>
      <p:sp>
        <p:nvSpPr>
          <p:cNvPr id="10243" name="Rectangle 3"/>
          <p:cNvSpPr>
            <a:spLocks noGrp="1" noChangeArrowheads="1"/>
          </p:cNvSpPr>
          <p:nvPr>
            <p:ph type="body" idx="1"/>
          </p:nvPr>
        </p:nvSpPr>
        <p:spPr>
          <a:xfrm>
            <a:off x="361666" y="757237"/>
            <a:ext cx="838200" cy="652463"/>
          </a:xfrm>
        </p:spPr>
        <p:txBody>
          <a:bodyPr>
            <a:normAutofit/>
          </a:bodyPr>
          <a:lstStyle/>
          <a:p>
            <a:pPr marL="0" indent="0" eaLnBrk="1" hangingPunct="1">
              <a:buFontTx/>
              <a:buNone/>
              <a:tabLst>
                <a:tab pos="341313" algn="l"/>
              </a:tabLst>
            </a:pPr>
            <a:r>
              <a:rPr lang="en-US" sz="2800" dirty="0" err="1" smtClean="0">
                <a:solidFill>
                  <a:schemeClr val="bg1">
                    <a:lumMod val="75000"/>
                  </a:schemeClr>
                </a:solidFill>
              </a:rPr>
              <a:t>Eg</a:t>
            </a:r>
            <a:r>
              <a:rPr lang="en-US" sz="2800" dirty="0" smtClean="0">
                <a:solidFill>
                  <a:schemeClr val="bg1">
                    <a:lumMod val="75000"/>
                  </a:schemeClr>
                </a:solidFill>
              </a:rPr>
              <a:t>. </a:t>
            </a:r>
          </a:p>
        </p:txBody>
      </p:sp>
      <p:sp>
        <p:nvSpPr>
          <p:cNvPr id="6" name="Rectangle 3"/>
          <p:cNvSpPr txBox="1">
            <a:spLocks noChangeArrowheads="1"/>
          </p:cNvSpPr>
          <p:nvPr/>
        </p:nvSpPr>
        <p:spPr>
          <a:xfrm>
            <a:off x="2285815" y="5870316"/>
            <a:ext cx="4819861" cy="652463"/>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VELOCITY: speed in a given direction.</a:t>
            </a:r>
          </a:p>
        </p:txBody>
      </p:sp>
      <p:sp>
        <p:nvSpPr>
          <p:cNvPr id="8" name="Rectangle 3"/>
          <p:cNvSpPr txBox="1">
            <a:spLocks noChangeArrowheads="1"/>
          </p:cNvSpPr>
          <p:nvPr/>
        </p:nvSpPr>
        <p:spPr>
          <a:xfrm>
            <a:off x="238521" y="5867400"/>
            <a:ext cx="3752034" cy="6524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Let’s see:</a:t>
            </a:r>
          </a:p>
        </p:txBody>
      </p:sp>
      <p:sp>
        <p:nvSpPr>
          <p:cNvPr id="4" name="Rounded Rectangular Callout 3"/>
          <p:cNvSpPr/>
          <p:nvPr/>
        </p:nvSpPr>
        <p:spPr>
          <a:xfrm>
            <a:off x="381000" y="1409701"/>
            <a:ext cx="2744337" cy="3390900"/>
          </a:xfrm>
          <a:prstGeom prst="wedgeRoundRectCallout">
            <a:avLst>
              <a:gd name="adj1" fmla="val -19428"/>
              <a:gd name="adj2" fmla="val 8172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Vectors are to be drawn with two things in mind:</a:t>
            </a:r>
          </a:p>
          <a:p>
            <a:pPr marL="457200" indent="-457200" algn="ctr">
              <a:buAutoNum type="arabicPeriod"/>
            </a:pPr>
            <a:r>
              <a:rPr lang="en-US" sz="2000" dirty="0" smtClean="0"/>
              <a:t>Arrow points in direction of speed</a:t>
            </a:r>
          </a:p>
          <a:p>
            <a:pPr marL="457200" indent="-457200" algn="ctr">
              <a:buAutoNum type="arabicPeriod"/>
            </a:pPr>
            <a:r>
              <a:rPr lang="en-US" sz="2000" dirty="0" smtClean="0"/>
              <a:t>Length of arrow reveals quantity relative to other vectors present</a:t>
            </a:r>
            <a:endParaRPr lang="en-US" sz="2000" dirty="0"/>
          </a:p>
        </p:txBody>
      </p:sp>
      <p:sp>
        <p:nvSpPr>
          <p:cNvPr id="3" name="AutoShape 2" descr="data:image/jpeg;base64,/9j/4AAQSkZJRgABAQAAAQABAAD/2wCEAAkGBxQQDxQUDxQVFBQVFBQUFRQUFBQVFBQUFBQWFhQUFBQYHCggGBolHBUUITEhJSkrLi4vFx8zODMsNygtLisBCgoKDAwMDwwMDjcZFBksKywsKzc3KysrKysrKysrKysrKysrKysrKysrKysrKysrKysrKysrKysrKysrKysrK//AABEIAL0BCgMBIgACEQEDEQH/xAAbAAEBAAMBAQEAAAAAAAAAAAAAAQMEBQYCB//EAD4QAAEDAgQDBgIGCQQDAAAAAAEAAhEDIQQFEjFBUWETIjJxgZEGsSNCUnKh8BRigpKywdHh8QcVM6JDU5P/xAAVAQEBAAAAAAAAAAAAAAAAAAAAAf/EABQRAQAAAAAAAAAAAAAAAAAAAAD/2gAMAwEAAhEDEQA/AP2wMHIewX0GjkEASVBYSEVQEREBERAREQEREBERAREQEREBERAREQEUVQERRBUURBURRAREQEREUREQERERURRAVREBRVQoOVkmb/pT8RpA7OlWdQa77TqdqmxNg63DZZM/xr6GFqVabdbqbdenclrSC+BIk6dUBfn3wHmNXDYvF4MjUW1qlXTcOd2r3GxMSbbxFxJ4r0vxxm9Wjgq3Z0iX6HCJDt+6CWi8XB8rcZBXocnzFmKoMrUjLXiR5ixHuCtxeR/0ty6th8spsxLdDi5zwDuGvOoSOG+3kvXIiooiCqIqgiqiqCIkKoCiFEBERAREQEREBERFERIRBRVEUCIiIqiqhQJVUUQVQqog803E1DmTmvYQ1jWaDDCC2oCC6QZDpad+Exxm/FmaGlR+hbrLpbLY3izNRtJ+QKfFZNMh7SWamOpmoBq0GdTO7Bn637scVx8PjmuYWkOf2gGpnYvaKbgAAQ6PGS6BeTwlFdz4LzJ1fDxVEVGGHd7VZ3eadXG1p6br0C8j8KfR4qtSJuKdEEfZcxjWvbtwJC9cgIiIgiKoIqoiCoiIIiqiAiIgIiICIiKIiICIiIIiFFRVfK+pQERQhEFVFQiqoqoURz86bNLnDm256u5H/ZaGVYOmx8gS4WBJcQBtYEwDbzuea6uZCaTvuk+ouPkuZgHd42/uOiK2sezTUpVG6RDtD7AS2oQBf72k/wCV01qYikX0nNG8S3o4GWn3AWTB1+0ptdzAkcjFwgzoiSiCL51K6rxxQVFF8VKzW+IgeqDKosTcQDtJ/ZdHvFlH4prfEQPMhBmRa1THsaJJsvhuZMOwf/8AN9vOyDcRadTHAHZxHMNJ9xuudmOdaDTLQ6NXf7p4kNDRO57xdb7CK62IxjKZYHuDS8lrAd3EAuIHoCvrD4htQSwyOfA+XMXX478R/ElTF4iaQc0Nc+mG7GAQHtfIls7SAZu0TqMeu+Dc7c6G1ARMNDTIh0S6BJA4nSe9AJ6EPcooEQVFEQFVFUQUKqIIAqiIqNEKoiIIqiCIqogj2yLrhYAgGOXd9W2J/Bd4rgPOio9h+2XDq13eF/OR6IrtU1p1g+kS5veYTJFpYTuRzaTc8pPDbLhnzf8AOy+MW8uBAdHMBur0c4wB5fign+4wJdSqi8WpudxsbDb5LznxRm+LZSLqdB7GxDieyeALySGuBb1uRHqvXUPCJt0tbpay5ue0KlVvZUxDXAEvvuHbWII4XQfl4qYippdXqOpAQQ5zhqaZDobqJduBx5nivXfC2Bc6pqdoMt7/AHnF/ek69Lnkw42M8RO8gY6/ws9rSGNk3YXSZLSCBxMN8tlo0QygQwNcCHT9G1xhzYGoOHUgai0b+So/QTgmEQZI5Elw9jKv6Gz7I/mPJfOXUdFMCS7jJme9e8kniVtQoNZ+ApkgubMdXR6iYPqsrKLR4WgeQCyQkIPnSqBGy+lEGCvVaO6/6wNomx5wvK59lrng0qdmOIiC4TBPd17d6Y9fNeqqUw509IiN7zv72XycO0kEjbYcJ5+aDzvw9lbKNRxfSDHybNHcbqgTJ8iBtOp1rlbub5AKmJo16fdc17e0j/yMaQRI4kEb8iQs2YyzEUqgFjLKhHFhFpveDB8tS7CAqoEQFVEQFVFUBEREEREBERARVRBVFUQRcjO8MZbVZu0aXfcPG3AcupXXUIRXBp4zS2xgSCTyi7t+nquhg2tqtD3Cby3VeORAOx6/5XGz+g6k0ht2uIgkGGgAy158tj1579bK6zSwBsholomLuEyJFpsbC3sg6KLUxeL0WEF3ASlHFh0xwsfad+KDbWClg6bDLWAHnF953XzWxQbpn6x0jnMSI9ip+k8+nlfggyVKsL6pVAQtOtVRjrRxJ/D/AAg3adSV9ysBOkeSxOxMDvWKDZqVg2JsDaepMAeqwY7FBrb8bf2HVcbMse4uLWwQNJI4E/SW8paJPCFrYfH6nvZJMtDhqmQ2SA3bzQdyniw7nA5i3Efy/FfZq94eU7rnsOw4ifyF9NdsR+PkgyY+uSwkCdFyPtNBvHURPp1XWYIA49V56vVNNj9z52s6QIPqL+a7eB/4m/dEdBwHoLeiDYRREBERARFUQREQEREBEVQERRBURJQRERBoZwzVRdxiHDoWkGfTdcLLnlgZqkNFNsgm5qODn1I8pHt7eqc0EQRINiFoY7KmVALeHSW/skyJ5EW9uSK5ZebajJN7eUX4A/1WTBuInzkmNzxVxWUu7rmm4sQLCI2a3aeqwYC5JE9eFxw/PJBrZ/mRpuo965qEi3AgA/gXesLrG4jh53M+a8r/AKgYjQ2kYu1zoIg+LSLg9Zt+r1XdyuueyYXzOmTq0g3m9vKEG2RIg8T8vms9A3tw/N1GUpiL/nj7qvO3Mn8BdB9OryY8p69AuLmmYSdDDLjqB5SIGkdILrnlO11kzLMdDYbGqwaQ6wtZx9nQLTCxZVk7qh1GWUogA3e5oNh0Fp6zsgwZfhXVAI5NnaBvadh53mbBblTA9gdbpJOppI4CJbv90+r16LD4cMENED87qYzDNqMLXAEEcfw2QcnSb8/5Ffbdvcz1j8+68rmPxHUw3cqsPhcBVMEB7NYAcN7wBPkfLrZXiw9jntFhUcwwZbYNNjFxyFtyg3cQ0O1h1gRFpMukfjv7Su9QaQ0AwDAkDYW4dFwcC3VWaLRL3HqWhob0+s5ehCCoiIIiIgIiIKijVUBCfVERBFVEFREQFFVEBERAUVRFfDguFhXkPfP2yByOk6T/AAT7rvlcDC94SPrS6eH0jnP38nBBxs1eMS54a2WtaW6iLOfxaJ3Nnex2svnD0A0MFOGBzmkkd6CHsJB52YN7wPNdbB5cP0Put8Tn1WgbkaiWj1YAPVabqAaC61xDHXiCIaTbgDwnYHlAdarhH0gC0yAPDy0uDiA6L2DhHJfZaapgNgNcQT1BMkdIj97pK6dFwc1ro3AcJ3Ej+6yARsg4+FyFnaCpUlzpcdJMt1EjvXuYAaB0aF2AFUQCoVVEHjfi7J21XOD7tqNJ4AgxDtJ89Bk8yvn4dwZp0nUyZIcCS4CbCIjnbfrK9BnjRDDEnUWj1aXH+Aey41Kk/uOpul/h2gOYGzB6AgAH9YckHRwb2sqN6lzfV0ED/qfddxeVdSNQHTabt3kFtzIGxBt5E72XoMvxPaUwTY7OFrH09/VBtooqgiKogiqiqAiIiCIqgKQqiAiIgKKogKIiAiJCDVzHECnSc49APvOIa2ekkLgVBNJrG71SGNncNIlx24M+az/HWHfUwemk7Q7tKZBEyYdNovIjV+ys2R4UlwfUOp7GaCSBOp8Pd5EDSLbyUV12Uw1oa3YAAemy8pjswpMrPw7jpcCx7WutrpvcAdBNiBqc2xt3ei9euPn+Ba5rKrmhzqLtQJEkNNnx6fJBs5M86HNP1Hlo56YDm/gQuguPlFcayPtNn1YdJ9wWldhARERBRVRBzc5d/wAYEatTiAeP0bgf4gvjAYYanGLN7o6WBd58PZeZ/wBQs4dTe2nTMOIDbTql8lwEfqtb7r2GWUy2iwP8WkF1z4jd299yUVo44dnVaQLPBB++wSPKWax+y0LPl1qjheCxhE9C4EfJfWdtP6PULLOa0vad+8wahb0j1XJ+FM3GIiRD2B9OoI+uwsMjoQ+ffkg9MqoiCoiiAqoqiCIUQEREFRRJQEREBERARJWOrVDQS4wAgyIueMx1eER963zjqj8Q+JF52geyDXzl8vaDsxjqh6E91p9u0W9l1MtpNnxHvO+87vH5x6LzeOxodVqO3aXtpWGoBrf+Qkjp2vsOa7Ls2jcEEugEi0RNztz48EV1F8uAIIK5Azd58LQbxuRtvE7rJTzKXtaQLmNieHS0dUHLou7GsW/+p0737M7EjloJHUtPJeoa5fneJ+J6VXNHmiS+nRw8OcwS2o/tDsYuATptNyeAXqsvzMNot1A2ABPCQLjc7bcdkHb1KgrywxDXkG7Q5251zfbSSec8t1tPxjmQGEuNgJcd7XNvW07FB31CVzxmdrti3PjxiNwuRn2c1Ws0sw5f2hDfFDdLjDpIved459JDVx2WtxWJpVSJdqOkW09nLCHkHjpDf3zylewC4WTsqPfrqtDdNgGmRJ3IMxHdtHO4ELuygjmggg7ER6LyPwxgWYYzBD6ldzXyZFmvAjls0+pXoM5zalhaLqlZ4aBYXGomLBo4n+i8/wDDmL7fs2s3a91R7pBa0Nc8FkydRl7myDeJEBB7BERAVRRAVlRVEEREBaD81aBx3IMXIImZ9it8rk42kXktM2M8hEyLi/JFfYzMm7WEjmTHsOKUsc7VL9IbfnPThfh7rRp5VBs5wEnui17XPXzW3TwTfsyOvH3QbFTM2DaSeQ39VXZrSHieG/ekbrXOXg/Ut975rWqZSW3p6mC/dYY33M78+PJB0XZmzhqI5hpjzWrVzxoJDWkmJjpz8t/ZYKeVPjxSP1hw4NN7+oKtPKXWvHG1tthtv1QY6mcPMadN+BJYb7RI8zxWq+g6o7U55O/2S2eRBNuIjrwXQOUPg971m/y8lp1Ph4lpDzO8CBHMGefW3puqNanhoMGXQQWiXae8N4HC5jhaOC5fxV8QnCUI1xUIDKLA4b6hD7GwEb/k+jZlTw62nRefETPDj5bR16aj/hVrqpqODahlplzQ5w0+HS5xtF7Dmg4fwxTe3DU9YsC57y4uBfUqNeSOjQHgQeMCxF+mMY4kkAQDEBzie7PEkQBPETPNdgZFB1BzpvaYbfe3Pruo3IBqBdciNoG214k+p4WUHN7ewLhBNvA42H6w3gdZ5q0y6waRbZrhfb65vO4IjgV2P9mB3M+cn+hHustLKWN8Nj0/ug4NLBhhnQ2bnvN1EuMyQ6bAyQOiy0MNJ7TS3Vse7JEcJmOey7wy9vGfUz89llGF6/gFR52rW03IIkWg3McR02PD3UxFRrWy1zRaSHn6oguixPEepHNekZhGjgtDG5I2s86z9GY1NaXAvDR3WuvAAdDrCbAbTMGhhqtu+A503JvFthpn+W/LbHRxzHA9m0DTMtnvQGzZpv4bi20biF3cLlrKYcBJDrkEyBz08pMk9SsdHJKDNOmmJaZBMkkwRLiT3jDnXMxKI5OBzAPq9mwkOcw1Bdo1AFrZ0glw8QiQJnjC6rcG83c4+W1lt4fB06d6bGtJABIaASAABJ42A9lmRXMr5OyoR2jWujYuaCRcGATeLD2CzZdl1Og2KbGt38Ij6xd83E+q3UREVREVFVFUBEREEXyTf1VCCqEKpKK+dKQvpEElYnSSsyaURjAWQFAFUBERAREQERRBCkIhRVCKAqogiqiAiJKCqIiBKKwkIIisJCCIrCQgiqQkKj//2Q=="/>
          <p:cNvSpPr>
            <a:spLocks noChangeAspect="1" noChangeArrowheads="1"/>
          </p:cNvSpPr>
          <p:nvPr/>
        </p:nvSpPr>
        <p:spPr bwMode="auto">
          <a:xfrm>
            <a:off x="155575" y="-1295400"/>
            <a:ext cx="3810000" cy="2705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524" b="85714" l="9023" r="89850"/>
                    </a14:imgEffect>
                  </a14:imgLayer>
                </a14:imgProps>
              </a:ext>
              <a:ext uri="{28A0092B-C50C-407E-A947-70E740481C1C}">
                <a14:useLocalDpi xmlns:a14="http://schemas.microsoft.com/office/drawing/2010/main" val="0"/>
              </a:ext>
            </a:extLst>
          </a:blip>
          <a:srcRect/>
          <a:stretch>
            <a:fillRect/>
          </a:stretch>
        </p:blipFill>
        <p:spPr bwMode="auto">
          <a:xfrm>
            <a:off x="5819517" y="3429000"/>
            <a:ext cx="253365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524" b="87831" l="9023" r="89850"/>
                    </a14:imgEffect>
                  </a14:imgLayer>
                </a14:imgProps>
              </a:ext>
              <a:ext uri="{28A0092B-C50C-407E-A947-70E740481C1C}">
                <a14:useLocalDpi xmlns:a14="http://schemas.microsoft.com/office/drawing/2010/main" val="0"/>
              </a:ext>
            </a:extLst>
          </a:blip>
          <a:srcRect/>
          <a:stretch>
            <a:fillRect/>
          </a:stretch>
        </p:blipFill>
        <p:spPr bwMode="auto">
          <a:xfrm>
            <a:off x="5819517" y="1326107"/>
            <a:ext cx="253365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H="1">
            <a:off x="4191000" y="2226219"/>
            <a:ext cx="2590800" cy="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486400" y="4329112"/>
            <a:ext cx="1295400" cy="0"/>
          </a:xfrm>
          <a:prstGeom prst="straightConnector1">
            <a:avLst/>
          </a:prstGeom>
          <a:ln w="412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752555" y="1676400"/>
            <a:ext cx="1495845" cy="461665"/>
          </a:xfrm>
          <a:prstGeom prst="rect">
            <a:avLst/>
          </a:prstGeom>
          <a:noFill/>
        </p:spPr>
        <p:txBody>
          <a:bodyPr wrap="square" rtlCol="0">
            <a:spAutoFit/>
          </a:bodyPr>
          <a:lstStyle/>
          <a:p>
            <a:r>
              <a:rPr lang="en-US" sz="2400" dirty="0" smtClean="0">
                <a:solidFill>
                  <a:schemeClr val="bg1">
                    <a:lumMod val="75000"/>
                  </a:schemeClr>
                </a:solidFill>
              </a:rPr>
              <a:t>10 km/h</a:t>
            </a:r>
            <a:endParaRPr lang="en-US" sz="2400" dirty="0">
              <a:solidFill>
                <a:schemeClr val="bg1">
                  <a:lumMod val="75000"/>
                </a:schemeClr>
              </a:solidFill>
            </a:endParaRPr>
          </a:p>
        </p:txBody>
      </p:sp>
      <p:sp>
        <p:nvSpPr>
          <p:cNvPr id="19" name="TextBox 18"/>
          <p:cNvSpPr txBox="1"/>
          <p:nvPr/>
        </p:nvSpPr>
        <p:spPr>
          <a:xfrm>
            <a:off x="5514555" y="3733800"/>
            <a:ext cx="1495845" cy="461665"/>
          </a:xfrm>
          <a:prstGeom prst="rect">
            <a:avLst/>
          </a:prstGeom>
          <a:noFill/>
        </p:spPr>
        <p:txBody>
          <a:bodyPr wrap="square" rtlCol="0">
            <a:spAutoFit/>
          </a:bodyPr>
          <a:lstStyle/>
          <a:p>
            <a:r>
              <a:rPr lang="en-US" sz="2400" dirty="0" smtClean="0">
                <a:solidFill>
                  <a:schemeClr val="bg1">
                    <a:lumMod val="75000"/>
                  </a:schemeClr>
                </a:solidFill>
                <a:effectLst>
                  <a:outerShdw blurRad="38100" dist="38100" dir="2700000" algn="tl">
                    <a:srgbClr val="000000">
                      <a:alpha val="43137"/>
                    </a:srgbClr>
                  </a:outerShdw>
                </a:effectLst>
              </a:rPr>
              <a:t>? km/h</a:t>
            </a:r>
            <a:endParaRPr lang="en-US" sz="2400" dirty="0">
              <a:solidFill>
                <a:schemeClr val="bg1">
                  <a:lumMod val="75000"/>
                </a:schemeClr>
              </a:solidFill>
              <a:effectLst>
                <a:outerShdw blurRad="38100" dist="38100" dir="2700000" algn="tl">
                  <a:srgbClr val="000000">
                    <a:alpha val="43137"/>
                  </a:srgbClr>
                </a:outerShdw>
              </a:effectLst>
            </a:endParaRPr>
          </a:p>
        </p:txBody>
      </p:sp>
      <p:sp>
        <p:nvSpPr>
          <p:cNvPr id="20" name="TextBox 19"/>
          <p:cNvSpPr txBox="1"/>
          <p:nvPr/>
        </p:nvSpPr>
        <p:spPr>
          <a:xfrm>
            <a:off x="5386177" y="4363957"/>
            <a:ext cx="1495845" cy="461665"/>
          </a:xfrm>
          <a:prstGeom prst="rect">
            <a:avLst/>
          </a:prstGeom>
          <a:noFill/>
        </p:spPr>
        <p:txBody>
          <a:bodyPr wrap="square" rtlCol="0">
            <a:spAutoFit/>
          </a:bodyPr>
          <a:lstStyle/>
          <a:p>
            <a:r>
              <a:rPr lang="en-US" sz="2400" dirty="0" smtClean="0">
                <a:solidFill>
                  <a:schemeClr val="bg1">
                    <a:lumMod val="75000"/>
                  </a:schemeClr>
                </a:solidFill>
              </a:rPr>
              <a:t>5 km/h</a:t>
            </a:r>
            <a:endParaRPr lang="en-US" sz="2400" dirty="0">
              <a:solidFill>
                <a:schemeClr val="bg1">
                  <a:lumMod val="75000"/>
                </a:schemeClr>
              </a:solidFill>
            </a:endParaRPr>
          </a:p>
        </p:txBody>
      </p:sp>
    </p:spTree>
    <p:extLst>
      <p:ext uri="{BB962C8B-B14F-4D97-AF65-F5344CB8AC3E}">
        <p14:creationId xmlns:p14="http://schemas.microsoft.com/office/powerpoint/2010/main" val="328012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noAutofit/>
          </a:bodyPr>
          <a:lstStyle/>
          <a:p>
            <a:pPr eaLnBrk="1" hangingPunct="1"/>
            <a:r>
              <a:rPr lang="en-US" sz="3600" dirty="0" smtClean="0">
                <a:solidFill>
                  <a:schemeClr val="bg1">
                    <a:lumMod val="75000"/>
                  </a:schemeClr>
                </a:solidFill>
              </a:rPr>
              <a:t>2.3 Galileo’s Formulation of the concepts of speed &amp; velocity</a:t>
            </a:r>
          </a:p>
        </p:txBody>
      </p:sp>
      <p:sp>
        <p:nvSpPr>
          <p:cNvPr id="10243" name="Rectangle 3"/>
          <p:cNvSpPr>
            <a:spLocks noGrp="1" noChangeArrowheads="1"/>
          </p:cNvSpPr>
          <p:nvPr>
            <p:ph type="body" idx="1"/>
          </p:nvPr>
        </p:nvSpPr>
        <p:spPr>
          <a:xfrm>
            <a:off x="361666" y="757237"/>
            <a:ext cx="838200" cy="652463"/>
          </a:xfrm>
        </p:spPr>
        <p:txBody>
          <a:bodyPr>
            <a:normAutofit/>
          </a:bodyPr>
          <a:lstStyle/>
          <a:p>
            <a:pPr marL="0" indent="0" eaLnBrk="1" hangingPunct="1">
              <a:buFontTx/>
              <a:buNone/>
              <a:tabLst>
                <a:tab pos="341313" algn="l"/>
              </a:tabLst>
            </a:pPr>
            <a:r>
              <a:rPr lang="en-US" sz="2800" dirty="0" err="1" smtClean="0">
                <a:solidFill>
                  <a:schemeClr val="bg1">
                    <a:lumMod val="75000"/>
                  </a:schemeClr>
                </a:solidFill>
              </a:rPr>
              <a:t>Eg</a:t>
            </a:r>
            <a:r>
              <a:rPr lang="en-US" sz="2800" dirty="0" smtClean="0">
                <a:solidFill>
                  <a:schemeClr val="bg1">
                    <a:lumMod val="75000"/>
                  </a:schemeClr>
                </a:solidFill>
              </a:rPr>
              <a:t>. </a:t>
            </a:r>
          </a:p>
        </p:txBody>
      </p:sp>
      <p:sp>
        <p:nvSpPr>
          <p:cNvPr id="6" name="Rectangle 3"/>
          <p:cNvSpPr txBox="1">
            <a:spLocks noChangeArrowheads="1"/>
          </p:cNvSpPr>
          <p:nvPr/>
        </p:nvSpPr>
        <p:spPr>
          <a:xfrm>
            <a:off x="2285815" y="5870316"/>
            <a:ext cx="4819861" cy="652463"/>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VELOCITY: speed in a given direction.</a:t>
            </a:r>
          </a:p>
        </p:txBody>
      </p:sp>
      <p:sp>
        <p:nvSpPr>
          <p:cNvPr id="8" name="Rectangle 3"/>
          <p:cNvSpPr txBox="1">
            <a:spLocks noChangeArrowheads="1"/>
          </p:cNvSpPr>
          <p:nvPr/>
        </p:nvSpPr>
        <p:spPr>
          <a:xfrm>
            <a:off x="238521" y="5867400"/>
            <a:ext cx="3752034" cy="6524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Let’s see:</a:t>
            </a:r>
          </a:p>
        </p:txBody>
      </p:sp>
      <p:sp>
        <p:nvSpPr>
          <p:cNvPr id="4" name="Rounded Rectangular Callout 3"/>
          <p:cNvSpPr/>
          <p:nvPr/>
        </p:nvSpPr>
        <p:spPr>
          <a:xfrm>
            <a:off x="381000" y="1409701"/>
            <a:ext cx="2744337" cy="2400299"/>
          </a:xfrm>
          <a:prstGeom prst="wedgeRoundRectCallout">
            <a:avLst>
              <a:gd name="adj1" fmla="val 67104"/>
              <a:gd name="adj2" fmla="val -217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Suppose both llamas were going the same speed in  opposite directions.  Would they be going the same velocity?</a:t>
            </a:r>
            <a:endParaRPr lang="en-US" sz="2000" dirty="0"/>
          </a:p>
        </p:txBody>
      </p:sp>
      <p:sp>
        <p:nvSpPr>
          <p:cNvPr id="3" name="AutoShape 2" descr="data:image/jpeg;base64,/9j/4AAQSkZJRgABAQAAAQABAAD/2wCEAAkGBxQQDxQUDxQVFBQVFBQUFRQUFBQVFBQUFBQWFhQUFBQYHCggGBolHBUUITEhJSkrLi4vFx8zODMsNygtLisBCgoKDAwMDwwMDjcZFBksKywsKzc3KysrKysrKysrKysrKysrKysrKysrKysrKysrKysrKysrKysrKysrKysrK//AABEIAL0BCgMBIgACEQEDEQH/xAAbAAEBAAMBAQEAAAAAAAAAAAAAAQMEBQYCB//EAD4QAAEDAgQDBgIGCQQDAAAAAAEAAhEDIQQFEjFBUWETIjJxgZEGsSNCUnKh8BRigpKywdHh8QcVM6JDU5P/xAAVAQEBAAAAAAAAAAAAAAAAAAAAAf/EABQRAQAAAAAAAAAAAAAAAAAAAAD/2gAMAwEAAhEDEQA/AP2wMHIewX0GjkEASVBYSEVQEREBERAREQEREBERAREQEREBERAREQEUVQERRBUURBURRAREQEREUREQERERURRAVREBRVQoOVkmb/pT8RpA7OlWdQa77TqdqmxNg63DZZM/xr6GFqVabdbqbdenclrSC+BIk6dUBfn3wHmNXDYvF4MjUW1qlXTcOd2r3GxMSbbxFxJ4r0vxxm9Wjgq3Z0iX6HCJDt+6CWi8XB8rcZBXocnzFmKoMrUjLXiR5ixHuCtxeR/0ty6th8spsxLdDi5zwDuGvOoSOG+3kvXIiooiCqIqgiqiqCIkKoCiFEBERAREQEREBERFERIRBRVEUCIiIqiqhQJVUUQVQqog803E1DmTmvYQ1jWaDDCC2oCC6QZDpad+Exxm/FmaGlR+hbrLpbLY3izNRtJ+QKfFZNMh7SWamOpmoBq0GdTO7Bn637scVx8PjmuYWkOf2gGpnYvaKbgAAQ6PGS6BeTwlFdz4LzJ1fDxVEVGGHd7VZ3eadXG1p6br0C8j8KfR4qtSJuKdEEfZcxjWvbtwJC9cgIiIgiKoIqoiCoiIIiqiAiIgIiICIiKIiICIiIIiFFRVfK+pQERQhEFVFQiqoqoURz86bNLnDm256u5H/ZaGVYOmx8gS4WBJcQBtYEwDbzuea6uZCaTvuk+ouPkuZgHd42/uOiK2sezTUpVG6RDtD7AS2oQBf72k/wCV01qYikX0nNG8S3o4GWn3AWTB1+0ptdzAkcjFwgzoiSiCL51K6rxxQVFF8VKzW+IgeqDKosTcQDtJ/ZdHvFlH4prfEQPMhBmRa1THsaJJsvhuZMOwf/8AN9vOyDcRadTHAHZxHMNJ9xuudmOdaDTLQ6NXf7p4kNDRO57xdb7CK62IxjKZYHuDS8lrAd3EAuIHoCvrD4htQSwyOfA+XMXX478R/ElTF4iaQc0Nc+mG7GAQHtfIls7SAZu0TqMeu+Dc7c6G1ARMNDTIh0S6BJA4nSe9AJ6EPcooEQVFEQFVFUQUKqIIAqiIqNEKoiIIqiCIqogj2yLrhYAgGOXd9W2J/Bd4rgPOio9h+2XDq13eF/OR6IrtU1p1g+kS5veYTJFpYTuRzaTc8pPDbLhnzf8AOy+MW8uBAdHMBur0c4wB5fign+4wJdSqi8WpudxsbDb5LznxRm+LZSLqdB7GxDieyeALySGuBb1uRHqvXUPCJt0tbpay5ue0KlVvZUxDXAEvvuHbWII4XQfl4qYippdXqOpAQQ5zhqaZDobqJduBx5nivXfC2Bc6pqdoMt7/AHnF/ek69Lnkw42M8RO8gY6/ws9rSGNk3YXSZLSCBxMN8tlo0QygQwNcCHT9G1xhzYGoOHUgai0b+So/QTgmEQZI5Elw9jKv6Gz7I/mPJfOXUdFMCS7jJme9e8kniVtQoNZ+ApkgubMdXR6iYPqsrKLR4WgeQCyQkIPnSqBGy+lEGCvVaO6/6wNomx5wvK59lrng0qdmOIiC4TBPd17d6Y9fNeqqUw509IiN7zv72XycO0kEjbYcJ5+aDzvw9lbKNRxfSDHybNHcbqgTJ8iBtOp1rlbub5AKmJo16fdc17e0j/yMaQRI4kEb8iQs2YyzEUqgFjLKhHFhFpveDB8tS7CAqoEQFVEQFVFUBEREEREBERARVRBVFUQRcjO8MZbVZu0aXfcPG3AcupXXUIRXBp4zS2xgSCTyi7t+nquhg2tqtD3Cby3VeORAOx6/5XGz+g6k0ht2uIgkGGgAy158tj1579bK6zSwBsholomLuEyJFpsbC3sg6KLUxeL0WEF3ASlHFh0xwsfad+KDbWClg6bDLWAHnF953XzWxQbpn6x0jnMSI9ip+k8+nlfggyVKsL6pVAQtOtVRjrRxJ/D/AAg3adSV9ysBOkeSxOxMDvWKDZqVg2JsDaepMAeqwY7FBrb8bf2HVcbMse4uLWwQNJI4E/SW8paJPCFrYfH6nvZJMtDhqmQ2SA3bzQdyniw7nA5i3Efy/FfZq94eU7rnsOw4ifyF9NdsR+PkgyY+uSwkCdFyPtNBvHURPp1XWYIA49V56vVNNj9z52s6QIPqL+a7eB/4m/dEdBwHoLeiDYRREBERARFUQREQEREBEVQERRBURJQRERBoZwzVRdxiHDoWkGfTdcLLnlgZqkNFNsgm5qODn1I8pHt7eqc0EQRINiFoY7KmVALeHSW/skyJ5EW9uSK5ZebajJN7eUX4A/1WTBuInzkmNzxVxWUu7rmm4sQLCI2a3aeqwYC5JE9eFxw/PJBrZ/mRpuo965qEi3AgA/gXesLrG4jh53M+a8r/AKgYjQ2kYu1zoIg+LSLg9Zt+r1XdyuueyYXzOmTq0g3m9vKEG2RIg8T8vms9A3tw/N1GUpiL/nj7qvO3Mn8BdB9OryY8p69AuLmmYSdDDLjqB5SIGkdILrnlO11kzLMdDYbGqwaQ6wtZx9nQLTCxZVk7qh1GWUogA3e5oNh0Fp6zsgwZfhXVAI5NnaBvadh53mbBblTA9gdbpJOppI4CJbv90+r16LD4cMENED87qYzDNqMLXAEEcfw2QcnSb8/5Ffbdvcz1j8+68rmPxHUw3cqsPhcBVMEB7NYAcN7wBPkfLrZXiw9jntFhUcwwZbYNNjFxyFtyg3cQ0O1h1gRFpMukfjv7Su9QaQ0AwDAkDYW4dFwcC3VWaLRL3HqWhob0+s5ehCCoiIIiIgIiIKijVUBCfVERBFVEFREQFFVEBERAUVRFfDguFhXkPfP2yByOk6T/AAT7rvlcDC94SPrS6eH0jnP38nBBxs1eMS54a2WtaW6iLOfxaJ3Nnex2svnD0A0MFOGBzmkkd6CHsJB52YN7wPNdbB5cP0Put8Tn1WgbkaiWj1YAPVabqAaC61xDHXiCIaTbgDwnYHlAdarhH0gC0yAPDy0uDiA6L2DhHJfZaapgNgNcQT1BMkdIj97pK6dFwc1ro3AcJ3Ej+6yARsg4+FyFnaCpUlzpcdJMt1EjvXuYAaB0aF2AFUQCoVVEHjfi7J21XOD7tqNJ4AgxDtJ89Bk8yvn4dwZp0nUyZIcCS4CbCIjnbfrK9BnjRDDEnUWj1aXH+Aey41Kk/uOpul/h2gOYGzB6AgAH9YckHRwb2sqN6lzfV0ED/qfddxeVdSNQHTabt3kFtzIGxBt5E72XoMvxPaUwTY7OFrH09/VBtooqgiKogiqiqAiIiCIqgKQqiAiIgKKogKIiAiJCDVzHECnSc49APvOIa2ekkLgVBNJrG71SGNncNIlx24M+az/HWHfUwemk7Q7tKZBEyYdNovIjV+ys2R4UlwfUOp7GaCSBOp8Pd5EDSLbyUV12Uw1oa3YAAemy8pjswpMrPw7jpcCx7WutrpvcAdBNiBqc2xt3ei9euPn+Ba5rKrmhzqLtQJEkNNnx6fJBs5M86HNP1Hlo56YDm/gQuguPlFcayPtNn1YdJ9wWldhARERBRVRBzc5d/wAYEatTiAeP0bgf4gvjAYYanGLN7o6WBd58PZeZ/wBQs4dTe2nTMOIDbTql8lwEfqtb7r2GWUy2iwP8WkF1z4jd299yUVo44dnVaQLPBB++wSPKWax+y0LPl1qjheCxhE9C4EfJfWdtP6PULLOa0vad+8wahb0j1XJ+FM3GIiRD2B9OoI+uwsMjoQ+ffkg9MqoiCoiiAqoqiCIUQEREFRRJQEREBERARJWOrVDQS4wAgyIueMx1eER963zjqj8Q+JF52geyDXzl8vaDsxjqh6E91p9u0W9l1MtpNnxHvO+87vH5x6LzeOxodVqO3aXtpWGoBrf+Qkjp2vsOa7Ls2jcEEugEi0RNztz48EV1F8uAIIK5Azd58LQbxuRtvE7rJTzKXtaQLmNieHS0dUHLou7GsW/+p0737M7EjloJHUtPJeoa5fneJ+J6VXNHmiS+nRw8OcwS2o/tDsYuATptNyeAXqsvzMNot1A2ABPCQLjc7bcdkHb1KgrywxDXkG7Q5251zfbSSec8t1tPxjmQGEuNgJcd7XNvW07FB31CVzxmdrti3PjxiNwuRn2c1Ws0sw5f2hDfFDdLjDpIved459JDVx2WtxWJpVSJdqOkW09nLCHkHjpDf3zylewC4WTsqPfrqtDdNgGmRJ3IMxHdtHO4ELuygjmggg7ER6LyPwxgWYYzBD6ldzXyZFmvAjls0+pXoM5zalhaLqlZ4aBYXGomLBo4n+i8/wDDmL7fs2s3a91R7pBa0Nc8FkydRl7myDeJEBB7BERAVRRAVlRVEEREBaD81aBx3IMXIImZ9it8rk42kXktM2M8hEyLi/JFfYzMm7WEjmTHsOKUsc7VL9IbfnPThfh7rRp5VBs5wEnui17XPXzW3TwTfsyOvH3QbFTM2DaSeQ39VXZrSHieG/ekbrXOXg/Ut975rWqZSW3p6mC/dYY33M78+PJB0XZmzhqI5hpjzWrVzxoJDWkmJjpz8t/ZYKeVPjxSP1hw4NN7+oKtPKXWvHG1tthtv1QY6mcPMadN+BJYb7RI8zxWq+g6o7U55O/2S2eRBNuIjrwXQOUPg971m/y8lp1Ph4lpDzO8CBHMGefW3puqNanhoMGXQQWiXae8N4HC5jhaOC5fxV8QnCUI1xUIDKLA4b6hD7GwEb/k+jZlTw62nRefETPDj5bR16aj/hVrqpqODahlplzQ5w0+HS5xtF7Dmg4fwxTe3DU9YsC57y4uBfUqNeSOjQHgQeMCxF+mMY4kkAQDEBzie7PEkQBPETPNdgZFB1BzpvaYbfe3Pruo3IBqBdciNoG214k+p4WUHN7ewLhBNvA42H6w3gdZ5q0y6waRbZrhfb65vO4IjgV2P9mB3M+cn+hHustLKWN8Nj0/ug4NLBhhnQ2bnvN1EuMyQ6bAyQOiy0MNJ7TS3Vse7JEcJmOey7wy9vGfUz89llGF6/gFR52rW03IIkWg3McR02PD3UxFRrWy1zRaSHn6oguixPEepHNekZhGjgtDG5I2s86z9GY1NaXAvDR3WuvAAdDrCbAbTMGhhqtu+A503JvFthpn+W/LbHRxzHA9m0DTMtnvQGzZpv4bi20biF3cLlrKYcBJDrkEyBz08pMk9SsdHJKDNOmmJaZBMkkwRLiT3jDnXMxKI5OBzAPq9mwkOcw1Bdo1AFrZ0glw8QiQJnjC6rcG83c4+W1lt4fB06d6bGtJABIaASAABJ42A9lmRXMr5OyoR2jWujYuaCRcGATeLD2CzZdl1Og2KbGt38Ij6xd83E+q3UREVREVFVFUBEREEXyTf1VCCqEKpKK+dKQvpEElYnSSsyaURjAWQFAFUBERAREQERRBCkIhRVCKAqogiqiAiJKCqIiBKKwkIIisJCCIrCQgiqQkKj//2Q=="/>
          <p:cNvSpPr>
            <a:spLocks noChangeAspect="1" noChangeArrowheads="1"/>
          </p:cNvSpPr>
          <p:nvPr/>
        </p:nvSpPr>
        <p:spPr bwMode="auto">
          <a:xfrm>
            <a:off x="155575" y="-1295400"/>
            <a:ext cx="3810000" cy="2705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524" b="85714" l="9023" r="89850"/>
                    </a14:imgEffect>
                  </a14:imgLayer>
                </a14:imgProps>
              </a:ext>
              <a:ext uri="{28A0092B-C50C-407E-A947-70E740481C1C}">
                <a14:useLocalDpi xmlns:a14="http://schemas.microsoft.com/office/drawing/2010/main" val="0"/>
              </a:ext>
            </a:extLst>
          </a:blip>
          <a:srcRect/>
          <a:stretch>
            <a:fillRect/>
          </a:stretch>
        </p:blipFill>
        <p:spPr bwMode="auto">
          <a:xfrm flipH="1">
            <a:off x="2811437" y="3428999"/>
            <a:ext cx="2308275"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524" b="87831" l="9023" r="89850"/>
                    </a14:imgEffect>
                  </a14:imgLayer>
                </a14:imgProps>
              </a:ext>
              <a:ext uri="{28A0092B-C50C-407E-A947-70E740481C1C}">
                <a14:useLocalDpi xmlns:a14="http://schemas.microsoft.com/office/drawing/2010/main" val="0"/>
              </a:ext>
            </a:extLst>
          </a:blip>
          <a:srcRect/>
          <a:stretch>
            <a:fillRect/>
          </a:stretch>
        </p:blipFill>
        <p:spPr bwMode="auto">
          <a:xfrm>
            <a:off x="5819517" y="1326107"/>
            <a:ext cx="253365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H="1">
            <a:off x="4191000" y="2226219"/>
            <a:ext cx="2590800" cy="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229099" y="4380376"/>
            <a:ext cx="2552701" cy="1"/>
          </a:xfrm>
          <a:prstGeom prst="straightConnector1">
            <a:avLst/>
          </a:prstGeom>
          <a:ln w="412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752555" y="1676400"/>
            <a:ext cx="1495845" cy="461665"/>
          </a:xfrm>
          <a:prstGeom prst="rect">
            <a:avLst/>
          </a:prstGeom>
          <a:noFill/>
        </p:spPr>
        <p:txBody>
          <a:bodyPr wrap="square" rtlCol="0">
            <a:spAutoFit/>
          </a:bodyPr>
          <a:lstStyle/>
          <a:p>
            <a:r>
              <a:rPr lang="en-US" sz="2400" dirty="0" smtClean="0">
                <a:solidFill>
                  <a:schemeClr val="bg1">
                    <a:lumMod val="75000"/>
                  </a:schemeClr>
                </a:solidFill>
              </a:rPr>
              <a:t>10 km/h</a:t>
            </a:r>
            <a:endParaRPr lang="en-US" sz="2400" dirty="0">
              <a:solidFill>
                <a:schemeClr val="bg1">
                  <a:lumMod val="75000"/>
                </a:schemeClr>
              </a:solidFill>
            </a:endParaRPr>
          </a:p>
        </p:txBody>
      </p:sp>
      <p:sp>
        <p:nvSpPr>
          <p:cNvPr id="19" name="TextBox 18"/>
          <p:cNvSpPr txBox="1"/>
          <p:nvPr/>
        </p:nvSpPr>
        <p:spPr>
          <a:xfrm>
            <a:off x="5514555" y="3733800"/>
            <a:ext cx="1495845" cy="461665"/>
          </a:xfrm>
          <a:prstGeom prst="rect">
            <a:avLst/>
          </a:prstGeom>
          <a:noFill/>
        </p:spPr>
        <p:txBody>
          <a:bodyPr wrap="square" rtlCol="0">
            <a:spAutoFit/>
          </a:bodyPr>
          <a:lstStyle/>
          <a:p>
            <a:r>
              <a:rPr lang="en-US" sz="2400" dirty="0" smtClean="0">
                <a:solidFill>
                  <a:schemeClr val="bg1">
                    <a:lumMod val="75000"/>
                  </a:schemeClr>
                </a:solidFill>
                <a:effectLst>
                  <a:outerShdw blurRad="38100" dist="38100" dir="2700000" algn="tl">
                    <a:srgbClr val="000000">
                      <a:alpha val="43137"/>
                    </a:srgbClr>
                  </a:outerShdw>
                </a:effectLst>
              </a:rPr>
              <a:t>10 km/h</a:t>
            </a:r>
            <a:endParaRPr lang="en-US" sz="2400" dirty="0">
              <a:solidFill>
                <a:schemeClr val="bg1">
                  <a:lumMod val="75000"/>
                </a:schemeClr>
              </a:solidFill>
              <a:effectLst>
                <a:outerShdw blurRad="38100" dist="38100" dir="2700000" algn="tl">
                  <a:srgbClr val="000000">
                    <a:alpha val="43137"/>
                  </a:srgbClr>
                </a:outerShdw>
              </a:effectLst>
            </a:endParaRPr>
          </a:p>
        </p:txBody>
      </p:sp>
      <p:sp>
        <p:nvSpPr>
          <p:cNvPr id="20" name="TextBox 19"/>
          <p:cNvSpPr txBox="1"/>
          <p:nvPr/>
        </p:nvSpPr>
        <p:spPr>
          <a:xfrm>
            <a:off x="238521" y="5223539"/>
            <a:ext cx="8676879" cy="461665"/>
          </a:xfrm>
          <a:prstGeom prst="rect">
            <a:avLst/>
          </a:prstGeom>
          <a:noFill/>
        </p:spPr>
        <p:txBody>
          <a:bodyPr wrap="square" rtlCol="0">
            <a:spAutoFit/>
          </a:bodyPr>
          <a:lstStyle/>
          <a:p>
            <a:r>
              <a:rPr lang="en-US" sz="2400" dirty="0" smtClean="0">
                <a:solidFill>
                  <a:schemeClr val="bg1">
                    <a:lumMod val="75000"/>
                  </a:schemeClr>
                </a:solidFill>
              </a:rPr>
              <a:t>Remember—if either condition changes, we have a change in </a:t>
            </a:r>
            <a:r>
              <a:rPr lang="en-US" sz="2400" i="1" dirty="0" smtClean="0">
                <a:solidFill>
                  <a:schemeClr val="bg1">
                    <a:lumMod val="75000"/>
                  </a:schemeClr>
                </a:solidFill>
              </a:rPr>
              <a:t>v</a:t>
            </a:r>
            <a:r>
              <a:rPr lang="en-US" sz="2400" dirty="0" smtClean="0">
                <a:solidFill>
                  <a:schemeClr val="bg1">
                    <a:lumMod val="75000"/>
                  </a:schemeClr>
                </a:solidFill>
              </a:rPr>
              <a:t>!</a:t>
            </a:r>
            <a:endParaRPr lang="en-US" sz="2400" dirty="0">
              <a:solidFill>
                <a:schemeClr val="bg1">
                  <a:lumMod val="75000"/>
                </a:schemeClr>
              </a:solidFill>
            </a:endParaRPr>
          </a:p>
        </p:txBody>
      </p:sp>
    </p:spTree>
    <p:extLst>
      <p:ext uri="{BB962C8B-B14F-4D97-AF65-F5344CB8AC3E}">
        <p14:creationId xmlns:p14="http://schemas.microsoft.com/office/powerpoint/2010/main" val="99908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erial view test track, Nardò, 2014, Porsche 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2543174"/>
            <a:ext cx="4501409" cy="2533651"/>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p:cNvSpPr>
            <a:spLocks noGrp="1" noChangeArrowheads="1"/>
          </p:cNvSpPr>
          <p:nvPr>
            <p:ph type="title"/>
          </p:nvPr>
        </p:nvSpPr>
        <p:spPr>
          <a:xfrm>
            <a:off x="457200" y="0"/>
            <a:ext cx="8229600" cy="1143000"/>
          </a:xfrm>
        </p:spPr>
        <p:txBody>
          <a:bodyPr>
            <a:noAutofit/>
          </a:bodyPr>
          <a:lstStyle/>
          <a:p>
            <a:pPr eaLnBrk="1" hangingPunct="1"/>
            <a:r>
              <a:rPr lang="en-US" sz="3600" dirty="0" smtClean="0">
                <a:solidFill>
                  <a:schemeClr val="bg1">
                    <a:lumMod val="75000"/>
                  </a:schemeClr>
                </a:solidFill>
              </a:rPr>
              <a:t>2.3 Galileo’s Formulation of the concepts of speed &amp; velocity</a:t>
            </a:r>
          </a:p>
        </p:txBody>
      </p:sp>
      <p:sp>
        <p:nvSpPr>
          <p:cNvPr id="10243" name="Rectangle 3"/>
          <p:cNvSpPr>
            <a:spLocks noGrp="1" noChangeArrowheads="1"/>
          </p:cNvSpPr>
          <p:nvPr>
            <p:ph type="body" idx="1"/>
          </p:nvPr>
        </p:nvSpPr>
        <p:spPr>
          <a:xfrm>
            <a:off x="361666" y="757237"/>
            <a:ext cx="2076734" cy="652463"/>
          </a:xfrm>
        </p:spPr>
        <p:txBody>
          <a:bodyPr>
            <a:normAutofit/>
          </a:bodyPr>
          <a:lstStyle/>
          <a:p>
            <a:pPr marL="0" indent="0" eaLnBrk="1" hangingPunct="1">
              <a:buFontTx/>
              <a:buNone/>
              <a:tabLst>
                <a:tab pos="341313" algn="l"/>
              </a:tabLst>
            </a:pPr>
            <a:r>
              <a:rPr lang="en-US" sz="2800" dirty="0" smtClean="0">
                <a:solidFill>
                  <a:schemeClr val="bg1">
                    <a:lumMod val="75000"/>
                  </a:schemeClr>
                </a:solidFill>
              </a:rPr>
              <a:t>Constant </a:t>
            </a:r>
            <a:r>
              <a:rPr lang="en-US" sz="2800" i="1" dirty="0" smtClean="0">
                <a:solidFill>
                  <a:schemeClr val="bg1">
                    <a:lumMod val="75000"/>
                  </a:schemeClr>
                </a:solidFill>
              </a:rPr>
              <a:t>v</a:t>
            </a:r>
          </a:p>
        </p:txBody>
      </p:sp>
      <p:sp>
        <p:nvSpPr>
          <p:cNvPr id="6" name="Rectangle 3"/>
          <p:cNvSpPr txBox="1">
            <a:spLocks noChangeArrowheads="1"/>
          </p:cNvSpPr>
          <p:nvPr/>
        </p:nvSpPr>
        <p:spPr>
          <a:xfrm>
            <a:off x="2285815" y="5870316"/>
            <a:ext cx="4819861" cy="652463"/>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VELOCITY: speed in a given direction.</a:t>
            </a:r>
          </a:p>
        </p:txBody>
      </p:sp>
      <p:sp>
        <p:nvSpPr>
          <p:cNvPr id="8" name="Rectangle 3"/>
          <p:cNvSpPr txBox="1">
            <a:spLocks noChangeArrowheads="1"/>
          </p:cNvSpPr>
          <p:nvPr/>
        </p:nvSpPr>
        <p:spPr>
          <a:xfrm>
            <a:off x="238521" y="5867400"/>
            <a:ext cx="3752034" cy="6524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Let’s see:</a:t>
            </a:r>
          </a:p>
        </p:txBody>
      </p:sp>
      <p:sp>
        <p:nvSpPr>
          <p:cNvPr id="4" name="Rounded Rectangular Callout 3"/>
          <p:cNvSpPr/>
          <p:nvPr/>
        </p:nvSpPr>
        <p:spPr>
          <a:xfrm>
            <a:off x="381000" y="1409701"/>
            <a:ext cx="2744337" cy="3086099"/>
          </a:xfrm>
          <a:prstGeom prst="wedgeRoundRectCallout">
            <a:avLst>
              <a:gd name="adj1" fmla="val 67104"/>
              <a:gd name="adj2" fmla="val -217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Consider a car on a highway and one on the circular test track.  Are they going the same velocity?</a:t>
            </a:r>
          </a:p>
          <a:p>
            <a:pPr algn="ctr"/>
            <a:endParaRPr lang="en-US" sz="2000" dirty="0"/>
          </a:p>
          <a:p>
            <a:pPr algn="ctr"/>
            <a:r>
              <a:rPr lang="en-US" sz="2000" dirty="0" smtClean="0"/>
              <a:t>Are they both experiencing a constant v?</a:t>
            </a:r>
            <a:endParaRPr lang="en-US" sz="2000" dirty="0"/>
          </a:p>
        </p:txBody>
      </p:sp>
      <p:sp>
        <p:nvSpPr>
          <p:cNvPr id="3" name="AutoShape 2" descr="data:image/jpeg;base64,/9j/4AAQSkZJRgABAQAAAQABAAD/2wCEAAkGBxQQDxQUDxQVFBQVFBQUFRQUFBQVFBQUFBQWFhQUFBQYHCggGBolHBUUITEhJSkrLi4vFx8zODMsNygtLisBCgoKDAwMDwwMDjcZFBksKywsKzc3KysrKysrKysrKysrKysrKysrKysrKysrKysrKysrKysrKysrKysrKysrK//AABEIAL0BCgMBIgACEQEDEQH/xAAbAAEBAAMBAQEAAAAAAAAAAAAAAQMEBQYCB//EAD4QAAEDAgQDBgIGCQQDAAAAAAEAAhEDIQQFEjFBUWETIjJxgZEGsSNCUnKh8BRigpKywdHh8QcVM6JDU5P/xAAVAQEBAAAAAAAAAAAAAAAAAAAAAf/EABQRAQAAAAAAAAAAAAAAAAAAAAD/2gAMAwEAAhEDEQA/AP2wMHIewX0GjkEASVBYSEVQEREBERAREQEREBERAREQEREBERAREQEUVQERRBUURBURRAREQEREUREQERERURRAVREBRVQoOVkmb/pT8RpA7OlWdQa77TqdqmxNg63DZZM/xr6GFqVabdbqbdenclrSC+BIk6dUBfn3wHmNXDYvF4MjUW1qlXTcOd2r3GxMSbbxFxJ4r0vxxm9Wjgq3Z0iX6HCJDt+6CWi8XB8rcZBXocnzFmKoMrUjLXiR5ixHuCtxeR/0ty6th8spsxLdDi5zwDuGvOoSOG+3kvXIiooiCqIqgiqiqCIkKoCiFEBERAREQEREBERFERIRBRVEUCIiIqiqhQJVUUQVQqog803E1DmTmvYQ1jWaDDCC2oCC6QZDpad+Exxm/FmaGlR+hbrLpbLY3izNRtJ+QKfFZNMh7SWamOpmoBq0GdTO7Bn637scVx8PjmuYWkOf2gGpnYvaKbgAAQ6PGS6BeTwlFdz4LzJ1fDxVEVGGHd7VZ3eadXG1p6br0C8j8KfR4qtSJuKdEEfZcxjWvbtwJC9cgIiIgiKoIqoiCoiIIiqiAiIgIiICIiKIiICIiIIiFFRVfK+pQERQhEFVFQiqoqoURz86bNLnDm256u5H/ZaGVYOmx8gS4WBJcQBtYEwDbzuea6uZCaTvuk+ouPkuZgHd42/uOiK2sezTUpVG6RDtD7AS2oQBf72k/wCV01qYikX0nNG8S3o4GWn3AWTB1+0ptdzAkcjFwgzoiSiCL51K6rxxQVFF8VKzW+IgeqDKosTcQDtJ/ZdHvFlH4prfEQPMhBmRa1THsaJJsvhuZMOwf/8AN9vOyDcRadTHAHZxHMNJ9xuudmOdaDTLQ6NXf7p4kNDRO57xdb7CK62IxjKZYHuDS8lrAd3EAuIHoCvrD4htQSwyOfA+XMXX478R/ElTF4iaQc0Nc+mG7GAQHtfIls7SAZu0TqMeu+Dc7c6G1ARMNDTIh0S6BJA4nSe9AJ6EPcooEQVFEQFVFUQUKqIIAqiIqNEKoiIIqiCIqogj2yLrhYAgGOXd9W2J/Bd4rgPOio9h+2XDq13eF/OR6IrtU1p1g+kS5veYTJFpYTuRzaTc8pPDbLhnzf8AOy+MW8uBAdHMBur0c4wB5fign+4wJdSqi8WpudxsbDb5LznxRm+LZSLqdB7GxDieyeALySGuBb1uRHqvXUPCJt0tbpay5ue0KlVvZUxDXAEvvuHbWII4XQfl4qYippdXqOpAQQ5zhqaZDobqJduBx5nivXfC2Bc6pqdoMt7/AHnF/ek69Lnkw42M8RO8gY6/ws9rSGNk3YXSZLSCBxMN8tlo0QygQwNcCHT9G1xhzYGoOHUgai0b+So/QTgmEQZI5Elw9jKv6Gz7I/mPJfOXUdFMCS7jJme9e8kniVtQoNZ+ApkgubMdXR6iYPqsrKLR4WgeQCyQkIPnSqBGy+lEGCvVaO6/6wNomx5wvK59lrng0qdmOIiC4TBPd17d6Y9fNeqqUw509IiN7zv72XycO0kEjbYcJ5+aDzvw9lbKNRxfSDHybNHcbqgTJ8iBtOp1rlbub5AKmJo16fdc17e0j/yMaQRI4kEb8iQs2YyzEUqgFjLKhHFhFpveDB8tS7CAqoEQFVEQFVFUBEREEREBERARVRBVFUQRcjO8MZbVZu0aXfcPG3AcupXXUIRXBp4zS2xgSCTyi7t+nquhg2tqtD3Cby3VeORAOx6/5XGz+g6k0ht2uIgkGGgAy158tj1579bK6zSwBsholomLuEyJFpsbC3sg6KLUxeL0WEF3ASlHFh0xwsfad+KDbWClg6bDLWAHnF953XzWxQbpn6x0jnMSI9ip+k8+nlfggyVKsL6pVAQtOtVRjrRxJ/D/AAg3adSV9ysBOkeSxOxMDvWKDZqVg2JsDaepMAeqwY7FBrb8bf2HVcbMse4uLWwQNJI4E/SW8paJPCFrYfH6nvZJMtDhqmQ2SA3bzQdyniw7nA5i3Efy/FfZq94eU7rnsOw4ifyF9NdsR+PkgyY+uSwkCdFyPtNBvHURPp1XWYIA49V56vVNNj9z52s6QIPqL+a7eB/4m/dEdBwHoLeiDYRREBERARFUQREQEREBEVQERRBURJQRERBoZwzVRdxiHDoWkGfTdcLLnlgZqkNFNsgm5qODn1I8pHt7eqc0EQRINiFoY7KmVALeHSW/skyJ5EW9uSK5ZebajJN7eUX4A/1WTBuInzkmNzxVxWUu7rmm4sQLCI2a3aeqwYC5JE9eFxw/PJBrZ/mRpuo965qEi3AgA/gXesLrG4jh53M+a8r/AKgYjQ2kYu1zoIg+LSLg9Zt+r1XdyuueyYXzOmTq0g3m9vKEG2RIg8T8vms9A3tw/N1GUpiL/nj7qvO3Mn8BdB9OryY8p69AuLmmYSdDDLjqB5SIGkdILrnlO11kzLMdDYbGqwaQ6wtZx9nQLTCxZVk7qh1GWUogA3e5oNh0Fp6zsgwZfhXVAI5NnaBvadh53mbBblTA9gdbpJOppI4CJbv90+r16LD4cMENED87qYzDNqMLXAEEcfw2QcnSb8/5Ffbdvcz1j8+68rmPxHUw3cqsPhcBVMEB7NYAcN7wBPkfLrZXiw9jntFhUcwwZbYNNjFxyFtyg3cQ0O1h1gRFpMukfjv7Su9QaQ0AwDAkDYW4dFwcC3VWaLRL3HqWhob0+s5ehCCoiIIiIgIiIKijVUBCfVERBFVEFREQFFVEBERAUVRFfDguFhXkPfP2yByOk6T/AAT7rvlcDC94SPrS6eH0jnP38nBBxs1eMS54a2WtaW6iLOfxaJ3Nnex2svnD0A0MFOGBzmkkd6CHsJB52YN7wPNdbB5cP0Put8Tn1WgbkaiWj1YAPVabqAaC61xDHXiCIaTbgDwnYHlAdarhH0gC0yAPDy0uDiA6L2DhHJfZaapgNgNcQT1BMkdIj97pK6dFwc1ro3AcJ3Ej+6yARsg4+FyFnaCpUlzpcdJMt1EjvXuYAaB0aF2AFUQCoVVEHjfi7J21XOD7tqNJ4AgxDtJ89Bk8yvn4dwZp0nUyZIcCS4CbCIjnbfrK9BnjRDDEnUWj1aXH+Aey41Kk/uOpul/h2gOYGzB6AgAH9YckHRwb2sqN6lzfV0ED/qfddxeVdSNQHTabt3kFtzIGxBt5E72XoMvxPaUwTY7OFrH09/VBtooqgiKogiqiqAiIiCIqgKQqiAiIgKKogKIiAiJCDVzHECnSc49APvOIa2ekkLgVBNJrG71SGNncNIlx24M+az/HWHfUwemk7Q7tKZBEyYdNovIjV+ys2R4UlwfUOp7GaCSBOp8Pd5EDSLbyUV12Uw1oa3YAAemy8pjswpMrPw7jpcCx7WutrpvcAdBNiBqc2xt3ei9euPn+Ba5rKrmhzqLtQJEkNNnx6fJBs5M86HNP1Hlo56YDm/gQuguPlFcayPtNn1YdJ9wWldhARERBRVRBzc5d/wAYEatTiAeP0bgf4gvjAYYanGLN7o6WBd58PZeZ/wBQs4dTe2nTMOIDbTql8lwEfqtb7r2GWUy2iwP8WkF1z4jd299yUVo44dnVaQLPBB++wSPKWax+y0LPl1qjheCxhE9C4EfJfWdtP6PULLOa0vad+8wahb0j1XJ+FM3GIiRD2B9OoI+uwsMjoQ+ffkg9MqoiCoiiAqoqiCIUQEREFRRJQEREBERARJWOrVDQS4wAgyIueMx1eER963zjqj8Q+JF52geyDXzl8vaDsxjqh6E91p9u0W9l1MtpNnxHvO+87vH5x6LzeOxodVqO3aXtpWGoBrf+Qkjp2vsOa7Ls2jcEEugEi0RNztz48EV1F8uAIIK5Azd58LQbxuRtvE7rJTzKXtaQLmNieHS0dUHLou7GsW/+p0737M7EjloJHUtPJeoa5fneJ+J6VXNHmiS+nRw8OcwS2o/tDsYuATptNyeAXqsvzMNot1A2ABPCQLjc7bcdkHb1KgrywxDXkG7Q5251zfbSSec8t1tPxjmQGEuNgJcd7XNvW07FB31CVzxmdrti3PjxiNwuRn2c1Ws0sw5f2hDfFDdLjDpIved459JDVx2WtxWJpVSJdqOkW09nLCHkHjpDf3zylewC4WTsqPfrqtDdNgGmRJ3IMxHdtHO4ELuygjmggg7ER6LyPwxgWYYzBD6ldzXyZFmvAjls0+pXoM5zalhaLqlZ4aBYXGomLBo4n+i8/wDDmL7fs2s3a91R7pBa0Nc8FkydRl7myDeJEBB7BERAVRRAVlRVEEREBaD81aBx3IMXIImZ9it8rk42kXktM2M8hEyLi/JFfYzMm7WEjmTHsOKUsc7VL9IbfnPThfh7rRp5VBs5wEnui17XPXzW3TwTfsyOvH3QbFTM2DaSeQ39VXZrSHieG/ekbrXOXg/Ut975rWqZSW3p6mC/dYY33M78+PJB0XZmzhqI5hpjzWrVzxoJDWkmJjpz8t/ZYKeVPjxSP1hw4NN7+oKtPKXWvHG1tthtv1QY6mcPMadN+BJYb7RI8zxWq+g6o7U55O/2S2eRBNuIjrwXQOUPg971m/y8lp1Ph4lpDzO8CBHMGefW3puqNanhoMGXQQWiXae8N4HC5jhaOC5fxV8QnCUI1xUIDKLA4b6hD7GwEb/k+jZlTw62nRefETPDj5bR16aj/hVrqpqODahlplzQ5w0+HS5xtF7Dmg4fwxTe3DU9YsC57y4uBfUqNeSOjQHgQeMCxF+mMY4kkAQDEBzie7PEkQBPETPNdgZFB1BzpvaYbfe3Pruo3IBqBdciNoG214k+p4WUHN7ewLhBNvA42H6w3gdZ5q0y6waRbZrhfb65vO4IjgV2P9mB3M+cn+hHustLKWN8Nj0/ug4NLBhhnQ2bnvN1EuMyQ6bAyQOiy0MNJ7TS3Vse7JEcJmOey7wy9vGfUz89llGF6/gFR52rW03IIkWg3McR02PD3UxFRrWy1zRaSHn6oguixPEepHNekZhGjgtDG5I2s86z9GY1NaXAvDR3WuvAAdDrCbAbTMGhhqtu+A503JvFthpn+W/LbHRxzHA9m0DTMtnvQGzZpv4bi20biF3cLlrKYcBJDrkEyBz08pMk9SsdHJKDNOmmJaZBMkkwRLiT3jDnXMxKI5OBzAPq9mwkOcw1Bdo1AFrZ0glw8QiQJnjC6rcG83c4+W1lt4fB06d6bGtJABIaASAABJ42A9lmRXMr5OyoR2jWujYuaCRcGATeLD2CzZdl1Og2KbGt38Ij6xd83E+q3UREVREVFVFUBEREEXyTf1VCCqEKpKK+dKQvpEElYnSSsyaURjAWQFAFUBERAREQERRBCkIhRVCKAqogiqiAiJKCqIiBKKwkIIisJCCIrCQgiqQkKj//2Q=="/>
          <p:cNvSpPr>
            <a:spLocks noChangeAspect="1" noChangeArrowheads="1"/>
          </p:cNvSpPr>
          <p:nvPr/>
        </p:nvSpPr>
        <p:spPr bwMode="auto">
          <a:xfrm>
            <a:off x="155575" y="-1295400"/>
            <a:ext cx="3810000" cy="2705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7" name="Straight Arrow Connector 6"/>
          <p:cNvCxnSpPr/>
          <p:nvPr/>
        </p:nvCxnSpPr>
        <p:spPr>
          <a:xfrm flipH="1">
            <a:off x="3457155" y="1524000"/>
            <a:ext cx="2590800" cy="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47822" y="1646830"/>
            <a:ext cx="1495845" cy="461665"/>
          </a:xfrm>
          <a:prstGeom prst="rect">
            <a:avLst/>
          </a:prstGeom>
          <a:noFill/>
        </p:spPr>
        <p:txBody>
          <a:bodyPr wrap="square" rtlCol="0">
            <a:spAutoFit/>
          </a:bodyPr>
          <a:lstStyle/>
          <a:p>
            <a:r>
              <a:rPr lang="en-US" sz="2400" dirty="0" smtClean="0">
                <a:solidFill>
                  <a:schemeClr val="bg1">
                    <a:lumMod val="75000"/>
                  </a:schemeClr>
                </a:solidFill>
              </a:rPr>
              <a:t>160 km/h</a:t>
            </a:r>
            <a:endParaRPr lang="en-US" sz="2400" dirty="0">
              <a:solidFill>
                <a:schemeClr val="bg1">
                  <a:lumMod val="75000"/>
                </a:schemeClr>
              </a:solidFill>
            </a:endParaRPr>
          </a:p>
        </p:txBody>
      </p:sp>
      <p:sp>
        <p:nvSpPr>
          <p:cNvPr id="19" name="TextBox 18"/>
          <p:cNvSpPr txBox="1"/>
          <p:nvPr/>
        </p:nvSpPr>
        <p:spPr>
          <a:xfrm>
            <a:off x="5514555" y="3733800"/>
            <a:ext cx="1495845" cy="461665"/>
          </a:xfrm>
          <a:prstGeom prst="rect">
            <a:avLst/>
          </a:prstGeom>
          <a:noFill/>
        </p:spPr>
        <p:txBody>
          <a:bodyPr wrap="square" rtlCol="0">
            <a:spAutoFit/>
          </a:bodyPr>
          <a:lstStyle/>
          <a:p>
            <a:r>
              <a:rPr lang="en-US" sz="2400" dirty="0" smtClean="0">
                <a:solidFill>
                  <a:schemeClr val="bg1">
                    <a:lumMod val="75000"/>
                  </a:schemeClr>
                </a:solidFill>
                <a:effectLst>
                  <a:outerShdw blurRad="38100" dist="38100" dir="2700000" algn="tl">
                    <a:srgbClr val="000000">
                      <a:alpha val="43137"/>
                    </a:srgbClr>
                  </a:outerShdw>
                </a:effectLst>
              </a:rPr>
              <a:t>160 km/h</a:t>
            </a:r>
            <a:endParaRPr lang="en-US" sz="2400" dirty="0">
              <a:solidFill>
                <a:schemeClr val="bg1">
                  <a:lumMod val="75000"/>
                </a:schemeClr>
              </a:solidFill>
              <a:effectLst>
                <a:outerShdw blurRad="38100" dist="38100" dir="2700000" algn="tl">
                  <a:srgbClr val="000000">
                    <a:alpha val="43137"/>
                  </a:srgbClr>
                </a:outerShdw>
              </a:effectLst>
            </a:endParaRPr>
          </a:p>
        </p:txBody>
      </p:sp>
      <p:sp>
        <p:nvSpPr>
          <p:cNvPr id="20" name="TextBox 19"/>
          <p:cNvSpPr txBox="1"/>
          <p:nvPr/>
        </p:nvSpPr>
        <p:spPr>
          <a:xfrm>
            <a:off x="238521" y="5223539"/>
            <a:ext cx="8676879" cy="461665"/>
          </a:xfrm>
          <a:prstGeom prst="rect">
            <a:avLst/>
          </a:prstGeom>
          <a:noFill/>
        </p:spPr>
        <p:txBody>
          <a:bodyPr wrap="square" rtlCol="0">
            <a:spAutoFit/>
          </a:bodyPr>
          <a:lstStyle/>
          <a:p>
            <a:r>
              <a:rPr lang="en-US" sz="2400" dirty="0" smtClean="0">
                <a:solidFill>
                  <a:schemeClr val="bg1">
                    <a:lumMod val="75000"/>
                  </a:schemeClr>
                </a:solidFill>
              </a:rPr>
              <a:t>Remember—if either condition changes, we have a change in </a:t>
            </a:r>
            <a:r>
              <a:rPr lang="en-US" sz="2400" i="1" dirty="0" smtClean="0">
                <a:solidFill>
                  <a:schemeClr val="bg1">
                    <a:lumMod val="75000"/>
                  </a:schemeClr>
                </a:solidFill>
              </a:rPr>
              <a:t>v</a:t>
            </a:r>
            <a:r>
              <a:rPr lang="en-US" sz="2400" dirty="0" smtClean="0">
                <a:solidFill>
                  <a:schemeClr val="bg1">
                    <a:lumMod val="75000"/>
                  </a:schemeClr>
                </a:solidFill>
              </a:rPr>
              <a:t>!</a:t>
            </a:r>
            <a:endParaRPr lang="en-US" sz="2400" dirty="0">
              <a:solidFill>
                <a:schemeClr val="bg1">
                  <a:lumMod val="75000"/>
                </a:schemeClr>
              </a:solidFill>
            </a:endParaRPr>
          </a:p>
        </p:txBody>
      </p:sp>
      <p:pic>
        <p:nvPicPr>
          <p:cNvPr id="1027"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3264" b="84722" l="2344" r="97461"/>
                    </a14:imgEffect>
                  </a14:imgLayer>
                </a14:imgProps>
              </a:ext>
              <a:ext uri="{28A0092B-C50C-407E-A947-70E740481C1C}">
                <a14:useLocalDpi xmlns:a14="http://schemas.microsoft.com/office/drawing/2010/main" val="0"/>
              </a:ext>
            </a:extLst>
          </a:blip>
          <a:srcRect/>
          <a:stretch>
            <a:fillRect/>
          </a:stretch>
        </p:blipFill>
        <p:spPr bwMode="auto">
          <a:xfrm flipH="1">
            <a:off x="5943599" y="914401"/>
            <a:ext cx="1600201"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766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noAutofit/>
          </a:bodyPr>
          <a:lstStyle/>
          <a:p>
            <a:pPr eaLnBrk="1" hangingPunct="1"/>
            <a:r>
              <a:rPr lang="en-US" sz="3600" dirty="0" smtClean="0">
                <a:solidFill>
                  <a:schemeClr val="bg1">
                    <a:lumMod val="75000"/>
                  </a:schemeClr>
                </a:solidFill>
              </a:rPr>
              <a:t>2.3 Galileo’s Formulation of the concepts of speed &amp; velocity</a:t>
            </a:r>
          </a:p>
        </p:txBody>
      </p:sp>
      <p:sp>
        <p:nvSpPr>
          <p:cNvPr id="10243" name="Rectangle 3"/>
          <p:cNvSpPr>
            <a:spLocks noGrp="1" noChangeArrowheads="1"/>
          </p:cNvSpPr>
          <p:nvPr>
            <p:ph type="body" idx="1"/>
          </p:nvPr>
        </p:nvSpPr>
        <p:spPr>
          <a:xfrm>
            <a:off x="361666" y="757237"/>
            <a:ext cx="2076734" cy="652463"/>
          </a:xfrm>
        </p:spPr>
        <p:txBody>
          <a:bodyPr>
            <a:normAutofit/>
          </a:bodyPr>
          <a:lstStyle/>
          <a:p>
            <a:pPr marL="0" indent="0" eaLnBrk="1" hangingPunct="1">
              <a:buFontTx/>
              <a:buNone/>
              <a:tabLst>
                <a:tab pos="341313" algn="l"/>
              </a:tabLst>
            </a:pPr>
            <a:r>
              <a:rPr lang="en-US" sz="2800" dirty="0" smtClean="0">
                <a:solidFill>
                  <a:schemeClr val="bg1">
                    <a:lumMod val="75000"/>
                  </a:schemeClr>
                </a:solidFill>
              </a:rPr>
              <a:t>Constant </a:t>
            </a:r>
            <a:r>
              <a:rPr lang="en-US" sz="2800" i="1" dirty="0" smtClean="0">
                <a:solidFill>
                  <a:schemeClr val="bg1">
                    <a:lumMod val="75000"/>
                  </a:schemeClr>
                </a:solidFill>
              </a:rPr>
              <a:t>v</a:t>
            </a:r>
          </a:p>
        </p:txBody>
      </p:sp>
      <p:sp>
        <p:nvSpPr>
          <p:cNvPr id="6" name="Rectangle 3"/>
          <p:cNvSpPr txBox="1">
            <a:spLocks noChangeArrowheads="1"/>
          </p:cNvSpPr>
          <p:nvPr/>
        </p:nvSpPr>
        <p:spPr>
          <a:xfrm>
            <a:off x="914399" y="5029200"/>
            <a:ext cx="7315199" cy="6524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 CONSTANT </a:t>
            </a:r>
            <a:r>
              <a:rPr lang="en-US" sz="2800" i="1" dirty="0" smtClean="0">
                <a:solidFill>
                  <a:schemeClr val="bg1">
                    <a:lumMod val="75000"/>
                  </a:schemeClr>
                </a:solidFill>
              </a:rPr>
              <a:t>V</a:t>
            </a:r>
            <a:r>
              <a:rPr lang="en-US" sz="2800" dirty="0" smtClean="0">
                <a:solidFill>
                  <a:schemeClr val="bg1">
                    <a:lumMod val="75000"/>
                  </a:schemeClr>
                </a:solidFill>
              </a:rPr>
              <a:t>: no change in speed or direction.</a:t>
            </a:r>
          </a:p>
        </p:txBody>
      </p:sp>
      <p:sp>
        <p:nvSpPr>
          <p:cNvPr id="4" name="Rounded Rectangular Callout 3"/>
          <p:cNvSpPr/>
          <p:nvPr/>
        </p:nvSpPr>
        <p:spPr>
          <a:xfrm>
            <a:off x="381000" y="1409701"/>
            <a:ext cx="2744337" cy="1104899"/>
          </a:xfrm>
          <a:prstGeom prst="wedgeRoundRectCallout">
            <a:avLst>
              <a:gd name="adj1" fmla="val 67104"/>
              <a:gd name="adj2" fmla="val -217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What components, then, in a car can change its v?</a:t>
            </a:r>
            <a:endParaRPr lang="en-US" sz="2000" dirty="0"/>
          </a:p>
        </p:txBody>
      </p:sp>
      <p:sp>
        <p:nvSpPr>
          <p:cNvPr id="3" name="AutoShape 2" descr="data:image/jpeg;base64,/9j/4AAQSkZJRgABAQAAAQABAAD/2wCEAAkGBxQQDxQUDxQVFBQVFBQUFRQUFBQVFBQUFBQWFhQUFBQYHCggGBolHBUUITEhJSkrLi4vFx8zODMsNygtLisBCgoKDAwMDwwMDjcZFBksKywsKzc3KysrKysrKysrKysrKysrKysrKysrKysrKysrKysrKysrKysrKysrKysrK//AABEIAL0BCgMBIgACEQEDEQH/xAAbAAEBAAMBAQEAAAAAAAAAAAAAAQMEBQYCB//EAD4QAAEDAgQDBgIGCQQDAAAAAAEAAhEDIQQFEjFBUWETIjJxgZEGsSNCUnKh8BRigpKywdHh8QcVM6JDU5P/xAAVAQEBAAAAAAAAAAAAAAAAAAAAAf/EABQRAQAAAAAAAAAAAAAAAAAAAAD/2gAMAwEAAhEDEQA/AP2wMHIewX0GjkEASVBYSEVQEREBERAREQEREBERAREQEREBERAREQEUVQERRBUURBURRAREQEREUREQERERURRAVREBRVQoOVkmb/pT8RpA7OlWdQa77TqdqmxNg63DZZM/xr6GFqVabdbqbdenclrSC+BIk6dUBfn3wHmNXDYvF4MjUW1qlXTcOd2r3GxMSbbxFxJ4r0vxxm9Wjgq3Z0iX6HCJDt+6CWi8XB8rcZBXocnzFmKoMrUjLXiR5ixHuCtxeR/0ty6th8spsxLdDi5zwDuGvOoSOG+3kvXIiooiCqIqgiqiqCIkKoCiFEBERAREQEREBERFERIRBRVEUCIiIqiqhQJVUUQVQqog803E1DmTmvYQ1jWaDDCC2oCC6QZDpad+Exxm/FmaGlR+hbrLpbLY3izNRtJ+QKfFZNMh7SWamOpmoBq0GdTO7Bn637scVx8PjmuYWkOf2gGpnYvaKbgAAQ6PGS6BeTwlFdz4LzJ1fDxVEVGGHd7VZ3eadXG1p6br0C8j8KfR4qtSJuKdEEfZcxjWvbtwJC9cgIiIgiKoIqoiCoiIIiqiAiIgIiICIiKIiICIiIIiFFRVfK+pQERQhEFVFQiqoqoURz86bNLnDm256u5H/ZaGVYOmx8gS4WBJcQBtYEwDbzuea6uZCaTvuk+ouPkuZgHd42/uOiK2sezTUpVG6RDtD7AS2oQBf72k/wCV01qYikX0nNG8S3o4GWn3AWTB1+0ptdzAkcjFwgzoiSiCL51K6rxxQVFF8VKzW+IgeqDKosTcQDtJ/ZdHvFlH4prfEQPMhBmRa1THsaJJsvhuZMOwf/8AN9vOyDcRadTHAHZxHMNJ9xuudmOdaDTLQ6NXf7p4kNDRO57xdb7CK62IxjKZYHuDS8lrAd3EAuIHoCvrD4htQSwyOfA+XMXX478R/ElTF4iaQc0Nc+mG7GAQHtfIls7SAZu0TqMeu+Dc7c6G1ARMNDTIh0S6BJA4nSe9AJ6EPcooEQVFEQFVFUQUKqIIAqiIqNEKoiIIqiCIqogj2yLrhYAgGOXd9W2J/Bd4rgPOio9h+2XDq13eF/OR6IrtU1p1g+kS5veYTJFpYTuRzaTc8pPDbLhnzf8AOy+MW8uBAdHMBur0c4wB5fign+4wJdSqi8WpudxsbDb5LznxRm+LZSLqdB7GxDieyeALySGuBb1uRHqvXUPCJt0tbpay5ue0KlVvZUxDXAEvvuHbWII4XQfl4qYippdXqOpAQQ5zhqaZDobqJduBx5nivXfC2Bc6pqdoMt7/AHnF/ek69Lnkw42M8RO8gY6/ws9rSGNk3YXSZLSCBxMN8tlo0QygQwNcCHT9G1xhzYGoOHUgai0b+So/QTgmEQZI5Elw9jKv6Gz7I/mPJfOXUdFMCS7jJme9e8kniVtQoNZ+ApkgubMdXR6iYPqsrKLR4WgeQCyQkIPnSqBGy+lEGCvVaO6/6wNomx5wvK59lrng0qdmOIiC4TBPd17d6Y9fNeqqUw509IiN7zv72XycO0kEjbYcJ5+aDzvw9lbKNRxfSDHybNHcbqgTJ8iBtOp1rlbub5AKmJo16fdc17e0j/yMaQRI4kEb8iQs2YyzEUqgFjLKhHFhFpveDB8tS7CAqoEQFVEQFVFUBEREEREBERARVRBVFUQRcjO8MZbVZu0aXfcPG3AcupXXUIRXBp4zS2xgSCTyi7t+nquhg2tqtD3Cby3VeORAOx6/5XGz+g6k0ht2uIgkGGgAy158tj1579bK6zSwBsholomLuEyJFpsbC3sg6KLUxeL0WEF3ASlHFh0xwsfad+KDbWClg6bDLWAHnF953XzWxQbpn6x0jnMSI9ip+k8+nlfggyVKsL6pVAQtOtVRjrRxJ/D/AAg3adSV9ysBOkeSxOxMDvWKDZqVg2JsDaepMAeqwY7FBrb8bf2HVcbMse4uLWwQNJI4E/SW8paJPCFrYfH6nvZJMtDhqmQ2SA3bzQdyniw7nA5i3Efy/FfZq94eU7rnsOw4ifyF9NdsR+PkgyY+uSwkCdFyPtNBvHURPp1XWYIA49V56vVNNj9z52s6QIPqL+a7eB/4m/dEdBwHoLeiDYRREBERARFUQREQEREBEVQERRBURJQRERBoZwzVRdxiHDoWkGfTdcLLnlgZqkNFNsgm5qODn1I8pHt7eqc0EQRINiFoY7KmVALeHSW/skyJ5EW9uSK5ZebajJN7eUX4A/1WTBuInzkmNzxVxWUu7rmm4sQLCI2a3aeqwYC5JE9eFxw/PJBrZ/mRpuo965qEi3AgA/gXesLrG4jh53M+a8r/AKgYjQ2kYu1zoIg+LSLg9Zt+r1XdyuueyYXzOmTq0g3m9vKEG2RIg8T8vms9A3tw/N1GUpiL/nj7qvO3Mn8BdB9OryY8p69AuLmmYSdDDLjqB5SIGkdILrnlO11kzLMdDYbGqwaQ6wtZx9nQLTCxZVk7qh1GWUogA3e5oNh0Fp6zsgwZfhXVAI5NnaBvadh53mbBblTA9gdbpJOppI4CJbv90+r16LD4cMENED87qYzDNqMLXAEEcfw2QcnSb8/5Ffbdvcz1j8+68rmPxHUw3cqsPhcBVMEB7NYAcN7wBPkfLrZXiw9jntFhUcwwZbYNNjFxyFtyg3cQ0O1h1gRFpMukfjv7Su9QaQ0AwDAkDYW4dFwcC3VWaLRL3HqWhob0+s5ehCCoiIIiIgIiIKijVUBCfVERBFVEFREQFFVEBERAUVRFfDguFhXkPfP2yByOk6T/AAT7rvlcDC94SPrS6eH0jnP38nBBxs1eMS54a2WtaW6iLOfxaJ3Nnex2svnD0A0MFOGBzmkkd6CHsJB52YN7wPNdbB5cP0Put8Tn1WgbkaiWj1YAPVabqAaC61xDHXiCIaTbgDwnYHlAdarhH0gC0yAPDy0uDiA6L2DhHJfZaapgNgNcQT1BMkdIj97pK6dFwc1ro3AcJ3Ej+6yARsg4+FyFnaCpUlzpcdJMt1EjvXuYAaB0aF2AFUQCoVVEHjfi7J21XOD7tqNJ4AgxDtJ89Bk8yvn4dwZp0nUyZIcCS4CbCIjnbfrK9BnjRDDEnUWj1aXH+Aey41Kk/uOpul/h2gOYGzB6AgAH9YckHRwb2sqN6lzfV0ED/qfddxeVdSNQHTabt3kFtzIGxBt5E72XoMvxPaUwTY7OFrH09/VBtooqgiKogiqiqAiIiCIqgKQqiAiIgKKogKIiAiJCDVzHECnSc49APvOIa2ekkLgVBNJrG71SGNncNIlx24M+az/HWHfUwemk7Q7tKZBEyYdNovIjV+ys2R4UlwfUOp7GaCSBOp8Pd5EDSLbyUV12Uw1oa3YAAemy8pjswpMrPw7jpcCx7WutrpvcAdBNiBqc2xt3ei9euPn+Ba5rKrmhzqLtQJEkNNnx6fJBs5M86HNP1Hlo56YDm/gQuguPlFcayPtNn1YdJ9wWldhARERBRVRBzc5d/wAYEatTiAeP0bgf4gvjAYYanGLN7o6WBd58PZeZ/wBQs4dTe2nTMOIDbTql8lwEfqtb7r2GWUy2iwP8WkF1z4jd299yUVo44dnVaQLPBB++wSPKWax+y0LPl1qjheCxhE9C4EfJfWdtP6PULLOa0vad+8wahb0j1XJ+FM3GIiRD2B9OoI+uwsMjoQ+ffkg9MqoiCoiiAqoqiCIUQEREFRRJQEREBERARJWOrVDQS4wAgyIueMx1eER963zjqj8Q+JF52geyDXzl8vaDsxjqh6E91p9u0W9l1MtpNnxHvO+87vH5x6LzeOxodVqO3aXtpWGoBrf+Qkjp2vsOa7Ls2jcEEugEi0RNztz48EV1F8uAIIK5Azd58LQbxuRtvE7rJTzKXtaQLmNieHS0dUHLou7GsW/+p0737M7EjloJHUtPJeoa5fneJ+J6VXNHmiS+nRw8OcwS2o/tDsYuATptNyeAXqsvzMNot1A2ABPCQLjc7bcdkHb1KgrywxDXkG7Q5251zfbSSec8t1tPxjmQGEuNgJcd7XNvW07FB31CVzxmdrti3PjxiNwuRn2c1Ws0sw5f2hDfFDdLjDpIved459JDVx2WtxWJpVSJdqOkW09nLCHkHjpDf3zylewC4WTsqPfrqtDdNgGmRJ3IMxHdtHO4ELuygjmggg7ER6LyPwxgWYYzBD6ldzXyZFmvAjls0+pXoM5zalhaLqlZ4aBYXGomLBo4n+i8/wDDmL7fs2s3a91R7pBa0Nc8FkydRl7myDeJEBB7BERAVRRAVlRVEEREBaD81aBx3IMXIImZ9it8rk42kXktM2M8hEyLi/JFfYzMm7WEjmTHsOKUsc7VL9IbfnPThfh7rRp5VBs5wEnui17XPXzW3TwTfsyOvH3QbFTM2DaSeQ39VXZrSHieG/ekbrXOXg/Ut975rWqZSW3p6mC/dYY33M78+PJB0XZmzhqI5hpjzWrVzxoJDWkmJjpz8t/ZYKeVPjxSP1hw4NN7+oKtPKXWvHG1tthtv1QY6mcPMadN+BJYb7RI8zxWq+g6o7U55O/2S2eRBNuIjrwXQOUPg971m/y8lp1Ph4lpDzO8CBHMGefW3puqNanhoMGXQQWiXae8N4HC5jhaOC5fxV8QnCUI1xUIDKLA4b6hD7GwEb/k+jZlTw62nRefETPDj5bR16aj/hVrqpqODahlplzQ5w0+HS5xtF7Dmg4fwxTe3DU9YsC57y4uBfUqNeSOjQHgQeMCxF+mMY4kkAQDEBzie7PEkQBPETPNdgZFB1BzpvaYbfe3Pruo3IBqBdciNoG214k+p4WUHN7ewLhBNvA42H6w3gdZ5q0y6waRbZrhfb65vO4IjgV2P9mB3M+cn+hHustLKWN8Nj0/ug4NLBhhnQ2bnvN1EuMyQ6bAyQOiy0MNJ7TS3Vse7JEcJmOey7wy9vGfUz89llGF6/gFR52rW03IIkWg3McR02PD3UxFRrWy1zRaSHn6oguixPEepHNekZhGjgtDG5I2s86z9GY1NaXAvDR3WuvAAdDrCbAbTMGhhqtu+A503JvFthpn+W/LbHRxzHA9m0DTMtnvQGzZpv4bi20biF3cLlrKYcBJDrkEyBz08pMk9SsdHJKDNOmmJaZBMkkwRLiT3jDnXMxKI5OBzAPq9mwkOcw1Bdo1AFrZ0glw8QiQJnjC6rcG83c4+W1lt4fB06d6bGtJABIaASAABJ42A9lmRXMr5OyoR2jWujYuaCRcGATeLD2CzZdl1Og2KbGt38Ij6xd83E+q3UREVREVFVFUBEREEXyTf1VCCqEKpKK+dKQvpEElYnSSsyaURjAWQFAFUBERAREQERRBCkIhRVCKAqogiqiAiJKCqIiBKKwkIIisJCCIrCQgiqQkKj//2Q=="/>
          <p:cNvSpPr>
            <a:spLocks noChangeAspect="1" noChangeArrowheads="1"/>
          </p:cNvSpPr>
          <p:nvPr/>
        </p:nvSpPr>
        <p:spPr bwMode="auto">
          <a:xfrm>
            <a:off x="155575" y="-1295400"/>
            <a:ext cx="3810000" cy="2705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7" name="Straight Arrow Connector 6"/>
          <p:cNvCxnSpPr/>
          <p:nvPr/>
        </p:nvCxnSpPr>
        <p:spPr>
          <a:xfrm flipH="1">
            <a:off x="3457155" y="1524000"/>
            <a:ext cx="2590800" cy="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47822" y="1646830"/>
            <a:ext cx="1495845" cy="461665"/>
          </a:xfrm>
          <a:prstGeom prst="rect">
            <a:avLst/>
          </a:prstGeom>
          <a:noFill/>
        </p:spPr>
        <p:txBody>
          <a:bodyPr wrap="square" rtlCol="0">
            <a:spAutoFit/>
          </a:bodyPr>
          <a:lstStyle/>
          <a:p>
            <a:r>
              <a:rPr lang="en-US" sz="2400" dirty="0" smtClean="0">
                <a:solidFill>
                  <a:schemeClr val="bg1">
                    <a:lumMod val="75000"/>
                  </a:schemeClr>
                </a:solidFill>
              </a:rPr>
              <a:t>160 km/h</a:t>
            </a:r>
            <a:endParaRPr lang="en-US" sz="2400" dirty="0">
              <a:solidFill>
                <a:schemeClr val="bg1">
                  <a:lumMod val="75000"/>
                </a:schemeClr>
              </a:solidFill>
            </a:endParaRPr>
          </a:p>
        </p:txBody>
      </p:sp>
      <p:pic>
        <p:nvPicPr>
          <p:cNvPr id="1027"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3264" b="84722" l="2344" r="97461"/>
                    </a14:imgEffect>
                  </a14:imgLayer>
                </a14:imgProps>
              </a:ext>
              <a:ext uri="{28A0092B-C50C-407E-A947-70E740481C1C}">
                <a14:useLocalDpi xmlns:a14="http://schemas.microsoft.com/office/drawing/2010/main" val="0"/>
              </a:ext>
            </a:extLst>
          </a:blip>
          <a:srcRect/>
          <a:stretch>
            <a:fillRect/>
          </a:stretch>
        </p:blipFill>
        <p:spPr bwMode="auto">
          <a:xfrm flipH="1">
            <a:off x="5943599" y="914401"/>
            <a:ext cx="1600201"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www.drivingsupercars.com/home/wp-content/uploads/2011/07/brake-PCC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3048000"/>
            <a:ext cx="2614370" cy="150495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gas peda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8974" y="2586038"/>
            <a:ext cx="2733675"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7925" y="3048000"/>
            <a:ext cx="2571750"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228996" y="5943600"/>
            <a:ext cx="8676879" cy="461665"/>
          </a:xfrm>
          <a:prstGeom prst="rect">
            <a:avLst/>
          </a:prstGeom>
          <a:noFill/>
        </p:spPr>
        <p:txBody>
          <a:bodyPr wrap="square" rtlCol="0">
            <a:spAutoFit/>
          </a:bodyPr>
          <a:lstStyle/>
          <a:p>
            <a:r>
              <a:rPr lang="en-US" sz="2400" dirty="0" smtClean="0">
                <a:solidFill>
                  <a:schemeClr val="bg1">
                    <a:lumMod val="75000"/>
                  </a:schemeClr>
                </a:solidFill>
              </a:rPr>
              <a:t>What does one call a change in </a:t>
            </a:r>
            <a:r>
              <a:rPr lang="en-US" sz="2400" i="1" dirty="0" smtClean="0">
                <a:solidFill>
                  <a:schemeClr val="bg1">
                    <a:lumMod val="75000"/>
                  </a:schemeClr>
                </a:solidFill>
              </a:rPr>
              <a:t>v</a:t>
            </a:r>
            <a:r>
              <a:rPr lang="en-US" sz="2400" dirty="0" smtClean="0">
                <a:solidFill>
                  <a:schemeClr val="bg1">
                    <a:lumMod val="75000"/>
                  </a:schemeClr>
                </a:solidFill>
              </a:rPr>
              <a:t>?...</a:t>
            </a:r>
            <a:endParaRPr lang="en-US" sz="2400" dirty="0">
              <a:solidFill>
                <a:schemeClr val="bg1">
                  <a:lumMod val="75000"/>
                </a:schemeClr>
              </a:solidFill>
            </a:endParaRPr>
          </a:p>
        </p:txBody>
      </p:sp>
    </p:spTree>
    <p:extLst>
      <p:ext uri="{BB962C8B-B14F-4D97-AF65-F5344CB8AC3E}">
        <p14:creationId xmlns:p14="http://schemas.microsoft.com/office/powerpoint/2010/main" val="319413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3"/>
                                        </p:tgtEl>
                                        <p:attrNameLst>
                                          <p:attrName>style.visibility</p:attrName>
                                        </p:attrNameLst>
                                      </p:cBhvr>
                                      <p:to>
                                        <p:strVal val="visible"/>
                                      </p:to>
                                    </p:set>
                                    <p:animEffect transition="in" filter="fade">
                                      <p:cBhvr>
                                        <p:cTn id="27" dur="500"/>
                                        <p:tgtEl>
                                          <p:spTgt spid="20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4"/>
                                        </p:tgtEl>
                                        <p:attrNameLst>
                                          <p:attrName>style.visibility</p:attrName>
                                        </p:attrNameLst>
                                      </p:cBhvr>
                                      <p:to>
                                        <p:strVal val="visible"/>
                                      </p:to>
                                    </p:set>
                                    <p:animEffect transition="in" filter="fade">
                                      <p:cBhvr>
                                        <p:cTn id="32" dur="500"/>
                                        <p:tgtEl>
                                          <p:spTgt spid="205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38334"/>
          <a:stretch/>
        </p:blipFill>
        <p:spPr bwMode="auto">
          <a:xfrm>
            <a:off x="381000" y="228600"/>
            <a:ext cx="8305800" cy="5821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05200" y="762000"/>
            <a:ext cx="2743200" cy="369332"/>
          </a:xfrm>
          <a:prstGeom prst="rect">
            <a:avLst/>
          </a:prstGeom>
          <a:noFill/>
        </p:spPr>
        <p:txBody>
          <a:bodyPr wrap="square" rtlCol="0">
            <a:spAutoFit/>
          </a:bodyPr>
          <a:lstStyle/>
          <a:p>
            <a:r>
              <a:rPr lang="en-US" dirty="0" err="1" smtClean="0">
                <a:solidFill>
                  <a:srgbClr val="4F81BD">
                    <a:lumMod val="50000"/>
                  </a:srgbClr>
                </a:solidFill>
              </a:rPr>
              <a:t>uantity</a:t>
            </a:r>
            <a:r>
              <a:rPr lang="en-US" dirty="0" smtClean="0">
                <a:solidFill>
                  <a:srgbClr val="4F81BD">
                    <a:lumMod val="50000"/>
                  </a:srgbClr>
                </a:solidFill>
              </a:rPr>
              <a:t>                       </a:t>
            </a:r>
            <a:r>
              <a:rPr lang="en-US" dirty="0" err="1" smtClean="0">
                <a:solidFill>
                  <a:srgbClr val="4F81BD">
                    <a:lumMod val="50000"/>
                  </a:srgbClr>
                </a:solidFill>
              </a:rPr>
              <a:t>ime</a:t>
            </a:r>
            <a:endParaRPr lang="en-US" dirty="0">
              <a:solidFill>
                <a:srgbClr val="4F81BD">
                  <a:lumMod val="50000"/>
                </a:srgbClr>
              </a:solidFill>
            </a:endParaRPr>
          </a:p>
        </p:txBody>
      </p:sp>
      <p:sp>
        <p:nvSpPr>
          <p:cNvPr id="5" name="TextBox 4"/>
          <p:cNvSpPr txBox="1"/>
          <p:nvPr/>
        </p:nvSpPr>
        <p:spPr>
          <a:xfrm>
            <a:off x="3048000" y="1794969"/>
            <a:ext cx="2247900" cy="369332"/>
          </a:xfrm>
          <a:prstGeom prst="rect">
            <a:avLst/>
          </a:prstGeom>
          <a:noFill/>
        </p:spPr>
        <p:txBody>
          <a:bodyPr wrap="square" rtlCol="0">
            <a:spAutoFit/>
          </a:bodyPr>
          <a:lstStyle/>
          <a:p>
            <a:r>
              <a:rPr lang="en-US" dirty="0" smtClean="0">
                <a:solidFill>
                  <a:srgbClr val="4F81BD">
                    <a:lumMod val="50000"/>
                  </a:srgbClr>
                </a:solidFill>
              </a:rPr>
              <a:t>elative</a:t>
            </a:r>
            <a:endParaRPr lang="en-US" dirty="0">
              <a:solidFill>
                <a:srgbClr val="4F81BD">
                  <a:lumMod val="50000"/>
                </a:srgbClr>
              </a:solidFill>
            </a:endParaRPr>
          </a:p>
        </p:txBody>
      </p:sp>
      <p:sp>
        <p:nvSpPr>
          <p:cNvPr id="6" name="TextBox 5"/>
          <p:cNvSpPr txBox="1"/>
          <p:nvPr/>
        </p:nvSpPr>
        <p:spPr>
          <a:xfrm>
            <a:off x="5295900" y="3352800"/>
            <a:ext cx="2171700" cy="369332"/>
          </a:xfrm>
          <a:prstGeom prst="rect">
            <a:avLst/>
          </a:prstGeom>
          <a:noFill/>
        </p:spPr>
        <p:txBody>
          <a:bodyPr wrap="square" rtlCol="0">
            <a:spAutoFit/>
          </a:bodyPr>
          <a:lstStyle/>
          <a:p>
            <a:r>
              <a:rPr lang="en-US" dirty="0" err="1" smtClean="0">
                <a:solidFill>
                  <a:srgbClr val="4F81BD">
                    <a:lumMod val="50000"/>
                  </a:srgbClr>
                </a:solidFill>
              </a:rPr>
              <a:t>oves</a:t>
            </a:r>
            <a:r>
              <a:rPr lang="en-US" dirty="0" smtClean="0">
                <a:solidFill>
                  <a:srgbClr val="4F81BD">
                    <a:lumMod val="50000"/>
                  </a:srgbClr>
                </a:solidFill>
              </a:rPr>
              <a:t>               </a:t>
            </a:r>
            <a:r>
              <a:rPr lang="en-US" dirty="0" err="1" smtClean="0">
                <a:solidFill>
                  <a:srgbClr val="4F81BD">
                    <a:lumMod val="50000"/>
                  </a:srgbClr>
                </a:solidFill>
              </a:rPr>
              <a:t>espect</a:t>
            </a:r>
            <a:endParaRPr lang="en-US" dirty="0" smtClean="0">
              <a:solidFill>
                <a:srgbClr val="4F81BD">
                  <a:lumMod val="50000"/>
                </a:srgbClr>
              </a:solidFill>
            </a:endParaRPr>
          </a:p>
        </p:txBody>
      </p:sp>
      <p:sp>
        <p:nvSpPr>
          <p:cNvPr id="7" name="TextBox 6"/>
          <p:cNvSpPr txBox="1"/>
          <p:nvPr/>
        </p:nvSpPr>
        <p:spPr>
          <a:xfrm>
            <a:off x="2971800" y="3733018"/>
            <a:ext cx="2247900" cy="369332"/>
          </a:xfrm>
          <a:prstGeom prst="rect">
            <a:avLst/>
          </a:prstGeom>
          <a:noFill/>
        </p:spPr>
        <p:txBody>
          <a:bodyPr wrap="square" rtlCol="0">
            <a:spAutoFit/>
          </a:bodyPr>
          <a:lstStyle/>
          <a:p>
            <a:r>
              <a:rPr lang="en-US" dirty="0" err="1" smtClean="0">
                <a:solidFill>
                  <a:srgbClr val="4F81BD">
                    <a:lumMod val="50000"/>
                  </a:srgbClr>
                </a:solidFill>
              </a:rPr>
              <a:t>osition</a:t>
            </a:r>
            <a:endParaRPr lang="en-US" dirty="0">
              <a:solidFill>
                <a:srgbClr val="4F81BD">
                  <a:lumMod val="50000"/>
                </a:srgbClr>
              </a:solidFill>
            </a:endParaRPr>
          </a:p>
        </p:txBody>
      </p:sp>
      <p:sp>
        <p:nvSpPr>
          <p:cNvPr id="3" name="Rectangle 2"/>
          <p:cNvSpPr/>
          <p:nvPr/>
        </p:nvSpPr>
        <p:spPr>
          <a:xfrm>
            <a:off x="914400" y="4648200"/>
            <a:ext cx="4572000" cy="646331"/>
          </a:xfrm>
          <a:prstGeom prst="rect">
            <a:avLst/>
          </a:prstGeom>
          <a:solidFill>
            <a:schemeClr val="bg1">
              <a:lumMod val="65000"/>
            </a:schemeClr>
          </a:solidFill>
        </p:spPr>
        <p:txBody>
          <a:bodyPr>
            <a:spAutoFit/>
          </a:bodyPr>
          <a:lstStyle/>
          <a:p>
            <a:r>
              <a:rPr lang="en-US" b="1" i="1" dirty="0">
                <a:solidFill>
                  <a:prstClr val="black"/>
                </a:solidFill>
                <a:hlinkClick r:id="rId3"/>
              </a:rPr>
              <a:t>How fast</a:t>
            </a:r>
            <a:r>
              <a:rPr lang="en-US" b="1" dirty="0">
                <a:solidFill>
                  <a:prstClr val="black"/>
                </a:solidFill>
                <a:hlinkClick r:id="rId3"/>
              </a:rPr>
              <a:t> are you </a:t>
            </a:r>
            <a:r>
              <a:rPr lang="en-US" b="1" i="1" dirty="0">
                <a:solidFill>
                  <a:prstClr val="black"/>
                </a:solidFill>
                <a:hlinkClick r:id="rId3"/>
              </a:rPr>
              <a:t>moving</a:t>
            </a:r>
            <a:r>
              <a:rPr lang="en-US" b="1" dirty="0">
                <a:solidFill>
                  <a:prstClr val="black"/>
                </a:solidFill>
                <a:hlinkClick r:id="rId3"/>
              </a:rPr>
              <a:t> right now? - Tucker Hiatt - YouTube</a:t>
            </a:r>
            <a:endParaRPr lang="en-US" b="1" dirty="0">
              <a:solidFill>
                <a:prstClr val="black"/>
              </a:solidFill>
            </a:endParaRPr>
          </a:p>
        </p:txBody>
      </p:sp>
    </p:spTree>
    <p:extLst>
      <p:ext uri="{BB962C8B-B14F-4D97-AF65-F5344CB8AC3E}">
        <p14:creationId xmlns:p14="http://schemas.microsoft.com/office/powerpoint/2010/main" val="217218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a:xfrm>
            <a:off x="457200" y="0"/>
            <a:ext cx="8229600" cy="990600"/>
          </a:xfrm>
        </p:spPr>
        <p:txBody>
          <a:bodyPr/>
          <a:lstStyle/>
          <a:p>
            <a:pPr eaLnBrk="1" hangingPunct="1"/>
            <a:r>
              <a:rPr lang="en-US" dirty="0" smtClean="0">
                <a:solidFill>
                  <a:schemeClr val="bg1">
                    <a:lumMod val="75000"/>
                  </a:schemeClr>
                </a:solidFill>
              </a:rPr>
              <a:t>2.4     Motion is relative</a:t>
            </a:r>
          </a:p>
        </p:txBody>
      </p:sp>
      <p:sp>
        <p:nvSpPr>
          <p:cNvPr id="5" name="Content Placeholder 2"/>
          <p:cNvSpPr txBox="1">
            <a:spLocks/>
          </p:cNvSpPr>
          <p:nvPr/>
        </p:nvSpPr>
        <p:spPr>
          <a:xfrm>
            <a:off x="762000" y="914400"/>
            <a:ext cx="7772400" cy="9906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smtClean="0">
                <a:ln>
                  <a:noFill/>
                </a:ln>
                <a:solidFill>
                  <a:schemeClr val="bg1">
                    <a:lumMod val="75000"/>
                  </a:schemeClr>
                </a:solidFill>
                <a:effectLst/>
                <a:uLnTx/>
                <a:uFillTx/>
                <a:latin typeface="+mn-lt"/>
                <a:ea typeface="+mn-ea"/>
                <a:cs typeface="+mn-cs"/>
              </a:rPr>
              <a:t>Is the book in front of you moving?</a:t>
            </a:r>
          </a:p>
        </p:txBody>
      </p:sp>
      <p:pic>
        <p:nvPicPr>
          <p:cNvPr id="51206" name="Picture 6" descr="http://tse1.mm.bing.net/th?&amp;id=JN.X7dUKhfFWNPsaNBfKEw0jw&amp;w=300&amp;h=300&amp;c=0&amp;pid=1.9&amp;rs=0&amp;p=0&amp;r=0"/>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914400" y="2133600"/>
            <a:ext cx="2857500" cy="2333626"/>
          </a:xfrm>
          <a:prstGeom prst="rect">
            <a:avLst/>
          </a:prstGeom>
          <a:noFill/>
        </p:spPr>
      </p:pic>
      <p:pic>
        <p:nvPicPr>
          <p:cNvPr id="51208" name="Picture 8" descr="http://ecx.images-amazon.com/images/I/51KMN5PKQML.jpg"/>
          <p:cNvPicPr>
            <a:picLocks noChangeAspect="1" noChangeArrowheads="1"/>
          </p:cNvPicPr>
          <p:nvPr/>
        </p:nvPicPr>
        <p:blipFill>
          <a:blip r:embed="rId4" cstate="print"/>
          <a:srcRect/>
          <a:stretch>
            <a:fillRect/>
          </a:stretch>
        </p:blipFill>
        <p:spPr bwMode="auto">
          <a:xfrm>
            <a:off x="1600200" y="1981200"/>
            <a:ext cx="609600" cy="837363"/>
          </a:xfrm>
          <a:prstGeom prst="rect">
            <a:avLst/>
          </a:prstGeom>
          <a:noFill/>
          <a:scene3d>
            <a:camera prst="isometricOffAxis2Top"/>
            <a:lightRig rig="threePt" dir="t"/>
          </a:scene3d>
        </p:spPr>
      </p:pic>
      <p:sp>
        <p:nvSpPr>
          <p:cNvPr id="10" name="TextBox 9"/>
          <p:cNvSpPr txBox="1"/>
          <p:nvPr/>
        </p:nvSpPr>
        <p:spPr>
          <a:xfrm>
            <a:off x="4495800" y="1600200"/>
            <a:ext cx="3886200" cy="3046988"/>
          </a:xfrm>
          <a:prstGeom prst="rect">
            <a:avLst/>
          </a:prstGeom>
          <a:noFill/>
        </p:spPr>
        <p:txBody>
          <a:bodyPr wrap="square" rtlCol="0">
            <a:spAutoFit/>
          </a:bodyPr>
          <a:lstStyle/>
          <a:p>
            <a:r>
              <a:rPr lang="en-US" sz="3200" dirty="0" smtClean="0">
                <a:solidFill>
                  <a:schemeClr val="bg1">
                    <a:lumMod val="75000"/>
                  </a:schemeClr>
                </a:solidFill>
              </a:rPr>
              <a:t>Relative to the desk?</a:t>
            </a:r>
          </a:p>
          <a:p>
            <a:endParaRPr lang="en-US" sz="3200" dirty="0" smtClean="0">
              <a:solidFill>
                <a:schemeClr val="bg1">
                  <a:lumMod val="75000"/>
                </a:schemeClr>
              </a:solidFill>
            </a:endParaRPr>
          </a:p>
          <a:p>
            <a:r>
              <a:rPr lang="en-US" sz="3200" dirty="0" smtClean="0">
                <a:solidFill>
                  <a:schemeClr val="bg1">
                    <a:lumMod val="75000"/>
                  </a:schemeClr>
                </a:solidFill>
              </a:rPr>
              <a:t>Relative to the surface of the Earth?</a:t>
            </a:r>
          </a:p>
          <a:p>
            <a:endParaRPr lang="en-US" sz="3200" dirty="0" smtClean="0">
              <a:solidFill>
                <a:schemeClr val="bg1">
                  <a:lumMod val="75000"/>
                </a:schemeClr>
              </a:solidFill>
            </a:endParaRPr>
          </a:p>
          <a:p>
            <a:r>
              <a:rPr lang="en-US" sz="3200" dirty="0" smtClean="0">
                <a:solidFill>
                  <a:schemeClr val="bg1">
                    <a:lumMod val="75000"/>
                  </a:schemeClr>
                </a:solidFill>
              </a:rPr>
              <a:t>Relative to the Sun?</a:t>
            </a:r>
            <a:endParaRPr lang="en-US" sz="3200" dirty="0">
              <a:solidFill>
                <a:schemeClr val="bg1">
                  <a:lumMod val="75000"/>
                </a:schemeClr>
              </a:solidFill>
            </a:endParaRPr>
          </a:p>
        </p:txBody>
      </p:sp>
      <p:pic>
        <p:nvPicPr>
          <p:cNvPr id="51210" name="Picture 10" descr="http://www.ngawhetu.com/Resources/StellarVelocity/images/Earth-and-Sun-in-orbit.jpg"/>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609600" y="4400550"/>
            <a:ext cx="3886200" cy="2381250"/>
          </a:xfrm>
          <a:prstGeom prst="rect">
            <a:avLst/>
          </a:prstGeom>
          <a:noFill/>
        </p:spPr>
      </p:pic>
      <p:sp>
        <p:nvSpPr>
          <p:cNvPr id="12" name="TextBox 11"/>
          <p:cNvSpPr txBox="1"/>
          <p:nvPr/>
        </p:nvSpPr>
        <p:spPr>
          <a:xfrm>
            <a:off x="5029200" y="4876800"/>
            <a:ext cx="3886200" cy="1077218"/>
          </a:xfrm>
          <a:prstGeom prst="rect">
            <a:avLst/>
          </a:prstGeom>
          <a:noFill/>
        </p:spPr>
        <p:txBody>
          <a:bodyPr wrap="square" rtlCol="0">
            <a:spAutoFit/>
          </a:bodyPr>
          <a:lstStyle/>
          <a:p>
            <a:r>
              <a:rPr lang="en-US" sz="3200" dirty="0" smtClean="0">
                <a:solidFill>
                  <a:schemeClr val="bg1">
                    <a:lumMod val="75000"/>
                  </a:schemeClr>
                </a:solidFill>
              </a:rPr>
              <a:t>What, exactly,  in the universe is moving?</a:t>
            </a:r>
            <a:endParaRPr lang="en-US" sz="3200"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20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fade">
                                      <p:cBhvr>
                                        <p:cTn id="12" dur="2000"/>
                                        <p:tgtEl>
                                          <p:spTgt spid="1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10"/>
                                        </p:tgtEl>
                                        <p:attrNameLst>
                                          <p:attrName>style.visibility</p:attrName>
                                        </p:attrNameLst>
                                      </p:cBhvr>
                                      <p:to>
                                        <p:strVal val="visible"/>
                                      </p:to>
                                    </p:set>
                                    <p:animEffect transition="in" filter="fade">
                                      <p:cBhvr>
                                        <p:cTn id="17" dur="2000"/>
                                        <p:tgtEl>
                                          <p:spTgt spid="512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smtClean="0">
                <a:solidFill>
                  <a:schemeClr val="bg1">
                    <a:lumMod val="75000"/>
                  </a:schemeClr>
                </a:solidFill>
              </a:rPr>
              <a:t>Galileo’s Concept of Inertia</a:t>
            </a:r>
          </a:p>
        </p:txBody>
      </p:sp>
      <p:sp>
        <p:nvSpPr>
          <p:cNvPr id="11267" name="Rectangle 3"/>
          <p:cNvSpPr>
            <a:spLocks noGrp="1" noChangeArrowheads="1"/>
          </p:cNvSpPr>
          <p:nvPr>
            <p:ph type="body" idx="1"/>
          </p:nvPr>
        </p:nvSpPr>
        <p:spPr/>
        <p:txBody>
          <a:bodyPr/>
          <a:lstStyle/>
          <a:p>
            <a:pPr eaLnBrk="1" hangingPunct="1">
              <a:buFontTx/>
              <a:buNone/>
            </a:pPr>
            <a:r>
              <a:rPr lang="en-US" dirty="0" smtClean="0">
                <a:solidFill>
                  <a:schemeClr val="bg1">
                    <a:lumMod val="75000"/>
                  </a:schemeClr>
                </a:solidFill>
              </a:rPr>
              <a:t>Force</a:t>
            </a:r>
          </a:p>
          <a:p>
            <a:pPr eaLnBrk="1" hangingPunct="1"/>
            <a:r>
              <a:rPr lang="en-US" sz="2800" dirty="0" smtClean="0">
                <a:solidFill>
                  <a:schemeClr val="bg1">
                    <a:lumMod val="75000"/>
                  </a:schemeClr>
                </a:solidFill>
              </a:rPr>
              <a:t>is a push or a pull.</a:t>
            </a:r>
          </a:p>
          <a:p>
            <a:pPr eaLnBrk="1" hangingPunct="1">
              <a:buFontTx/>
              <a:buNone/>
            </a:pPr>
            <a:endParaRPr lang="en-US" dirty="0" smtClean="0">
              <a:solidFill>
                <a:schemeClr val="bg1">
                  <a:lumMod val="75000"/>
                </a:schemeClr>
              </a:solidFill>
            </a:endParaRPr>
          </a:p>
          <a:p>
            <a:pPr eaLnBrk="1" hangingPunct="1">
              <a:buFontTx/>
              <a:buNone/>
            </a:pPr>
            <a:r>
              <a:rPr lang="en-US" dirty="0" smtClean="0">
                <a:solidFill>
                  <a:schemeClr val="bg1">
                    <a:lumMod val="75000"/>
                  </a:schemeClr>
                </a:solidFill>
              </a:rPr>
              <a:t>Inertia </a:t>
            </a:r>
          </a:p>
          <a:p>
            <a:pPr eaLnBrk="1" hangingPunct="1"/>
            <a:r>
              <a:rPr lang="en-US" sz="2800" dirty="0" smtClean="0">
                <a:solidFill>
                  <a:schemeClr val="bg1">
                    <a:lumMod val="75000"/>
                  </a:schemeClr>
                </a:solidFill>
              </a:rPr>
              <a:t>is a property of matter to resist changes in motion.</a:t>
            </a:r>
          </a:p>
          <a:p>
            <a:pPr eaLnBrk="1" hangingPunct="1"/>
            <a:r>
              <a:rPr lang="en-US" sz="2800" dirty="0" smtClean="0">
                <a:solidFill>
                  <a:schemeClr val="bg1">
                    <a:lumMod val="75000"/>
                  </a:schemeClr>
                </a:solidFill>
              </a:rPr>
              <a:t>depends on the amount of matter in an object (its </a:t>
            </a:r>
            <a:r>
              <a:rPr lang="en-US" sz="2800" i="1" dirty="0" smtClean="0">
                <a:solidFill>
                  <a:schemeClr val="bg1">
                    <a:lumMod val="75000"/>
                  </a:schemeClr>
                </a:solidFill>
              </a:rPr>
              <a:t>mass</a:t>
            </a:r>
            <a:r>
              <a:rPr lang="en-US" sz="2800" dirty="0" smtClean="0">
                <a:solidFill>
                  <a:schemeClr val="bg1">
                    <a:lumMod val="75000"/>
                  </a:schemeClr>
                </a:solidFill>
              </a:rPr>
              <a:t>).</a:t>
            </a:r>
          </a:p>
        </p:txBody>
      </p:sp>
      <p:pic>
        <p:nvPicPr>
          <p:cNvPr id="1026" name="Picture 2" descr="http://img2.wikia.nocookie.net/__cb20131112160855/starwars/images/b/b6/Qui-Gon_Force_pus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1524000"/>
            <a:ext cx="2895600" cy="19431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g3.wikia.nocookie.net/__cb20150504052358/starwars/images/4/49/Star_Wars_The_Force_Awake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458629"/>
            <a:ext cx="3276600" cy="22095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267">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267">
                                            <p:txEl>
                                              <p:pRg st="4" end="4"/>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a:xfrm>
            <a:off x="457200" y="0"/>
            <a:ext cx="8229600" cy="990600"/>
          </a:xfrm>
        </p:spPr>
        <p:txBody>
          <a:bodyPr/>
          <a:lstStyle/>
          <a:p>
            <a:pPr eaLnBrk="1" hangingPunct="1"/>
            <a:r>
              <a:rPr lang="en-US" dirty="0" smtClean="0">
                <a:solidFill>
                  <a:schemeClr val="bg1">
                    <a:lumMod val="75000"/>
                  </a:schemeClr>
                </a:solidFill>
              </a:rPr>
              <a:t>2.5 Newton’s First Law of Motion</a:t>
            </a:r>
          </a:p>
        </p:txBody>
      </p:sp>
      <p:sp>
        <p:nvSpPr>
          <p:cNvPr id="5" name="Content Placeholder 2"/>
          <p:cNvSpPr txBox="1">
            <a:spLocks/>
          </p:cNvSpPr>
          <p:nvPr/>
        </p:nvSpPr>
        <p:spPr>
          <a:xfrm>
            <a:off x="762000" y="914400"/>
            <a:ext cx="7772400" cy="56388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chemeClr val="bg1">
                    <a:lumMod val="75000"/>
                  </a:schemeClr>
                </a:solidFill>
                <a:effectLst/>
                <a:uLnTx/>
                <a:uFillTx/>
                <a:latin typeface="+mn-lt"/>
                <a:ea typeface="+mn-ea"/>
                <a:cs typeface="+mn-cs"/>
              </a:rPr>
              <a:t>An object at rest tends to stay at rest and an object in motion tends to stay in motion with the same speed and in the same direction </a:t>
            </a:r>
            <a:r>
              <a:rPr kumimoji="0" lang="en-US" sz="3200" b="1" i="0" u="none" strike="noStrike" kern="1200" cap="none" spc="0" normalizeH="0" baseline="0" noProof="0" dirty="0" smtClean="0">
                <a:ln>
                  <a:noFill/>
                </a:ln>
                <a:solidFill>
                  <a:schemeClr val="accent1"/>
                </a:solidFill>
                <a:effectLst/>
                <a:uLnTx/>
                <a:uFillTx/>
                <a:latin typeface="+mn-lt"/>
                <a:ea typeface="+mn-ea"/>
                <a:cs typeface="+mn-cs"/>
              </a:rPr>
              <a:t>unless acted upon by an unbalanced force</a:t>
            </a:r>
            <a:endParaRPr kumimoji="0" lang="en-US" sz="3200" b="1" i="0" u="none" strike="noStrike" kern="1200" cap="none" spc="0" normalizeH="0" baseline="0" noProof="0" dirty="0" smtClean="0">
              <a:ln>
                <a:noFill/>
              </a:ln>
              <a:solidFill>
                <a:schemeClr val="accent5">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sz="3200" b="1" dirty="0" smtClean="0">
              <a:solidFill>
                <a:schemeClr val="bg1">
                  <a:lumMod val="75000"/>
                </a:schemeClr>
              </a:solidFill>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b="1" i="0" u="none" strike="noStrike" kern="1200" cap="none" spc="0" normalizeH="0" baseline="0" noProof="0" dirty="0" smtClean="0">
              <a:ln>
                <a:noFill/>
              </a:ln>
              <a:solidFill>
                <a:schemeClr val="bg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chemeClr val="bg1">
                    <a:lumMod val="75000"/>
                  </a:schemeClr>
                </a:solidFill>
                <a:effectLst/>
                <a:uLnTx/>
                <a:uFillTx/>
                <a:latin typeface="+mn-lt"/>
                <a:ea typeface="+mn-ea"/>
                <a:cs typeface="+mn-cs"/>
              </a:rPr>
              <a:t>There are two parts to this statement - one which predicts the behavior of </a:t>
            </a:r>
            <a:r>
              <a:rPr kumimoji="0" lang="en-US" sz="2400" b="1" i="0" u="none" strike="noStrike" kern="1200" cap="none" spc="0" normalizeH="0" baseline="0" noProof="0" dirty="0" smtClean="0">
                <a:ln>
                  <a:noFill/>
                </a:ln>
                <a:solidFill>
                  <a:schemeClr val="bg1"/>
                </a:solidFill>
                <a:effectLst/>
                <a:uLnTx/>
                <a:uFillTx/>
                <a:latin typeface="+mn-lt"/>
                <a:ea typeface="+mn-ea"/>
                <a:cs typeface="+mn-cs"/>
              </a:rPr>
              <a:t>stationary</a:t>
            </a:r>
            <a:r>
              <a:rPr kumimoji="0" lang="en-US" sz="2400" b="0" i="0" u="none" strike="noStrike" kern="1200" cap="none" spc="0" normalizeH="0" baseline="0" noProof="0" dirty="0" smtClean="0">
                <a:ln>
                  <a:noFill/>
                </a:ln>
                <a:solidFill>
                  <a:schemeClr val="bg1">
                    <a:lumMod val="75000"/>
                  </a:schemeClr>
                </a:solidFill>
                <a:effectLst/>
                <a:uLnTx/>
                <a:uFillTx/>
                <a:latin typeface="+mn-lt"/>
                <a:ea typeface="+mn-ea"/>
                <a:cs typeface="+mn-cs"/>
              </a:rPr>
              <a:t> objects and the other which predicts the behavior of </a:t>
            </a:r>
            <a:r>
              <a:rPr kumimoji="0" lang="en-US" sz="2400" b="1" i="0" u="none" strike="noStrike" kern="1200" cap="none" spc="0" normalizeH="0" baseline="0" noProof="0" dirty="0" smtClean="0">
                <a:ln>
                  <a:noFill/>
                </a:ln>
                <a:solidFill>
                  <a:schemeClr val="bg1"/>
                </a:solidFill>
                <a:effectLst/>
                <a:uLnTx/>
                <a:uFillTx/>
                <a:latin typeface="+mn-lt"/>
                <a:ea typeface="+mn-ea"/>
                <a:cs typeface="+mn-cs"/>
              </a:rPr>
              <a:t>moving</a:t>
            </a:r>
            <a:r>
              <a:rPr kumimoji="0" lang="en-US" sz="2400" b="0" i="0" u="none" strike="noStrike" kern="1200" cap="none" spc="0" normalizeH="0" baseline="0" noProof="0" dirty="0" smtClean="0">
                <a:ln>
                  <a:noFill/>
                </a:ln>
                <a:solidFill>
                  <a:schemeClr val="bg1">
                    <a:lumMod val="75000"/>
                  </a:schemeClr>
                </a:solidFill>
                <a:effectLst/>
                <a:uLnTx/>
                <a:uFillTx/>
                <a:latin typeface="+mn-lt"/>
                <a:ea typeface="+mn-ea"/>
                <a:cs typeface="+mn-cs"/>
              </a:rPr>
              <a:t> objects</a:t>
            </a:r>
            <a:endParaRPr kumimoji="0" lang="en-US" sz="2400" b="0" i="0" u="none" strike="noStrike" kern="1200" cap="none" spc="0" normalizeH="0" baseline="0" noProof="0" dirty="0">
              <a:ln>
                <a:noFill/>
              </a:ln>
              <a:solidFill>
                <a:schemeClr val="bg1">
                  <a:lumMod val="75000"/>
                </a:schemeClr>
              </a:solidFill>
              <a:effectLst/>
              <a:uLnTx/>
              <a:uFillTx/>
              <a:latin typeface="+mn-lt"/>
              <a:ea typeface="+mn-ea"/>
              <a:cs typeface="+mn-cs"/>
            </a:endParaRPr>
          </a:p>
        </p:txBody>
      </p:sp>
      <p:pic>
        <p:nvPicPr>
          <p:cNvPr id="51202" name="Picture 2" descr="http://movinginsider.com/files/2011/10/u-haul-truck.jpg"/>
          <p:cNvPicPr>
            <a:picLocks noChangeAspect="1" noChangeArrowheads="1"/>
          </p:cNvPicPr>
          <p:nvPr/>
        </p:nvPicPr>
        <p:blipFill>
          <a:blip r:embed="rId3" cstate="print">
            <a:clrChange>
              <a:clrFrom>
                <a:srgbClr val="D0D0D0"/>
              </a:clrFrom>
              <a:clrTo>
                <a:srgbClr val="D0D0D0">
                  <a:alpha val="0"/>
                </a:srgbClr>
              </a:clrTo>
            </a:clrChange>
          </a:blip>
          <a:srcRect/>
          <a:stretch>
            <a:fillRect/>
          </a:stretch>
        </p:blipFill>
        <p:spPr bwMode="auto">
          <a:xfrm>
            <a:off x="5257800" y="3200400"/>
            <a:ext cx="3371850" cy="1952625"/>
          </a:xfrm>
          <a:prstGeom prst="rect">
            <a:avLst/>
          </a:prstGeom>
          <a:noFill/>
        </p:spPr>
      </p:pic>
      <p:pic>
        <p:nvPicPr>
          <p:cNvPr id="51204" name="Picture 4" descr="http://www.beckyandlolo.co.uk/media/catalog/product/cache/1/image/600x600/9df78eab33525d08d6e5fb8d27136e95/m/o/mousehouse_2013_0384.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1200" y="3276600"/>
            <a:ext cx="2133600" cy="2133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 calcmode="lin" valueType="num">
                                      <p:cBhvr additive="base">
                                        <p:cTn id="13"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1204"/>
                                        </p:tgtEl>
                                        <p:attrNameLst>
                                          <p:attrName>style.visibility</p:attrName>
                                        </p:attrNameLst>
                                      </p:cBhvr>
                                      <p:to>
                                        <p:strVal val="visible"/>
                                      </p:to>
                                    </p:set>
                                    <p:animEffect transition="in" filter="fade">
                                      <p:cBhvr>
                                        <p:cTn id="19" dur="2000"/>
                                        <p:tgtEl>
                                          <p:spTgt spid="5120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1202"/>
                                        </p:tgtEl>
                                        <p:attrNameLst>
                                          <p:attrName>style.visibility</p:attrName>
                                        </p:attrNameLst>
                                      </p:cBhvr>
                                      <p:to>
                                        <p:strVal val="visible"/>
                                      </p:to>
                                    </p:set>
                                    <p:animEffect transition="in" filter="fade">
                                      <p:cBhvr>
                                        <p:cTn id="24" dur="20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dirty="0" smtClean="0">
                <a:solidFill>
                  <a:schemeClr val="bg1">
                    <a:lumMod val="65000"/>
                  </a:schemeClr>
                </a:solidFill>
              </a:rPr>
              <a:t>There are many more applications of Newton's first law of motion:</a:t>
            </a:r>
          </a:p>
        </p:txBody>
      </p:sp>
      <p:sp>
        <p:nvSpPr>
          <p:cNvPr id="28675" name="Rectangle 3"/>
          <p:cNvSpPr>
            <a:spLocks noGrp="1" noChangeArrowheads="1"/>
          </p:cNvSpPr>
          <p:nvPr>
            <p:ph type="body" idx="1"/>
          </p:nvPr>
        </p:nvSpPr>
        <p:spPr>
          <a:xfrm>
            <a:off x="457200" y="1363663"/>
            <a:ext cx="8274050" cy="4924425"/>
          </a:xfrm>
        </p:spPr>
        <p:txBody>
          <a:bodyPr/>
          <a:lstStyle/>
          <a:p>
            <a:pPr eaLnBrk="1" hangingPunct="1">
              <a:buFontTx/>
              <a:buNone/>
            </a:pPr>
            <a:r>
              <a:rPr lang="en-US" dirty="0" smtClean="0">
                <a:solidFill>
                  <a:schemeClr val="bg1">
                    <a:lumMod val="75000"/>
                  </a:schemeClr>
                </a:solidFill>
              </a:rPr>
              <a:t>		</a:t>
            </a:r>
            <a:r>
              <a:rPr lang="en-US" sz="2800" dirty="0" smtClean="0">
                <a:solidFill>
                  <a:schemeClr val="bg1">
                    <a:lumMod val="75000"/>
                  </a:schemeClr>
                </a:solidFill>
              </a:rPr>
              <a:t>			</a:t>
            </a:r>
            <a:endParaRPr lang="en-US" dirty="0" smtClean="0">
              <a:solidFill>
                <a:schemeClr val="bg1">
                  <a:lumMod val="75000"/>
                </a:schemeClr>
              </a:solidFill>
            </a:endParaRPr>
          </a:p>
        </p:txBody>
      </p:sp>
      <p:sp>
        <p:nvSpPr>
          <p:cNvPr id="4" name="Rectangle 3"/>
          <p:cNvSpPr/>
          <p:nvPr/>
        </p:nvSpPr>
        <p:spPr>
          <a:xfrm>
            <a:off x="609600" y="5867400"/>
            <a:ext cx="7924800" cy="707886"/>
          </a:xfrm>
          <a:prstGeom prst="rect">
            <a:avLst/>
          </a:prstGeom>
        </p:spPr>
        <p:txBody>
          <a:bodyPr wrap="square">
            <a:spAutoFit/>
          </a:bodyPr>
          <a:lstStyle/>
          <a:p>
            <a:pPr lvl="1"/>
            <a:r>
              <a:rPr lang="en-US" sz="2000" dirty="0" smtClean="0">
                <a:solidFill>
                  <a:schemeClr val="bg1">
                    <a:lumMod val="65000"/>
                  </a:schemeClr>
                </a:solidFill>
              </a:rPr>
              <a:t>blood rushes from your head to your feet while quickly stopping when riding on a descending elevator. </a:t>
            </a:r>
          </a:p>
        </p:txBody>
      </p:sp>
      <p:pic>
        <p:nvPicPr>
          <p:cNvPr id="49154" name="Picture 2" descr="http://media-cdn.tripadvisor.com/media/photo-s/01/44/e2/06/glass-elevators.jpg"/>
          <p:cNvPicPr>
            <a:picLocks noChangeAspect="1" noChangeArrowheads="1"/>
          </p:cNvPicPr>
          <p:nvPr/>
        </p:nvPicPr>
        <p:blipFill>
          <a:blip r:embed="rId3" cstate="print"/>
          <a:srcRect/>
          <a:stretch>
            <a:fillRect/>
          </a:stretch>
        </p:blipFill>
        <p:spPr bwMode="auto">
          <a:xfrm>
            <a:off x="4953000" y="1447800"/>
            <a:ext cx="3209925" cy="4286250"/>
          </a:xfrm>
          <a:prstGeom prst="rect">
            <a:avLst/>
          </a:prstGeom>
          <a:noFill/>
        </p:spPr>
      </p:pic>
      <p:sp>
        <p:nvSpPr>
          <p:cNvPr id="6" name="Cloud Callout 5"/>
          <p:cNvSpPr/>
          <p:nvPr/>
        </p:nvSpPr>
        <p:spPr>
          <a:xfrm>
            <a:off x="457200" y="1600200"/>
            <a:ext cx="3962400" cy="1676400"/>
          </a:xfrm>
          <a:prstGeom prst="cloudCallout">
            <a:avLst>
              <a:gd name="adj1" fmla="val 49359"/>
              <a:gd name="adj2"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What happens to your blood as you quickly descend?</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dirty="0" smtClean="0">
                <a:solidFill>
                  <a:schemeClr val="bg1">
                    <a:lumMod val="65000"/>
                  </a:schemeClr>
                </a:solidFill>
              </a:rPr>
              <a:t>There are many more applications of Newton's first law of motion:</a:t>
            </a:r>
          </a:p>
        </p:txBody>
      </p:sp>
      <p:sp>
        <p:nvSpPr>
          <p:cNvPr id="28675" name="Rectangle 3"/>
          <p:cNvSpPr>
            <a:spLocks noGrp="1" noChangeArrowheads="1"/>
          </p:cNvSpPr>
          <p:nvPr>
            <p:ph type="body" idx="1"/>
          </p:nvPr>
        </p:nvSpPr>
        <p:spPr>
          <a:xfrm>
            <a:off x="457200" y="1363663"/>
            <a:ext cx="8274050" cy="4924425"/>
          </a:xfrm>
        </p:spPr>
        <p:txBody>
          <a:bodyPr/>
          <a:lstStyle/>
          <a:p>
            <a:pPr eaLnBrk="1" hangingPunct="1">
              <a:buFontTx/>
              <a:buNone/>
            </a:pPr>
            <a:r>
              <a:rPr lang="en-US" dirty="0" smtClean="0">
                <a:solidFill>
                  <a:schemeClr val="bg1">
                    <a:lumMod val="75000"/>
                  </a:schemeClr>
                </a:solidFill>
              </a:rPr>
              <a:t>		</a:t>
            </a:r>
            <a:r>
              <a:rPr lang="en-US" sz="2800" dirty="0" smtClean="0">
                <a:solidFill>
                  <a:schemeClr val="bg1">
                    <a:lumMod val="75000"/>
                  </a:schemeClr>
                </a:solidFill>
              </a:rPr>
              <a:t>			</a:t>
            </a:r>
            <a:endParaRPr lang="en-US" dirty="0" smtClean="0">
              <a:solidFill>
                <a:schemeClr val="bg1">
                  <a:lumMod val="75000"/>
                </a:schemeClr>
              </a:solidFill>
            </a:endParaRPr>
          </a:p>
        </p:txBody>
      </p:sp>
      <p:sp>
        <p:nvSpPr>
          <p:cNvPr id="4" name="Rectangle 3"/>
          <p:cNvSpPr/>
          <p:nvPr/>
        </p:nvSpPr>
        <p:spPr>
          <a:xfrm>
            <a:off x="685800" y="5486400"/>
            <a:ext cx="7924800" cy="1015663"/>
          </a:xfrm>
          <a:prstGeom prst="rect">
            <a:avLst/>
          </a:prstGeom>
        </p:spPr>
        <p:txBody>
          <a:bodyPr wrap="square">
            <a:spAutoFit/>
          </a:bodyPr>
          <a:lstStyle/>
          <a:p>
            <a:pPr lvl="1"/>
            <a:endParaRPr lang="en-US" sz="2000" dirty="0" smtClean="0">
              <a:solidFill>
                <a:schemeClr val="bg1">
                  <a:lumMod val="65000"/>
                </a:schemeClr>
              </a:solidFill>
            </a:endParaRPr>
          </a:p>
          <a:p>
            <a:pPr lvl="1"/>
            <a:r>
              <a:rPr lang="en-US" sz="2000" dirty="0" smtClean="0">
                <a:solidFill>
                  <a:schemeClr val="bg1">
                    <a:lumMod val="65000"/>
                  </a:schemeClr>
                </a:solidFill>
              </a:rPr>
              <a:t>the head of a hammer can be tightened onto the wooden handle by banging the bottom of the handle against a hard surface. </a:t>
            </a:r>
          </a:p>
        </p:txBody>
      </p:sp>
      <p:sp>
        <p:nvSpPr>
          <p:cNvPr id="5" name="Cloud Callout 4"/>
          <p:cNvSpPr/>
          <p:nvPr/>
        </p:nvSpPr>
        <p:spPr>
          <a:xfrm>
            <a:off x="457200" y="1600200"/>
            <a:ext cx="3962400" cy="2895600"/>
          </a:xfrm>
          <a:prstGeom prst="cloudCallout">
            <a:avLst>
              <a:gd name="adj1" fmla="val 55609"/>
              <a:gd name="adj2" fmla="val 342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The head keeps coming off the handle…best way to put it back on without external aids?</a:t>
            </a:r>
            <a:endParaRPr lang="en-US" sz="2400" dirty="0"/>
          </a:p>
        </p:txBody>
      </p:sp>
      <p:pic>
        <p:nvPicPr>
          <p:cNvPr id="128002" name="Picture 2" descr="http://tse1.mm.bing.net/th?&amp;id=JN.ycHns2Dh8hGyT2uOEujaUg&amp;w=300&amp;h=300&amp;c=0&amp;pid=1.9&amp;rs=0&amp;p=0&amp;r=0"/>
          <p:cNvPicPr>
            <a:picLocks noChangeAspect="1" noChangeArrowheads="1"/>
          </p:cNvPicPr>
          <p:nvPr/>
        </p:nvPicPr>
        <p:blipFill>
          <a:blip r:embed="rId3" cstate="print"/>
          <a:srcRect/>
          <a:stretch>
            <a:fillRect/>
          </a:stretch>
        </p:blipFill>
        <p:spPr bwMode="auto">
          <a:xfrm>
            <a:off x="5029200" y="3124200"/>
            <a:ext cx="2857500" cy="18954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ak6.picdn.net/shutterstock/videos/4633538/preview/stock-footage-sledge-hammer-hitting-concrete-bricks.jpg"/>
          <p:cNvPicPr>
            <a:picLocks noChangeAspect="1" noChangeArrowheads="1"/>
          </p:cNvPicPr>
          <p:nvPr/>
        </p:nvPicPr>
        <p:blipFill>
          <a:blip r:embed="rId3" cstate="print"/>
          <a:srcRect/>
          <a:stretch>
            <a:fillRect/>
          </a:stretch>
        </p:blipFill>
        <p:spPr bwMode="auto">
          <a:xfrm>
            <a:off x="4419600" y="3048000"/>
            <a:ext cx="3810000" cy="2133601"/>
          </a:xfrm>
          <a:prstGeom prst="rect">
            <a:avLst/>
          </a:prstGeom>
          <a:noFill/>
        </p:spPr>
      </p:pic>
      <p:sp>
        <p:nvSpPr>
          <p:cNvPr id="28674" name="Rectangle 2"/>
          <p:cNvSpPr>
            <a:spLocks noGrp="1" noChangeArrowheads="1"/>
          </p:cNvSpPr>
          <p:nvPr>
            <p:ph type="title"/>
          </p:nvPr>
        </p:nvSpPr>
        <p:spPr/>
        <p:txBody>
          <a:bodyPr>
            <a:normAutofit fontScale="90000"/>
          </a:bodyPr>
          <a:lstStyle/>
          <a:p>
            <a:r>
              <a:rPr lang="en-US" dirty="0" smtClean="0">
                <a:solidFill>
                  <a:schemeClr val="bg1">
                    <a:lumMod val="65000"/>
                  </a:schemeClr>
                </a:solidFill>
              </a:rPr>
              <a:t>There are many more applications of Newton's first law of motion:</a:t>
            </a:r>
          </a:p>
        </p:txBody>
      </p:sp>
      <p:sp>
        <p:nvSpPr>
          <p:cNvPr id="28675" name="Rectangle 3"/>
          <p:cNvSpPr>
            <a:spLocks noGrp="1" noChangeArrowheads="1"/>
          </p:cNvSpPr>
          <p:nvPr>
            <p:ph type="body" idx="1"/>
          </p:nvPr>
        </p:nvSpPr>
        <p:spPr>
          <a:xfrm>
            <a:off x="457200" y="1363663"/>
            <a:ext cx="8274050" cy="4924425"/>
          </a:xfrm>
        </p:spPr>
        <p:txBody>
          <a:bodyPr/>
          <a:lstStyle/>
          <a:p>
            <a:pPr eaLnBrk="1" hangingPunct="1">
              <a:buFontTx/>
              <a:buNone/>
            </a:pPr>
            <a:r>
              <a:rPr lang="en-US" dirty="0" smtClean="0">
                <a:solidFill>
                  <a:schemeClr val="bg1">
                    <a:lumMod val="75000"/>
                  </a:schemeClr>
                </a:solidFill>
              </a:rPr>
              <a:t>		</a:t>
            </a:r>
            <a:r>
              <a:rPr lang="en-US" sz="2800" dirty="0" smtClean="0">
                <a:solidFill>
                  <a:schemeClr val="bg1">
                    <a:lumMod val="75000"/>
                  </a:schemeClr>
                </a:solidFill>
              </a:rPr>
              <a:t>			</a:t>
            </a:r>
            <a:endParaRPr lang="en-US" dirty="0" smtClean="0">
              <a:solidFill>
                <a:schemeClr val="bg1">
                  <a:lumMod val="75000"/>
                </a:schemeClr>
              </a:solidFill>
            </a:endParaRPr>
          </a:p>
        </p:txBody>
      </p:sp>
      <p:sp>
        <p:nvSpPr>
          <p:cNvPr id="4" name="Rectangle 3"/>
          <p:cNvSpPr/>
          <p:nvPr/>
        </p:nvSpPr>
        <p:spPr>
          <a:xfrm>
            <a:off x="685800" y="5257800"/>
            <a:ext cx="7924800" cy="1323439"/>
          </a:xfrm>
          <a:prstGeom prst="rect">
            <a:avLst/>
          </a:prstGeom>
        </p:spPr>
        <p:txBody>
          <a:bodyPr wrap="square">
            <a:spAutoFit/>
          </a:bodyPr>
          <a:lstStyle/>
          <a:p>
            <a:pPr lvl="1"/>
            <a:endParaRPr lang="en-US" sz="2000" dirty="0" smtClean="0">
              <a:solidFill>
                <a:schemeClr val="bg1">
                  <a:lumMod val="65000"/>
                </a:schemeClr>
              </a:solidFill>
            </a:endParaRPr>
          </a:p>
          <a:p>
            <a:pPr lvl="1"/>
            <a:r>
              <a:rPr lang="en-US" sz="2000" dirty="0" smtClean="0">
                <a:solidFill>
                  <a:schemeClr val="bg1">
                    <a:lumMod val="65000"/>
                  </a:schemeClr>
                </a:solidFill>
              </a:rPr>
              <a:t>a brick is painlessly broken over the body of a physics teacher by slamming it with a hammer. (CAUTION: do not attempt this at home!)</a:t>
            </a:r>
          </a:p>
          <a:p>
            <a:pPr lvl="1"/>
            <a:r>
              <a:rPr lang="en-US" sz="2000" dirty="0" smtClean="0">
                <a:solidFill>
                  <a:schemeClr val="bg1">
                    <a:lumMod val="65000"/>
                  </a:schemeClr>
                </a:solidFill>
              </a:rPr>
              <a:t> </a:t>
            </a:r>
            <a:endParaRPr lang="en-US" sz="1400" dirty="0">
              <a:solidFill>
                <a:schemeClr val="bg1">
                  <a:lumMod val="65000"/>
                </a:schemeClr>
              </a:solidFill>
            </a:endParaRPr>
          </a:p>
        </p:txBody>
      </p:sp>
      <p:sp>
        <p:nvSpPr>
          <p:cNvPr id="5" name="Cloud Callout 4"/>
          <p:cNvSpPr/>
          <p:nvPr/>
        </p:nvSpPr>
        <p:spPr>
          <a:xfrm>
            <a:off x="457200" y="1600200"/>
            <a:ext cx="3962400" cy="3200400"/>
          </a:xfrm>
          <a:prstGeom prst="cloudCallout">
            <a:avLst>
              <a:gd name="adj1" fmla="val 55609"/>
              <a:gd name="adj2" fmla="val 342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Why is this painless even if done stacked on your body?</a:t>
            </a:r>
            <a:endParaRPr lang="en-US" sz="3200" dirty="0"/>
          </a:p>
        </p:txBody>
      </p:sp>
      <p:sp>
        <p:nvSpPr>
          <p:cNvPr id="2" name="Rectangle 1"/>
          <p:cNvSpPr/>
          <p:nvPr/>
        </p:nvSpPr>
        <p:spPr>
          <a:xfrm>
            <a:off x="4191000" y="6211907"/>
            <a:ext cx="3709926" cy="369332"/>
          </a:xfrm>
          <a:prstGeom prst="rect">
            <a:avLst/>
          </a:prstGeom>
        </p:spPr>
        <p:txBody>
          <a:bodyPr wrap="none">
            <a:spAutoFit/>
          </a:bodyPr>
          <a:lstStyle/>
          <a:p>
            <a:r>
              <a:rPr lang="en-US" u="sng" dirty="0">
                <a:hlinkClick r:id="rId4"/>
              </a:rPr>
              <a:t>conceptual physics Bed of Nails demo</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743200" y="2286000"/>
            <a:ext cx="609600" cy="1600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4" name="Rectangle 2"/>
          <p:cNvSpPr>
            <a:spLocks noGrp="1" noChangeArrowheads="1"/>
          </p:cNvSpPr>
          <p:nvPr>
            <p:ph type="title"/>
          </p:nvPr>
        </p:nvSpPr>
        <p:spPr/>
        <p:txBody>
          <a:bodyPr>
            <a:normAutofit fontScale="90000"/>
          </a:bodyPr>
          <a:lstStyle/>
          <a:p>
            <a:r>
              <a:rPr lang="en-US" dirty="0" smtClean="0">
                <a:solidFill>
                  <a:schemeClr val="bg1">
                    <a:lumMod val="65000"/>
                  </a:schemeClr>
                </a:solidFill>
              </a:rPr>
              <a:t>There are many more applications of Newton's first law of motion:</a:t>
            </a:r>
          </a:p>
        </p:txBody>
      </p:sp>
      <p:sp>
        <p:nvSpPr>
          <p:cNvPr id="28675" name="Rectangle 3"/>
          <p:cNvSpPr>
            <a:spLocks noGrp="1" noChangeArrowheads="1"/>
          </p:cNvSpPr>
          <p:nvPr>
            <p:ph type="body" idx="1"/>
          </p:nvPr>
        </p:nvSpPr>
        <p:spPr>
          <a:xfrm>
            <a:off x="457200" y="1363663"/>
            <a:ext cx="8274050" cy="4924425"/>
          </a:xfrm>
        </p:spPr>
        <p:txBody>
          <a:bodyPr/>
          <a:lstStyle/>
          <a:p>
            <a:pPr eaLnBrk="1" hangingPunct="1">
              <a:buFontTx/>
              <a:buNone/>
            </a:pPr>
            <a:r>
              <a:rPr lang="en-US" dirty="0" smtClean="0">
                <a:solidFill>
                  <a:schemeClr val="bg1">
                    <a:lumMod val="75000"/>
                  </a:schemeClr>
                </a:solidFill>
              </a:rPr>
              <a:t>		</a:t>
            </a:r>
            <a:r>
              <a:rPr lang="en-US" sz="2800" dirty="0" smtClean="0">
                <a:solidFill>
                  <a:schemeClr val="bg1">
                    <a:lumMod val="75000"/>
                  </a:schemeClr>
                </a:solidFill>
              </a:rPr>
              <a:t>			</a:t>
            </a:r>
            <a:endParaRPr lang="en-US" dirty="0" smtClean="0">
              <a:solidFill>
                <a:schemeClr val="bg1">
                  <a:lumMod val="75000"/>
                </a:schemeClr>
              </a:solidFill>
            </a:endParaRPr>
          </a:p>
        </p:txBody>
      </p:sp>
      <p:sp>
        <p:nvSpPr>
          <p:cNvPr id="4" name="Rectangle 3"/>
          <p:cNvSpPr/>
          <p:nvPr/>
        </p:nvSpPr>
        <p:spPr>
          <a:xfrm>
            <a:off x="685800" y="4953000"/>
            <a:ext cx="7924800" cy="1631216"/>
          </a:xfrm>
          <a:prstGeom prst="rect">
            <a:avLst/>
          </a:prstGeom>
        </p:spPr>
        <p:txBody>
          <a:bodyPr wrap="square">
            <a:spAutoFit/>
          </a:bodyPr>
          <a:lstStyle/>
          <a:p>
            <a:pPr lvl="1"/>
            <a:r>
              <a:rPr lang="en-US" sz="2000" dirty="0" smtClean="0">
                <a:solidFill>
                  <a:schemeClr val="bg1">
                    <a:lumMod val="65000"/>
                  </a:schemeClr>
                </a:solidFill>
              </a:rPr>
              <a:t> </a:t>
            </a:r>
          </a:p>
          <a:p>
            <a:pPr lvl="1"/>
            <a:r>
              <a:rPr lang="en-US" sz="2000" dirty="0" smtClean="0">
                <a:solidFill>
                  <a:schemeClr val="bg1">
                    <a:lumMod val="65000"/>
                  </a:schemeClr>
                </a:solidFill>
              </a:rPr>
              <a:t>to dislodge ketchup from the bottom of a ketchup squeeze bottle, it is often turned upside down and, thrusted downward at high speeds and then abruptly halted. </a:t>
            </a:r>
          </a:p>
          <a:p>
            <a:pPr lvl="1"/>
            <a:endParaRPr lang="en-US" sz="2000" dirty="0" smtClean="0">
              <a:solidFill>
                <a:schemeClr val="bg1">
                  <a:lumMod val="65000"/>
                </a:schemeClr>
              </a:solidFill>
            </a:endParaRPr>
          </a:p>
        </p:txBody>
      </p:sp>
      <p:pic>
        <p:nvPicPr>
          <p:cNvPr id="123906" name="Picture 2" descr="http://orangespoken.files.wordpress.com/2013/07/sme-lenscap-00008.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05000" y="1524000"/>
            <a:ext cx="2369693" cy="3581400"/>
          </a:xfrm>
          <a:prstGeom prst="rect">
            <a:avLst/>
          </a:prstGeom>
          <a:noFill/>
        </p:spPr>
      </p:pic>
      <p:pic>
        <p:nvPicPr>
          <p:cNvPr id="1026" name="Picture 2" descr="Image result for heinz squeez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737" b="96579" l="10000" r="90000"/>
                    </a14:imgEffect>
                  </a14:imgLayer>
                </a14:imgProps>
              </a:ext>
              <a:ext uri="{28A0092B-C50C-407E-A947-70E740481C1C}">
                <a14:useLocalDpi xmlns:a14="http://schemas.microsoft.com/office/drawing/2010/main" val="0"/>
              </a:ext>
            </a:extLst>
          </a:blip>
          <a:srcRect/>
          <a:stretch>
            <a:fillRect/>
          </a:stretch>
        </p:blipFill>
        <p:spPr bwMode="auto">
          <a:xfrm>
            <a:off x="919162" y="1333500"/>
            <a:ext cx="4076700" cy="4076700"/>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p:cNvSpPr/>
          <p:nvPr/>
        </p:nvSpPr>
        <p:spPr>
          <a:xfrm>
            <a:off x="4724400" y="1524000"/>
            <a:ext cx="3962400" cy="3200400"/>
          </a:xfrm>
          <a:prstGeom prst="cloudCallout">
            <a:avLst>
              <a:gd name="adj1" fmla="val -74199"/>
              <a:gd name="adj2" fmla="val 181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What is the best way to get the last of the yummy condiment without having to wait?</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http://i.ebayimg.com/00/s/NjAwWDgwMA==/z/TpoAAOSw7ThUjmJM/$_35.JPG"/>
          <p:cNvPicPr>
            <a:picLocks noChangeAspect="1" noChangeArrowheads="1"/>
          </p:cNvPicPr>
          <p:nvPr/>
        </p:nvPicPr>
        <p:blipFill>
          <a:blip r:embed="rId3" cstate="print"/>
          <a:srcRect/>
          <a:stretch>
            <a:fillRect/>
          </a:stretch>
        </p:blipFill>
        <p:spPr bwMode="auto">
          <a:xfrm>
            <a:off x="4813300" y="2133600"/>
            <a:ext cx="3759200" cy="2819400"/>
          </a:xfrm>
          <a:prstGeom prst="rect">
            <a:avLst/>
          </a:prstGeom>
          <a:noFill/>
        </p:spPr>
      </p:pic>
      <p:sp>
        <p:nvSpPr>
          <p:cNvPr id="28674" name="Rectangle 2"/>
          <p:cNvSpPr>
            <a:spLocks noGrp="1" noChangeArrowheads="1"/>
          </p:cNvSpPr>
          <p:nvPr>
            <p:ph type="title"/>
          </p:nvPr>
        </p:nvSpPr>
        <p:spPr/>
        <p:txBody>
          <a:bodyPr>
            <a:normAutofit fontScale="90000"/>
          </a:bodyPr>
          <a:lstStyle/>
          <a:p>
            <a:r>
              <a:rPr lang="en-US" dirty="0" smtClean="0">
                <a:solidFill>
                  <a:schemeClr val="bg1">
                    <a:lumMod val="65000"/>
                  </a:schemeClr>
                </a:solidFill>
              </a:rPr>
              <a:t>There are many more applications of Newton's first law of motion:</a:t>
            </a:r>
          </a:p>
        </p:txBody>
      </p:sp>
      <p:sp>
        <p:nvSpPr>
          <p:cNvPr id="28675" name="Rectangle 3"/>
          <p:cNvSpPr>
            <a:spLocks noGrp="1" noChangeArrowheads="1"/>
          </p:cNvSpPr>
          <p:nvPr>
            <p:ph type="body" idx="1"/>
          </p:nvPr>
        </p:nvSpPr>
        <p:spPr>
          <a:xfrm>
            <a:off x="457200" y="1363663"/>
            <a:ext cx="8274050" cy="4924425"/>
          </a:xfrm>
        </p:spPr>
        <p:txBody>
          <a:bodyPr/>
          <a:lstStyle/>
          <a:p>
            <a:pPr eaLnBrk="1" hangingPunct="1">
              <a:buFontTx/>
              <a:buNone/>
            </a:pPr>
            <a:r>
              <a:rPr lang="en-US" dirty="0" smtClean="0">
                <a:solidFill>
                  <a:schemeClr val="bg1">
                    <a:lumMod val="75000"/>
                  </a:schemeClr>
                </a:solidFill>
              </a:rPr>
              <a:t>		</a:t>
            </a:r>
            <a:r>
              <a:rPr lang="en-US" sz="2800" dirty="0" smtClean="0">
                <a:solidFill>
                  <a:schemeClr val="bg1">
                    <a:lumMod val="75000"/>
                  </a:schemeClr>
                </a:solidFill>
              </a:rPr>
              <a:t>			</a:t>
            </a:r>
            <a:endParaRPr lang="en-US" dirty="0" smtClean="0">
              <a:solidFill>
                <a:schemeClr val="bg1">
                  <a:lumMod val="75000"/>
                </a:schemeClr>
              </a:solidFill>
            </a:endParaRPr>
          </a:p>
        </p:txBody>
      </p:sp>
      <p:sp>
        <p:nvSpPr>
          <p:cNvPr id="4" name="Rectangle 3"/>
          <p:cNvSpPr/>
          <p:nvPr/>
        </p:nvSpPr>
        <p:spPr>
          <a:xfrm>
            <a:off x="609600" y="5257800"/>
            <a:ext cx="7924800" cy="1323439"/>
          </a:xfrm>
          <a:prstGeom prst="rect">
            <a:avLst/>
          </a:prstGeom>
        </p:spPr>
        <p:txBody>
          <a:bodyPr wrap="square">
            <a:spAutoFit/>
          </a:bodyPr>
          <a:lstStyle/>
          <a:p>
            <a:pPr lvl="1"/>
            <a:endParaRPr lang="en-US" sz="2000" dirty="0" smtClean="0">
              <a:solidFill>
                <a:schemeClr val="bg1">
                  <a:lumMod val="65000"/>
                </a:schemeClr>
              </a:solidFill>
            </a:endParaRPr>
          </a:p>
          <a:p>
            <a:pPr lvl="1"/>
            <a:r>
              <a:rPr lang="en-US" sz="2000" dirty="0" smtClean="0">
                <a:solidFill>
                  <a:schemeClr val="bg1">
                    <a:lumMod val="65000"/>
                  </a:schemeClr>
                </a:solidFill>
              </a:rPr>
              <a:t>headrests are placed in cars to prevent whiplash injuries during rear-end collisions. </a:t>
            </a:r>
          </a:p>
          <a:p>
            <a:pPr lvl="1"/>
            <a:endParaRPr lang="en-US" sz="2000" dirty="0" smtClean="0">
              <a:solidFill>
                <a:schemeClr val="bg1">
                  <a:lumMod val="65000"/>
                </a:schemeClr>
              </a:solidFill>
            </a:endParaRPr>
          </a:p>
        </p:txBody>
      </p:sp>
      <p:sp>
        <p:nvSpPr>
          <p:cNvPr id="5" name="Cloud Callout 4"/>
          <p:cNvSpPr/>
          <p:nvPr/>
        </p:nvSpPr>
        <p:spPr>
          <a:xfrm>
            <a:off x="457200" y="1600200"/>
            <a:ext cx="3962400" cy="1828800"/>
          </a:xfrm>
          <a:prstGeom prst="cloudCallout">
            <a:avLst>
              <a:gd name="adj1" fmla="val 55609"/>
              <a:gd name="adj2" fmla="val 342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What are head rests for?</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dirty="0" smtClean="0">
                <a:solidFill>
                  <a:schemeClr val="bg1">
                    <a:lumMod val="65000"/>
                  </a:schemeClr>
                </a:solidFill>
              </a:rPr>
              <a:t>There are many more applications of Newton's first law of motion:</a:t>
            </a:r>
          </a:p>
        </p:txBody>
      </p:sp>
      <p:sp>
        <p:nvSpPr>
          <p:cNvPr id="28675" name="Rectangle 3"/>
          <p:cNvSpPr>
            <a:spLocks noGrp="1" noChangeArrowheads="1"/>
          </p:cNvSpPr>
          <p:nvPr>
            <p:ph type="body" idx="1"/>
          </p:nvPr>
        </p:nvSpPr>
        <p:spPr>
          <a:xfrm>
            <a:off x="457200" y="1363663"/>
            <a:ext cx="8274050" cy="4924425"/>
          </a:xfrm>
        </p:spPr>
        <p:txBody>
          <a:bodyPr/>
          <a:lstStyle/>
          <a:p>
            <a:pPr eaLnBrk="1" hangingPunct="1">
              <a:buFontTx/>
              <a:buNone/>
            </a:pPr>
            <a:r>
              <a:rPr lang="en-US" dirty="0" smtClean="0">
                <a:solidFill>
                  <a:schemeClr val="bg1">
                    <a:lumMod val="75000"/>
                  </a:schemeClr>
                </a:solidFill>
              </a:rPr>
              <a:t>		</a:t>
            </a:r>
            <a:r>
              <a:rPr lang="en-US" sz="2800" dirty="0" smtClean="0">
                <a:solidFill>
                  <a:schemeClr val="bg1">
                    <a:lumMod val="75000"/>
                  </a:schemeClr>
                </a:solidFill>
              </a:rPr>
              <a:t>			</a:t>
            </a:r>
            <a:endParaRPr lang="en-US" dirty="0" smtClean="0">
              <a:solidFill>
                <a:schemeClr val="bg1">
                  <a:lumMod val="75000"/>
                </a:schemeClr>
              </a:solidFill>
            </a:endParaRPr>
          </a:p>
        </p:txBody>
      </p:sp>
      <p:sp>
        <p:nvSpPr>
          <p:cNvPr id="4" name="Rectangle 3"/>
          <p:cNvSpPr/>
          <p:nvPr/>
        </p:nvSpPr>
        <p:spPr>
          <a:xfrm>
            <a:off x="609600" y="5257800"/>
            <a:ext cx="7924800" cy="1323439"/>
          </a:xfrm>
          <a:prstGeom prst="rect">
            <a:avLst/>
          </a:prstGeom>
        </p:spPr>
        <p:txBody>
          <a:bodyPr wrap="square">
            <a:spAutoFit/>
          </a:bodyPr>
          <a:lstStyle/>
          <a:p>
            <a:pPr lvl="1"/>
            <a:endParaRPr lang="en-US" sz="2000" dirty="0" smtClean="0">
              <a:solidFill>
                <a:schemeClr val="bg1">
                  <a:lumMod val="65000"/>
                </a:schemeClr>
              </a:solidFill>
            </a:endParaRPr>
          </a:p>
          <a:p>
            <a:pPr lvl="1"/>
            <a:r>
              <a:rPr lang="en-US" sz="2000" dirty="0" smtClean="0">
                <a:solidFill>
                  <a:schemeClr val="bg1">
                    <a:lumMod val="65000"/>
                  </a:schemeClr>
                </a:solidFill>
              </a:rPr>
              <a:t>while riding a skateboard (or wagon or bicycle), you fly forward off the board when hitting a curb or rock or other object which abruptly halts the motion of the skateboard.</a:t>
            </a:r>
            <a:endParaRPr lang="en-US" sz="1400" dirty="0">
              <a:solidFill>
                <a:schemeClr val="bg1">
                  <a:lumMod val="65000"/>
                </a:schemeClr>
              </a:solidFill>
            </a:endParaRPr>
          </a:p>
        </p:txBody>
      </p:sp>
      <p:pic>
        <p:nvPicPr>
          <p:cNvPr id="119810" name="Picture 2" descr="http://media.skateboard.com.au/forum/images/1_04_2005%2012_23%20PM_00011.jpg"/>
          <p:cNvPicPr>
            <a:picLocks noChangeAspect="1" noChangeArrowheads="1"/>
          </p:cNvPicPr>
          <p:nvPr/>
        </p:nvPicPr>
        <p:blipFill>
          <a:blip r:embed="rId3" cstate="print"/>
          <a:srcRect/>
          <a:stretch>
            <a:fillRect/>
          </a:stretch>
        </p:blipFill>
        <p:spPr bwMode="auto">
          <a:xfrm>
            <a:off x="762000" y="1905000"/>
            <a:ext cx="4248150" cy="3290631"/>
          </a:xfrm>
          <a:prstGeom prst="rect">
            <a:avLst/>
          </a:prstGeom>
          <a:noFill/>
        </p:spPr>
      </p:pic>
      <p:sp>
        <p:nvSpPr>
          <p:cNvPr id="6" name="Cloud Callout 5"/>
          <p:cNvSpPr/>
          <p:nvPr/>
        </p:nvSpPr>
        <p:spPr>
          <a:xfrm>
            <a:off x="4876800" y="1752600"/>
            <a:ext cx="3962400" cy="2209800"/>
          </a:xfrm>
          <a:prstGeom prst="cloudCallout">
            <a:avLst>
              <a:gd name="adj1" fmla="val -62660"/>
              <a:gd name="adj2" fmla="val 353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What happens if you are skating and you hit a stone?</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smtClean="0">
                <a:solidFill>
                  <a:schemeClr val="bg1">
                    <a:lumMod val="75000"/>
                  </a:schemeClr>
                </a:solidFill>
              </a:rPr>
              <a:t>Force</a:t>
            </a:r>
          </a:p>
        </p:txBody>
      </p:sp>
      <p:sp>
        <p:nvSpPr>
          <p:cNvPr id="28675" name="Rectangle 3"/>
          <p:cNvSpPr>
            <a:spLocks noGrp="1" noChangeArrowheads="1"/>
          </p:cNvSpPr>
          <p:nvPr>
            <p:ph type="body" idx="1"/>
          </p:nvPr>
        </p:nvSpPr>
        <p:spPr>
          <a:xfrm>
            <a:off x="457200" y="1363663"/>
            <a:ext cx="8274050" cy="4924425"/>
          </a:xfrm>
        </p:spPr>
        <p:txBody>
          <a:bodyPr/>
          <a:lstStyle/>
          <a:p>
            <a:pPr>
              <a:buNone/>
            </a:pPr>
            <a:r>
              <a:rPr lang="en-US" dirty="0" smtClean="0">
                <a:solidFill>
                  <a:schemeClr val="bg1">
                    <a:lumMod val="65000"/>
                  </a:schemeClr>
                </a:solidFill>
              </a:rPr>
              <a:t>A </a:t>
            </a:r>
            <a:r>
              <a:rPr lang="en-US" b="1" dirty="0" smtClean="0">
                <a:solidFill>
                  <a:srgbClr val="92D050"/>
                </a:solidFill>
              </a:rPr>
              <a:t>force</a:t>
            </a:r>
            <a:r>
              <a:rPr lang="en-US" dirty="0" smtClean="0">
                <a:solidFill>
                  <a:schemeClr val="bg1">
                    <a:lumMod val="65000"/>
                  </a:schemeClr>
                </a:solidFill>
              </a:rPr>
              <a:t> is a push or pull upon an object resulting from the object's </a:t>
            </a:r>
            <a:r>
              <a:rPr lang="en-US" i="1" dirty="0" smtClean="0">
                <a:solidFill>
                  <a:schemeClr val="bg1">
                    <a:lumMod val="65000"/>
                  </a:schemeClr>
                </a:solidFill>
              </a:rPr>
              <a:t>interaction</a:t>
            </a:r>
            <a:r>
              <a:rPr lang="en-US" dirty="0" smtClean="0">
                <a:solidFill>
                  <a:schemeClr val="bg1">
                    <a:lumMod val="65000"/>
                  </a:schemeClr>
                </a:solidFill>
              </a:rPr>
              <a:t> with another object. </a:t>
            </a:r>
          </a:p>
          <a:p>
            <a:pPr>
              <a:buNone/>
            </a:pPr>
            <a:r>
              <a:rPr lang="en-US" dirty="0" smtClean="0">
                <a:solidFill>
                  <a:schemeClr val="bg1">
                    <a:lumMod val="65000"/>
                  </a:schemeClr>
                </a:solidFill>
              </a:rPr>
              <a:t>Whenever there is an </a:t>
            </a:r>
            <a:r>
              <a:rPr lang="en-US" i="1" dirty="0" smtClean="0">
                <a:solidFill>
                  <a:schemeClr val="bg1">
                    <a:lumMod val="65000"/>
                  </a:schemeClr>
                </a:solidFill>
              </a:rPr>
              <a:t>interaction</a:t>
            </a:r>
            <a:r>
              <a:rPr lang="en-US" dirty="0" smtClean="0">
                <a:solidFill>
                  <a:schemeClr val="bg1">
                    <a:lumMod val="65000"/>
                  </a:schemeClr>
                </a:solidFill>
              </a:rPr>
              <a:t> between two objects, there is a force upon each of the objects. </a:t>
            </a:r>
          </a:p>
          <a:p>
            <a:pPr>
              <a:buNone/>
            </a:pPr>
            <a:r>
              <a:rPr lang="en-US" dirty="0" smtClean="0">
                <a:solidFill>
                  <a:schemeClr val="bg1">
                    <a:lumMod val="65000"/>
                  </a:schemeClr>
                </a:solidFill>
              </a:rPr>
              <a:t>When the </a:t>
            </a:r>
            <a:r>
              <a:rPr lang="en-US" i="1" dirty="0" smtClean="0">
                <a:solidFill>
                  <a:schemeClr val="bg1">
                    <a:lumMod val="65000"/>
                  </a:schemeClr>
                </a:solidFill>
              </a:rPr>
              <a:t>interaction</a:t>
            </a:r>
            <a:r>
              <a:rPr lang="en-US" dirty="0" smtClean="0">
                <a:solidFill>
                  <a:schemeClr val="bg1">
                    <a:lumMod val="65000"/>
                  </a:schemeClr>
                </a:solidFill>
              </a:rPr>
              <a:t> ceases, the two objects no longer experience the force. Forces </a:t>
            </a:r>
            <a:r>
              <a:rPr lang="en-US" u="sng" dirty="0" smtClean="0">
                <a:solidFill>
                  <a:srgbClr val="92D050"/>
                </a:solidFill>
              </a:rPr>
              <a:t>only</a:t>
            </a:r>
            <a:r>
              <a:rPr lang="en-US" dirty="0" smtClean="0">
                <a:solidFill>
                  <a:schemeClr val="bg1">
                    <a:lumMod val="65000"/>
                  </a:schemeClr>
                </a:solidFill>
              </a:rPr>
              <a:t> exist as a result of an interaction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2514600"/>
            <a:ext cx="8001000" cy="286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609600" y="1066800"/>
            <a:ext cx="7772400" cy="612775"/>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smtClean="0">
                <a:ln>
                  <a:noFill/>
                </a:ln>
                <a:solidFill>
                  <a:schemeClr val="bg1"/>
                </a:solidFill>
                <a:effectLst>
                  <a:outerShdw blurRad="38100" dist="38100" dir="2700000" algn="tl">
                    <a:srgbClr val="000000">
                      <a:alpha val="43137"/>
                    </a:srgbClr>
                  </a:outerShdw>
                </a:effectLst>
                <a:uLnTx/>
                <a:uFillTx/>
                <a:latin typeface="+mj-lt"/>
                <a:ea typeface="+mj-ea"/>
                <a:cs typeface="+mj-cs"/>
              </a:rPr>
              <a:t>Ch 2: Newton’s First Law</a:t>
            </a:r>
            <a:endPar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75000"/>
                  </a:schemeClr>
                </a:solidFill>
              </a:rPr>
              <a:t>Force</a:t>
            </a:r>
            <a:endParaRPr lang="en-US" dirty="0">
              <a:solidFill>
                <a:schemeClr val="bg1">
                  <a:lumMod val="75000"/>
                </a:schemeClr>
              </a:solidFill>
            </a:endParaRPr>
          </a:p>
        </p:txBody>
      </p:sp>
      <p:sp>
        <p:nvSpPr>
          <p:cNvPr id="3" name="Content Placeholder 2"/>
          <p:cNvSpPr>
            <a:spLocks noGrp="1"/>
          </p:cNvSpPr>
          <p:nvPr>
            <p:ph idx="1"/>
          </p:nvPr>
        </p:nvSpPr>
        <p:spPr>
          <a:xfrm>
            <a:off x="381000" y="1143000"/>
            <a:ext cx="8229600" cy="5486400"/>
          </a:xfrm>
        </p:spPr>
        <p:txBody>
          <a:bodyPr>
            <a:normAutofit/>
          </a:bodyPr>
          <a:lstStyle/>
          <a:p>
            <a:r>
              <a:rPr lang="en-US" dirty="0">
                <a:solidFill>
                  <a:schemeClr val="bg1">
                    <a:lumMod val="75000"/>
                  </a:schemeClr>
                </a:solidFill>
              </a:rPr>
              <a:t>For simplicity sake, all forces (interactions) between objects can be placed into two broad categories</a:t>
            </a:r>
            <a:r>
              <a:rPr lang="en-US" dirty="0" smtClean="0">
                <a:solidFill>
                  <a:schemeClr val="bg1">
                    <a:lumMod val="75000"/>
                  </a:schemeClr>
                </a:solidFill>
              </a:rPr>
              <a:t>:</a:t>
            </a:r>
            <a:endParaRPr lang="en-US" dirty="0">
              <a:solidFill>
                <a:schemeClr val="bg1">
                  <a:lumMod val="75000"/>
                </a:schemeClr>
              </a:solidFill>
            </a:endParaRPr>
          </a:p>
          <a:p>
            <a:pPr lvl="1"/>
            <a:r>
              <a:rPr lang="en-US" dirty="0">
                <a:solidFill>
                  <a:schemeClr val="bg1">
                    <a:lumMod val="75000"/>
                  </a:schemeClr>
                </a:solidFill>
              </a:rPr>
              <a:t>contact </a:t>
            </a:r>
            <a:r>
              <a:rPr lang="en-US" dirty="0" smtClean="0">
                <a:solidFill>
                  <a:schemeClr val="bg1">
                    <a:lumMod val="75000"/>
                  </a:schemeClr>
                </a:solidFill>
              </a:rPr>
              <a:t>forces</a:t>
            </a:r>
          </a:p>
          <a:p>
            <a:pPr lvl="1"/>
            <a:endParaRPr lang="en-US" dirty="0" smtClean="0">
              <a:solidFill>
                <a:schemeClr val="bg1">
                  <a:lumMod val="75000"/>
                </a:schemeClr>
              </a:solidFill>
            </a:endParaRPr>
          </a:p>
          <a:p>
            <a:pPr lvl="1"/>
            <a:endParaRPr lang="en-US" dirty="0" smtClean="0">
              <a:solidFill>
                <a:schemeClr val="bg1">
                  <a:lumMod val="75000"/>
                </a:schemeClr>
              </a:solidFill>
            </a:endParaRPr>
          </a:p>
          <a:p>
            <a:pPr lvl="1"/>
            <a:endParaRPr lang="en-US" dirty="0" smtClean="0">
              <a:solidFill>
                <a:schemeClr val="bg1">
                  <a:lumMod val="75000"/>
                </a:schemeClr>
              </a:solidFill>
            </a:endParaRPr>
          </a:p>
          <a:p>
            <a:pPr lvl="1"/>
            <a:endParaRPr lang="en-US" dirty="0" smtClean="0">
              <a:solidFill>
                <a:schemeClr val="bg1">
                  <a:lumMod val="75000"/>
                </a:schemeClr>
              </a:solidFill>
            </a:endParaRPr>
          </a:p>
          <a:p>
            <a:pPr lvl="1"/>
            <a:endParaRPr lang="en-US" dirty="0" smtClean="0">
              <a:solidFill>
                <a:schemeClr val="bg1">
                  <a:lumMod val="75000"/>
                </a:schemeClr>
              </a:solidFill>
            </a:endParaRPr>
          </a:p>
          <a:p>
            <a:pPr lvl="1"/>
            <a:r>
              <a:rPr lang="en-US" dirty="0">
                <a:solidFill>
                  <a:schemeClr val="bg1">
                    <a:lumMod val="75000"/>
                  </a:schemeClr>
                </a:solidFill>
              </a:rPr>
              <a:t>f</a:t>
            </a:r>
            <a:r>
              <a:rPr lang="en-US" dirty="0" smtClean="0">
                <a:solidFill>
                  <a:schemeClr val="bg1">
                    <a:lumMod val="75000"/>
                  </a:schemeClr>
                </a:solidFill>
              </a:rPr>
              <a:t>orces </a:t>
            </a:r>
            <a:r>
              <a:rPr lang="en-US" dirty="0">
                <a:solidFill>
                  <a:schemeClr val="bg1">
                    <a:lumMod val="75000"/>
                  </a:schemeClr>
                </a:solidFill>
              </a:rPr>
              <a:t>resulting from action-at-a-distance </a:t>
            </a:r>
          </a:p>
          <a:p>
            <a:endParaRPr lang="en-US" dirty="0">
              <a:solidFill>
                <a:schemeClr val="bg1">
                  <a:lumMod val="75000"/>
                </a:schemeClr>
              </a:solidFil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2971800"/>
            <a:ext cx="3751081" cy="2263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3352800"/>
            <a:ext cx="3425606" cy="220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24" name="Picture 4" descr="http://1.bp.blogspot.com/-dD2veFDZh-c/TfVhQDr3O1I/AAAAAAAAAAM/3mdgw08M3-E/s320/Physics.jpg"/>
          <p:cNvPicPr>
            <a:picLocks noChangeAspect="1" noChangeArrowheads="1"/>
          </p:cNvPicPr>
          <p:nvPr/>
        </p:nvPicPr>
        <p:blipFill>
          <a:blip r:embed="rId4" cstate="print"/>
          <a:srcRect/>
          <a:stretch>
            <a:fillRect/>
          </a:stretch>
        </p:blipFill>
        <p:spPr bwMode="auto">
          <a:xfrm>
            <a:off x="4953000" y="2590800"/>
            <a:ext cx="3860798" cy="2895600"/>
          </a:xfrm>
          <a:prstGeom prst="rect">
            <a:avLst/>
          </a:prstGeom>
          <a:noFill/>
        </p:spPr>
      </p:pic>
    </p:spTree>
    <p:extLst>
      <p:ext uri="{BB962C8B-B14F-4D97-AF65-F5344CB8AC3E}">
        <p14:creationId xmlns:p14="http://schemas.microsoft.com/office/powerpoint/2010/main" val="373154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4099"/>
                                        </p:tgtEl>
                                        <p:attrNameLst>
                                          <p:attrName>style.visibility</p:attrName>
                                        </p:attrNameLst>
                                      </p:cBhvr>
                                      <p:to>
                                        <p:strVal val="visible"/>
                                      </p:to>
                                    </p:set>
                                    <p:anim calcmode="lin" valueType="num">
                                      <p:cBhvr additive="base">
                                        <p:cTn id="17" dur="500" fill="hold"/>
                                        <p:tgtEl>
                                          <p:spTgt spid="4099"/>
                                        </p:tgtEl>
                                        <p:attrNameLst>
                                          <p:attrName>ppt_x</p:attrName>
                                        </p:attrNameLst>
                                      </p:cBhvr>
                                      <p:tavLst>
                                        <p:tav tm="0">
                                          <p:val>
                                            <p:strVal val="#ppt_x"/>
                                          </p:val>
                                        </p:tav>
                                        <p:tav tm="100000">
                                          <p:val>
                                            <p:strVal val="#ppt_x"/>
                                          </p:val>
                                        </p:tav>
                                      </p:tavLst>
                                    </p:anim>
                                    <p:anim calcmode="lin" valueType="num">
                                      <p:cBhvr additive="base">
                                        <p:cTn id="18" dur="500" fill="hold"/>
                                        <p:tgtEl>
                                          <p:spTgt spid="4099"/>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098"/>
                                        </p:tgtEl>
                                        <p:attrNameLst>
                                          <p:attrName>style.visibility</p:attrName>
                                        </p:attrNameLst>
                                      </p:cBhvr>
                                      <p:to>
                                        <p:strVal val="visible"/>
                                      </p:to>
                                    </p:set>
                                    <p:anim calcmode="lin" valueType="num">
                                      <p:cBhvr additive="base">
                                        <p:cTn id="27" dur="500" fill="hold"/>
                                        <p:tgtEl>
                                          <p:spTgt spid="4098"/>
                                        </p:tgtEl>
                                        <p:attrNameLst>
                                          <p:attrName>ppt_x</p:attrName>
                                        </p:attrNameLst>
                                      </p:cBhvr>
                                      <p:tavLst>
                                        <p:tav tm="0">
                                          <p:val>
                                            <p:strVal val="#ppt_x"/>
                                          </p:val>
                                        </p:tav>
                                        <p:tav tm="100000">
                                          <p:val>
                                            <p:strVal val="#ppt_x"/>
                                          </p:val>
                                        </p:tav>
                                      </p:tavLst>
                                    </p:anim>
                                    <p:anim calcmode="lin" valueType="num">
                                      <p:cBhvr additive="base">
                                        <p:cTn id="2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3124"/>
                                        </p:tgtEl>
                                        <p:attrNameLst>
                                          <p:attrName>style.visibility</p:attrName>
                                        </p:attrNameLst>
                                      </p:cBhvr>
                                      <p:to>
                                        <p:strVal val="visible"/>
                                      </p:to>
                                    </p:set>
                                    <p:animEffect transition="in" filter="fade">
                                      <p:cBhvr>
                                        <p:cTn id="33" dur="2000"/>
                                        <p:tgtEl>
                                          <p:spTgt spid="133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696200" cy="914400"/>
          </a:xfrm>
        </p:spPr>
        <p:txBody>
          <a:bodyPr>
            <a:normAutofit fontScale="90000"/>
          </a:bodyPr>
          <a:lstStyle/>
          <a:p>
            <a:pPr lvl="1"/>
            <a:r>
              <a:rPr lang="en-US" sz="4000" dirty="0" smtClean="0">
                <a:solidFill>
                  <a:schemeClr val="accent4">
                    <a:lumMod val="20000"/>
                    <a:lumOff val="80000"/>
                  </a:schemeClr>
                </a:solidFill>
                <a:latin typeface="+mj-lt"/>
              </a:rPr>
              <a:t> 2.6  Net </a:t>
            </a:r>
            <a:r>
              <a:rPr lang="en-US" sz="4000" dirty="0">
                <a:solidFill>
                  <a:schemeClr val="accent4">
                    <a:lumMod val="20000"/>
                    <a:lumOff val="80000"/>
                  </a:schemeClr>
                </a:solidFill>
                <a:latin typeface="+mj-lt"/>
              </a:rPr>
              <a:t>Force</a:t>
            </a:r>
            <a:r>
              <a:rPr lang="en-US" sz="4000" dirty="0" smtClean="0">
                <a:solidFill>
                  <a:schemeClr val="accent4">
                    <a:lumMod val="20000"/>
                    <a:lumOff val="80000"/>
                  </a:schemeClr>
                </a:solidFill>
                <a:latin typeface="+mj-lt"/>
              </a:rPr>
              <a:t>: “</a:t>
            </a:r>
            <a:r>
              <a:rPr lang="en-US" sz="4000" dirty="0">
                <a:solidFill>
                  <a:schemeClr val="accent4">
                    <a:lumMod val="20000"/>
                    <a:lumOff val="80000"/>
                  </a:schemeClr>
                </a:solidFill>
                <a:latin typeface="+mj-lt"/>
              </a:rPr>
              <a:t>The Sum of </a:t>
            </a:r>
            <a:r>
              <a:rPr lang="en-US" sz="4000" dirty="0" smtClean="0">
                <a:solidFill>
                  <a:schemeClr val="accent4">
                    <a:lumMod val="20000"/>
                    <a:lumOff val="80000"/>
                  </a:schemeClr>
                </a:solidFill>
                <a:latin typeface="+mj-lt"/>
              </a:rPr>
              <a:t>All Forces</a:t>
            </a:r>
            <a:r>
              <a:rPr lang="en-US" sz="4000" dirty="0">
                <a:solidFill>
                  <a:schemeClr val="accent4">
                    <a:lumMod val="20000"/>
                    <a:lumOff val="80000"/>
                  </a:schemeClr>
                </a:solidFill>
                <a:latin typeface="+mj-lt"/>
              </a:rPr>
              <a:t>”</a:t>
            </a:r>
          </a:p>
        </p:txBody>
      </p:sp>
      <p:sp>
        <p:nvSpPr>
          <p:cNvPr id="3" name="Content Placeholder 2"/>
          <p:cNvSpPr>
            <a:spLocks noGrp="1"/>
          </p:cNvSpPr>
          <p:nvPr>
            <p:ph idx="1"/>
          </p:nvPr>
        </p:nvSpPr>
        <p:spPr>
          <a:xfrm>
            <a:off x="381000" y="1295400"/>
            <a:ext cx="8229600" cy="4572000"/>
          </a:xfrm>
        </p:spPr>
        <p:txBody>
          <a:bodyPr>
            <a:normAutofit/>
          </a:bodyPr>
          <a:lstStyle/>
          <a:p>
            <a:r>
              <a:rPr lang="en-US" sz="2400" dirty="0" smtClean="0">
                <a:solidFill>
                  <a:schemeClr val="bg1">
                    <a:lumMod val="75000"/>
                  </a:schemeClr>
                </a:solidFill>
              </a:rPr>
              <a:t>The </a:t>
            </a:r>
            <a:r>
              <a:rPr lang="en-US" sz="2400" b="1" dirty="0" smtClean="0">
                <a:solidFill>
                  <a:schemeClr val="bg1">
                    <a:lumMod val="75000"/>
                  </a:schemeClr>
                </a:solidFill>
              </a:rPr>
              <a:t>net force </a:t>
            </a:r>
            <a:r>
              <a:rPr lang="en-US" sz="2400" dirty="0" smtClean="0">
                <a:solidFill>
                  <a:schemeClr val="bg1">
                    <a:lumMod val="75000"/>
                  </a:schemeClr>
                </a:solidFill>
              </a:rPr>
              <a:t>is the vector sum of all the forces which act upon an object. Here are some examples….</a:t>
            </a:r>
          </a:p>
          <a:p>
            <a:endParaRPr lang="en-US" sz="3600" dirty="0" smtClean="0">
              <a:solidFill>
                <a:schemeClr val="bg1">
                  <a:lumMod val="75000"/>
                </a:schemeClr>
              </a:solidFill>
            </a:endParaRPr>
          </a:p>
          <a:p>
            <a:endParaRPr lang="en-US" sz="3600" dirty="0" smtClean="0">
              <a:solidFill>
                <a:schemeClr val="bg1">
                  <a:lumMod val="75000"/>
                </a:schemeClr>
              </a:solidFill>
            </a:endParaRPr>
          </a:p>
          <a:p>
            <a:endParaRPr lang="en-US" sz="3600" dirty="0" smtClean="0">
              <a:solidFill>
                <a:schemeClr val="bg1">
                  <a:lumMod val="75000"/>
                </a:schemeClr>
              </a:solidFill>
            </a:endParaRPr>
          </a:p>
          <a:p>
            <a:endParaRPr lang="en-US" sz="3600" dirty="0" smtClean="0">
              <a:solidFill>
                <a:schemeClr val="bg1">
                  <a:lumMod val="75000"/>
                </a:schemeClr>
              </a:solidFill>
            </a:endParaRPr>
          </a:p>
          <a:p>
            <a:endParaRPr lang="en-US" sz="3600" dirty="0">
              <a:solidFill>
                <a:schemeClr val="bg1">
                  <a:lumMod val="75000"/>
                </a:schemeClr>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2323523"/>
            <a:ext cx="3505200" cy="337242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2317750"/>
            <a:ext cx="3657600" cy="3378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9600" y="5801591"/>
            <a:ext cx="8229599" cy="707886"/>
          </a:xfrm>
          <a:prstGeom prst="rect">
            <a:avLst/>
          </a:prstGeom>
        </p:spPr>
        <p:txBody>
          <a:bodyPr wrap="square">
            <a:spAutoFit/>
          </a:bodyPr>
          <a:lstStyle/>
          <a:p>
            <a:r>
              <a:rPr lang="en-US" sz="2000" dirty="0">
                <a:solidFill>
                  <a:schemeClr val="bg1">
                    <a:lumMod val="75000"/>
                  </a:schemeClr>
                </a:solidFill>
              </a:rPr>
              <a:t>In each of the above situations, there is an unbalanced force. Is </a:t>
            </a:r>
            <a:r>
              <a:rPr lang="en-US" sz="2000" dirty="0" err="1">
                <a:solidFill>
                  <a:schemeClr val="bg1">
                    <a:lumMod val="75000"/>
                  </a:schemeClr>
                </a:solidFill>
              </a:rPr>
              <a:t>is</a:t>
            </a:r>
            <a:r>
              <a:rPr lang="en-US" sz="2000" dirty="0">
                <a:solidFill>
                  <a:schemeClr val="bg1">
                    <a:lumMod val="75000"/>
                  </a:schemeClr>
                </a:solidFill>
              </a:rPr>
              <a:t> commonly said that in each situation there is a </a:t>
            </a:r>
            <a:r>
              <a:rPr lang="en-US" sz="2000" i="1" dirty="0">
                <a:solidFill>
                  <a:schemeClr val="bg1">
                    <a:lumMod val="75000"/>
                  </a:schemeClr>
                </a:solidFill>
              </a:rPr>
              <a:t>net force</a:t>
            </a:r>
            <a:r>
              <a:rPr lang="en-US" sz="2000" dirty="0">
                <a:solidFill>
                  <a:schemeClr val="bg1">
                    <a:lumMod val="75000"/>
                  </a:schemeClr>
                </a:solidFill>
              </a:rPr>
              <a:t> acting upon the object.</a:t>
            </a:r>
          </a:p>
        </p:txBody>
      </p:sp>
    </p:spTree>
    <p:extLst>
      <p:ext uri="{BB962C8B-B14F-4D97-AF65-F5344CB8AC3E}">
        <p14:creationId xmlns:p14="http://schemas.microsoft.com/office/powerpoint/2010/main" val="177811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ppt_x"/>
                                          </p:val>
                                        </p:tav>
                                        <p:tav tm="100000">
                                          <p:val>
                                            <p:strVal val="#ppt_x"/>
                                          </p:val>
                                        </p:tav>
                                      </p:tavLst>
                                    </p:anim>
                                    <p:anim calcmode="lin" valueType="num">
                                      <p:cBhvr additive="base">
                                        <p:cTn id="1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p:cNvSpPr>
            <a:spLocks noGrp="1" noChangeArrowheads="1"/>
          </p:cNvSpPr>
          <p:nvPr>
            <p:ph type="body" idx="4294967295"/>
          </p:nvPr>
        </p:nvSpPr>
        <p:spPr>
          <a:xfrm>
            <a:off x="304800" y="1066800"/>
            <a:ext cx="8628063" cy="4648200"/>
          </a:xfrm>
        </p:spPr>
        <p:txBody>
          <a:bodyPr/>
          <a:lstStyle/>
          <a:p>
            <a:pPr marL="457200" indent="-457200" eaLnBrk="1" hangingPunct="1">
              <a:buFontTx/>
              <a:buNone/>
            </a:pPr>
            <a:r>
              <a:rPr lang="en-US" dirty="0" smtClean="0">
                <a:solidFill>
                  <a:schemeClr val="bg1">
                    <a:lumMod val="75000"/>
                  </a:schemeClr>
                </a:solidFill>
              </a:rPr>
              <a:t>A cart is pushed to the right with a force of 15 N while being pulled to the left with a force of 20 N. The net force on the cart is</a:t>
            </a:r>
          </a:p>
          <a:p>
            <a:pPr marL="457200" indent="-457200" eaLnBrk="1" hangingPunct="1">
              <a:buFontTx/>
              <a:buNone/>
            </a:pPr>
            <a:endParaRPr lang="en-US" dirty="0" smtClean="0">
              <a:solidFill>
                <a:schemeClr val="bg1">
                  <a:lumMod val="75000"/>
                </a:schemeClr>
              </a:solidFill>
            </a:endParaRPr>
          </a:p>
          <a:p>
            <a:pPr marL="457200" indent="-457200" eaLnBrk="1" hangingPunct="1">
              <a:buFontTx/>
              <a:buAutoNum type="alphaUcPeriod"/>
            </a:pPr>
            <a:r>
              <a:rPr lang="en-US" sz="2800" dirty="0" smtClean="0">
                <a:solidFill>
                  <a:schemeClr val="bg1">
                    <a:lumMod val="75000"/>
                  </a:schemeClr>
                </a:solidFill>
              </a:rPr>
              <a:t>5 N to the left.</a:t>
            </a:r>
            <a:endParaRPr lang="en-US" sz="2800" dirty="0" smtClean="0">
              <a:solidFill>
                <a:schemeClr val="bg1">
                  <a:lumMod val="75000"/>
                </a:schemeClr>
              </a:solidFill>
              <a:ea typeface="Batang" pitchFamily="18" charset="-127"/>
            </a:endParaRPr>
          </a:p>
          <a:p>
            <a:pPr marL="457200" indent="-457200" eaLnBrk="1" hangingPunct="1">
              <a:buFontTx/>
              <a:buAutoNum type="alphaUcPeriod" startAt="2"/>
            </a:pPr>
            <a:r>
              <a:rPr lang="en-US" sz="2800" dirty="0" smtClean="0">
                <a:solidFill>
                  <a:schemeClr val="bg1">
                    <a:lumMod val="75000"/>
                  </a:schemeClr>
                </a:solidFill>
              </a:rPr>
              <a:t>5 N to the right.</a:t>
            </a:r>
            <a:r>
              <a:rPr lang="en-US" sz="2800" b="1" dirty="0" smtClean="0">
                <a:solidFill>
                  <a:schemeClr val="bg1">
                    <a:lumMod val="75000"/>
                  </a:schemeClr>
                </a:solidFill>
                <a:ea typeface="Batang" pitchFamily="18" charset="-127"/>
              </a:rPr>
              <a:t> </a:t>
            </a:r>
          </a:p>
          <a:p>
            <a:pPr marL="457200" indent="-457200" eaLnBrk="1" hangingPunct="1">
              <a:buFontTx/>
              <a:buAutoNum type="alphaUcPeriod" startAt="2"/>
            </a:pPr>
            <a:r>
              <a:rPr lang="en-US" sz="2800" dirty="0" smtClean="0">
                <a:solidFill>
                  <a:schemeClr val="bg1">
                    <a:lumMod val="75000"/>
                  </a:schemeClr>
                </a:solidFill>
              </a:rPr>
              <a:t>25 N to the left.</a:t>
            </a:r>
            <a:endParaRPr lang="en-US" sz="2800" dirty="0" smtClean="0">
              <a:solidFill>
                <a:schemeClr val="bg1">
                  <a:lumMod val="75000"/>
                </a:schemeClr>
              </a:solidFill>
              <a:ea typeface="Batang" pitchFamily="18" charset="-127"/>
            </a:endParaRPr>
          </a:p>
          <a:p>
            <a:pPr marL="457200" indent="-457200" eaLnBrk="1" hangingPunct="1">
              <a:buFontTx/>
              <a:buAutoNum type="alphaUcPeriod" startAt="4"/>
            </a:pPr>
            <a:r>
              <a:rPr lang="en-US" sz="2800" dirty="0" smtClean="0">
                <a:solidFill>
                  <a:schemeClr val="bg1">
                    <a:lumMod val="75000"/>
                  </a:schemeClr>
                </a:solidFill>
              </a:rPr>
              <a:t>25 N to the right.</a:t>
            </a:r>
          </a:p>
        </p:txBody>
      </p:sp>
      <p:sp>
        <p:nvSpPr>
          <p:cNvPr id="143363" name="Rectangle 4"/>
          <p:cNvSpPr>
            <a:spLocks noChangeArrowheads="1"/>
          </p:cNvSpPr>
          <p:nvPr/>
        </p:nvSpPr>
        <p:spPr bwMode="auto">
          <a:xfrm>
            <a:off x="0" y="0"/>
            <a:ext cx="9144000" cy="990600"/>
          </a:xfrm>
          <a:prstGeom prst="rect">
            <a:avLst/>
          </a:prstGeom>
          <a:solidFill>
            <a:srgbClr val="3B79AC"/>
          </a:solidFill>
          <a:ln w="9525">
            <a:noFill/>
            <a:miter lim="800000"/>
            <a:headEnd/>
            <a:tailEnd/>
          </a:ln>
        </p:spPr>
        <p:txBody>
          <a:bodyPr wrap="none" anchor="ctr"/>
          <a:lstStyle/>
          <a:p>
            <a:pPr algn="ctr"/>
            <a:r>
              <a:rPr lang="en-US" sz="3200" b="1">
                <a:solidFill>
                  <a:schemeClr val="bg1"/>
                </a:solidFill>
                <a:cs typeface="Arial" pitchFamily="34" charset="0"/>
              </a:rPr>
              <a:t>Net Force</a:t>
            </a:r>
          </a:p>
          <a:p>
            <a:pPr algn="ctr"/>
            <a:r>
              <a:rPr lang="en-US" sz="3200" b="1">
                <a:solidFill>
                  <a:schemeClr val="bg1"/>
                </a:solidFill>
                <a:cs typeface="Arial" pitchFamily="34" charset="0"/>
              </a:rPr>
              <a:t>CHECK YOUR NEIGHBOR</a:t>
            </a:r>
            <a:r>
              <a:rPr lang="en-US" sz="3200" b="1" i="1">
                <a:solidFill>
                  <a:schemeClr val="folHlink"/>
                </a:solidFill>
                <a:cs typeface="Arial"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62">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43362">
                                            <p:txEl>
                                              <p:pRg st="3" end="3"/>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43362">
                                            <p:txEl>
                                              <p:pRg st="4" end="4"/>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4336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3"/>
          <p:cNvSpPr>
            <a:spLocks noGrp="1" noChangeArrowheads="1"/>
          </p:cNvSpPr>
          <p:nvPr>
            <p:ph type="body" idx="4294967295"/>
          </p:nvPr>
        </p:nvSpPr>
        <p:spPr>
          <a:xfrm>
            <a:off x="304800" y="1066800"/>
            <a:ext cx="8628063" cy="4468813"/>
          </a:xfrm>
        </p:spPr>
        <p:txBody>
          <a:bodyPr/>
          <a:lstStyle/>
          <a:p>
            <a:pPr marL="457200" indent="-457200" eaLnBrk="1" hangingPunct="1">
              <a:buFontTx/>
              <a:buNone/>
            </a:pPr>
            <a:r>
              <a:rPr lang="en-US" dirty="0" smtClean="0">
                <a:solidFill>
                  <a:schemeClr val="bg1">
                    <a:lumMod val="75000"/>
                  </a:schemeClr>
                </a:solidFill>
              </a:rPr>
              <a:t>A cart is pushed to the right with a force of 15 N while being pulled to the left with a force of 20 N. The net force on the cart is</a:t>
            </a:r>
          </a:p>
          <a:p>
            <a:pPr marL="457200" indent="-457200" eaLnBrk="1" hangingPunct="1">
              <a:buFontTx/>
              <a:buNone/>
            </a:pPr>
            <a:endParaRPr lang="en-US" dirty="0" smtClean="0">
              <a:solidFill>
                <a:schemeClr val="bg1">
                  <a:lumMod val="75000"/>
                </a:schemeClr>
              </a:solidFill>
            </a:endParaRPr>
          </a:p>
          <a:p>
            <a:pPr marL="457200" indent="-457200" eaLnBrk="1" hangingPunct="1">
              <a:buFontTx/>
              <a:buAutoNum type="alphaUcPeriod"/>
            </a:pPr>
            <a:r>
              <a:rPr lang="en-US" sz="2800" b="1" dirty="0" smtClean="0">
                <a:solidFill>
                  <a:schemeClr val="bg1">
                    <a:lumMod val="75000"/>
                  </a:schemeClr>
                </a:solidFill>
              </a:rPr>
              <a:t>5 N to the left.</a:t>
            </a:r>
            <a:endParaRPr lang="en-US" sz="2800" b="1" dirty="0" smtClean="0">
              <a:solidFill>
                <a:schemeClr val="bg1">
                  <a:lumMod val="75000"/>
                </a:schemeClr>
              </a:solidFill>
              <a:ea typeface="Batang" pitchFamily="18" charset="-127"/>
            </a:endParaRPr>
          </a:p>
          <a:p>
            <a:pPr marL="457200" indent="-457200" eaLnBrk="1" hangingPunct="1">
              <a:buFontTx/>
              <a:buAutoNum type="alphaUcPeriod" startAt="2"/>
            </a:pPr>
            <a:r>
              <a:rPr lang="en-US" sz="2800" dirty="0" smtClean="0">
                <a:solidFill>
                  <a:schemeClr val="bg1">
                    <a:lumMod val="75000"/>
                  </a:schemeClr>
                </a:solidFill>
              </a:rPr>
              <a:t>5 N to the right.</a:t>
            </a:r>
            <a:r>
              <a:rPr lang="en-US" sz="2800" b="1" dirty="0" smtClean="0">
                <a:solidFill>
                  <a:schemeClr val="bg1">
                    <a:lumMod val="75000"/>
                  </a:schemeClr>
                </a:solidFill>
                <a:ea typeface="Batang" pitchFamily="18" charset="-127"/>
              </a:rPr>
              <a:t> </a:t>
            </a:r>
          </a:p>
          <a:p>
            <a:pPr marL="457200" indent="-457200" eaLnBrk="1" hangingPunct="1">
              <a:buFontTx/>
              <a:buAutoNum type="alphaUcPeriod" startAt="2"/>
            </a:pPr>
            <a:r>
              <a:rPr lang="en-US" sz="2800" dirty="0" smtClean="0">
                <a:solidFill>
                  <a:schemeClr val="bg1">
                    <a:lumMod val="75000"/>
                  </a:schemeClr>
                </a:solidFill>
              </a:rPr>
              <a:t>25 N to the left.</a:t>
            </a:r>
            <a:endParaRPr lang="en-US" sz="2800" dirty="0" smtClean="0">
              <a:solidFill>
                <a:schemeClr val="bg1">
                  <a:lumMod val="75000"/>
                </a:schemeClr>
              </a:solidFill>
              <a:ea typeface="Batang" pitchFamily="18" charset="-127"/>
            </a:endParaRPr>
          </a:p>
          <a:p>
            <a:pPr marL="457200" indent="-457200" eaLnBrk="1" hangingPunct="1">
              <a:buFontTx/>
              <a:buAutoNum type="alphaUcPeriod" startAt="4"/>
            </a:pPr>
            <a:r>
              <a:rPr lang="en-US" sz="2800" dirty="0" smtClean="0">
                <a:solidFill>
                  <a:schemeClr val="bg1">
                    <a:lumMod val="75000"/>
                  </a:schemeClr>
                </a:solidFill>
              </a:rPr>
              <a:t>25 N to the right.</a:t>
            </a:r>
          </a:p>
        </p:txBody>
      </p:sp>
      <p:sp>
        <p:nvSpPr>
          <p:cNvPr id="147459" name="Rectangle 4"/>
          <p:cNvSpPr>
            <a:spLocks noChangeArrowheads="1"/>
          </p:cNvSpPr>
          <p:nvPr/>
        </p:nvSpPr>
        <p:spPr bwMode="auto">
          <a:xfrm>
            <a:off x="0" y="0"/>
            <a:ext cx="9144000" cy="990600"/>
          </a:xfrm>
          <a:prstGeom prst="rect">
            <a:avLst/>
          </a:prstGeom>
          <a:solidFill>
            <a:srgbClr val="3B79AC"/>
          </a:solidFill>
          <a:ln w="9525">
            <a:noFill/>
            <a:miter lim="800000"/>
            <a:headEnd/>
            <a:tailEnd/>
          </a:ln>
        </p:spPr>
        <p:txBody>
          <a:bodyPr wrap="none" anchor="ctr"/>
          <a:lstStyle/>
          <a:p>
            <a:pPr algn="ctr"/>
            <a:r>
              <a:rPr lang="en-US" sz="3200" b="1">
                <a:solidFill>
                  <a:schemeClr val="bg1"/>
                </a:solidFill>
                <a:cs typeface="Arial" pitchFamily="34" charset="0"/>
              </a:rPr>
              <a:t>Net Force</a:t>
            </a:r>
          </a:p>
          <a:p>
            <a:pPr algn="ctr"/>
            <a:r>
              <a:rPr lang="en-US" sz="3200" b="1">
                <a:solidFill>
                  <a:schemeClr val="bg1"/>
                </a:solidFill>
                <a:cs typeface="Arial" pitchFamily="34" charset="0"/>
              </a:rPr>
              <a:t>CHECK YOUR NEIGHBOR</a:t>
            </a:r>
            <a:r>
              <a:rPr lang="en-US" sz="3200" b="1" i="1">
                <a:solidFill>
                  <a:schemeClr val="folHlink"/>
                </a:solidFill>
                <a:cs typeface="Arial" pitchFamily="34" charset="0"/>
              </a:rPr>
              <a:t> </a:t>
            </a:r>
          </a:p>
        </p:txBody>
      </p:sp>
      <p:sp>
        <p:nvSpPr>
          <p:cNvPr id="147460" name="Text Box 4"/>
          <p:cNvSpPr txBox="1">
            <a:spLocks noChangeArrowheads="1"/>
          </p:cNvSpPr>
          <p:nvPr/>
        </p:nvSpPr>
        <p:spPr bwMode="auto">
          <a:xfrm>
            <a:off x="4152900" y="3282950"/>
            <a:ext cx="4991100" cy="2369880"/>
          </a:xfrm>
          <a:prstGeom prst="rect">
            <a:avLst/>
          </a:prstGeom>
          <a:noFill/>
          <a:ln w="9525">
            <a:noFill/>
            <a:miter lim="800000"/>
            <a:headEnd/>
            <a:tailEnd/>
          </a:ln>
          <a:effectLst/>
        </p:spPr>
        <p:txBody>
          <a:bodyPr>
            <a:spAutoFit/>
          </a:bodyPr>
          <a:lstStyle/>
          <a:p>
            <a:r>
              <a:rPr lang="en-US" sz="2400" dirty="0">
                <a:solidFill>
                  <a:schemeClr val="bg1">
                    <a:lumMod val="75000"/>
                  </a:schemeClr>
                </a:solidFill>
              </a:rPr>
              <a:t>Two forces are in opposite directions, so they subtract.</a:t>
            </a:r>
          </a:p>
          <a:p>
            <a:endParaRPr lang="en-US" sz="2400" dirty="0">
              <a:solidFill>
                <a:schemeClr val="bg1">
                  <a:lumMod val="75000"/>
                </a:schemeClr>
              </a:solidFill>
            </a:endParaRPr>
          </a:p>
          <a:p>
            <a:r>
              <a:rPr lang="en-US" sz="2400" dirty="0">
                <a:solidFill>
                  <a:schemeClr val="bg1">
                    <a:lumMod val="75000"/>
                  </a:schemeClr>
                </a:solidFill>
              </a:rPr>
              <a:t>The direction is determined by the direction of the larger force.</a:t>
            </a:r>
          </a:p>
          <a:p>
            <a:endParaRPr lang="en-US" sz="2800"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7460"/>
                                        </p:tgtEl>
                                        <p:attrNameLst>
                                          <p:attrName>style.visibility</p:attrName>
                                        </p:attrNameLst>
                                      </p:cBhvr>
                                      <p:to>
                                        <p:strVal val="visible"/>
                                      </p:to>
                                    </p:set>
                                    <p:animEffect transition="in" filter="dissolve">
                                      <p:cBhvr>
                                        <p:cTn id="7" dur="500"/>
                                        <p:tgtEl>
                                          <p:spTgt spid="147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p:cNvSpPr>
            <a:spLocks noGrp="1" noChangeArrowheads="1"/>
          </p:cNvSpPr>
          <p:nvPr>
            <p:ph type="body" idx="4294967295"/>
          </p:nvPr>
        </p:nvSpPr>
        <p:spPr>
          <a:xfrm>
            <a:off x="304800" y="1066800"/>
            <a:ext cx="8229600" cy="3170238"/>
          </a:xfrm>
        </p:spPr>
        <p:txBody>
          <a:bodyPr/>
          <a:lstStyle/>
          <a:p>
            <a:pPr marL="457200" indent="-457200" eaLnBrk="1" hangingPunct="1">
              <a:lnSpc>
                <a:spcPct val="90000"/>
              </a:lnSpc>
              <a:buFontTx/>
              <a:buNone/>
            </a:pPr>
            <a:r>
              <a:rPr lang="en-US" dirty="0" smtClean="0">
                <a:solidFill>
                  <a:schemeClr val="bg1">
                    <a:lumMod val="75000"/>
                  </a:schemeClr>
                </a:solidFill>
              </a:rPr>
              <a:t>What is the net force acting on the box?</a:t>
            </a:r>
          </a:p>
          <a:p>
            <a:pPr marL="457200" indent="-457200" eaLnBrk="1" hangingPunct="1">
              <a:lnSpc>
                <a:spcPct val="90000"/>
              </a:lnSpc>
              <a:buFontTx/>
              <a:buNone/>
            </a:pPr>
            <a:endParaRPr lang="en-US" dirty="0" smtClean="0">
              <a:solidFill>
                <a:schemeClr val="bg1">
                  <a:lumMod val="75000"/>
                </a:schemeClr>
              </a:solidFill>
            </a:endParaRPr>
          </a:p>
          <a:p>
            <a:pPr marL="457200" indent="-457200" eaLnBrk="1" hangingPunct="1">
              <a:lnSpc>
                <a:spcPct val="90000"/>
              </a:lnSpc>
              <a:buFontTx/>
              <a:buAutoNum type="alphaUcPeriod"/>
            </a:pPr>
            <a:r>
              <a:rPr lang="en-US" sz="2800" dirty="0" smtClean="0">
                <a:solidFill>
                  <a:schemeClr val="bg1">
                    <a:lumMod val="75000"/>
                  </a:schemeClr>
                </a:solidFill>
              </a:rPr>
              <a:t>15 N to the left</a:t>
            </a:r>
            <a:endParaRPr lang="en-US" sz="2800" dirty="0" smtClean="0">
              <a:solidFill>
                <a:schemeClr val="bg1">
                  <a:lumMod val="75000"/>
                </a:schemeClr>
              </a:solidFill>
              <a:ea typeface="Batang" pitchFamily="18" charset="-127"/>
            </a:endParaRPr>
          </a:p>
          <a:p>
            <a:pPr marL="457200" indent="-457200" eaLnBrk="1" hangingPunct="1">
              <a:lnSpc>
                <a:spcPct val="90000"/>
              </a:lnSpc>
              <a:buFontTx/>
              <a:buAutoNum type="alphaUcPeriod" startAt="2"/>
            </a:pPr>
            <a:r>
              <a:rPr lang="en-US" sz="2800" dirty="0" smtClean="0">
                <a:solidFill>
                  <a:schemeClr val="bg1">
                    <a:lumMod val="75000"/>
                  </a:schemeClr>
                </a:solidFill>
              </a:rPr>
              <a:t>15 N to the right</a:t>
            </a:r>
            <a:r>
              <a:rPr lang="en-US" sz="2800" b="1" dirty="0" smtClean="0">
                <a:solidFill>
                  <a:schemeClr val="bg1">
                    <a:lumMod val="75000"/>
                  </a:schemeClr>
                </a:solidFill>
                <a:ea typeface="Batang" pitchFamily="18" charset="-127"/>
              </a:rPr>
              <a:t> </a:t>
            </a:r>
          </a:p>
          <a:p>
            <a:pPr marL="457200" indent="-457200" eaLnBrk="1" hangingPunct="1">
              <a:lnSpc>
                <a:spcPct val="90000"/>
              </a:lnSpc>
              <a:buFontTx/>
              <a:buAutoNum type="alphaUcPeriod" startAt="2"/>
            </a:pPr>
            <a:r>
              <a:rPr lang="en-US" sz="2800" dirty="0" smtClean="0">
                <a:solidFill>
                  <a:schemeClr val="bg1">
                    <a:lumMod val="75000"/>
                  </a:schemeClr>
                </a:solidFill>
              </a:rPr>
              <a:t>5 N to the left</a:t>
            </a:r>
            <a:endParaRPr lang="en-US" sz="2800" dirty="0" smtClean="0">
              <a:solidFill>
                <a:schemeClr val="bg1">
                  <a:lumMod val="75000"/>
                </a:schemeClr>
              </a:solidFill>
              <a:ea typeface="Batang" pitchFamily="18" charset="-127"/>
            </a:endParaRPr>
          </a:p>
          <a:p>
            <a:pPr marL="457200" indent="-457200" eaLnBrk="1" hangingPunct="1">
              <a:lnSpc>
                <a:spcPct val="90000"/>
              </a:lnSpc>
              <a:buFontTx/>
              <a:buAutoNum type="alphaUcPeriod" startAt="4"/>
            </a:pPr>
            <a:r>
              <a:rPr lang="en-US" sz="2800" dirty="0" smtClean="0">
                <a:solidFill>
                  <a:schemeClr val="bg1">
                    <a:lumMod val="75000"/>
                  </a:schemeClr>
                </a:solidFill>
              </a:rPr>
              <a:t>5 N to the right</a:t>
            </a:r>
          </a:p>
        </p:txBody>
      </p:sp>
      <p:sp>
        <p:nvSpPr>
          <p:cNvPr id="130051" name="Rectangle 4"/>
          <p:cNvSpPr>
            <a:spLocks noChangeArrowheads="1"/>
          </p:cNvSpPr>
          <p:nvPr/>
        </p:nvSpPr>
        <p:spPr bwMode="auto">
          <a:xfrm>
            <a:off x="0" y="0"/>
            <a:ext cx="9144000" cy="990600"/>
          </a:xfrm>
          <a:prstGeom prst="rect">
            <a:avLst/>
          </a:prstGeom>
          <a:solidFill>
            <a:srgbClr val="3B79AC"/>
          </a:solidFill>
          <a:ln w="9525">
            <a:noFill/>
            <a:miter lim="800000"/>
            <a:headEnd/>
            <a:tailEnd/>
          </a:ln>
        </p:spPr>
        <p:txBody>
          <a:bodyPr wrap="none" anchor="ctr"/>
          <a:lstStyle/>
          <a:p>
            <a:pPr algn="ctr"/>
            <a:r>
              <a:rPr lang="en-US" sz="3200" b="1">
                <a:solidFill>
                  <a:schemeClr val="bg1"/>
                </a:solidFill>
                <a:cs typeface="Arial" pitchFamily="34" charset="0"/>
              </a:rPr>
              <a:t>Net Force</a:t>
            </a:r>
          </a:p>
          <a:p>
            <a:pPr algn="ctr"/>
            <a:r>
              <a:rPr lang="en-US" sz="3200" b="1">
                <a:solidFill>
                  <a:schemeClr val="bg1"/>
                </a:solidFill>
                <a:cs typeface="Arial" pitchFamily="34" charset="0"/>
              </a:rPr>
              <a:t>CHECK YOUR NEIGHBOR</a:t>
            </a:r>
            <a:r>
              <a:rPr lang="en-US" sz="3200" b="1" i="1">
                <a:solidFill>
                  <a:schemeClr val="folHlink"/>
                </a:solidFill>
                <a:cs typeface="Arial" pitchFamily="34" charset="0"/>
              </a:rPr>
              <a:t> </a:t>
            </a:r>
          </a:p>
        </p:txBody>
      </p:sp>
      <p:grpSp>
        <p:nvGrpSpPr>
          <p:cNvPr id="2" name="Group 24"/>
          <p:cNvGrpSpPr>
            <a:grpSpLocks/>
          </p:cNvGrpSpPr>
          <p:nvPr/>
        </p:nvGrpSpPr>
        <p:grpSpPr bwMode="auto">
          <a:xfrm>
            <a:off x="360363" y="3900488"/>
            <a:ext cx="8423275" cy="2203450"/>
            <a:chOff x="227" y="2457"/>
            <a:chExt cx="5306" cy="1388"/>
          </a:xfrm>
        </p:grpSpPr>
        <p:pic>
          <p:nvPicPr>
            <p:cNvPr id="130067" name="Picture 19" descr="02_06_Figure"/>
            <p:cNvPicPr>
              <a:picLocks noChangeAspect="1" noChangeArrowheads="1"/>
            </p:cNvPicPr>
            <p:nvPr/>
          </p:nvPicPr>
          <p:blipFill>
            <a:blip r:embed="rId3" cstate="print"/>
            <a:srcRect t="69215" b="4507"/>
            <a:stretch>
              <a:fillRect/>
            </a:stretch>
          </p:blipFill>
          <p:spPr bwMode="auto">
            <a:xfrm>
              <a:off x="227" y="3201"/>
              <a:ext cx="5306" cy="644"/>
            </a:xfrm>
            <a:prstGeom prst="rect">
              <a:avLst/>
            </a:prstGeom>
            <a:noFill/>
          </p:spPr>
        </p:pic>
        <p:pic>
          <p:nvPicPr>
            <p:cNvPr id="130068" name="Picture 20" descr="02_06_Figure"/>
            <p:cNvPicPr>
              <a:picLocks noChangeAspect="1" noChangeArrowheads="1"/>
            </p:cNvPicPr>
            <p:nvPr/>
          </p:nvPicPr>
          <p:blipFill>
            <a:blip r:embed="rId3" cstate="print"/>
            <a:srcRect t="-10106" b="79912"/>
            <a:stretch>
              <a:fillRect/>
            </a:stretch>
          </p:blipFill>
          <p:spPr bwMode="auto">
            <a:xfrm>
              <a:off x="227" y="2457"/>
              <a:ext cx="5306" cy="740"/>
            </a:xfrm>
            <a:prstGeom prst="rect">
              <a:avLst/>
            </a:prstGeom>
            <a:noFill/>
          </p:spPr>
        </p:pic>
        <p:sp>
          <p:nvSpPr>
            <p:cNvPr id="130069" name="Rectangle 21"/>
            <p:cNvSpPr>
              <a:spLocks noChangeArrowheads="1"/>
            </p:cNvSpPr>
            <p:nvPr/>
          </p:nvSpPr>
          <p:spPr bwMode="auto">
            <a:xfrm>
              <a:off x="3336" y="3264"/>
              <a:ext cx="1720" cy="504"/>
            </a:xfrm>
            <a:prstGeom prst="rect">
              <a:avLst/>
            </a:prstGeom>
            <a:solidFill>
              <a:srgbClr val="FFFDD7"/>
            </a:solidFill>
            <a:ln w="9525">
              <a:noFill/>
              <a:miter lim="800000"/>
              <a:headEnd/>
              <a:tailEnd/>
            </a:ln>
            <a:effectLst/>
          </p:spPr>
          <p:txBody>
            <a:bodyPr wrap="none" anchor="ctr"/>
            <a:lstStyle/>
            <a:p>
              <a:endParaRPr lang="en-US"/>
            </a:p>
          </p:txBody>
        </p:sp>
        <p:sp>
          <p:nvSpPr>
            <p:cNvPr id="130070" name="Rectangle 4"/>
            <p:cNvSpPr>
              <a:spLocks noChangeArrowheads="1"/>
            </p:cNvSpPr>
            <p:nvPr/>
          </p:nvSpPr>
          <p:spPr bwMode="auto">
            <a:xfrm>
              <a:off x="3944" y="3320"/>
              <a:ext cx="264" cy="352"/>
            </a:xfrm>
            <a:prstGeom prst="rect">
              <a:avLst/>
            </a:prstGeom>
            <a:noFill/>
            <a:ln w="9525">
              <a:noFill/>
              <a:miter lim="800000"/>
              <a:headEnd/>
              <a:tailEnd/>
            </a:ln>
          </p:spPr>
          <p:txBody>
            <a:bodyPr wrap="none" anchor="ctr"/>
            <a:lstStyle/>
            <a:p>
              <a:r>
                <a:rPr lang="en-US" sz="3200" b="1">
                  <a:cs typeface="Arial" pitchFamily="34"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050">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30050">
                                            <p:txEl>
                                              <p:pRg st="3" end="3"/>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30050">
                                            <p:txEl>
                                              <p:pRg st="4" end="4"/>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3005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Grp="1" noChangeArrowheads="1"/>
          </p:cNvSpPr>
          <p:nvPr>
            <p:ph type="body" idx="4294967295"/>
          </p:nvPr>
        </p:nvSpPr>
        <p:spPr>
          <a:xfrm>
            <a:off x="304800" y="1066800"/>
            <a:ext cx="8229600" cy="3074988"/>
          </a:xfrm>
        </p:spPr>
        <p:txBody>
          <a:bodyPr/>
          <a:lstStyle/>
          <a:p>
            <a:pPr marL="457200" indent="-457200" eaLnBrk="1" hangingPunct="1">
              <a:lnSpc>
                <a:spcPct val="90000"/>
              </a:lnSpc>
              <a:buFontTx/>
              <a:buNone/>
            </a:pPr>
            <a:r>
              <a:rPr lang="en-US" dirty="0" smtClean="0">
                <a:solidFill>
                  <a:schemeClr val="bg1">
                    <a:lumMod val="75000"/>
                  </a:schemeClr>
                </a:solidFill>
              </a:rPr>
              <a:t>What is the net force acting on the box?</a:t>
            </a:r>
          </a:p>
          <a:p>
            <a:pPr marL="457200" indent="-457200" eaLnBrk="1" hangingPunct="1">
              <a:lnSpc>
                <a:spcPct val="90000"/>
              </a:lnSpc>
              <a:buFontTx/>
              <a:buNone/>
            </a:pPr>
            <a:endParaRPr lang="en-US" dirty="0" smtClean="0">
              <a:solidFill>
                <a:schemeClr val="bg1">
                  <a:lumMod val="75000"/>
                </a:schemeClr>
              </a:solidFill>
            </a:endParaRPr>
          </a:p>
          <a:p>
            <a:pPr marL="457200" indent="-457200" eaLnBrk="1" hangingPunct="1">
              <a:lnSpc>
                <a:spcPct val="90000"/>
              </a:lnSpc>
              <a:buFontTx/>
              <a:buAutoNum type="alphaUcPeriod"/>
            </a:pPr>
            <a:r>
              <a:rPr lang="en-US" sz="2800" dirty="0" smtClean="0">
                <a:solidFill>
                  <a:schemeClr val="bg1">
                    <a:lumMod val="75000"/>
                  </a:schemeClr>
                </a:solidFill>
              </a:rPr>
              <a:t>15 N to the left</a:t>
            </a:r>
            <a:endParaRPr lang="en-US" sz="2800" dirty="0" smtClean="0">
              <a:solidFill>
                <a:schemeClr val="bg1">
                  <a:lumMod val="75000"/>
                </a:schemeClr>
              </a:solidFill>
              <a:ea typeface="Batang" pitchFamily="18" charset="-127"/>
            </a:endParaRPr>
          </a:p>
          <a:p>
            <a:pPr marL="457200" indent="-457200" eaLnBrk="1" hangingPunct="1">
              <a:lnSpc>
                <a:spcPct val="90000"/>
              </a:lnSpc>
              <a:buFontTx/>
              <a:buAutoNum type="alphaUcPeriod" startAt="2"/>
            </a:pPr>
            <a:r>
              <a:rPr lang="en-US" sz="2800" dirty="0" smtClean="0">
                <a:solidFill>
                  <a:schemeClr val="bg1">
                    <a:lumMod val="75000"/>
                  </a:schemeClr>
                </a:solidFill>
              </a:rPr>
              <a:t>15 N to the right</a:t>
            </a:r>
            <a:r>
              <a:rPr lang="en-US" sz="2800" b="1" dirty="0" smtClean="0">
                <a:solidFill>
                  <a:schemeClr val="bg1">
                    <a:lumMod val="75000"/>
                  </a:schemeClr>
                </a:solidFill>
                <a:ea typeface="Batang" pitchFamily="18" charset="-127"/>
              </a:rPr>
              <a:t> </a:t>
            </a:r>
          </a:p>
          <a:p>
            <a:pPr marL="457200" indent="-457200" eaLnBrk="1" hangingPunct="1">
              <a:lnSpc>
                <a:spcPct val="90000"/>
              </a:lnSpc>
              <a:buFontTx/>
              <a:buAutoNum type="alphaUcPeriod" startAt="2"/>
            </a:pPr>
            <a:r>
              <a:rPr lang="en-US" sz="2800" dirty="0" smtClean="0">
                <a:solidFill>
                  <a:schemeClr val="bg1">
                    <a:lumMod val="75000"/>
                  </a:schemeClr>
                </a:solidFill>
              </a:rPr>
              <a:t>5 N to the left</a:t>
            </a:r>
            <a:endParaRPr lang="en-US" sz="2800" dirty="0" smtClean="0">
              <a:solidFill>
                <a:schemeClr val="bg1">
                  <a:lumMod val="75000"/>
                </a:schemeClr>
              </a:solidFill>
              <a:ea typeface="Batang" pitchFamily="18" charset="-127"/>
            </a:endParaRPr>
          </a:p>
          <a:p>
            <a:pPr marL="457200" indent="-457200" eaLnBrk="1" hangingPunct="1">
              <a:lnSpc>
                <a:spcPct val="90000"/>
              </a:lnSpc>
              <a:buFontTx/>
              <a:buAutoNum type="alphaUcPeriod" startAt="4"/>
            </a:pPr>
            <a:r>
              <a:rPr lang="en-US" sz="2800" b="1" dirty="0" smtClean="0">
                <a:solidFill>
                  <a:schemeClr val="bg1">
                    <a:lumMod val="75000"/>
                  </a:schemeClr>
                </a:solidFill>
              </a:rPr>
              <a:t>5 N to the right</a:t>
            </a:r>
            <a:endParaRPr lang="en-US" sz="2800" dirty="0" smtClean="0">
              <a:solidFill>
                <a:schemeClr val="bg1">
                  <a:lumMod val="75000"/>
                </a:schemeClr>
              </a:solidFill>
            </a:endParaRPr>
          </a:p>
        </p:txBody>
      </p:sp>
      <p:sp>
        <p:nvSpPr>
          <p:cNvPr id="134147" name="Rectangle 4"/>
          <p:cNvSpPr>
            <a:spLocks noChangeArrowheads="1"/>
          </p:cNvSpPr>
          <p:nvPr/>
        </p:nvSpPr>
        <p:spPr bwMode="auto">
          <a:xfrm>
            <a:off x="0" y="0"/>
            <a:ext cx="9144000" cy="990600"/>
          </a:xfrm>
          <a:prstGeom prst="rect">
            <a:avLst/>
          </a:prstGeom>
          <a:solidFill>
            <a:srgbClr val="3B79AC"/>
          </a:solidFill>
          <a:ln w="9525">
            <a:noFill/>
            <a:miter lim="800000"/>
            <a:headEnd/>
            <a:tailEnd/>
          </a:ln>
        </p:spPr>
        <p:txBody>
          <a:bodyPr wrap="none" anchor="ctr"/>
          <a:lstStyle/>
          <a:p>
            <a:pPr algn="ctr"/>
            <a:r>
              <a:rPr lang="en-US" sz="3200" b="1">
                <a:solidFill>
                  <a:schemeClr val="bg1"/>
                </a:solidFill>
                <a:cs typeface="Arial" pitchFamily="34" charset="0"/>
              </a:rPr>
              <a:t>Net Force</a:t>
            </a:r>
          </a:p>
          <a:p>
            <a:pPr algn="ctr"/>
            <a:r>
              <a:rPr lang="en-US" sz="3200" b="1">
                <a:solidFill>
                  <a:schemeClr val="bg1"/>
                </a:solidFill>
                <a:cs typeface="Arial" pitchFamily="34" charset="0"/>
              </a:rPr>
              <a:t>CHECK YOUR NEIGHBOR</a:t>
            </a:r>
            <a:r>
              <a:rPr lang="en-US" sz="3200" b="1" i="1">
                <a:solidFill>
                  <a:schemeClr val="folHlink"/>
                </a:solidFill>
                <a:cs typeface="Arial" pitchFamily="34" charset="0"/>
              </a:rPr>
              <a:t> </a:t>
            </a:r>
          </a:p>
        </p:txBody>
      </p:sp>
      <p:sp>
        <p:nvSpPr>
          <p:cNvPr id="134154" name="Text Box 10"/>
          <p:cNvSpPr txBox="1">
            <a:spLocks noChangeArrowheads="1"/>
          </p:cNvSpPr>
          <p:nvPr/>
        </p:nvSpPr>
        <p:spPr bwMode="auto">
          <a:xfrm>
            <a:off x="6451600" y="5927725"/>
            <a:ext cx="227013" cy="274638"/>
          </a:xfrm>
          <a:prstGeom prst="rect">
            <a:avLst/>
          </a:prstGeom>
          <a:noFill/>
          <a:ln w="9525">
            <a:noFill/>
            <a:miter lim="800000"/>
            <a:headEnd/>
            <a:tailEnd/>
          </a:ln>
          <a:effectLst/>
        </p:spPr>
        <p:txBody>
          <a:bodyPr wrap="none">
            <a:spAutoFit/>
          </a:bodyPr>
          <a:lstStyle/>
          <a:p>
            <a:r>
              <a:rPr lang="en-US" sz="1200"/>
              <a:t> </a:t>
            </a:r>
          </a:p>
        </p:txBody>
      </p:sp>
      <p:grpSp>
        <p:nvGrpSpPr>
          <p:cNvPr id="2" name="Group 41"/>
          <p:cNvGrpSpPr>
            <a:grpSpLocks/>
          </p:cNvGrpSpPr>
          <p:nvPr/>
        </p:nvGrpSpPr>
        <p:grpSpPr bwMode="auto">
          <a:xfrm>
            <a:off x="360363" y="3900488"/>
            <a:ext cx="8423275" cy="2203450"/>
            <a:chOff x="227" y="2457"/>
            <a:chExt cx="5306" cy="1388"/>
          </a:xfrm>
        </p:grpSpPr>
        <p:pic>
          <p:nvPicPr>
            <p:cNvPr id="134181" name="Picture 37" descr="02_06_Figure"/>
            <p:cNvPicPr>
              <a:picLocks noChangeAspect="1" noChangeArrowheads="1"/>
            </p:cNvPicPr>
            <p:nvPr/>
          </p:nvPicPr>
          <p:blipFill>
            <a:blip r:embed="rId3" cstate="print"/>
            <a:srcRect t="69215" b="4507"/>
            <a:stretch>
              <a:fillRect/>
            </a:stretch>
          </p:blipFill>
          <p:spPr bwMode="auto">
            <a:xfrm>
              <a:off x="227" y="3201"/>
              <a:ext cx="5306" cy="644"/>
            </a:xfrm>
            <a:prstGeom prst="rect">
              <a:avLst/>
            </a:prstGeom>
            <a:noFill/>
          </p:spPr>
        </p:pic>
        <p:pic>
          <p:nvPicPr>
            <p:cNvPr id="134182" name="Picture 38" descr="02_06_Figure"/>
            <p:cNvPicPr>
              <a:picLocks noChangeAspect="1" noChangeArrowheads="1"/>
            </p:cNvPicPr>
            <p:nvPr/>
          </p:nvPicPr>
          <p:blipFill>
            <a:blip r:embed="rId3" cstate="print"/>
            <a:srcRect t="-10106" b="79912"/>
            <a:stretch>
              <a:fillRect/>
            </a:stretch>
          </p:blipFill>
          <p:spPr bwMode="auto">
            <a:xfrm>
              <a:off x="227" y="2457"/>
              <a:ext cx="5306" cy="740"/>
            </a:xfrm>
            <a:prstGeom prst="rect">
              <a:avLst/>
            </a:prstGeom>
            <a:noFill/>
          </p:spPr>
        </p:pic>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6918036" cy="914400"/>
          </a:xfrm>
        </p:spPr>
        <p:txBody>
          <a:bodyPr/>
          <a:lstStyle/>
          <a:p>
            <a:pPr lvl="1"/>
            <a:r>
              <a:rPr lang="en-US" sz="4000" dirty="0" smtClean="0">
                <a:solidFill>
                  <a:schemeClr val="accent4">
                    <a:lumMod val="20000"/>
                    <a:lumOff val="80000"/>
                  </a:schemeClr>
                </a:solidFill>
                <a:latin typeface="+mj-lt"/>
              </a:rPr>
              <a:t>Check </a:t>
            </a:r>
            <a:r>
              <a:rPr lang="en-US" sz="4000" dirty="0">
                <a:solidFill>
                  <a:schemeClr val="accent4">
                    <a:lumMod val="20000"/>
                    <a:lumOff val="80000"/>
                  </a:schemeClr>
                </a:solidFill>
                <a:latin typeface="+mj-lt"/>
              </a:rPr>
              <a:t>y</a:t>
            </a:r>
            <a:r>
              <a:rPr lang="en-US" sz="4000" dirty="0" smtClean="0">
                <a:solidFill>
                  <a:schemeClr val="accent4">
                    <a:lumMod val="20000"/>
                    <a:lumOff val="80000"/>
                  </a:schemeClr>
                </a:solidFill>
                <a:latin typeface="+mj-lt"/>
              </a:rPr>
              <a:t>our Understanding</a:t>
            </a:r>
            <a:endParaRPr lang="en-US" sz="4000" dirty="0">
              <a:solidFill>
                <a:schemeClr val="accent4">
                  <a:lumMod val="20000"/>
                  <a:lumOff val="80000"/>
                </a:schemeClr>
              </a:solidFill>
              <a:latin typeface="+mj-lt"/>
            </a:endParaRPr>
          </a:p>
        </p:txBody>
      </p:sp>
      <p:sp>
        <p:nvSpPr>
          <p:cNvPr id="3" name="Content Placeholder 2"/>
          <p:cNvSpPr>
            <a:spLocks noGrp="1"/>
          </p:cNvSpPr>
          <p:nvPr>
            <p:ph idx="1"/>
          </p:nvPr>
        </p:nvSpPr>
        <p:spPr>
          <a:xfrm>
            <a:off x="304800" y="1066800"/>
            <a:ext cx="2667000" cy="5562600"/>
          </a:xfrm>
        </p:spPr>
        <p:txBody>
          <a:bodyPr>
            <a:noAutofit/>
          </a:bodyPr>
          <a:lstStyle/>
          <a:p>
            <a:pPr lvl="0"/>
            <a:r>
              <a:rPr lang="en-US" sz="2400" dirty="0">
                <a:solidFill>
                  <a:schemeClr val="bg1">
                    <a:lumMod val="75000"/>
                  </a:schemeClr>
                </a:solidFill>
              </a:rPr>
              <a:t>Free-body diagrams for four situations are shown below. For each situation, determine the net force acting upon the object. </a:t>
            </a:r>
          </a:p>
          <a:p>
            <a:pPr lvl="0"/>
            <a:r>
              <a:rPr lang="en-US" sz="2400" dirty="0">
                <a:solidFill>
                  <a:schemeClr val="bg1">
                    <a:lumMod val="75000"/>
                  </a:schemeClr>
                </a:solidFill>
              </a:rPr>
              <a:t>Write the answers inside each box after canceling out the appropriate vectors.</a:t>
            </a:r>
          </a:p>
          <a:p>
            <a:endParaRPr lang="en-US" sz="4000" dirty="0" smtClean="0">
              <a:solidFill>
                <a:schemeClr val="bg1">
                  <a:lumMod val="75000"/>
                </a:schemeClr>
              </a:solidFill>
            </a:endParaRPr>
          </a:p>
          <a:p>
            <a:endParaRPr lang="en-US" sz="4000" dirty="0" smtClean="0">
              <a:solidFill>
                <a:schemeClr val="bg1">
                  <a:lumMod val="75000"/>
                </a:schemeClr>
              </a:solidFill>
            </a:endParaRPr>
          </a:p>
          <a:p>
            <a:endParaRPr lang="en-US" sz="4000" dirty="0" smtClean="0">
              <a:solidFill>
                <a:schemeClr val="bg1">
                  <a:lumMod val="75000"/>
                </a:schemeClr>
              </a:solidFill>
            </a:endParaRPr>
          </a:p>
          <a:p>
            <a:endParaRPr lang="en-US" sz="4000" dirty="0">
              <a:solidFill>
                <a:schemeClr val="bg1">
                  <a:lumMod val="75000"/>
                </a:schemeClr>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1219200"/>
            <a:ext cx="5373032" cy="490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22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additive="base">
                                        <p:cTn id="15" dur="500" fill="hold"/>
                                        <p:tgtEl>
                                          <p:spTgt spid="3074"/>
                                        </p:tgtEl>
                                        <p:attrNameLst>
                                          <p:attrName>ppt_x</p:attrName>
                                        </p:attrNameLst>
                                      </p:cBhvr>
                                      <p:tavLst>
                                        <p:tav tm="0">
                                          <p:val>
                                            <p:strVal val="#ppt_x"/>
                                          </p:val>
                                        </p:tav>
                                        <p:tav tm="100000">
                                          <p:val>
                                            <p:strVal val="#ppt_x"/>
                                          </p:val>
                                        </p:tav>
                                      </p:tavLst>
                                    </p:anim>
                                    <p:anim calcmode="lin" valueType="num">
                                      <p:cBhvr additive="base">
                                        <p:cTn id="16"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177800"/>
            <a:ext cx="8229600" cy="1143000"/>
          </a:xfrm>
        </p:spPr>
        <p:txBody>
          <a:bodyPr/>
          <a:lstStyle/>
          <a:p>
            <a:pPr eaLnBrk="1" hangingPunct="1"/>
            <a:r>
              <a:rPr lang="en-US" dirty="0" smtClean="0">
                <a:solidFill>
                  <a:schemeClr val="bg1">
                    <a:lumMod val="75000"/>
                  </a:schemeClr>
                </a:solidFill>
              </a:rPr>
              <a:t>Net Force</a:t>
            </a:r>
          </a:p>
        </p:txBody>
      </p:sp>
      <p:sp>
        <p:nvSpPr>
          <p:cNvPr id="25603" name="Rectangle 3"/>
          <p:cNvSpPr>
            <a:spLocks noGrp="1" noChangeArrowheads="1"/>
          </p:cNvSpPr>
          <p:nvPr>
            <p:ph type="body" idx="1"/>
          </p:nvPr>
        </p:nvSpPr>
        <p:spPr>
          <a:xfrm>
            <a:off x="333375" y="1212850"/>
            <a:ext cx="8229600" cy="4525963"/>
          </a:xfrm>
        </p:spPr>
        <p:txBody>
          <a:bodyPr/>
          <a:lstStyle/>
          <a:p>
            <a:pPr eaLnBrk="1" hangingPunct="1">
              <a:buFontTx/>
              <a:buNone/>
            </a:pPr>
            <a:r>
              <a:rPr lang="en-US" sz="2800" dirty="0" smtClean="0">
                <a:solidFill>
                  <a:schemeClr val="bg1">
                    <a:lumMod val="75000"/>
                  </a:schemeClr>
                </a:solidFill>
              </a:rPr>
              <a:t>Net force is the combination of all forces that change an object’s state of motion.</a:t>
            </a:r>
          </a:p>
          <a:p>
            <a:pPr eaLnBrk="1" hangingPunct="1">
              <a:buFontTx/>
              <a:buNone/>
            </a:pPr>
            <a:r>
              <a:rPr lang="en-US" dirty="0" smtClean="0">
                <a:solidFill>
                  <a:schemeClr val="bg1">
                    <a:lumMod val="75000"/>
                  </a:schemeClr>
                </a:solidFill>
              </a:rPr>
              <a:t>	</a:t>
            </a:r>
            <a:endParaRPr lang="en-US" sz="2400" dirty="0" smtClean="0">
              <a:solidFill>
                <a:schemeClr val="bg1">
                  <a:lumMod val="75000"/>
                </a:schemeClr>
              </a:solidFill>
            </a:endParaRPr>
          </a:p>
          <a:p>
            <a:pPr eaLnBrk="1" hangingPunct="1">
              <a:buFontTx/>
              <a:buNone/>
            </a:pPr>
            <a:endParaRPr lang="en-US" sz="2800" dirty="0" smtClean="0">
              <a:solidFill>
                <a:schemeClr val="bg1">
                  <a:lumMod val="75000"/>
                </a:schemeClr>
              </a:solidFill>
            </a:endParaRPr>
          </a:p>
          <a:p>
            <a:pPr eaLnBrk="1" hangingPunct="1">
              <a:buFontTx/>
              <a:buNone/>
            </a:pPr>
            <a:endParaRPr lang="en-US" sz="2000" dirty="0" smtClean="0">
              <a:solidFill>
                <a:schemeClr val="bg1">
                  <a:lumMod val="75000"/>
                </a:schemeClr>
              </a:solidFill>
            </a:endParaRPr>
          </a:p>
        </p:txBody>
      </p:sp>
      <p:sp>
        <p:nvSpPr>
          <p:cNvPr id="25608" name="Text Box 8"/>
          <p:cNvSpPr txBox="1">
            <a:spLocks noChangeArrowheads="1"/>
          </p:cNvSpPr>
          <p:nvPr/>
        </p:nvSpPr>
        <p:spPr bwMode="auto">
          <a:xfrm>
            <a:off x="6880225" y="6181725"/>
            <a:ext cx="227013" cy="274638"/>
          </a:xfrm>
          <a:prstGeom prst="rect">
            <a:avLst/>
          </a:prstGeom>
          <a:noFill/>
          <a:ln w="9525">
            <a:noFill/>
            <a:miter lim="800000"/>
            <a:headEnd/>
            <a:tailEnd/>
          </a:ln>
          <a:effectLst/>
        </p:spPr>
        <p:txBody>
          <a:bodyPr wrap="none">
            <a:spAutoFit/>
          </a:bodyPr>
          <a:lstStyle/>
          <a:p>
            <a:r>
              <a:rPr lang="en-US" sz="1200"/>
              <a:t> </a:t>
            </a:r>
          </a:p>
        </p:txBody>
      </p:sp>
      <p:pic>
        <p:nvPicPr>
          <p:cNvPr id="25621" name="Picture 21" descr="02_06_Figure"/>
          <p:cNvPicPr>
            <a:picLocks noChangeAspect="1" noChangeArrowheads="1"/>
          </p:cNvPicPr>
          <p:nvPr/>
        </p:nvPicPr>
        <p:blipFill>
          <a:blip r:embed="rId3" cstate="print"/>
          <a:srcRect b="28732"/>
          <a:stretch>
            <a:fillRect/>
          </a:stretch>
        </p:blipFill>
        <p:spPr bwMode="auto">
          <a:xfrm>
            <a:off x="409575" y="3603625"/>
            <a:ext cx="8321675" cy="2736850"/>
          </a:xfrm>
          <a:prstGeom prst="rect">
            <a:avLst/>
          </a:prstGeom>
          <a:noFill/>
        </p:spPr>
      </p:pic>
      <p:sp>
        <p:nvSpPr>
          <p:cNvPr id="6" name="TextBox 5"/>
          <p:cNvSpPr txBox="1"/>
          <p:nvPr/>
        </p:nvSpPr>
        <p:spPr>
          <a:xfrm>
            <a:off x="457200" y="2133600"/>
            <a:ext cx="7924800" cy="1384995"/>
          </a:xfrm>
          <a:prstGeom prst="rect">
            <a:avLst/>
          </a:prstGeom>
          <a:solidFill>
            <a:srgbClr val="92D050"/>
          </a:solidFill>
        </p:spPr>
        <p:txBody>
          <a:bodyPr wrap="square" rtlCol="0">
            <a:spAutoFit/>
          </a:bodyPr>
          <a:lstStyle/>
          <a:p>
            <a:r>
              <a:rPr lang="en-US" sz="2800" dirty="0" smtClean="0"/>
              <a:t>What if there </a:t>
            </a:r>
            <a:r>
              <a:rPr lang="en-US" sz="2800" dirty="0"/>
              <a:t>is a balance of forces </a:t>
            </a:r>
            <a:r>
              <a:rPr lang="en-US" sz="2800" dirty="0" smtClean="0"/>
              <a:t> (</a:t>
            </a:r>
            <a:r>
              <a:rPr lang="en-US" sz="2800" dirty="0"/>
              <a:t>or NO net force [</a:t>
            </a:r>
            <a:r>
              <a:rPr lang="en-US" sz="2800" dirty="0" err="1"/>
              <a:t>F</a:t>
            </a:r>
            <a:r>
              <a:rPr lang="en-US" sz="2800" baseline="-25000" dirty="0" err="1"/>
              <a:t>net</a:t>
            </a:r>
            <a:r>
              <a:rPr lang="en-US" sz="2800" dirty="0" smtClean="0"/>
              <a:t>])?  AKA: the F cancel out…</a:t>
            </a:r>
          </a:p>
          <a:p>
            <a:r>
              <a:rPr lang="en-US" sz="2800" dirty="0" smtClean="0"/>
              <a:t>then </a:t>
            </a:r>
            <a:r>
              <a:rPr lang="en-US" sz="2800" dirty="0"/>
              <a:t>the system is said to be in </a:t>
            </a:r>
            <a:r>
              <a:rPr lang="en-US" sz="2800" b="1" dirty="0"/>
              <a:t>EQUILIBRIUM</a:t>
            </a:r>
            <a:r>
              <a:rPr lang="en-US" sz="28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206" name="Picture 14" descr="02_08_Figure"/>
          <p:cNvPicPr>
            <a:picLocks noChangeAspect="1" noChangeArrowheads="1"/>
          </p:cNvPicPr>
          <p:nvPr/>
        </p:nvPicPr>
        <p:blipFill>
          <a:blip r:embed="rId3" cstate="print"/>
          <a:srcRect b="3970"/>
          <a:stretch>
            <a:fillRect/>
          </a:stretch>
        </p:blipFill>
        <p:spPr bwMode="auto">
          <a:xfrm>
            <a:off x="609600" y="3124200"/>
            <a:ext cx="5407025" cy="3282950"/>
          </a:xfrm>
          <a:prstGeom prst="rect">
            <a:avLst/>
          </a:prstGeom>
          <a:noFill/>
        </p:spPr>
      </p:pic>
      <p:sp>
        <p:nvSpPr>
          <p:cNvPr id="136194" name="Rectangle 2"/>
          <p:cNvSpPr>
            <a:spLocks noGrp="1" noChangeArrowheads="1"/>
          </p:cNvSpPr>
          <p:nvPr>
            <p:ph type="title" idx="4294967295"/>
          </p:nvPr>
        </p:nvSpPr>
        <p:spPr/>
        <p:txBody>
          <a:bodyPr>
            <a:normAutofit fontScale="90000"/>
          </a:bodyPr>
          <a:lstStyle/>
          <a:p>
            <a:pPr eaLnBrk="1" hangingPunct="1"/>
            <a:r>
              <a:rPr lang="en-US" dirty="0" smtClean="0">
                <a:solidFill>
                  <a:schemeClr val="bg1">
                    <a:lumMod val="75000"/>
                  </a:schemeClr>
                </a:solidFill>
              </a:rPr>
              <a:t>2.7  Equilibrium for Objects at rest &amp; The Equilibrium Rule</a:t>
            </a:r>
          </a:p>
        </p:txBody>
      </p:sp>
      <p:sp>
        <p:nvSpPr>
          <p:cNvPr id="136195" name="Rectangle 3"/>
          <p:cNvSpPr>
            <a:spLocks noGrp="1" noChangeArrowheads="1"/>
          </p:cNvSpPr>
          <p:nvPr>
            <p:ph type="body" idx="4294967295"/>
          </p:nvPr>
        </p:nvSpPr>
        <p:spPr>
          <a:xfrm>
            <a:off x="530225" y="1379538"/>
            <a:ext cx="8229600" cy="2349500"/>
          </a:xfrm>
        </p:spPr>
        <p:txBody>
          <a:bodyPr/>
          <a:lstStyle/>
          <a:p>
            <a:pPr eaLnBrk="1" hangingPunct="1"/>
            <a:r>
              <a:rPr lang="en-US" dirty="0" smtClean="0">
                <a:solidFill>
                  <a:schemeClr val="bg1">
                    <a:lumMod val="75000"/>
                  </a:schemeClr>
                </a:solidFill>
              </a:rPr>
              <a:t>The vector sum of forces acting on a non-accelerating object equals zero.</a:t>
            </a:r>
          </a:p>
          <a:p>
            <a:pPr eaLnBrk="1" hangingPunct="1"/>
            <a:r>
              <a:rPr lang="en-US" dirty="0" smtClean="0">
                <a:solidFill>
                  <a:schemeClr val="bg1">
                    <a:lumMod val="75000"/>
                  </a:schemeClr>
                </a:solidFill>
              </a:rPr>
              <a:t>In equation form: </a:t>
            </a:r>
            <a:r>
              <a:rPr lang="en-US" dirty="0" smtClean="0">
                <a:solidFill>
                  <a:schemeClr val="bg1">
                    <a:lumMod val="75000"/>
                  </a:schemeClr>
                </a:solidFill>
                <a:sym typeface="Symbol" pitchFamily="18" charset="2"/>
              </a:rPr>
              <a:t></a:t>
            </a:r>
            <a:r>
              <a:rPr lang="en-US" i="1" dirty="0" smtClean="0">
                <a:solidFill>
                  <a:schemeClr val="bg1">
                    <a:lumMod val="75000"/>
                  </a:schemeClr>
                </a:solidFill>
                <a:sym typeface="Symbol" pitchFamily="18" charset="2"/>
              </a:rPr>
              <a:t>F</a:t>
            </a:r>
            <a:r>
              <a:rPr lang="en-US" dirty="0" smtClean="0">
                <a:solidFill>
                  <a:schemeClr val="bg1">
                    <a:lumMod val="75000"/>
                  </a:schemeClr>
                </a:solidFill>
                <a:sym typeface="Symbol" pitchFamily="18" charset="2"/>
              </a:rPr>
              <a:t> = 0.</a:t>
            </a:r>
          </a:p>
        </p:txBody>
      </p:sp>
      <p:sp>
        <p:nvSpPr>
          <p:cNvPr id="136198" name="Text Box 6"/>
          <p:cNvSpPr txBox="1">
            <a:spLocks noChangeArrowheads="1"/>
          </p:cNvSpPr>
          <p:nvPr/>
        </p:nvSpPr>
        <p:spPr bwMode="auto">
          <a:xfrm>
            <a:off x="6151563" y="6276975"/>
            <a:ext cx="227012" cy="274638"/>
          </a:xfrm>
          <a:prstGeom prst="rect">
            <a:avLst/>
          </a:prstGeom>
          <a:noFill/>
          <a:ln w="9525">
            <a:noFill/>
            <a:miter lim="800000"/>
            <a:headEnd/>
            <a:tailEnd/>
          </a:ln>
          <a:effectLst/>
        </p:spPr>
        <p:txBody>
          <a:bodyPr wrap="none">
            <a:spAutoFit/>
          </a:bodyPr>
          <a:lstStyle/>
          <a:p>
            <a:r>
              <a:rPr lang="en-US" sz="1200"/>
              <a:t> </a:t>
            </a:r>
          </a:p>
        </p:txBody>
      </p:sp>
      <p:sp>
        <p:nvSpPr>
          <p:cNvPr id="6" name="Rectangle 5"/>
          <p:cNvSpPr/>
          <p:nvPr/>
        </p:nvSpPr>
        <p:spPr>
          <a:xfrm>
            <a:off x="6248400" y="3200400"/>
            <a:ext cx="2450555" cy="923330"/>
          </a:xfrm>
          <a:prstGeom prst="rect">
            <a:avLst/>
          </a:prstGeom>
        </p:spPr>
        <p:txBody>
          <a:bodyPr wrap="square">
            <a:spAutoFit/>
          </a:bodyPr>
          <a:lstStyle/>
          <a:p>
            <a:r>
              <a:rPr lang="en-US" b="1" dirty="0" smtClean="0">
                <a:hlinkClick r:id="rId4"/>
              </a:rPr>
              <a:t>Hewitt-Drew-it! PHYSICS 1. Equilibrium Rule </a:t>
            </a:r>
            <a:endParaRPr lang="en-US" b="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39725" y="0"/>
            <a:ext cx="8229600" cy="1143000"/>
          </a:xfrm>
        </p:spPr>
        <p:txBody>
          <a:bodyPr/>
          <a:lstStyle/>
          <a:p>
            <a:pPr eaLnBrk="1" hangingPunct="1"/>
            <a:r>
              <a:rPr lang="en-US" dirty="0" smtClean="0">
                <a:solidFill>
                  <a:schemeClr val="bg1">
                    <a:lumMod val="75000"/>
                  </a:schemeClr>
                </a:solidFill>
              </a:rPr>
              <a:t>The Equilibrium Rule : Example</a:t>
            </a:r>
          </a:p>
        </p:txBody>
      </p:sp>
      <p:sp>
        <p:nvSpPr>
          <p:cNvPr id="30723" name="Rectangle 3"/>
          <p:cNvSpPr>
            <a:spLocks noGrp="1" noChangeArrowheads="1"/>
          </p:cNvSpPr>
          <p:nvPr>
            <p:ph type="body" idx="1"/>
          </p:nvPr>
        </p:nvSpPr>
        <p:spPr>
          <a:xfrm>
            <a:off x="382588" y="1273175"/>
            <a:ext cx="7758112" cy="706438"/>
          </a:xfrm>
        </p:spPr>
        <p:txBody>
          <a:bodyPr/>
          <a:lstStyle/>
          <a:p>
            <a:pPr eaLnBrk="1" hangingPunct="1">
              <a:buFontTx/>
              <a:buNone/>
            </a:pPr>
            <a:r>
              <a:rPr lang="en-US" smtClean="0"/>
              <a:t>A string holding up a bag of flour</a:t>
            </a:r>
            <a:endParaRPr lang="en-US" sz="2800" smtClean="0"/>
          </a:p>
        </p:txBody>
      </p:sp>
      <p:sp>
        <p:nvSpPr>
          <p:cNvPr id="30726" name="Rectangle 3"/>
          <p:cNvSpPr>
            <a:spLocks noChangeArrowheads="1"/>
          </p:cNvSpPr>
          <p:nvPr/>
        </p:nvSpPr>
        <p:spPr bwMode="auto">
          <a:xfrm>
            <a:off x="0" y="990600"/>
            <a:ext cx="6061075" cy="3686175"/>
          </a:xfrm>
          <a:prstGeom prst="rect">
            <a:avLst/>
          </a:prstGeom>
          <a:noFill/>
          <a:ln w="9525">
            <a:noFill/>
            <a:miter lim="800000"/>
            <a:headEnd/>
            <a:tailEnd/>
          </a:ln>
        </p:spPr>
        <p:txBody>
          <a:bodyPr/>
          <a:lstStyle/>
          <a:p>
            <a:pPr marL="342900" indent="-342900">
              <a:spcBef>
                <a:spcPct val="20000"/>
              </a:spcBef>
              <a:buFontTx/>
              <a:buChar char="•"/>
            </a:pPr>
            <a:r>
              <a:rPr lang="en-US" sz="3600" dirty="0">
                <a:solidFill>
                  <a:schemeClr val="bg1">
                    <a:lumMod val="75000"/>
                  </a:schemeClr>
                </a:solidFill>
              </a:rPr>
              <a:t>Two forces act on the bag of flour:</a:t>
            </a:r>
          </a:p>
          <a:p>
            <a:pPr marL="742950" lvl="1" indent="-285750">
              <a:spcBef>
                <a:spcPct val="20000"/>
              </a:spcBef>
              <a:buFontTx/>
              <a:buChar char="–"/>
            </a:pPr>
            <a:r>
              <a:rPr lang="en-US" sz="3200" dirty="0">
                <a:solidFill>
                  <a:schemeClr val="bg1">
                    <a:lumMod val="75000"/>
                  </a:schemeClr>
                </a:solidFill>
              </a:rPr>
              <a:t>Tension force acts upward.</a:t>
            </a:r>
          </a:p>
          <a:p>
            <a:pPr marL="742950" lvl="1" indent="-285750">
              <a:spcBef>
                <a:spcPct val="20000"/>
              </a:spcBef>
              <a:buFontTx/>
              <a:buChar char="–"/>
            </a:pPr>
            <a:r>
              <a:rPr lang="en-US" sz="3200" dirty="0">
                <a:solidFill>
                  <a:schemeClr val="bg1">
                    <a:lumMod val="75000"/>
                  </a:schemeClr>
                </a:solidFill>
              </a:rPr>
              <a:t>Weight acts downward.</a:t>
            </a:r>
          </a:p>
          <a:p>
            <a:pPr marL="342900" indent="-342900">
              <a:spcBef>
                <a:spcPct val="20000"/>
              </a:spcBef>
              <a:buFontTx/>
              <a:buChar char="•"/>
            </a:pPr>
            <a:r>
              <a:rPr lang="en-US" sz="3600" dirty="0">
                <a:solidFill>
                  <a:schemeClr val="bg1">
                    <a:lumMod val="75000"/>
                  </a:schemeClr>
                </a:solidFill>
              </a:rPr>
              <a:t>Both are equal in magnitude and opposite in direction. </a:t>
            </a:r>
          </a:p>
          <a:p>
            <a:pPr marL="742950" lvl="1" indent="-285750">
              <a:spcBef>
                <a:spcPct val="20000"/>
              </a:spcBef>
              <a:buFontTx/>
              <a:buChar char="–"/>
            </a:pPr>
            <a:r>
              <a:rPr lang="en-US" sz="3200" dirty="0">
                <a:solidFill>
                  <a:schemeClr val="bg1">
                    <a:lumMod val="75000"/>
                  </a:schemeClr>
                </a:solidFill>
              </a:rPr>
              <a:t>When added, they cancel to zero.</a:t>
            </a:r>
          </a:p>
          <a:p>
            <a:pPr marL="742950" lvl="1" indent="-285750">
              <a:spcBef>
                <a:spcPct val="20000"/>
              </a:spcBef>
              <a:buFontTx/>
              <a:buChar char="–"/>
            </a:pPr>
            <a:r>
              <a:rPr lang="en-US" sz="3200" dirty="0">
                <a:solidFill>
                  <a:schemeClr val="bg1">
                    <a:lumMod val="75000"/>
                  </a:schemeClr>
                </a:solidFill>
              </a:rPr>
              <a:t>So, the bag of flour remains at rest.</a:t>
            </a:r>
          </a:p>
        </p:txBody>
      </p:sp>
      <p:sp>
        <p:nvSpPr>
          <p:cNvPr id="30727" name="Text Box 7"/>
          <p:cNvSpPr txBox="1">
            <a:spLocks noChangeArrowheads="1"/>
          </p:cNvSpPr>
          <p:nvPr/>
        </p:nvSpPr>
        <p:spPr bwMode="auto">
          <a:xfrm>
            <a:off x="6794500" y="5305425"/>
            <a:ext cx="227013" cy="274638"/>
          </a:xfrm>
          <a:prstGeom prst="rect">
            <a:avLst/>
          </a:prstGeom>
          <a:noFill/>
          <a:ln w="9525">
            <a:noFill/>
            <a:miter lim="800000"/>
            <a:headEnd/>
            <a:tailEnd/>
          </a:ln>
          <a:effectLst/>
        </p:spPr>
        <p:txBody>
          <a:bodyPr wrap="none">
            <a:spAutoFit/>
          </a:bodyPr>
          <a:lstStyle/>
          <a:p>
            <a:r>
              <a:rPr lang="en-US" sz="1200"/>
              <a:t> </a:t>
            </a:r>
          </a:p>
        </p:txBody>
      </p:sp>
      <p:pic>
        <p:nvPicPr>
          <p:cNvPr id="30735" name="Picture 15" descr="02_07_Figure"/>
          <p:cNvPicPr>
            <a:picLocks noChangeAspect="1" noChangeArrowheads="1"/>
          </p:cNvPicPr>
          <p:nvPr/>
        </p:nvPicPr>
        <p:blipFill>
          <a:blip r:embed="rId3" cstate="print"/>
          <a:srcRect b="3981"/>
          <a:stretch>
            <a:fillRect/>
          </a:stretch>
        </p:blipFill>
        <p:spPr bwMode="auto">
          <a:xfrm>
            <a:off x="6080125" y="2473325"/>
            <a:ext cx="2927350" cy="31178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7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72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72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274638"/>
            <a:ext cx="9144000" cy="1143000"/>
          </a:xfrm>
        </p:spPr>
        <p:txBody>
          <a:bodyPr/>
          <a:lstStyle/>
          <a:p>
            <a:pPr eaLnBrk="1" hangingPunct="1"/>
            <a:r>
              <a:rPr lang="en-US" sz="4000" dirty="0" smtClean="0">
                <a:solidFill>
                  <a:schemeClr val="bg1">
                    <a:lumMod val="75000"/>
                  </a:schemeClr>
                </a:solidFill>
                <a:effectLst>
                  <a:outerShdw blurRad="38100" dist="38100" dir="2700000" algn="tl">
                    <a:srgbClr val="000000">
                      <a:alpha val="43137"/>
                    </a:srgbClr>
                  </a:outerShdw>
                </a:effectLst>
              </a:rPr>
              <a:t>This lecture will help you understand:</a:t>
            </a:r>
          </a:p>
        </p:txBody>
      </p:sp>
      <p:sp>
        <p:nvSpPr>
          <p:cNvPr id="6147" name="Rectangle 3"/>
          <p:cNvSpPr>
            <a:spLocks noGrp="1" noChangeArrowheads="1"/>
          </p:cNvSpPr>
          <p:nvPr>
            <p:ph type="body" idx="1"/>
          </p:nvPr>
        </p:nvSpPr>
        <p:spPr>
          <a:xfrm>
            <a:off x="457200" y="1417638"/>
            <a:ext cx="8458200" cy="4830762"/>
          </a:xfrm>
        </p:spPr>
        <p:txBody>
          <a:bodyPr/>
          <a:lstStyle/>
          <a:p>
            <a:pPr eaLnBrk="1" hangingPunct="1"/>
            <a:r>
              <a:rPr lang="en-US" sz="2800" dirty="0" smtClean="0">
                <a:solidFill>
                  <a:schemeClr val="bg1">
                    <a:lumMod val="75000"/>
                  </a:schemeClr>
                </a:solidFill>
                <a:effectLst>
                  <a:outerShdw blurRad="38100" dist="38100" dir="2700000" algn="tl">
                    <a:srgbClr val="000000">
                      <a:alpha val="43137"/>
                    </a:srgbClr>
                  </a:outerShdw>
                </a:effectLst>
              </a:rPr>
              <a:t>Aristotle’s Ideas of Motion</a:t>
            </a:r>
          </a:p>
          <a:p>
            <a:pPr eaLnBrk="1" hangingPunct="1"/>
            <a:r>
              <a:rPr lang="en-US" sz="2800" dirty="0" smtClean="0">
                <a:solidFill>
                  <a:schemeClr val="bg1">
                    <a:lumMod val="75000"/>
                  </a:schemeClr>
                </a:solidFill>
                <a:effectLst>
                  <a:outerShdw blurRad="38100" dist="38100" dir="2700000" algn="tl">
                    <a:srgbClr val="000000">
                      <a:alpha val="43137"/>
                    </a:srgbClr>
                  </a:outerShdw>
                </a:effectLst>
              </a:rPr>
              <a:t>Galileo’s Concept of Inertia</a:t>
            </a:r>
          </a:p>
          <a:p>
            <a:pPr eaLnBrk="1" hangingPunct="1"/>
            <a:r>
              <a:rPr lang="en-US" sz="2800" dirty="0" smtClean="0">
                <a:solidFill>
                  <a:schemeClr val="bg1">
                    <a:lumMod val="75000"/>
                  </a:schemeClr>
                </a:solidFill>
                <a:effectLst>
                  <a:outerShdw blurRad="38100" dist="38100" dir="2700000" algn="tl">
                    <a:srgbClr val="000000">
                      <a:alpha val="43137"/>
                    </a:srgbClr>
                  </a:outerShdw>
                </a:effectLst>
              </a:rPr>
              <a:t>Newton’s First Law of Motion</a:t>
            </a:r>
          </a:p>
          <a:p>
            <a:pPr eaLnBrk="1" hangingPunct="1"/>
            <a:r>
              <a:rPr lang="en-US" sz="2800" dirty="0" smtClean="0">
                <a:solidFill>
                  <a:schemeClr val="bg1">
                    <a:lumMod val="75000"/>
                  </a:schemeClr>
                </a:solidFill>
                <a:effectLst>
                  <a:outerShdw blurRad="38100" dist="38100" dir="2700000" algn="tl">
                    <a:srgbClr val="000000">
                      <a:alpha val="43137"/>
                    </a:srgbClr>
                  </a:outerShdw>
                </a:effectLst>
              </a:rPr>
              <a:t>Net Force</a:t>
            </a:r>
          </a:p>
          <a:p>
            <a:pPr eaLnBrk="1" hangingPunct="1"/>
            <a:r>
              <a:rPr lang="en-US" sz="2800" dirty="0" smtClean="0">
                <a:solidFill>
                  <a:schemeClr val="bg1">
                    <a:lumMod val="75000"/>
                  </a:schemeClr>
                </a:solidFill>
                <a:effectLst>
                  <a:outerShdw blurRad="38100" dist="38100" dir="2700000" algn="tl">
                    <a:srgbClr val="000000">
                      <a:alpha val="43137"/>
                    </a:srgbClr>
                  </a:outerShdw>
                </a:effectLst>
              </a:rPr>
              <a:t>The Equilibrium Rule</a:t>
            </a:r>
          </a:p>
          <a:p>
            <a:pPr eaLnBrk="1" hangingPunct="1"/>
            <a:r>
              <a:rPr lang="en-US" sz="2800" dirty="0" smtClean="0">
                <a:solidFill>
                  <a:schemeClr val="bg1">
                    <a:lumMod val="75000"/>
                  </a:schemeClr>
                </a:solidFill>
                <a:effectLst>
                  <a:outerShdw blurRad="38100" dist="38100" dir="2700000" algn="tl">
                    <a:srgbClr val="000000">
                      <a:alpha val="43137"/>
                    </a:srgbClr>
                  </a:outerShdw>
                </a:effectLst>
              </a:rPr>
              <a:t>Support Force</a:t>
            </a:r>
          </a:p>
          <a:p>
            <a:pPr eaLnBrk="1" hangingPunct="1"/>
            <a:r>
              <a:rPr lang="en-US" sz="2800" dirty="0" smtClean="0">
                <a:solidFill>
                  <a:schemeClr val="bg1">
                    <a:lumMod val="75000"/>
                  </a:schemeClr>
                </a:solidFill>
                <a:effectLst>
                  <a:outerShdw blurRad="38100" dist="38100" dir="2700000" algn="tl">
                    <a:srgbClr val="000000">
                      <a:alpha val="43137"/>
                    </a:srgbClr>
                  </a:outerShdw>
                </a:effectLst>
              </a:rPr>
              <a:t>Equilibrium of Moving Things</a:t>
            </a:r>
          </a:p>
          <a:p>
            <a:pPr eaLnBrk="1" hangingPunct="1"/>
            <a:r>
              <a:rPr lang="en-US" sz="2800" dirty="0" smtClean="0">
                <a:solidFill>
                  <a:schemeClr val="bg1">
                    <a:lumMod val="75000"/>
                  </a:schemeClr>
                </a:solidFill>
                <a:effectLst>
                  <a:outerShdw blurRad="38100" dist="38100" dir="2700000" algn="tl">
                    <a:srgbClr val="000000">
                      <a:alpha val="43137"/>
                    </a:srgbClr>
                  </a:outerShdw>
                </a:effectLst>
              </a:rPr>
              <a:t>The Moving Earth</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3"/>
          <p:cNvSpPr>
            <a:spLocks noGrp="1" noChangeArrowheads="1"/>
          </p:cNvSpPr>
          <p:nvPr>
            <p:ph type="body" idx="4294967295"/>
          </p:nvPr>
        </p:nvSpPr>
        <p:spPr>
          <a:xfrm>
            <a:off x="304800" y="1066800"/>
            <a:ext cx="8628063" cy="3673475"/>
          </a:xfrm>
        </p:spPr>
        <p:txBody>
          <a:bodyPr/>
          <a:lstStyle/>
          <a:p>
            <a:pPr marL="566738" indent="-566738" eaLnBrk="1" hangingPunct="1">
              <a:buFontTx/>
              <a:buNone/>
            </a:pPr>
            <a:r>
              <a:rPr lang="en-US" dirty="0" smtClean="0">
                <a:solidFill>
                  <a:schemeClr val="bg1">
                    <a:lumMod val="75000"/>
                  </a:schemeClr>
                </a:solidFill>
              </a:rPr>
              <a:t>The equilibrium rule, </a:t>
            </a:r>
            <a:r>
              <a:rPr lang="en-US" dirty="0" smtClean="0">
                <a:solidFill>
                  <a:schemeClr val="bg1">
                    <a:lumMod val="75000"/>
                  </a:schemeClr>
                </a:solidFill>
                <a:sym typeface="Symbol" pitchFamily="18" charset="2"/>
              </a:rPr>
              <a:t></a:t>
            </a:r>
            <a:r>
              <a:rPr lang="en-US" i="1" dirty="0" smtClean="0">
                <a:solidFill>
                  <a:schemeClr val="bg1">
                    <a:lumMod val="75000"/>
                  </a:schemeClr>
                </a:solidFill>
              </a:rPr>
              <a:t>F</a:t>
            </a:r>
            <a:r>
              <a:rPr lang="en-US" dirty="0" smtClean="0">
                <a:solidFill>
                  <a:schemeClr val="bg1">
                    <a:lumMod val="75000"/>
                  </a:schemeClr>
                </a:solidFill>
              </a:rPr>
              <a:t> = 0, applies to</a:t>
            </a:r>
          </a:p>
          <a:p>
            <a:pPr marL="566738" indent="-566738" eaLnBrk="1" hangingPunct="1">
              <a:buFontTx/>
              <a:buNone/>
            </a:pPr>
            <a:endParaRPr lang="en-US" sz="3600" dirty="0" smtClean="0">
              <a:solidFill>
                <a:schemeClr val="bg1">
                  <a:lumMod val="75000"/>
                </a:schemeClr>
              </a:solidFill>
            </a:endParaRPr>
          </a:p>
          <a:p>
            <a:pPr marL="566738" indent="-566738" eaLnBrk="1" hangingPunct="1">
              <a:buFontTx/>
              <a:buAutoNum type="alphaUcPeriod"/>
            </a:pPr>
            <a:r>
              <a:rPr lang="en-US" sz="2800" dirty="0" smtClean="0">
                <a:solidFill>
                  <a:schemeClr val="bg1">
                    <a:lumMod val="75000"/>
                  </a:schemeClr>
                </a:solidFill>
              </a:rPr>
              <a:t>vector quantities.</a:t>
            </a:r>
            <a:endParaRPr lang="en-US" sz="2800" dirty="0" smtClean="0">
              <a:solidFill>
                <a:schemeClr val="bg1">
                  <a:lumMod val="75000"/>
                </a:schemeClr>
              </a:solidFill>
              <a:ea typeface="Batang" pitchFamily="18" charset="-127"/>
            </a:endParaRPr>
          </a:p>
          <a:p>
            <a:pPr marL="566738" indent="-566738" eaLnBrk="1" hangingPunct="1">
              <a:buFontTx/>
              <a:buAutoNum type="alphaUcPeriod" startAt="2"/>
            </a:pPr>
            <a:r>
              <a:rPr lang="en-US" sz="2800" dirty="0" smtClean="0">
                <a:solidFill>
                  <a:schemeClr val="bg1">
                    <a:lumMod val="75000"/>
                  </a:schemeClr>
                </a:solidFill>
              </a:rPr>
              <a:t>scalar quantities.</a:t>
            </a:r>
            <a:r>
              <a:rPr lang="en-US" sz="2800" b="1" dirty="0" smtClean="0">
                <a:solidFill>
                  <a:schemeClr val="bg1">
                    <a:lumMod val="75000"/>
                  </a:schemeClr>
                </a:solidFill>
                <a:ea typeface="Batang" pitchFamily="18" charset="-127"/>
              </a:rPr>
              <a:t> </a:t>
            </a:r>
          </a:p>
          <a:p>
            <a:pPr marL="566738" indent="-566738" eaLnBrk="1" hangingPunct="1">
              <a:buFontTx/>
              <a:buAutoNum type="alphaUcPeriod" startAt="2"/>
            </a:pPr>
            <a:r>
              <a:rPr lang="en-US" sz="2800" dirty="0" smtClean="0">
                <a:solidFill>
                  <a:schemeClr val="bg1">
                    <a:lumMod val="75000"/>
                  </a:schemeClr>
                </a:solidFill>
              </a:rPr>
              <a:t>Both of the above.</a:t>
            </a:r>
            <a:endParaRPr lang="en-US" sz="2800" dirty="0" smtClean="0">
              <a:solidFill>
                <a:schemeClr val="bg1">
                  <a:lumMod val="75000"/>
                </a:schemeClr>
              </a:solidFill>
              <a:ea typeface="Batang" pitchFamily="18" charset="-127"/>
            </a:endParaRPr>
          </a:p>
          <a:p>
            <a:pPr marL="566738" indent="-566738" eaLnBrk="1" hangingPunct="1">
              <a:buFontTx/>
              <a:buAutoNum type="alphaUcPeriod" startAt="4"/>
            </a:pPr>
            <a:r>
              <a:rPr lang="en-US" sz="2800" dirty="0" smtClean="0">
                <a:solidFill>
                  <a:schemeClr val="bg1">
                    <a:lumMod val="75000"/>
                  </a:schemeClr>
                </a:solidFill>
              </a:rPr>
              <a:t>None of the above.</a:t>
            </a:r>
          </a:p>
        </p:txBody>
      </p:sp>
      <p:sp>
        <p:nvSpPr>
          <p:cNvPr id="149507" name="Rectangle 4"/>
          <p:cNvSpPr>
            <a:spLocks noChangeArrowheads="1"/>
          </p:cNvSpPr>
          <p:nvPr/>
        </p:nvSpPr>
        <p:spPr bwMode="auto">
          <a:xfrm>
            <a:off x="0" y="0"/>
            <a:ext cx="9144000" cy="990600"/>
          </a:xfrm>
          <a:prstGeom prst="rect">
            <a:avLst/>
          </a:prstGeom>
          <a:solidFill>
            <a:srgbClr val="3B79AC"/>
          </a:solidFill>
          <a:ln w="9525">
            <a:noFill/>
            <a:miter lim="800000"/>
            <a:headEnd/>
            <a:tailEnd/>
          </a:ln>
        </p:spPr>
        <p:txBody>
          <a:bodyPr wrap="none" anchor="ctr"/>
          <a:lstStyle/>
          <a:p>
            <a:pPr algn="ctr"/>
            <a:r>
              <a:rPr lang="en-US" sz="3200" b="1">
                <a:solidFill>
                  <a:schemeClr val="bg1"/>
                </a:solidFill>
                <a:cs typeface="Arial" pitchFamily="34" charset="0"/>
              </a:rPr>
              <a:t>The Equilibrium Rule</a:t>
            </a:r>
          </a:p>
          <a:p>
            <a:pPr algn="ctr"/>
            <a:r>
              <a:rPr lang="en-US" sz="3200" b="1">
                <a:solidFill>
                  <a:schemeClr val="bg1"/>
                </a:solidFill>
                <a:cs typeface="Arial" pitchFamily="34" charset="0"/>
              </a:rPr>
              <a:t>CHECK YOUR NEIGHBOR</a:t>
            </a:r>
            <a:r>
              <a:rPr lang="en-US" sz="3200" b="1" i="1">
                <a:solidFill>
                  <a:schemeClr val="folHlink"/>
                </a:solidFill>
                <a:cs typeface="Arial"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506">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49506">
                                            <p:txEl>
                                              <p:pRg st="3" end="3"/>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49506">
                                            <p:txEl>
                                              <p:pRg st="4" end="4"/>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4950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3"/>
          <p:cNvSpPr>
            <a:spLocks noGrp="1" noChangeArrowheads="1"/>
          </p:cNvSpPr>
          <p:nvPr>
            <p:ph type="body" idx="4294967295"/>
          </p:nvPr>
        </p:nvSpPr>
        <p:spPr>
          <a:xfrm>
            <a:off x="304800" y="1066800"/>
            <a:ext cx="7239000" cy="4191000"/>
          </a:xfrm>
        </p:spPr>
        <p:txBody>
          <a:bodyPr/>
          <a:lstStyle/>
          <a:p>
            <a:pPr marL="566738" indent="-566738" eaLnBrk="1" hangingPunct="1">
              <a:buFontTx/>
              <a:buNone/>
            </a:pPr>
            <a:r>
              <a:rPr lang="en-US" dirty="0" smtClean="0">
                <a:solidFill>
                  <a:schemeClr val="bg1">
                    <a:lumMod val="75000"/>
                  </a:schemeClr>
                </a:solidFill>
              </a:rPr>
              <a:t>The equilibrium rule, </a:t>
            </a:r>
            <a:r>
              <a:rPr lang="en-US" dirty="0" smtClean="0">
                <a:solidFill>
                  <a:schemeClr val="bg1">
                    <a:lumMod val="75000"/>
                  </a:schemeClr>
                </a:solidFill>
                <a:sym typeface="Symbol" pitchFamily="18" charset="2"/>
              </a:rPr>
              <a:t></a:t>
            </a:r>
            <a:r>
              <a:rPr lang="en-US" i="1" dirty="0" smtClean="0">
                <a:solidFill>
                  <a:schemeClr val="bg1">
                    <a:lumMod val="75000"/>
                  </a:schemeClr>
                </a:solidFill>
              </a:rPr>
              <a:t>F</a:t>
            </a:r>
            <a:r>
              <a:rPr lang="en-US" dirty="0" smtClean="0">
                <a:solidFill>
                  <a:schemeClr val="bg1">
                    <a:lumMod val="75000"/>
                  </a:schemeClr>
                </a:solidFill>
              </a:rPr>
              <a:t> = 0, applies to</a:t>
            </a:r>
          </a:p>
          <a:p>
            <a:pPr marL="566738" indent="-566738" eaLnBrk="1" hangingPunct="1">
              <a:buFontTx/>
              <a:buNone/>
            </a:pPr>
            <a:endParaRPr lang="en-US" dirty="0" smtClean="0">
              <a:solidFill>
                <a:schemeClr val="bg1">
                  <a:lumMod val="75000"/>
                </a:schemeClr>
              </a:solidFill>
            </a:endParaRPr>
          </a:p>
          <a:p>
            <a:pPr marL="566738" indent="-566738" eaLnBrk="1" hangingPunct="1">
              <a:buFontTx/>
              <a:buAutoNum type="alphaUcPeriod"/>
            </a:pPr>
            <a:r>
              <a:rPr lang="en-US" sz="2800" b="1" dirty="0" smtClean="0">
                <a:solidFill>
                  <a:schemeClr val="bg1">
                    <a:lumMod val="75000"/>
                  </a:schemeClr>
                </a:solidFill>
              </a:rPr>
              <a:t>vector quantities.</a:t>
            </a:r>
            <a:endParaRPr lang="en-US" sz="2800" b="1" dirty="0" smtClean="0">
              <a:solidFill>
                <a:schemeClr val="bg1">
                  <a:lumMod val="75000"/>
                </a:schemeClr>
              </a:solidFill>
              <a:ea typeface="Batang" pitchFamily="18" charset="-127"/>
            </a:endParaRPr>
          </a:p>
          <a:p>
            <a:pPr marL="566738" indent="-566738" eaLnBrk="1" hangingPunct="1">
              <a:buFontTx/>
              <a:buAutoNum type="alphaUcPeriod" startAt="2"/>
            </a:pPr>
            <a:r>
              <a:rPr lang="en-US" sz="2800" dirty="0" smtClean="0">
                <a:solidFill>
                  <a:schemeClr val="bg1">
                    <a:lumMod val="75000"/>
                  </a:schemeClr>
                </a:solidFill>
              </a:rPr>
              <a:t>scalar quantities.</a:t>
            </a:r>
            <a:r>
              <a:rPr lang="en-US" sz="2800" b="1" dirty="0" smtClean="0">
                <a:solidFill>
                  <a:schemeClr val="bg1">
                    <a:lumMod val="75000"/>
                  </a:schemeClr>
                </a:solidFill>
                <a:ea typeface="Batang" pitchFamily="18" charset="-127"/>
              </a:rPr>
              <a:t> </a:t>
            </a:r>
          </a:p>
          <a:p>
            <a:pPr marL="566738" indent="-566738" eaLnBrk="1" hangingPunct="1">
              <a:buFontTx/>
              <a:buAutoNum type="alphaUcPeriod" startAt="2"/>
            </a:pPr>
            <a:r>
              <a:rPr lang="en-US" sz="2800" dirty="0" smtClean="0">
                <a:solidFill>
                  <a:schemeClr val="bg1">
                    <a:lumMod val="75000"/>
                  </a:schemeClr>
                </a:solidFill>
              </a:rPr>
              <a:t>Both of the above.</a:t>
            </a:r>
            <a:endParaRPr lang="en-US" sz="2800" dirty="0" smtClean="0">
              <a:solidFill>
                <a:schemeClr val="bg1">
                  <a:lumMod val="75000"/>
                </a:schemeClr>
              </a:solidFill>
              <a:ea typeface="Batang" pitchFamily="18" charset="-127"/>
            </a:endParaRPr>
          </a:p>
          <a:p>
            <a:pPr marL="566738" indent="-566738" eaLnBrk="1" hangingPunct="1">
              <a:buFontTx/>
              <a:buAutoNum type="alphaUcPeriod" startAt="4"/>
            </a:pPr>
            <a:r>
              <a:rPr lang="en-US" sz="2800" dirty="0" smtClean="0">
                <a:solidFill>
                  <a:schemeClr val="bg1">
                    <a:lumMod val="75000"/>
                  </a:schemeClr>
                </a:solidFill>
              </a:rPr>
              <a:t>None of the above.</a:t>
            </a:r>
          </a:p>
        </p:txBody>
      </p:sp>
      <p:sp>
        <p:nvSpPr>
          <p:cNvPr id="153603" name="Rectangle 4"/>
          <p:cNvSpPr>
            <a:spLocks noChangeArrowheads="1"/>
          </p:cNvSpPr>
          <p:nvPr/>
        </p:nvSpPr>
        <p:spPr bwMode="auto">
          <a:xfrm>
            <a:off x="0" y="0"/>
            <a:ext cx="9144000" cy="990600"/>
          </a:xfrm>
          <a:prstGeom prst="rect">
            <a:avLst/>
          </a:prstGeom>
          <a:solidFill>
            <a:srgbClr val="3B79AC"/>
          </a:solidFill>
          <a:ln w="9525">
            <a:noFill/>
            <a:miter lim="800000"/>
            <a:headEnd/>
            <a:tailEnd/>
          </a:ln>
        </p:spPr>
        <p:txBody>
          <a:bodyPr wrap="none" anchor="ctr"/>
          <a:lstStyle/>
          <a:p>
            <a:pPr algn="ctr"/>
            <a:r>
              <a:rPr lang="en-US" sz="3200" b="1">
                <a:solidFill>
                  <a:schemeClr val="bg1"/>
                </a:solidFill>
                <a:cs typeface="Arial" pitchFamily="34" charset="0"/>
              </a:rPr>
              <a:t>The Equilibrium Rule</a:t>
            </a:r>
          </a:p>
          <a:p>
            <a:pPr algn="ctr"/>
            <a:r>
              <a:rPr lang="en-US" sz="3200" b="1">
                <a:solidFill>
                  <a:schemeClr val="bg1"/>
                </a:solidFill>
                <a:cs typeface="Arial" pitchFamily="34" charset="0"/>
              </a:rPr>
              <a:t>CHECK YOUR NEIGHBOR</a:t>
            </a:r>
            <a:r>
              <a:rPr lang="en-US" sz="3200" b="1" i="1">
                <a:solidFill>
                  <a:schemeClr val="folHlink"/>
                </a:solidFill>
                <a:cs typeface="Arial" pitchFamily="34" charset="0"/>
              </a:rPr>
              <a:t> </a:t>
            </a:r>
          </a:p>
        </p:txBody>
      </p:sp>
      <p:sp>
        <p:nvSpPr>
          <p:cNvPr id="153604" name="Text Box 4"/>
          <p:cNvSpPr txBox="1">
            <a:spLocks noChangeArrowheads="1"/>
          </p:cNvSpPr>
          <p:nvPr/>
        </p:nvSpPr>
        <p:spPr bwMode="auto">
          <a:xfrm>
            <a:off x="836613" y="4541838"/>
            <a:ext cx="6827837" cy="1200329"/>
          </a:xfrm>
          <a:prstGeom prst="rect">
            <a:avLst/>
          </a:prstGeom>
          <a:noFill/>
          <a:ln w="9525">
            <a:noFill/>
            <a:miter lim="800000"/>
            <a:headEnd/>
            <a:tailEnd/>
          </a:ln>
          <a:effectLst/>
        </p:spPr>
        <p:txBody>
          <a:bodyPr>
            <a:spAutoFit/>
          </a:bodyPr>
          <a:lstStyle/>
          <a:p>
            <a:r>
              <a:rPr lang="en-US" sz="2400" i="1" dirty="0">
                <a:solidFill>
                  <a:schemeClr val="bg1">
                    <a:lumMod val="75000"/>
                  </a:schemeClr>
                </a:solidFill>
              </a:rPr>
              <a:t>Explanation</a:t>
            </a:r>
            <a:r>
              <a:rPr lang="en-US" sz="2400" dirty="0">
                <a:solidFill>
                  <a:schemeClr val="bg1">
                    <a:lumMod val="75000"/>
                  </a:schemeClr>
                </a:solidFill>
              </a:rPr>
              <a:t>:</a:t>
            </a:r>
          </a:p>
          <a:p>
            <a:r>
              <a:rPr lang="en-US" sz="2400" dirty="0">
                <a:solidFill>
                  <a:schemeClr val="bg1">
                    <a:lumMod val="75000"/>
                  </a:schemeClr>
                </a:solidFill>
              </a:rPr>
              <a:t>Vector addition accounts for + and – quantities.</a:t>
            </a:r>
          </a:p>
          <a:p>
            <a:r>
              <a:rPr lang="en-US" sz="2400" dirty="0">
                <a:solidFill>
                  <a:schemeClr val="bg1">
                    <a:lumMod val="75000"/>
                  </a:schemeClr>
                </a:solidFill>
              </a:rPr>
              <a:t>So, two vectors in opposite direction can add to zero.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04"/>
                                        </p:tgtEl>
                                        <p:attrNameLst>
                                          <p:attrName>style.visibility</p:attrName>
                                        </p:attrNameLst>
                                      </p:cBhvr>
                                      <p:to>
                                        <p:strVal val="visible"/>
                                      </p:to>
                                    </p:set>
                                    <p:animEffect transition="in" filter="dissolve">
                                      <p:cBhvr>
                                        <p:cTn id="7" dur="500"/>
                                        <p:tgtEl>
                                          <p:spTgt spid="153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r>
              <a:rPr lang="en-US" dirty="0" smtClean="0">
                <a:solidFill>
                  <a:schemeClr val="bg1">
                    <a:lumMod val="75000"/>
                  </a:schemeClr>
                </a:solidFill>
              </a:rPr>
              <a:t>2.8  Support Force</a:t>
            </a:r>
          </a:p>
        </p:txBody>
      </p:sp>
      <p:sp>
        <p:nvSpPr>
          <p:cNvPr id="33796" name="Rectangle 3"/>
          <p:cNvSpPr>
            <a:spLocks noGrp="1" noChangeArrowheads="1"/>
          </p:cNvSpPr>
          <p:nvPr>
            <p:ph type="body" idx="1"/>
          </p:nvPr>
        </p:nvSpPr>
        <p:spPr>
          <a:xfrm>
            <a:off x="457200" y="1466850"/>
            <a:ext cx="8229600" cy="4525963"/>
          </a:xfrm>
        </p:spPr>
        <p:txBody>
          <a:bodyPr/>
          <a:lstStyle/>
          <a:p>
            <a:pPr marL="0" indent="0" eaLnBrk="1" hangingPunct="1">
              <a:buFontTx/>
              <a:buNone/>
            </a:pPr>
            <a:r>
              <a:rPr lang="en-US" dirty="0" smtClean="0">
                <a:solidFill>
                  <a:schemeClr val="bg1">
                    <a:lumMod val="75000"/>
                  </a:schemeClr>
                </a:solidFill>
              </a:rPr>
              <a:t>Support force (normal force) is an upward force on an object that is opposite to the force of gravity.</a:t>
            </a:r>
          </a:p>
          <a:p>
            <a:pPr marL="0" indent="0" eaLnBrk="1" hangingPunct="1">
              <a:buFontTx/>
              <a:buNone/>
            </a:pPr>
            <a:endParaRPr lang="en-US" dirty="0" smtClean="0">
              <a:solidFill>
                <a:schemeClr val="bg1">
                  <a:lumMod val="75000"/>
                </a:schemeClr>
              </a:solidFill>
            </a:endParaRPr>
          </a:p>
          <a:p>
            <a:pPr marL="0" indent="0" eaLnBrk="1" hangingPunct="1">
              <a:buFontTx/>
              <a:buNone/>
            </a:pPr>
            <a:r>
              <a:rPr lang="en-US" sz="2400" dirty="0" smtClean="0">
                <a:solidFill>
                  <a:schemeClr val="bg1">
                    <a:lumMod val="75000"/>
                  </a:schemeClr>
                </a:solidFill>
              </a:rPr>
              <a:t>Example: A book on a table compresses</a:t>
            </a:r>
          </a:p>
          <a:p>
            <a:pPr marL="0" indent="0" eaLnBrk="1" hangingPunct="1">
              <a:buFontTx/>
              <a:buNone/>
            </a:pPr>
            <a:r>
              <a:rPr lang="en-US" sz="2400" dirty="0" smtClean="0">
                <a:solidFill>
                  <a:schemeClr val="bg1">
                    <a:lumMod val="75000"/>
                  </a:schemeClr>
                </a:solidFill>
              </a:rPr>
              <a:t>Atoms in the table, and the compressed</a:t>
            </a:r>
          </a:p>
          <a:p>
            <a:pPr marL="0" indent="0" eaLnBrk="1" hangingPunct="1">
              <a:buFontTx/>
              <a:buNone/>
            </a:pPr>
            <a:r>
              <a:rPr lang="en-US" sz="2400" dirty="0" smtClean="0">
                <a:solidFill>
                  <a:schemeClr val="bg1">
                    <a:lumMod val="75000"/>
                  </a:schemeClr>
                </a:solidFill>
              </a:rPr>
              <a:t>atoms produce the support force.</a:t>
            </a:r>
          </a:p>
          <a:p>
            <a:pPr marL="0" indent="0" eaLnBrk="1" hangingPunct="1">
              <a:buFontTx/>
              <a:buNone/>
            </a:pPr>
            <a:endParaRPr lang="en-US" sz="2400" dirty="0" smtClean="0">
              <a:solidFill>
                <a:schemeClr val="bg1">
                  <a:lumMod val="75000"/>
                </a:schemeClr>
              </a:solidFill>
            </a:endParaRPr>
          </a:p>
        </p:txBody>
      </p:sp>
      <p:pic>
        <p:nvPicPr>
          <p:cNvPr id="33807" name="Picture 15" descr="02_09_Figure"/>
          <p:cNvPicPr>
            <a:picLocks noChangeAspect="1" noChangeArrowheads="1"/>
          </p:cNvPicPr>
          <p:nvPr/>
        </p:nvPicPr>
        <p:blipFill>
          <a:blip r:embed="rId3" cstate="print">
            <a:clrChange>
              <a:clrFrom>
                <a:srgbClr val="FFFFFF"/>
              </a:clrFrom>
              <a:clrTo>
                <a:srgbClr val="FFFFFF">
                  <a:alpha val="0"/>
                </a:srgbClr>
              </a:clrTo>
            </a:clrChange>
          </a:blip>
          <a:srcRect t="17725" r="39769" b="2290"/>
          <a:stretch>
            <a:fillRect/>
          </a:stretch>
        </p:blipFill>
        <p:spPr bwMode="auto">
          <a:xfrm>
            <a:off x="6284913" y="2890838"/>
            <a:ext cx="2260600" cy="277495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54" name="Picture 14" descr="02_09_Figure"/>
          <p:cNvPicPr>
            <a:picLocks noChangeAspect="1" noChangeArrowheads="1"/>
          </p:cNvPicPr>
          <p:nvPr/>
        </p:nvPicPr>
        <p:blipFill>
          <a:blip r:embed="rId3" cstate="print">
            <a:clrChange>
              <a:clrFrom>
                <a:srgbClr val="FFFFFF"/>
              </a:clrFrom>
              <a:clrTo>
                <a:srgbClr val="FFFFFF">
                  <a:alpha val="0"/>
                </a:srgbClr>
              </a:clrTo>
            </a:clrChange>
          </a:blip>
          <a:srcRect b="2507"/>
          <a:stretch>
            <a:fillRect/>
          </a:stretch>
        </p:blipFill>
        <p:spPr bwMode="auto">
          <a:xfrm>
            <a:off x="4724400" y="1676400"/>
            <a:ext cx="3994150" cy="3600450"/>
          </a:xfrm>
          <a:prstGeom prst="rect">
            <a:avLst/>
          </a:prstGeom>
          <a:noFill/>
        </p:spPr>
      </p:pic>
      <p:sp>
        <p:nvSpPr>
          <p:cNvPr id="138243" name="Rectangle 2"/>
          <p:cNvSpPr>
            <a:spLocks noGrp="1" noChangeArrowheads="1"/>
          </p:cNvSpPr>
          <p:nvPr>
            <p:ph type="title" idx="4294967295"/>
          </p:nvPr>
        </p:nvSpPr>
        <p:spPr/>
        <p:txBody>
          <a:bodyPr/>
          <a:lstStyle/>
          <a:p>
            <a:pPr eaLnBrk="1" hangingPunct="1"/>
            <a:r>
              <a:rPr lang="en-US" smtClean="0">
                <a:solidFill>
                  <a:schemeClr val="bg1">
                    <a:lumMod val="75000"/>
                  </a:schemeClr>
                </a:solidFill>
              </a:rPr>
              <a:t>Understanding Support Force</a:t>
            </a:r>
          </a:p>
        </p:txBody>
      </p:sp>
      <p:sp>
        <p:nvSpPr>
          <p:cNvPr id="138244" name="Rectangle 3"/>
          <p:cNvSpPr>
            <a:spLocks noGrp="1" noChangeArrowheads="1"/>
          </p:cNvSpPr>
          <p:nvPr>
            <p:ph type="body" idx="4294967295"/>
          </p:nvPr>
        </p:nvSpPr>
        <p:spPr>
          <a:xfrm>
            <a:off x="457200" y="1466850"/>
            <a:ext cx="4733925" cy="4525963"/>
          </a:xfrm>
        </p:spPr>
        <p:txBody>
          <a:bodyPr/>
          <a:lstStyle/>
          <a:p>
            <a:pPr marL="0" indent="0" eaLnBrk="1" hangingPunct="1">
              <a:buFontTx/>
              <a:buNone/>
            </a:pPr>
            <a:r>
              <a:rPr lang="en-US" dirty="0" smtClean="0">
                <a:solidFill>
                  <a:schemeClr val="bg1">
                    <a:lumMod val="75000"/>
                  </a:schemeClr>
                </a:solidFill>
              </a:rPr>
              <a:t>When you push down on a spring, the spring pushes back up on you.</a:t>
            </a:r>
          </a:p>
          <a:p>
            <a:pPr marL="0" indent="0" eaLnBrk="1" hangingPunct="1">
              <a:buFontTx/>
              <a:buNone/>
            </a:pPr>
            <a:endParaRPr lang="en-US" dirty="0" smtClean="0">
              <a:solidFill>
                <a:schemeClr val="bg1">
                  <a:lumMod val="75000"/>
                </a:schemeClr>
              </a:solidFill>
            </a:endParaRPr>
          </a:p>
          <a:p>
            <a:pPr marL="0" indent="0" eaLnBrk="1" hangingPunct="1">
              <a:buFontTx/>
              <a:buNone/>
            </a:pPr>
            <a:r>
              <a:rPr lang="en-US" dirty="0" smtClean="0">
                <a:solidFill>
                  <a:schemeClr val="bg1">
                    <a:lumMod val="75000"/>
                  </a:schemeClr>
                </a:solidFill>
              </a:rPr>
              <a:t>Similarly, when a book pushes down on a table, the table pushes back up on the book.  </a:t>
            </a:r>
            <a:endParaRPr lang="en-US" sz="2400" dirty="0" smtClean="0">
              <a:solidFill>
                <a:schemeClr val="bg1">
                  <a:lumMod val="75000"/>
                </a:schemeClr>
              </a:solidFill>
            </a:endParaRPr>
          </a:p>
          <a:p>
            <a:pPr marL="0" indent="0" eaLnBrk="1" hangingPunct="1">
              <a:buFontTx/>
              <a:buNone/>
            </a:pPr>
            <a:endParaRPr lang="en-US" sz="2400" dirty="0" smtClean="0">
              <a:solidFill>
                <a:schemeClr val="bg1">
                  <a:lumMod val="75000"/>
                </a:schemeClr>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body" idx="4294967295"/>
          </p:nvPr>
        </p:nvSpPr>
        <p:spPr>
          <a:xfrm>
            <a:off x="14288" y="1066800"/>
            <a:ext cx="8839200" cy="4243388"/>
          </a:xfrm>
        </p:spPr>
        <p:txBody>
          <a:bodyPr/>
          <a:lstStyle/>
          <a:p>
            <a:pPr marL="566738" indent="-566738" eaLnBrk="1" hangingPunct="1">
              <a:buFontTx/>
              <a:buNone/>
            </a:pPr>
            <a:r>
              <a:rPr lang="en-US" dirty="0" smtClean="0">
                <a:solidFill>
                  <a:schemeClr val="bg1">
                    <a:lumMod val="75000"/>
                  </a:schemeClr>
                </a:solidFill>
              </a:rPr>
              <a:t>When you stand on two bathroom scales with one foot on each scale and with your weight evenly distributed, each scale will read</a:t>
            </a:r>
          </a:p>
          <a:p>
            <a:pPr marL="566738" indent="-566738" eaLnBrk="1" hangingPunct="1">
              <a:buFontTx/>
              <a:buNone/>
            </a:pPr>
            <a:endParaRPr lang="en-US" dirty="0" smtClean="0">
              <a:solidFill>
                <a:schemeClr val="bg1">
                  <a:lumMod val="75000"/>
                </a:schemeClr>
              </a:solidFill>
            </a:endParaRPr>
          </a:p>
          <a:p>
            <a:pPr marL="566738" indent="-566738" eaLnBrk="1" hangingPunct="1">
              <a:buFontTx/>
              <a:buAutoNum type="alphaUcPeriod"/>
            </a:pPr>
            <a:r>
              <a:rPr lang="en-US" sz="2800" dirty="0" smtClean="0">
                <a:solidFill>
                  <a:schemeClr val="bg1">
                    <a:lumMod val="75000"/>
                  </a:schemeClr>
                </a:solidFill>
              </a:rPr>
              <a:t>your weight.</a:t>
            </a:r>
            <a:endParaRPr lang="en-US" sz="2800" dirty="0" smtClean="0">
              <a:solidFill>
                <a:schemeClr val="bg1">
                  <a:lumMod val="75000"/>
                </a:schemeClr>
              </a:solidFill>
              <a:ea typeface="Batang" pitchFamily="18" charset="-127"/>
            </a:endParaRPr>
          </a:p>
          <a:p>
            <a:pPr marL="566738" indent="-566738" eaLnBrk="1" hangingPunct="1">
              <a:buFontTx/>
              <a:buAutoNum type="alphaUcPeriod" startAt="2"/>
            </a:pPr>
            <a:r>
              <a:rPr lang="en-US" sz="2800" dirty="0" smtClean="0">
                <a:solidFill>
                  <a:schemeClr val="bg1">
                    <a:lumMod val="75000"/>
                  </a:schemeClr>
                </a:solidFill>
              </a:rPr>
              <a:t>half your weight.</a:t>
            </a:r>
            <a:r>
              <a:rPr lang="en-US" sz="2800" b="1" dirty="0" smtClean="0">
                <a:solidFill>
                  <a:schemeClr val="bg1">
                    <a:lumMod val="75000"/>
                  </a:schemeClr>
                </a:solidFill>
                <a:ea typeface="Batang" pitchFamily="18" charset="-127"/>
              </a:rPr>
              <a:t> </a:t>
            </a:r>
          </a:p>
          <a:p>
            <a:pPr marL="566738" indent="-566738" eaLnBrk="1" hangingPunct="1">
              <a:buFontTx/>
              <a:buAutoNum type="alphaUcPeriod" startAt="2"/>
            </a:pPr>
            <a:r>
              <a:rPr lang="en-US" sz="2800" dirty="0" smtClean="0">
                <a:solidFill>
                  <a:schemeClr val="bg1">
                    <a:lumMod val="75000"/>
                  </a:schemeClr>
                </a:solidFill>
              </a:rPr>
              <a:t>zero.</a:t>
            </a:r>
            <a:endParaRPr lang="en-US" sz="2800" dirty="0" smtClean="0">
              <a:solidFill>
                <a:schemeClr val="bg1">
                  <a:lumMod val="75000"/>
                </a:schemeClr>
              </a:solidFill>
              <a:ea typeface="Batang" pitchFamily="18" charset="-127"/>
            </a:endParaRPr>
          </a:p>
          <a:p>
            <a:pPr marL="566738" indent="-566738" eaLnBrk="1" hangingPunct="1">
              <a:buFontTx/>
              <a:buAutoNum type="alphaUcPeriod" startAt="4"/>
            </a:pPr>
            <a:r>
              <a:rPr lang="en-US" sz="2800" dirty="0" smtClean="0">
                <a:solidFill>
                  <a:schemeClr val="bg1">
                    <a:lumMod val="75000"/>
                  </a:schemeClr>
                </a:solidFill>
              </a:rPr>
              <a:t>more than your weight.</a:t>
            </a:r>
          </a:p>
        </p:txBody>
      </p:sp>
      <p:sp>
        <p:nvSpPr>
          <p:cNvPr id="155651" name="Rectangle 4"/>
          <p:cNvSpPr>
            <a:spLocks noChangeArrowheads="1"/>
          </p:cNvSpPr>
          <p:nvPr/>
        </p:nvSpPr>
        <p:spPr bwMode="auto">
          <a:xfrm>
            <a:off x="0" y="0"/>
            <a:ext cx="9144000" cy="990600"/>
          </a:xfrm>
          <a:prstGeom prst="rect">
            <a:avLst/>
          </a:prstGeom>
          <a:solidFill>
            <a:srgbClr val="3B79AC"/>
          </a:solidFill>
          <a:ln w="9525">
            <a:noFill/>
            <a:miter lim="800000"/>
            <a:headEnd/>
            <a:tailEnd/>
          </a:ln>
        </p:spPr>
        <p:txBody>
          <a:bodyPr wrap="none" anchor="ctr"/>
          <a:lstStyle/>
          <a:p>
            <a:pPr algn="ctr"/>
            <a:r>
              <a:rPr lang="en-US" sz="3200" b="1">
                <a:solidFill>
                  <a:schemeClr val="bg1"/>
                </a:solidFill>
                <a:cs typeface="Arial" pitchFamily="34" charset="0"/>
              </a:rPr>
              <a:t>Support Force</a:t>
            </a:r>
          </a:p>
          <a:p>
            <a:pPr algn="ctr"/>
            <a:r>
              <a:rPr lang="en-US" sz="3200" b="1">
                <a:solidFill>
                  <a:schemeClr val="bg1"/>
                </a:solidFill>
                <a:cs typeface="Arial" pitchFamily="34" charset="0"/>
              </a:rPr>
              <a:t>CHECK YOUR NEIGHBOR</a:t>
            </a:r>
            <a:r>
              <a:rPr lang="en-US" sz="3200" b="1" i="1">
                <a:solidFill>
                  <a:schemeClr val="folHlink"/>
                </a:solidFill>
                <a:cs typeface="Arial" pitchFamily="34" charset="0"/>
              </a:rPr>
              <a:t> </a:t>
            </a:r>
          </a:p>
        </p:txBody>
      </p:sp>
      <p:pic>
        <p:nvPicPr>
          <p:cNvPr id="155652" name="Picture 6" descr="03_UnFigure_p039-F"/>
          <p:cNvPicPr>
            <a:picLocks noChangeAspect="1" noChangeArrowheads="1"/>
          </p:cNvPicPr>
          <p:nvPr/>
        </p:nvPicPr>
        <p:blipFill>
          <a:blip r:embed="rId3" cstate="print"/>
          <a:srcRect r="51437" b="9871"/>
          <a:stretch>
            <a:fillRect/>
          </a:stretch>
        </p:blipFill>
        <p:spPr bwMode="auto">
          <a:xfrm>
            <a:off x="5514975" y="2851150"/>
            <a:ext cx="2608263" cy="33924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650">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55650">
                                            <p:txEl>
                                              <p:pRg st="3" end="3"/>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55650">
                                            <p:txEl>
                                              <p:pRg st="4" end="4"/>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5565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3"/>
          <p:cNvSpPr>
            <a:spLocks noGrp="1" noChangeArrowheads="1"/>
          </p:cNvSpPr>
          <p:nvPr>
            <p:ph type="body" idx="4294967295"/>
          </p:nvPr>
        </p:nvSpPr>
        <p:spPr>
          <a:xfrm>
            <a:off x="0" y="1066800"/>
            <a:ext cx="8839200" cy="3673475"/>
          </a:xfrm>
        </p:spPr>
        <p:txBody>
          <a:bodyPr>
            <a:normAutofit lnSpcReduction="10000"/>
          </a:bodyPr>
          <a:lstStyle/>
          <a:p>
            <a:pPr marL="566738" indent="-566738" eaLnBrk="1" hangingPunct="1">
              <a:lnSpc>
                <a:spcPct val="90000"/>
              </a:lnSpc>
              <a:buFontTx/>
              <a:buNone/>
            </a:pPr>
            <a:r>
              <a:rPr lang="en-US" smtClean="0">
                <a:solidFill>
                  <a:schemeClr val="bg1">
                    <a:lumMod val="75000"/>
                  </a:schemeClr>
                </a:solidFill>
              </a:rPr>
              <a:t>When you stand on two bathroom scales with one foot on each scale and with your weight evenly distributed, each scale will read</a:t>
            </a:r>
          </a:p>
          <a:p>
            <a:pPr marL="566738" indent="-566738" eaLnBrk="1" hangingPunct="1">
              <a:lnSpc>
                <a:spcPct val="90000"/>
              </a:lnSpc>
              <a:buFontTx/>
              <a:buNone/>
            </a:pPr>
            <a:endParaRPr lang="en-US" smtClean="0">
              <a:solidFill>
                <a:schemeClr val="bg1">
                  <a:lumMod val="75000"/>
                </a:schemeClr>
              </a:solidFill>
            </a:endParaRPr>
          </a:p>
          <a:p>
            <a:pPr marL="566738" indent="-566738" eaLnBrk="1" hangingPunct="1">
              <a:lnSpc>
                <a:spcPct val="90000"/>
              </a:lnSpc>
              <a:buFontTx/>
              <a:buAutoNum type="alphaUcPeriod"/>
            </a:pPr>
            <a:r>
              <a:rPr lang="en-US" sz="2800" smtClean="0">
                <a:solidFill>
                  <a:schemeClr val="bg1">
                    <a:lumMod val="75000"/>
                  </a:schemeClr>
                </a:solidFill>
              </a:rPr>
              <a:t>your weight.</a:t>
            </a:r>
            <a:endParaRPr lang="en-US" sz="2800" smtClean="0">
              <a:solidFill>
                <a:schemeClr val="bg1">
                  <a:lumMod val="75000"/>
                </a:schemeClr>
              </a:solidFill>
              <a:ea typeface="Batang" pitchFamily="18" charset="-127"/>
            </a:endParaRPr>
          </a:p>
          <a:p>
            <a:pPr marL="566738" indent="-566738" eaLnBrk="1" hangingPunct="1">
              <a:lnSpc>
                <a:spcPct val="90000"/>
              </a:lnSpc>
              <a:buFontTx/>
              <a:buAutoNum type="alphaUcPeriod" startAt="2"/>
            </a:pPr>
            <a:r>
              <a:rPr lang="en-US" sz="2800" b="1" smtClean="0">
                <a:solidFill>
                  <a:schemeClr val="bg1">
                    <a:lumMod val="75000"/>
                  </a:schemeClr>
                </a:solidFill>
              </a:rPr>
              <a:t>half your weight.</a:t>
            </a:r>
            <a:r>
              <a:rPr lang="en-US" sz="2800" b="1" smtClean="0">
                <a:solidFill>
                  <a:schemeClr val="bg1">
                    <a:lumMod val="75000"/>
                  </a:schemeClr>
                </a:solidFill>
                <a:ea typeface="Batang" pitchFamily="18" charset="-127"/>
              </a:rPr>
              <a:t> </a:t>
            </a:r>
          </a:p>
          <a:p>
            <a:pPr marL="566738" indent="-566738" eaLnBrk="1" hangingPunct="1">
              <a:lnSpc>
                <a:spcPct val="90000"/>
              </a:lnSpc>
              <a:buFontTx/>
              <a:buAutoNum type="alphaUcPeriod" startAt="2"/>
            </a:pPr>
            <a:r>
              <a:rPr lang="en-US" sz="2800" smtClean="0">
                <a:solidFill>
                  <a:schemeClr val="bg1">
                    <a:lumMod val="75000"/>
                  </a:schemeClr>
                </a:solidFill>
              </a:rPr>
              <a:t>zero.</a:t>
            </a:r>
            <a:endParaRPr lang="en-US" sz="2800" smtClean="0">
              <a:solidFill>
                <a:schemeClr val="bg1">
                  <a:lumMod val="75000"/>
                </a:schemeClr>
              </a:solidFill>
              <a:ea typeface="Batang" pitchFamily="18" charset="-127"/>
            </a:endParaRPr>
          </a:p>
          <a:p>
            <a:pPr marL="566738" indent="-566738" eaLnBrk="1" hangingPunct="1">
              <a:lnSpc>
                <a:spcPct val="90000"/>
              </a:lnSpc>
              <a:buFontTx/>
              <a:buAutoNum type="alphaUcPeriod" startAt="4"/>
            </a:pPr>
            <a:r>
              <a:rPr lang="en-US" sz="2800" smtClean="0">
                <a:solidFill>
                  <a:schemeClr val="bg1">
                    <a:lumMod val="75000"/>
                  </a:schemeClr>
                </a:solidFill>
              </a:rPr>
              <a:t>more than your weight.</a:t>
            </a:r>
          </a:p>
        </p:txBody>
      </p:sp>
      <p:sp>
        <p:nvSpPr>
          <p:cNvPr id="157699" name="Rectangle 4"/>
          <p:cNvSpPr>
            <a:spLocks noChangeArrowheads="1"/>
          </p:cNvSpPr>
          <p:nvPr/>
        </p:nvSpPr>
        <p:spPr bwMode="auto">
          <a:xfrm>
            <a:off x="0" y="0"/>
            <a:ext cx="9144000" cy="990600"/>
          </a:xfrm>
          <a:prstGeom prst="rect">
            <a:avLst/>
          </a:prstGeom>
          <a:solidFill>
            <a:srgbClr val="3B79AC"/>
          </a:solidFill>
          <a:ln w="9525">
            <a:noFill/>
            <a:miter lim="800000"/>
            <a:headEnd/>
            <a:tailEnd/>
          </a:ln>
        </p:spPr>
        <p:txBody>
          <a:bodyPr wrap="none" anchor="ctr"/>
          <a:lstStyle/>
          <a:p>
            <a:pPr algn="ctr"/>
            <a:r>
              <a:rPr lang="en-US" sz="3200" b="1">
                <a:solidFill>
                  <a:schemeClr val="bg1"/>
                </a:solidFill>
                <a:cs typeface="Arial" pitchFamily="34" charset="0"/>
              </a:rPr>
              <a:t>Support Force</a:t>
            </a:r>
          </a:p>
          <a:p>
            <a:pPr algn="ctr"/>
            <a:r>
              <a:rPr lang="en-US" sz="3200" b="1">
                <a:solidFill>
                  <a:schemeClr val="bg1"/>
                </a:solidFill>
                <a:cs typeface="Arial" pitchFamily="34" charset="0"/>
              </a:rPr>
              <a:t>CHECK YOUR NEIGHBOR</a:t>
            </a:r>
            <a:r>
              <a:rPr lang="en-US" sz="3200" b="1" i="1">
                <a:solidFill>
                  <a:schemeClr val="folHlink"/>
                </a:solidFill>
                <a:cs typeface="Arial" pitchFamily="34" charset="0"/>
              </a:rPr>
              <a:t> </a:t>
            </a:r>
          </a:p>
        </p:txBody>
      </p:sp>
      <p:sp>
        <p:nvSpPr>
          <p:cNvPr id="157701" name="Text Box 5"/>
          <p:cNvSpPr txBox="1">
            <a:spLocks noChangeArrowheads="1"/>
          </p:cNvSpPr>
          <p:nvPr/>
        </p:nvSpPr>
        <p:spPr bwMode="auto">
          <a:xfrm>
            <a:off x="725488" y="4987925"/>
            <a:ext cx="7959725" cy="1569660"/>
          </a:xfrm>
          <a:prstGeom prst="rect">
            <a:avLst/>
          </a:prstGeom>
          <a:noFill/>
          <a:ln w="9525">
            <a:noFill/>
            <a:miter lim="800000"/>
            <a:headEnd/>
            <a:tailEnd/>
          </a:ln>
          <a:effectLst/>
        </p:spPr>
        <p:txBody>
          <a:bodyPr>
            <a:spAutoFit/>
          </a:bodyPr>
          <a:lstStyle/>
          <a:p>
            <a:pPr marL="225425" indent="-225425"/>
            <a:r>
              <a:rPr lang="en-US" sz="2400" i="1" dirty="0">
                <a:solidFill>
                  <a:schemeClr val="bg1">
                    <a:lumMod val="75000"/>
                  </a:schemeClr>
                </a:solidFill>
              </a:rPr>
              <a:t>Explanation</a:t>
            </a:r>
            <a:r>
              <a:rPr lang="en-US" sz="2400" dirty="0">
                <a:solidFill>
                  <a:schemeClr val="bg1">
                    <a:lumMod val="75000"/>
                  </a:schemeClr>
                </a:solidFill>
              </a:rPr>
              <a:t>:</a:t>
            </a:r>
            <a:endParaRPr lang="en-US" sz="2400" i="1" dirty="0">
              <a:solidFill>
                <a:schemeClr val="bg1">
                  <a:lumMod val="75000"/>
                </a:schemeClr>
              </a:solidFill>
            </a:endParaRPr>
          </a:p>
          <a:p>
            <a:pPr marL="225425" indent="-225425">
              <a:buFontTx/>
              <a:buChar char="•"/>
            </a:pPr>
            <a:r>
              <a:rPr lang="en-US" sz="2400" dirty="0">
                <a:solidFill>
                  <a:schemeClr val="bg1">
                    <a:lumMod val="75000"/>
                  </a:schemeClr>
                </a:solidFill>
                <a:sym typeface="Symbol" pitchFamily="18" charset="2"/>
              </a:rPr>
              <a:t>You are at rest, so </a:t>
            </a:r>
            <a:r>
              <a:rPr lang="en-US" sz="2400" i="1" dirty="0">
                <a:solidFill>
                  <a:schemeClr val="bg1">
                    <a:lumMod val="75000"/>
                  </a:schemeClr>
                </a:solidFill>
                <a:sym typeface="Symbol" pitchFamily="18" charset="2"/>
              </a:rPr>
              <a:t>F</a:t>
            </a:r>
            <a:r>
              <a:rPr lang="en-US" sz="2400" dirty="0">
                <a:solidFill>
                  <a:schemeClr val="bg1">
                    <a:lumMod val="75000"/>
                  </a:schemeClr>
                </a:solidFill>
                <a:sym typeface="Symbol" pitchFamily="18" charset="2"/>
              </a:rPr>
              <a:t>=0.</a:t>
            </a:r>
          </a:p>
          <a:p>
            <a:pPr marL="225425" indent="-225425">
              <a:buFontTx/>
              <a:buChar char="•"/>
            </a:pPr>
            <a:r>
              <a:rPr lang="en-US" sz="2400" dirty="0">
                <a:solidFill>
                  <a:schemeClr val="bg1">
                    <a:lumMod val="75000"/>
                  </a:schemeClr>
                </a:solidFill>
                <a:sym typeface="Symbol" pitchFamily="18" charset="2"/>
              </a:rPr>
              <a:t>Forces from both scales add to cancel your weight.</a:t>
            </a:r>
          </a:p>
          <a:p>
            <a:pPr marL="225425" indent="-225425">
              <a:buFontTx/>
              <a:buChar char="•"/>
            </a:pPr>
            <a:r>
              <a:rPr lang="en-US" sz="2400" dirty="0">
                <a:solidFill>
                  <a:schemeClr val="bg1">
                    <a:lumMod val="75000"/>
                  </a:schemeClr>
                </a:solidFill>
                <a:sym typeface="Symbol" pitchFamily="18" charset="2"/>
              </a:rPr>
              <a:t>Force from each scale is one-half your weight </a:t>
            </a:r>
            <a:endParaRPr lang="en-US" sz="2800" dirty="0">
              <a:solidFill>
                <a:schemeClr val="bg1">
                  <a:lumMod val="75000"/>
                </a:schemeClr>
              </a:solidFill>
            </a:endParaRPr>
          </a:p>
        </p:txBody>
      </p:sp>
      <p:pic>
        <p:nvPicPr>
          <p:cNvPr id="157702" name="Picture 6" descr="03_UnFigure_p039-F"/>
          <p:cNvPicPr>
            <a:picLocks noChangeAspect="1" noChangeArrowheads="1"/>
          </p:cNvPicPr>
          <p:nvPr/>
        </p:nvPicPr>
        <p:blipFill>
          <a:blip r:embed="rId3" cstate="print"/>
          <a:srcRect r="51437" b="9871"/>
          <a:stretch>
            <a:fillRect/>
          </a:stretch>
        </p:blipFill>
        <p:spPr bwMode="auto">
          <a:xfrm>
            <a:off x="5929313" y="2697163"/>
            <a:ext cx="1703387" cy="2216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157701">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57701">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57701">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15770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1"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7" name="Picture 19" descr="04_04_Figure"/>
          <p:cNvPicPr>
            <a:picLocks noChangeAspect="1" noChangeArrowheads="1"/>
          </p:cNvPicPr>
          <p:nvPr/>
        </p:nvPicPr>
        <p:blipFill>
          <a:blip r:embed="rId3" cstate="print"/>
          <a:srcRect t="17038" r="37344" b="9293"/>
          <a:stretch>
            <a:fillRect/>
          </a:stretch>
        </p:blipFill>
        <p:spPr bwMode="auto">
          <a:xfrm>
            <a:off x="3349625" y="3641725"/>
            <a:ext cx="4502150" cy="3051175"/>
          </a:xfrm>
          <a:prstGeom prst="rect">
            <a:avLst/>
          </a:prstGeom>
          <a:noFill/>
        </p:spPr>
      </p:pic>
      <p:sp>
        <p:nvSpPr>
          <p:cNvPr id="37891" name="Rectangle 2"/>
          <p:cNvSpPr>
            <a:spLocks noGrp="1" noChangeArrowheads="1"/>
          </p:cNvSpPr>
          <p:nvPr>
            <p:ph type="title"/>
          </p:nvPr>
        </p:nvSpPr>
        <p:spPr/>
        <p:txBody>
          <a:bodyPr/>
          <a:lstStyle/>
          <a:p>
            <a:pPr eaLnBrk="1" hangingPunct="1"/>
            <a:r>
              <a:rPr lang="en-US" dirty="0" smtClean="0">
                <a:solidFill>
                  <a:schemeClr val="bg1">
                    <a:lumMod val="75000"/>
                  </a:schemeClr>
                </a:solidFill>
              </a:rPr>
              <a:t>2.9  Equilibrium of Moving Things</a:t>
            </a:r>
          </a:p>
        </p:txBody>
      </p:sp>
      <p:sp>
        <p:nvSpPr>
          <p:cNvPr id="37892" name="Rectangle 3"/>
          <p:cNvSpPr>
            <a:spLocks noGrp="1" noChangeArrowheads="1"/>
          </p:cNvSpPr>
          <p:nvPr>
            <p:ph type="body" idx="1"/>
          </p:nvPr>
        </p:nvSpPr>
        <p:spPr>
          <a:xfrm>
            <a:off x="514350" y="1344613"/>
            <a:ext cx="8229600" cy="2432050"/>
          </a:xfrm>
        </p:spPr>
        <p:txBody>
          <a:bodyPr>
            <a:normAutofit lnSpcReduction="10000"/>
          </a:bodyPr>
          <a:lstStyle/>
          <a:p>
            <a:pPr eaLnBrk="1" hangingPunct="1">
              <a:buFontTx/>
              <a:buNone/>
            </a:pPr>
            <a:r>
              <a:rPr lang="en-US" dirty="0" smtClean="0">
                <a:solidFill>
                  <a:schemeClr val="bg1">
                    <a:lumMod val="75000"/>
                  </a:schemeClr>
                </a:solidFill>
              </a:rPr>
              <a:t>Equilibrium test:</a:t>
            </a:r>
            <a:r>
              <a:rPr lang="en-US" sz="3600" dirty="0" smtClean="0">
                <a:solidFill>
                  <a:schemeClr val="bg1">
                    <a:lumMod val="75000"/>
                  </a:schemeClr>
                </a:solidFill>
              </a:rPr>
              <a:t> </a:t>
            </a:r>
            <a:r>
              <a:rPr lang="en-US" dirty="0" smtClean="0">
                <a:solidFill>
                  <a:schemeClr val="bg1">
                    <a:lumMod val="75000"/>
                  </a:schemeClr>
                </a:solidFill>
              </a:rPr>
              <a:t>whether something undergoes </a:t>
            </a:r>
            <a:r>
              <a:rPr lang="en-US" b="1" dirty="0" smtClean="0">
                <a:solidFill>
                  <a:schemeClr val="bg1">
                    <a:lumMod val="75000"/>
                  </a:schemeClr>
                </a:solidFill>
              </a:rPr>
              <a:t>changes</a:t>
            </a:r>
            <a:r>
              <a:rPr lang="en-US" dirty="0" smtClean="0">
                <a:solidFill>
                  <a:schemeClr val="bg1">
                    <a:lumMod val="75000"/>
                  </a:schemeClr>
                </a:solidFill>
              </a:rPr>
              <a:t> in motion</a:t>
            </a:r>
            <a:endParaRPr lang="en-US" sz="3600" dirty="0" smtClean="0">
              <a:solidFill>
                <a:schemeClr val="bg1">
                  <a:lumMod val="75000"/>
                </a:schemeClr>
              </a:solidFill>
            </a:endParaRPr>
          </a:p>
          <a:p>
            <a:pPr lvl="1" eaLnBrk="1" hangingPunct="1">
              <a:buFontTx/>
              <a:buNone/>
            </a:pPr>
            <a:r>
              <a:rPr lang="en-US" sz="2400" dirty="0" smtClean="0">
                <a:solidFill>
                  <a:schemeClr val="bg1">
                    <a:lumMod val="75000"/>
                  </a:schemeClr>
                </a:solidFill>
              </a:rPr>
              <a:t>Example: A crate at rest is in static equilibrium.</a:t>
            </a:r>
          </a:p>
          <a:p>
            <a:pPr lvl="1" eaLnBrk="1" hangingPunct="1">
              <a:buFontTx/>
              <a:buNone/>
            </a:pPr>
            <a:r>
              <a:rPr lang="en-US" sz="2400" dirty="0" smtClean="0">
                <a:solidFill>
                  <a:schemeClr val="bg1">
                    <a:lumMod val="75000"/>
                  </a:schemeClr>
                </a:solidFill>
              </a:rPr>
              <a:t>Example: When pushed at a steady speed, it is in </a:t>
            </a:r>
            <a:r>
              <a:rPr lang="en-US" sz="2400" dirty="0" smtClean="0">
                <a:solidFill>
                  <a:schemeClr val="bg1">
                    <a:lumMod val="75000"/>
                  </a:schemeClr>
                </a:solidFill>
                <a:effectLst>
                  <a:outerShdw blurRad="38100" dist="38100" dir="2700000" algn="tl">
                    <a:srgbClr val="C0C0C0"/>
                  </a:outerShdw>
                </a:effectLst>
              </a:rPr>
              <a:t>dynamic</a:t>
            </a:r>
            <a:r>
              <a:rPr lang="en-US" sz="2400" dirty="0" smtClean="0">
                <a:solidFill>
                  <a:schemeClr val="bg1">
                    <a:lumMod val="75000"/>
                  </a:schemeClr>
                </a:solidFill>
              </a:rPr>
              <a:t> equilibrium.</a:t>
            </a:r>
            <a:r>
              <a:rPr lang="en-US" dirty="0" smtClean="0">
                <a:solidFill>
                  <a:schemeClr val="bg1">
                    <a:lumMod val="75000"/>
                  </a:schemeClr>
                </a:solidFill>
              </a:rPr>
              <a:t> </a:t>
            </a:r>
          </a:p>
        </p:txBody>
      </p:sp>
      <p:sp>
        <p:nvSpPr>
          <p:cNvPr id="37897" name="Text Box 9"/>
          <p:cNvSpPr txBox="1">
            <a:spLocks noChangeArrowheads="1"/>
          </p:cNvSpPr>
          <p:nvPr/>
        </p:nvSpPr>
        <p:spPr bwMode="auto">
          <a:xfrm>
            <a:off x="6116638" y="6229350"/>
            <a:ext cx="227012" cy="274638"/>
          </a:xfrm>
          <a:prstGeom prst="rect">
            <a:avLst/>
          </a:prstGeom>
          <a:noFill/>
          <a:ln w="9525">
            <a:noFill/>
            <a:miter lim="800000"/>
            <a:headEnd/>
            <a:tailEnd/>
          </a:ln>
          <a:effectLst/>
        </p:spPr>
        <p:txBody>
          <a:bodyPr wrap="none">
            <a:spAutoFit/>
          </a:bodyPr>
          <a:lstStyle/>
          <a:p>
            <a:r>
              <a:rPr lang="en-US" sz="1200"/>
              <a:t>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6918036" cy="914400"/>
          </a:xfrm>
        </p:spPr>
        <p:txBody>
          <a:bodyPr>
            <a:normAutofit fontScale="90000"/>
          </a:bodyPr>
          <a:lstStyle/>
          <a:p>
            <a:pPr lvl="1"/>
            <a:r>
              <a:rPr lang="en-US" sz="4000" dirty="0">
                <a:solidFill>
                  <a:schemeClr val="accent4">
                    <a:lumMod val="20000"/>
                    <a:lumOff val="80000"/>
                  </a:schemeClr>
                </a:solidFill>
                <a:latin typeface="+mj-lt"/>
              </a:rPr>
              <a:t>Equilibrium as a formula </a:t>
            </a:r>
            <a:r>
              <a:rPr lang="en-US" sz="4000" dirty="0"/>
              <a:t/>
            </a:r>
            <a:br>
              <a:rPr lang="en-US" sz="4000" dirty="0"/>
            </a:br>
            <a:endParaRPr lang="en-US" sz="4000" dirty="0"/>
          </a:p>
        </p:txBody>
      </p:sp>
      <p:sp>
        <p:nvSpPr>
          <p:cNvPr id="3" name="Content Placeholder 2"/>
          <p:cNvSpPr>
            <a:spLocks noGrp="1"/>
          </p:cNvSpPr>
          <p:nvPr>
            <p:ph idx="1"/>
          </p:nvPr>
        </p:nvSpPr>
        <p:spPr>
          <a:xfrm>
            <a:off x="838200" y="3148062"/>
            <a:ext cx="8001000" cy="3006854"/>
          </a:xfrm>
        </p:spPr>
        <p:txBody>
          <a:bodyPr>
            <a:normAutofit fontScale="85000" lnSpcReduction="20000"/>
          </a:bodyPr>
          <a:lstStyle/>
          <a:p>
            <a:endParaRPr lang="en-US" dirty="0" smtClean="0">
              <a:solidFill>
                <a:schemeClr val="bg1">
                  <a:lumMod val="75000"/>
                </a:schemeClr>
              </a:solidFill>
            </a:endParaRPr>
          </a:p>
          <a:p>
            <a:r>
              <a:rPr lang="en-US" dirty="0">
                <a:solidFill>
                  <a:schemeClr val="bg1">
                    <a:lumMod val="75000"/>
                  </a:schemeClr>
                </a:solidFill>
              </a:rPr>
              <a:t>Static: when an object is at </a:t>
            </a:r>
            <a:r>
              <a:rPr lang="en-US" b="1" dirty="0" smtClean="0">
                <a:solidFill>
                  <a:schemeClr val="accent1">
                    <a:lumMod val="75000"/>
                  </a:schemeClr>
                </a:solidFill>
              </a:rPr>
              <a:t>rest</a:t>
            </a:r>
            <a:r>
              <a:rPr lang="en-US" dirty="0">
                <a:solidFill>
                  <a:schemeClr val="bg1">
                    <a:lumMod val="75000"/>
                  </a:schemeClr>
                </a:solidFill>
              </a:rPr>
              <a:t> </a:t>
            </a:r>
          </a:p>
          <a:p>
            <a:r>
              <a:rPr lang="en-US" dirty="0">
                <a:solidFill>
                  <a:schemeClr val="bg1">
                    <a:lumMod val="75000"/>
                  </a:schemeClr>
                </a:solidFill>
              </a:rPr>
              <a:t>Dynamic: when an object is moving at </a:t>
            </a:r>
            <a:r>
              <a:rPr lang="en-US" dirty="0">
                <a:solidFill>
                  <a:schemeClr val="accent1">
                    <a:lumMod val="75000"/>
                  </a:schemeClr>
                </a:solidFill>
              </a:rPr>
              <a:t>a </a:t>
            </a:r>
            <a:r>
              <a:rPr lang="en-US" b="1" dirty="0">
                <a:solidFill>
                  <a:schemeClr val="accent1">
                    <a:lumMod val="75000"/>
                  </a:schemeClr>
                </a:solidFill>
              </a:rPr>
              <a:t>constant velocity</a:t>
            </a:r>
            <a:r>
              <a:rPr lang="en-US" dirty="0">
                <a:solidFill>
                  <a:schemeClr val="bg1">
                    <a:lumMod val="75000"/>
                  </a:schemeClr>
                </a:solidFill>
              </a:rPr>
              <a:t> (no </a:t>
            </a:r>
            <a:r>
              <a:rPr lang="en-US" dirty="0" smtClean="0">
                <a:solidFill>
                  <a:schemeClr val="bg1">
                    <a:lumMod val="75000"/>
                  </a:schemeClr>
                </a:solidFill>
              </a:rPr>
              <a:t>acceleration)</a:t>
            </a:r>
          </a:p>
          <a:p>
            <a:r>
              <a:rPr lang="en-US" b="1" dirty="0" smtClean="0">
                <a:solidFill>
                  <a:schemeClr val="bg1">
                    <a:lumMod val="75000"/>
                  </a:schemeClr>
                </a:solidFill>
              </a:rPr>
              <a:t>Problem</a:t>
            </a:r>
            <a:r>
              <a:rPr lang="en-US" dirty="0">
                <a:solidFill>
                  <a:schemeClr val="bg1">
                    <a:lumMod val="75000"/>
                  </a:schemeClr>
                </a:solidFill>
              </a:rPr>
              <a:t>: If a plane flies at a constant velocity …	is this </a:t>
            </a:r>
            <a:r>
              <a:rPr lang="en-US" b="1" dirty="0">
                <a:solidFill>
                  <a:schemeClr val="accent1">
                    <a:lumMod val="75000"/>
                  </a:schemeClr>
                </a:solidFill>
              </a:rPr>
              <a:t>static</a:t>
            </a:r>
            <a:r>
              <a:rPr lang="en-US" dirty="0">
                <a:solidFill>
                  <a:schemeClr val="bg1">
                    <a:lumMod val="75000"/>
                  </a:schemeClr>
                </a:solidFill>
              </a:rPr>
              <a:t> or </a:t>
            </a:r>
            <a:r>
              <a:rPr lang="en-US" b="1" dirty="0">
                <a:solidFill>
                  <a:schemeClr val="accent2">
                    <a:lumMod val="75000"/>
                  </a:schemeClr>
                </a:solidFill>
              </a:rPr>
              <a:t>dynamic</a:t>
            </a:r>
            <a:r>
              <a:rPr lang="en-US" dirty="0">
                <a:solidFill>
                  <a:schemeClr val="bg1">
                    <a:lumMod val="75000"/>
                  </a:schemeClr>
                </a:solidFill>
              </a:rPr>
              <a:t> </a:t>
            </a:r>
            <a:r>
              <a:rPr lang="en-US" dirty="0" smtClean="0">
                <a:solidFill>
                  <a:schemeClr val="bg1">
                    <a:lumMod val="75000"/>
                  </a:schemeClr>
                </a:solidFill>
              </a:rPr>
              <a:t>equilibrium? </a:t>
            </a:r>
            <a:r>
              <a:rPr lang="en-US" dirty="0">
                <a:solidFill>
                  <a:schemeClr val="bg1">
                    <a:lumMod val="75000"/>
                  </a:schemeClr>
                </a:solidFill>
              </a:rPr>
              <a:t>(circle </a:t>
            </a:r>
            <a:r>
              <a:rPr lang="en-US" dirty="0" smtClean="0">
                <a:solidFill>
                  <a:schemeClr val="bg1">
                    <a:lumMod val="75000"/>
                  </a:schemeClr>
                </a:solidFill>
              </a:rPr>
              <a:t>one)</a:t>
            </a:r>
          </a:p>
          <a:p>
            <a:r>
              <a:rPr lang="en-US" dirty="0" smtClean="0">
                <a:solidFill>
                  <a:schemeClr val="bg1">
                    <a:lumMod val="75000"/>
                  </a:schemeClr>
                </a:solidFill>
              </a:rPr>
              <a:t>Which </a:t>
            </a:r>
            <a:r>
              <a:rPr lang="en-US" dirty="0">
                <a:solidFill>
                  <a:schemeClr val="bg1">
                    <a:lumMod val="75000"/>
                  </a:schemeClr>
                </a:solidFill>
              </a:rPr>
              <a:t>is greater: its </a:t>
            </a:r>
            <a:r>
              <a:rPr lang="en-US" b="1" dirty="0">
                <a:solidFill>
                  <a:schemeClr val="accent2">
                    <a:lumMod val="75000"/>
                  </a:schemeClr>
                </a:solidFill>
              </a:rPr>
              <a:t>thrust</a:t>
            </a:r>
            <a:r>
              <a:rPr lang="en-US" dirty="0">
                <a:solidFill>
                  <a:schemeClr val="bg1">
                    <a:lumMod val="75000"/>
                  </a:schemeClr>
                </a:solidFill>
              </a:rPr>
              <a:t> or its </a:t>
            </a:r>
            <a:r>
              <a:rPr lang="en-US" b="1" dirty="0">
                <a:solidFill>
                  <a:schemeClr val="tx2"/>
                </a:solidFill>
              </a:rPr>
              <a:t>drag</a:t>
            </a:r>
            <a:r>
              <a:rPr lang="en-US" dirty="0">
                <a:solidFill>
                  <a:schemeClr val="bg1">
                    <a:lumMod val="75000"/>
                  </a:schemeClr>
                </a:solidFill>
              </a:rPr>
              <a:t>?  (circle one)</a:t>
            </a:r>
          </a:p>
          <a:p>
            <a:endParaRPr lang="en-US" dirty="0" smtClean="0">
              <a:solidFill>
                <a:schemeClr val="bg1">
                  <a:lumMod val="75000"/>
                </a:schemeClr>
              </a:solidFill>
            </a:endParaRPr>
          </a:p>
          <a:p>
            <a:endParaRPr lang="en-US" dirty="0">
              <a:solidFill>
                <a:schemeClr val="bg1">
                  <a:lumMod val="75000"/>
                </a:schemeClr>
              </a:solidFill>
            </a:endParaRPr>
          </a:p>
        </p:txBody>
      </p:sp>
      <p:sp>
        <p:nvSpPr>
          <p:cNvPr id="5"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 name="Group 7"/>
          <p:cNvGrpSpPr/>
          <p:nvPr/>
        </p:nvGrpSpPr>
        <p:grpSpPr>
          <a:xfrm>
            <a:off x="-5500" y="1013405"/>
            <a:ext cx="9149499" cy="1728758"/>
            <a:chOff x="-417577" y="1739283"/>
            <a:chExt cx="8896546" cy="1728758"/>
          </a:xfrm>
        </p:grpSpPr>
        <p:sp>
          <p:nvSpPr>
            <p:cNvPr id="4" name="TextBox 3"/>
            <p:cNvSpPr txBox="1"/>
            <p:nvPr/>
          </p:nvSpPr>
          <p:spPr>
            <a:xfrm>
              <a:off x="-417577" y="1739283"/>
              <a:ext cx="8896546" cy="1728758"/>
            </a:xfrm>
            <a:prstGeom prst="rect">
              <a:avLst/>
            </a:prstGeom>
            <a:solidFill>
              <a:srgbClr val="92D050"/>
            </a:solidFill>
          </p:spPr>
          <p:txBody>
            <a:bodyPr wrap="square" rtlCol="0">
              <a:noAutofit/>
            </a:bodyPr>
            <a:lstStyle/>
            <a:p>
              <a:pPr lvl="0" fontAlgn="base">
                <a:spcBef>
                  <a:spcPct val="0"/>
                </a:spcBef>
                <a:spcAft>
                  <a:spcPct val="0"/>
                </a:spcAft>
              </a:pPr>
              <a:r>
                <a:rPr lang="en-US" altLang="en-US" sz="3600" dirty="0">
                  <a:ea typeface="Times New Roman" pitchFamily="18" charset="0"/>
                  <a:cs typeface="Arial" pitchFamily="34" charset="0"/>
                </a:rPr>
                <a:t>	</a:t>
              </a:r>
              <a:endParaRPr lang="en-US" altLang="en-US" sz="3600" dirty="0" smtClean="0">
                <a:ea typeface="Times New Roman" pitchFamily="18" charset="0"/>
                <a:cs typeface="Arial" pitchFamily="34" charset="0"/>
              </a:endParaRPr>
            </a:p>
            <a:p>
              <a:pPr fontAlgn="base">
                <a:spcBef>
                  <a:spcPct val="0"/>
                </a:spcBef>
                <a:spcAft>
                  <a:spcPct val="0"/>
                </a:spcAft>
              </a:pPr>
              <a:r>
                <a:rPr lang="en-US" altLang="en-US" sz="3200" dirty="0" smtClean="0">
                  <a:ea typeface="Times New Roman" pitchFamily="18" charset="0"/>
                  <a:cs typeface="Arial" pitchFamily="34" charset="0"/>
                </a:rPr>
                <a:t>            F </a:t>
              </a:r>
              <a:r>
                <a:rPr lang="en-US" altLang="en-US" sz="3200" dirty="0">
                  <a:ea typeface="Times New Roman" pitchFamily="18" charset="0"/>
                  <a:cs typeface="Arial" pitchFamily="34" charset="0"/>
                </a:rPr>
                <a:t>= 0 </a:t>
              </a:r>
              <a:r>
                <a:rPr lang="en-US" altLang="en-US" sz="3200" dirty="0" smtClean="0">
                  <a:ea typeface="Times New Roman" pitchFamily="18" charset="0"/>
                  <a:cs typeface="Arial" pitchFamily="34" charset="0"/>
                </a:rPr>
                <a:t>	                  </a:t>
              </a:r>
              <a:r>
                <a:rPr lang="en-US" altLang="en-US" sz="3200" dirty="0">
                  <a:ea typeface="Times New Roman" pitchFamily="18" charset="0"/>
                  <a:cs typeface="Arial" pitchFamily="34" charset="0"/>
                </a:rPr>
                <a:t> </a:t>
              </a:r>
              <a:r>
                <a:rPr lang="en-US" altLang="en-US" sz="3200" dirty="0" smtClean="0">
                  <a:ea typeface="Times New Roman" pitchFamily="18" charset="0"/>
                  <a:cs typeface="Arial" pitchFamily="34" charset="0"/>
                </a:rPr>
                <a:t>  (</a:t>
              </a:r>
              <a:r>
                <a:rPr lang="en-US" altLang="en-US" sz="3200" dirty="0">
                  <a:ea typeface="Times New Roman" pitchFamily="18" charset="0"/>
                  <a:cs typeface="Arial" pitchFamily="34" charset="0"/>
                </a:rPr>
                <a:t>sigma)  “The Sum of” </a:t>
              </a:r>
              <a:endParaRPr lang="en-US" altLang="en-US" sz="3200" dirty="0" smtClean="0">
                <a:ea typeface="Times New Roman" pitchFamily="18" charset="0"/>
                <a:cs typeface="Arial" pitchFamily="34" charset="0"/>
              </a:endParaRPr>
            </a:p>
            <a:p>
              <a:pPr fontAlgn="base">
                <a:spcBef>
                  <a:spcPct val="0"/>
                </a:spcBef>
                <a:spcAft>
                  <a:spcPct val="0"/>
                </a:spcAft>
              </a:pPr>
              <a:r>
                <a:rPr lang="en-US" altLang="en-US" sz="3200" dirty="0" smtClean="0">
                  <a:ea typeface="Times New Roman" pitchFamily="18" charset="0"/>
                  <a:cs typeface="Arial" pitchFamily="34" charset="0"/>
                </a:rPr>
                <a:t>            </a:t>
              </a:r>
              <a:r>
                <a:rPr lang="en-US" altLang="en-US" sz="3200" dirty="0">
                  <a:ea typeface="Times New Roman" pitchFamily="18" charset="0"/>
                  <a:cs typeface="Arial" pitchFamily="34" charset="0"/>
                </a:rPr>
                <a:t>That </a:t>
              </a:r>
              <a:r>
                <a:rPr lang="en-US" altLang="en-US" sz="3200" dirty="0" smtClean="0">
                  <a:ea typeface="Times New Roman" pitchFamily="18" charset="0"/>
                  <a:cs typeface="Arial" pitchFamily="34" charset="0"/>
                </a:rPr>
                <a:t>is</a:t>
              </a:r>
              <a:r>
                <a:rPr lang="en-US" altLang="en-US" sz="3200" dirty="0">
                  <a:ea typeface="Times New Roman" pitchFamily="18" charset="0"/>
                  <a:cs typeface="Arial" pitchFamily="34" charset="0"/>
                </a:rPr>
                <a:t>,</a:t>
              </a:r>
              <a:r>
                <a:rPr lang="en-US" altLang="en-US" sz="3200" dirty="0" smtClean="0">
                  <a:ea typeface="Times New Roman" pitchFamily="18" charset="0"/>
                  <a:cs typeface="Arial" pitchFamily="34" charset="0"/>
                </a:rPr>
                <a:t>                            all </a:t>
              </a:r>
              <a:r>
                <a:rPr lang="en-US" altLang="en-US" sz="3200" dirty="0">
                  <a:ea typeface="Times New Roman" pitchFamily="18" charset="0"/>
                  <a:cs typeface="Arial" pitchFamily="34" charset="0"/>
                </a:rPr>
                <a:t>(F) forces equals zero</a:t>
              </a:r>
              <a:endParaRPr lang="en-US" altLang="en-US" sz="4400" dirty="0">
                <a:cs typeface="Arial" pitchFamily="34" charset="0"/>
              </a:endParaRPr>
            </a:p>
            <a:p>
              <a:pPr lvl="0" fontAlgn="base">
                <a:spcBef>
                  <a:spcPct val="0"/>
                </a:spcBef>
                <a:spcAft>
                  <a:spcPct val="0"/>
                </a:spcAft>
              </a:pPr>
              <a:r>
                <a:rPr lang="en-US" altLang="en-US" sz="3200" dirty="0" smtClean="0">
                  <a:latin typeface="Arial" pitchFamily="34" charset="0"/>
                  <a:ea typeface="Times New Roman" pitchFamily="18" charset="0"/>
                  <a:cs typeface="Arial" pitchFamily="34" charset="0"/>
                </a:rPr>
                <a:t>	</a:t>
              </a:r>
              <a:endParaRPr lang="en-US" altLang="en-US" sz="4000" dirty="0">
                <a:latin typeface="Arial" pitchFamily="34" charset="0"/>
                <a:cs typeface="Arial" pitchFamily="34" charset="0"/>
              </a:endParaRPr>
            </a:p>
          </p:txBody>
        </p:sp>
        <p:sp>
          <p:nvSpPr>
            <p:cNvPr id="7" name="TextBox 6"/>
            <p:cNvSpPr txBox="1"/>
            <p:nvPr/>
          </p:nvSpPr>
          <p:spPr>
            <a:xfrm>
              <a:off x="3144251" y="1979392"/>
              <a:ext cx="762000" cy="1446550"/>
            </a:xfrm>
            <a:prstGeom prst="rect">
              <a:avLst/>
            </a:prstGeom>
            <a:solidFill>
              <a:srgbClr val="92D050"/>
            </a:solidFill>
          </p:spPr>
          <p:txBody>
            <a:bodyPr wrap="square" rtlCol="0">
              <a:spAutoFit/>
            </a:bodyPr>
            <a:lstStyle/>
            <a:p>
              <a:r>
                <a:rPr lang="el-GR" altLang="en-US" sz="8800" dirty="0">
                  <a:ea typeface="Times New Roman" pitchFamily="18" charset="0"/>
                  <a:cs typeface="Arial" pitchFamily="34" charset="0"/>
                </a:rPr>
                <a:t>Σ</a:t>
              </a:r>
              <a:endParaRPr lang="en-US" sz="8800" dirty="0"/>
            </a:p>
          </p:txBody>
        </p:sp>
        <p:sp>
          <p:nvSpPr>
            <p:cNvPr id="13" name="TextBox 12"/>
            <p:cNvSpPr txBox="1"/>
            <p:nvPr/>
          </p:nvSpPr>
          <p:spPr>
            <a:xfrm>
              <a:off x="-231645" y="2004994"/>
              <a:ext cx="762000" cy="1446550"/>
            </a:xfrm>
            <a:prstGeom prst="rect">
              <a:avLst/>
            </a:prstGeom>
            <a:solidFill>
              <a:srgbClr val="92D050"/>
            </a:solidFill>
          </p:spPr>
          <p:txBody>
            <a:bodyPr wrap="square" rtlCol="0">
              <a:spAutoFit/>
            </a:bodyPr>
            <a:lstStyle/>
            <a:p>
              <a:r>
                <a:rPr lang="el-GR" altLang="en-US" sz="8800" dirty="0">
                  <a:ea typeface="Times New Roman" pitchFamily="18" charset="0"/>
                  <a:cs typeface="Arial" pitchFamily="34" charset="0"/>
                </a:rPr>
                <a:t>Σ</a:t>
              </a:r>
              <a:endParaRPr lang="en-US" sz="8800" dirty="0"/>
            </a:p>
          </p:txBody>
        </p:sp>
      </p:grpSp>
      <p:sp>
        <p:nvSpPr>
          <p:cNvPr id="9" name="Rectangle 8"/>
          <p:cNvSpPr/>
          <p:nvPr/>
        </p:nvSpPr>
        <p:spPr>
          <a:xfrm>
            <a:off x="457199" y="2823815"/>
            <a:ext cx="4443396" cy="646331"/>
          </a:xfrm>
          <a:prstGeom prst="rect">
            <a:avLst/>
          </a:prstGeom>
        </p:spPr>
        <p:txBody>
          <a:bodyPr wrap="none">
            <a:spAutoFit/>
          </a:bodyPr>
          <a:lstStyle/>
          <a:p>
            <a:pPr lvl="1"/>
            <a:r>
              <a:rPr lang="en-US" sz="3600" dirty="0">
                <a:solidFill>
                  <a:schemeClr val="accent4">
                    <a:lumMod val="20000"/>
                    <a:lumOff val="80000"/>
                  </a:schemeClr>
                </a:solidFill>
                <a:latin typeface="+mj-lt"/>
              </a:rPr>
              <a:t>Types of </a:t>
            </a:r>
            <a:r>
              <a:rPr lang="en-US" sz="3600" dirty="0" smtClean="0">
                <a:solidFill>
                  <a:schemeClr val="accent4">
                    <a:lumMod val="20000"/>
                    <a:lumOff val="80000"/>
                  </a:schemeClr>
                </a:solidFill>
                <a:latin typeface="+mj-lt"/>
              </a:rPr>
              <a:t>Equilibrium</a:t>
            </a:r>
            <a:endParaRPr lang="en-US" sz="3600" dirty="0">
              <a:solidFill>
                <a:schemeClr val="accent4">
                  <a:lumMod val="20000"/>
                  <a:lumOff val="80000"/>
                </a:schemeClr>
              </a:solidFill>
              <a:latin typeface="+mj-lt"/>
            </a:endParaRPr>
          </a:p>
        </p:txBody>
      </p:sp>
    </p:spTree>
    <p:extLst>
      <p:ext uri="{BB962C8B-B14F-4D97-AF65-F5344CB8AC3E}">
        <p14:creationId xmlns:p14="http://schemas.microsoft.com/office/powerpoint/2010/main" val="102849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3"/>
          <p:cNvSpPr>
            <a:spLocks noGrp="1" noChangeArrowheads="1"/>
          </p:cNvSpPr>
          <p:nvPr>
            <p:ph type="body" idx="4294967295"/>
          </p:nvPr>
        </p:nvSpPr>
        <p:spPr>
          <a:xfrm>
            <a:off x="14288" y="1066800"/>
            <a:ext cx="8839200" cy="3673475"/>
          </a:xfrm>
        </p:spPr>
        <p:txBody>
          <a:bodyPr/>
          <a:lstStyle/>
          <a:p>
            <a:pPr marL="566738" indent="-566738" eaLnBrk="1" hangingPunct="1">
              <a:buFontTx/>
              <a:buNone/>
            </a:pPr>
            <a:r>
              <a:rPr lang="en-US" dirty="0" smtClean="0">
                <a:solidFill>
                  <a:schemeClr val="bg1">
                    <a:lumMod val="75000"/>
                  </a:schemeClr>
                </a:solidFill>
              </a:rPr>
              <a:t>A bowling ball is in equilibrium when it</a:t>
            </a:r>
          </a:p>
          <a:p>
            <a:pPr marL="566738" indent="-566738" eaLnBrk="1" hangingPunct="1">
              <a:buFontTx/>
              <a:buNone/>
            </a:pPr>
            <a:endParaRPr lang="en-US" dirty="0" smtClean="0">
              <a:solidFill>
                <a:schemeClr val="bg1">
                  <a:lumMod val="75000"/>
                </a:schemeClr>
              </a:solidFill>
            </a:endParaRPr>
          </a:p>
          <a:p>
            <a:pPr marL="566738" indent="-566738" eaLnBrk="1" hangingPunct="1">
              <a:buFontTx/>
              <a:buAutoNum type="alphaUcPeriod"/>
            </a:pPr>
            <a:r>
              <a:rPr lang="en-US" sz="2800" dirty="0" smtClean="0">
                <a:solidFill>
                  <a:schemeClr val="bg1">
                    <a:lumMod val="75000"/>
                  </a:schemeClr>
                </a:solidFill>
              </a:rPr>
              <a:t>is at rest.</a:t>
            </a:r>
            <a:endParaRPr lang="en-US" sz="2800" dirty="0" smtClean="0">
              <a:solidFill>
                <a:schemeClr val="bg1">
                  <a:lumMod val="75000"/>
                </a:schemeClr>
              </a:solidFill>
              <a:ea typeface="Batang" pitchFamily="18" charset="-127"/>
            </a:endParaRPr>
          </a:p>
          <a:p>
            <a:pPr marL="566738" indent="-566738" eaLnBrk="1" hangingPunct="1">
              <a:buFontTx/>
              <a:buAutoNum type="alphaUcPeriod" startAt="2"/>
            </a:pPr>
            <a:r>
              <a:rPr lang="en-US" sz="2800" dirty="0" smtClean="0">
                <a:solidFill>
                  <a:schemeClr val="bg1">
                    <a:lumMod val="75000"/>
                  </a:schemeClr>
                </a:solidFill>
              </a:rPr>
              <a:t>moves steadily in a straight-line path.</a:t>
            </a:r>
            <a:r>
              <a:rPr lang="en-US" sz="2800" b="1" dirty="0" smtClean="0">
                <a:solidFill>
                  <a:schemeClr val="bg1">
                    <a:lumMod val="75000"/>
                  </a:schemeClr>
                </a:solidFill>
                <a:ea typeface="Batang" pitchFamily="18" charset="-127"/>
              </a:rPr>
              <a:t> </a:t>
            </a:r>
          </a:p>
          <a:p>
            <a:pPr marL="566738" indent="-566738" eaLnBrk="1" hangingPunct="1">
              <a:buFontTx/>
              <a:buAutoNum type="alphaUcPeriod" startAt="2"/>
            </a:pPr>
            <a:r>
              <a:rPr lang="en-US" sz="2800" dirty="0" smtClean="0">
                <a:solidFill>
                  <a:schemeClr val="bg1">
                    <a:lumMod val="75000"/>
                  </a:schemeClr>
                </a:solidFill>
              </a:rPr>
              <a:t>Both of the above.</a:t>
            </a:r>
            <a:endParaRPr lang="en-US" sz="2800" dirty="0" smtClean="0">
              <a:solidFill>
                <a:schemeClr val="bg1">
                  <a:lumMod val="75000"/>
                </a:schemeClr>
              </a:solidFill>
              <a:ea typeface="Batang" pitchFamily="18" charset="-127"/>
            </a:endParaRPr>
          </a:p>
          <a:p>
            <a:pPr marL="566738" indent="-566738" eaLnBrk="1" hangingPunct="1">
              <a:buFontTx/>
              <a:buAutoNum type="alphaUcPeriod" startAt="4"/>
            </a:pPr>
            <a:r>
              <a:rPr lang="en-US" sz="2800" dirty="0" smtClean="0">
                <a:solidFill>
                  <a:schemeClr val="bg1">
                    <a:lumMod val="75000"/>
                  </a:schemeClr>
                </a:solidFill>
              </a:rPr>
              <a:t>None of the above.</a:t>
            </a:r>
          </a:p>
        </p:txBody>
      </p:sp>
      <p:sp>
        <p:nvSpPr>
          <p:cNvPr id="159747" name="Rectangle 4"/>
          <p:cNvSpPr>
            <a:spLocks noChangeArrowheads="1"/>
          </p:cNvSpPr>
          <p:nvPr/>
        </p:nvSpPr>
        <p:spPr bwMode="auto">
          <a:xfrm>
            <a:off x="0" y="0"/>
            <a:ext cx="9144000" cy="990600"/>
          </a:xfrm>
          <a:prstGeom prst="rect">
            <a:avLst/>
          </a:prstGeom>
          <a:solidFill>
            <a:srgbClr val="3B79AC"/>
          </a:solidFill>
          <a:ln w="9525">
            <a:noFill/>
            <a:miter lim="800000"/>
            <a:headEnd/>
            <a:tailEnd/>
          </a:ln>
        </p:spPr>
        <p:txBody>
          <a:bodyPr wrap="none" anchor="ctr"/>
          <a:lstStyle/>
          <a:p>
            <a:pPr algn="ctr"/>
            <a:r>
              <a:rPr lang="en-US" sz="3200" b="1">
                <a:solidFill>
                  <a:schemeClr val="bg1"/>
                </a:solidFill>
                <a:cs typeface="Arial" pitchFamily="34" charset="0"/>
              </a:rPr>
              <a:t>Equilibrium of Moving Things</a:t>
            </a:r>
          </a:p>
          <a:p>
            <a:pPr algn="ctr"/>
            <a:r>
              <a:rPr lang="en-US" sz="3200" b="1">
                <a:solidFill>
                  <a:schemeClr val="bg1"/>
                </a:solidFill>
                <a:cs typeface="Arial" pitchFamily="34" charset="0"/>
              </a:rPr>
              <a:t>CHECK YOUR NEIGHBOR</a:t>
            </a:r>
            <a:r>
              <a:rPr lang="en-US" sz="3200" b="1" i="1">
                <a:solidFill>
                  <a:schemeClr val="folHlink"/>
                </a:solidFill>
                <a:cs typeface="Arial"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746">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59746">
                                            <p:txEl>
                                              <p:pRg st="3" end="3"/>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59746">
                                            <p:txEl>
                                              <p:pRg st="4" end="4"/>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597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3"/>
          <p:cNvSpPr>
            <a:spLocks noGrp="1" noChangeArrowheads="1"/>
          </p:cNvSpPr>
          <p:nvPr>
            <p:ph type="body" idx="4294967295"/>
          </p:nvPr>
        </p:nvSpPr>
        <p:spPr>
          <a:xfrm>
            <a:off x="14288" y="1066800"/>
            <a:ext cx="8839200" cy="2373313"/>
          </a:xfrm>
        </p:spPr>
        <p:txBody>
          <a:bodyPr>
            <a:normAutofit fontScale="92500" lnSpcReduction="20000"/>
          </a:bodyPr>
          <a:lstStyle/>
          <a:p>
            <a:pPr marL="566738" indent="-566738" eaLnBrk="1" hangingPunct="1">
              <a:lnSpc>
                <a:spcPct val="90000"/>
              </a:lnSpc>
              <a:buFontTx/>
              <a:buNone/>
            </a:pPr>
            <a:r>
              <a:rPr lang="en-US" dirty="0" smtClean="0">
                <a:solidFill>
                  <a:schemeClr val="bg1">
                    <a:lumMod val="75000"/>
                  </a:schemeClr>
                </a:solidFill>
              </a:rPr>
              <a:t>A bowling ball is in equilibrium when it</a:t>
            </a:r>
          </a:p>
          <a:p>
            <a:pPr marL="566738" indent="-566738" eaLnBrk="1" hangingPunct="1">
              <a:lnSpc>
                <a:spcPct val="90000"/>
              </a:lnSpc>
              <a:buFontTx/>
              <a:buNone/>
            </a:pPr>
            <a:endParaRPr lang="en-US" dirty="0" smtClean="0">
              <a:solidFill>
                <a:schemeClr val="bg1">
                  <a:lumMod val="75000"/>
                </a:schemeClr>
              </a:solidFill>
            </a:endParaRPr>
          </a:p>
          <a:p>
            <a:pPr marL="566738" indent="-566738" eaLnBrk="1" hangingPunct="1">
              <a:lnSpc>
                <a:spcPct val="90000"/>
              </a:lnSpc>
              <a:buFontTx/>
              <a:buAutoNum type="alphaUcPeriod"/>
            </a:pPr>
            <a:r>
              <a:rPr lang="en-US" sz="2800" dirty="0" smtClean="0">
                <a:solidFill>
                  <a:schemeClr val="bg1">
                    <a:lumMod val="75000"/>
                  </a:schemeClr>
                </a:solidFill>
              </a:rPr>
              <a:t>is at rest.</a:t>
            </a:r>
            <a:endParaRPr lang="en-US" sz="2800" dirty="0" smtClean="0">
              <a:solidFill>
                <a:schemeClr val="bg1">
                  <a:lumMod val="75000"/>
                </a:schemeClr>
              </a:solidFill>
              <a:ea typeface="Batang" pitchFamily="18" charset="-127"/>
            </a:endParaRPr>
          </a:p>
          <a:p>
            <a:pPr marL="566738" indent="-566738" eaLnBrk="1" hangingPunct="1">
              <a:lnSpc>
                <a:spcPct val="90000"/>
              </a:lnSpc>
              <a:buFontTx/>
              <a:buAutoNum type="alphaUcPeriod" startAt="2"/>
            </a:pPr>
            <a:r>
              <a:rPr lang="en-US" sz="2800" dirty="0" smtClean="0">
                <a:solidFill>
                  <a:schemeClr val="bg1">
                    <a:lumMod val="75000"/>
                  </a:schemeClr>
                </a:solidFill>
              </a:rPr>
              <a:t>moves steadily in a straight-line path.</a:t>
            </a:r>
            <a:r>
              <a:rPr lang="en-US" sz="2800" b="1" dirty="0" smtClean="0">
                <a:solidFill>
                  <a:schemeClr val="bg1">
                    <a:lumMod val="75000"/>
                  </a:schemeClr>
                </a:solidFill>
                <a:ea typeface="Batang" pitchFamily="18" charset="-127"/>
              </a:rPr>
              <a:t> </a:t>
            </a:r>
          </a:p>
          <a:p>
            <a:pPr marL="566738" indent="-566738" eaLnBrk="1" hangingPunct="1">
              <a:lnSpc>
                <a:spcPct val="90000"/>
              </a:lnSpc>
              <a:buFontTx/>
              <a:buAutoNum type="alphaUcPeriod" startAt="2"/>
            </a:pPr>
            <a:r>
              <a:rPr lang="en-US" sz="2800" b="1" dirty="0" smtClean="0">
                <a:solidFill>
                  <a:schemeClr val="bg1">
                    <a:lumMod val="75000"/>
                  </a:schemeClr>
                </a:solidFill>
              </a:rPr>
              <a:t>Both of the above.</a:t>
            </a:r>
            <a:endParaRPr lang="en-US" sz="2800" b="1" dirty="0" smtClean="0">
              <a:solidFill>
                <a:schemeClr val="bg1">
                  <a:lumMod val="75000"/>
                </a:schemeClr>
              </a:solidFill>
              <a:ea typeface="Batang" pitchFamily="18" charset="-127"/>
            </a:endParaRPr>
          </a:p>
          <a:p>
            <a:pPr marL="566738" indent="-566738" eaLnBrk="1" hangingPunct="1">
              <a:lnSpc>
                <a:spcPct val="90000"/>
              </a:lnSpc>
              <a:buFontTx/>
              <a:buAutoNum type="alphaUcPeriod" startAt="4"/>
            </a:pPr>
            <a:r>
              <a:rPr lang="en-US" sz="2800" dirty="0" smtClean="0">
                <a:solidFill>
                  <a:schemeClr val="bg1">
                    <a:lumMod val="75000"/>
                  </a:schemeClr>
                </a:solidFill>
              </a:rPr>
              <a:t>None of the above.</a:t>
            </a:r>
          </a:p>
        </p:txBody>
      </p:sp>
      <p:sp>
        <p:nvSpPr>
          <p:cNvPr id="161795" name="Rectangle 4"/>
          <p:cNvSpPr>
            <a:spLocks noChangeArrowheads="1"/>
          </p:cNvSpPr>
          <p:nvPr/>
        </p:nvSpPr>
        <p:spPr bwMode="auto">
          <a:xfrm>
            <a:off x="0" y="0"/>
            <a:ext cx="9144000" cy="990600"/>
          </a:xfrm>
          <a:prstGeom prst="rect">
            <a:avLst/>
          </a:prstGeom>
          <a:solidFill>
            <a:srgbClr val="3B79AC"/>
          </a:solidFill>
          <a:ln w="9525">
            <a:noFill/>
            <a:miter lim="800000"/>
            <a:headEnd/>
            <a:tailEnd/>
          </a:ln>
        </p:spPr>
        <p:txBody>
          <a:bodyPr wrap="none" anchor="ctr"/>
          <a:lstStyle/>
          <a:p>
            <a:pPr algn="ctr"/>
            <a:r>
              <a:rPr lang="en-US" sz="3200" b="1">
                <a:solidFill>
                  <a:schemeClr val="bg1"/>
                </a:solidFill>
                <a:cs typeface="Arial" pitchFamily="34" charset="0"/>
              </a:rPr>
              <a:t>Equilibrium of Moving Things</a:t>
            </a:r>
          </a:p>
          <a:p>
            <a:pPr algn="ctr"/>
            <a:r>
              <a:rPr lang="en-US" sz="3200" b="1">
                <a:solidFill>
                  <a:schemeClr val="bg1"/>
                </a:solidFill>
                <a:cs typeface="Arial" pitchFamily="34" charset="0"/>
              </a:rPr>
              <a:t>CHECK YOUR NEIGHBOR</a:t>
            </a:r>
            <a:r>
              <a:rPr lang="en-US" sz="3200" b="1" i="1">
                <a:solidFill>
                  <a:schemeClr val="folHlink"/>
                </a:solidFill>
                <a:cs typeface="Arial" pitchFamily="34" charset="0"/>
              </a:rPr>
              <a:t> </a:t>
            </a:r>
          </a:p>
        </p:txBody>
      </p:sp>
      <p:sp>
        <p:nvSpPr>
          <p:cNvPr id="161797" name="Text Box 5"/>
          <p:cNvSpPr txBox="1">
            <a:spLocks noChangeArrowheads="1"/>
          </p:cNvSpPr>
          <p:nvPr/>
        </p:nvSpPr>
        <p:spPr bwMode="auto">
          <a:xfrm>
            <a:off x="147638" y="4497388"/>
            <a:ext cx="8485187" cy="1569660"/>
          </a:xfrm>
          <a:prstGeom prst="rect">
            <a:avLst/>
          </a:prstGeom>
          <a:noFill/>
          <a:ln w="9525">
            <a:noFill/>
            <a:miter lim="800000"/>
            <a:headEnd/>
            <a:tailEnd/>
          </a:ln>
          <a:effectLst/>
        </p:spPr>
        <p:txBody>
          <a:bodyPr>
            <a:spAutoFit/>
          </a:bodyPr>
          <a:lstStyle/>
          <a:p>
            <a:pPr marL="225425" indent="-225425"/>
            <a:r>
              <a:rPr lang="en-US" sz="2400" i="1" dirty="0">
                <a:solidFill>
                  <a:schemeClr val="bg1">
                    <a:lumMod val="75000"/>
                  </a:schemeClr>
                </a:solidFill>
              </a:rPr>
              <a:t>Explanation</a:t>
            </a:r>
            <a:r>
              <a:rPr lang="en-US" sz="2400" dirty="0">
                <a:solidFill>
                  <a:schemeClr val="bg1">
                    <a:lumMod val="75000"/>
                  </a:schemeClr>
                </a:solidFill>
              </a:rPr>
              <a:t>:</a:t>
            </a:r>
            <a:endParaRPr lang="en-US" sz="2400" i="1" dirty="0">
              <a:solidFill>
                <a:schemeClr val="bg1">
                  <a:lumMod val="75000"/>
                </a:schemeClr>
              </a:solidFill>
            </a:endParaRPr>
          </a:p>
          <a:p>
            <a:pPr marL="225425" indent="-225425"/>
            <a:r>
              <a:rPr lang="en-US" sz="2400" dirty="0">
                <a:solidFill>
                  <a:schemeClr val="bg1">
                    <a:lumMod val="75000"/>
                  </a:schemeClr>
                </a:solidFill>
                <a:sym typeface="Symbol" pitchFamily="18" charset="2"/>
              </a:rPr>
              <a:t>Equilibrium means no change in motion, so there are two options:</a:t>
            </a:r>
          </a:p>
          <a:p>
            <a:pPr marL="225425" indent="-225425">
              <a:buFontTx/>
              <a:buChar char="•"/>
            </a:pPr>
            <a:r>
              <a:rPr lang="en-US" sz="2400" dirty="0">
                <a:solidFill>
                  <a:schemeClr val="bg1">
                    <a:lumMod val="75000"/>
                  </a:schemeClr>
                </a:solidFill>
                <a:sym typeface="Symbol" pitchFamily="18" charset="2"/>
              </a:rPr>
              <a:t>If at rest, it continues at rest.</a:t>
            </a:r>
          </a:p>
          <a:p>
            <a:pPr marL="225425" indent="-225425">
              <a:buFontTx/>
              <a:buChar char="•"/>
            </a:pPr>
            <a:r>
              <a:rPr lang="en-US" sz="2400" dirty="0">
                <a:solidFill>
                  <a:schemeClr val="bg1">
                    <a:lumMod val="75000"/>
                  </a:schemeClr>
                </a:solidFill>
                <a:sym typeface="Symbol" pitchFamily="18" charset="2"/>
              </a:rPr>
              <a:t>If in motion, it continues at a steady rate in a straight line.</a:t>
            </a:r>
            <a:endParaRPr lang="en-US" sz="2800"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1797">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61797">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61797">
                                            <p:txEl>
                                              <p:pRg st="2" end="2"/>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6179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228600"/>
            <a:ext cx="9144000" cy="1143000"/>
          </a:xfrm>
        </p:spPr>
        <p:txBody>
          <a:bodyPr/>
          <a:lstStyle/>
          <a:p>
            <a:pPr eaLnBrk="1" hangingPunct="1"/>
            <a:r>
              <a:rPr lang="en-US" sz="4000" dirty="0" smtClean="0">
                <a:solidFill>
                  <a:schemeClr val="bg1">
                    <a:lumMod val="75000"/>
                  </a:schemeClr>
                </a:solidFill>
                <a:effectLst>
                  <a:outerShdw blurRad="38100" dist="38100" dir="2700000" algn="tl">
                    <a:srgbClr val="000000">
                      <a:alpha val="43137"/>
                    </a:srgbClr>
                  </a:outerShdw>
                </a:effectLst>
              </a:rPr>
              <a:t>Essential Questions:</a:t>
            </a:r>
            <a:endParaRPr lang="en-US" sz="4000" dirty="0" smtClean="0">
              <a:solidFill>
                <a:schemeClr val="bg1">
                  <a:lumMod val="75000"/>
                </a:schemeClr>
              </a:solidFill>
              <a:effectLst>
                <a:outerShdw blurRad="38100" dist="38100" dir="2700000" algn="tl">
                  <a:srgbClr val="000000">
                    <a:alpha val="43137"/>
                  </a:srgbClr>
                </a:outerShdw>
              </a:effectLst>
            </a:endParaRPr>
          </a:p>
        </p:txBody>
      </p:sp>
      <p:sp>
        <p:nvSpPr>
          <p:cNvPr id="6147" name="Rectangle 3"/>
          <p:cNvSpPr>
            <a:spLocks noGrp="1" noChangeArrowheads="1"/>
          </p:cNvSpPr>
          <p:nvPr>
            <p:ph type="body" idx="1"/>
          </p:nvPr>
        </p:nvSpPr>
        <p:spPr>
          <a:xfrm>
            <a:off x="76200" y="914400"/>
            <a:ext cx="3429000" cy="6096000"/>
          </a:xfrm>
        </p:spPr>
        <p:txBody>
          <a:bodyPr>
            <a:normAutofit fontScale="92500" lnSpcReduction="20000"/>
          </a:bodyPr>
          <a:lstStyle/>
          <a:p>
            <a:pPr marL="0" indent="0" eaLnBrk="1" hangingPunct="1">
              <a:buNone/>
            </a:pPr>
            <a:r>
              <a:rPr lang="en-US" sz="2400" dirty="0" smtClean="0">
                <a:solidFill>
                  <a:schemeClr val="bg1">
                    <a:lumMod val="75000"/>
                  </a:schemeClr>
                </a:solidFill>
                <a:effectLst>
                  <a:outerShdw blurRad="38100" dist="38100" dir="2700000" algn="tl">
                    <a:srgbClr val="000000">
                      <a:alpha val="43137"/>
                    </a:srgbClr>
                  </a:outerShdw>
                </a:effectLst>
              </a:rPr>
              <a:t>Aristotle’s Ideas of </a:t>
            </a:r>
            <a:r>
              <a:rPr lang="en-US" sz="2400" dirty="0" smtClean="0">
                <a:solidFill>
                  <a:schemeClr val="bg1">
                    <a:lumMod val="75000"/>
                  </a:schemeClr>
                </a:solidFill>
                <a:effectLst>
                  <a:outerShdw blurRad="38100" dist="38100" dir="2700000" algn="tl">
                    <a:srgbClr val="000000">
                      <a:alpha val="43137"/>
                    </a:srgbClr>
                  </a:outerShdw>
                </a:effectLst>
              </a:rPr>
              <a:t>Motion</a:t>
            </a:r>
          </a:p>
          <a:p>
            <a:pPr eaLnBrk="1" hangingPunct="1"/>
            <a:endParaRPr lang="en-US" sz="2400" dirty="0" smtClean="0">
              <a:solidFill>
                <a:schemeClr val="bg1">
                  <a:lumMod val="75000"/>
                </a:schemeClr>
              </a:solidFill>
              <a:effectLst>
                <a:outerShdw blurRad="38100" dist="38100" dir="2700000" algn="tl">
                  <a:srgbClr val="000000">
                    <a:alpha val="43137"/>
                  </a:srgbClr>
                </a:outerShdw>
              </a:effectLst>
            </a:endParaRPr>
          </a:p>
          <a:p>
            <a:pPr marL="0" indent="0" eaLnBrk="1" hangingPunct="1">
              <a:buNone/>
            </a:pPr>
            <a:r>
              <a:rPr lang="en-US" sz="2400" dirty="0" smtClean="0">
                <a:solidFill>
                  <a:schemeClr val="bg1">
                    <a:lumMod val="75000"/>
                  </a:schemeClr>
                </a:solidFill>
                <a:effectLst>
                  <a:outerShdw blurRad="38100" dist="38100" dir="2700000" algn="tl">
                    <a:srgbClr val="000000">
                      <a:alpha val="43137"/>
                    </a:srgbClr>
                  </a:outerShdw>
                </a:effectLst>
              </a:rPr>
              <a:t>Galileo’s Concept of </a:t>
            </a:r>
            <a:r>
              <a:rPr lang="en-US" sz="2400" dirty="0" smtClean="0">
                <a:solidFill>
                  <a:schemeClr val="bg1">
                    <a:lumMod val="75000"/>
                  </a:schemeClr>
                </a:solidFill>
                <a:effectLst>
                  <a:outerShdw blurRad="38100" dist="38100" dir="2700000" algn="tl">
                    <a:srgbClr val="000000">
                      <a:alpha val="43137"/>
                    </a:srgbClr>
                  </a:outerShdw>
                </a:effectLst>
              </a:rPr>
              <a:t>Inertia</a:t>
            </a:r>
          </a:p>
          <a:p>
            <a:pPr eaLnBrk="1" hangingPunct="1"/>
            <a:endParaRPr lang="en-US" sz="2400" dirty="0" smtClean="0">
              <a:solidFill>
                <a:schemeClr val="bg1">
                  <a:lumMod val="75000"/>
                </a:schemeClr>
              </a:solidFill>
              <a:effectLst>
                <a:outerShdw blurRad="38100" dist="38100" dir="2700000" algn="tl">
                  <a:srgbClr val="000000">
                    <a:alpha val="43137"/>
                  </a:srgbClr>
                </a:outerShdw>
              </a:effectLst>
            </a:endParaRPr>
          </a:p>
          <a:p>
            <a:pPr marL="0" indent="0" eaLnBrk="1" hangingPunct="1">
              <a:buNone/>
            </a:pPr>
            <a:r>
              <a:rPr lang="en-US" sz="2400" dirty="0" smtClean="0">
                <a:solidFill>
                  <a:schemeClr val="bg1">
                    <a:lumMod val="75000"/>
                  </a:schemeClr>
                </a:solidFill>
                <a:effectLst>
                  <a:outerShdw blurRad="38100" dist="38100" dir="2700000" algn="tl">
                    <a:srgbClr val="000000">
                      <a:alpha val="43137"/>
                    </a:srgbClr>
                  </a:outerShdw>
                </a:effectLst>
              </a:rPr>
              <a:t>Newton’s First Law of </a:t>
            </a:r>
            <a:r>
              <a:rPr lang="en-US" sz="2400" dirty="0" smtClean="0">
                <a:solidFill>
                  <a:schemeClr val="bg1">
                    <a:lumMod val="75000"/>
                  </a:schemeClr>
                </a:solidFill>
                <a:effectLst>
                  <a:outerShdw blurRad="38100" dist="38100" dir="2700000" algn="tl">
                    <a:srgbClr val="000000">
                      <a:alpha val="43137"/>
                    </a:srgbClr>
                  </a:outerShdw>
                </a:effectLst>
              </a:rPr>
              <a:t>Motion</a:t>
            </a:r>
          </a:p>
          <a:p>
            <a:pPr eaLnBrk="1" hangingPunct="1"/>
            <a:endParaRPr lang="en-US" sz="2400" dirty="0" smtClean="0">
              <a:solidFill>
                <a:schemeClr val="bg1">
                  <a:lumMod val="75000"/>
                </a:schemeClr>
              </a:solidFill>
              <a:effectLst>
                <a:outerShdw blurRad="38100" dist="38100" dir="2700000" algn="tl">
                  <a:srgbClr val="000000">
                    <a:alpha val="43137"/>
                  </a:srgbClr>
                </a:outerShdw>
              </a:effectLst>
            </a:endParaRPr>
          </a:p>
          <a:p>
            <a:pPr marL="0" indent="0" eaLnBrk="1" hangingPunct="1">
              <a:buNone/>
            </a:pPr>
            <a:r>
              <a:rPr lang="en-US" sz="2400" dirty="0" smtClean="0">
                <a:solidFill>
                  <a:schemeClr val="bg1">
                    <a:lumMod val="75000"/>
                  </a:schemeClr>
                </a:solidFill>
                <a:effectLst>
                  <a:outerShdw blurRad="38100" dist="38100" dir="2700000" algn="tl">
                    <a:srgbClr val="000000">
                      <a:alpha val="43137"/>
                    </a:srgbClr>
                  </a:outerShdw>
                </a:effectLst>
              </a:rPr>
              <a:t>Net </a:t>
            </a:r>
            <a:r>
              <a:rPr lang="en-US" sz="2400" dirty="0" smtClean="0">
                <a:solidFill>
                  <a:schemeClr val="bg1">
                    <a:lumMod val="75000"/>
                  </a:schemeClr>
                </a:solidFill>
                <a:effectLst>
                  <a:outerShdw blurRad="38100" dist="38100" dir="2700000" algn="tl">
                    <a:srgbClr val="000000">
                      <a:alpha val="43137"/>
                    </a:srgbClr>
                  </a:outerShdw>
                </a:effectLst>
              </a:rPr>
              <a:t>Force</a:t>
            </a:r>
          </a:p>
          <a:p>
            <a:pPr eaLnBrk="1" hangingPunct="1"/>
            <a:endParaRPr lang="en-US" sz="2400" dirty="0" smtClean="0">
              <a:solidFill>
                <a:schemeClr val="bg1">
                  <a:lumMod val="75000"/>
                </a:schemeClr>
              </a:solidFill>
              <a:effectLst>
                <a:outerShdw blurRad="38100" dist="38100" dir="2700000" algn="tl">
                  <a:srgbClr val="000000">
                    <a:alpha val="43137"/>
                  </a:srgbClr>
                </a:outerShdw>
              </a:effectLst>
            </a:endParaRPr>
          </a:p>
          <a:p>
            <a:pPr marL="0" indent="0" eaLnBrk="1" hangingPunct="1">
              <a:buNone/>
            </a:pPr>
            <a:r>
              <a:rPr lang="en-US" sz="2400" dirty="0" smtClean="0">
                <a:solidFill>
                  <a:schemeClr val="bg1">
                    <a:lumMod val="75000"/>
                  </a:schemeClr>
                </a:solidFill>
                <a:effectLst>
                  <a:outerShdw blurRad="38100" dist="38100" dir="2700000" algn="tl">
                    <a:srgbClr val="000000">
                      <a:alpha val="43137"/>
                    </a:srgbClr>
                  </a:outerShdw>
                </a:effectLst>
              </a:rPr>
              <a:t>The Equilibrium </a:t>
            </a:r>
            <a:r>
              <a:rPr lang="en-US" sz="2400" dirty="0" smtClean="0">
                <a:solidFill>
                  <a:schemeClr val="bg1">
                    <a:lumMod val="75000"/>
                  </a:schemeClr>
                </a:solidFill>
                <a:effectLst>
                  <a:outerShdw blurRad="38100" dist="38100" dir="2700000" algn="tl">
                    <a:srgbClr val="000000">
                      <a:alpha val="43137"/>
                    </a:srgbClr>
                  </a:outerShdw>
                </a:effectLst>
              </a:rPr>
              <a:t>Rule</a:t>
            </a:r>
          </a:p>
          <a:p>
            <a:pPr eaLnBrk="1" hangingPunct="1"/>
            <a:endParaRPr lang="en-US" sz="2400" dirty="0" smtClean="0">
              <a:solidFill>
                <a:schemeClr val="bg1">
                  <a:lumMod val="75000"/>
                </a:schemeClr>
              </a:solidFill>
              <a:effectLst>
                <a:outerShdw blurRad="38100" dist="38100" dir="2700000" algn="tl">
                  <a:srgbClr val="000000">
                    <a:alpha val="43137"/>
                  </a:srgbClr>
                </a:outerShdw>
              </a:effectLst>
            </a:endParaRPr>
          </a:p>
          <a:p>
            <a:pPr marL="0" indent="0" eaLnBrk="1" hangingPunct="1">
              <a:buNone/>
            </a:pPr>
            <a:r>
              <a:rPr lang="en-US" sz="2400" dirty="0" smtClean="0">
                <a:solidFill>
                  <a:schemeClr val="bg1">
                    <a:lumMod val="75000"/>
                  </a:schemeClr>
                </a:solidFill>
                <a:effectLst>
                  <a:outerShdw blurRad="38100" dist="38100" dir="2700000" algn="tl">
                    <a:srgbClr val="000000">
                      <a:alpha val="43137"/>
                    </a:srgbClr>
                  </a:outerShdw>
                </a:effectLst>
              </a:rPr>
              <a:t>Support </a:t>
            </a:r>
            <a:r>
              <a:rPr lang="en-US" sz="2400" dirty="0" smtClean="0">
                <a:solidFill>
                  <a:schemeClr val="bg1">
                    <a:lumMod val="75000"/>
                  </a:schemeClr>
                </a:solidFill>
                <a:effectLst>
                  <a:outerShdw blurRad="38100" dist="38100" dir="2700000" algn="tl">
                    <a:srgbClr val="000000">
                      <a:alpha val="43137"/>
                    </a:srgbClr>
                  </a:outerShdw>
                </a:effectLst>
              </a:rPr>
              <a:t>Force</a:t>
            </a:r>
          </a:p>
          <a:p>
            <a:pPr eaLnBrk="1" hangingPunct="1"/>
            <a:endParaRPr lang="en-US" sz="2400" dirty="0" smtClean="0">
              <a:solidFill>
                <a:schemeClr val="bg1">
                  <a:lumMod val="75000"/>
                </a:schemeClr>
              </a:solidFill>
              <a:effectLst>
                <a:outerShdw blurRad="38100" dist="38100" dir="2700000" algn="tl">
                  <a:srgbClr val="000000">
                    <a:alpha val="43137"/>
                  </a:srgbClr>
                </a:outerShdw>
              </a:effectLst>
            </a:endParaRPr>
          </a:p>
          <a:p>
            <a:pPr marL="0" indent="0" eaLnBrk="1" hangingPunct="1">
              <a:buNone/>
            </a:pPr>
            <a:r>
              <a:rPr lang="en-US" sz="2400" dirty="0" smtClean="0">
                <a:solidFill>
                  <a:schemeClr val="bg1">
                    <a:lumMod val="75000"/>
                  </a:schemeClr>
                </a:solidFill>
                <a:effectLst>
                  <a:outerShdw blurRad="38100" dist="38100" dir="2700000" algn="tl">
                    <a:srgbClr val="000000">
                      <a:alpha val="43137"/>
                    </a:srgbClr>
                  </a:outerShdw>
                </a:effectLst>
              </a:rPr>
              <a:t>Equilibrium of Moving </a:t>
            </a:r>
            <a:r>
              <a:rPr lang="en-US" sz="2400" dirty="0" smtClean="0">
                <a:solidFill>
                  <a:schemeClr val="bg1">
                    <a:lumMod val="75000"/>
                  </a:schemeClr>
                </a:solidFill>
                <a:effectLst>
                  <a:outerShdw blurRad="38100" dist="38100" dir="2700000" algn="tl">
                    <a:srgbClr val="000000">
                      <a:alpha val="43137"/>
                    </a:srgbClr>
                  </a:outerShdw>
                </a:effectLst>
              </a:rPr>
              <a:t>Things</a:t>
            </a:r>
          </a:p>
          <a:p>
            <a:pPr eaLnBrk="1" hangingPunct="1"/>
            <a:endParaRPr lang="en-US" sz="2400" dirty="0" smtClean="0">
              <a:solidFill>
                <a:schemeClr val="bg1">
                  <a:lumMod val="75000"/>
                </a:schemeClr>
              </a:solidFill>
              <a:effectLst>
                <a:outerShdw blurRad="38100" dist="38100" dir="2700000" algn="tl">
                  <a:srgbClr val="000000">
                    <a:alpha val="43137"/>
                  </a:srgbClr>
                </a:outerShdw>
              </a:effectLst>
            </a:endParaRPr>
          </a:p>
          <a:p>
            <a:pPr marL="0" indent="0" eaLnBrk="1" hangingPunct="1">
              <a:buNone/>
            </a:pPr>
            <a:r>
              <a:rPr lang="en-US" sz="2400" dirty="0" smtClean="0">
                <a:solidFill>
                  <a:schemeClr val="bg1">
                    <a:lumMod val="75000"/>
                  </a:schemeClr>
                </a:solidFill>
                <a:effectLst>
                  <a:outerShdw blurRad="38100" dist="38100" dir="2700000" algn="tl">
                    <a:srgbClr val="000000">
                      <a:alpha val="43137"/>
                    </a:srgbClr>
                  </a:outerShdw>
                </a:effectLst>
              </a:rPr>
              <a:t>The Moving Earth</a:t>
            </a:r>
          </a:p>
        </p:txBody>
      </p:sp>
      <p:sp>
        <p:nvSpPr>
          <p:cNvPr id="2" name="Rounded Rectangular Callout 1"/>
          <p:cNvSpPr/>
          <p:nvPr/>
        </p:nvSpPr>
        <p:spPr>
          <a:xfrm>
            <a:off x="3657600" y="597193"/>
            <a:ext cx="5257800" cy="646986"/>
          </a:xfrm>
          <a:prstGeom prst="wedgeRoundRectCallout">
            <a:avLst>
              <a:gd name="adj1" fmla="val -57246"/>
              <a:gd name="adj2" fmla="val 2219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600" dirty="0" smtClean="0"/>
              <a:t>According to Aristotle, why do objects move as they do? Why did this idea last for 2000 years?</a:t>
            </a:r>
            <a:endParaRPr lang="en-US" sz="1600" dirty="0"/>
          </a:p>
        </p:txBody>
      </p:sp>
      <p:sp>
        <p:nvSpPr>
          <p:cNvPr id="5" name="Rounded Rectangular Callout 4"/>
          <p:cNvSpPr/>
          <p:nvPr/>
        </p:nvSpPr>
        <p:spPr>
          <a:xfrm>
            <a:off x="3681412" y="1295400"/>
            <a:ext cx="5257800" cy="919401"/>
          </a:xfrm>
          <a:prstGeom prst="wedgeRoundRectCallout">
            <a:avLst>
              <a:gd name="adj1" fmla="val -56159"/>
              <a:gd name="adj2" fmla="val -93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600" dirty="0" smtClean="0"/>
              <a:t>What did Galileo believe about a moving object? What did Galileo do to prove his theories of motion? (2 things); How does a Christian worldview permit both of these things?</a:t>
            </a:r>
            <a:endParaRPr lang="en-US" sz="1600" dirty="0"/>
          </a:p>
        </p:txBody>
      </p:sp>
      <p:sp>
        <p:nvSpPr>
          <p:cNvPr id="6" name="Rounded Rectangular Callout 5"/>
          <p:cNvSpPr/>
          <p:nvPr/>
        </p:nvSpPr>
        <p:spPr>
          <a:xfrm>
            <a:off x="2971800" y="2286000"/>
            <a:ext cx="5967412" cy="408623"/>
          </a:xfrm>
          <a:prstGeom prst="wedgeRoundRectCallout">
            <a:avLst>
              <a:gd name="adj1" fmla="val -54786"/>
              <a:gd name="adj2" fmla="val -465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t>State the law; What are the 2 aspects of Newton’s 1</a:t>
            </a:r>
            <a:r>
              <a:rPr lang="en-US" baseline="30000" dirty="0" smtClean="0"/>
              <a:t>st</a:t>
            </a:r>
            <a:r>
              <a:rPr lang="en-US" dirty="0" smtClean="0"/>
              <a:t> law?</a:t>
            </a:r>
          </a:p>
        </p:txBody>
      </p:sp>
      <p:sp>
        <p:nvSpPr>
          <p:cNvPr id="7" name="Rounded Rectangular Callout 6"/>
          <p:cNvSpPr/>
          <p:nvPr/>
        </p:nvSpPr>
        <p:spPr>
          <a:xfrm>
            <a:off x="1524000" y="2766655"/>
            <a:ext cx="7396162" cy="715089"/>
          </a:xfrm>
          <a:prstGeom prst="wedgeRoundRectCallout">
            <a:avLst>
              <a:gd name="adj1" fmla="val -51912"/>
              <a:gd name="adj2" fmla="val 298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t>How does “net F” differ from mere F? How does one calculate it?</a:t>
            </a:r>
          </a:p>
          <a:p>
            <a:pPr algn="ctr"/>
            <a:r>
              <a:rPr lang="en-US" dirty="0" smtClean="0"/>
              <a:t>Why would metric units become universally adopted in scientific endeavors</a:t>
            </a:r>
          </a:p>
        </p:txBody>
      </p:sp>
      <p:sp>
        <p:nvSpPr>
          <p:cNvPr id="8" name="Rounded Rectangular Callout 7"/>
          <p:cNvSpPr/>
          <p:nvPr/>
        </p:nvSpPr>
        <p:spPr>
          <a:xfrm>
            <a:off x="2971800" y="3428167"/>
            <a:ext cx="5967412" cy="715089"/>
          </a:xfrm>
          <a:prstGeom prst="wedgeRoundRectCallout">
            <a:avLst>
              <a:gd name="adj1" fmla="val -54785"/>
              <a:gd name="adj2" fmla="val 3487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t>State the Rule; Why would God create the universe to behave in  this way?</a:t>
            </a:r>
          </a:p>
        </p:txBody>
      </p:sp>
      <p:sp>
        <p:nvSpPr>
          <p:cNvPr id="9" name="Rounded Rectangular Callout 8"/>
          <p:cNvSpPr/>
          <p:nvPr/>
        </p:nvSpPr>
        <p:spPr>
          <a:xfrm>
            <a:off x="2438400" y="4114800"/>
            <a:ext cx="6553200" cy="408623"/>
          </a:xfrm>
          <a:prstGeom prst="wedgeRoundRectCallout">
            <a:avLst>
              <a:gd name="adj1" fmla="val -54137"/>
              <a:gd name="adj2" fmla="val 10380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t>What is a support F? Why is this sometimes called the “normal F”?</a:t>
            </a:r>
          </a:p>
        </p:txBody>
      </p:sp>
      <p:sp>
        <p:nvSpPr>
          <p:cNvPr id="10" name="Rounded Rectangular Callout 9"/>
          <p:cNvSpPr/>
          <p:nvPr/>
        </p:nvSpPr>
        <p:spPr>
          <a:xfrm>
            <a:off x="2971800" y="4571167"/>
            <a:ext cx="5967412" cy="715089"/>
          </a:xfrm>
          <a:prstGeom prst="wedgeRoundRectCallout">
            <a:avLst>
              <a:gd name="adj1" fmla="val -55983"/>
              <a:gd name="adj2" fmla="val 3387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t>State the rule; what must be the case in order for an object to be moving , yet be in dynamic equilibrium?</a:t>
            </a:r>
          </a:p>
        </p:txBody>
      </p:sp>
      <p:sp>
        <p:nvSpPr>
          <p:cNvPr id="11" name="Rounded Rectangular Callout 10"/>
          <p:cNvSpPr/>
          <p:nvPr/>
        </p:nvSpPr>
        <p:spPr>
          <a:xfrm>
            <a:off x="2947988" y="5256967"/>
            <a:ext cx="5967412" cy="715089"/>
          </a:xfrm>
          <a:prstGeom prst="wedgeRoundRectCallout">
            <a:avLst>
              <a:gd name="adj1" fmla="val -55264"/>
              <a:gd name="adj2" fmla="val -255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smtClean="0"/>
              <a:t>Why must a friction F be equal to an applied F if an object being pushed is moving at a constant v?</a:t>
            </a:r>
          </a:p>
        </p:txBody>
      </p:sp>
      <p:sp>
        <p:nvSpPr>
          <p:cNvPr id="12" name="Rounded Rectangular Callout 11"/>
          <p:cNvSpPr/>
          <p:nvPr/>
        </p:nvSpPr>
        <p:spPr>
          <a:xfrm>
            <a:off x="2438400" y="5938599"/>
            <a:ext cx="6705600" cy="919401"/>
          </a:xfrm>
          <a:prstGeom prst="wedgeRoundRectCallout">
            <a:avLst>
              <a:gd name="adj1" fmla="val -51855"/>
              <a:gd name="adj2" fmla="val -51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600" dirty="0" smtClean="0"/>
              <a:t>Why can a bird leave a tree branch and not find itself miles away despite earth moving at a staggering speed? Why must a helicopter fly to a location rather than hover &amp; let the earth pass beneath it?</a:t>
            </a:r>
          </a:p>
        </p:txBody>
      </p:sp>
    </p:spTree>
    <p:extLst>
      <p:ext uri="{BB962C8B-B14F-4D97-AF65-F5344CB8AC3E}">
        <p14:creationId xmlns:p14="http://schemas.microsoft.com/office/powerpoint/2010/main" val="403798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3"/>
          <p:cNvSpPr>
            <a:spLocks noGrp="1" noChangeArrowheads="1"/>
          </p:cNvSpPr>
          <p:nvPr>
            <p:ph type="body" idx="4294967295"/>
          </p:nvPr>
        </p:nvSpPr>
        <p:spPr>
          <a:xfrm>
            <a:off x="14288" y="1066800"/>
            <a:ext cx="8839200" cy="4705350"/>
          </a:xfrm>
        </p:spPr>
        <p:txBody>
          <a:bodyPr/>
          <a:lstStyle/>
          <a:p>
            <a:pPr marL="566738" indent="-566738" eaLnBrk="1" hangingPunct="1">
              <a:buFontTx/>
              <a:buNone/>
            </a:pPr>
            <a:r>
              <a:rPr lang="en-US" dirty="0" smtClean="0">
                <a:solidFill>
                  <a:schemeClr val="bg1">
                    <a:lumMod val="75000"/>
                  </a:schemeClr>
                </a:solidFill>
              </a:rPr>
              <a:t>You are pushing a crate at a steady speed in a straight line. If the friction force is 75 N, how much force must you apply?</a:t>
            </a:r>
          </a:p>
          <a:p>
            <a:pPr marL="566738" indent="-566738" eaLnBrk="1" hangingPunct="1">
              <a:buFontTx/>
              <a:buNone/>
            </a:pPr>
            <a:r>
              <a:rPr lang="en-US" dirty="0" smtClean="0">
                <a:solidFill>
                  <a:schemeClr val="bg1">
                    <a:lumMod val="75000"/>
                  </a:schemeClr>
                </a:solidFill>
              </a:rPr>
              <a:t> </a:t>
            </a:r>
          </a:p>
          <a:p>
            <a:pPr marL="566738" indent="-566738" eaLnBrk="1" hangingPunct="1">
              <a:buFontTx/>
              <a:buAutoNum type="alphaUcPeriod"/>
            </a:pPr>
            <a:r>
              <a:rPr lang="en-US" sz="2800" dirty="0" smtClean="0">
                <a:solidFill>
                  <a:schemeClr val="bg1">
                    <a:lumMod val="75000"/>
                  </a:schemeClr>
                </a:solidFill>
              </a:rPr>
              <a:t>more than 75 N</a:t>
            </a:r>
            <a:endParaRPr lang="en-US" sz="2800" dirty="0" smtClean="0">
              <a:solidFill>
                <a:schemeClr val="bg1">
                  <a:lumMod val="75000"/>
                </a:schemeClr>
              </a:solidFill>
              <a:ea typeface="Batang" pitchFamily="18" charset="-127"/>
            </a:endParaRPr>
          </a:p>
          <a:p>
            <a:pPr marL="566738" indent="-566738" eaLnBrk="1" hangingPunct="1">
              <a:buFontTx/>
              <a:buAutoNum type="alphaUcPeriod" startAt="2"/>
            </a:pPr>
            <a:r>
              <a:rPr lang="en-US" sz="2800" dirty="0" smtClean="0">
                <a:solidFill>
                  <a:schemeClr val="bg1">
                    <a:lumMod val="75000"/>
                  </a:schemeClr>
                </a:solidFill>
              </a:rPr>
              <a:t>less than 75 N</a:t>
            </a:r>
            <a:r>
              <a:rPr lang="en-US" sz="2800" b="1" dirty="0" smtClean="0">
                <a:solidFill>
                  <a:schemeClr val="bg1">
                    <a:lumMod val="75000"/>
                  </a:schemeClr>
                </a:solidFill>
                <a:ea typeface="Batang" pitchFamily="18" charset="-127"/>
              </a:rPr>
              <a:t> </a:t>
            </a:r>
          </a:p>
          <a:p>
            <a:pPr marL="566738" indent="-566738" eaLnBrk="1" hangingPunct="1">
              <a:buFontTx/>
              <a:buAutoNum type="alphaUcPeriod" startAt="2"/>
            </a:pPr>
            <a:r>
              <a:rPr lang="en-US" sz="2800" dirty="0" smtClean="0">
                <a:solidFill>
                  <a:schemeClr val="bg1">
                    <a:lumMod val="75000"/>
                  </a:schemeClr>
                </a:solidFill>
              </a:rPr>
              <a:t>equal to 75 N</a:t>
            </a:r>
            <a:endParaRPr lang="en-US" sz="2800" dirty="0" smtClean="0">
              <a:solidFill>
                <a:schemeClr val="bg1">
                  <a:lumMod val="75000"/>
                </a:schemeClr>
              </a:solidFill>
              <a:ea typeface="Batang" pitchFamily="18" charset="-127"/>
            </a:endParaRPr>
          </a:p>
          <a:p>
            <a:pPr marL="566738" indent="-566738" eaLnBrk="1" hangingPunct="1">
              <a:buFontTx/>
              <a:buAutoNum type="alphaUcPeriod" startAt="4"/>
            </a:pPr>
            <a:r>
              <a:rPr lang="en-US" sz="2800" dirty="0" smtClean="0">
                <a:solidFill>
                  <a:schemeClr val="bg1">
                    <a:lumMod val="75000"/>
                  </a:schemeClr>
                </a:solidFill>
              </a:rPr>
              <a:t>not enough information</a:t>
            </a:r>
          </a:p>
        </p:txBody>
      </p:sp>
      <p:sp>
        <p:nvSpPr>
          <p:cNvPr id="176131" name="Rectangle 4"/>
          <p:cNvSpPr>
            <a:spLocks noChangeArrowheads="1"/>
          </p:cNvSpPr>
          <p:nvPr/>
        </p:nvSpPr>
        <p:spPr bwMode="auto">
          <a:xfrm>
            <a:off x="0" y="0"/>
            <a:ext cx="9144000" cy="990600"/>
          </a:xfrm>
          <a:prstGeom prst="rect">
            <a:avLst/>
          </a:prstGeom>
          <a:solidFill>
            <a:srgbClr val="3B79AC"/>
          </a:solidFill>
          <a:ln w="9525">
            <a:noFill/>
            <a:miter lim="800000"/>
            <a:headEnd/>
            <a:tailEnd/>
          </a:ln>
        </p:spPr>
        <p:txBody>
          <a:bodyPr wrap="none" anchor="ctr"/>
          <a:lstStyle/>
          <a:p>
            <a:pPr algn="ctr"/>
            <a:r>
              <a:rPr lang="en-US" sz="3200" b="1">
                <a:solidFill>
                  <a:schemeClr val="bg1"/>
                </a:solidFill>
                <a:cs typeface="Arial" pitchFamily="34" charset="0"/>
              </a:rPr>
              <a:t>Equilibrium of Moving Things</a:t>
            </a:r>
          </a:p>
          <a:p>
            <a:pPr algn="ctr"/>
            <a:r>
              <a:rPr lang="en-US" sz="3200" b="1">
                <a:solidFill>
                  <a:schemeClr val="bg1"/>
                </a:solidFill>
                <a:cs typeface="Arial" pitchFamily="34" charset="0"/>
              </a:rPr>
              <a:t>CHECK YOUR NEIGHBOR</a:t>
            </a:r>
            <a:r>
              <a:rPr lang="en-US" sz="3200" b="1" i="1">
                <a:solidFill>
                  <a:schemeClr val="folHlink"/>
                </a:solidFill>
                <a:cs typeface="Arial" pitchFamily="34" charset="0"/>
              </a:rPr>
              <a:t> </a:t>
            </a:r>
          </a:p>
        </p:txBody>
      </p:sp>
      <p:sp>
        <p:nvSpPr>
          <p:cNvPr id="176133" name="Rectangle 5"/>
          <p:cNvSpPr>
            <a:spLocks noChangeArrowheads="1"/>
          </p:cNvSpPr>
          <p:nvPr/>
        </p:nvSpPr>
        <p:spPr bwMode="auto">
          <a:xfrm>
            <a:off x="6629400" y="4843463"/>
            <a:ext cx="2300288" cy="1314450"/>
          </a:xfrm>
          <a:prstGeom prst="rect">
            <a:avLst/>
          </a:prstGeom>
          <a:solidFill>
            <a:schemeClr val="bg1"/>
          </a:solidFill>
          <a:ln w="9525">
            <a:noFill/>
            <a:miter lim="800000"/>
            <a:headEnd/>
            <a:tailEnd/>
          </a:ln>
          <a:effectLst/>
        </p:spPr>
        <p:txBody>
          <a:bodyPr wrap="none" anchor="ctr"/>
          <a:lstStyle/>
          <a:p>
            <a:endParaRPr lang="en-US"/>
          </a:p>
        </p:txBody>
      </p:sp>
      <p:pic>
        <p:nvPicPr>
          <p:cNvPr id="176142" name="Picture 14" descr="02_11_Figure"/>
          <p:cNvPicPr>
            <a:picLocks noChangeAspect="1" noChangeArrowheads="1"/>
          </p:cNvPicPr>
          <p:nvPr/>
        </p:nvPicPr>
        <p:blipFill>
          <a:blip r:embed="rId3" cstate="print"/>
          <a:srcRect b="3682"/>
          <a:stretch>
            <a:fillRect/>
          </a:stretch>
        </p:blipFill>
        <p:spPr bwMode="auto">
          <a:xfrm>
            <a:off x="4564063" y="2946400"/>
            <a:ext cx="4381500" cy="32353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130">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76130">
                                            <p:txEl>
                                              <p:pRg st="3" end="3"/>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76130">
                                            <p:txEl>
                                              <p:pRg st="4" end="4"/>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7613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39" name="Picture 15" descr="02_11_Figure"/>
          <p:cNvPicPr>
            <a:picLocks noChangeAspect="1" noChangeArrowheads="1"/>
          </p:cNvPicPr>
          <p:nvPr/>
        </p:nvPicPr>
        <p:blipFill>
          <a:blip r:embed="rId3" cstate="print"/>
          <a:srcRect b="2325"/>
          <a:stretch>
            <a:fillRect/>
          </a:stretch>
        </p:blipFill>
        <p:spPr bwMode="auto">
          <a:xfrm>
            <a:off x="4964113" y="2597150"/>
            <a:ext cx="3722687" cy="2789238"/>
          </a:xfrm>
          <a:prstGeom prst="rect">
            <a:avLst/>
          </a:prstGeom>
          <a:noFill/>
        </p:spPr>
      </p:pic>
      <p:sp>
        <p:nvSpPr>
          <p:cNvPr id="180227" name="Rectangle 4"/>
          <p:cNvSpPr>
            <a:spLocks noChangeArrowheads="1"/>
          </p:cNvSpPr>
          <p:nvPr/>
        </p:nvSpPr>
        <p:spPr bwMode="auto">
          <a:xfrm>
            <a:off x="0" y="0"/>
            <a:ext cx="9144000" cy="990600"/>
          </a:xfrm>
          <a:prstGeom prst="rect">
            <a:avLst/>
          </a:prstGeom>
          <a:solidFill>
            <a:srgbClr val="3B79AC"/>
          </a:solidFill>
          <a:ln w="9525">
            <a:noFill/>
            <a:miter lim="800000"/>
            <a:headEnd/>
            <a:tailEnd/>
          </a:ln>
        </p:spPr>
        <p:txBody>
          <a:bodyPr wrap="none" anchor="ctr"/>
          <a:lstStyle/>
          <a:p>
            <a:pPr algn="ctr"/>
            <a:r>
              <a:rPr lang="en-US" sz="3200" b="1">
                <a:solidFill>
                  <a:schemeClr val="bg1"/>
                </a:solidFill>
                <a:cs typeface="Arial" pitchFamily="34" charset="0"/>
              </a:rPr>
              <a:t>Equilibrium of Moving Things</a:t>
            </a:r>
          </a:p>
          <a:p>
            <a:pPr algn="ctr"/>
            <a:r>
              <a:rPr lang="en-US" sz="3200" b="1">
                <a:solidFill>
                  <a:schemeClr val="bg1"/>
                </a:solidFill>
                <a:cs typeface="Arial" pitchFamily="34" charset="0"/>
              </a:rPr>
              <a:t>CHECK YOUR NEIGHBOR</a:t>
            </a:r>
            <a:r>
              <a:rPr lang="en-US" sz="3200" b="1" i="1">
                <a:solidFill>
                  <a:schemeClr val="folHlink"/>
                </a:solidFill>
                <a:cs typeface="Arial" pitchFamily="34" charset="0"/>
              </a:rPr>
              <a:t> </a:t>
            </a:r>
          </a:p>
        </p:txBody>
      </p:sp>
      <p:sp>
        <p:nvSpPr>
          <p:cNvPr id="180230" name="Text Box 6"/>
          <p:cNvSpPr txBox="1">
            <a:spLocks noChangeArrowheads="1"/>
          </p:cNvSpPr>
          <p:nvPr/>
        </p:nvSpPr>
        <p:spPr bwMode="auto">
          <a:xfrm>
            <a:off x="407988" y="5300663"/>
            <a:ext cx="7796212" cy="1187450"/>
          </a:xfrm>
          <a:prstGeom prst="rect">
            <a:avLst/>
          </a:prstGeom>
          <a:noFill/>
          <a:ln w="9525">
            <a:noFill/>
            <a:miter lim="800000"/>
            <a:headEnd/>
            <a:tailEnd/>
          </a:ln>
          <a:effectLst/>
        </p:spPr>
        <p:txBody>
          <a:bodyPr>
            <a:spAutoFit/>
          </a:bodyPr>
          <a:lstStyle/>
          <a:p>
            <a:pPr marL="225425" indent="-225425"/>
            <a:r>
              <a:rPr lang="en-US" sz="2400" i="1"/>
              <a:t>Explanation</a:t>
            </a:r>
            <a:r>
              <a:rPr lang="en-US" sz="2400"/>
              <a:t>:</a:t>
            </a:r>
            <a:endParaRPr lang="en-US" sz="2400" i="1"/>
          </a:p>
          <a:p>
            <a:pPr marL="225425" indent="-225425"/>
            <a:r>
              <a:rPr lang="en-US" sz="2400"/>
              <a:t>The crate is in dynamic equilibrium, so, </a:t>
            </a:r>
            <a:r>
              <a:rPr lang="en-US" sz="2400">
                <a:sym typeface="Symbol" pitchFamily="18" charset="2"/>
              </a:rPr>
              <a:t></a:t>
            </a:r>
            <a:r>
              <a:rPr lang="en-US" sz="2400" i="1">
                <a:sym typeface="Symbol" pitchFamily="18" charset="2"/>
              </a:rPr>
              <a:t>F </a:t>
            </a:r>
            <a:r>
              <a:rPr lang="en-US" sz="2400">
                <a:sym typeface="Symbol" pitchFamily="18" charset="2"/>
              </a:rPr>
              <a:t>= 0.  </a:t>
            </a:r>
          </a:p>
          <a:p>
            <a:pPr marL="225425" indent="-225425"/>
            <a:r>
              <a:rPr lang="en-US" sz="2400">
                <a:sym typeface="Symbol" pitchFamily="18" charset="2"/>
              </a:rPr>
              <a:t>Your applied force balances the force of friction.</a:t>
            </a:r>
            <a:endParaRPr lang="en-US" sz="2400"/>
          </a:p>
        </p:txBody>
      </p:sp>
      <p:sp>
        <p:nvSpPr>
          <p:cNvPr id="180231" name="Text Box 7"/>
          <p:cNvSpPr txBox="1">
            <a:spLocks noChangeArrowheads="1"/>
          </p:cNvSpPr>
          <p:nvPr/>
        </p:nvSpPr>
        <p:spPr bwMode="auto">
          <a:xfrm>
            <a:off x="7639050" y="2681288"/>
            <a:ext cx="227013" cy="274637"/>
          </a:xfrm>
          <a:prstGeom prst="rect">
            <a:avLst/>
          </a:prstGeom>
          <a:noFill/>
          <a:ln w="9525">
            <a:noFill/>
            <a:miter lim="800000"/>
            <a:headEnd/>
            <a:tailEnd/>
          </a:ln>
          <a:effectLst/>
        </p:spPr>
        <p:txBody>
          <a:bodyPr wrap="none">
            <a:spAutoFit/>
          </a:bodyPr>
          <a:lstStyle/>
          <a:p>
            <a:r>
              <a:rPr lang="en-US" sz="1200"/>
              <a:t> </a:t>
            </a:r>
          </a:p>
        </p:txBody>
      </p:sp>
      <p:sp>
        <p:nvSpPr>
          <p:cNvPr id="180240" name="Text Box 16"/>
          <p:cNvSpPr txBox="1">
            <a:spLocks noChangeArrowheads="1"/>
          </p:cNvSpPr>
          <p:nvPr/>
        </p:nvSpPr>
        <p:spPr bwMode="auto">
          <a:xfrm>
            <a:off x="9525" y="1068388"/>
            <a:ext cx="8632825" cy="1569660"/>
          </a:xfrm>
          <a:prstGeom prst="rect">
            <a:avLst/>
          </a:prstGeom>
          <a:noFill/>
          <a:ln w="9525">
            <a:noFill/>
            <a:miter lim="800000"/>
            <a:headEnd/>
            <a:tailEnd/>
          </a:ln>
          <a:effectLst/>
        </p:spPr>
        <p:txBody>
          <a:bodyPr>
            <a:spAutoFit/>
          </a:bodyPr>
          <a:lstStyle/>
          <a:p>
            <a:pPr marL="569913" indent="-569913">
              <a:spcBef>
                <a:spcPct val="50000"/>
              </a:spcBef>
            </a:pPr>
            <a:r>
              <a:rPr lang="en-US" sz="3200" dirty="0">
                <a:solidFill>
                  <a:schemeClr val="bg1">
                    <a:lumMod val="75000"/>
                  </a:schemeClr>
                </a:solidFill>
              </a:rPr>
              <a:t>You are pushing a crate at a steady speed in a straight line. If the friction force is 75 N, how much force must you apply?</a:t>
            </a:r>
          </a:p>
        </p:txBody>
      </p:sp>
      <p:sp>
        <p:nvSpPr>
          <p:cNvPr id="180241" name="Text Box 17"/>
          <p:cNvSpPr txBox="1">
            <a:spLocks noChangeArrowheads="1"/>
          </p:cNvSpPr>
          <p:nvPr/>
        </p:nvSpPr>
        <p:spPr bwMode="auto">
          <a:xfrm>
            <a:off x="322263" y="3074988"/>
            <a:ext cx="3536950" cy="519112"/>
          </a:xfrm>
          <a:prstGeom prst="rect">
            <a:avLst/>
          </a:prstGeom>
          <a:noFill/>
          <a:ln w="9525">
            <a:noFill/>
            <a:miter lim="800000"/>
            <a:headEnd/>
            <a:tailEnd/>
          </a:ln>
          <a:effectLst/>
        </p:spPr>
        <p:txBody>
          <a:bodyPr>
            <a:spAutoFit/>
          </a:bodyPr>
          <a:lstStyle/>
          <a:p>
            <a:pPr>
              <a:spcBef>
                <a:spcPct val="50000"/>
              </a:spcBef>
            </a:pPr>
            <a:endParaRPr lang="en-US" sz="2800"/>
          </a:p>
        </p:txBody>
      </p:sp>
      <p:sp>
        <p:nvSpPr>
          <p:cNvPr id="180242" name="Text Box 18"/>
          <p:cNvSpPr txBox="1">
            <a:spLocks noChangeArrowheads="1"/>
          </p:cNvSpPr>
          <p:nvPr/>
        </p:nvSpPr>
        <p:spPr bwMode="auto">
          <a:xfrm>
            <a:off x="668338" y="3287713"/>
            <a:ext cx="184150" cy="366712"/>
          </a:xfrm>
          <a:prstGeom prst="rect">
            <a:avLst/>
          </a:prstGeom>
          <a:noFill/>
          <a:ln w="9525">
            <a:noFill/>
            <a:miter lim="800000"/>
            <a:headEnd/>
            <a:tailEnd/>
          </a:ln>
          <a:effectLst/>
        </p:spPr>
        <p:txBody>
          <a:bodyPr>
            <a:spAutoFit/>
          </a:bodyPr>
          <a:lstStyle/>
          <a:p>
            <a:pPr>
              <a:spcBef>
                <a:spcPct val="50000"/>
              </a:spcBef>
            </a:pPr>
            <a:endParaRPr lang="en-US"/>
          </a:p>
        </p:txBody>
      </p:sp>
      <p:sp>
        <p:nvSpPr>
          <p:cNvPr id="180243" name="Text Box 19"/>
          <p:cNvSpPr txBox="1">
            <a:spLocks noChangeArrowheads="1"/>
          </p:cNvSpPr>
          <p:nvPr/>
        </p:nvSpPr>
        <p:spPr bwMode="auto">
          <a:xfrm>
            <a:off x="11113" y="3181350"/>
            <a:ext cx="4667250" cy="2057400"/>
          </a:xfrm>
          <a:prstGeom prst="rect">
            <a:avLst/>
          </a:prstGeom>
          <a:noFill/>
          <a:ln w="9525">
            <a:noFill/>
            <a:miter lim="800000"/>
            <a:headEnd/>
            <a:tailEnd/>
          </a:ln>
          <a:effectLst/>
        </p:spPr>
        <p:txBody>
          <a:bodyPr>
            <a:spAutoFit/>
          </a:bodyPr>
          <a:lstStyle/>
          <a:p>
            <a:pPr marL="342900" indent="-342900">
              <a:spcBef>
                <a:spcPct val="20000"/>
              </a:spcBef>
            </a:pPr>
            <a:r>
              <a:rPr lang="en-US" sz="2800" dirty="0">
                <a:solidFill>
                  <a:schemeClr val="bg1">
                    <a:lumMod val="75000"/>
                  </a:schemeClr>
                </a:solidFill>
              </a:rPr>
              <a:t>A.  more than 75 N</a:t>
            </a:r>
          </a:p>
          <a:p>
            <a:pPr marL="342900" indent="-342900">
              <a:spcBef>
                <a:spcPct val="20000"/>
              </a:spcBef>
            </a:pPr>
            <a:r>
              <a:rPr lang="en-US" sz="2800" dirty="0">
                <a:solidFill>
                  <a:schemeClr val="bg1">
                    <a:lumMod val="75000"/>
                  </a:schemeClr>
                </a:solidFill>
              </a:rPr>
              <a:t>B.  less than 75 N</a:t>
            </a:r>
            <a:r>
              <a:rPr lang="en-US" sz="2800" b="1" dirty="0">
                <a:solidFill>
                  <a:schemeClr val="bg1">
                    <a:lumMod val="75000"/>
                  </a:schemeClr>
                </a:solidFill>
              </a:rPr>
              <a:t> </a:t>
            </a:r>
          </a:p>
          <a:p>
            <a:pPr marL="342900" indent="-342900">
              <a:spcBef>
                <a:spcPct val="20000"/>
              </a:spcBef>
            </a:pPr>
            <a:r>
              <a:rPr lang="en-US" sz="2800" dirty="0">
                <a:solidFill>
                  <a:schemeClr val="bg1">
                    <a:lumMod val="75000"/>
                  </a:schemeClr>
                </a:solidFill>
              </a:rPr>
              <a:t>C.  equal to 75 N</a:t>
            </a:r>
          </a:p>
          <a:p>
            <a:pPr marL="342900" indent="-342900">
              <a:spcBef>
                <a:spcPct val="20000"/>
              </a:spcBef>
            </a:pPr>
            <a:r>
              <a:rPr lang="en-US" sz="2800" dirty="0">
                <a:solidFill>
                  <a:schemeClr val="bg1">
                    <a:lumMod val="75000"/>
                  </a:schemeClr>
                </a:solidFill>
              </a:rPr>
              <a:t>D.  not enough information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0230"/>
                                        </p:tgtEl>
                                        <p:attrNameLst>
                                          <p:attrName>style.visibility</p:attrName>
                                        </p:attrNameLst>
                                      </p:cBhvr>
                                      <p:to>
                                        <p:strVal val="visible"/>
                                      </p:to>
                                    </p:set>
                                    <p:animEffect transition="in" filter="dissolve">
                                      <p:cBhvr>
                                        <p:cTn id="7" dur="500"/>
                                        <p:tgtEl>
                                          <p:spTgt spid="180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45" name="Picture 13" descr="02_12_Figure"/>
          <p:cNvPicPr>
            <a:picLocks noChangeAspect="1" noChangeArrowheads="1"/>
          </p:cNvPicPr>
          <p:nvPr/>
        </p:nvPicPr>
        <p:blipFill>
          <a:blip r:embed="rId3" cstate="print"/>
          <a:srcRect b="6183"/>
          <a:stretch>
            <a:fillRect/>
          </a:stretch>
        </p:blipFill>
        <p:spPr bwMode="auto">
          <a:xfrm>
            <a:off x="6197600" y="1738313"/>
            <a:ext cx="2765425" cy="2784475"/>
          </a:xfrm>
          <a:prstGeom prst="rect">
            <a:avLst/>
          </a:prstGeom>
          <a:noFill/>
        </p:spPr>
      </p:pic>
      <p:sp>
        <p:nvSpPr>
          <p:cNvPr id="120834" name="Rectangle 2"/>
          <p:cNvSpPr>
            <a:spLocks noGrp="1" noChangeArrowheads="1"/>
          </p:cNvSpPr>
          <p:nvPr>
            <p:ph type="title" idx="4294967295"/>
          </p:nvPr>
        </p:nvSpPr>
        <p:spPr>
          <a:xfrm>
            <a:off x="457200" y="0"/>
            <a:ext cx="8229600" cy="990600"/>
          </a:xfrm>
        </p:spPr>
        <p:txBody>
          <a:bodyPr/>
          <a:lstStyle/>
          <a:p>
            <a:pPr eaLnBrk="1" hangingPunct="1"/>
            <a:r>
              <a:rPr lang="en-US" dirty="0" smtClean="0">
                <a:solidFill>
                  <a:schemeClr val="bg1">
                    <a:lumMod val="75000"/>
                  </a:schemeClr>
                </a:solidFill>
              </a:rPr>
              <a:t>2.10  The Moving Earth</a:t>
            </a:r>
          </a:p>
        </p:txBody>
      </p:sp>
      <p:sp>
        <p:nvSpPr>
          <p:cNvPr id="120835" name="Rectangle 3"/>
          <p:cNvSpPr>
            <a:spLocks noGrp="1" noChangeArrowheads="1"/>
          </p:cNvSpPr>
          <p:nvPr>
            <p:ph type="body" idx="4294967295"/>
          </p:nvPr>
        </p:nvSpPr>
        <p:spPr>
          <a:xfrm>
            <a:off x="357188" y="1128713"/>
            <a:ext cx="5986462" cy="5026025"/>
          </a:xfrm>
        </p:spPr>
        <p:txBody>
          <a:bodyPr/>
          <a:lstStyle/>
          <a:p>
            <a:pPr eaLnBrk="1" hangingPunct="1">
              <a:buFontTx/>
              <a:buNone/>
            </a:pPr>
            <a:r>
              <a:rPr lang="en-US" sz="2800" dirty="0" smtClean="0">
                <a:solidFill>
                  <a:schemeClr val="bg1">
                    <a:lumMod val="75000"/>
                  </a:schemeClr>
                </a:solidFill>
              </a:rPr>
              <a:t>Copernicus proposed that Earth was moving.</a:t>
            </a:r>
          </a:p>
          <a:p>
            <a:pPr eaLnBrk="1" hangingPunct="1"/>
            <a:r>
              <a:rPr lang="en-US" sz="2800" dirty="0" smtClean="0">
                <a:solidFill>
                  <a:schemeClr val="bg1">
                    <a:lumMod val="75000"/>
                  </a:schemeClr>
                </a:solidFill>
              </a:rPr>
              <a:t>This idea was refuted by people.</a:t>
            </a:r>
          </a:p>
          <a:p>
            <a:pPr eaLnBrk="1" hangingPunct="1"/>
            <a:r>
              <a:rPr lang="en-US" sz="2800" dirty="0" smtClean="0">
                <a:solidFill>
                  <a:schemeClr val="bg1">
                    <a:lumMod val="75000"/>
                  </a:schemeClr>
                </a:solidFill>
              </a:rPr>
              <a:t>Example:  If Earth moved, how can a bird swoop from a branch to catch a worm?</a:t>
            </a:r>
          </a:p>
          <a:p>
            <a:pPr eaLnBrk="1" hangingPunct="1"/>
            <a:r>
              <a:rPr lang="en-US" sz="2800" dirty="0" smtClean="0">
                <a:solidFill>
                  <a:schemeClr val="bg1">
                    <a:lumMod val="75000"/>
                  </a:schemeClr>
                </a:solidFill>
              </a:rPr>
              <a:t>Solution: As it swoops, due to inertia, it continues to go sideways at the speed of Earth along with the tree, worm, etc.</a:t>
            </a:r>
          </a:p>
        </p:txBody>
      </p:sp>
      <p:sp>
        <p:nvSpPr>
          <p:cNvPr id="120837" name="Text Box 5"/>
          <p:cNvSpPr txBox="1">
            <a:spLocks noChangeArrowheads="1"/>
          </p:cNvSpPr>
          <p:nvPr/>
        </p:nvSpPr>
        <p:spPr bwMode="auto">
          <a:xfrm>
            <a:off x="7134225" y="4648200"/>
            <a:ext cx="227013" cy="274638"/>
          </a:xfrm>
          <a:prstGeom prst="rect">
            <a:avLst/>
          </a:prstGeom>
          <a:noFill/>
          <a:ln w="9525">
            <a:noFill/>
            <a:miter lim="800000"/>
            <a:headEnd/>
            <a:tailEnd/>
          </a:ln>
          <a:effectLst/>
        </p:spPr>
        <p:txBody>
          <a:bodyPr wrap="none">
            <a:spAutoFit/>
          </a:bodyPr>
          <a:lstStyle/>
          <a:p>
            <a:r>
              <a:rPr lang="en-US" sz="120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8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8001000" cy="914400"/>
          </a:xfrm>
        </p:spPr>
        <p:txBody>
          <a:bodyPr>
            <a:normAutofit fontScale="90000"/>
          </a:bodyPr>
          <a:lstStyle/>
          <a:p>
            <a:pPr lvl="1" algn="ctr"/>
            <a:r>
              <a:rPr lang="en-US" sz="4000" dirty="0">
                <a:solidFill>
                  <a:schemeClr val="accent4">
                    <a:lumMod val="20000"/>
                    <a:lumOff val="80000"/>
                  </a:schemeClr>
                </a:solidFill>
                <a:latin typeface="+mj-lt"/>
              </a:rPr>
              <a:t>Revisiting planetary motion and its effect on us!</a:t>
            </a:r>
            <a:br>
              <a:rPr lang="en-US" sz="4000" dirty="0">
                <a:solidFill>
                  <a:schemeClr val="accent4">
                    <a:lumMod val="20000"/>
                    <a:lumOff val="80000"/>
                  </a:schemeClr>
                </a:solidFill>
                <a:latin typeface="+mj-lt"/>
              </a:rPr>
            </a:br>
            <a:r>
              <a:rPr lang="en-US" sz="4000" dirty="0">
                <a:solidFill>
                  <a:schemeClr val="accent4">
                    <a:lumMod val="20000"/>
                    <a:lumOff val="80000"/>
                  </a:schemeClr>
                </a:solidFill>
              </a:rPr>
              <a:t/>
            </a:r>
            <a:br>
              <a:rPr lang="en-US" sz="4000" dirty="0">
                <a:solidFill>
                  <a:schemeClr val="accent4">
                    <a:lumMod val="20000"/>
                    <a:lumOff val="80000"/>
                  </a:schemeClr>
                </a:solidFill>
              </a:rPr>
            </a:br>
            <a:endParaRPr lang="en-US" sz="4000" dirty="0">
              <a:solidFill>
                <a:schemeClr val="accent4">
                  <a:lumMod val="20000"/>
                  <a:lumOff val="80000"/>
                </a:schemeClr>
              </a:solidFill>
            </a:endParaRPr>
          </a:p>
        </p:txBody>
      </p:sp>
      <p:sp>
        <p:nvSpPr>
          <p:cNvPr id="3" name="Content Placeholder 2"/>
          <p:cNvSpPr>
            <a:spLocks noGrp="1"/>
          </p:cNvSpPr>
          <p:nvPr>
            <p:ph idx="1"/>
          </p:nvPr>
        </p:nvSpPr>
        <p:spPr>
          <a:xfrm>
            <a:off x="685800" y="1817132"/>
            <a:ext cx="8001000" cy="4583668"/>
          </a:xfrm>
        </p:spPr>
        <p:txBody>
          <a:bodyPr>
            <a:normAutofit lnSpcReduction="10000"/>
          </a:bodyPr>
          <a:lstStyle/>
          <a:p>
            <a:r>
              <a:rPr lang="en-US" dirty="0" smtClean="0">
                <a:solidFill>
                  <a:schemeClr val="bg1">
                    <a:lumMod val="65000"/>
                  </a:schemeClr>
                </a:solidFill>
              </a:rPr>
              <a:t>If </a:t>
            </a:r>
            <a:r>
              <a:rPr lang="en-US" dirty="0">
                <a:solidFill>
                  <a:schemeClr val="bg1">
                    <a:lumMod val="65000"/>
                  </a:schemeClr>
                </a:solidFill>
              </a:rPr>
              <a:t>a helicopter wishes to fly from San Francisco to Washington DC, why can’t it ascend, hover for 3 hours and descend into the capital?</a:t>
            </a:r>
          </a:p>
          <a:p>
            <a:r>
              <a:rPr lang="en-US" dirty="0">
                <a:solidFill>
                  <a:schemeClr val="bg1">
                    <a:lumMod val="65000"/>
                  </a:schemeClr>
                </a:solidFill>
              </a:rPr>
              <a:t>Remember…it took humanity centuries to wrestle with these concepts (much was unnoticeable until the advent of high speed vehicles where we could finally notice the effects of inertia)..so don’t despair if it takes you days or weeks to grasp this</a:t>
            </a:r>
            <a:r>
              <a:rPr lang="en-US" dirty="0" smtClean="0">
                <a:solidFill>
                  <a:schemeClr val="bg1">
                    <a:lumMod val="65000"/>
                  </a:schemeClr>
                </a:solidFill>
              </a:rPr>
              <a:t>!</a:t>
            </a:r>
            <a:r>
              <a:rPr lang="en-US" dirty="0">
                <a:solidFill>
                  <a:schemeClr val="bg1">
                    <a:lumMod val="65000"/>
                  </a:schemeClr>
                </a:solidFill>
              </a:rPr>
              <a:t> </a:t>
            </a:r>
          </a:p>
          <a:p>
            <a:endParaRPr lang="en-US" dirty="0" smtClean="0">
              <a:solidFill>
                <a:schemeClr val="bg1">
                  <a:lumMod val="65000"/>
                </a:schemeClr>
              </a:solidFill>
            </a:endParaRPr>
          </a:p>
          <a:p>
            <a:endParaRPr lang="en-US" dirty="0">
              <a:solidFill>
                <a:schemeClr val="bg1">
                  <a:lumMod val="65000"/>
                </a:schemeClr>
              </a:solidFill>
            </a:endParaRPr>
          </a:p>
        </p:txBody>
      </p:sp>
      <p:sp>
        <p:nvSpPr>
          <p:cNvPr id="6" name="Rectangle 5"/>
          <p:cNvSpPr/>
          <p:nvPr/>
        </p:nvSpPr>
        <p:spPr>
          <a:xfrm>
            <a:off x="838200" y="1447800"/>
            <a:ext cx="3477234" cy="369332"/>
          </a:xfrm>
          <a:prstGeom prst="rect">
            <a:avLst/>
          </a:prstGeom>
        </p:spPr>
        <p:txBody>
          <a:bodyPr wrap="none">
            <a:spAutoFit/>
          </a:bodyPr>
          <a:lstStyle/>
          <a:p>
            <a:r>
              <a:rPr lang="en-US" dirty="0">
                <a:solidFill>
                  <a:srgbClr val="92D050"/>
                </a:solidFill>
                <a:latin typeface="+mj-lt"/>
              </a:rPr>
              <a:t>Consider these conundrums…</a:t>
            </a:r>
          </a:p>
        </p:txBody>
      </p:sp>
    </p:spTree>
    <p:extLst>
      <p:ext uri="{BB962C8B-B14F-4D97-AF65-F5344CB8AC3E}">
        <p14:creationId xmlns:p14="http://schemas.microsoft.com/office/powerpoint/2010/main" val="362019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74" name="Picture 14" descr="02_13_Figure"/>
          <p:cNvPicPr>
            <a:picLocks noChangeAspect="1" noChangeArrowheads="1"/>
          </p:cNvPicPr>
          <p:nvPr/>
        </p:nvPicPr>
        <p:blipFill>
          <a:blip r:embed="rId3" cstate="print"/>
          <a:srcRect b="4462"/>
          <a:stretch>
            <a:fillRect/>
          </a:stretch>
        </p:blipFill>
        <p:spPr bwMode="auto">
          <a:xfrm>
            <a:off x="5819775" y="2249488"/>
            <a:ext cx="3117850" cy="3994150"/>
          </a:xfrm>
          <a:prstGeom prst="rect">
            <a:avLst/>
          </a:prstGeom>
          <a:noFill/>
        </p:spPr>
      </p:pic>
      <p:sp>
        <p:nvSpPr>
          <p:cNvPr id="168962" name="Rectangle 3"/>
          <p:cNvSpPr>
            <a:spLocks noGrp="1" noChangeArrowheads="1"/>
          </p:cNvSpPr>
          <p:nvPr>
            <p:ph type="body" idx="4294967295"/>
          </p:nvPr>
        </p:nvSpPr>
        <p:spPr>
          <a:xfrm>
            <a:off x="14288" y="1066800"/>
            <a:ext cx="8839200" cy="3673475"/>
          </a:xfrm>
        </p:spPr>
        <p:txBody>
          <a:bodyPr/>
          <a:lstStyle/>
          <a:p>
            <a:pPr marL="566738" indent="-566738" eaLnBrk="1" hangingPunct="1">
              <a:lnSpc>
                <a:spcPct val="90000"/>
              </a:lnSpc>
              <a:buFontTx/>
              <a:buNone/>
            </a:pPr>
            <a:r>
              <a:rPr lang="en-US" dirty="0" smtClean="0">
                <a:solidFill>
                  <a:schemeClr val="bg1">
                    <a:lumMod val="75000"/>
                  </a:schemeClr>
                </a:solidFill>
              </a:rPr>
              <a:t>You are riding in a van at a steady speed and toss a coin up.  Where will the coin land?</a:t>
            </a:r>
          </a:p>
          <a:p>
            <a:pPr marL="566738" indent="-566738" eaLnBrk="1" hangingPunct="1">
              <a:lnSpc>
                <a:spcPct val="90000"/>
              </a:lnSpc>
              <a:buFontTx/>
              <a:buNone/>
            </a:pPr>
            <a:endParaRPr lang="en-US" dirty="0" smtClean="0">
              <a:solidFill>
                <a:schemeClr val="bg1">
                  <a:lumMod val="75000"/>
                </a:schemeClr>
              </a:solidFill>
            </a:endParaRPr>
          </a:p>
          <a:p>
            <a:pPr marL="566738" indent="-566738" eaLnBrk="1" hangingPunct="1">
              <a:lnSpc>
                <a:spcPct val="90000"/>
              </a:lnSpc>
              <a:buFontTx/>
              <a:buAutoNum type="alphaUcPeriod"/>
            </a:pPr>
            <a:r>
              <a:rPr lang="en-US" sz="2800" dirty="0" smtClean="0">
                <a:solidFill>
                  <a:schemeClr val="bg1">
                    <a:lumMod val="75000"/>
                  </a:schemeClr>
                </a:solidFill>
              </a:rPr>
              <a:t>behind you</a:t>
            </a:r>
            <a:endParaRPr lang="en-US" sz="2800" dirty="0" smtClean="0">
              <a:solidFill>
                <a:schemeClr val="bg1">
                  <a:lumMod val="75000"/>
                </a:schemeClr>
              </a:solidFill>
              <a:ea typeface="Batang" pitchFamily="18" charset="-127"/>
            </a:endParaRPr>
          </a:p>
          <a:p>
            <a:pPr marL="566738" indent="-566738" eaLnBrk="1" hangingPunct="1">
              <a:lnSpc>
                <a:spcPct val="90000"/>
              </a:lnSpc>
              <a:buFontTx/>
              <a:buAutoNum type="alphaUcPeriod" startAt="2"/>
            </a:pPr>
            <a:r>
              <a:rPr lang="en-US" sz="2800" dirty="0" smtClean="0">
                <a:solidFill>
                  <a:schemeClr val="bg1">
                    <a:lumMod val="75000"/>
                  </a:schemeClr>
                </a:solidFill>
              </a:rPr>
              <a:t>ahead of you</a:t>
            </a:r>
            <a:r>
              <a:rPr lang="en-US" sz="2800" b="1" dirty="0" smtClean="0">
                <a:solidFill>
                  <a:schemeClr val="bg1">
                    <a:lumMod val="75000"/>
                  </a:schemeClr>
                </a:solidFill>
                <a:ea typeface="Batang" pitchFamily="18" charset="-127"/>
              </a:rPr>
              <a:t> </a:t>
            </a:r>
          </a:p>
          <a:p>
            <a:pPr marL="566738" indent="-566738" eaLnBrk="1" hangingPunct="1">
              <a:lnSpc>
                <a:spcPct val="90000"/>
              </a:lnSpc>
              <a:buFontTx/>
              <a:buAutoNum type="alphaUcPeriod" startAt="2"/>
            </a:pPr>
            <a:r>
              <a:rPr lang="en-US" sz="2800" dirty="0" smtClean="0">
                <a:solidFill>
                  <a:schemeClr val="bg1">
                    <a:lumMod val="75000"/>
                  </a:schemeClr>
                </a:solidFill>
              </a:rPr>
              <a:t>back in your hand</a:t>
            </a:r>
            <a:endParaRPr lang="en-US" sz="2800" dirty="0" smtClean="0">
              <a:solidFill>
                <a:schemeClr val="bg1">
                  <a:lumMod val="75000"/>
                </a:schemeClr>
              </a:solidFill>
              <a:ea typeface="Batang" pitchFamily="18" charset="-127"/>
            </a:endParaRPr>
          </a:p>
          <a:p>
            <a:pPr marL="566738" indent="-566738" eaLnBrk="1" hangingPunct="1">
              <a:lnSpc>
                <a:spcPct val="90000"/>
              </a:lnSpc>
              <a:buFontTx/>
              <a:buAutoNum type="alphaUcPeriod" startAt="4"/>
            </a:pPr>
            <a:r>
              <a:rPr lang="en-US" sz="2800" dirty="0" smtClean="0">
                <a:solidFill>
                  <a:schemeClr val="bg1">
                    <a:lumMod val="75000"/>
                  </a:schemeClr>
                </a:solidFill>
              </a:rPr>
              <a:t>There is not enough information.</a:t>
            </a:r>
          </a:p>
        </p:txBody>
      </p:sp>
      <p:sp>
        <p:nvSpPr>
          <p:cNvPr id="168963" name="Rectangle 4"/>
          <p:cNvSpPr>
            <a:spLocks noChangeArrowheads="1"/>
          </p:cNvSpPr>
          <p:nvPr/>
        </p:nvSpPr>
        <p:spPr bwMode="auto">
          <a:xfrm>
            <a:off x="0" y="0"/>
            <a:ext cx="9144000" cy="990600"/>
          </a:xfrm>
          <a:prstGeom prst="rect">
            <a:avLst/>
          </a:prstGeom>
          <a:solidFill>
            <a:srgbClr val="3B79AC"/>
          </a:solidFill>
          <a:ln w="9525">
            <a:noFill/>
            <a:miter lim="800000"/>
            <a:headEnd/>
            <a:tailEnd/>
          </a:ln>
        </p:spPr>
        <p:txBody>
          <a:bodyPr wrap="none" anchor="ctr"/>
          <a:lstStyle/>
          <a:p>
            <a:pPr algn="ctr"/>
            <a:r>
              <a:rPr lang="en-US" sz="3200" b="1">
                <a:solidFill>
                  <a:schemeClr val="bg1"/>
                </a:solidFill>
                <a:cs typeface="Arial" pitchFamily="34" charset="0"/>
              </a:rPr>
              <a:t>The Moving Earth</a:t>
            </a:r>
          </a:p>
          <a:p>
            <a:pPr algn="ctr"/>
            <a:r>
              <a:rPr lang="en-US" sz="3200" b="1">
                <a:solidFill>
                  <a:schemeClr val="bg1"/>
                </a:solidFill>
                <a:cs typeface="Arial" pitchFamily="34" charset="0"/>
              </a:rPr>
              <a:t>CHECK YOUR NEIGHBOR</a:t>
            </a:r>
            <a:r>
              <a:rPr lang="en-US" sz="3200" b="1" i="1">
                <a:solidFill>
                  <a:schemeClr val="folHlink"/>
                </a:solidFill>
                <a:cs typeface="Arial" pitchFamily="34" charset="0"/>
              </a:rPr>
              <a:t> </a:t>
            </a:r>
          </a:p>
        </p:txBody>
      </p:sp>
      <p:sp>
        <p:nvSpPr>
          <p:cNvPr id="168965" name="Text Box 5"/>
          <p:cNvSpPr txBox="1">
            <a:spLocks noChangeArrowheads="1"/>
          </p:cNvSpPr>
          <p:nvPr/>
        </p:nvSpPr>
        <p:spPr bwMode="auto">
          <a:xfrm>
            <a:off x="7061200" y="5540375"/>
            <a:ext cx="227013" cy="274638"/>
          </a:xfrm>
          <a:prstGeom prst="rect">
            <a:avLst/>
          </a:prstGeom>
          <a:noFill/>
          <a:ln w="9525">
            <a:noFill/>
            <a:miter lim="800000"/>
            <a:headEnd/>
            <a:tailEnd/>
          </a:ln>
          <a:effectLst/>
        </p:spPr>
        <p:txBody>
          <a:bodyPr wrap="none">
            <a:spAutoFit/>
          </a:bodyPr>
          <a:lstStyle/>
          <a:p>
            <a:r>
              <a:rPr lang="en-US" sz="120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962">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68962">
                                            <p:txEl>
                                              <p:pRg st="3" end="3"/>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68962">
                                            <p:txEl>
                                              <p:pRg st="4" end="4"/>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6896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3"/>
          <p:cNvSpPr>
            <a:spLocks noGrp="1" noChangeArrowheads="1"/>
          </p:cNvSpPr>
          <p:nvPr>
            <p:ph type="body" idx="4294967295"/>
          </p:nvPr>
        </p:nvSpPr>
        <p:spPr>
          <a:xfrm>
            <a:off x="14288" y="1066800"/>
            <a:ext cx="8842375" cy="3322638"/>
          </a:xfrm>
        </p:spPr>
        <p:txBody>
          <a:bodyPr/>
          <a:lstStyle/>
          <a:p>
            <a:pPr marL="566738" indent="-566738" eaLnBrk="1" hangingPunct="1">
              <a:buFontTx/>
              <a:buNone/>
            </a:pPr>
            <a:r>
              <a:rPr lang="en-US" dirty="0" smtClean="0">
                <a:solidFill>
                  <a:schemeClr val="bg1">
                    <a:lumMod val="75000"/>
                  </a:schemeClr>
                </a:solidFill>
              </a:rPr>
              <a:t>You are riding in a van at a steady speed and toss a coin up.  Where will the coin land?</a:t>
            </a:r>
          </a:p>
          <a:p>
            <a:pPr marL="566738" indent="-566738" eaLnBrk="1" hangingPunct="1">
              <a:lnSpc>
                <a:spcPct val="80000"/>
              </a:lnSpc>
              <a:buFontTx/>
              <a:buNone/>
            </a:pPr>
            <a:endParaRPr lang="en-US" dirty="0" smtClean="0">
              <a:solidFill>
                <a:schemeClr val="bg1">
                  <a:lumMod val="75000"/>
                </a:schemeClr>
              </a:solidFill>
            </a:endParaRPr>
          </a:p>
          <a:p>
            <a:pPr marL="566738" indent="-566738" eaLnBrk="1" hangingPunct="1">
              <a:lnSpc>
                <a:spcPct val="80000"/>
              </a:lnSpc>
              <a:buFontTx/>
              <a:buAutoNum type="alphaUcPeriod"/>
            </a:pPr>
            <a:r>
              <a:rPr lang="en-US" sz="2800" dirty="0" smtClean="0">
                <a:solidFill>
                  <a:schemeClr val="bg1">
                    <a:lumMod val="75000"/>
                  </a:schemeClr>
                </a:solidFill>
              </a:rPr>
              <a:t>behind you</a:t>
            </a:r>
            <a:endParaRPr lang="en-US" sz="2800" dirty="0" smtClean="0">
              <a:solidFill>
                <a:schemeClr val="bg1">
                  <a:lumMod val="75000"/>
                </a:schemeClr>
              </a:solidFill>
              <a:ea typeface="Batang" pitchFamily="18" charset="-127"/>
            </a:endParaRPr>
          </a:p>
          <a:p>
            <a:pPr marL="566738" indent="-566738" eaLnBrk="1" hangingPunct="1">
              <a:lnSpc>
                <a:spcPct val="80000"/>
              </a:lnSpc>
              <a:buFontTx/>
              <a:buAutoNum type="alphaUcPeriod" startAt="2"/>
            </a:pPr>
            <a:r>
              <a:rPr lang="en-US" sz="2800" dirty="0" smtClean="0">
                <a:solidFill>
                  <a:schemeClr val="bg1">
                    <a:lumMod val="75000"/>
                  </a:schemeClr>
                </a:solidFill>
              </a:rPr>
              <a:t>ahead of you</a:t>
            </a:r>
            <a:r>
              <a:rPr lang="en-US" sz="2800" b="1" dirty="0" smtClean="0">
                <a:solidFill>
                  <a:schemeClr val="bg1">
                    <a:lumMod val="75000"/>
                  </a:schemeClr>
                </a:solidFill>
                <a:ea typeface="Batang" pitchFamily="18" charset="-127"/>
              </a:rPr>
              <a:t> </a:t>
            </a:r>
          </a:p>
          <a:p>
            <a:pPr marL="566738" indent="-566738" eaLnBrk="1" hangingPunct="1">
              <a:lnSpc>
                <a:spcPct val="80000"/>
              </a:lnSpc>
              <a:buFontTx/>
              <a:buAutoNum type="alphaUcPeriod" startAt="2"/>
            </a:pPr>
            <a:r>
              <a:rPr lang="en-US" sz="2800" b="1" dirty="0" smtClean="0">
                <a:solidFill>
                  <a:schemeClr val="bg1">
                    <a:lumMod val="75000"/>
                  </a:schemeClr>
                </a:solidFill>
              </a:rPr>
              <a:t>back in your hand</a:t>
            </a:r>
            <a:endParaRPr lang="en-US" sz="2800" b="1" dirty="0" smtClean="0">
              <a:solidFill>
                <a:schemeClr val="bg1">
                  <a:lumMod val="75000"/>
                </a:schemeClr>
              </a:solidFill>
              <a:ea typeface="Batang" pitchFamily="18" charset="-127"/>
            </a:endParaRPr>
          </a:p>
          <a:p>
            <a:pPr marL="566738" indent="-566738" eaLnBrk="1" hangingPunct="1">
              <a:lnSpc>
                <a:spcPct val="80000"/>
              </a:lnSpc>
              <a:buFontTx/>
              <a:buAutoNum type="alphaUcPeriod" startAt="4"/>
            </a:pPr>
            <a:r>
              <a:rPr lang="en-US" sz="2800" dirty="0" smtClean="0">
                <a:solidFill>
                  <a:schemeClr val="bg1">
                    <a:lumMod val="75000"/>
                  </a:schemeClr>
                </a:solidFill>
              </a:rPr>
              <a:t>There is not enough information.</a:t>
            </a:r>
          </a:p>
        </p:txBody>
      </p:sp>
      <p:sp>
        <p:nvSpPr>
          <p:cNvPr id="164867" name="Rectangle 4"/>
          <p:cNvSpPr>
            <a:spLocks noChangeArrowheads="1"/>
          </p:cNvSpPr>
          <p:nvPr/>
        </p:nvSpPr>
        <p:spPr bwMode="auto">
          <a:xfrm>
            <a:off x="0" y="0"/>
            <a:ext cx="9144000" cy="990600"/>
          </a:xfrm>
          <a:prstGeom prst="rect">
            <a:avLst/>
          </a:prstGeom>
          <a:solidFill>
            <a:srgbClr val="3B79AC"/>
          </a:solidFill>
          <a:ln w="9525">
            <a:noFill/>
            <a:miter lim="800000"/>
            <a:headEnd/>
            <a:tailEnd/>
          </a:ln>
        </p:spPr>
        <p:txBody>
          <a:bodyPr wrap="none" anchor="ctr"/>
          <a:lstStyle/>
          <a:p>
            <a:pPr algn="ctr"/>
            <a:r>
              <a:rPr lang="en-US" sz="3200" b="1">
                <a:solidFill>
                  <a:schemeClr val="bg1"/>
                </a:solidFill>
                <a:cs typeface="Arial" pitchFamily="34" charset="0"/>
              </a:rPr>
              <a:t>The Moving Earth</a:t>
            </a:r>
          </a:p>
          <a:p>
            <a:pPr algn="ctr"/>
            <a:r>
              <a:rPr lang="en-US" sz="3200" b="1">
                <a:solidFill>
                  <a:schemeClr val="bg1"/>
                </a:solidFill>
                <a:cs typeface="Arial" pitchFamily="34" charset="0"/>
              </a:rPr>
              <a:t>CHECK YOUR NEIGHBOR</a:t>
            </a:r>
            <a:r>
              <a:rPr lang="en-US" sz="3200" b="1" i="1">
                <a:solidFill>
                  <a:schemeClr val="folHlink"/>
                </a:solidFill>
                <a:cs typeface="Arial" pitchFamily="34" charset="0"/>
              </a:rPr>
              <a:t> </a:t>
            </a:r>
          </a:p>
        </p:txBody>
      </p:sp>
      <p:sp>
        <p:nvSpPr>
          <p:cNvPr id="164870" name="Text Box 6"/>
          <p:cNvSpPr txBox="1">
            <a:spLocks noChangeArrowheads="1"/>
          </p:cNvSpPr>
          <p:nvPr/>
        </p:nvSpPr>
        <p:spPr bwMode="auto">
          <a:xfrm>
            <a:off x="684213" y="4668838"/>
            <a:ext cx="7234237" cy="1200329"/>
          </a:xfrm>
          <a:prstGeom prst="rect">
            <a:avLst/>
          </a:prstGeom>
          <a:noFill/>
          <a:ln w="9525">
            <a:noFill/>
            <a:miter lim="800000"/>
            <a:headEnd/>
            <a:tailEnd/>
          </a:ln>
          <a:effectLst/>
        </p:spPr>
        <p:txBody>
          <a:bodyPr>
            <a:spAutoFit/>
          </a:bodyPr>
          <a:lstStyle/>
          <a:p>
            <a:r>
              <a:rPr lang="en-US" sz="2400" i="1" dirty="0">
                <a:solidFill>
                  <a:schemeClr val="bg1">
                    <a:lumMod val="75000"/>
                  </a:schemeClr>
                </a:solidFill>
              </a:rPr>
              <a:t>Explanation</a:t>
            </a:r>
            <a:r>
              <a:rPr lang="en-US" sz="2400" dirty="0">
                <a:solidFill>
                  <a:schemeClr val="bg1">
                    <a:lumMod val="75000"/>
                  </a:schemeClr>
                </a:solidFill>
              </a:rPr>
              <a:t>:</a:t>
            </a:r>
            <a:endParaRPr lang="en-US" sz="2400" i="1" dirty="0">
              <a:solidFill>
                <a:schemeClr val="bg1">
                  <a:lumMod val="75000"/>
                </a:schemeClr>
              </a:solidFill>
            </a:endParaRPr>
          </a:p>
          <a:p>
            <a:r>
              <a:rPr lang="en-US" sz="2400" dirty="0">
                <a:solidFill>
                  <a:schemeClr val="bg1">
                    <a:lumMod val="75000"/>
                  </a:schemeClr>
                </a:solidFill>
                <a:sym typeface="Symbol" pitchFamily="18" charset="2"/>
              </a:rPr>
              <a:t>The coin has inertia. It continues sideways with the van and your hand and lands back in your hand.</a:t>
            </a:r>
            <a:endParaRPr lang="en-US" sz="2800"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70"/>
                                        </p:tgtEl>
                                        <p:attrNameLst>
                                          <p:attrName>style.visibility</p:attrName>
                                        </p:attrNameLst>
                                      </p:cBhvr>
                                      <p:to>
                                        <p:strVal val="visible"/>
                                      </p:to>
                                    </p:set>
                                    <p:animEffect transition="in" filter="dissolve">
                                      <p:cBhvr>
                                        <p:cTn id="7" dur="500"/>
                                        <p:tgtEl>
                                          <p:spTgt spid="164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216568"/>
            <a:ext cx="1566862" cy="1566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85800" y="762000"/>
            <a:ext cx="6324600" cy="914400"/>
          </a:xfrm>
        </p:spPr>
        <p:txBody>
          <a:bodyPr>
            <a:normAutofit fontScale="90000"/>
          </a:bodyPr>
          <a:lstStyle/>
          <a:p>
            <a:pPr lvl="1"/>
            <a:r>
              <a:rPr lang="en-US" sz="2800" dirty="0" smtClean="0">
                <a:solidFill>
                  <a:schemeClr val="accent4">
                    <a:lumMod val="20000"/>
                    <a:lumOff val="80000"/>
                  </a:schemeClr>
                </a:solidFill>
                <a:latin typeface="+mj-lt"/>
              </a:rPr>
              <a:t>Clearing the Temple of the mind: Turning over the </a:t>
            </a:r>
            <a:r>
              <a:rPr lang="en-US" sz="2800" b="1" dirty="0" err="1" smtClean="0">
                <a:solidFill>
                  <a:srgbClr val="92D050"/>
                </a:solidFill>
                <a:latin typeface="+mj-lt"/>
              </a:rPr>
              <a:t>misconceptionmoneychangers</a:t>
            </a:r>
            <a:r>
              <a:rPr lang="en-US" sz="4000" dirty="0" smtClean="0">
                <a:solidFill>
                  <a:schemeClr val="accent4">
                    <a:lumMod val="20000"/>
                    <a:lumOff val="80000"/>
                  </a:schemeClr>
                </a:solidFill>
                <a:latin typeface="+mj-lt"/>
              </a:rPr>
              <a:t/>
            </a:r>
            <a:br>
              <a:rPr lang="en-US" sz="4000" dirty="0" smtClean="0">
                <a:solidFill>
                  <a:schemeClr val="accent4">
                    <a:lumMod val="20000"/>
                    <a:lumOff val="80000"/>
                  </a:schemeClr>
                </a:solidFill>
                <a:latin typeface="+mj-lt"/>
              </a:rPr>
            </a:br>
            <a:r>
              <a:rPr lang="en-US" sz="4000" dirty="0" smtClean="0">
                <a:solidFill>
                  <a:schemeClr val="accent4">
                    <a:lumMod val="20000"/>
                    <a:lumOff val="80000"/>
                  </a:schemeClr>
                </a:solidFill>
              </a:rPr>
              <a:t/>
            </a:r>
            <a:br>
              <a:rPr lang="en-US" sz="4000" dirty="0" smtClean="0">
                <a:solidFill>
                  <a:schemeClr val="accent4">
                    <a:lumMod val="20000"/>
                    <a:lumOff val="80000"/>
                  </a:schemeClr>
                </a:solidFill>
              </a:rPr>
            </a:br>
            <a:endParaRPr lang="en-US" sz="4000" dirty="0">
              <a:solidFill>
                <a:schemeClr val="accent4">
                  <a:lumMod val="20000"/>
                  <a:lumOff val="80000"/>
                </a:schemeClr>
              </a:solidFill>
            </a:endParaRPr>
          </a:p>
        </p:txBody>
      </p:sp>
      <p:sp>
        <p:nvSpPr>
          <p:cNvPr id="3" name="Content Placeholder 2"/>
          <p:cNvSpPr>
            <a:spLocks noGrp="1"/>
          </p:cNvSpPr>
          <p:nvPr>
            <p:ph idx="1"/>
          </p:nvPr>
        </p:nvSpPr>
        <p:spPr>
          <a:xfrm>
            <a:off x="381000" y="1600200"/>
            <a:ext cx="8001000" cy="5562600"/>
          </a:xfrm>
        </p:spPr>
        <p:txBody>
          <a:bodyPr>
            <a:normAutofit fontScale="70000" lnSpcReduction="20000"/>
          </a:bodyPr>
          <a:lstStyle/>
          <a:p>
            <a:pPr marL="68580" indent="0">
              <a:buNone/>
            </a:pPr>
            <a:r>
              <a:rPr lang="en-US" dirty="0">
                <a:solidFill>
                  <a:schemeClr val="bg1"/>
                </a:solidFill>
              </a:rPr>
              <a:t> </a:t>
            </a:r>
            <a:endParaRPr lang="en-US" dirty="0" smtClean="0">
              <a:solidFill>
                <a:schemeClr val="bg1"/>
              </a:solidFill>
            </a:endParaRPr>
          </a:p>
          <a:p>
            <a:r>
              <a:rPr lang="en-US" dirty="0" smtClean="0">
                <a:solidFill>
                  <a:schemeClr val="bg1"/>
                </a:solidFill>
              </a:rPr>
              <a:t>Is a F needed to keep an object in motion?</a:t>
            </a:r>
          </a:p>
          <a:p>
            <a:pPr lvl="1"/>
            <a:r>
              <a:rPr lang="en-US" dirty="0" smtClean="0">
                <a:solidFill>
                  <a:schemeClr val="bg1"/>
                </a:solidFill>
              </a:rPr>
              <a:t>Newton's </a:t>
            </a:r>
            <a:r>
              <a:rPr lang="en-US" dirty="0">
                <a:solidFill>
                  <a:schemeClr val="bg1"/>
                </a:solidFill>
              </a:rPr>
              <a:t>first law of motion declares that a force is </a:t>
            </a:r>
            <a:r>
              <a:rPr lang="en-US" b="1" dirty="0">
                <a:solidFill>
                  <a:schemeClr val="bg1"/>
                </a:solidFill>
              </a:rPr>
              <a:t>not</a:t>
            </a:r>
            <a:r>
              <a:rPr lang="en-US" dirty="0">
                <a:solidFill>
                  <a:schemeClr val="bg1"/>
                </a:solidFill>
              </a:rPr>
              <a:t> needed to keep an object in motion. Slide a book across a table and watch it slide to a rest position</a:t>
            </a:r>
            <a:r>
              <a:rPr lang="en-US" dirty="0" smtClean="0">
                <a:solidFill>
                  <a:schemeClr val="bg1"/>
                </a:solidFill>
              </a:rPr>
              <a:t>.</a:t>
            </a:r>
          </a:p>
          <a:p>
            <a:pPr marL="454914" lvl="1" indent="0">
              <a:buNone/>
            </a:pPr>
            <a:endParaRPr lang="en-US" dirty="0" smtClean="0">
              <a:solidFill>
                <a:schemeClr val="bg1"/>
              </a:solidFill>
            </a:endParaRPr>
          </a:p>
          <a:p>
            <a:r>
              <a:rPr lang="en-US" dirty="0" smtClean="0">
                <a:solidFill>
                  <a:schemeClr val="bg1"/>
                </a:solidFill>
              </a:rPr>
              <a:t>If I give your text a shove on the desk, why does it come to rest?</a:t>
            </a:r>
          </a:p>
          <a:p>
            <a:pPr lvl="1"/>
            <a:r>
              <a:rPr lang="en-US" dirty="0" smtClean="0">
                <a:solidFill>
                  <a:schemeClr val="bg1"/>
                </a:solidFill>
              </a:rPr>
              <a:t>The </a:t>
            </a:r>
            <a:r>
              <a:rPr lang="en-US" dirty="0">
                <a:solidFill>
                  <a:schemeClr val="bg1"/>
                </a:solidFill>
              </a:rPr>
              <a:t>book in motion on the table top does not come to a rest position because of the </a:t>
            </a:r>
            <a:r>
              <a:rPr lang="en-US" b="1" dirty="0">
                <a:solidFill>
                  <a:schemeClr val="bg1"/>
                </a:solidFill>
              </a:rPr>
              <a:t>absence</a:t>
            </a:r>
            <a:r>
              <a:rPr lang="en-US" dirty="0">
                <a:solidFill>
                  <a:schemeClr val="bg1"/>
                </a:solidFill>
              </a:rPr>
              <a:t> of a force; rather it is the </a:t>
            </a:r>
            <a:r>
              <a:rPr lang="en-US" b="1" dirty="0">
                <a:solidFill>
                  <a:schemeClr val="bg1"/>
                </a:solidFill>
              </a:rPr>
              <a:t>presence</a:t>
            </a:r>
            <a:r>
              <a:rPr lang="en-US" dirty="0">
                <a:solidFill>
                  <a:schemeClr val="bg1"/>
                </a:solidFill>
              </a:rPr>
              <a:t> of a force - that force being the force of friction - which brings the book to a rest position. In the absence of a force of friction, the book would continue in motion with the same speed and direction - forever! (Or at least to the end of the table top.) </a:t>
            </a:r>
          </a:p>
          <a:p>
            <a:r>
              <a:rPr lang="en-US" dirty="0">
                <a:solidFill>
                  <a:schemeClr val="bg1"/>
                </a:solidFill>
              </a:rPr>
              <a:t>A force is not required to keep a moving book in motion; and a force is not required to keep a moving sled in motion; and a force is not required to keep any object horizontally moving object in motion</a:t>
            </a:r>
            <a:r>
              <a:rPr lang="en-US" dirty="0" smtClean="0">
                <a:solidFill>
                  <a:schemeClr val="bg1"/>
                </a:solidFill>
              </a:rPr>
              <a:t>.</a:t>
            </a:r>
            <a:endParaRPr lang="en-US" dirty="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p:txBody>
      </p:sp>
      <p:sp>
        <p:nvSpPr>
          <p:cNvPr id="5"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p:nvPr/>
        </p:nvSpPr>
        <p:spPr>
          <a:xfrm>
            <a:off x="1056085" y="2252663"/>
            <a:ext cx="7031831" cy="795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22159" y="3733800"/>
            <a:ext cx="7467600" cy="274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270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170"/>
                                        </p:tgtEl>
                                        <p:attrNameLst>
                                          <p:attrName>ppt_x</p:attrName>
                                        </p:attrNameLst>
                                      </p:cBhvr>
                                      <p:tavLst>
                                        <p:tav tm="0">
                                          <p:val>
                                            <p:strVal val="ppt_x"/>
                                          </p:val>
                                        </p:tav>
                                        <p:tav tm="100000">
                                          <p:val>
                                            <p:strVal val="ppt_x"/>
                                          </p:val>
                                        </p:tav>
                                      </p:tavLst>
                                    </p:anim>
                                    <p:anim calcmode="lin" valueType="num">
                                      <p:cBhvr additive="base">
                                        <p:cTn id="7" dur="500"/>
                                        <p:tgtEl>
                                          <p:spTgt spid="7170"/>
                                        </p:tgtEl>
                                        <p:attrNameLst>
                                          <p:attrName>ppt_y</p:attrName>
                                        </p:attrNameLst>
                                      </p:cBhvr>
                                      <p:tavLst>
                                        <p:tav tm="0">
                                          <p:val>
                                            <p:strVal val="ppt_y"/>
                                          </p:val>
                                        </p:tav>
                                        <p:tav tm="100000">
                                          <p:val>
                                            <p:strVal val="1+ppt_h/2"/>
                                          </p:val>
                                        </p:tav>
                                      </p:tavLst>
                                    </p:anim>
                                    <p:set>
                                      <p:cBhvr>
                                        <p:cTn id="8" dur="1" fill="hold">
                                          <p:stCondLst>
                                            <p:cond delay="499"/>
                                          </p:stCondLst>
                                        </p:cTn>
                                        <p:tgtEl>
                                          <p:spTgt spid="7170"/>
                                        </p:tgtEl>
                                        <p:attrNameLst>
                                          <p:attrName>style.visibility</p:attrName>
                                        </p:attrNameLst>
                                      </p:cBhvr>
                                      <p:to>
                                        <p:strVal val="hidden"/>
                                      </p:to>
                                    </p:set>
                                  </p:childTnLst>
                                </p:cTn>
                              </p:par>
                              <p:par>
                                <p:cTn id="9" presetID="10"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990600"/>
          </a:xfrm>
        </p:spPr>
        <p:txBody>
          <a:bodyPr/>
          <a:lstStyle/>
          <a:p>
            <a:pPr eaLnBrk="1" hangingPunct="1"/>
            <a:r>
              <a:rPr lang="en-US" dirty="0" smtClean="0">
                <a:solidFill>
                  <a:schemeClr val="bg1">
                    <a:lumMod val="75000"/>
                  </a:schemeClr>
                </a:solidFill>
              </a:rPr>
              <a:t>Aristotle’s Ideas of Motion</a:t>
            </a:r>
          </a:p>
        </p:txBody>
      </p:sp>
      <p:sp>
        <p:nvSpPr>
          <p:cNvPr id="8195" name="Rectangle 3"/>
          <p:cNvSpPr>
            <a:spLocks noGrp="1" noChangeArrowheads="1"/>
          </p:cNvSpPr>
          <p:nvPr>
            <p:ph type="body" idx="1"/>
          </p:nvPr>
        </p:nvSpPr>
        <p:spPr>
          <a:xfrm>
            <a:off x="228600" y="838200"/>
            <a:ext cx="8458200" cy="4876800"/>
          </a:xfrm>
        </p:spPr>
        <p:txBody>
          <a:bodyPr>
            <a:normAutofit/>
          </a:bodyPr>
          <a:lstStyle/>
          <a:p>
            <a:pPr eaLnBrk="1" hangingPunct="1">
              <a:lnSpc>
                <a:spcPct val="90000"/>
              </a:lnSpc>
              <a:buFontTx/>
              <a:buNone/>
            </a:pPr>
            <a:r>
              <a:rPr lang="en-US" dirty="0" smtClean="0">
                <a:solidFill>
                  <a:schemeClr val="bg1">
                    <a:lumMod val="75000"/>
                  </a:schemeClr>
                </a:solidFill>
              </a:rPr>
              <a:t>2.1 Aristotle’s classification of motion</a:t>
            </a:r>
          </a:p>
          <a:p>
            <a:pPr eaLnBrk="1" hangingPunct="1">
              <a:lnSpc>
                <a:spcPct val="90000"/>
              </a:lnSpc>
            </a:pPr>
            <a:r>
              <a:rPr lang="en-US" sz="2800" b="1" dirty="0" smtClean="0">
                <a:solidFill>
                  <a:schemeClr val="bg1">
                    <a:lumMod val="75000"/>
                  </a:schemeClr>
                </a:solidFill>
              </a:rPr>
              <a:t>Natural</a:t>
            </a:r>
            <a:r>
              <a:rPr lang="en-US" sz="2800" dirty="0">
                <a:solidFill>
                  <a:schemeClr val="bg1">
                    <a:lumMod val="75000"/>
                  </a:schemeClr>
                </a:solidFill>
              </a:rPr>
              <a:t> </a:t>
            </a:r>
            <a:r>
              <a:rPr lang="en-US" sz="2800" dirty="0" smtClean="0">
                <a:solidFill>
                  <a:schemeClr val="bg1">
                    <a:lumMod val="75000"/>
                  </a:schemeClr>
                </a:solidFill>
              </a:rPr>
              <a:t>motion</a:t>
            </a:r>
            <a:endParaRPr lang="en-US" dirty="0" smtClean="0">
              <a:solidFill>
                <a:schemeClr val="bg1">
                  <a:lumMod val="75000"/>
                </a:schemeClr>
              </a:solidFill>
            </a:endParaRPr>
          </a:p>
          <a:p>
            <a:pPr lvl="1" eaLnBrk="1" hangingPunct="1">
              <a:lnSpc>
                <a:spcPct val="90000"/>
              </a:lnSpc>
            </a:pPr>
            <a:endParaRPr lang="en-US" dirty="0" smtClean="0">
              <a:solidFill>
                <a:schemeClr val="bg1">
                  <a:lumMod val="75000"/>
                </a:schemeClr>
              </a:solidFill>
            </a:endParaRPr>
          </a:p>
          <a:p>
            <a:pPr lvl="1" eaLnBrk="1" hangingPunct="1">
              <a:lnSpc>
                <a:spcPct val="90000"/>
              </a:lnSpc>
            </a:pPr>
            <a:endParaRPr lang="en-US" dirty="0" smtClean="0">
              <a:solidFill>
                <a:schemeClr val="bg1">
                  <a:lumMod val="75000"/>
                </a:schemeClr>
              </a:solidFill>
            </a:endParaRPr>
          </a:p>
          <a:p>
            <a:pPr lvl="1" eaLnBrk="1" hangingPunct="1">
              <a:lnSpc>
                <a:spcPct val="90000"/>
              </a:lnSpc>
              <a:buNone/>
            </a:pPr>
            <a:r>
              <a:rPr lang="en-US" dirty="0" smtClean="0">
                <a:solidFill>
                  <a:schemeClr val="bg1">
                    <a:lumMod val="75000"/>
                  </a:schemeClr>
                </a:solidFill>
              </a:rPr>
              <a:t>Any object not in its proper place will strive to get there.                    </a:t>
            </a:r>
            <a:r>
              <a:rPr lang="en-US" sz="2400" dirty="0" smtClean="0">
                <a:solidFill>
                  <a:schemeClr val="bg1">
                    <a:lumMod val="75000"/>
                  </a:schemeClr>
                </a:solidFill>
              </a:rPr>
              <a:t>Examples: </a:t>
            </a:r>
          </a:p>
          <a:p>
            <a:pPr marL="1144588" lvl="2" indent="-287338" eaLnBrk="1" hangingPunct="1">
              <a:lnSpc>
                <a:spcPct val="90000"/>
              </a:lnSpc>
              <a:buFont typeface="Times" pitchFamily="50" charset="0"/>
              <a:buChar char="•"/>
            </a:pPr>
            <a:r>
              <a:rPr lang="en-US" dirty="0" smtClean="0">
                <a:solidFill>
                  <a:schemeClr val="bg1">
                    <a:lumMod val="75000"/>
                  </a:schemeClr>
                </a:solidFill>
              </a:rPr>
              <a:t>Stones fall.			Puffs of smoke rise.</a:t>
            </a:r>
          </a:p>
          <a:p>
            <a:pPr lvl="1" eaLnBrk="1" hangingPunct="1">
              <a:lnSpc>
                <a:spcPct val="90000"/>
              </a:lnSpc>
              <a:buFontTx/>
              <a:buNone/>
            </a:pPr>
            <a:r>
              <a:rPr lang="en-US" dirty="0" smtClean="0">
                <a:solidFill>
                  <a:schemeClr val="bg1">
                    <a:lumMod val="75000"/>
                  </a:schemeClr>
                </a:solidFill>
              </a:rPr>
              <a:t>			</a:t>
            </a:r>
          </a:p>
        </p:txBody>
      </p:sp>
      <p:pic>
        <p:nvPicPr>
          <p:cNvPr id="64514" name="Picture 2" descr="http://hollywood.greekreporter.com/files/2013/04/aristotle.jpg"/>
          <p:cNvPicPr>
            <a:picLocks noChangeAspect="1" noChangeArrowheads="1"/>
          </p:cNvPicPr>
          <p:nvPr/>
        </p:nvPicPr>
        <p:blipFill>
          <a:blip r:embed="rId3" cstate="print"/>
          <a:srcRect/>
          <a:stretch>
            <a:fillRect/>
          </a:stretch>
        </p:blipFill>
        <p:spPr bwMode="auto">
          <a:xfrm>
            <a:off x="6591300" y="990600"/>
            <a:ext cx="2324100" cy="1743075"/>
          </a:xfrm>
          <a:prstGeom prst="rect">
            <a:avLst/>
          </a:prstGeom>
          <a:noFill/>
        </p:spPr>
      </p:pic>
      <p:sp>
        <p:nvSpPr>
          <p:cNvPr id="6" name="Rounded Rectangular Callout 5"/>
          <p:cNvSpPr/>
          <p:nvPr/>
        </p:nvSpPr>
        <p:spPr>
          <a:xfrm>
            <a:off x="381000" y="1828800"/>
            <a:ext cx="5715000" cy="914400"/>
          </a:xfrm>
          <a:prstGeom prst="wedgeRoundRectCallout">
            <a:avLst>
              <a:gd name="adj1" fmla="val 74256"/>
              <a:gd name="adj2" fmla="val -45547"/>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90000"/>
              </a:lnSpc>
            </a:pPr>
            <a:r>
              <a:rPr lang="en-US" dirty="0" smtClean="0">
                <a:solidFill>
                  <a:schemeClr val="accent1">
                    <a:lumMod val="50000"/>
                  </a:schemeClr>
                </a:solidFill>
                <a:latin typeface="Papyrus" pitchFamily="66" charset="0"/>
              </a:rPr>
              <a:t>Every object in the universe has a proper place determined by a combination of four elements: earth, water, air, and fire. </a:t>
            </a:r>
          </a:p>
        </p:txBody>
      </p:sp>
      <p:pic>
        <p:nvPicPr>
          <p:cNvPr id="64516" name="Picture 4" descr="http://tse1.mm.bing.net/th?&amp;id=JN.Q0hM0ueEomk%2boffO5KG%2b8Q&amp;w=300&amp;h=300&amp;c=0&amp;pid=1.9&amp;rs=0&amp;p=0&amp;r=0"/>
          <p:cNvPicPr>
            <a:picLocks noChangeAspect="1" noChangeArrowheads="1"/>
          </p:cNvPicPr>
          <p:nvPr/>
        </p:nvPicPr>
        <p:blipFill>
          <a:blip r:embed="rId4" cstate="print"/>
          <a:srcRect/>
          <a:stretch>
            <a:fillRect/>
          </a:stretch>
        </p:blipFill>
        <p:spPr bwMode="auto">
          <a:xfrm>
            <a:off x="2057400" y="4038600"/>
            <a:ext cx="1752600" cy="2628900"/>
          </a:xfrm>
          <a:prstGeom prst="rect">
            <a:avLst/>
          </a:prstGeom>
          <a:noFill/>
        </p:spPr>
      </p:pic>
      <p:pic>
        <p:nvPicPr>
          <p:cNvPr id="64518" name="Picture 6" descr="http://farm4.staticflickr.com/3307/3295743409_6a3db44fed_z.jpg"/>
          <p:cNvPicPr>
            <a:picLocks noChangeAspect="1" noChangeArrowheads="1"/>
          </p:cNvPicPr>
          <p:nvPr/>
        </p:nvPicPr>
        <p:blipFill>
          <a:blip r:embed="rId5" cstate="print"/>
          <a:srcRect/>
          <a:stretch>
            <a:fillRect/>
          </a:stretch>
        </p:blipFill>
        <p:spPr bwMode="auto">
          <a:xfrm>
            <a:off x="4800600" y="4038600"/>
            <a:ext cx="1861185" cy="25951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xEl>
                                              <p:pRg st="4" end="4"/>
                                            </p:txEl>
                                          </p:spTgt>
                                        </p:tgtEl>
                                        <p:attrNameLst>
                                          <p:attrName>style.visibility</p:attrName>
                                        </p:attrNameLst>
                                      </p:cBhvr>
                                      <p:to>
                                        <p:strVal val="visible"/>
                                      </p:to>
                                    </p:set>
                                    <p:animEffect transition="in" filter="fade">
                                      <p:cBhvr>
                                        <p:cTn id="7" dur="2000"/>
                                        <p:tgtEl>
                                          <p:spTgt spid="819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5">
                                            <p:txEl>
                                              <p:pRg st="5" end="5"/>
                                            </p:txEl>
                                          </p:spTgt>
                                        </p:tgtEl>
                                        <p:attrNameLst>
                                          <p:attrName>style.visibility</p:attrName>
                                        </p:attrNameLst>
                                      </p:cBhvr>
                                      <p:to>
                                        <p:strVal val="visible"/>
                                      </p:to>
                                    </p:set>
                                    <p:animEffect transition="in" filter="fade">
                                      <p:cBhvr>
                                        <p:cTn id="12" dur="2000"/>
                                        <p:tgtEl>
                                          <p:spTgt spid="8195">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4516"/>
                                        </p:tgtEl>
                                        <p:attrNameLst>
                                          <p:attrName>style.visibility</p:attrName>
                                        </p:attrNameLst>
                                      </p:cBhvr>
                                      <p:to>
                                        <p:strVal val="visible"/>
                                      </p:to>
                                    </p:set>
                                    <p:animEffect transition="in" filter="fade">
                                      <p:cBhvr>
                                        <p:cTn id="15" dur="2000"/>
                                        <p:tgtEl>
                                          <p:spTgt spid="645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195">
                                            <p:txEl>
                                              <p:pRg st="5" end="5"/>
                                            </p:txEl>
                                          </p:spTgt>
                                        </p:tgtEl>
                                        <p:attrNameLst>
                                          <p:attrName>style.visibility</p:attrName>
                                        </p:attrNameLst>
                                      </p:cBhvr>
                                      <p:to>
                                        <p:strVal val="visible"/>
                                      </p:to>
                                    </p:set>
                                    <p:animEffect transition="in" filter="fade">
                                      <p:cBhvr>
                                        <p:cTn id="20" dur="2000"/>
                                        <p:tgtEl>
                                          <p:spTgt spid="8195">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4518"/>
                                        </p:tgtEl>
                                        <p:attrNameLst>
                                          <p:attrName>style.visibility</p:attrName>
                                        </p:attrNameLst>
                                      </p:cBhvr>
                                      <p:to>
                                        <p:strVal val="visible"/>
                                      </p:to>
                                    </p:set>
                                    <p:animEffect transition="in" filter="fade">
                                      <p:cBhvr>
                                        <p:cTn id="25" dur="2000"/>
                                        <p:tgtEl>
                                          <p:spTgt spid="64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lumMod val="75000"/>
                  </a:schemeClr>
                </a:solidFill>
              </a:rPr>
              <a:t>Aristotle’s Ideas of Motion</a:t>
            </a:r>
          </a:p>
        </p:txBody>
      </p:sp>
      <p:sp>
        <p:nvSpPr>
          <p:cNvPr id="9219" name="Rectangle 3"/>
          <p:cNvSpPr>
            <a:spLocks noGrp="1" noChangeArrowheads="1"/>
          </p:cNvSpPr>
          <p:nvPr>
            <p:ph type="body" idx="1"/>
          </p:nvPr>
        </p:nvSpPr>
        <p:spPr>
          <a:xfrm>
            <a:off x="540608" y="1005059"/>
            <a:ext cx="8229600" cy="5160963"/>
          </a:xfrm>
        </p:spPr>
        <p:txBody>
          <a:bodyPr/>
          <a:lstStyle/>
          <a:p>
            <a:pPr eaLnBrk="1" hangingPunct="1"/>
            <a:r>
              <a:rPr lang="en-US" sz="2800" b="1" dirty="0" smtClean="0">
                <a:solidFill>
                  <a:schemeClr val="bg1">
                    <a:lumMod val="75000"/>
                  </a:schemeClr>
                </a:solidFill>
              </a:rPr>
              <a:t>Natural</a:t>
            </a:r>
            <a:r>
              <a:rPr lang="en-US" sz="2800" dirty="0" smtClean="0">
                <a:solidFill>
                  <a:schemeClr val="bg1">
                    <a:lumMod val="75000"/>
                  </a:schemeClr>
                </a:solidFill>
              </a:rPr>
              <a:t> motion  seems to be primarily vertical…</a:t>
            </a:r>
          </a:p>
          <a:p>
            <a:pPr lvl="1" eaLnBrk="1" hangingPunct="1"/>
            <a:r>
              <a:rPr lang="en-US" dirty="0" smtClean="0">
                <a:solidFill>
                  <a:schemeClr val="bg1">
                    <a:lumMod val="75000"/>
                  </a:schemeClr>
                </a:solidFill>
              </a:rPr>
              <a:t>Straight up or straight down for all things on Earth.</a:t>
            </a:r>
          </a:p>
          <a:p>
            <a:pPr lvl="1" eaLnBrk="1" hangingPunct="1">
              <a:buNone/>
            </a:pPr>
            <a:r>
              <a:rPr lang="en-US" sz="2000" dirty="0" smtClean="0">
                <a:solidFill>
                  <a:schemeClr val="bg1">
                    <a:lumMod val="75000"/>
                  </a:schemeClr>
                </a:solidFill>
              </a:rPr>
              <a:t>(Beyond Earth, motion is circular (due to </a:t>
            </a:r>
            <a:r>
              <a:rPr lang="en-US" sz="2000" i="1" dirty="0" err="1" smtClean="0">
                <a:solidFill>
                  <a:schemeClr val="bg1">
                    <a:lumMod val="75000"/>
                  </a:schemeClr>
                </a:solidFill>
              </a:rPr>
              <a:t>aether</a:t>
            </a:r>
            <a:r>
              <a:rPr lang="en-US" sz="2000" dirty="0" smtClean="0">
                <a:solidFill>
                  <a:schemeClr val="bg1">
                    <a:lumMod val="75000"/>
                  </a:schemeClr>
                </a:solidFill>
              </a:rPr>
              <a:t>—which is something altogether different)     </a:t>
            </a:r>
            <a:r>
              <a:rPr lang="en-US" sz="1800" dirty="0" smtClean="0">
                <a:solidFill>
                  <a:schemeClr val="bg1">
                    <a:lumMod val="75000"/>
                  </a:schemeClr>
                </a:solidFill>
              </a:rPr>
              <a:t>Example:</a:t>
            </a:r>
            <a:r>
              <a:rPr lang="en-US" sz="2000" dirty="0" smtClean="0">
                <a:solidFill>
                  <a:schemeClr val="bg1">
                    <a:lumMod val="75000"/>
                  </a:schemeClr>
                </a:solidFill>
              </a:rPr>
              <a:t> </a:t>
            </a:r>
            <a:r>
              <a:rPr lang="en-US" sz="1800" dirty="0" smtClean="0">
                <a:solidFill>
                  <a:schemeClr val="bg1">
                    <a:lumMod val="75000"/>
                  </a:schemeClr>
                </a:solidFill>
              </a:rPr>
              <a:t>The Sun and Moon continually circle Earth.</a:t>
            </a:r>
          </a:p>
          <a:p>
            <a:pPr lvl="1" eaLnBrk="1" hangingPunct="1">
              <a:buFontTx/>
              <a:buNone/>
            </a:pPr>
            <a:endParaRPr lang="en-US" sz="2400" dirty="0" smtClean="0">
              <a:solidFill>
                <a:schemeClr val="bg1">
                  <a:lumMod val="75000"/>
                </a:schemeClr>
              </a:solidFill>
            </a:endParaRPr>
          </a:p>
        </p:txBody>
      </p:sp>
      <p:pic>
        <p:nvPicPr>
          <p:cNvPr id="62466" name="Picture 2" descr="http://blogs.bu.edu/ggarber/files/2012/07/greek-elementsimage0.jpg"/>
          <p:cNvPicPr>
            <a:picLocks noChangeAspect="1" noChangeArrowheads="1"/>
          </p:cNvPicPr>
          <p:nvPr/>
        </p:nvPicPr>
        <p:blipFill>
          <a:blip r:embed="rId3" cstate="print"/>
          <a:srcRect/>
          <a:stretch>
            <a:fillRect/>
          </a:stretch>
        </p:blipFill>
        <p:spPr bwMode="auto">
          <a:xfrm>
            <a:off x="838200" y="3124200"/>
            <a:ext cx="3048000" cy="304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6" name="Straight Arrow Connector 5"/>
          <p:cNvCxnSpPr/>
          <p:nvPr/>
        </p:nvCxnSpPr>
        <p:spPr>
          <a:xfrm flipV="1">
            <a:off x="2590800" y="3505200"/>
            <a:ext cx="0" cy="9906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2" name="Rounded Rectangular Callout 1"/>
          <p:cNvSpPr/>
          <p:nvPr/>
        </p:nvSpPr>
        <p:spPr>
          <a:xfrm>
            <a:off x="4800600" y="3124200"/>
            <a:ext cx="3886200" cy="1374648"/>
          </a:xfrm>
          <a:prstGeom prst="wedgeRoundRectCallout">
            <a:avLst>
              <a:gd name="adj1" fmla="val 11599"/>
              <a:gd name="adj2" fmla="val -136158"/>
              <a:gd name="adj3" fmla="val 16667"/>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Aristotle asserted: “The speed of the fall was proportional to the weight of the object and inversely proportional to the density of the medium it fell through.”</a:t>
            </a:r>
            <a:endParaRPr lang="en-US" dirty="0">
              <a:solidFill>
                <a:schemeClr val="bg1"/>
              </a:solidFill>
            </a:endParaRPr>
          </a:p>
        </p:txBody>
      </p:sp>
      <p:sp>
        <p:nvSpPr>
          <p:cNvPr id="3" name="TextBox 2"/>
          <p:cNvSpPr txBox="1"/>
          <p:nvPr/>
        </p:nvSpPr>
        <p:spPr>
          <a:xfrm>
            <a:off x="4419600" y="4876800"/>
            <a:ext cx="3733800" cy="646331"/>
          </a:xfrm>
          <a:prstGeom prst="rect">
            <a:avLst/>
          </a:prstGeom>
          <a:noFill/>
        </p:spPr>
        <p:txBody>
          <a:bodyPr wrap="square" rtlCol="0">
            <a:spAutoFit/>
          </a:bodyPr>
          <a:lstStyle/>
          <a:p>
            <a:r>
              <a:rPr lang="en-US" dirty="0" smtClean="0">
                <a:solidFill>
                  <a:schemeClr val="bg1">
                    <a:lumMod val="75000"/>
                  </a:schemeClr>
                </a:solidFill>
              </a:rPr>
              <a:t>Come again?....let’s say it another way…</a:t>
            </a:r>
            <a:endParaRPr lang="en-US"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lumMod val="75000"/>
                  </a:schemeClr>
                </a:solidFill>
              </a:rPr>
              <a:t>Aristotle’s Ideas of Motion</a:t>
            </a:r>
          </a:p>
        </p:txBody>
      </p:sp>
      <p:sp>
        <p:nvSpPr>
          <p:cNvPr id="9219" name="Rectangle 3"/>
          <p:cNvSpPr>
            <a:spLocks noGrp="1" noChangeArrowheads="1"/>
          </p:cNvSpPr>
          <p:nvPr>
            <p:ph type="body" idx="1"/>
          </p:nvPr>
        </p:nvSpPr>
        <p:spPr>
          <a:xfrm>
            <a:off x="381000" y="818642"/>
            <a:ext cx="8229600" cy="5160963"/>
          </a:xfrm>
        </p:spPr>
        <p:txBody>
          <a:bodyPr/>
          <a:lstStyle/>
          <a:p>
            <a:pPr lvl="1" eaLnBrk="1" hangingPunct="1">
              <a:buFontTx/>
              <a:buNone/>
            </a:pPr>
            <a:endParaRPr lang="en-US" sz="2400" dirty="0" smtClean="0">
              <a:solidFill>
                <a:schemeClr val="bg1">
                  <a:lumMod val="75000"/>
                </a:schemeClr>
              </a:solidFill>
            </a:endParaRPr>
          </a:p>
          <a:p>
            <a:pPr eaLnBrk="1" hangingPunct="1"/>
            <a:r>
              <a:rPr lang="en-US" sz="2800" b="1" dirty="0" smtClean="0">
                <a:solidFill>
                  <a:schemeClr val="bg1">
                    <a:lumMod val="75000"/>
                  </a:schemeClr>
                </a:solidFill>
              </a:rPr>
              <a:t>Violent</a:t>
            </a:r>
            <a:r>
              <a:rPr lang="en-US" sz="2800" dirty="0" smtClean="0">
                <a:solidFill>
                  <a:schemeClr val="bg1">
                    <a:lumMod val="75000"/>
                  </a:schemeClr>
                </a:solidFill>
              </a:rPr>
              <a:t> motion (AKA “unnatural” motion)</a:t>
            </a:r>
          </a:p>
          <a:p>
            <a:pPr lvl="1" eaLnBrk="1" hangingPunct="1"/>
            <a:r>
              <a:rPr lang="en-US" dirty="0" smtClean="0">
                <a:solidFill>
                  <a:schemeClr val="bg1">
                    <a:lumMod val="75000"/>
                  </a:schemeClr>
                </a:solidFill>
              </a:rPr>
              <a:t>Produced by external pushes or pulls on objects.</a:t>
            </a:r>
          </a:p>
          <a:p>
            <a:pPr lvl="1" eaLnBrk="1" hangingPunct="1">
              <a:buFontTx/>
              <a:buNone/>
            </a:pPr>
            <a:r>
              <a:rPr lang="en-US" dirty="0" smtClean="0">
                <a:solidFill>
                  <a:schemeClr val="bg1">
                    <a:lumMod val="75000"/>
                  </a:schemeClr>
                </a:solidFill>
              </a:rPr>
              <a:t>	</a:t>
            </a:r>
            <a:r>
              <a:rPr lang="en-US" sz="2400" dirty="0" smtClean="0">
                <a:solidFill>
                  <a:schemeClr val="bg1">
                    <a:lumMod val="75000"/>
                  </a:schemeClr>
                </a:solidFill>
              </a:rPr>
              <a:t>Example: Wind imposes motion on ships.</a:t>
            </a:r>
          </a:p>
        </p:txBody>
      </p:sp>
      <p:pic>
        <p:nvPicPr>
          <p:cNvPr id="83970" name="Picture 2" descr="http://courses.cs.washington.edu/courses/cse455/12au/projects/project1/web/voting/artifacts/webpages/mbarrie/ships_troy_orig.jpg"/>
          <p:cNvPicPr>
            <a:picLocks noChangeAspect="1" noChangeArrowheads="1"/>
          </p:cNvPicPr>
          <p:nvPr/>
        </p:nvPicPr>
        <p:blipFill>
          <a:blip r:embed="rId3" cstate="print"/>
          <a:srcRect/>
          <a:stretch>
            <a:fillRect/>
          </a:stretch>
        </p:blipFill>
        <p:spPr bwMode="auto">
          <a:xfrm>
            <a:off x="685800" y="2828983"/>
            <a:ext cx="4724400" cy="2784021"/>
          </a:xfrm>
          <a:prstGeom prst="rect">
            <a:avLst/>
          </a:prstGeom>
          <a:noFill/>
        </p:spPr>
      </p:pic>
      <p:pic>
        <p:nvPicPr>
          <p:cNvPr id="83972" name="Picture 4" descr="http://www.armchairgeneral.com/wordpress/wp-content/moviereviews/troy/07_MR_19_d_VFX_07.jpg"/>
          <p:cNvPicPr>
            <a:picLocks noChangeAspect="1" noChangeArrowheads="1"/>
          </p:cNvPicPr>
          <p:nvPr/>
        </p:nvPicPr>
        <p:blipFill>
          <a:blip r:embed="rId4" cstate="print"/>
          <a:srcRect/>
          <a:stretch>
            <a:fillRect/>
          </a:stretch>
        </p:blipFill>
        <p:spPr bwMode="auto">
          <a:xfrm>
            <a:off x="4495800" y="4572000"/>
            <a:ext cx="3352800" cy="2017841"/>
          </a:xfrm>
          <a:prstGeom prst="rect">
            <a:avLst/>
          </a:prstGeom>
          <a:noFill/>
        </p:spPr>
      </p:pic>
      <p:sp>
        <p:nvSpPr>
          <p:cNvPr id="6" name="TextBox 5"/>
          <p:cNvSpPr txBox="1"/>
          <p:nvPr/>
        </p:nvSpPr>
        <p:spPr>
          <a:xfrm>
            <a:off x="304800" y="5943510"/>
            <a:ext cx="3733800" cy="646331"/>
          </a:xfrm>
          <a:prstGeom prst="rect">
            <a:avLst/>
          </a:prstGeom>
          <a:noFill/>
        </p:spPr>
        <p:txBody>
          <a:bodyPr wrap="square" rtlCol="0">
            <a:spAutoFit/>
          </a:bodyPr>
          <a:lstStyle/>
          <a:p>
            <a:r>
              <a:rPr lang="en-US" dirty="0" smtClean="0">
                <a:solidFill>
                  <a:schemeClr val="bg1">
                    <a:lumMod val="75000"/>
                  </a:schemeClr>
                </a:solidFill>
              </a:rPr>
              <a:t>How long did Aristotle’s theories last?…</a:t>
            </a:r>
            <a:endParaRPr lang="en-US"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219">
                                            <p:txEl>
                                              <p:pRg st="3" end="3"/>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83970"/>
                                        </p:tgtEl>
                                        <p:attrNameLst>
                                          <p:attrName>style.visibility</p:attrName>
                                        </p:attrNameLst>
                                      </p:cBhvr>
                                      <p:to>
                                        <p:strVal val="visible"/>
                                      </p:to>
                                    </p:set>
                                    <p:animEffect transition="in" filter="fade">
                                      <p:cBhvr>
                                        <p:cTn id="15" dur="2000"/>
                                        <p:tgtEl>
                                          <p:spTgt spid="8397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3972"/>
                                        </p:tgtEl>
                                        <p:attrNameLst>
                                          <p:attrName>style.visibility</p:attrName>
                                        </p:attrNameLst>
                                      </p:cBhvr>
                                      <p:to>
                                        <p:strVal val="visible"/>
                                      </p:to>
                                    </p:set>
                                    <p:animEffect transition="in" filter="fade">
                                      <p:cBhvr>
                                        <p:cTn id="20" dur="2000"/>
                                        <p:tgtEl>
                                          <p:spTgt spid="8397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uiExpand="1" build="p"/>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12798</TotalTime>
  <Words>4319</Words>
  <Application>Microsoft Office PowerPoint</Application>
  <PresentationFormat>On-screen Show (4:3)</PresentationFormat>
  <Paragraphs>545</Paragraphs>
  <Slides>66</Slides>
  <Notes>57</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Ch 2: Newton’s First Law</vt:lpstr>
      <vt:lpstr>PowerPoint Presentation</vt:lpstr>
      <vt:lpstr>PowerPoint Presentation</vt:lpstr>
      <vt:lpstr>PowerPoint Presentation</vt:lpstr>
      <vt:lpstr>This lecture will help you understand:</vt:lpstr>
      <vt:lpstr>Essential Questions:</vt:lpstr>
      <vt:lpstr>Aristotle’s Ideas of Motion</vt:lpstr>
      <vt:lpstr>Aristotle’s Ideas of Motion</vt:lpstr>
      <vt:lpstr>Aristotle’s Ideas of Motion</vt:lpstr>
      <vt:lpstr>Ancient Ideas of Motion</vt:lpstr>
      <vt:lpstr>Ancient Ideas of Motion</vt:lpstr>
      <vt:lpstr>Galileo’s Ideas of Motion</vt:lpstr>
      <vt:lpstr>2.2 Galileo’s Ideas of Motion</vt:lpstr>
      <vt:lpstr>Galileo’s Ideas of Motion</vt:lpstr>
      <vt:lpstr>Galileo Shifts the Perspective</vt:lpstr>
      <vt:lpstr>Galileo Shifts the Perspective</vt:lpstr>
      <vt:lpstr>Galileo’s Concept of Inertia</vt:lpstr>
      <vt:lpstr>Galileo’s Concept of Inertia</vt:lpstr>
      <vt:lpstr>PowerPoint Presentation</vt:lpstr>
      <vt:lpstr>PowerPoint Presentation</vt:lpstr>
      <vt:lpstr>2.3 Galileo’s Formulation of the concepts of speed &amp; velocity</vt:lpstr>
      <vt:lpstr>2.3 Galileo’s Formulation of the concepts of speed &amp; velocity</vt:lpstr>
      <vt:lpstr>2.3 Galileo’s Formulation of the concepts of speed &amp; velocity</vt:lpstr>
      <vt:lpstr>2.3 Galileo’s Formulation of the concepts of speed &amp; velocity</vt:lpstr>
      <vt:lpstr>2.3 Galileo’s Formulation of the concepts of speed &amp; velocity</vt:lpstr>
      <vt:lpstr>2.3 Galileo’s Formulation of the concepts of speed &amp; velocity</vt:lpstr>
      <vt:lpstr>2.3 Galileo’s Formulation of the concepts of speed &amp; velocity</vt:lpstr>
      <vt:lpstr>2.3 Galileo’s Formulation of the concepts of speed &amp; velocity</vt:lpstr>
      <vt:lpstr>2.3 Galileo’s Formulation of the concepts of speed &amp; velocity</vt:lpstr>
      <vt:lpstr>2.4     Motion is relative</vt:lpstr>
      <vt:lpstr>Galileo’s Concept of Inertia</vt:lpstr>
      <vt:lpstr>2.5 Newton’s First Law of Motion</vt:lpstr>
      <vt:lpstr>There are many more applications of Newton's first law of motion:</vt:lpstr>
      <vt:lpstr>There are many more applications of Newton's first law of motion:</vt:lpstr>
      <vt:lpstr>There are many more applications of Newton's first law of motion:</vt:lpstr>
      <vt:lpstr>There are many more applications of Newton's first law of motion:</vt:lpstr>
      <vt:lpstr>There are many more applications of Newton's first law of motion:</vt:lpstr>
      <vt:lpstr>There are many more applications of Newton's first law of motion:</vt:lpstr>
      <vt:lpstr>Force</vt:lpstr>
      <vt:lpstr>Force</vt:lpstr>
      <vt:lpstr> 2.6  Net Force: “The Sum of All Forces”</vt:lpstr>
      <vt:lpstr>PowerPoint Presentation</vt:lpstr>
      <vt:lpstr>PowerPoint Presentation</vt:lpstr>
      <vt:lpstr>PowerPoint Presentation</vt:lpstr>
      <vt:lpstr>PowerPoint Presentation</vt:lpstr>
      <vt:lpstr>Check your Understanding</vt:lpstr>
      <vt:lpstr>Net Force</vt:lpstr>
      <vt:lpstr>2.7  Equilibrium for Objects at rest &amp; The Equilibrium Rule</vt:lpstr>
      <vt:lpstr>The Equilibrium Rule : Example</vt:lpstr>
      <vt:lpstr>PowerPoint Presentation</vt:lpstr>
      <vt:lpstr>PowerPoint Presentation</vt:lpstr>
      <vt:lpstr>2.8  Support Force</vt:lpstr>
      <vt:lpstr>Understanding Support Force</vt:lpstr>
      <vt:lpstr>PowerPoint Presentation</vt:lpstr>
      <vt:lpstr>PowerPoint Presentation</vt:lpstr>
      <vt:lpstr>2.9  Equilibrium of Moving Things</vt:lpstr>
      <vt:lpstr>Equilibrium as a formula  </vt:lpstr>
      <vt:lpstr>PowerPoint Presentation</vt:lpstr>
      <vt:lpstr>PowerPoint Presentation</vt:lpstr>
      <vt:lpstr>PowerPoint Presentation</vt:lpstr>
      <vt:lpstr>PowerPoint Presentation</vt:lpstr>
      <vt:lpstr>2.10  The Moving Earth</vt:lpstr>
      <vt:lpstr>Revisiting planetary motion and its effect on us!  </vt:lpstr>
      <vt:lpstr>PowerPoint Presentation</vt:lpstr>
      <vt:lpstr>PowerPoint Presentation</vt:lpstr>
      <vt:lpstr>Clearing the Temple of the mind: Turning over the misconceptionmoneychangers  </vt:lpstr>
    </vt:vector>
  </TitlesOfParts>
  <Company>Seven Rivers Christian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Eckart</dc:creator>
  <cp:lastModifiedBy>Chris Eckart</cp:lastModifiedBy>
  <cp:revision>73</cp:revision>
  <cp:lastPrinted>2015-08-28T12:28:49Z</cp:lastPrinted>
  <dcterms:created xsi:type="dcterms:W3CDTF">2015-08-21T17:57:39Z</dcterms:created>
  <dcterms:modified xsi:type="dcterms:W3CDTF">2016-09-19T19:08:25Z</dcterms:modified>
</cp:coreProperties>
</file>