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5" r:id="rId10"/>
    <p:sldId id="269" r:id="rId11"/>
    <p:sldId id="268" r:id="rId12"/>
    <p:sldId id="266" r:id="rId13"/>
    <p:sldId id="267" r:id="rId14"/>
    <p:sldId id="270" r:id="rId15"/>
    <p:sldId id="271" r:id="rId16"/>
    <p:sldId id="272" r:id="rId17"/>
    <p:sldId id="274" r:id="rId18"/>
    <p:sldId id="273" r:id="rId19"/>
    <p:sldId id="26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7" r:id="rId33"/>
    <p:sldId id="288" r:id="rId34"/>
    <p:sldId id="289" r:id="rId35"/>
    <p:sldId id="290" r:id="rId36"/>
    <p:sldId id="292" r:id="rId37"/>
    <p:sldId id="291"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4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317FFB-A2C2-451E-B763-363E6219585D}"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DE3F3-DF5A-44A5-B2CB-F776E24A2D66}" type="slidenum">
              <a:rPr lang="en-US" smtClean="0"/>
              <a:pPr/>
              <a:t>‹#›</a:t>
            </a:fld>
            <a:endParaRPr lang="en-US"/>
          </a:p>
        </p:txBody>
      </p:sp>
    </p:spTree>
    <p:extLst>
      <p:ext uri="{BB962C8B-B14F-4D97-AF65-F5344CB8AC3E}">
        <p14:creationId xmlns:p14="http://schemas.microsoft.com/office/powerpoint/2010/main" val="279704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17FFB-A2C2-451E-B763-363E6219585D}"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DE3F3-DF5A-44A5-B2CB-F776E24A2D66}" type="slidenum">
              <a:rPr lang="en-US" smtClean="0"/>
              <a:pPr/>
              <a:t>‹#›</a:t>
            </a:fld>
            <a:endParaRPr lang="en-US"/>
          </a:p>
        </p:txBody>
      </p:sp>
    </p:spTree>
    <p:extLst>
      <p:ext uri="{BB962C8B-B14F-4D97-AF65-F5344CB8AC3E}">
        <p14:creationId xmlns:p14="http://schemas.microsoft.com/office/powerpoint/2010/main" val="4030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17FFB-A2C2-451E-B763-363E6219585D}"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DE3F3-DF5A-44A5-B2CB-F776E24A2D66}" type="slidenum">
              <a:rPr lang="en-US" smtClean="0"/>
              <a:pPr/>
              <a:t>‹#›</a:t>
            </a:fld>
            <a:endParaRPr lang="en-US"/>
          </a:p>
        </p:txBody>
      </p:sp>
    </p:spTree>
    <p:extLst>
      <p:ext uri="{BB962C8B-B14F-4D97-AF65-F5344CB8AC3E}">
        <p14:creationId xmlns:p14="http://schemas.microsoft.com/office/powerpoint/2010/main" val="394198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17FFB-A2C2-451E-B763-363E6219585D}"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DE3F3-DF5A-44A5-B2CB-F776E24A2D66}" type="slidenum">
              <a:rPr lang="en-US" smtClean="0"/>
              <a:pPr/>
              <a:t>‹#›</a:t>
            </a:fld>
            <a:endParaRPr lang="en-US"/>
          </a:p>
        </p:txBody>
      </p:sp>
    </p:spTree>
    <p:extLst>
      <p:ext uri="{BB962C8B-B14F-4D97-AF65-F5344CB8AC3E}">
        <p14:creationId xmlns:p14="http://schemas.microsoft.com/office/powerpoint/2010/main" val="3085634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17FFB-A2C2-451E-B763-363E6219585D}"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DE3F3-DF5A-44A5-B2CB-F776E24A2D66}" type="slidenum">
              <a:rPr lang="en-US" smtClean="0"/>
              <a:pPr/>
              <a:t>‹#›</a:t>
            </a:fld>
            <a:endParaRPr lang="en-US"/>
          </a:p>
        </p:txBody>
      </p:sp>
    </p:spTree>
    <p:extLst>
      <p:ext uri="{BB962C8B-B14F-4D97-AF65-F5344CB8AC3E}">
        <p14:creationId xmlns:p14="http://schemas.microsoft.com/office/powerpoint/2010/main" val="256233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317FFB-A2C2-451E-B763-363E6219585D}" type="datetimeFigureOut">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DE3F3-DF5A-44A5-B2CB-F776E24A2D66}" type="slidenum">
              <a:rPr lang="en-US" smtClean="0"/>
              <a:pPr/>
              <a:t>‹#›</a:t>
            </a:fld>
            <a:endParaRPr lang="en-US"/>
          </a:p>
        </p:txBody>
      </p:sp>
    </p:spTree>
    <p:extLst>
      <p:ext uri="{BB962C8B-B14F-4D97-AF65-F5344CB8AC3E}">
        <p14:creationId xmlns:p14="http://schemas.microsoft.com/office/powerpoint/2010/main" val="239294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317FFB-A2C2-451E-B763-363E6219585D}" type="datetimeFigureOut">
              <a:rPr lang="en-US" smtClean="0"/>
              <a:pPr/>
              <a:t>9/12/2016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2DE3F3-DF5A-44A5-B2CB-F776E24A2D66}" type="slidenum">
              <a:rPr lang="en-US" smtClean="0"/>
              <a:pPr/>
              <a:t>‹#›</a:t>
            </a:fld>
            <a:endParaRPr lang="en-US"/>
          </a:p>
        </p:txBody>
      </p:sp>
    </p:spTree>
    <p:extLst>
      <p:ext uri="{BB962C8B-B14F-4D97-AF65-F5344CB8AC3E}">
        <p14:creationId xmlns:p14="http://schemas.microsoft.com/office/powerpoint/2010/main" val="79066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17FFB-A2C2-451E-B763-363E6219585D}" type="datetimeFigureOut">
              <a:rPr lang="en-US" smtClean="0"/>
              <a:pPr/>
              <a:t>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2DE3F3-DF5A-44A5-B2CB-F776E24A2D66}" type="slidenum">
              <a:rPr lang="en-US" smtClean="0"/>
              <a:pPr/>
              <a:t>‹#›</a:t>
            </a:fld>
            <a:endParaRPr lang="en-US"/>
          </a:p>
        </p:txBody>
      </p:sp>
    </p:spTree>
    <p:extLst>
      <p:ext uri="{BB962C8B-B14F-4D97-AF65-F5344CB8AC3E}">
        <p14:creationId xmlns:p14="http://schemas.microsoft.com/office/powerpoint/2010/main" val="1216570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17FFB-A2C2-451E-B763-363E6219585D}" type="datetimeFigureOut">
              <a:rPr lang="en-US" smtClean="0"/>
              <a:pPr/>
              <a:t>9/12/2016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DE3F3-DF5A-44A5-B2CB-F776E24A2D66}" type="slidenum">
              <a:rPr lang="en-US" smtClean="0"/>
              <a:pPr/>
              <a:t>‹#›</a:t>
            </a:fld>
            <a:endParaRPr lang="en-US"/>
          </a:p>
        </p:txBody>
      </p:sp>
    </p:spTree>
    <p:extLst>
      <p:ext uri="{BB962C8B-B14F-4D97-AF65-F5344CB8AC3E}">
        <p14:creationId xmlns:p14="http://schemas.microsoft.com/office/powerpoint/2010/main" val="229434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17FFB-A2C2-451E-B763-363E6219585D}" type="datetimeFigureOut">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DE3F3-DF5A-44A5-B2CB-F776E24A2D66}" type="slidenum">
              <a:rPr lang="en-US" smtClean="0"/>
              <a:pPr/>
              <a:t>‹#›</a:t>
            </a:fld>
            <a:endParaRPr lang="en-US"/>
          </a:p>
        </p:txBody>
      </p:sp>
    </p:spTree>
    <p:extLst>
      <p:ext uri="{BB962C8B-B14F-4D97-AF65-F5344CB8AC3E}">
        <p14:creationId xmlns:p14="http://schemas.microsoft.com/office/powerpoint/2010/main" val="249684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17FFB-A2C2-451E-B763-363E6219585D}" type="datetimeFigureOut">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DE3F3-DF5A-44A5-B2CB-F776E24A2D66}" type="slidenum">
              <a:rPr lang="en-US" smtClean="0"/>
              <a:pPr/>
              <a:t>‹#›</a:t>
            </a:fld>
            <a:endParaRPr lang="en-US"/>
          </a:p>
        </p:txBody>
      </p:sp>
    </p:spTree>
    <p:extLst>
      <p:ext uri="{BB962C8B-B14F-4D97-AF65-F5344CB8AC3E}">
        <p14:creationId xmlns:p14="http://schemas.microsoft.com/office/powerpoint/2010/main" val="408999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17FFB-A2C2-451E-B763-363E6219585D}" type="datetimeFigureOut">
              <a:rPr lang="en-US" smtClean="0"/>
              <a:pPr/>
              <a:t>9/12/2016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DE3F3-DF5A-44A5-B2CB-F776E24A2D66}" type="slidenum">
              <a:rPr lang="en-US" smtClean="0"/>
              <a:pPr/>
              <a:t>‹#›</a:t>
            </a:fld>
            <a:endParaRPr lang="en-US"/>
          </a:p>
        </p:txBody>
      </p:sp>
    </p:spTree>
    <p:extLst>
      <p:ext uri="{BB962C8B-B14F-4D97-AF65-F5344CB8AC3E}">
        <p14:creationId xmlns:p14="http://schemas.microsoft.com/office/powerpoint/2010/main" val="726127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0ISx0445xXc" TargetMode="External"/><Relationship Id="rId2" Type="http://schemas.openxmlformats.org/officeDocument/2006/relationships/hyperlink" Target="https://www.youtube.com/watch?v=zMF4CD7i3hg" TargetMode="External"/><Relationship Id="rId1" Type="http://schemas.openxmlformats.org/officeDocument/2006/relationships/slideLayout" Target="../slideLayouts/slideLayout6.xml"/><Relationship Id="rId5" Type="http://schemas.openxmlformats.org/officeDocument/2006/relationships/hyperlink" Target="https://www.google.com/url?sa=t&amp;rct=j&amp;q=&amp;esrc=s&amp;source=video&amp;cd=3&amp;cad=rja&amp;uact=8&amp;ved=0ahUKEwjJjMOE75XKAhXFmR4KHdJ8AIUQtwIIIjAC&amp;url=https://www.youtube.com/watch?v%3DQtP_bh2lMXc&amp;usg=AFQjCNGY6pj9Ue2U6acQSi5M2fZiCcHsSg&amp;sig2=DeqjwAU02Kqd2P0vchmgQw" TargetMode="External"/><Relationship Id="rId4" Type="http://schemas.openxmlformats.org/officeDocument/2006/relationships/hyperlink" Target="https://www.google.com/url?sa=t&amp;rct=j&amp;q=&amp;esrc=s&amp;source=web&amp;cd=3&amp;cad=rja&amp;uact=8&amp;ved=0ahUKEwikoK2vwbPJAhUEPCYKHbu8BhIQtwIIJDAC&amp;url=https://www.youtube.com/watch?v%3DD9wQVIEdKh8&amp;usg=AFQjCNFck9-KtM14jPhJkv3Wd8B6AuUrRQ&amp;sig2=KvaG0SdJiLhmcvfYQGeGjQ"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http://www.arctic-cat.com/snowmobiles/images/lineup_default.jpg" TargetMode="External"/><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t&amp;rct=j&amp;q=&amp;esrc=s&amp;source=web&amp;cd=3&amp;cad=rja&amp;uact=8&amp;ved=0CCkQtwIwAmoVChMIs8LO_cOayQIVxigmCh2-FQfg&amp;url=https://www.youtube.com/watch?v=HB4ws7RoA3M&amp;usg=AFQjCNEuAWFb5aNuPwEye233zGiAxMyqww&amp;sig2=vUOLcExvL9UYSidXCZGkOA" TargetMode="External"/><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http://www.rctsd.ca/~cranevalley/shotput/Images/shotput.gif"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2.wdp"/><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microsoft.com/office/2007/relationships/hdphoto" Target="../media/hdphoto2.wdp"/><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28.jpe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hyperlink" Target="https://what-if.xkcd.com/1/" TargetMode="External"/><Relationship Id="rId2" Type="http://schemas.openxmlformats.org/officeDocument/2006/relationships/image" Target="../media/image34.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1y0bt_VQfKU" TargetMode="External"/><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A9FluxQn0ZE" TargetMode="External"/><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http://www.glenbrook.k12.il.us/gbssci/phys/Class/circles/u6l4b3.gif" TargetMode="External"/><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http://www.glenbrook.k12.il.us/gbssci/phys/Class/circles/u6l4b7.gif" TargetMode="External"/><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http://www.glenbrook.k12.il.us/gbssci/phys/Class/circles/u6l4b7.gif" TargetMode="External"/><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hyperlink" Target="https://www.youtube.com/watch?v=59qniggFpFQ" TargetMode="External"/><Relationship Id="rId1" Type="http://schemas.openxmlformats.org/officeDocument/2006/relationships/slideLayout" Target="../slideLayouts/slideLayout6.xml"/><Relationship Id="rId4" Type="http://schemas.openxmlformats.org/officeDocument/2006/relationships/hyperlink" Target="https://www.youtube.com/watch?v=GQDxFNzeDEc"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4KHCuXN2F3I" TargetMode="External"/><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TRAbZxQHlVw" TargetMode="External"/><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EgAYeoSmbos" TargetMode="External"/><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http://www.physicsclassroom.com/Class/vectors/u3l2a4.gif" TargetMode="External"/><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ars.asu.edu/ap/images/normal/images/A_impac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34" y="0"/>
            <a:ext cx="917138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52400" y="5943600"/>
            <a:ext cx="4114800" cy="762000"/>
          </a:xfrm>
        </p:spPr>
        <p:txBody>
          <a:bodyPr>
            <a:normAutofit/>
          </a:bodyPr>
          <a:lstStyle/>
          <a:p>
            <a:pPr algn="l"/>
            <a:r>
              <a:rPr lang="en-US" sz="2000" dirty="0" smtClean="0">
                <a:solidFill>
                  <a:schemeClr val="bg1">
                    <a:lumMod val="95000"/>
                  </a:schemeClr>
                </a:solidFill>
                <a:effectLst>
                  <a:outerShdw blurRad="38100" dist="38100" dir="2700000" algn="tl">
                    <a:srgbClr val="000000">
                      <a:alpha val="43137"/>
                    </a:srgbClr>
                  </a:outerShdw>
                </a:effectLst>
              </a:rPr>
              <a:t>chapter 8</a:t>
            </a:r>
          </a:p>
          <a:p>
            <a:pPr algn="l"/>
            <a:r>
              <a:rPr lang="en-US" sz="2000" dirty="0" smtClean="0">
                <a:solidFill>
                  <a:schemeClr val="bg1">
                    <a:lumMod val="95000"/>
                  </a:schemeClr>
                </a:solidFill>
                <a:effectLst>
                  <a:outerShdw blurRad="38100" dist="38100" dir="2700000" algn="tl">
                    <a:srgbClr val="000000">
                      <a:alpha val="43137"/>
                    </a:srgbClr>
                  </a:outerShdw>
                </a:effectLst>
              </a:rPr>
              <a:t>projectile &amp; satellite motion</a:t>
            </a:r>
            <a:endParaRPr lang="en-US" sz="2000" dirty="0">
              <a:solidFill>
                <a:schemeClr val="bg1">
                  <a:lumMod val="95000"/>
                </a:schemeClr>
              </a:solidFill>
              <a:effectLst>
                <a:outerShdw blurRad="38100" dist="38100" dir="2700000" algn="tl">
                  <a:srgbClr val="000000">
                    <a:alpha val="43137"/>
                  </a:srgbClr>
                </a:outerShdw>
              </a:effectLst>
            </a:endParaRPr>
          </a:p>
        </p:txBody>
      </p:sp>
      <p:sp>
        <p:nvSpPr>
          <p:cNvPr id="5" name="TextBox 4"/>
          <p:cNvSpPr txBox="1"/>
          <p:nvPr/>
        </p:nvSpPr>
        <p:spPr>
          <a:xfrm>
            <a:off x="6083643" y="4495800"/>
            <a:ext cx="3039762" cy="2246769"/>
          </a:xfrm>
          <a:prstGeom prst="rect">
            <a:avLst/>
          </a:prstGeom>
          <a:noFill/>
        </p:spPr>
        <p:txBody>
          <a:bodyPr wrap="square" rtlCol="0">
            <a:spAutoFit/>
          </a:bodyPr>
          <a:lstStyle/>
          <a:p>
            <a:pPr algn="r"/>
            <a:r>
              <a:rPr lang="en-US" sz="1400" dirty="0">
                <a:solidFill>
                  <a:schemeClr val="bg1">
                    <a:lumMod val="95000"/>
                  </a:schemeClr>
                </a:solidFill>
                <a:effectLst>
                  <a:outerShdw blurRad="38100" dist="38100" dir="2700000" algn="tl">
                    <a:srgbClr val="000000">
                      <a:alpha val="43137"/>
                    </a:srgbClr>
                  </a:outerShdw>
                </a:effectLst>
              </a:rPr>
              <a:t>Scientists at Arizona State University's Mars Space Flight Facility are developing a mission named THOR (Tracing Habitability, Organics, and Resources) for NASA's Mars Scout program</a:t>
            </a:r>
            <a:r>
              <a:rPr lang="en-US" sz="1400" dirty="0" smtClean="0">
                <a:solidFill>
                  <a:schemeClr val="bg1">
                    <a:lumMod val="95000"/>
                  </a:schemeClr>
                </a:solidFill>
                <a:effectLst>
                  <a:outerShdw blurRad="38100" dist="38100" dir="2700000" algn="tl">
                    <a:srgbClr val="000000">
                      <a:alpha val="43137"/>
                    </a:srgbClr>
                  </a:outerShdw>
                </a:effectLst>
              </a:rPr>
              <a:t>. </a:t>
            </a:r>
            <a:r>
              <a:rPr lang="en-US" sz="1400" dirty="0">
                <a:solidFill>
                  <a:schemeClr val="bg1">
                    <a:lumMod val="95000"/>
                  </a:schemeClr>
                </a:solidFill>
                <a:effectLst>
                  <a:outerShdw blurRad="38100" dist="38100" dir="2700000" algn="tl">
                    <a:srgbClr val="000000">
                      <a:alpha val="43137"/>
                    </a:srgbClr>
                  </a:outerShdw>
                </a:effectLst>
              </a:rPr>
              <a:t>THOR will send a projectile to strike Mars at high speed, while instruments aboard the observer study both the debris plume and crater made by the impactor.</a:t>
            </a:r>
          </a:p>
        </p:txBody>
      </p:sp>
    </p:spTree>
    <p:extLst>
      <p:ext uri="{BB962C8B-B14F-4D97-AF65-F5344CB8AC3E}">
        <p14:creationId xmlns:p14="http://schemas.microsoft.com/office/powerpoint/2010/main" val="4204049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components</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ular Callout 5"/>
          <p:cNvSpPr/>
          <p:nvPr/>
        </p:nvSpPr>
        <p:spPr>
          <a:xfrm>
            <a:off x="6324600" y="3505200"/>
            <a:ext cx="2514600" cy="2362200"/>
          </a:xfrm>
          <a:prstGeom prst="wedgeRoundRectCallout">
            <a:avLst>
              <a:gd name="adj1" fmla="val -60530"/>
              <a:gd name="adj2" fmla="val -242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Draw in the projectile’s horizontal &amp; vertical components</a:t>
            </a:r>
            <a:endParaRPr lang="en-US" sz="2800" dirty="0"/>
          </a:p>
        </p:txBody>
      </p:sp>
      <p:pic>
        <p:nvPicPr>
          <p:cNvPr id="27650" name="Picture 2" descr="http://www.physicsclassroom.com/Class/vectors/u3l2a2.gif"/>
          <p:cNvPicPr>
            <a:picLocks noChangeAspect="1" noChangeArrowheads="1"/>
          </p:cNvPicPr>
          <p:nvPr/>
        </p:nvPicPr>
        <p:blipFill>
          <a:blip r:embed="rId2"/>
          <a:srcRect l="62118" t="7407"/>
          <a:stretch>
            <a:fillRect/>
          </a:stretch>
        </p:blipFill>
        <p:spPr bwMode="auto">
          <a:xfrm>
            <a:off x="415159" y="989177"/>
            <a:ext cx="4724400" cy="5868823"/>
          </a:xfrm>
          <a:prstGeom prst="rect">
            <a:avLst/>
          </a:prstGeom>
          <a:noFill/>
        </p:spPr>
      </p:pic>
      <p:sp>
        <p:nvSpPr>
          <p:cNvPr id="8" name="Rounded Rectangular Callout 7"/>
          <p:cNvSpPr/>
          <p:nvPr/>
        </p:nvSpPr>
        <p:spPr>
          <a:xfrm>
            <a:off x="5562600" y="685800"/>
            <a:ext cx="3352800" cy="2362200"/>
          </a:xfrm>
          <a:prstGeom prst="wedgeRoundRectCallout">
            <a:avLst>
              <a:gd name="adj1" fmla="val -60530"/>
              <a:gd name="adj2" fmla="val -242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Which component              changes?</a:t>
            </a:r>
          </a:p>
          <a:p>
            <a:r>
              <a:rPr lang="en-US" sz="2800" dirty="0" smtClean="0"/>
              <a:t> </a:t>
            </a:r>
          </a:p>
          <a:p>
            <a:r>
              <a:rPr lang="en-US" sz="2800" dirty="0" smtClean="0"/>
              <a:t>Which one stays the same?</a:t>
            </a:r>
            <a:endParaRPr lang="en-US" sz="2800" dirty="0"/>
          </a:p>
        </p:txBody>
      </p:sp>
    </p:spTree>
    <p:extLst>
      <p:ext uri="{BB962C8B-B14F-4D97-AF65-F5344CB8AC3E}">
        <p14:creationId xmlns:p14="http://schemas.microsoft.com/office/powerpoint/2010/main" val="33791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components</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304800" y="990600"/>
            <a:ext cx="3986091" cy="369332"/>
          </a:xfrm>
          <a:prstGeom prst="rect">
            <a:avLst/>
          </a:prstGeom>
        </p:spPr>
        <p:txBody>
          <a:bodyPr wrap="none">
            <a:spAutoFit/>
          </a:bodyPr>
          <a:lstStyle/>
          <a:p>
            <a:r>
              <a:rPr lang="en-US" dirty="0" smtClean="0">
                <a:solidFill>
                  <a:schemeClr val="bg1">
                    <a:lumMod val="85000"/>
                  </a:schemeClr>
                </a:solidFill>
                <a:effectLst>
                  <a:outerShdw blurRad="38100" dist="38100" dir="2700000" algn="tl">
                    <a:srgbClr val="000000">
                      <a:alpha val="43137"/>
                    </a:srgbClr>
                  </a:outerShdw>
                </a:effectLst>
              </a:rPr>
              <a:t>Discerning how the parabola is formed…</a:t>
            </a:r>
            <a:endParaRPr lang="en-US" dirty="0">
              <a:solidFill>
                <a:schemeClr val="bg1">
                  <a:lumMod val="85000"/>
                </a:schemeClr>
              </a:solidFill>
              <a:effectLst>
                <a:outerShdw blurRad="38100" dist="38100" dir="2700000" algn="tl">
                  <a:srgbClr val="000000">
                    <a:alpha val="43137"/>
                  </a:srgbClr>
                </a:outerShdw>
              </a:effectLst>
            </a:endParaRPr>
          </a:p>
        </p:txBody>
      </p:sp>
      <p:pic>
        <p:nvPicPr>
          <p:cNvPr id="26627" name="Picture 3" descr="http://www.physicsclassroom.com/Class/vectors/u3l2b3.gif"/>
          <p:cNvPicPr>
            <a:picLocks noChangeAspect="1" noChangeArrowheads="1"/>
          </p:cNvPicPr>
          <p:nvPr/>
        </p:nvPicPr>
        <p:blipFill>
          <a:blip r:embed="rId2"/>
          <a:srcRect/>
          <a:stretch>
            <a:fillRect/>
          </a:stretch>
        </p:blipFill>
        <p:spPr bwMode="auto">
          <a:xfrm>
            <a:off x="0" y="1447800"/>
            <a:ext cx="3946070" cy="2694878"/>
          </a:xfrm>
          <a:prstGeom prst="rect">
            <a:avLst/>
          </a:prstGeom>
          <a:noFill/>
        </p:spPr>
      </p:pic>
      <p:graphicFrame>
        <p:nvGraphicFramePr>
          <p:cNvPr id="7" name="Table 6"/>
          <p:cNvGraphicFramePr>
            <a:graphicFrameLocks noGrp="1"/>
          </p:cNvGraphicFramePr>
          <p:nvPr/>
        </p:nvGraphicFramePr>
        <p:xfrm>
          <a:off x="3657600" y="1402080"/>
          <a:ext cx="5334000" cy="4206240"/>
        </p:xfrm>
        <a:graphic>
          <a:graphicData uri="http://schemas.openxmlformats.org/drawingml/2006/table">
            <a:tbl>
              <a:tblPr/>
              <a:tblGrid>
                <a:gridCol w="1778000"/>
                <a:gridCol w="1778000"/>
                <a:gridCol w="1778000"/>
              </a:tblGrid>
              <a:tr h="0">
                <a:tc>
                  <a:txBody>
                    <a:bodyPr/>
                    <a:lstStyle/>
                    <a:p>
                      <a:r>
                        <a:rPr lang="en-US" dirty="0"/>
                        <a:t> </a:t>
                      </a:r>
                    </a:p>
                  </a:txBody>
                  <a:tcPr anchor="ctr">
                    <a:lnL>
                      <a:noFill/>
                    </a:lnL>
                    <a:lnR>
                      <a:noFill/>
                    </a:lnR>
                    <a:lnT>
                      <a:noFill/>
                    </a:lnT>
                    <a:lnB>
                      <a:noFill/>
                    </a:lnB>
                  </a:tcPr>
                </a:tc>
                <a:tc>
                  <a:txBody>
                    <a:bodyPr/>
                    <a:lstStyle/>
                    <a:p>
                      <a:r>
                        <a:rPr lang="en-US" b="1"/>
                        <a:t>Horizontal</a:t>
                      </a:r>
                      <a:r>
                        <a:rPr lang="en-US"/>
                        <a:t> </a:t>
                      </a:r>
                      <a:r>
                        <a:rPr lang="en-US" b="1"/>
                        <a:t>Motion</a:t>
                      </a:r>
                      <a:r>
                        <a:rPr lang="en-US"/>
                        <a:t> </a:t>
                      </a:r>
                    </a:p>
                  </a:txBody>
                  <a:tcPr anchor="ctr">
                    <a:lnL>
                      <a:noFill/>
                    </a:lnL>
                    <a:lnR>
                      <a:noFill/>
                    </a:lnR>
                    <a:lnT>
                      <a:noFill/>
                    </a:lnT>
                    <a:lnB>
                      <a:noFill/>
                    </a:lnB>
                  </a:tcPr>
                </a:tc>
                <a:tc>
                  <a:txBody>
                    <a:bodyPr/>
                    <a:lstStyle/>
                    <a:p>
                      <a:r>
                        <a:rPr lang="en-US" b="1"/>
                        <a:t>Vertical</a:t>
                      </a:r>
                      <a:r>
                        <a:rPr lang="en-US"/>
                        <a:t> </a:t>
                      </a:r>
                      <a:r>
                        <a:rPr lang="en-US" b="1"/>
                        <a:t>Motion</a:t>
                      </a:r>
                      <a:r>
                        <a:rPr lang="en-US"/>
                        <a:t> </a:t>
                      </a:r>
                    </a:p>
                  </a:txBody>
                  <a:tcPr anchor="ctr">
                    <a:lnL>
                      <a:noFill/>
                    </a:lnL>
                    <a:lnR>
                      <a:noFill/>
                    </a:lnR>
                    <a:lnT>
                      <a:noFill/>
                    </a:lnT>
                    <a:lnB>
                      <a:noFill/>
                    </a:lnB>
                  </a:tcPr>
                </a:tc>
              </a:tr>
              <a:tr h="0">
                <a:tc>
                  <a:txBody>
                    <a:bodyPr/>
                    <a:lstStyle/>
                    <a:p>
                      <a:r>
                        <a:rPr lang="en-US" b="1"/>
                        <a:t>Forces</a:t>
                      </a:r>
                      <a:r>
                        <a:rPr lang="en-US"/>
                        <a:t> (Present? - Yes or No) (If present, what dir'n?)</a:t>
                      </a:r>
                    </a:p>
                  </a:txBody>
                  <a:tcPr anchor="ctr">
                    <a:lnL>
                      <a:noFill/>
                    </a:lnL>
                    <a:lnR>
                      <a:noFill/>
                    </a:lnR>
                    <a:lnT>
                      <a:noFill/>
                    </a:lnT>
                    <a:lnB>
                      <a:noFill/>
                    </a:lnB>
                  </a:tcPr>
                </a:tc>
                <a:tc>
                  <a:txBody>
                    <a:bodyPr/>
                    <a:lstStyle/>
                    <a:p>
                      <a:r>
                        <a:rPr lang="en-US" dirty="0"/>
                        <a:t>No </a:t>
                      </a:r>
                    </a:p>
                  </a:txBody>
                  <a:tcPr anchor="ctr">
                    <a:lnL>
                      <a:noFill/>
                    </a:lnL>
                    <a:lnR>
                      <a:noFill/>
                    </a:lnR>
                    <a:lnT>
                      <a:noFill/>
                    </a:lnT>
                    <a:lnB>
                      <a:noFill/>
                    </a:lnB>
                  </a:tcPr>
                </a:tc>
                <a:tc>
                  <a:txBody>
                    <a:bodyPr/>
                    <a:lstStyle/>
                    <a:p>
                      <a:r>
                        <a:rPr lang="en-US"/>
                        <a:t>Yes The force of gravity acts downward</a:t>
                      </a:r>
                    </a:p>
                  </a:txBody>
                  <a:tcPr anchor="ctr">
                    <a:lnL>
                      <a:noFill/>
                    </a:lnL>
                    <a:lnR>
                      <a:noFill/>
                    </a:lnR>
                    <a:lnT>
                      <a:noFill/>
                    </a:lnT>
                    <a:lnB>
                      <a:noFill/>
                    </a:lnB>
                  </a:tcPr>
                </a:tc>
              </a:tr>
              <a:tr h="0">
                <a:tc>
                  <a:txBody>
                    <a:bodyPr/>
                    <a:lstStyle/>
                    <a:p>
                      <a:r>
                        <a:rPr lang="en-US" b="1" dirty="0"/>
                        <a:t>Acceleration</a:t>
                      </a:r>
                      <a:r>
                        <a:rPr lang="en-US" dirty="0"/>
                        <a:t> (Present? - Yes or No) (If present, what </a:t>
                      </a:r>
                      <a:r>
                        <a:rPr lang="en-US" dirty="0" err="1"/>
                        <a:t>dir'n</a:t>
                      </a:r>
                      <a:r>
                        <a:rPr lang="en-US" dirty="0"/>
                        <a:t>?)</a:t>
                      </a:r>
                    </a:p>
                  </a:txBody>
                  <a:tcPr anchor="ctr">
                    <a:lnL>
                      <a:noFill/>
                    </a:lnL>
                    <a:lnR>
                      <a:noFill/>
                    </a:lnR>
                    <a:lnT>
                      <a:noFill/>
                    </a:lnT>
                    <a:lnB>
                      <a:noFill/>
                    </a:lnB>
                  </a:tcPr>
                </a:tc>
                <a:tc>
                  <a:txBody>
                    <a:bodyPr/>
                    <a:lstStyle/>
                    <a:p>
                      <a:r>
                        <a:rPr lang="en-US" dirty="0"/>
                        <a:t>No </a:t>
                      </a:r>
                    </a:p>
                  </a:txBody>
                  <a:tcPr anchor="ctr">
                    <a:lnL>
                      <a:noFill/>
                    </a:lnL>
                    <a:lnR>
                      <a:noFill/>
                    </a:lnR>
                    <a:lnT>
                      <a:noFill/>
                    </a:lnT>
                    <a:lnB>
                      <a:noFill/>
                    </a:lnB>
                  </a:tcPr>
                </a:tc>
                <a:tc>
                  <a:txBody>
                    <a:bodyPr/>
                    <a:lstStyle/>
                    <a:p>
                      <a:r>
                        <a:rPr lang="en-US"/>
                        <a:t>Yes "g" is downward at 9.8 m/s/s</a:t>
                      </a:r>
                    </a:p>
                  </a:txBody>
                  <a:tcPr anchor="ctr">
                    <a:lnL>
                      <a:noFill/>
                    </a:lnL>
                    <a:lnR>
                      <a:noFill/>
                    </a:lnR>
                    <a:lnT>
                      <a:noFill/>
                    </a:lnT>
                    <a:lnB>
                      <a:noFill/>
                    </a:lnB>
                  </a:tcPr>
                </a:tc>
              </a:tr>
              <a:tr h="0">
                <a:tc>
                  <a:txBody>
                    <a:bodyPr/>
                    <a:lstStyle/>
                    <a:p>
                      <a:r>
                        <a:rPr lang="en-US" b="1"/>
                        <a:t>Velocity</a:t>
                      </a:r>
                      <a:r>
                        <a:rPr lang="en-US"/>
                        <a:t> (Constant or Changing?) </a:t>
                      </a:r>
                    </a:p>
                  </a:txBody>
                  <a:tcPr anchor="ctr">
                    <a:lnL>
                      <a:noFill/>
                    </a:lnL>
                    <a:lnR>
                      <a:noFill/>
                    </a:lnR>
                    <a:lnT>
                      <a:noFill/>
                    </a:lnT>
                    <a:lnB>
                      <a:noFill/>
                    </a:lnB>
                  </a:tcPr>
                </a:tc>
                <a:tc>
                  <a:txBody>
                    <a:bodyPr/>
                    <a:lstStyle/>
                    <a:p>
                      <a:r>
                        <a:rPr lang="en-US"/>
                        <a:t>Constant </a:t>
                      </a:r>
                    </a:p>
                  </a:txBody>
                  <a:tcPr anchor="ctr">
                    <a:lnL>
                      <a:noFill/>
                    </a:lnL>
                    <a:lnR>
                      <a:noFill/>
                    </a:lnR>
                    <a:lnT>
                      <a:noFill/>
                    </a:lnT>
                    <a:lnB>
                      <a:noFill/>
                    </a:lnB>
                  </a:tcPr>
                </a:tc>
                <a:tc>
                  <a:txBody>
                    <a:bodyPr/>
                    <a:lstStyle/>
                    <a:p>
                      <a:r>
                        <a:rPr lang="en-US" dirty="0"/>
                        <a:t>Changing (by 9.8 m/s each second)</a:t>
                      </a:r>
                    </a:p>
                  </a:txBody>
                  <a:tcPr anchor="ctr">
                    <a:lnL>
                      <a:noFill/>
                    </a:lnL>
                    <a:lnR>
                      <a:noFill/>
                    </a:lnR>
                    <a:lnT>
                      <a:noFill/>
                    </a:lnT>
                    <a:lnB>
                      <a:noFill/>
                    </a:lnB>
                  </a:tcPr>
                </a:tc>
              </a:tr>
            </a:tbl>
          </a:graphicData>
        </a:graphic>
      </p:graphicFrame>
      <p:sp>
        <p:nvSpPr>
          <p:cNvPr id="9" name="Rectangle 8"/>
          <p:cNvSpPr/>
          <p:nvPr/>
        </p:nvSpPr>
        <p:spPr>
          <a:xfrm>
            <a:off x="5410200" y="22098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39000" y="22098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10200" y="35052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39000" y="35052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10200" y="47244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15200" y="47244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 y="4419600"/>
            <a:ext cx="2895600" cy="923330"/>
          </a:xfrm>
          <a:prstGeom prst="rect">
            <a:avLst/>
          </a:prstGeom>
        </p:spPr>
        <p:txBody>
          <a:bodyPr wrap="square">
            <a:spAutoFit/>
          </a:bodyPr>
          <a:lstStyle/>
          <a:p>
            <a:pPr lvl="0" fontAlgn="base">
              <a:spcBef>
                <a:spcPct val="0"/>
              </a:spcBef>
              <a:spcAft>
                <a:spcPct val="0"/>
              </a:spcAft>
            </a:pPr>
            <a:r>
              <a:rPr lang="en-US" dirty="0" smtClean="0">
                <a:latin typeface="Arial" charset="0"/>
                <a:cs typeface="Arial" charset="0"/>
              </a:rPr>
              <a:t>The above information can be summarized by the following table:</a:t>
            </a:r>
          </a:p>
        </p:txBody>
      </p:sp>
    </p:spTree>
    <p:extLst>
      <p:ext uri="{BB962C8B-B14F-4D97-AF65-F5344CB8AC3E}">
        <p14:creationId xmlns:p14="http://schemas.microsoft.com/office/powerpoint/2010/main" val="33791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0"/>
                                        </p:tgtEl>
                                      </p:cBhvr>
                                    </p:animEffect>
                                    <p:set>
                                      <p:cBhvr>
                                        <p:cTn id="12" dur="1" fill="hold">
                                          <p:stCondLst>
                                            <p:cond delay="19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1"/>
                                        </p:tgtEl>
                                      </p:cBhvr>
                                    </p:animEffect>
                                    <p:set>
                                      <p:cBhvr>
                                        <p:cTn id="17" dur="1" fill="hold">
                                          <p:stCondLst>
                                            <p:cond delay="19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12"/>
                                        </p:tgtEl>
                                      </p:cBhvr>
                                    </p:animEffect>
                                    <p:set>
                                      <p:cBhvr>
                                        <p:cTn id="22" dur="1" fill="hold">
                                          <p:stCondLst>
                                            <p:cond delay="19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13"/>
                                        </p:tgtEl>
                                      </p:cBhvr>
                                    </p:animEffect>
                                    <p:set>
                                      <p:cBhvr>
                                        <p:cTn id="27" dur="1" fill="hold">
                                          <p:stCondLst>
                                            <p:cond delay="19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2000"/>
                                        <p:tgtEl>
                                          <p:spTgt spid="14"/>
                                        </p:tgtEl>
                                      </p:cBhvr>
                                    </p:animEffect>
                                    <p:set>
                                      <p:cBhvr>
                                        <p:cTn id="3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components</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304800" y="990600"/>
            <a:ext cx="2601994" cy="369332"/>
          </a:xfrm>
          <a:prstGeom prst="rect">
            <a:avLst/>
          </a:prstGeom>
        </p:spPr>
        <p:txBody>
          <a:bodyPr wrap="none">
            <a:spAutoFit/>
          </a:bodyPr>
          <a:lstStyle/>
          <a:p>
            <a:r>
              <a:rPr lang="en-US" dirty="0" smtClean="0">
                <a:solidFill>
                  <a:schemeClr val="bg1">
                    <a:lumMod val="85000"/>
                  </a:schemeClr>
                </a:solidFill>
                <a:effectLst>
                  <a:outerShdw blurRad="38100" dist="38100" dir="2700000" algn="tl">
                    <a:srgbClr val="000000">
                      <a:alpha val="43137"/>
                    </a:srgbClr>
                  </a:outerShdw>
                </a:effectLst>
              </a:rPr>
              <a:t>Making sense of motion…</a:t>
            </a:r>
            <a:endParaRPr lang="en-US" dirty="0">
              <a:solidFill>
                <a:schemeClr val="bg1">
                  <a:lumMod val="85000"/>
                </a:schemeClr>
              </a:solidFill>
              <a:effectLst>
                <a:outerShdw blurRad="38100" dist="38100" dir="2700000" algn="tl">
                  <a:srgbClr val="000000">
                    <a:alpha val="43137"/>
                  </a:srgbClr>
                </a:outerShdw>
              </a:effectLst>
            </a:endParaRPr>
          </a:p>
        </p:txBody>
      </p:sp>
      <p:sp>
        <p:nvSpPr>
          <p:cNvPr id="6" name="Rounded Rectangular Callout 5"/>
          <p:cNvSpPr/>
          <p:nvPr/>
        </p:nvSpPr>
        <p:spPr>
          <a:xfrm>
            <a:off x="304800" y="5486400"/>
            <a:ext cx="8610600" cy="990600"/>
          </a:xfrm>
          <a:prstGeom prst="wedgeRoundRectCallout">
            <a:avLst>
              <a:gd name="adj1" fmla="val -12153"/>
              <a:gd name="adj2" fmla="val -2190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If the cannon were perfectly level (in the presence of g), which ball, would hit the ground first—and </a:t>
            </a:r>
            <a:r>
              <a:rPr lang="en-US" sz="2400" i="1" dirty="0" smtClean="0"/>
              <a:t>why</a:t>
            </a:r>
            <a:r>
              <a:rPr lang="en-US" sz="2400" dirty="0" smtClean="0"/>
              <a:t>?</a:t>
            </a:r>
            <a:endParaRPr lang="en-US" sz="2400" dirty="0"/>
          </a:p>
        </p:txBody>
      </p:sp>
      <p:sp>
        <p:nvSpPr>
          <p:cNvPr id="7" name="Rectangle 6"/>
          <p:cNvSpPr/>
          <p:nvPr/>
        </p:nvSpPr>
        <p:spPr>
          <a:xfrm>
            <a:off x="762000" y="1828800"/>
            <a:ext cx="1533177" cy="369332"/>
          </a:xfrm>
          <a:prstGeom prst="rect">
            <a:avLst/>
          </a:prstGeom>
        </p:spPr>
        <p:txBody>
          <a:bodyPr wrap="none">
            <a:spAutoFit/>
          </a:bodyPr>
          <a:lstStyle/>
          <a:p>
            <a:r>
              <a:rPr lang="en-US" b="1" dirty="0" smtClean="0">
                <a:hlinkClick r:id="rId2" tooltip="Shoot-n-Drop"/>
              </a:rPr>
              <a:t>Shoot-n-Drop </a:t>
            </a:r>
            <a:endParaRPr lang="en-US" b="1" dirty="0"/>
          </a:p>
        </p:txBody>
      </p:sp>
      <p:sp>
        <p:nvSpPr>
          <p:cNvPr id="8" name="Rectangle 7"/>
          <p:cNvSpPr/>
          <p:nvPr/>
        </p:nvSpPr>
        <p:spPr>
          <a:xfrm>
            <a:off x="6248400" y="4800600"/>
            <a:ext cx="1903470" cy="369332"/>
          </a:xfrm>
          <a:prstGeom prst="rect">
            <a:avLst/>
          </a:prstGeom>
        </p:spPr>
        <p:txBody>
          <a:bodyPr wrap="none">
            <a:spAutoFit/>
          </a:bodyPr>
          <a:lstStyle/>
          <a:p>
            <a:r>
              <a:rPr lang="en-US" b="1" dirty="0" smtClean="0">
                <a:hlinkClick r:id="rId3" tooltip="Projectile Motion"/>
              </a:rPr>
              <a:t>Projectile Motion </a:t>
            </a:r>
            <a:endParaRPr lang="en-US" b="1" dirty="0"/>
          </a:p>
        </p:txBody>
      </p:sp>
      <p:sp>
        <p:nvSpPr>
          <p:cNvPr id="9" name="Rectangle 8"/>
          <p:cNvSpPr/>
          <p:nvPr/>
        </p:nvSpPr>
        <p:spPr>
          <a:xfrm>
            <a:off x="1600200" y="3276600"/>
            <a:ext cx="3437544" cy="369332"/>
          </a:xfrm>
          <a:prstGeom prst="rect">
            <a:avLst/>
          </a:prstGeom>
        </p:spPr>
        <p:txBody>
          <a:bodyPr wrap="none">
            <a:spAutoFit/>
          </a:bodyPr>
          <a:lstStyle/>
          <a:p>
            <a:r>
              <a:rPr lang="en-US" b="1" dirty="0" err="1" smtClean="0">
                <a:hlinkClick r:id="rId4"/>
              </a:rPr>
              <a:t>MythBusters</a:t>
            </a:r>
            <a:r>
              <a:rPr lang="en-US" b="1" dirty="0" smtClean="0">
                <a:hlinkClick r:id="rId4"/>
              </a:rPr>
              <a:t> Bullet Fired Dropped</a:t>
            </a:r>
            <a:endParaRPr lang="en-US" b="1" dirty="0"/>
          </a:p>
        </p:txBody>
      </p:sp>
      <p:sp>
        <p:nvSpPr>
          <p:cNvPr id="10" name="Rounded Rectangular Callout 9"/>
          <p:cNvSpPr/>
          <p:nvPr/>
        </p:nvSpPr>
        <p:spPr>
          <a:xfrm>
            <a:off x="3124200" y="1600200"/>
            <a:ext cx="3505200" cy="990600"/>
          </a:xfrm>
          <a:prstGeom prst="wedgeRoundRectCallout">
            <a:avLst>
              <a:gd name="adj1" fmla="val -68547"/>
              <a:gd name="adj2" fmla="val 55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What TA’s do at Harvard…</a:t>
            </a:r>
            <a:endParaRPr lang="en-US" sz="2400" dirty="0"/>
          </a:p>
        </p:txBody>
      </p:sp>
      <p:sp>
        <p:nvSpPr>
          <p:cNvPr id="11" name="Rounded Rectangular Callout 10"/>
          <p:cNvSpPr/>
          <p:nvPr/>
        </p:nvSpPr>
        <p:spPr>
          <a:xfrm>
            <a:off x="5715000" y="2971800"/>
            <a:ext cx="3048000" cy="990600"/>
          </a:xfrm>
          <a:prstGeom prst="wedgeRoundRectCallout">
            <a:avLst>
              <a:gd name="adj1" fmla="val -15735"/>
              <a:gd name="adj2" fmla="val 1212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Care to improve your  3 pointers?</a:t>
            </a:r>
            <a:endParaRPr lang="en-US" sz="2400" dirty="0"/>
          </a:p>
        </p:txBody>
      </p:sp>
      <p:sp>
        <p:nvSpPr>
          <p:cNvPr id="12" name="Rectangle 11"/>
          <p:cNvSpPr/>
          <p:nvPr/>
        </p:nvSpPr>
        <p:spPr>
          <a:xfrm>
            <a:off x="5455788" y="987237"/>
            <a:ext cx="3268459" cy="369332"/>
          </a:xfrm>
          <a:prstGeom prst="rect">
            <a:avLst/>
          </a:prstGeom>
        </p:spPr>
        <p:txBody>
          <a:bodyPr wrap="none">
            <a:spAutoFit/>
          </a:bodyPr>
          <a:lstStyle/>
          <a:p>
            <a:r>
              <a:rPr lang="en-US" b="1" dirty="0">
                <a:hlinkClick r:id="rId5"/>
              </a:rPr>
              <a:t>Amazing Basketball Experiment!</a:t>
            </a:r>
            <a:endParaRPr lang="en-US" b="1" dirty="0"/>
          </a:p>
        </p:txBody>
      </p:sp>
    </p:spTree>
    <p:extLst>
      <p:ext uri="{BB962C8B-B14F-4D97-AF65-F5344CB8AC3E}">
        <p14:creationId xmlns:p14="http://schemas.microsoft.com/office/powerpoint/2010/main" val="33791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with g &amp; angle changes</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304800" y="990600"/>
            <a:ext cx="4754378" cy="369332"/>
          </a:xfrm>
          <a:prstGeom prst="rect">
            <a:avLst/>
          </a:prstGeom>
        </p:spPr>
        <p:txBody>
          <a:bodyPr wrap="none">
            <a:spAutoFit/>
          </a:bodyPr>
          <a:lstStyle/>
          <a:p>
            <a:r>
              <a:rPr lang="en-US" dirty="0" smtClean="0">
                <a:solidFill>
                  <a:schemeClr val="bg1">
                    <a:lumMod val="85000"/>
                  </a:schemeClr>
                </a:solidFill>
                <a:effectLst>
                  <a:outerShdw blurRad="38100" dist="38100" dir="2700000" algn="tl">
                    <a:srgbClr val="000000">
                      <a:alpha val="43137"/>
                    </a:srgbClr>
                  </a:outerShdw>
                </a:effectLst>
              </a:rPr>
              <a:t>What happens if you fire upward….downward?…</a:t>
            </a:r>
            <a:endParaRPr lang="en-US" dirty="0">
              <a:solidFill>
                <a:schemeClr val="bg1">
                  <a:lumMod val="85000"/>
                </a:schemeClr>
              </a:solidFill>
              <a:effectLst>
                <a:outerShdw blurRad="38100" dist="38100" dir="2700000" algn="tl">
                  <a:srgbClr val="000000">
                    <a:alpha val="43137"/>
                  </a:srgbClr>
                </a:outerShdw>
              </a:effectLst>
            </a:endParaRPr>
          </a:p>
        </p:txBody>
      </p:sp>
      <p:sp>
        <p:nvSpPr>
          <p:cNvPr id="6" name="Rounded Rectangular Callout 5"/>
          <p:cNvSpPr/>
          <p:nvPr/>
        </p:nvSpPr>
        <p:spPr>
          <a:xfrm>
            <a:off x="304800" y="5486400"/>
            <a:ext cx="8610600" cy="990600"/>
          </a:xfrm>
          <a:prstGeom prst="wedgeRoundRectCallout">
            <a:avLst>
              <a:gd name="adj1" fmla="val -22297"/>
              <a:gd name="adj2" fmla="val -661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If the cannon were perfectly level (in the presence of g), which ball, would hit the ground first—and </a:t>
            </a:r>
            <a:r>
              <a:rPr lang="en-US" sz="2400" i="1" dirty="0" smtClean="0"/>
              <a:t>why</a:t>
            </a:r>
            <a:r>
              <a:rPr lang="en-US" sz="2400" dirty="0" smtClean="0"/>
              <a:t>?</a:t>
            </a:r>
            <a:endParaRPr lang="en-US" sz="2400" dirty="0"/>
          </a:p>
        </p:txBody>
      </p:sp>
      <p:pic>
        <p:nvPicPr>
          <p:cNvPr id="23554" name="Picture 2" descr="http://www.physicsclassroom.com/Class/vectors/u3l2b6.gif"/>
          <p:cNvPicPr>
            <a:picLocks noChangeAspect="1" noChangeArrowheads="1"/>
          </p:cNvPicPr>
          <p:nvPr/>
        </p:nvPicPr>
        <p:blipFill>
          <a:blip r:embed="rId2"/>
          <a:srcRect/>
          <a:stretch>
            <a:fillRect/>
          </a:stretch>
        </p:blipFill>
        <p:spPr bwMode="auto">
          <a:xfrm>
            <a:off x="533400" y="1438275"/>
            <a:ext cx="2971800" cy="3714751"/>
          </a:xfrm>
          <a:prstGeom prst="rect">
            <a:avLst/>
          </a:prstGeom>
          <a:noFill/>
        </p:spPr>
      </p:pic>
    </p:spTree>
    <p:extLst>
      <p:ext uri="{BB962C8B-B14F-4D97-AF65-F5344CB8AC3E}">
        <p14:creationId xmlns:p14="http://schemas.microsoft.com/office/powerpoint/2010/main" val="33791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applications</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457200" y="1219200"/>
            <a:ext cx="8077200" cy="4832092"/>
          </a:xfrm>
          <a:prstGeom prst="rect">
            <a:avLst/>
          </a:prstGeom>
          <a:noFill/>
        </p:spPr>
        <p:txBody>
          <a:bodyPr wrap="square" rtlCol="0">
            <a:spAutoFit/>
          </a:bodyPr>
          <a:lstStyle/>
          <a:p>
            <a:r>
              <a:rPr lang="en-US" sz="2800" dirty="0" smtClean="0"/>
              <a:t>Suppose an airplane drops a crate while it is moving with a constant horizontal speed at an elevated height. Assuming that air resistance is negligible, where will the crate land relative to the plane?</a:t>
            </a:r>
          </a:p>
          <a:p>
            <a:endParaRPr lang="en-US" sz="2800" dirty="0" smtClean="0"/>
          </a:p>
          <a:p>
            <a:pPr lvl="0"/>
            <a:r>
              <a:rPr lang="en-US" sz="2800" dirty="0" smtClean="0"/>
              <a:t>A. directly below the plane </a:t>
            </a:r>
          </a:p>
          <a:p>
            <a:pPr lvl="0"/>
            <a:r>
              <a:rPr lang="en-US" sz="2800" dirty="0" smtClean="0"/>
              <a:t>B. below the plane and ahead of it </a:t>
            </a:r>
          </a:p>
          <a:p>
            <a:pPr lvl="0"/>
            <a:r>
              <a:rPr lang="en-US" sz="2800" dirty="0" smtClean="0"/>
              <a:t>C. below the plane and behind it</a:t>
            </a:r>
          </a:p>
          <a:p>
            <a:r>
              <a:rPr lang="en-US" sz="2800" dirty="0" smtClean="0"/>
              <a:t> </a:t>
            </a:r>
          </a:p>
          <a:p>
            <a:r>
              <a:rPr lang="en-US" sz="2800" dirty="0" smtClean="0"/>
              <a:t> </a:t>
            </a:r>
          </a:p>
          <a:p>
            <a:endParaRPr lang="en-US" sz="2800" dirty="0"/>
          </a:p>
        </p:txBody>
      </p:sp>
      <p:graphicFrame>
        <p:nvGraphicFramePr>
          <p:cNvPr id="28674" name="Object 2"/>
          <p:cNvGraphicFramePr>
            <a:graphicFrameLocks noChangeAspect="1"/>
          </p:cNvGraphicFramePr>
          <p:nvPr/>
        </p:nvGraphicFramePr>
        <p:xfrm>
          <a:off x="5638800" y="3429000"/>
          <a:ext cx="3169920" cy="1676400"/>
        </p:xfrm>
        <a:graphic>
          <a:graphicData uri="http://schemas.openxmlformats.org/presentationml/2006/ole">
            <mc:AlternateContent xmlns:mc="http://schemas.openxmlformats.org/markup-compatibility/2006">
              <mc:Choice xmlns:v="urn:schemas-microsoft-com:vml" Requires="v">
                <p:oleObj spid="_x0000_s28712" name="Bitmap Image" r:id="rId3" imgW="2638095" imgH="1390844" progId="Paint.Picture">
                  <p:embed/>
                </p:oleObj>
              </mc:Choice>
              <mc:Fallback>
                <p:oleObj name="Bitmap Image" r:id="rId3" imgW="2638095" imgH="1390844" progId="Paint.Picture">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429000"/>
                        <a:ext cx="316992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ounded Rectangular Callout 5"/>
          <p:cNvSpPr/>
          <p:nvPr/>
        </p:nvSpPr>
        <p:spPr>
          <a:xfrm>
            <a:off x="381000" y="5334000"/>
            <a:ext cx="1295400" cy="1066800"/>
          </a:xfrm>
          <a:prstGeom prst="wedgeRoundRectCallout">
            <a:avLst>
              <a:gd name="adj1" fmla="val 111526"/>
              <a:gd name="adj2" fmla="val -232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WHY?</a:t>
            </a:r>
            <a:endParaRPr lang="en-US" sz="2400" dirty="0"/>
          </a:p>
        </p:txBody>
      </p:sp>
    </p:spTree>
    <p:extLst>
      <p:ext uri="{BB962C8B-B14F-4D97-AF65-F5344CB8AC3E}">
        <p14:creationId xmlns:p14="http://schemas.microsoft.com/office/powerpoint/2010/main" val="33791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applications</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457200" y="1219200"/>
            <a:ext cx="8382000" cy="4401205"/>
          </a:xfrm>
          <a:prstGeom prst="rect">
            <a:avLst/>
          </a:prstGeom>
          <a:noFill/>
        </p:spPr>
        <p:txBody>
          <a:bodyPr wrap="square" rtlCol="0">
            <a:spAutoFit/>
          </a:bodyPr>
          <a:lstStyle/>
          <a:p>
            <a:pPr algn="r"/>
            <a:r>
              <a:rPr lang="en-US" sz="2800" dirty="0" smtClean="0"/>
              <a:t>Supposing a snowmobile is equipped with a flare launcher which is capable of launching a sphere vertically (relative to the snowmobile). If the snowmobile is in motion and launches the flare and maintains a constant velocity after the launch, then where will the flare land (neglect air resistance)?</a:t>
            </a:r>
          </a:p>
          <a:p>
            <a:pPr algn="r"/>
            <a:endParaRPr lang="en-US" sz="2800" dirty="0" smtClean="0"/>
          </a:p>
          <a:p>
            <a:pPr marL="514350" lvl="0" indent="-514350" algn="r">
              <a:buAutoNum type="alphaUcPeriod"/>
            </a:pPr>
            <a:r>
              <a:rPr lang="en-US" sz="2800" dirty="0" smtClean="0"/>
              <a:t>in front of the snowmobile </a:t>
            </a:r>
          </a:p>
          <a:p>
            <a:pPr marL="514350" lvl="0" indent="-514350" algn="r">
              <a:buAutoNum type="alphaUcPeriod"/>
            </a:pPr>
            <a:r>
              <a:rPr lang="en-US" sz="2800" dirty="0" smtClean="0"/>
              <a:t>behind the snowmobile </a:t>
            </a:r>
          </a:p>
          <a:p>
            <a:pPr lvl="0" algn="r"/>
            <a:r>
              <a:rPr lang="en-US" sz="2800" dirty="0" smtClean="0"/>
              <a:t>C. in the snowmobile</a:t>
            </a:r>
          </a:p>
        </p:txBody>
      </p:sp>
      <p:sp>
        <p:nvSpPr>
          <p:cNvPr id="6" name="Rounded Rectangular Callout 5"/>
          <p:cNvSpPr/>
          <p:nvPr/>
        </p:nvSpPr>
        <p:spPr>
          <a:xfrm>
            <a:off x="7086600" y="5562600"/>
            <a:ext cx="1295400" cy="1066800"/>
          </a:xfrm>
          <a:prstGeom prst="wedgeRoundRectCallout">
            <a:avLst>
              <a:gd name="adj1" fmla="val -120827"/>
              <a:gd name="adj2" fmla="val -268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WHY?</a:t>
            </a:r>
            <a:endParaRPr lang="en-US" sz="2400" dirty="0"/>
          </a:p>
        </p:txBody>
      </p:sp>
      <p:pic>
        <p:nvPicPr>
          <p:cNvPr id="29699" name="Picture 3" descr="http://www.arctic-cat.com/snowmobiles/images/lineup_default.jpg"/>
          <p:cNvPicPr>
            <a:picLocks noChangeAspect="1" noChangeArrowheads="1"/>
          </p:cNvPicPr>
          <p:nvPr/>
        </p:nvPicPr>
        <p:blipFill>
          <a:blip r:embed="rId2" r:link="rId3"/>
          <a:srcRect/>
          <a:stretch>
            <a:fillRect/>
          </a:stretch>
        </p:blipFill>
        <p:spPr bwMode="auto">
          <a:xfrm>
            <a:off x="381000" y="4114800"/>
            <a:ext cx="3836773" cy="1752600"/>
          </a:xfrm>
          <a:prstGeom prst="rect">
            <a:avLst/>
          </a:prstGeom>
          <a:noFill/>
          <a:ln w="9525">
            <a:noFill/>
            <a:miter lim="800000"/>
            <a:headEnd/>
            <a:tailEnd/>
          </a:ln>
        </p:spPr>
      </p:pic>
    </p:spTree>
    <p:extLst>
      <p:ext uri="{BB962C8B-B14F-4D97-AF65-F5344CB8AC3E}">
        <p14:creationId xmlns:p14="http://schemas.microsoft.com/office/powerpoint/2010/main" val="33791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altitude &amp; range</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ular Callout 5"/>
          <p:cNvSpPr/>
          <p:nvPr/>
        </p:nvSpPr>
        <p:spPr>
          <a:xfrm>
            <a:off x="1066800" y="5410200"/>
            <a:ext cx="7391400" cy="1066800"/>
          </a:xfrm>
          <a:prstGeom prst="wedgeRoundRectCallout">
            <a:avLst>
              <a:gd name="adj1" fmla="val -60533"/>
              <a:gd name="adj2" fmla="val -268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Take a look at the trajectories…</a:t>
            </a:r>
          </a:p>
          <a:p>
            <a:r>
              <a:rPr lang="en-US" sz="2400" dirty="0" smtClean="0"/>
              <a:t> Note observations in your notes to the right:</a:t>
            </a:r>
            <a:endParaRPr lang="en-US" sz="2400" dirty="0"/>
          </a:p>
        </p:txBody>
      </p:sp>
      <p:pic>
        <p:nvPicPr>
          <p:cNvPr id="30722" name="Picture 2" descr="http://www.kshitij-iitjee.com/Study/Physics/Part1/Chapter4/34.jpg"/>
          <p:cNvPicPr>
            <a:picLocks noChangeAspect="1" noChangeArrowheads="1"/>
          </p:cNvPicPr>
          <p:nvPr/>
        </p:nvPicPr>
        <p:blipFill>
          <a:blip r:embed="rId2"/>
          <a:srcRect/>
          <a:stretch>
            <a:fillRect/>
          </a:stretch>
        </p:blipFill>
        <p:spPr bwMode="auto">
          <a:xfrm>
            <a:off x="381000" y="762000"/>
            <a:ext cx="8153400" cy="4496360"/>
          </a:xfrm>
          <a:prstGeom prst="rect">
            <a:avLst/>
          </a:prstGeom>
          <a:noFill/>
        </p:spPr>
      </p:pic>
      <p:sp>
        <p:nvSpPr>
          <p:cNvPr id="9" name="TextBox 8"/>
          <p:cNvSpPr txBox="1"/>
          <p:nvPr/>
        </p:nvSpPr>
        <p:spPr>
          <a:xfrm>
            <a:off x="6324600" y="1066800"/>
            <a:ext cx="2590800" cy="2031325"/>
          </a:xfrm>
          <a:prstGeom prst="rect">
            <a:avLst/>
          </a:prstGeom>
          <a:noFill/>
        </p:spPr>
        <p:txBody>
          <a:bodyPr wrap="square" rtlCol="0">
            <a:spAutoFit/>
          </a:bodyPr>
          <a:lstStyle/>
          <a:p>
            <a:pPr marL="342900" indent="-342900">
              <a:buAutoNum type="arabicPeriod"/>
            </a:pPr>
            <a:r>
              <a:rPr lang="en-US" dirty="0" smtClean="0"/>
              <a:t>45</a:t>
            </a:r>
            <a:r>
              <a:rPr lang="en-US" baseline="30000" dirty="0" smtClean="0"/>
              <a:t>o</a:t>
            </a:r>
            <a:r>
              <a:rPr lang="en-US" dirty="0" smtClean="0"/>
              <a:t> = max range</a:t>
            </a:r>
          </a:p>
          <a:p>
            <a:pPr marL="342900" indent="-342900">
              <a:buAutoNum type="arabicPeriod"/>
            </a:pPr>
            <a:r>
              <a:rPr lang="en-US" dirty="0" smtClean="0"/>
              <a:t>90</a:t>
            </a:r>
            <a:r>
              <a:rPr lang="en-US" baseline="30000" dirty="0" smtClean="0"/>
              <a:t>o</a:t>
            </a:r>
            <a:r>
              <a:rPr lang="en-US" dirty="0" smtClean="0"/>
              <a:t> = max height</a:t>
            </a:r>
          </a:p>
          <a:p>
            <a:pPr marL="342900" indent="-342900">
              <a:buAutoNum type="arabicPeriod"/>
            </a:pPr>
            <a:r>
              <a:rPr lang="en-US" dirty="0" smtClean="0"/>
              <a:t>Complementary angles = same range</a:t>
            </a:r>
          </a:p>
          <a:p>
            <a:pPr marL="342900" indent="-342900">
              <a:buAutoNum type="arabicPeriod"/>
            </a:pPr>
            <a:r>
              <a:rPr lang="en-US" dirty="0" smtClean="0"/>
              <a:t>Higher angle = more t for same range</a:t>
            </a:r>
          </a:p>
          <a:p>
            <a:pPr marL="342900" indent="-342900">
              <a:buAutoNum type="arabicPeriod"/>
            </a:pPr>
            <a:endParaRPr lang="en-US" dirty="0"/>
          </a:p>
        </p:txBody>
      </p:sp>
      <p:sp>
        <p:nvSpPr>
          <p:cNvPr id="10" name="Rectangle 9"/>
          <p:cNvSpPr/>
          <p:nvPr/>
        </p:nvSpPr>
        <p:spPr>
          <a:xfrm>
            <a:off x="6172200" y="990600"/>
            <a:ext cx="27432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1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kshitij-iitjee.com/Study/Physics/Part1/Chapter4/34.jpg"/>
          <p:cNvPicPr>
            <a:picLocks noChangeAspect="1" noChangeArrowheads="1"/>
          </p:cNvPicPr>
          <p:nvPr/>
        </p:nvPicPr>
        <p:blipFill>
          <a:blip r:embed="rId2"/>
          <a:srcRect/>
          <a:stretch>
            <a:fillRect/>
          </a:stretch>
        </p:blipFill>
        <p:spPr bwMode="auto">
          <a:xfrm>
            <a:off x="0" y="833158"/>
            <a:ext cx="5638799" cy="3109632"/>
          </a:xfrm>
          <a:prstGeom prst="rect">
            <a:avLst/>
          </a:prstGeom>
          <a:noFill/>
        </p:spPr>
      </p:pic>
      <p:sp>
        <p:nvSpPr>
          <p:cNvPr id="8" name="Rounded Rectangular Callout 7"/>
          <p:cNvSpPr/>
          <p:nvPr/>
        </p:nvSpPr>
        <p:spPr>
          <a:xfrm>
            <a:off x="228600" y="3810000"/>
            <a:ext cx="8686800" cy="2895600"/>
          </a:xfrm>
          <a:prstGeom prst="wedgeRoundRectCallout">
            <a:avLst>
              <a:gd name="adj1" fmla="val 30950"/>
              <a:gd name="adj2" fmla="val -1239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p>
          <a:p>
            <a:r>
              <a:rPr lang="en-US" sz="2400" dirty="0" smtClean="0"/>
              <a:t>. </a:t>
            </a:r>
          </a:p>
          <a:p>
            <a:r>
              <a:rPr lang="en-US" sz="2400" dirty="0" smtClean="0"/>
              <a:t>The projectile launched at 45-degree does not </a:t>
            </a:r>
            <a:r>
              <a:rPr lang="en-US" sz="2400" i="1" dirty="0" smtClean="0"/>
              <a:t>win in either category</a:t>
            </a:r>
            <a:r>
              <a:rPr lang="en-US" sz="2400" dirty="0" smtClean="0"/>
              <a:t>, yet the fact that it is able to </a:t>
            </a:r>
            <a:r>
              <a:rPr lang="en-US" sz="2400" i="1" dirty="0" smtClean="0"/>
              <a:t>place a strong showing in each category</a:t>
            </a:r>
            <a:r>
              <a:rPr lang="en-US" sz="2400" dirty="0" smtClean="0"/>
              <a:t> contributes to its ability to achieve the greatest range. </a:t>
            </a:r>
          </a:p>
          <a:p>
            <a:r>
              <a:rPr lang="en-US" sz="2400" dirty="0" smtClean="0"/>
              <a:t>More sophisticated arguments for why the 45-degree launch angle yields the greatest range exist; yet since they involve the use of calculus…</a:t>
            </a:r>
          </a:p>
          <a:p>
            <a:endParaRPr lang="en-US" sz="24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6324600" y="1066800"/>
            <a:ext cx="2590800" cy="2031325"/>
          </a:xfrm>
          <a:prstGeom prst="rect">
            <a:avLst/>
          </a:prstGeom>
          <a:noFill/>
        </p:spPr>
        <p:txBody>
          <a:bodyPr wrap="square" rtlCol="0">
            <a:spAutoFit/>
          </a:bodyPr>
          <a:lstStyle/>
          <a:p>
            <a:pPr marL="342900" indent="-342900">
              <a:buAutoNum type="arabicPeriod"/>
            </a:pPr>
            <a:r>
              <a:rPr lang="en-US" b="1" dirty="0" smtClean="0">
                <a:effectLst>
                  <a:outerShdw blurRad="38100" dist="38100" dir="2700000" algn="tl">
                    <a:srgbClr val="000000">
                      <a:alpha val="43137"/>
                    </a:srgbClr>
                  </a:outerShdw>
                </a:effectLst>
              </a:rPr>
              <a:t>45</a:t>
            </a:r>
            <a:r>
              <a:rPr lang="en-US" b="1" baseline="30000" dirty="0" smtClean="0">
                <a:effectLst>
                  <a:outerShdw blurRad="38100" dist="38100" dir="2700000" algn="tl">
                    <a:srgbClr val="000000">
                      <a:alpha val="43137"/>
                    </a:srgbClr>
                  </a:outerShdw>
                </a:effectLst>
              </a:rPr>
              <a:t>o</a:t>
            </a:r>
            <a:r>
              <a:rPr lang="en-US" b="1" dirty="0" smtClean="0">
                <a:effectLst>
                  <a:outerShdw blurRad="38100" dist="38100" dir="2700000" algn="tl">
                    <a:srgbClr val="000000">
                      <a:alpha val="43137"/>
                    </a:srgbClr>
                  </a:outerShdw>
                </a:effectLst>
              </a:rPr>
              <a:t> = max range</a:t>
            </a:r>
          </a:p>
          <a:p>
            <a:pPr marL="342900" indent="-342900">
              <a:buAutoNum type="arabicPeriod"/>
            </a:pPr>
            <a:r>
              <a:rPr lang="en-US" dirty="0" smtClean="0">
                <a:solidFill>
                  <a:schemeClr val="bg1">
                    <a:lumMod val="65000"/>
                  </a:schemeClr>
                </a:solidFill>
              </a:rPr>
              <a:t>90</a:t>
            </a:r>
            <a:r>
              <a:rPr lang="en-US" baseline="30000" dirty="0" smtClean="0">
                <a:solidFill>
                  <a:schemeClr val="bg1">
                    <a:lumMod val="65000"/>
                  </a:schemeClr>
                </a:solidFill>
              </a:rPr>
              <a:t>o</a:t>
            </a:r>
            <a:r>
              <a:rPr lang="en-US" dirty="0" smtClean="0">
                <a:solidFill>
                  <a:schemeClr val="bg1">
                    <a:lumMod val="65000"/>
                  </a:schemeClr>
                </a:solidFill>
              </a:rPr>
              <a:t> = max height</a:t>
            </a:r>
          </a:p>
          <a:p>
            <a:pPr marL="342900" indent="-342900">
              <a:buAutoNum type="arabicPeriod"/>
            </a:pPr>
            <a:r>
              <a:rPr lang="en-US" dirty="0" smtClean="0">
                <a:solidFill>
                  <a:schemeClr val="bg1">
                    <a:lumMod val="65000"/>
                  </a:schemeClr>
                </a:solidFill>
              </a:rPr>
              <a:t>Complementary angles = same range</a:t>
            </a:r>
          </a:p>
          <a:p>
            <a:pPr marL="342900" indent="-342900">
              <a:buAutoNum type="arabicPeriod"/>
            </a:pPr>
            <a:r>
              <a:rPr lang="en-US" dirty="0" smtClean="0">
                <a:solidFill>
                  <a:schemeClr val="bg1">
                    <a:lumMod val="65000"/>
                  </a:schemeClr>
                </a:solidFill>
              </a:rPr>
              <a:t>Higher angle = more t for same range</a:t>
            </a:r>
          </a:p>
          <a:p>
            <a:pPr marL="342900" indent="-342900">
              <a:buAutoNum type="arabicPeriod"/>
            </a:pPr>
            <a:endParaRPr lang="en-US" dirty="0"/>
          </a:p>
        </p:txBody>
      </p:sp>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altitude &amp; range</a:t>
            </a:r>
            <a:endParaRPr lang="en-US" sz="3600" dirty="0">
              <a:solidFill>
                <a:schemeClr val="bg1"/>
              </a:solidFill>
              <a:effectLst>
                <a:outerShdw blurRad="38100" dist="38100" dir="2700000" algn="tl">
                  <a:srgbClr val="000000">
                    <a:alpha val="43137"/>
                  </a:srgbClr>
                </a:outerShdw>
              </a:effectLst>
            </a:endParaRPr>
          </a:p>
        </p:txBody>
      </p:sp>
      <p:sp>
        <p:nvSpPr>
          <p:cNvPr id="6" name="Rounded Rectangular Callout 5"/>
          <p:cNvSpPr/>
          <p:nvPr/>
        </p:nvSpPr>
        <p:spPr>
          <a:xfrm>
            <a:off x="152400" y="4114800"/>
            <a:ext cx="8763000" cy="2438400"/>
          </a:xfrm>
          <a:prstGeom prst="wedgeRoundRectCallout">
            <a:avLst>
              <a:gd name="adj1" fmla="val 30923"/>
              <a:gd name="adj2" fmla="val -1492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p>
          <a:p>
            <a:r>
              <a:rPr lang="en-US" sz="2400" dirty="0" smtClean="0"/>
              <a:t>The projectile launched at 75</a:t>
            </a:r>
            <a:r>
              <a:rPr lang="en-US" sz="2400" baseline="30000" dirty="0" smtClean="0"/>
              <a:t>o</a:t>
            </a:r>
            <a:r>
              <a:rPr lang="en-US" sz="2400" dirty="0" smtClean="0"/>
              <a:t> has the greatest </a:t>
            </a:r>
            <a:r>
              <a:rPr lang="en-US" sz="2400" dirty="0" err="1" smtClean="0"/>
              <a:t>v</a:t>
            </a:r>
            <a:r>
              <a:rPr lang="en-US" sz="2400" baseline="-25000" dirty="0" err="1" smtClean="0"/>
              <a:t>y</a:t>
            </a:r>
            <a:r>
              <a:rPr lang="en-US" sz="2400" dirty="0" smtClean="0"/>
              <a:t> (vertical v) of all four launch angles; yet its range is limited by the fact that the horizontal v is so small. </a:t>
            </a:r>
          </a:p>
          <a:p>
            <a:r>
              <a:rPr lang="en-US" sz="2400" dirty="0" smtClean="0"/>
              <a:t>The projectile launched at 15-degrees has the greatest </a:t>
            </a:r>
            <a:r>
              <a:rPr lang="en-US" sz="2400" dirty="0" err="1" smtClean="0"/>
              <a:t>v</a:t>
            </a:r>
            <a:r>
              <a:rPr lang="en-US" sz="2400" baseline="-25000" dirty="0" err="1" smtClean="0"/>
              <a:t>x</a:t>
            </a:r>
            <a:r>
              <a:rPr lang="en-US" sz="2400" dirty="0" smtClean="0"/>
              <a:t> (horizontal v) of all four launch angles; yet its range is limited by the fact that the hang time is so short. </a:t>
            </a:r>
          </a:p>
          <a:p>
            <a:endParaRPr lang="en-US" sz="2400" dirty="0"/>
          </a:p>
        </p:txBody>
      </p:sp>
    </p:spTree>
    <p:extLst>
      <p:ext uri="{BB962C8B-B14F-4D97-AF65-F5344CB8AC3E}">
        <p14:creationId xmlns:p14="http://schemas.microsoft.com/office/powerpoint/2010/main" val="33791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altitude &amp; range applied</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ular Callout 5"/>
          <p:cNvSpPr/>
          <p:nvPr/>
        </p:nvSpPr>
        <p:spPr>
          <a:xfrm>
            <a:off x="1066800" y="5791200"/>
            <a:ext cx="7391400" cy="609600"/>
          </a:xfrm>
          <a:prstGeom prst="wedgeRoundRectCallout">
            <a:avLst>
              <a:gd name="adj1" fmla="val -60533"/>
              <a:gd name="adj2" fmla="val -268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When would these ideas come into play?</a:t>
            </a:r>
            <a:endParaRPr lang="en-US" sz="2400" dirty="0"/>
          </a:p>
        </p:txBody>
      </p:sp>
      <p:sp>
        <p:nvSpPr>
          <p:cNvPr id="8" name="Rectangle 7"/>
          <p:cNvSpPr/>
          <p:nvPr/>
        </p:nvSpPr>
        <p:spPr>
          <a:xfrm>
            <a:off x="457200" y="1143000"/>
            <a:ext cx="4572000" cy="1569660"/>
          </a:xfrm>
          <a:prstGeom prst="rect">
            <a:avLst/>
          </a:prstGeom>
        </p:spPr>
        <p:txBody>
          <a:bodyPr>
            <a:spAutoFit/>
          </a:bodyPr>
          <a:lstStyle/>
          <a:p>
            <a:pPr lvl="0"/>
            <a:r>
              <a:rPr lang="en-US" sz="2400" dirty="0" smtClean="0"/>
              <a:t>What advice about angle and kicking speed would you give to a punter who wants to maximize the distance of a punt? Why?</a:t>
            </a:r>
            <a:endParaRPr lang="en-US" sz="2400" dirty="0"/>
          </a:p>
        </p:txBody>
      </p:sp>
      <p:sp>
        <p:nvSpPr>
          <p:cNvPr id="11" name="Rectangle 10"/>
          <p:cNvSpPr/>
          <p:nvPr/>
        </p:nvSpPr>
        <p:spPr>
          <a:xfrm>
            <a:off x="457200" y="3352800"/>
            <a:ext cx="5867400" cy="1938992"/>
          </a:xfrm>
          <a:prstGeom prst="rect">
            <a:avLst/>
          </a:prstGeom>
        </p:spPr>
        <p:txBody>
          <a:bodyPr wrap="square">
            <a:spAutoFit/>
          </a:bodyPr>
          <a:lstStyle/>
          <a:p>
            <a:pPr lvl="0"/>
            <a:r>
              <a:rPr lang="en-US" sz="2400" dirty="0" smtClean="0"/>
              <a:t>What advice about angle and speed, would you give a punter that is </a:t>
            </a:r>
            <a:r>
              <a:rPr lang="en-US" sz="2400" b="1" i="1" dirty="0" smtClean="0"/>
              <a:t>not</a:t>
            </a:r>
            <a:r>
              <a:rPr lang="en-US" sz="2400" dirty="0" smtClean="0"/>
              <a:t> trying to maximize distance, but instead wants a long “hang time” to allow his teammates as much time as possible to “get downfield”.</a:t>
            </a:r>
            <a:endParaRPr lang="en-US" sz="2400" dirty="0"/>
          </a:p>
        </p:txBody>
      </p:sp>
      <p:pic>
        <p:nvPicPr>
          <p:cNvPr id="32770" name="Picture 2" descr="http://www.infrastructurereportcard.org/wp-content/uploads/2015/05/punt.jpg"/>
          <p:cNvPicPr>
            <a:picLocks noChangeAspect="1" noChangeArrowheads="1"/>
          </p:cNvPicPr>
          <p:nvPr/>
        </p:nvPicPr>
        <p:blipFill>
          <a:blip r:embed="rId2"/>
          <a:srcRect l="44077" t="24427"/>
          <a:stretch>
            <a:fillRect/>
          </a:stretch>
        </p:blipFill>
        <p:spPr bwMode="auto">
          <a:xfrm>
            <a:off x="6324600" y="1600200"/>
            <a:ext cx="1933575" cy="2828925"/>
          </a:xfrm>
          <a:prstGeom prst="rect">
            <a:avLst/>
          </a:prstGeom>
          <a:ln>
            <a:noFill/>
          </a:ln>
          <a:effectLst>
            <a:softEdge rad="112500"/>
          </a:effectLst>
        </p:spPr>
      </p:pic>
    </p:spTree>
    <p:extLst>
      <p:ext uri="{BB962C8B-B14F-4D97-AF65-F5344CB8AC3E}">
        <p14:creationId xmlns:p14="http://schemas.microsoft.com/office/powerpoint/2010/main" val="33791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movieswithdaniel.files.wordpress.com/2015/10/the-martian.jpg"/>
          <p:cNvPicPr>
            <a:picLocks noChangeAspect="1" noChangeArrowheads="1"/>
          </p:cNvPicPr>
          <p:nvPr/>
        </p:nvPicPr>
        <p:blipFill>
          <a:blip r:embed="rId2"/>
          <a:srcRect/>
          <a:stretch>
            <a:fillRect/>
          </a:stretch>
        </p:blipFill>
        <p:spPr bwMode="auto">
          <a:xfrm>
            <a:off x="228600" y="1371600"/>
            <a:ext cx="6257925" cy="333699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 cool </a:t>
            </a:r>
            <a:r>
              <a:rPr lang="en-US" sz="3600" dirty="0" err="1" smtClean="0">
                <a:solidFill>
                  <a:schemeClr val="bg1"/>
                </a:solidFill>
                <a:effectLst>
                  <a:outerShdw blurRad="38100" dist="38100" dir="2700000" algn="tl">
                    <a:srgbClr val="000000">
                      <a:alpha val="43137"/>
                    </a:srgbClr>
                  </a:outerShdw>
                </a:effectLst>
              </a:rPr>
              <a:t>vid</a:t>
            </a:r>
            <a:endParaRPr lang="en-US" sz="3600" dirty="0">
              <a:solidFill>
                <a:schemeClr val="bg1"/>
              </a:solidFill>
              <a:effectLst>
                <a:outerShdw blurRad="38100" dist="38100" dir="2700000" algn="tl">
                  <a:srgbClr val="000000">
                    <a:alpha val="43137"/>
                  </a:srgbClr>
                </a:outerShdw>
              </a:effectLst>
            </a:endParaRPr>
          </a:p>
        </p:txBody>
      </p:sp>
      <p:sp>
        <p:nvSpPr>
          <p:cNvPr id="5" name="Rounded Rectangular Callout 4"/>
          <p:cNvSpPr/>
          <p:nvPr/>
        </p:nvSpPr>
        <p:spPr>
          <a:xfrm>
            <a:off x="4724400" y="3352800"/>
            <a:ext cx="3048000" cy="457200"/>
          </a:xfrm>
          <a:prstGeom prst="wedgeRoundRectCallout">
            <a:avLst>
              <a:gd name="adj1" fmla="val -85867"/>
              <a:gd name="adj2" fmla="val -1812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 SCIENCE!”</a:t>
            </a:r>
            <a:endParaRPr lang="en-US" dirty="0"/>
          </a:p>
        </p:txBody>
      </p:sp>
      <p:sp>
        <p:nvSpPr>
          <p:cNvPr id="4" name="Rectangle 3"/>
          <p:cNvSpPr/>
          <p:nvPr/>
        </p:nvSpPr>
        <p:spPr>
          <a:xfrm>
            <a:off x="6705600" y="1676400"/>
            <a:ext cx="2286000" cy="923330"/>
          </a:xfrm>
          <a:prstGeom prst="rect">
            <a:avLst/>
          </a:prstGeom>
        </p:spPr>
        <p:txBody>
          <a:bodyPr wrap="square">
            <a:spAutoFit/>
          </a:bodyPr>
          <a:lstStyle/>
          <a:p>
            <a:r>
              <a:rPr lang="en-US" b="1" dirty="0" smtClean="0">
                <a:hlinkClick r:id="rId3"/>
              </a:rPr>
              <a:t>Projectile Motion &amp; Parabolas - Science of NFL Football</a:t>
            </a:r>
            <a:endParaRPr lang="en-US" b="1" dirty="0"/>
          </a:p>
        </p:txBody>
      </p:sp>
    </p:spTree>
    <p:extLst>
      <p:ext uri="{BB962C8B-B14F-4D97-AF65-F5344CB8AC3E}">
        <p14:creationId xmlns:p14="http://schemas.microsoft.com/office/powerpoint/2010/main" val="3427435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889" r="11377"/>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questions considered</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4525963"/>
          </a:xfrm>
        </p:spPr>
        <p:txBody>
          <a:bodyPr>
            <a:normAutofit fontScale="92500"/>
          </a:bodyPr>
          <a:lstStyle/>
          <a:p>
            <a:r>
              <a:rPr lang="en-US" sz="2400" dirty="0" smtClean="0">
                <a:solidFill>
                  <a:schemeClr val="bg1">
                    <a:lumMod val="95000"/>
                  </a:schemeClr>
                </a:solidFill>
                <a:effectLst>
                  <a:outerShdw blurRad="38100" dist="38100" dir="2700000" algn="tl">
                    <a:srgbClr val="000000">
                      <a:alpha val="43137"/>
                    </a:srgbClr>
                  </a:outerShdw>
                </a:effectLst>
              </a:rPr>
              <a:t>What is a projectile?</a:t>
            </a:r>
          </a:p>
          <a:p>
            <a:r>
              <a:rPr lang="en-US" sz="2400" dirty="0" smtClean="0">
                <a:solidFill>
                  <a:schemeClr val="bg1">
                    <a:lumMod val="95000"/>
                  </a:schemeClr>
                </a:solidFill>
                <a:effectLst>
                  <a:outerShdw blurRad="38100" dist="38100" dir="2700000" algn="tl">
                    <a:srgbClr val="000000">
                      <a:alpha val="43137"/>
                    </a:srgbClr>
                  </a:outerShdw>
                </a:effectLst>
              </a:rPr>
              <a:t>Why is a projectile’s motion as it is?  What if there was no g?  What if there was no </a:t>
            </a:r>
            <a:r>
              <a:rPr lang="en-US" sz="2400" dirty="0" err="1" smtClean="0">
                <a:solidFill>
                  <a:schemeClr val="bg1">
                    <a:lumMod val="95000"/>
                  </a:schemeClr>
                </a:solidFill>
                <a:effectLst>
                  <a:outerShdw blurRad="38100" dist="38100" dir="2700000" algn="tl">
                    <a:srgbClr val="000000">
                      <a:alpha val="43137"/>
                    </a:srgbClr>
                  </a:outerShdw>
                </a:effectLst>
              </a:rPr>
              <a:t>R</a:t>
            </a:r>
            <a:r>
              <a:rPr lang="en-US" sz="2400" baseline="-25000" dirty="0" err="1" smtClean="0">
                <a:solidFill>
                  <a:schemeClr val="bg1">
                    <a:lumMod val="95000"/>
                  </a:schemeClr>
                </a:solidFill>
                <a:effectLst>
                  <a:outerShdw blurRad="38100" dist="38100" dir="2700000" algn="tl">
                    <a:srgbClr val="000000">
                      <a:alpha val="43137"/>
                    </a:srgbClr>
                  </a:outerShdw>
                </a:effectLst>
              </a:rPr>
              <a:t>air</a:t>
            </a:r>
            <a:r>
              <a:rPr lang="en-US" sz="2400" dirty="0" smtClean="0">
                <a:solidFill>
                  <a:schemeClr val="bg1">
                    <a:lumMod val="95000"/>
                  </a:schemeClr>
                </a:solidFill>
                <a:effectLst>
                  <a:outerShdw blurRad="38100" dist="38100" dir="2700000" algn="tl">
                    <a:srgbClr val="000000">
                      <a:alpha val="43137"/>
                    </a:srgbClr>
                  </a:outerShdw>
                </a:effectLst>
              </a:rPr>
              <a:t>?</a:t>
            </a:r>
          </a:p>
          <a:p>
            <a:r>
              <a:rPr lang="en-US" sz="2400" dirty="0" smtClean="0">
                <a:solidFill>
                  <a:schemeClr val="bg1">
                    <a:lumMod val="95000"/>
                  </a:schemeClr>
                </a:solidFill>
                <a:effectLst>
                  <a:outerShdw blurRad="38100" dist="38100" dir="2700000" algn="tl">
                    <a:srgbClr val="000000">
                      <a:alpha val="43137"/>
                    </a:srgbClr>
                  </a:outerShdw>
                </a:effectLst>
              </a:rPr>
              <a:t>Suppose I want maximum range—at which angle do I kick a ball?  Maximum height?</a:t>
            </a:r>
          </a:p>
          <a:p>
            <a:r>
              <a:rPr lang="en-US" sz="2400" dirty="0" smtClean="0">
                <a:solidFill>
                  <a:schemeClr val="bg1">
                    <a:lumMod val="95000"/>
                  </a:schemeClr>
                </a:solidFill>
                <a:effectLst>
                  <a:outerShdw blurRad="38100" dist="38100" dir="2700000" algn="tl">
                    <a:srgbClr val="000000">
                      <a:alpha val="43137"/>
                    </a:srgbClr>
                  </a:outerShdw>
                </a:effectLst>
              </a:rPr>
              <a:t>What affect does </a:t>
            </a:r>
            <a:r>
              <a:rPr lang="en-US" sz="2400" dirty="0" err="1" smtClean="0">
                <a:solidFill>
                  <a:schemeClr val="bg1">
                    <a:lumMod val="95000"/>
                  </a:schemeClr>
                </a:solidFill>
                <a:effectLst>
                  <a:outerShdw blurRad="38100" dist="38100" dir="2700000" algn="tl">
                    <a:srgbClr val="000000">
                      <a:alpha val="43137"/>
                    </a:srgbClr>
                  </a:outerShdw>
                </a:effectLst>
              </a:rPr>
              <a:t>R</a:t>
            </a:r>
            <a:r>
              <a:rPr lang="en-US" sz="2400" baseline="-25000" dirty="0" err="1" smtClean="0">
                <a:solidFill>
                  <a:schemeClr val="bg1">
                    <a:lumMod val="95000"/>
                  </a:schemeClr>
                </a:solidFill>
                <a:effectLst>
                  <a:outerShdw blurRad="38100" dist="38100" dir="2700000" algn="tl">
                    <a:srgbClr val="000000">
                      <a:alpha val="43137"/>
                    </a:srgbClr>
                  </a:outerShdw>
                </a:effectLst>
              </a:rPr>
              <a:t>air</a:t>
            </a:r>
            <a:r>
              <a:rPr lang="en-US" sz="2400" baseline="-25000" dirty="0" smtClean="0">
                <a:solidFill>
                  <a:schemeClr val="bg1">
                    <a:lumMod val="95000"/>
                  </a:schemeClr>
                </a:solidFill>
                <a:effectLst>
                  <a:outerShdw blurRad="38100" dist="38100" dir="2700000" algn="tl">
                    <a:srgbClr val="000000">
                      <a:alpha val="43137"/>
                    </a:srgbClr>
                  </a:outerShdw>
                </a:effectLst>
              </a:rPr>
              <a:t> </a:t>
            </a:r>
            <a:r>
              <a:rPr lang="en-US" sz="2400" dirty="0" smtClean="0">
                <a:solidFill>
                  <a:schemeClr val="bg1">
                    <a:lumMod val="95000"/>
                  </a:schemeClr>
                </a:solidFill>
                <a:effectLst>
                  <a:outerShdw blurRad="38100" dist="38100" dir="2700000" algn="tl">
                    <a:srgbClr val="000000">
                      <a:alpha val="43137"/>
                    </a:srgbClr>
                  </a:outerShdw>
                </a:effectLst>
              </a:rPr>
              <a:t>have on a projectile?</a:t>
            </a:r>
          </a:p>
          <a:p>
            <a:r>
              <a:rPr lang="en-US" sz="2400" dirty="0" smtClean="0">
                <a:solidFill>
                  <a:schemeClr val="bg1">
                    <a:lumMod val="95000"/>
                  </a:schemeClr>
                </a:solidFill>
                <a:effectLst>
                  <a:outerShdw blurRad="38100" dist="38100" dir="2700000" algn="tl">
                    <a:srgbClr val="000000">
                      <a:alpha val="43137"/>
                    </a:srgbClr>
                  </a:outerShdw>
                </a:effectLst>
              </a:rPr>
              <a:t>Is there a connection between the speed of a projectile and an Earth Satellite?  How fast does something have to be moving to become an Earth satellite?</a:t>
            </a:r>
          </a:p>
          <a:p>
            <a:r>
              <a:rPr lang="en-US" sz="2400" dirty="0" smtClean="0">
                <a:solidFill>
                  <a:schemeClr val="bg1">
                    <a:lumMod val="95000"/>
                  </a:schemeClr>
                </a:solidFill>
                <a:effectLst>
                  <a:outerShdw blurRad="38100" dist="38100" dir="2700000" algn="tl">
                    <a:srgbClr val="000000">
                      <a:alpha val="43137"/>
                    </a:srgbClr>
                  </a:outerShdw>
                </a:effectLst>
              </a:rPr>
              <a:t>How is an elliptical orbit accomplished?  How does a satellite in an elliptical orbit behave differently from one in a circular path?</a:t>
            </a:r>
          </a:p>
          <a:p>
            <a:r>
              <a:rPr lang="en-US" sz="2400" dirty="0" smtClean="0">
                <a:solidFill>
                  <a:schemeClr val="bg1">
                    <a:lumMod val="95000"/>
                  </a:schemeClr>
                </a:solidFill>
                <a:effectLst>
                  <a:outerShdw blurRad="38100" dist="38100" dir="2700000" algn="tl">
                    <a:srgbClr val="000000">
                      <a:alpha val="43137"/>
                    </a:srgbClr>
                  </a:outerShdw>
                </a:effectLst>
              </a:rPr>
              <a:t>Escape speed. Huh?</a:t>
            </a:r>
          </a:p>
          <a:p>
            <a:endParaRPr lang="en-US" sz="2400"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653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altitude &amp; range applied</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ular Callout 5"/>
          <p:cNvSpPr/>
          <p:nvPr/>
        </p:nvSpPr>
        <p:spPr>
          <a:xfrm>
            <a:off x="6400800" y="3810000"/>
            <a:ext cx="2514600" cy="2590800"/>
          </a:xfrm>
          <a:prstGeom prst="wedgeRoundRectCallout">
            <a:avLst>
              <a:gd name="adj1" fmla="val -60533"/>
              <a:gd name="adj2" fmla="val -268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Which element is not being considered in this scenario?</a:t>
            </a:r>
            <a:endParaRPr lang="en-US" sz="2400" dirty="0"/>
          </a:p>
        </p:txBody>
      </p:sp>
      <p:sp>
        <p:nvSpPr>
          <p:cNvPr id="8" name="Rectangle 7"/>
          <p:cNvSpPr/>
          <p:nvPr/>
        </p:nvSpPr>
        <p:spPr>
          <a:xfrm>
            <a:off x="304800" y="914400"/>
            <a:ext cx="5791200" cy="4893647"/>
          </a:xfrm>
          <a:prstGeom prst="rect">
            <a:avLst/>
          </a:prstGeom>
        </p:spPr>
        <p:txBody>
          <a:bodyPr wrap="square">
            <a:spAutoFit/>
          </a:bodyPr>
          <a:lstStyle/>
          <a:p>
            <a:r>
              <a:rPr lang="en-US" sz="2400" dirty="0" smtClean="0"/>
              <a:t>You are a coach of an experienced shot-putter. You are an educated coach, well aware of the science of ballistics and its application to sports projectiles. You have measured your athlete's projection angles from a video of their competition throws. The projection angles on all the best throws are around 31-33°.</a:t>
            </a:r>
          </a:p>
          <a:p>
            <a:r>
              <a:rPr lang="en-US" sz="2400" dirty="0" smtClean="0"/>
              <a:t> The preceding discussion suggests that the optimum projection angle in is about 45°. Should you increase your athlete's projection angle? Will your athlete throw farther if they project the shot an angle of 45°?</a:t>
            </a:r>
            <a:endParaRPr lang="en-US" sz="2400" dirty="0"/>
          </a:p>
        </p:txBody>
      </p:sp>
      <p:pic>
        <p:nvPicPr>
          <p:cNvPr id="33794" name="Picture 2" descr="shotput.gif (34093 bytes)"/>
          <p:cNvPicPr>
            <a:picLocks noChangeAspect="1" noChangeArrowheads="1"/>
          </p:cNvPicPr>
          <p:nvPr/>
        </p:nvPicPr>
        <p:blipFill>
          <a:blip r:embed="rId2" r:link="rId3"/>
          <a:srcRect/>
          <a:stretch>
            <a:fillRect/>
          </a:stretch>
        </p:blipFill>
        <p:spPr bwMode="auto">
          <a:xfrm>
            <a:off x="6172199" y="990600"/>
            <a:ext cx="2697271" cy="2590800"/>
          </a:xfrm>
          <a:prstGeom prst="rect">
            <a:avLst/>
          </a:prstGeom>
          <a:ln>
            <a:noFill/>
          </a:ln>
          <a:effectLst>
            <a:softEdge rad="112500"/>
          </a:effectLst>
        </p:spPr>
      </p:pic>
    </p:spTree>
    <p:extLst>
      <p:ext uri="{BB962C8B-B14F-4D97-AF65-F5344CB8AC3E}">
        <p14:creationId xmlns:p14="http://schemas.microsoft.com/office/powerpoint/2010/main" val="33791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descr="http://1.bp.blogspot.com/-hUGFWbuemDw/TpBD80hcMTI/AAAAAAAAAkQ/fNjd_fabIgA/s1600/angry+bir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50" y="995558"/>
            <a:ext cx="8534400" cy="53663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velocities</a:t>
            </a:r>
            <a:endParaRPr lang="en-US" sz="3600" dirty="0">
              <a:solidFill>
                <a:schemeClr val="bg1"/>
              </a:solidFill>
              <a:effectLst>
                <a:outerShdw blurRad="38100" dist="38100" dir="2700000" algn="tl">
                  <a:srgbClr val="000000">
                    <a:alpha val="43137"/>
                  </a:srgbClr>
                </a:outerShdw>
              </a:effectLst>
            </a:endParaRPr>
          </a:p>
        </p:txBody>
      </p:sp>
      <p:pic>
        <p:nvPicPr>
          <p:cNvPr id="36868" name="Picture 4" descr="http://41.media.tumblr.com/efe8d519c90606597bcb424c5321dc31/tumblr_inline_ntyfroTnei1s6kzh8_1280.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1371600" y="3526994"/>
            <a:ext cx="295797" cy="303456"/>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descr="http://s1.dmcdn.net/Busr/x240-jq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1833881"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descr="http://41.media.tumblr.com/efe8d519c90606597bcb424c5321dc31/tumblr_inline_ntyfroTnei1s6kzh8_12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2436568" y="2108499"/>
            <a:ext cx="295797" cy="303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41.media.tumblr.com/efe8d519c90606597bcb424c5321dc31/tumblr_inline_ntyfroTnei1s6kzh8_12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3522175" y="1270746"/>
            <a:ext cx="295797" cy="3034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41.media.tumblr.com/efe8d519c90606597bcb424c5321dc31/tumblr_inline_ntyfroTnei1s6kzh8_12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4352403" y="1068816"/>
            <a:ext cx="295797" cy="3034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41.media.tumblr.com/efe8d519c90606597bcb424c5321dc31/tumblr_inline_ntyfroTnei1s6kzh8_12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5221041" y="1255282"/>
            <a:ext cx="295797" cy="3034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41.media.tumblr.com/efe8d519c90606597bcb424c5321dc31/tumblr_inline_ntyfroTnei1s6kzh8_12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6254656" y="2108499"/>
            <a:ext cx="295797" cy="303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41.media.tumblr.com/efe8d519c90606597bcb424c5321dc31/tumblr_inline_ntyfroTnei1s6kzh8_12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7267667" y="3527666"/>
            <a:ext cx="295797" cy="3034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41.media.tumblr.com/efe8d519c90606597bcb424c5321dc31/tumblr_inline_ntyfroTnei1s6kzh8_12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8162403" y="5301055"/>
            <a:ext cx="295797" cy="303456"/>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ular Callout 15"/>
          <p:cNvSpPr/>
          <p:nvPr/>
        </p:nvSpPr>
        <p:spPr>
          <a:xfrm>
            <a:off x="7267667" y="228600"/>
            <a:ext cx="1419133" cy="1676400"/>
          </a:xfrm>
          <a:prstGeom prst="wedgeRoundRectCallout">
            <a:avLst>
              <a:gd name="adj1" fmla="val -69824"/>
              <a:gd name="adj2" fmla="val -256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Suppose </a:t>
            </a:r>
            <a:r>
              <a:rPr lang="en-US" sz="1600" dirty="0" err="1" smtClean="0"/>
              <a:t>v</a:t>
            </a:r>
            <a:r>
              <a:rPr lang="en-US" sz="1600" baseline="-25000" dirty="0" err="1" smtClean="0"/>
              <a:t>x</a:t>
            </a:r>
            <a:r>
              <a:rPr lang="en-US" sz="1600" dirty="0" smtClean="0"/>
              <a:t> = 40m/s &amp; </a:t>
            </a:r>
            <a:r>
              <a:rPr lang="en-US" sz="1600" dirty="0" err="1" smtClean="0"/>
              <a:t>v</a:t>
            </a:r>
            <a:r>
              <a:rPr lang="en-US" sz="1600" baseline="-25000" dirty="0" err="1" smtClean="0"/>
              <a:t>y</a:t>
            </a:r>
            <a:r>
              <a:rPr lang="en-US" sz="1600" dirty="0" smtClean="0"/>
              <a:t>=20m/s; draw in the rest of the components</a:t>
            </a:r>
            <a:endParaRPr lang="en-US" sz="1600" dirty="0"/>
          </a:p>
        </p:txBody>
      </p:sp>
      <p:cxnSp>
        <p:nvCxnSpPr>
          <p:cNvPr id="6" name="Straight Arrow Connector 5"/>
          <p:cNvCxnSpPr/>
          <p:nvPr/>
        </p:nvCxnSpPr>
        <p:spPr>
          <a:xfrm flipV="1">
            <a:off x="609600" y="3679394"/>
            <a:ext cx="0" cy="1773389"/>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4038600"/>
            <a:ext cx="430887" cy="990600"/>
          </a:xfrm>
          <a:prstGeom prst="rect">
            <a:avLst/>
          </a:prstGeom>
          <a:noFill/>
        </p:spPr>
        <p:txBody>
          <a:bodyPr vert="vert270" wrap="square" rtlCol="0">
            <a:spAutoFit/>
          </a:bodyPr>
          <a:lstStyle/>
          <a:p>
            <a:r>
              <a:rPr lang="en-US" sz="1600" b="1" dirty="0" smtClean="0"/>
              <a:t>40  m/s</a:t>
            </a:r>
            <a:endParaRPr lang="en-US" sz="1600" b="1" dirty="0"/>
          </a:p>
        </p:txBody>
      </p:sp>
      <p:cxnSp>
        <p:nvCxnSpPr>
          <p:cNvPr id="20" name="Straight Arrow Connector 19"/>
          <p:cNvCxnSpPr/>
          <p:nvPr/>
        </p:nvCxnSpPr>
        <p:spPr>
          <a:xfrm flipV="1">
            <a:off x="624745" y="5452783"/>
            <a:ext cx="894753" cy="2"/>
          </a:xfrm>
          <a:prstGeom prst="straightConnector1">
            <a:avLst/>
          </a:prstGeom>
          <a:ln w="412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8437" y="5469825"/>
            <a:ext cx="697627" cy="307777"/>
          </a:xfrm>
          <a:prstGeom prst="rect">
            <a:avLst/>
          </a:prstGeom>
        </p:spPr>
        <p:txBody>
          <a:bodyPr wrap="none">
            <a:spAutoFit/>
          </a:bodyPr>
          <a:lstStyle/>
          <a:p>
            <a:r>
              <a:rPr lang="en-US" sz="1400" b="1" dirty="0" smtClean="0"/>
              <a:t>20 </a:t>
            </a:r>
            <a:r>
              <a:rPr lang="en-US" sz="1400" b="1" dirty="0"/>
              <a:t>m/s</a:t>
            </a:r>
          </a:p>
        </p:txBody>
      </p:sp>
    </p:spTree>
    <p:extLst>
      <p:ext uri="{BB962C8B-B14F-4D97-AF65-F5344CB8AC3E}">
        <p14:creationId xmlns:p14="http://schemas.microsoft.com/office/powerpoint/2010/main" val="353920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500"/>
                                        <p:tgtEl>
                                          <p:spTgt spid="368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descr="http://1.bp.blogspot.com/-hUGFWbuemDw/TpBD80hcMTI/AAAAAAAAAkQ/fNjd_fabIgA/s1600/angry+bir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50" y="995558"/>
            <a:ext cx="8534400" cy="53663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velocities</a:t>
            </a:r>
            <a:endParaRPr lang="en-US" sz="3600" dirty="0">
              <a:solidFill>
                <a:schemeClr val="bg1"/>
              </a:solidFill>
              <a:effectLst>
                <a:outerShdw blurRad="38100" dist="38100" dir="2700000" algn="tl">
                  <a:srgbClr val="000000">
                    <a:alpha val="43137"/>
                  </a:srgbClr>
                </a:outerShdw>
              </a:effectLst>
            </a:endParaRPr>
          </a:p>
        </p:txBody>
      </p:sp>
      <p:pic>
        <p:nvPicPr>
          <p:cNvPr id="36868" name="Picture 4" descr="http://41.media.tumblr.com/efe8d519c90606597bcb424c5321dc31/tumblr_inline_ntyfroTnei1s6kzh8_1280.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1371600" y="3526994"/>
            <a:ext cx="295797" cy="303456"/>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descr="http://s1.dmcdn.net/Busr/x240-jq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1833881"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descr="http://41.media.tumblr.com/efe8d519c90606597bcb424c5321dc31/tumblr_inline_ntyfroTnei1s6kzh8_12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2436568" y="2108499"/>
            <a:ext cx="295797" cy="303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41.media.tumblr.com/efe8d519c90606597bcb424c5321dc31/tumblr_inline_ntyfroTnei1s6kzh8_12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3522175" y="1270746"/>
            <a:ext cx="295797" cy="3034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41.media.tumblr.com/efe8d519c90606597bcb424c5321dc31/tumblr_inline_ntyfroTnei1s6kzh8_12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4352403" y="1068816"/>
            <a:ext cx="295797" cy="3034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41.media.tumblr.com/efe8d519c90606597bcb424c5321dc31/tumblr_inline_ntyfroTnei1s6kzh8_12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5221041" y="1255282"/>
            <a:ext cx="295797" cy="3034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41.media.tumblr.com/efe8d519c90606597bcb424c5321dc31/tumblr_inline_ntyfroTnei1s6kzh8_12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6254656" y="2108499"/>
            <a:ext cx="295797" cy="303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41.media.tumblr.com/efe8d519c90606597bcb424c5321dc31/tumblr_inline_ntyfroTnei1s6kzh8_12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7267667" y="3527666"/>
            <a:ext cx="295797" cy="3034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41.media.tumblr.com/efe8d519c90606597bcb424c5321dc31/tumblr_inline_ntyfroTnei1s6kzh8_12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8162403" y="5301055"/>
            <a:ext cx="295797" cy="303456"/>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ular Callout 15"/>
          <p:cNvSpPr/>
          <p:nvPr/>
        </p:nvSpPr>
        <p:spPr>
          <a:xfrm>
            <a:off x="7267667" y="228599"/>
            <a:ext cx="1419133" cy="1879899"/>
          </a:xfrm>
          <a:prstGeom prst="wedgeRoundRectCallout">
            <a:avLst>
              <a:gd name="adj1" fmla="val -225469"/>
              <a:gd name="adj2" fmla="val -3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What is the </a:t>
            </a:r>
            <a:r>
              <a:rPr lang="en-US" sz="1600" dirty="0" err="1" smtClean="0"/>
              <a:t>v</a:t>
            </a:r>
            <a:r>
              <a:rPr lang="en-US" sz="1600" baseline="-25000" dirty="0" err="1" smtClean="0"/>
              <a:t>x</a:t>
            </a:r>
            <a:r>
              <a:rPr lang="en-US" sz="1600" dirty="0" smtClean="0"/>
              <a:t> at the apex?  Why? What is the </a:t>
            </a:r>
            <a:r>
              <a:rPr lang="en-US" sz="1600" dirty="0" err="1" smtClean="0"/>
              <a:t>v</a:t>
            </a:r>
            <a:r>
              <a:rPr lang="en-US" sz="1600" baseline="-25000" dirty="0" err="1" smtClean="0"/>
              <a:t>y</a:t>
            </a:r>
            <a:r>
              <a:rPr lang="en-US" sz="1600" dirty="0"/>
              <a:t> </a:t>
            </a:r>
            <a:r>
              <a:rPr lang="en-US" sz="1600" dirty="0" smtClean="0"/>
              <a:t>at each position? Why?</a:t>
            </a:r>
            <a:endParaRPr lang="en-US" sz="1600" dirty="0"/>
          </a:p>
        </p:txBody>
      </p:sp>
      <p:cxnSp>
        <p:nvCxnSpPr>
          <p:cNvPr id="6" name="Straight Arrow Connector 5"/>
          <p:cNvCxnSpPr/>
          <p:nvPr/>
        </p:nvCxnSpPr>
        <p:spPr>
          <a:xfrm flipV="1">
            <a:off x="609600" y="3679394"/>
            <a:ext cx="0" cy="1773389"/>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4038600"/>
            <a:ext cx="430887" cy="990600"/>
          </a:xfrm>
          <a:prstGeom prst="rect">
            <a:avLst/>
          </a:prstGeom>
          <a:noFill/>
        </p:spPr>
        <p:txBody>
          <a:bodyPr vert="vert270" wrap="square" rtlCol="0">
            <a:spAutoFit/>
          </a:bodyPr>
          <a:lstStyle/>
          <a:p>
            <a:r>
              <a:rPr lang="en-US" sz="1600" b="1" dirty="0" smtClean="0"/>
              <a:t>40  m/s</a:t>
            </a:r>
            <a:endParaRPr lang="en-US" sz="1600" b="1" dirty="0"/>
          </a:p>
        </p:txBody>
      </p:sp>
      <p:cxnSp>
        <p:nvCxnSpPr>
          <p:cNvPr id="20" name="Straight Arrow Connector 19"/>
          <p:cNvCxnSpPr/>
          <p:nvPr/>
        </p:nvCxnSpPr>
        <p:spPr>
          <a:xfrm flipV="1">
            <a:off x="624745" y="5452783"/>
            <a:ext cx="894753" cy="2"/>
          </a:xfrm>
          <a:prstGeom prst="straightConnector1">
            <a:avLst/>
          </a:prstGeom>
          <a:ln w="412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8437" y="5469825"/>
            <a:ext cx="697627" cy="307777"/>
          </a:xfrm>
          <a:prstGeom prst="rect">
            <a:avLst/>
          </a:prstGeom>
        </p:spPr>
        <p:txBody>
          <a:bodyPr wrap="none">
            <a:spAutoFit/>
          </a:bodyPr>
          <a:lstStyle/>
          <a:p>
            <a:r>
              <a:rPr lang="en-US" sz="1400" b="1" dirty="0" smtClean="0"/>
              <a:t>20 </a:t>
            </a:r>
            <a:r>
              <a:rPr lang="en-US" sz="1400" b="1" dirty="0"/>
              <a:t>m/s</a:t>
            </a:r>
          </a:p>
        </p:txBody>
      </p:sp>
      <p:pic>
        <p:nvPicPr>
          <p:cNvPr id="38913"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790" y="2909887"/>
            <a:ext cx="29432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6" descr="http://1.bp.blogspot.com/-hUGFWbuemDw/TpBD80hcMTI/AAAAAAAAAkQ/fNjd_fabIgA/s1600/angry+bird.bmp"/>
          <p:cNvPicPr>
            <a:picLocks noChangeAspect="1" noChangeArrowheads="1"/>
          </p:cNvPicPr>
          <p:nvPr/>
        </p:nvPicPr>
        <p:blipFill rotWithShape="1">
          <a:blip r:embed="rId2">
            <a:extLst>
              <a:ext uri="{28A0092B-C50C-407E-A947-70E740481C1C}">
                <a14:useLocalDpi xmlns:a14="http://schemas.microsoft.com/office/drawing/2010/main" val="0"/>
              </a:ext>
            </a:extLst>
          </a:blip>
          <a:srcRect l="30331" t="35293" r="35183" b="22375"/>
          <a:stretch/>
        </p:blipFill>
        <p:spPr bwMode="auto">
          <a:xfrm>
            <a:off x="2880790" y="2895600"/>
            <a:ext cx="2943225" cy="2271712"/>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21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14104"/>
            <a:ext cx="8862553" cy="5539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velocities</a:t>
            </a:r>
            <a:endParaRPr lang="en-US" sz="3600" dirty="0">
              <a:solidFill>
                <a:schemeClr val="bg1"/>
              </a:solidFill>
              <a:effectLst>
                <a:outerShdw blurRad="38100" dist="38100" dir="2700000" algn="tl">
                  <a:srgbClr val="000000">
                    <a:alpha val="43137"/>
                  </a:srgbClr>
                </a:outerShdw>
              </a:effectLst>
            </a:endParaRPr>
          </a:p>
        </p:txBody>
      </p:sp>
      <p:pic>
        <p:nvPicPr>
          <p:cNvPr id="36868" name="Picture 4" descr="http://41.media.tumblr.com/efe8d519c90606597bcb424c5321dc31/tumblr_inline_ntyfroTnei1s6kzh8_1280.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3029248" y="2469559"/>
            <a:ext cx="137604" cy="141167"/>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descr="http://s1.dmcdn.net/Busr/x240-jq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719" y="228600"/>
            <a:ext cx="1833881"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descr="http://41.media.tumblr.com/efe8d519c90606597bcb424c5321dc31/tumblr_inline_ntyfroTnei1s6kzh8_12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3018952" y="2008188"/>
            <a:ext cx="147899" cy="1517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41.media.tumblr.com/efe8d519c90606597bcb424c5321dc31/tumblr_inline_ntyfroTnei1s6kzh8_12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3024100" y="1752600"/>
            <a:ext cx="147899" cy="1517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41.media.tumblr.com/efe8d519c90606597bcb424c5321dc31/tumblr_inline_ntyfroTnei1s6kzh8_12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4514" b="70654" l="43083" r="70667">
                        <a14:foregroundMark x1="59333" y1="45774" x2="63417" y2="49282"/>
                        <a14:foregroundMark x1="64000" y1="48006" x2="67167" y2="50239"/>
                      </a14:backgroundRemoval>
                    </a14:imgEffect>
                  </a14:imgLayer>
                </a14:imgProps>
              </a:ext>
              <a:ext uri="{28A0092B-C50C-407E-A947-70E740481C1C}">
                <a14:useLocalDpi xmlns:a14="http://schemas.microsoft.com/office/drawing/2010/main" val="0"/>
              </a:ext>
            </a:extLst>
          </a:blip>
          <a:srcRect l="41887" t="13920" r="28836" b="28612"/>
          <a:stretch/>
        </p:blipFill>
        <p:spPr bwMode="auto">
          <a:xfrm>
            <a:off x="3015963" y="1591312"/>
            <a:ext cx="147899" cy="151728"/>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ular Callout 15"/>
          <p:cNvSpPr/>
          <p:nvPr/>
        </p:nvSpPr>
        <p:spPr>
          <a:xfrm>
            <a:off x="7086599" y="249382"/>
            <a:ext cx="1912519" cy="2240960"/>
          </a:xfrm>
          <a:prstGeom prst="wedgeRoundRectCallout">
            <a:avLst>
              <a:gd name="adj1" fmla="val -150234"/>
              <a:gd name="adj2" fmla="val 346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Fill in the </a:t>
            </a:r>
            <a:r>
              <a:rPr lang="en-US" sz="1600" dirty="0" err="1" smtClean="0"/>
              <a:t>v</a:t>
            </a:r>
            <a:r>
              <a:rPr lang="en-US" sz="1600" baseline="-25000" dirty="0" err="1" smtClean="0"/>
              <a:t>x</a:t>
            </a:r>
            <a:r>
              <a:rPr lang="en-US" sz="1600" dirty="0" smtClean="0"/>
              <a:t> at each position</a:t>
            </a:r>
            <a:r>
              <a:rPr lang="en-US" sz="1600" dirty="0"/>
              <a:t>? What is the </a:t>
            </a:r>
            <a:r>
              <a:rPr lang="en-US" sz="1600" dirty="0" err="1"/>
              <a:t>v</a:t>
            </a:r>
            <a:r>
              <a:rPr lang="en-US" sz="1600" baseline="-25000" dirty="0" err="1"/>
              <a:t>x</a:t>
            </a:r>
            <a:r>
              <a:rPr lang="en-US" sz="1600" dirty="0"/>
              <a:t> at the apex?  </a:t>
            </a:r>
            <a:r>
              <a:rPr lang="en-US" sz="1600" dirty="0" smtClean="0"/>
              <a:t>What is the </a:t>
            </a:r>
            <a:r>
              <a:rPr lang="en-US" sz="1600" i="1" dirty="0" smtClean="0"/>
              <a:t>a</a:t>
            </a:r>
            <a:r>
              <a:rPr lang="en-US" sz="1600" dirty="0" smtClean="0"/>
              <a:t> at the apex? Why? How long is he in the air? </a:t>
            </a:r>
            <a:endParaRPr lang="en-US" sz="1600" dirty="0"/>
          </a:p>
        </p:txBody>
      </p:sp>
      <p:cxnSp>
        <p:nvCxnSpPr>
          <p:cNvPr id="6" name="Straight Arrow Connector 5"/>
          <p:cNvCxnSpPr/>
          <p:nvPr/>
        </p:nvCxnSpPr>
        <p:spPr>
          <a:xfrm flipV="1">
            <a:off x="3089912" y="2667000"/>
            <a:ext cx="0" cy="6858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09800" y="3198911"/>
            <a:ext cx="697627" cy="307777"/>
          </a:xfrm>
          <a:prstGeom prst="rect">
            <a:avLst/>
          </a:prstGeom>
        </p:spPr>
        <p:txBody>
          <a:bodyPr wrap="none">
            <a:spAutoFit/>
          </a:bodyPr>
          <a:lstStyle/>
          <a:p>
            <a:r>
              <a:rPr lang="en-US" sz="1400" b="1" dirty="0">
                <a:solidFill>
                  <a:schemeClr val="bg1"/>
                </a:solidFill>
                <a:effectLst>
                  <a:outerShdw blurRad="38100" dist="38100" dir="2700000" algn="tl">
                    <a:srgbClr val="000000">
                      <a:alpha val="43137"/>
                    </a:srgbClr>
                  </a:outerShdw>
                </a:effectLst>
              </a:rPr>
              <a:t>4</a:t>
            </a:r>
            <a:r>
              <a:rPr lang="en-US" sz="1400" b="1" dirty="0" smtClean="0">
                <a:solidFill>
                  <a:schemeClr val="bg1"/>
                </a:solidFill>
                <a:effectLst>
                  <a:outerShdw blurRad="38100" dist="38100" dir="2700000" algn="tl">
                    <a:srgbClr val="000000">
                      <a:alpha val="43137"/>
                    </a:srgbClr>
                  </a:outerShdw>
                </a:effectLst>
              </a:rPr>
              <a:t>0 </a:t>
            </a:r>
            <a:r>
              <a:rPr lang="en-US" sz="1400" b="1" dirty="0">
                <a:solidFill>
                  <a:schemeClr val="bg1"/>
                </a:solidFill>
                <a:effectLst>
                  <a:outerShdw blurRad="38100" dist="38100" dir="2700000" algn="tl">
                    <a:srgbClr val="000000">
                      <a:alpha val="43137"/>
                    </a:srgbClr>
                  </a:outerShdw>
                </a:effectLst>
              </a:rPr>
              <a:t>m/s</a:t>
            </a:r>
          </a:p>
        </p:txBody>
      </p:sp>
      <p:sp>
        <p:nvSpPr>
          <p:cNvPr id="3" name="AutoShape 2" descr="http://images.pushsquare.com/screenshots/54417/large.jpg"/>
          <p:cNvSpPr>
            <a:spLocks noChangeAspect="1" noChangeArrowheads="1"/>
          </p:cNvSpPr>
          <p:nvPr/>
        </p:nvSpPr>
        <p:spPr bwMode="auto">
          <a:xfrm>
            <a:off x="63500" y="-136525"/>
            <a:ext cx="10563225" cy="594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p:nvPr/>
        </p:nvSpPr>
        <p:spPr>
          <a:xfrm>
            <a:off x="2133600" y="2469559"/>
            <a:ext cx="773827"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133600" y="2008188"/>
            <a:ext cx="773827"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133600" y="1643444"/>
            <a:ext cx="773827"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744087" y="1174486"/>
            <a:ext cx="837313"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365787" y="1703388"/>
            <a:ext cx="825213"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372913" y="2068767"/>
            <a:ext cx="818087"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372913" y="2540142"/>
            <a:ext cx="818087"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04800" y="5638800"/>
            <a:ext cx="8382000" cy="646331"/>
          </a:xfrm>
          <a:prstGeom prst="rect">
            <a:avLst/>
          </a:prstGeom>
          <a:noFill/>
        </p:spPr>
        <p:txBody>
          <a:bodyPr wrap="square" rtlCol="0">
            <a:spAutoFit/>
          </a:bodyPr>
          <a:lstStyle/>
          <a:p>
            <a:r>
              <a:rPr lang="en-US" dirty="0" smtClean="0">
                <a:solidFill>
                  <a:schemeClr val="bg1"/>
                </a:solidFill>
                <a:latin typeface="Castellar" panose="020A0402060406010301" pitchFamily="18" charset="0"/>
              </a:rPr>
              <a:t>Suppose Darth Piggy used the Force to hold redbird’s launch vertical…</a:t>
            </a:r>
            <a:endParaRPr lang="en-US" dirty="0">
              <a:solidFill>
                <a:schemeClr val="bg1"/>
              </a:solidFill>
              <a:latin typeface="Castellar" panose="020A0402060406010301" pitchFamily="18" charset="0"/>
            </a:endParaRPr>
          </a:p>
        </p:txBody>
      </p:sp>
    </p:spTree>
    <p:extLst>
      <p:ext uri="{BB962C8B-B14F-4D97-AF65-F5344CB8AC3E}">
        <p14:creationId xmlns:p14="http://schemas.microsoft.com/office/powerpoint/2010/main" val="284004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air drag</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ular Callout 5"/>
          <p:cNvSpPr/>
          <p:nvPr/>
        </p:nvSpPr>
        <p:spPr>
          <a:xfrm>
            <a:off x="990600" y="1066800"/>
            <a:ext cx="7391400" cy="1066800"/>
          </a:xfrm>
          <a:prstGeom prst="wedgeRoundRectCallout">
            <a:avLst>
              <a:gd name="adj1" fmla="val 22557"/>
              <a:gd name="adj2" fmla="val 870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How, then, does an actual path differ from an ideal one?</a:t>
            </a:r>
            <a:endParaRPr lang="en-US" sz="2400" dirty="0"/>
          </a:p>
        </p:txBody>
      </p:sp>
      <p:pic>
        <p:nvPicPr>
          <p:cNvPr id="399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74" t="35423" r="5373" b="8259"/>
          <a:stretch/>
        </p:blipFill>
        <p:spPr bwMode="auto">
          <a:xfrm>
            <a:off x="482221" y="2667000"/>
            <a:ext cx="8188657" cy="3862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43368" y="2360493"/>
            <a:ext cx="1549021" cy="923330"/>
          </a:xfrm>
          <a:prstGeom prst="rect">
            <a:avLst/>
          </a:prstGeom>
        </p:spPr>
        <p:txBody>
          <a:bodyPr wrap="square">
            <a:spAutoFit/>
          </a:bodyPr>
          <a:lstStyle/>
          <a:p>
            <a:r>
              <a:rPr lang="en-US" dirty="0">
                <a:hlinkClick r:id="rId3"/>
              </a:rPr>
              <a:t>https://what-if.xkcd.com/1</a:t>
            </a:r>
            <a:r>
              <a:rPr lang="en-US" dirty="0" smtClean="0">
                <a:hlinkClick r:id="rId3"/>
              </a:rPr>
              <a:t>/</a:t>
            </a:r>
            <a:endParaRPr lang="en-US" dirty="0" smtClean="0"/>
          </a:p>
          <a:p>
            <a:endParaRPr lang="en-US" dirty="0"/>
          </a:p>
        </p:txBody>
      </p:sp>
      <p:sp>
        <p:nvSpPr>
          <p:cNvPr id="7" name="Rounded Rectangular Callout 6"/>
          <p:cNvSpPr/>
          <p:nvPr/>
        </p:nvSpPr>
        <p:spPr>
          <a:xfrm>
            <a:off x="497006" y="2362200"/>
            <a:ext cx="2197290" cy="1604749"/>
          </a:xfrm>
          <a:prstGeom prst="wedgeRoundRectCallout">
            <a:avLst>
              <a:gd name="adj1" fmla="val 56097"/>
              <a:gd name="adj2" fmla="val -320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FYI: a batted baseball travels only 60% as far in air as it would in a vacuum…</a:t>
            </a:r>
            <a:endParaRPr lang="en-US" dirty="0"/>
          </a:p>
        </p:txBody>
      </p:sp>
      <p:pic>
        <p:nvPicPr>
          <p:cNvPr id="31747"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288" b="95708" l="0" r="100000"/>
                    </a14:imgEffect>
                  </a14:imgLayer>
                </a14:imgProps>
              </a:ext>
              <a:ext uri="{28A0092B-C50C-407E-A947-70E740481C1C}">
                <a14:useLocalDpi xmlns:a14="http://schemas.microsoft.com/office/drawing/2010/main" val="0"/>
              </a:ext>
            </a:extLst>
          </a:blip>
          <a:srcRect/>
          <a:stretch>
            <a:fillRect/>
          </a:stretch>
        </p:blipFill>
        <p:spPr bwMode="auto">
          <a:xfrm>
            <a:off x="2059361" y="2491136"/>
            <a:ext cx="300877" cy="32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926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1747"/>
                                        </p:tgtEl>
                                        <p:attrNameLst>
                                          <p:attrName>style.visibility</p:attrName>
                                        </p:attrNameLst>
                                      </p:cBhvr>
                                      <p:to>
                                        <p:strVal val="visible"/>
                                      </p:to>
                                    </p:set>
                                    <p:animEffect transition="in" filter="fade">
                                      <p:cBhvr>
                                        <p:cTn id="15" dur="500"/>
                                        <p:tgtEl>
                                          <p:spTgt spid="3174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air drag</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ular Callout 5"/>
          <p:cNvSpPr/>
          <p:nvPr/>
        </p:nvSpPr>
        <p:spPr>
          <a:xfrm>
            <a:off x="990600" y="1066800"/>
            <a:ext cx="4876800" cy="1066800"/>
          </a:xfrm>
          <a:prstGeom prst="wedgeRoundRectCallout">
            <a:avLst>
              <a:gd name="adj1" fmla="val 22557"/>
              <a:gd name="adj2" fmla="val 870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Why is a bullet shaped the way it is?</a:t>
            </a:r>
            <a:endParaRPr lang="en-US" sz="2400" dirty="0"/>
          </a:p>
        </p:txBody>
      </p:sp>
      <p:pic>
        <p:nvPicPr>
          <p:cNvPr id="40962" name="Picture 2" descr="https://spaceflightsystems.grc.nasa.gov/education/rocket/Images/shap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5416423" cy="4058504"/>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http://static.newworldencyclopedia.org/thumb/d/d9/Bullet.jpg/430px-Bul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874330" y="2745671"/>
            <a:ext cx="5487434" cy="182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41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571500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air drag</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ular Callout 5"/>
          <p:cNvSpPr/>
          <p:nvPr/>
        </p:nvSpPr>
        <p:spPr>
          <a:xfrm>
            <a:off x="1022444" y="914400"/>
            <a:ext cx="6978555" cy="1066800"/>
          </a:xfrm>
          <a:prstGeom prst="wedgeRoundRectCallout">
            <a:avLst>
              <a:gd name="adj1" fmla="val 22557"/>
              <a:gd name="adj2" fmla="val 870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Why is a raindrop shaped the way it is?  (What shape are raindrops anyway?!!)</a:t>
            </a:r>
            <a:endParaRPr lang="en-US" sz="2400" dirty="0"/>
          </a:p>
        </p:txBody>
      </p:sp>
      <p:sp>
        <p:nvSpPr>
          <p:cNvPr id="5" name="Rectangle 4"/>
          <p:cNvSpPr/>
          <p:nvPr/>
        </p:nvSpPr>
        <p:spPr>
          <a:xfrm>
            <a:off x="5943600" y="5715000"/>
            <a:ext cx="2516266" cy="369332"/>
          </a:xfrm>
          <a:prstGeom prst="rect">
            <a:avLst/>
          </a:prstGeom>
        </p:spPr>
        <p:txBody>
          <a:bodyPr wrap="none">
            <a:spAutoFit/>
          </a:bodyPr>
          <a:lstStyle/>
          <a:p>
            <a:r>
              <a:rPr lang="en-US" b="1" dirty="0">
                <a:hlinkClick r:id="rId3" tooltip="The Shape of Rain Drops"/>
              </a:rPr>
              <a:t>The Shape of Rain Drops</a:t>
            </a:r>
            <a:endParaRPr lang="en-US" b="1" dirty="0"/>
          </a:p>
        </p:txBody>
      </p:sp>
    </p:spTree>
    <p:extLst>
      <p:ext uri="{BB962C8B-B14F-4D97-AF65-F5344CB8AC3E}">
        <p14:creationId xmlns:p14="http://schemas.microsoft.com/office/powerpoint/2010/main" val="4238231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t.motortrend.com/uploads/sites/5/2013/05/2014-Porsche-911-Turbo-S-front-three-quarters-in-motion-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86800"/>
            <a:ext cx="7934325" cy="49625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air drag</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ular Callout 5"/>
          <p:cNvSpPr/>
          <p:nvPr/>
        </p:nvSpPr>
        <p:spPr>
          <a:xfrm>
            <a:off x="838200" y="1066800"/>
            <a:ext cx="7543800" cy="1066800"/>
          </a:xfrm>
          <a:prstGeom prst="wedgeRoundRectCallout">
            <a:avLst>
              <a:gd name="adj1" fmla="val 22557"/>
              <a:gd name="adj2" fmla="val 870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Why is a high performance vehicle shaped the way it is?</a:t>
            </a:r>
            <a:endParaRPr lang="en-US" sz="2400" dirty="0"/>
          </a:p>
        </p:txBody>
      </p:sp>
      <p:sp>
        <p:nvSpPr>
          <p:cNvPr id="4" name="Rectangle 3"/>
          <p:cNvSpPr/>
          <p:nvPr/>
        </p:nvSpPr>
        <p:spPr>
          <a:xfrm>
            <a:off x="2286000" y="6299706"/>
            <a:ext cx="5943600" cy="369332"/>
          </a:xfrm>
          <a:prstGeom prst="rect">
            <a:avLst/>
          </a:prstGeom>
          <a:solidFill>
            <a:schemeClr val="bg1">
              <a:lumMod val="50000"/>
            </a:schemeClr>
          </a:solidFill>
        </p:spPr>
        <p:txBody>
          <a:bodyPr wrap="square">
            <a:spAutoFit/>
          </a:bodyPr>
          <a:lstStyle/>
          <a:p>
            <a:r>
              <a:rPr lang="en-US" dirty="0">
                <a:hlinkClick r:id="rId3" tooltip="2014 Porsche 911 Turbo - Aerodynamics Engineering video"/>
              </a:rPr>
              <a:t>2014 Porsche 911 Turbo - Aerodynamics Engineering video </a:t>
            </a:r>
            <a:endParaRPr lang="en-US" dirty="0"/>
          </a:p>
        </p:txBody>
      </p:sp>
    </p:spTree>
    <p:extLst>
      <p:ext uri="{BB962C8B-B14F-4D97-AF65-F5344CB8AC3E}">
        <p14:creationId xmlns:p14="http://schemas.microsoft.com/office/powerpoint/2010/main" val="834715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satellites</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381000" y="3352800"/>
            <a:ext cx="4572000" cy="3046988"/>
          </a:xfrm>
          <a:prstGeom prst="rect">
            <a:avLst/>
          </a:prstGeom>
          <a:blipFill>
            <a:blip r:embed="rId2"/>
            <a:stretch>
              <a:fillRect/>
            </a:stretch>
          </a:blipFill>
          <a:effectLst>
            <a:outerShdw blurRad="177800" dist="50800" dir="3600000" algn="ctr" rotWithShape="0">
              <a:srgbClr val="000000"/>
            </a:outerShdw>
          </a:effectLst>
        </p:spPr>
        <p:txBody>
          <a:bodyPr>
            <a:spAutoFit/>
          </a:bodyPr>
          <a:lstStyle/>
          <a:p>
            <a:r>
              <a:rPr lang="en-US" sz="2400" dirty="0">
                <a:latin typeface="Blackadder ITC" panose="04020505051007020D02" pitchFamily="82" charset="0"/>
              </a:rPr>
              <a:t>"[T]he greater the velocity with which [a stone] is projected, the farther it goes before it falls to the earth. We may therefore suppose the velocity to be so increased, that it would describe an arc of 1, 2, 5, 10, 100, 1,000 miles before it arrived at earth, till at last, exceeding the limits of the earth, it should pass into space without touching." </a:t>
            </a: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371600"/>
            <a:ext cx="3276600" cy="486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381000" y="838200"/>
            <a:ext cx="5410200" cy="2213212"/>
          </a:xfrm>
          <a:prstGeom prst="wedgeRoundRectCallout">
            <a:avLst>
              <a:gd name="adj1" fmla="val -21249"/>
              <a:gd name="adj2" fmla="val 676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The </a:t>
            </a:r>
            <a:r>
              <a:rPr lang="en-US" sz="1600" dirty="0"/>
              <a:t>quote </a:t>
            </a:r>
            <a:r>
              <a:rPr lang="en-US" sz="1600" dirty="0" smtClean="0"/>
              <a:t>below came </a:t>
            </a:r>
            <a:r>
              <a:rPr lang="en-US" sz="1600" dirty="0"/>
              <a:t>from a day when the human launching of a satellite was only dreamed of by a few. It was written by Isaac Newton in 1687. He theorized that celestial bodies in orbit, such as the Moon, are high-speed projectiles, moving fast enough that they never “fall” back to the surface of the body they are orbiting. Some 270 years later, his theory was validated by the launch of the first artificial satellite, Sputnik. </a:t>
            </a:r>
          </a:p>
        </p:txBody>
      </p:sp>
    </p:spTree>
    <p:extLst>
      <p:ext uri="{BB962C8B-B14F-4D97-AF65-F5344CB8AC3E}">
        <p14:creationId xmlns:p14="http://schemas.microsoft.com/office/powerpoint/2010/main" val="249388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770"/>
                                        </p:tgtEl>
                                        <p:attrNameLst>
                                          <p:attrName>style.visibility</p:attrName>
                                        </p:attrNameLst>
                                      </p:cBhvr>
                                      <p:to>
                                        <p:strVal val="visible"/>
                                      </p:to>
                                    </p:set>
                                    <p:animEffect transition="in" filter="fade">
                                      <p:cBhvr>
                                        <p:cTn id="11"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satellites</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371600"/>
            <a:ext cx="3276600" cy="486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343469" y="1066800"/>
            <a:ext cx="5410200" cy="1447800"/>
          </a:xfrm>
          <a:prstGeom prst="wedgeRoundRectCallout">
            <a:avLst>
              <a:gd name="adj1" fmla="val -21249"/>
              <a:gd name="adj2" fmla="val 676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There are two elements required for an orbit (falling around an object without falling into it!):</a:t>
            </a:r>
          </a:p>
        </p:txBody>
      </p:sp>
      <p:sp>
        <p:nvSpPr>
          <p:cNvPr id="4" name="Rectangle 3"/>
          <p:cNvSpPr/>
          <p:nvPr/>
        </p:nvSpPr>
        <p:spPr>
          <a:xfrm>
            <a:off x="343469" y="2971800"/>
            <a:ext cx="5145206" cy="2677656"/>
          </a:xfrm>
          <a:prstGeom prst="rect">
            <a:avLst/>
          </a:prstGeom>
        </p:spPr>
        <p:txBody>
          <a:bodyPr wrap="square">
            <a:spAutoFit/>
          </a:bodyPr>
          <a:lstStyle/>
          <a:p>
            <a:r>
              <a:rPr lang="en-US" sz="2400" dirty="0" smtClean="0"/>
              <a:t>1</a:t>
            </a:r>
            <a:r>
              <a:rPr lang="en-US" sz="2400" dirty="0"/>
              <a:t>.  v</a:t>
            </a:r>
            <a:r>
              <a:rPr lang="en-US" sz="2400" dirty="0" smtClean="0"/>
              <a:t>____________: Newton </a:t>
            </a:r>
            <a:r>
              <a:rPr lang="en-US" sz="2400" dirty="0"/>
              <a:t>conceived of a hypothetical cannon, able to supply a high initial velocity to an object. </a:t>
            </a:r>
          </a:p>
          <a:p>
            <a:r>
              <a:rPr lang="en-US" sz="2400" dirty="0"/>
              <a:t>2.  g_____________: if there were no such F, the projectile would continue in a straight line out into space, even if fired at only 0.1 m/s. </a:t>
            </a:r>
          </a:p>
        </p:txBody>
      </p:sp>
    </p:spTree>
    <p:extLst>
      <p:ext uri="{BB962C8B-B14F-4D97-AF65-F5344CB8AC3E}">
        <p14:creationId xmlns:p14="http://schemas.microsoft.com/office/powerpoint/2010/main" val="321870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889" r="11377"/>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outline</a:t>
            </a:r>
            <a:endParaRPr lang="en-US"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457200" y="1219200"/>
            <a:ext cx="8305800" cy="6186309"/>
          </a:xfrm>
          <a:prstGeom prst="rect">
            <a:avLst/>
          </a:prstGeom>
          <a:noFill/>
        </p:spPr>
        <p:txBody>
          <a:bodyPr wrap="square" rtlCol="0">
            <a:spAutoFit/>
          </a:bodyPr>
          <a:lstStyle/>
          <a:p>
            <a:pPr marL="400050" indent="-400050">
              <a:buAutoNum type="romanUcPeriod"/>
            </a:pPr>
            <a:r>
              <a:rPr lang="en-US" dirty="0" smtClean="0">
                <a:solidFill>
                  <a:schemeClr val="bg1">
                    <a:lumMod val="85000"/>
                  </a:schemeClr>
                </a:solidFill>
                <a:effectLst>
                  <a:outerShdw blurRad="38100" dist="38100" dir="2700000" algn="tl">
                    <a:srgbClr val="000000">
                      <a:alpha val="43137"/>
                    </a:srgbClr>
                  </a:outerShdw>
                </a:effectLst>
              </a:rPr>
              <a:t>Projectile Motion</a:t>
            </a:r>
          </a:p>
          <a:p>
            <a:pPr marL="800100" lvl="1" indent="-342900">
              <a:buAutoNum type="alphaUcPeriod"/>
            </a:pPr>
            <a:r>
              <a:rPr lang="en-US" dirty="0" smtClean="0">
                <a:solidFill>
                  <a:schemeClr val="bg1">
                    <a:lumMod val="85000"/>
                  </a:schemeClr>
                </a:solidFill>
                <a:effectLst>
                  <a:outerShdw blurRad="38100" dist="38100" dir="2700000" algn="tl">
                    <a:srgbClr val="000000">
                      <a:alpha val="43137"/>
                    </a:srgbClr>
                  </a:outerShdw>
                </a:effectLst>
              </a:rPr>
              <a:t>Projectile Defined</a:t>
            </a:r>
          </a:p>
          <a:p>
            <a:pPr marL="800100" lvl="1" indent="-342900">
              <a:buAutoNum type="alphaUcPeriod"/>
            </a:pPr>
            <a:r>
              <a:rPr lang="en-US" dirty="0" smtClean="0">
                <a:solidFill>
                  <a:schemeClr val="bg1">
                    <a:lumMod val="85000"/>
                  </a:schemeClr>
                </a:solidFill>
                <a:effectLst>
                  <a:outerShdw blurRad="38100" dist="38100" dir="2700000" algn="tl">
                    <a:srgbClr val="000000">
                      <a:alpha val="43137"/>
                    </a:srgbClr>
                  </a:outerShdw>
                </a:effectLst>
              </a:rPr>
              <a:t>Examples</a:t>
            </a:r>
          </a:p>
          <a:p>
            <a:pPr marL="800100" lvl="1" indent="-342900">
              <a:buAutoNum type="alphaUcPeriod"/>
            </a:pPr>
            <a:r>
              <a:rPr lang="en-US" dirty="0" err="1" smtClean="0">
                <a:solidFill>
                  <a:schemeClr val="bg1">
                    <a:lumMod val="85000"/>
                  </a:schemeClr>
                </a:solidFill>
                <a:effectLst>
                  <a:outerShdw blurRad="38100" dist="38100" dir="2700000" algn="tl">
                    <a:srgbClr val="000000">
                      <a:alpha val="43137"/>
                    </a:srgbClr>
                  </a:outerShdw>
                </a:effectLst>
              </a:rPr>
              <a:t>Ch</a:t>
            </a:r>
            <a:r>
              <a:rPr lang="en-US" dirty="0" smtClean="0">
                <a:solidFill>
                  <a:schemeClr val="bg1">
                    <a:lumMod val="85000"/>
                  </a:schemeClr>
                </a:solidFill>
                <a:effectLst>
                  <a:outerShdw blurRad="38100" dist="38100" dir="2700000" algn="tl">
                    <a:srgbClr val="000000">
                      <a:alpha val="43137"/>
                    </a:srgbClr>
                  </a:outerShdw>
                </a:effectLst>
              </a:rPr>
              <a:t> 2 reality check</a:t>
            </a:r>
          </a:p>
          <a:p>
            <a:pPr marL="1257300" lvl="2" indent="-342900">
              <a:buAutoNum type="arabicPeriod"/>
            </a:pPr>
            <a:r>
              <a:rPr lang="en-US" dirty="0" smtClean="0">
                <a:solidFill>
                  <a:schemeClr val="bg1">
                    <a:lumMod val="85000"/>
                  </a:schemeClr>
                </a:solidFill>
                <a:effectLst>
                  <a:outerShdw blurRad="38100" dist="38100" dir="2700000" algn="tl">
                    <a:srgbClr val="000000">
                      <a:alpha val="43137"/>
                    </a:srgbClr>
                  </a:outerShdw>
                </a:effectLst>
              </a:rPr>
              <a:t>Without g</a:t>
            </a:r>
          </a:p>
          <a:p>
            <a:pPr marL="1257300" lvl="2" indent="-342900">
              <a:buAutoNum type="arabicPeriod"/>
            </a:pPr>
            <a:r>
              <a:rPr lang="en-US" dirty="0" smtClean="0">
                <a:solidFill>
                  <a:schemeClr val="bg1">
                    <a:lumMod val="85000"/>
                  </a:schemeClr>
                </a:solidFill>
                <a:effectLst>
                  <a:outerShdw blurRad="38100" dist="38100" dir="2700000" algn="tl">
                    <a:srgbClr val="000000">
                      <a:alpha val="43137"/>
                    </a:srgbClr>
                  </a:outerShdw>
                </a:effectLst>
              </a:rPr>
              <a:t>With g</a:t>
            </a:r>
          </a:p>
          <a:p>
            <a:pPr marL="800100" lvl="1" indent="-342900">
              <a:buAutoNum type="alphaUcPeriod"/>
            </a:pPr>
            <a:r>
              <a:rPr lang="en-US" dirty="0" smtClean="0">
                <a:solidFill>
                  <a:schemeClr val="bg1">
                    <a:lumMod val="85000"/>
                  </a:schemeClr>
                </a:solidFill>
                <a:effectLst>
                  <a:outerShdw blurRad="38100" dist="38100" dir="2700000" algn="tl">
                    <a:srgbClr val="000000">
                      <a:alpha val="43137"/>
                    </a:srgbClr>
                  </a:outerShdw>
                </a:effectLst>
              </a:rPr>
              <a:t>Components</a:t>
            </a:r>
          </a:p>
          <a:p>
            <a:pPr marL="1257300" lvl="2" indent="-342900">
              <a:buAutoNum type="arabicPeriod"/>
            </a:pPr>
            <a:r>
              <a:rPr lang="en-US" dirty="0" smtClean="0">
                <a:solidFill>
                  <a:schemeClr val="bg1">
                    <a:lumMod val="85000"/>
                  </a:schemeClr>
                </a:solidFill>
                <a:effectLst>
                  <a:outerShdw blurRad="38100" dist="38100" dir="2700000" algn="tl">
                    <a:srgbClr val="000000">
                      <a:alpha val="43137"/>
                    </a:srgbClr>
                  </a:outerShdw>
                </a:effectLst>
              </a:rPr>
              <a:t>Horizontal</a:t>
            </a:r>
          </a:p>
          <a:p>
            <a:pPr marL="1257300" lvl="2" indent="-342900">
              <a:buAutoNum type="arabicPeriod"/>
            </a:pPr>
            <a:r>
              <a:rPr lang="en-US" dirty="0" smtClean="0">
                <a:solidFill>
                  <a:schemeClr val="bg1">
                    <a:lumMod val="85000"/>
                  </a:schemeClr>
                </a:solidFill>
                <a:effectLst>
                  <a:outerShdw blurRad="38100" dist="38100" dir="2700000" algn="tl">
                    <a:srgbClr val="000000">
                      <a:alpha val="43137"/>
                    </a:srgbClr>
                  </a:outerShdw>
                </a:effectLst>
              </a:rPr>
              <a:t>Vertical</a:t>
            </a:r>
          </a:p>
          <a:p>
            <a:pPr marL="1257300" lvl="2" indent="-342900">
              <a:buAutoNum type="arabicPeriod"/>
            </a:pPr>
            <a:r>
              <a:rPr lang="en-US" dirty="0" smtClean="0">
                <a:solidFill>
                  <a:schemeClr val="bg1">
                    <a:lumMod val="85000"/>
                  </a:schemeClr>
                </a:solidFill>
                <a:effectLst>
                  <a:outerShdw blurRad="38100" dist="38100" dir="2700000" algn="tl">
                    <a:srgbClr val="000000">
                      <a:alpha val="43137"/>
                    </a:srgbClr>
                  </a:outerShdw>
                </a:effectLst>
              </a:rPr>
              <a:t>Effective vs. </a:t>
            </a:r>
            <a:r>
              <a:rPr lang="en-US" dirty="0">
                <a:solidFill>
                  <a:schemeClr val="bg1">
                    <a:lumMod val="85000"/>
                  </a:schemeClr>
                </a:solidFill>
                <a:effectLst>
                  <a:outerShdw blurRad="38100" dist="38100" dir="2700000" algn="tl">
                    <a:srgbClr val="000000">
                      <a:alpha val="43137"/>
                    </a:srgbClr>
                  </a:outerShdw>
                </a:effectLst>
              </a:rPr>
              <a:t>I</a:t>
            </a:r>
            <a:r>
              <a:rPr lang="en-US" dirty="0" smtClean="0">
                <a:solidFill>
                  <a:schemeClr val="bg1">
                    <a:lumMod val="85000"/>
                  </a:schemeClr>
                </a:solidFill>
                <a:effectLst>
                  <a:outerShdw blurRad="38100" dist="38100" dir="2700000" algn="tl">
                    <a:srgbClr val="000000">
                      <a:alpha val="43137"/>
                    </a:srgbClr>
                  </a:outerShdw>
                </a:effectLst>
              </a:rPr>
              <a:t>neffective?</a:t>
            </a:r>
          </a:p>
          <a:p>
            <a:pPr marL="1257300" lvl="2" indent="-342900">
              <a:buAutoNum type="arabicPeriod"/>
            </a:pPr>
            <a:r>
              <a:rPr lang="en-US" dirty="0" smtClean="0">
                <a:solidFill>
                  <a:schemeClr val="bg1">
                    <a:lumMod val="85000"/>
                  </a:schemeClr>
                </a:solidFill>
                <a:effectLst>
                  <a:outerShdw blurRad="38100" dist="38100" dir="2700000" algn="tl">
                    <a:srgbClr val="000000">
                      <a:alpha val="43137"/>
                    </a:srgbClr>
                  </a:outerShdw>
                </a:effectLst>
              </a:rPr>
              <a:t>Examples</a:t>
            </a:r>
          </a:p>
          <a:p>
            <a:pPr marL="342900" indent="-342900">
              <a:buAutoNum type="romanUcPeriod"/>
            </a:pPr>
            <a:r>
              <a:rPr lang="en-US" dirty="0" smtClean="0">
                <a:solidFill>
                  <a:schemeClr val="bg1">
                    <a:lumMod val="85000"/>
                  </a:schemeClr>
                </a:solidFill>
                <a:effectLst>
                  <a:outerShdw blurRad="38100" dist="38100" dir="2700000" algn="tl">
                    <a:srgbClr val="000000">
                      <a:alpha val="43137"/>
                    </a:srgbClr>
                  </a:outerShdw>
                </a:effectLst>
              </a:rPr>
              <a:t>Projectile Altitude &amp; Range</a:t>
            </a:r>
          </a:p>
          <a:p>
            <a:pPr marL="800100" lvl="1" indent="-342900">
              <a:buFontTx/>
              <a:buAutoNum type="alphaUcPeriod"/>
            </a:pPr>
            <a:r>
              <a:rPr lang="en-US" dirty="0" smtClean="0">
                <a:solidFill>
                  <a:schemeClr val="bg1">
                    <a:lumMod val="85000"/>
                  </a:schemeClr>
                </a:solidFill>
                <a:effectLst>
                  <a:outerShdw blurRad="38100" dist="38100" dir="2700000" algn="tl">
                    <a:srgbClr val="000000">
                      <a:alpha val="43137"/>
                    </a:srgbClr>
                  </a:outerShdw>
                </a:effectLst>
              </a:rPr>
              <a:t>Angles&amp; Velocities</a:t>
            </a:r>
          </a:p>
          <a:p>
            <a:pPr marL="800100" lvl="1" indent="-342900">
              <a:buAutoNum type="alphaUcPeriod"/>
            </a:pPr>
            <a:r>
              <a:rPr lang="en-US" dirty="0" smtClean="0">
                <a:solidFill>
                  <a:schemeClr val="bg1">
                    <a:lumMod val="85000"/>
                  </a:schemeClr>
                </a:solidFill>
                <a:effectLst>
                  <a:outerShdw blurRad="38100" dist="38100" dir="2700000" algn="tl">
                    <a:srgbClr val="000000">
                      <a:alpha val="43137"/>
                    </a:srgbClr>
                  </a:outerShdw>
                </a:effectLst>
              </a:rPr>
              <a:t>Q&amp;A</a:t>
            </a:r>
          </a:p>
          <a:p>
            <a:pPr marL="342900" indent="-342900">
              <a:buAutoNum type="romanUcPeriod"/>
            </a:pPr>
            <a:r>
              <a:rPr lang="en-US" dirty="0" smtClean="0">
                <a:solidFill>
                  <a:schemeClr val="bg1">
                    <a:lumMod val="85000"/>
                  </a:schemeClr>
                </a:solidFill>
                <a:effectLst>
                  <a:outerShdw blurRad="38100" dist="38100" dir="2700000" algn="tl">
                    <a:srgbClr val="000000">
                      <a:alpha val="43137"/>
                    </a:srgbClr>
                  </a:outerShdw>
                </a:effectLst>
              </a:rPr>
              <a:t>Affect of Air Drag</a:t>
            </a:r>
          </a:p>
          <a:p>
            <a:pPr marL="342900" indent="-342900">
              <a:buAutoNum type="romanUcPeriod"/>
            </a:pPr>
            <a:r>
              <a:rPr lang="en-US" dirty="0" smtClean="0">
                <a:solidFill>
                  <a:schemeClr val="bg1">
                    <a:lumMod val="85000"/>
                  </a:schemeClr>
                </a:solidFill>
                <a:effectLst>
                  <a:outerShdw blurRad="38100" dist="38100" dir="2700000" algn="tl">
                    <a:srgbClr val="000000">
                      <a:alpha val="43137"/>
                    </a:srgbClr>
                  </a:outerShdw>
                </a:effectLst>
              </a:rPr>
              <a:t>Satellites</a:t>
            </a:r>
          </a:p>
          <a:p>
            <a:pPr marL="342900" indent="-342900">
              <a:buAutoNum type="romanUcPeriod"/>
            </a:pPr>
            <a:r>
              <a:rPr lang="en-US" dirty="0" smtClean="0">
                <a:solidFill>
                  <a:schemeClr val="bg1">
                    <a:lumMod val="85000"/>
                  </a:schemeClr>
                </a:solidFill>
                <a:effectLst>
                  <a:outerShdw blurRad="38100" dist="38100" dir="2700000" algn="tl">
                    <a:srgbClr val="000000">
                      <a:alpha val="43137"/>
                    </a:srgbClr>
                  </a:outerShdw>
                </a:effectLst>
              </a:rPr>
              <a:t>Elliptical Orbits</a:t>
            </a:r>
          </a:p>
          <a:p>
            <a:pPr marL="342900" indent="-342900">
              <a:buAutoNum type="romanUcPeriod"/>
            </a:pPr>
            <a:r>
              <a:rPr lang="en-US" dirty="0" smtClean="0">
                <a:solidFill>
                  <a:schemeClr val="bg1">
                    <a:lumMod val="85000"/>
                  </a:schemeClr>
                </a:solidFill>
                <a:effectLst>
                  <a:outerShdw blurRad="38100" dist="38100" dir="2700000" algn="tl">
                    <a:srgbClr val="000000">
                      <a:alpha val="43137"/>
                    </a:srgbClr>
                  </a:outerShdw>
                </a:effectLst>
              </a:rPr>
              <a:t>Escape Speed</a:t>
            </a:r>
          </a:p>
          <a:p>
            <a:pPr marL="800100" lvl="1" indent="-342900">
              <a:buAutoNum type="alphaUcPeriod"/>
            </a:pPr>
            <a:endParaRPr lang="en-US" dirty="0" smtClean="0">
              <a:solidFill>
                <a:schemeClr val="bg1">
                  <a:lumMod val="85000"/>
                </a:schemeClr>
              </a:solidFill>
              <a:effectLst>
                <a:outerShdw blurRad="38100" dist="38100" dir="2700000" algn="tl">
                  <a:srgbClr val="000000">
                    <a:alpha val="43137"/>
                  </a:srgbClr>
                </a:outerShdw>
              </a:effectLst>
            </a:endParaRPr>
          </a:p>
          <a:p>
            <a:pPr marL="800100" lvl="1" indent="-342900">
              <a:buAutoNum type="alphaUcPeriod"/>
            </a:pPr>
            <a:endParaRPr lang="en-US" dirty="0" smtClean="0">
              <a:solidFill>
                <a:schemeClr val="bg1">
                  <a:lumMod val="85000"/>
                </a:schemeClr>
              </a:solidFill>
              <a:effectLst>
                <a:outerShdw blurRad="38100" dist="38100" dir="2700000" algn="tl">
                  <a:srgbClr val="000000">
                    <a:alpha val="43137"/>
                  </a:srgbClr>
                </a:outerShdw>
              </a:effectLst>
            </a:endParaRPr>
          </a:p>
          <a:p>
            <a:pPr marL="800100" lvl="1" indent="-342900">
              <a:buAutoNum type="alphaUcPeriod"/>
            </a:pPr>
            <a:endParaRPr lang="en-US" dirty="0" smtClean="0">
              <a:solidFill>
                <a:schemeClr val="bg1">
                  <a:lumMod val="85000"/>
                </a:schemeClr>
              </a:solidFill>
              <a:effectLst>
                <a:outerShdw blurRad="38100" dist="38100" dir="2700000" algn="tl">
                  <a:srgbClr val="000000">
                    <a:alpha val="43137"/>
                  </a:srgbClr>
                </a:outerShdw>
              </a:effectLst>
            </a:endParaRPr>
          </a:p>
          <a:p>
            <a:pPr marL="800100" lvl="1" indent="-342900">
              <a:buAutoNum type="alphaUcPeriod"/>
            </a:pPr>
            <a:endParaRPr lang="en-US" dirty="0">
              <a:solidFill>
                <a:schemeClr val="bg1">
                  <a:lumMod val="85000"/>
                </a:schemeClr>
              </a:solidFill>
              <a:effectLst>
                <a:outerShdw blurRad="38100" dist="38100" dir="2700000" algn="tl">
                  <a:srgbClr val="000000">
                    <a:alpha val="43137"/>
                  </a:srgbClr>
                </a:outerShdw>
              </a:effectLst>
            </a:endParaRPr>
          </a:p>
        </p:txBody>
      </p:sp>
      <p:sp>
        <p:nvSpPr>
          <p:cNvPr id="4" name="Rounded Rectangular Callout 3"/>
          <p:cNvSpPr/>
          <p:nvPr/>
        </p:nvSpPr>
        <p:spPr>
          <a:xfrm>
            <a:off x="5766486" y="609600"/>
            <a:ext cx="2743200" cy="457200"/>
          </a:xfrm>
          <a:prstGeom prst="wedgeRoundRectCallout">
            <a:avLst>
              <a:gd name="adj1" fmla="val -148761"/>
              <a:gd name="adj2" fmla="val 176013"/>
              <a:gd name="adj3" fmla="val 16667"/>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a projectile?</a:t>
            </a:r>
            <a:endParaRPr lang="en-US" dirty="0"/>
          </a:p>
        </p:txBody>
      </p:sp>
      <p:sp>
        <p:nvSpPr>
          <p:cNvPr id="5" name="Rounded Rectangular Callout 4"/>
          <p:cNvSpPr/>
          <p:nvPr/>
        </p:nvSpPr>
        <p:spPr>
          <a:xfrm>
            <a:off x="4599803" y="1219200"/>
            <a:ext cx="4038600" cy="994720"/>
          </a:xfrm>
          <a:prstGeom prst="wedgeRoundRectCallout">
            <a:avLst>
              <a:gd name="adj1" fmla="val -87423"/>
              <a:gd name="adj2" fmla="val 49272"/>
              <a:gd name="adj3" fmla="val 16667"/>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is a projectile’s motion as it is?  What if there was no g?  What if there was no </a:t>
            </a:r>
            <a:r>
              <a:rPr lang="en-US" dirty="0" err="1" smtClean="0"/>
              <a:t>R</a:t>
            </a:r>
            <a:r>
              <a:rPr lang="en-US" baseline="-25000" dirty="0" err="1" smtClean="0"/>
              <a:t>air</a:t>
            </a:r>
            <a:r>
              <a:rPr lang="en-US" dirty="0" smtClean="0"/>
              <a:t>?</a:t>
            </a:r>
          </a:p>
        </p:txBody>
      </p:sp>
      <p:sp>
        <p:nvSpPr>
          <p:cNvPr id="6" name="Rounded Rectangular Callout 5"/>
          <p:cNvSpPr/>
          <p:nvPr/>
        </p:nvSpPr>
        <p:spPr>
          <a:xfrm>
            <a:off x="4191000" y="2362200"/>
            <a:ext cx="4800600" cy="609600"/>
          </a:xfrm>
          <a:prstGeom prst="wedgeRoundRectCallout">
            <a:avLst>
              <a:gd name="adj1" fmla="val -64495"/>
              <a:gd name="adj2" fmla="val 285250"/>
              <a:gd name="adj3" fmla="val 16667"/>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Suppose I want maximum range—at which angle do I kick a ball?  Maximum height?</a:t>
            </a:r>
          </a:p>
        </p:txBody>
      </p:sp>
      <p:sp>
        <p:nvSpPr>
          <p:cNvPr id="7" name="Rounded Rectangular Callout 6"/>
          <p:cNvSpPr/>
          <p:nvPr/>
        </p:nvSpPr>
        <p:spPr>
          <a:xfrm>
            <a:off x="4953000" y="3200400"/>
            <a:ext cx="4038600" cy="609600"/>
          </a:xfrm>
          <a:prstGeom prst="wedgeRoundRectCallout">
            <a:avLst>
              <a:gd name="adj1" fmla="val -107616"/>
              <a:gd name="adj2" fmla="val 277410"/>
              <a:gd name="adj3" fmla="val 16667"/>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What affect does </a:t>
            </a:r>
            <a:r>
              <a:rPr lang="en-US" dirty="0" err="1" smtClean="0"/>
              <a:t>R</a:t>
            </a:r>
            <a:r>
              <a:rPr lang="en-US" baseline="-25000" dirty="0" err="1" smtClean="0"/>
              <a:t>air</a:t>
            </a:r>
            <a:r>
              <a:rPr lang="en-US" baseline="-25000" dirty="0" smtClean="0"/>
              <a:t> </a:t>
            </a:r>
            <a:r>
              <a:rPr lang="en-US" dirty="0" smtClean="0"/>
              <a:t>have on a projectile?</a:t>
            </a:r>
          </a:p>
        </p:txBody>
      </p:sp>
      <p:sp>
        <p:nvSpPr>
          <p:cNvPr id="8" name="Rounded Rectangular Callout 7"/>
          <p:cNvSpPr/>
          <p:nvPr/>
        </p:nvSpPr>
        <p:spPr>
          <a:xfrm>
            <a:off x="4824283" y="3962400"/>
            <a:ext cx="4038600" cy="1375720"/>
          </a:xfrm>
          <a:prstGeom prst="wedgeRoundRectCallout">
            <a:avLst>
              <a:gd name="adj1" fmla="val -118325"/>
              <a:gd name="adj2" fmla="val 64693"/>
              <a:gd name="adj3" fmla="val 16667"/>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Is there a connection between the speed of a projectile and an Earth Satellite?  How fast does something have to be moving to become an Earth satellite?</a:t>
            </a:r>
          </a:p>
        </p:txBody>
      </p:sp>
      <p:sp>
        <p:nvSpPr>
          <p:cNvPr id="9" name="Rounded Rectangular Callout 8"/>
          <p:cNvSpPr/>
          <p:nvPr/>
        </p:nvSpPr>
        <p:spPr>
          <a:xfrm>
            <a:off x="4610100" y="5486400"/>
            <a:ext cx="4263081" cy="1219200"/>
          </a:xfrm>
          <a:prstGeom prst="wedgeRoundRectCallout">
            <a:avLst>
              <a:gd name="adj1" fmla="val -99500"/>
              <a:gd name="adj2" fmla="val -21935"/>
              <a:gd name="adj3" fmla="val 16667"/>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How is an elliptical orbit accomplished?  How does a satellite in an elliptical orbit behave differently from one in a circular path?</a:t>
            </a:r>
          </a:p>
        </p:txBody>
      </p:sp>
    </p:spTree>
    <p:extLst>
      <p:ext uri="{BB962C8B-B14F-4D97-AF65-F5344CB8AC3E}">
        <p14:creationId xmlns:p14="http://schemas.microsoft.com/office/powerpoint/2010/main" val="1050903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 satellite in the making</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37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584" y="1447800"/>
            <a:ext cx="8217735"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482466" y="5029200"/>
            <a:ext cx="7733731" cy="723900"/>
          </a:xfrm>
          <a:prstGeom prst="wedgeRoundRectCallout">
            <a:avLst>
              <a:gd name="adj1" fmla="val -23543"/>
              <a:gd name="adj2" fmla="val -1774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If the Earth is curved…what could be theoretically possible?</a:t>
            </a:r>
            <a:endParaRPr lang="en-US" sz="2400" dirty="0"/>
          </a:p>
        </p:txBody>
      </p:sp>
    </p:spTree>
    <p:extLst>
      <p:ext uri="{BB962C8B-B14F-4D97-AF65-F5344CB8AC3E}">
        <p14:creationId xmlns:p14="http://schemas.microsoft.com/office/powerpoint/2010/main" val="3493046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 satellite in the making</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ular Callout 5"/>
          <p:cNvSpPr/>
          <p:nvPr/>
        </p:nvSpPr>
        <p:spPr>
          <a:xfrm>
            <a:off x="330957" y="957618"/>
            <a:ext cx="8279643" cy="871182"/>
          </a:xfrm>
          <a:prstGeom prst="wedgeRoundRectCallout">
            <a:avLst>
              <a:gd name="adj1" fmla="val -20919"/>
              <a:gd name="adj2" fmla="val 1237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 what launch speed does a projectile need</a:t>
            </a:r>
          </a:p>
          <a:p>
            <a:pPr algn="ctr"/>
            <a:r>
              <a:rPr lang="en-US" sz="2400" dirty="0"/>
              <a:t>in order to orbit the earth (and become a satellite)?</a:t>
            </a:r>
          </a:p>
        </p:txBody>
      </p:sp>
      <p:pic>
        <p:nvPicPr>
          <p:cNvPr id="33798" name="Picture 6" descr="u6l4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4" y="2434335"/>
            <a:ext cx="4335436" cy="179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266808" y="1972670"/>
            <a:ext cx="4572000" cy="923330"/>
          </a:xfrm>
          <a:prstGeom prst="rect">
            <a:avLst/>
          </a:prstGeom>
        </p:spPr>
        <p:txBody>
          <a:bodyPr>
            <a:spAutoFit/>
          </a:bodyPr>
          <a:lstStyle/>
          <a:p>
            <a:endParaRPr lang="en-US" dirty="0"/>
          </a:p>
          <a:p>
            <a:endParaRPr lang="en-US" dirty="0"/>
          </a:p>
          <a:p>
            <a:endParaRPr lang="en-US" dirty="0"/>
          </a:p>
        </p:txBody>
      </p:sp>
      <p:sp>
        <p:nvSpPr>
          <p:cNvPr id="11" name="Rectangle 10"/>
          <p:cNvSpPr/>
          <p:nvPr/>
        </p:nvSpPr>
        <p:spPr>
          <a:xfrm>
            <a:off x="299112" y="5109273"/>
            <a:ext cx="8269406" cy="1200329"/>
          </a:xfrm>
          <a:prstGeom prst="rect">
            <a:avLst/>
          </a:prstGeom>
        </p:spPr>
        <p:txBody>
          <a:bodyPr wrap="square">
            <a:spAutoFit/>
          </a:bodyPr>
          <a:lstStyle/>
          <a:p>
            <a:r>
              <a:rPr lang="en-US" sz="2400" dirty="0"/>
              <a:t>It so happens that the vertical distance which a horizontally launched projectile would fall in its first second is approximately 5 meters </a:t>
            </a:r>
            <a:r>
              <a:rPr lang="en-US" sz="2400" dirty="0" smtClean="0"/>
              <a:t> (incidentally calculated how?  Calculate it below…) </a:t>
            </a:r>
          </a:p>
        </p:txBody>
      </p:sp>
      <p:sp>
        <p:nvSpPr>
          <p:cNvPr id="12" name="Rectangle 11"/>
          <p:cNvSpPr/>
          <p:nvPr/>
        </p:nvSpPr>
        <p:spPr>
          <a:xfrm>
            <a:off x="4371830" y="2018837"/>
            <a:ext cx="4238769" cy="3046988"/>
          </a:xfrm>
          <a:prstGeom prst="rect">
            <a:avLst/>
          </a:prstGeom>
        </p:spPr>
        <p:txBody>
          <a:bodyPr wrap="square">
            <a:spAutoFit/>
          </a:bodyPr>
          <a:lstStyle/>
          <a:p>
            <a:r>
              <a:rPr lang="en-US" sz="2400" dirty="0"/>
              <a:t>The answer emerges from a basic fact about the curvature of the earth. For every 8000 meters measured along the horizon of the earth, the earth's surface curves downward by approximately 5 meters (that is 16 </a:t>
            </a:r>
            <a:r>
              <a:rPr lang="en-US" sz="2400" dirty="0" err="1"/>
              <a:t>ft</a:t>
            </a:r>
            <a:r>
              <a:rPr lang="en-US" sz="2400" dirty="0"/>
              <a:t> every 5 miles).</a:t>
            </a:r>
          </a:p>
        </p:txBody>
      </p:sp>
      <p:sp>
        <p:nvSpPr>
          <p:cNvPr id="9" name="Rounded Rectangular Callout 8"/>
          <p:cNvSpPr/>
          <p:nvPr/>
        </p:nvSpPr>
        <p:spPr>
          <a:xfrm>
            <a:off x="454454" y="4343400"/>
            <a:ext cx="1720755" cy="490182"/>
          </a:xfrm>
          <a:prstGeom prst="wedgeRoundRectCallout">
            <a:avLst>
              <a:gd name="adj1" fmla="val 165985"/>
              <a:gd name="adj2" fmla="val 176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~18,000 mph</a:t>
            </a:r>
            <a:endParaRPr lang="en-US" dirty="0"/>
          </a:p>
        </p:txBody>
      </p:sp>
    </p:spTree>
    <p:extLst>
      <p:ext uri="{BB962C8B-B14F-4D97-AF65-F5344CB8AC3E}">
        <p14:creationId xmlns:p14="http://schemas.microsoft.com/office/powerpoint/2010/main" val="165854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 satellite (circular)</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ular Callout 5"/>
          <p:cNvSpPr/>
          <p:nvPr/>
        </p:nvSpPr>
        <p:spPr>
          <a:xfrm>
            <a:off x="330957" y="957618"/>
            <a:ext cx="8279643" cy="871182"/>
          </a:xfrm>
          <a:prstGeom prst="wedgeRoundRectCallout">
            <a:avLst>
              <a:gd name="adj1" fmla="val -20919"/>
              <a:gd name="adj2" fmla="val 846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Essentially, the tangential velocity and effect of g match the curvature of the Earth…so that the projectile “falls” around it!</a:t>
            </a:r>
            <a:endParaRPr lang="en-US" sz="2400" dirty="0"/>
          </a:p>
        </p:txBody>
      </p:sp>
      <p:sp>
        <p:nvSpPr>
          <p:cNvPr id="10" name="Rectangle 9"/>
          <p:cNvSpPr/>
          <p:nvPr/>
        </p:nvSpPr>
        <p:spPr>
          <a:xfrm>
            <a:off x="4266808" y="1972670"/>
            <a:ext cx="4572000" cy="923330"/>
          </a:xfrm>
          <a:prstGeom prst="rect">
            <a:avLst/>
          </a:prstGeom>
        </p:spPr>
        <p:txBody>
          <a:bodyPr>
            <a:spAutoFit/>
          </a:bodyPr>
          <a:lstStyle/>
          <a:p>
            <a:endParaRPr lang="en-US" dirty="0"/>
          </a:p>
          <a:p>
            <a:endParaRPr lang="en-US" dirty="0"/>
          </a:p>
          <a:p>
            <a:endParaRPr lang="en-US" dirty="0"/>
          </a:p>
        </p:txBody>
      </p:sp>
      <p:sp>
        <p:nvSpPr>
          <p:cNvPr id="12" name="Rectangle 11"/>
          <p:cNvSpPr/>
          <p:nvPr/>
        </p:nvSpPr>
        <p:spPr>
          <a:xfrm>
            <a:off x="3962400" y="2286000"/>
            <a:ext cx="4238769" cy="3046988"/>
          </a:xfrm>
          <a:prstGeom prst="rect">
            <a:avLst/>
          </a:prstGeom>
        </p:spPr>
        <p:txBody>
          <a:bodyPr wrap="square">
            <a:spAutoFit/>
          </a:bodyPr>
          <a:lstStyle/>
          <a:p>
            <a:r>
              <a:rPr lang="en-US" sz="2400" dirty="0"/>
              <a:t>For this reason, a projectile launched horizontally with a speed of 8000 m/s will be capable of orbiting the earth in a circular path; this assumes that it is launched above the surface of the earth and encounters negligible atmospheric drag.</a:t>
            </a:r>
          </a:p>
        </p:txBody>
      </p:sp>
      <p:pic>
        <p:nvPicPr>
          <p:cNvPr id="34818" name="Picture 2" descr="http://www.glenbrook.k12.il.us/gbssci/phys/Class/circles/u6l4b3.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62000" y="2434335"/>
            <a:ext cx="2772391" cy="350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56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 satellite (elliptical)</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ular Callout 5"/>
          <p:cNvSpPr/>
          <p:nvPr/>
        </p:nvSpPr>
        <p:spPr>
          <a:xfrm>
            <a:off x="330957" y="957618"/>
            <a:ext cx="8279643" cy="1328382"/>
          </a:xfrm>
          <a:prstGeom prst="wedgeRoundRectCallout">
            <a:avLst>
              <a:gd name="adj1" fmla="val -20919"/>
              <a:gd name="adj2" fmla="val 846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Essentially, the tangential velocity and effect of g differ to where the Earth’s influence keeps the projectile in orbit, but an “imperfect” one… </a:t>
            </a:r>
            <a:endParaRPr lang="en-US" sz="2400" dirty="0"/>
          </a:p>
        </p:txBody>
      </p:sp>
      <p:sp>
        <p:nvSpPr>
          <p:cNvPr id="10" name="Rectangle 9"/>
          <p:cNvSpPr/>
          <p:nvPr/>
        </p:nvSpPr>
        <p:spPr>
          <a:xfrm>
            <a:off x="4266808" y="1972670"/>
            <a:ext cx="4572000" cy="923330"/>
          </a:xfrm>
          <a:prstGeom prst="rect">
            <a:avLst/>
          </a:prstGeom>
        </p:spPr>
        <p:txBody>
          <a:bodyPr>
            <a:spAutoFit/>
          </a:bodyPr>
          <a:lstStyle/>
          <a:p>
            <a:endParaRPr lang="en-US" dirty="0"/>
          </a:p>
          <a:p>
            <a:endParaRPr lang="en-US" dirty="0"/>
          </a:p>
          <a:p>
            <a:endParaRPr lang="en-US" dirty="0"/>
          </a:p>
        </p:txBody>
      </p:sp>
      <p:sp>
        <p:nvSpPr>
          <p:cNvPr id="12" name="Rectangle 11"/>
          <p:cNvSpPr/>
          <p:nvPr/>
        </p:nvSpPr>
        <p:spPr>
          <a:xfrm>
            <a:off x="324133" y="2889344"/>
            <a:ext cx="3104867" cy="1569660"/>
          </a:xfrm>
          <a:prstGeom prst="rect">
            <a:avLst/>
          </a:prstGeom>
        </p:spPr>
        <p:txBody>
          <a:bodyPr wrap="square">
            <a:spAutoFit/>
          </a:bodyPr>
          <a:lstStyle/>
          <a:p>
            <a:r>
              <a:rPr lang="en-US" sz="2400" dirty="0"/>
              <a:t>…If shot with a speed greater than 8000 m/s, it would orbit the earth in an elliptical path.</a:t>
            </a:r>
          </a:p>
        </p:txBody>
      </p:sp>
      <p:pic>
        <p:nvPicPr>
          <p:cNvPr id="35842" name="Picture 2" descr="http://www.glenbrook.k12.il.us/gbssci/phys/Class/circles/u6l4b7.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76600" y="2667000"/>
            <a:ext cx="5046690" cy="325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54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 satellite (elliptical)</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4266808" y="1972670"/>
            <a:ext cx="4572000" cy="923330"/>
          </a:xfrm>
          <a:prstGeom prst="rect">
            <a:avLst/>
          </a:prstGeom>
        </p:spPr>
        <p:txBody>
          <a:bodyPr>
            <a:spAutoFit/>
          </a:bodyPr>
          <a:lstStyle/>
          <a:p>
            <a:endParaRPr lang="en-US" dirty="0"/>
          </a:p>
          <a:p>
            <a:endParaRPr lang="en-US" dirty="0"/>
          </a:p>
          <a:p>
            <a:endParaRPr lang="en-US" dirty="0"/>
          </a:p>
        </p:txBody>
      </p:sp>
      <p:sp>
        <p:nvSpPr>
          <p:cNvPr id="12" name="Rectangle 11"/>
          <p:cNvSpPr/>
          <p:nvPr/>
        </p:nvSpPr>
        <p:spPr>
          <a:xfrm>
            <a:off x="318446" y="2971800"/>
            <a:ext cx="3181067" cy="3416320"/>
          </a:xfrm>
          <a:prstGeom prst="rect">
            <a:avLst/>
          </a:prstGeom>
        </p:spPr>
        <p:txBody>
          <a:bodyPr wrap="square">
            <a:spAutoFit/>
          </a:bodyPr>
          <a:lstStyle/>
          <a:p>
            <a:r>
              <a:rPr lang="en-US" sz="2400" dirty="0" smtClean="0"/>
              <a:t>a.  When </a:t>
            </a:r>
            <a:r>
              <a:rPr lang="en-US" sz="2400" dirty="0"/>
              <a:t>does the </a:t>
            </a:r>
            <a:r>
              <a:rPr lang="en-US" sz="2400" dirty="0" smtClean="0"/>
              <a:t>	satellite </a:t>
            </a:r>
            <a:r>
              <a:rPr lang="en-US" sz="2400" dirty="0"/>
              <a:t>move </a:t>
            </a:r>
            <a:r>
              <a:rPr lang="en-US" sz="2400" dirty="0" smtClean="0"/>
              <a:t>	its </a:t>
            </a:r>
            <a:r>
              <a:rPr lang="en-US" sz="2400" dirty="0"/>
              <a:t>fastest? </a:t>
            </a:r>
          </a:p>
          <a:p>
            <a:r>
              <a:rPr lang="en-US" sz="2400" dirty="0" smtClean="0"/>
              <a:t>b.  It’s  </a:t>
            </a:r>
            <a:r>
              <a:rPr lang="en-US" sz="2400" dirty="0"/>
              <a:t>slowest?  </a:t>
            </a:r>
          </a:p>
          <a:p>
            <a:r>
              <a:rPr lang="en-US" sz="2400" dirty="0" smtClean="0"/>
              <a:t>c.  When </a:t>
            </a:r>
            <a:r>
              <a:rPr lang="en-US" sz="2400" dirty="0"/>
              <a:t>is the </a:t>
            </a:r>
            <a:r>
              <a:rPr lang="en-US" sz="2400" dirty="0" smtClean="0"/>
              <a:t>	gravitational </a:t>
            </a:r>
            <a:r>
              <a:rPr lang="en-US" sz="2400" dirty="0"/>
              <a:t>pull </a:t>
            </a:r>
            <a:r>
              <a:rPr lang="en-US" sz="2400" dirty="0" smtClean="0"/>
              <a:t>	on </a:t>
            </a:r>
            <a:r>
              <a:rPr lang="en-US" sz="2400" dirty="0"/>
              <a:t>the satellite </a:t>
            </a:r>
            <a:r>
              <a:rPr lang="en-US" sz="2400" dirty="0" smtClean="0"/>
              <a:t>	at </a:t>
            </a:r>
            <a:r>
              <a:rPr lang="en-US" sz="2400" dirty="0"/>
              <a:t>its greatest</a:t>
            </a:r>
            <a:r>
              <a:rPr lang="en-US" sz="2400" dirty="0" smtClean="0"/>
              <a:t>?</a:t>
            </a:r>
            <a:endParaRPr lang="en-US" sz="2400" dirty="0"/>
          </a:p>
          <a:p>
            <a:r>
              <a:rPr lang="en-US" sz="2400" dirty="0" smtClean="0"/>
              <a:t>d.  It’s </a:t>
            </a:r>
            <a:r>
              <a:rPr lang="en-US" sz="2400" dirty="0"/>
              <a:t>least?</a:t>
            </a:r>
          </a:p>
        </p:txBody>
      </p:sp>
      <p:pic>
        <p:nvPicPr>
          <p:cNvPr id="35842" name="Picture 2" descr="http://www.glenbrook.k12.il.us/gbssci/phys/Class/circles/u6l4b7.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505200" y="2896000"/>
            <a:ext cx="5046690" cy="325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228601" y="957618"/>
            <a:ext cx="8382000" cy="1175982"/>
          </a:xfrm>
          <a:prstGeom prst="wedgeRoundRectCallout">
            <a:avLst>
              <a:gd name="adj1" fmla="val -4962"/>
              <a:gd name="adj2" fmla="val 1298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Consider the elliptical orbit… (place the appropriate </a:t>
            </a:r>
            <a:r>
              <a:rPr lang="en-US" sz="2400" dirty="0" smtClean="0"/>
              <a:t>positional # </a:t>
            </a:r>
            <a:r>
              <a:rPr lang="en-US" sz="2400" dirty="0"/>
              <a:t>after each question</a:t>
            </a:r>
            <a:r>
              <a:rPr lang="en-US" sz="2400" dirty="0" smtClean="0"/>
              <a:t>)  After writing it down, explain why as I ask for your answer…</a:t>
            </a:r>
            <a:endParaRPr lang="en-US" sz="2400" dirty="0"/>
          </a:p>
        </p:txBody>
      </p:sp>
      <p:sp>
        <p:nvSpPr>
          <p:cNvPr id="4" name="TextBox 3"/>
          <p:cNvSpPr txBox="1"/>
          <p:nvPr/>
        </p:nvSpPr>
        <p:spPr>
          <a:xfrm>
            <a:off x="8077200" y="3886200"/>
            <a:ext cx="381000" cy="369332"/>
          </a:xfrm>
          <a:prstGeom prst="rect">
            <a:avLst/>
          </a:prstGeom>
          <a:noFill/>
        </p:spPr>
        <p:txBody>
          <a:bodyPr wrap="square" rtlCol="0">
            <a:spAutoFit/>
          </a:bodyPr>
          <a:lstStyle/>
          <a:p>
            <a:r>
              <a:rPr lang="en-US" b="1" dirty="0" smtClean="0"/>
              <a:t>1</a:t>
            </a:r>
            <a:endParaRPr lang="en-US" b="1" dirty="0"/>
          </a:p>
        </p:txBody>
      </p:sp>
      <p:sp>
        <p:nvSpPr>
          <p:cNvPr id="9" name="TextBox 8"/>
          <p:cNvSpPr txBox="1"/>
          <p:nvPr/>
        </p:nvSpPr>
        <p:spPr>
          <a:xfrm>
            <a:off x="5257800" y="4679960"/>
            <a:ext cx="381000" cy="369332"/>
          </a:xfrm>
          <a:prstGeom prst="rect">
            <a:avLst/>
          </a:prstGeom>
          <a:noFill/>
        </p:spPr>
        <p:txBody>
          <a:bodyPr wrap="square" rtlCol="0">
            <a:spAutoFit/>
          </a:bodyPr>
          <a:lstStyle/>
          <a:p>
            <a:r>
              <a:rPr lang="en-US" b="1" dirty="0" smtClean="0"/>
              <a:t>2</a:t>
            </a:r>
            <a:endParaRPr lang="en-US" b="1" dirty="0"/>
          </a:p>
        </p:txBody>
      </p:sp>
      <p:sp>
        <p:nvSpPr>
          <p:cNvPr id="11" name="TextBox 10"/>
          <p:cNvSpPr txBox="1"/>
          <p:nvPr/>
        </p:nvSpPr>
        <p:spPr>
          <a:xfrm>
            <a:off x="3733800" y="4280763"/>
            <a:ext cx="381000" cy="369332"/>
          </a:xfrm>
          <a:prstGeom prst="rect">
            <a:avLst/>
          </a:prstGeom>
          <a:noFill/>
        </p:spPr>
        <p:txBody>
          <a:bodyPr wrap="square" rtlCol="0">
            <a:spAutoFit/>
          </a:bodyPr>
          <a:lstStyle/>
          <a:p>
            <a:r>
              <a:rPr lang="en-US" b="1" dirty="0"/>
              <a:t>3</a:t>
            </a:r>
          </a:p>
        </p:txBody>
      </p:sp>
      <p:sp>
        <p:nvSpPr>
          <p:cNvPr id="13" name="TextBox 12"/>
          <p:cNvSpPr txBox="1"/>
          <p:nvPr/>
        </p:nvSpPr>
        <p:spPr>
          <a:xfrm>
            <a:off x="4191000" y="3200400"/>
            <a:ext cx="381000" cy="369332"/>
          </a:xfrm>
          <a:prstGeom prst="rect">
            <a:avLst/>
          </a:prstGeom>
          <a:noFill/>
        </p:spPr>
        <p:txBody>
          <a:bodyPr wrap="square" rtlCol="0">
            <a:spAutoFit/>
          </a:bodyPr>
          <a:lstStyle/>
          <a:p>
            <a:r>
              <a:rPr lang="en-US" b="1" dirty="0"/>
              <a:t>4</a:t>
            </a:r>
          </a:p>
        </p:txBody>
      </p:sp>
    </p:spTree>
    <p:extLst>
      <p:ext uri="{BB962C8B-B14F-4D97-AF65-F5344CB8AC3E}">
        <p14:creationId xmlns:p14="http://schemas.microsoft.com/office/powerpoint/2010/main" val="3703054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 satellite (elliptical)</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4266808" y="1972670"/>
            <a:ext cx="4572000" cy="923330"/>
          </a:xfrm>
          <a:prstGeom prst="rect">
            <a:avLst/>
          </a:prstGeom>
        </p:spPr>
        <p:txBody>
          <a:bodyPr>
            <a:spAutoFit/>
          </a:bodyPr>
          <a:lstStyle/>
          <a:p>
            <a:endParaRPr lang="en-US" dirty="0"/>
          </a:p>
          <a:p>
            <a:endParaRPr lang="en-US" dirty="0"/>
          </a:p>
          <a:p>
            <a:endParaRPr lang="en-US" dirty="0"/>
          </a:p>
        </p:txBody>
      </p:sp>
      <p:sp>
        <p:nvSpPr>
          <p:cNvPr id="6" name="Rounded Rectangular Callout 5"/>
          <p:cNvSpPr/>
          <p:nvPr/>
        </p:nvSpPr>
        <p:spPr>
          <a:xfrm>
            <a:off x="228601" y="957618"/>
            <a:ext cx="8382000" cy="587991"/>
          </a:xfrm>
          <a:prstGeom prst="wedgeRoundRectCallout">
            <a:avLst>
              <a:gd name="adj1" fmla="val -4962"/>
              <a:gd name="adj2" fmla="val 1298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Consider the </a:t>
            </a:r>
            <a:r>
              <a:rPr lang="en-US" sz="2400" dirty="0" smtClean="0"/>
              <a:t>ellipse geometrically?…What is it?</a:t>
            </a:r>
            <a:endParaRPr lang="en-US" sz="2400" dirty="0"/>
          </a:p>
        </p:txBody>
      </p:sp>
      <p:sp>
        <p:nvSpPr>
          <p:cNvPr id="7" name="Rectangle 6"/>
          <p:cNvSpPr/>
          <p:nvPr/>
        </p:nvSpPr>
        <p:spPr>
          <a:xfrm>
            <a:off x="533400" y="6018283"/>
            <a:ext cx="5001905" cy="369332"/>
          </a:xfrm>
          <a:prstGeom prst="rect">
            <a:avLst/>
          </a:prstGeom>
        </p:spPr>
        <p:txBody>
          <a:bodyPr wrap="square">
            <a:spAutoFit/>
          </a:bodyPr>
          <a:lstStyle/>
          <a:p>
            <a:r>
              <a:rPr lang="en-US" dirty="0">
                <a:hlinkClick r:id="rId2" tooltip="Hewitt-Drew-it! PHYSICS 50.Circular/Elliptical Orbit"/>
              </a:rPr>
              <a:t>Hewitt-Drew-it! PHYSICS 50.Circular/Elliptical Orbit </a:t>
            </a:r>
            <a:endParaRPr lang="en-US" dirty="0"/>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73" y="1972670"/>
            <a:ext cx="7916792" cy="3411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5911931" y="5949834"/>
            <a:ext cx="1281754" cy="461665"/>
          </a:xfrm>
          <a:prstGeom prst="rect">
            <a:avLst/>
          </a:prstGeom>
        </p:spPr>
        <p:txBody>
          <a:bodyPr wrap="square">
            <a:spAutoFit/>
          </a:bodyPr>
          <a:lstStyle/>
          <a:p>
            <a:r>
              <a:rPr lang="en-US" sz="2400" dirty="0" smtClean="0"/>
              <a:t>review</a:t>
            </a:r>
            <a:endParaRPr lang="en-US" sz="2400" dirty="0"/>
          </a:p>
        </p:txBody>
      </p:sp>
      <p:sp>
        <p:nvSpPr>
          <p:cNvPr id="5" name="Rectangle 4"/>
          <p:cNvSpPr/>
          <p:nvPr/>
        </p:nvSpPr>
        <p:spPr>
          <a:xfrm>
            <a:off x="7382916" y="2061338"/>
            <a:ext cx="1217449" cy="369332"/>
          </a:xfrm>
          <a:prstGeom prst="rect">
            <a:avLst/>
          </a:prstGeom>
        </p:spPr>
        <p:txBody>
          <a:bodyPr wrap="none">
            <a:spAutoFit/>
          </a:bodyPr>
          <a:lstStyle/>
          <a:p>
            <a:r>
              <a:rPr lang="en-US" dirty="0">
                <a:hlinkClick r:id="rId4" tooltip="An Ellipse!"/>
              </a:rPr>
              <a:t>An Ellipse! </a:t>
            </a:r>
            <a:endParaRPr lang="en-US" dirty="0"/>
          </a:p>
        </p:txBody>
      </p:sp>
    </p:spTree>
    <p:extLst>
      <p:ext uri="{BB962C8B-B14F-4D97-AF65-F5344CB8AC3E}">
        <p14:creationId xmlns:p14="http://schemas.microsoft.com/office/powerpoint/2010/main" val="355115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i.ytimg.com/vi/4KHCuXN2F3I/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820" y="1066800"/>
            <a:ext cx="5929559" cy="33353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 satellite (elliptical)</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4266808" y="1972670"/>
            <a:ext cx="4572000" cy="923330"/>
          </a:xfrm>
          <a:prstGeom prst="rect">
            <a:avLst/>
          </a:prstGeom>
        </p:spPr>
        <p:txBody>
          <a:bodyPr>
            <a:spAutoFit/>
          </a:bodyPr>
          <a:lstStyle/>
          <a:p>
            <a:endParaRPr lang="en-US" dirty="0"/>
          </a:p>
          <a:p>
            <a:endParaRPr lang="en-US" dirty="0"/>
          </a:p>
          <a:p>
            <a:endParaRPr lang="en-US" dirty="0"/>
          </a:p>
        </p:txBody>
      </p:sp>
      <p:sp>
        <p:nvSpPr>
          <p:cNvPr id="6" name="Rounded Rectangular Callout 5"/>
          <p:cNvSpPr/>
          <p:nvPr/>
        </p:nvSpPr>
        <p:spPr>
          <a:xfrm>
            <a:off x="1142608" y="4724400"/>
            <a:ext cx="5410200" cy="871182"/>
          </a:xfrm>
          <a:prstGeom prst="wedgeRoundRectCallout">
            <a:avLst>
              <a:gd name="adj1" fmla="val -12289"/>
              <a:gd name="adj2" fmla="val -1019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p:nvSpPr>
        <p:spPr>
          <a:xfrm>
            <a:off x="1956579" y="4975325"/>
            <a:ext cx="3457037" cy="369332"/>
          </a:xfrm>
          <a:prstGeom prst="rect">
            <a:avLst/>
          </a:prstGeom>
        </p:spPr>
        <p:txBody>
          <a:bodyPr wrap="none">
            <a:spAutoFit/>
          </a:bodyPr>
          <a:lstStyle/>
          <a:p>
            <a:r>
              <a:rPr lang="en-US" b="1" dirty="0">
                <a:hlinkClick r:id="rId3" tooltip="Elliptical Pool Table - Numberphile"/>
              </a:rPr>
              <a:t>Elliptical Pool Table - </a:t>
            </a:r>
            <a:r>
              <a:rPr lang="en-US" b="1" dirty="0" err="1">
                <a:hlinkClick r:id="rId3" tooltip="Elliptical Pool Table - Numberphile"/>
              </a:rPr>
              <a:t>Numberphile</a:t>
            </a:r>
            <a:endParaRPr lang="en-US" b="1" dirty="0"/>
          </a:p>
        </p:txBody>
      </p:sp>
    </p:spTree>
    <p:extLst>
      <p:ext uri="{BB962C8B-B14F-4D97-AF65-F5344CB8AC3E}">
        <p14:creationId xmlns:p14="http://schemas.microsoft.com/office/powerpoint/2010/main" val="2028637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barbarapijan.com/bpa/VimshottariDasha/Ketu_CropCircle_WindmillHill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6" y="381000"/>
            <a:ext cx="8324850" cy="5943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 satellite (elliptical)</a:t>
            </a:r>
            <a:endParaRPr lang="en-US" sz="3600" dirty="0">
              <a:solidFill>
                <a:schemeClr val="bg1"/>
              </a:solidFill>
              <a:effectLst>
                <a:outerShdw blurRad="38100" dist="38100" dir="2700000" algn="tl">
                  <a:srgbClr val="000000">
                    <a:alpha val="43137"/>
                  </a:srgbClr>
                </a:outerShdw>
              </a:effectLst>
            </a:endParaRPr>
          </a:p>
        </p:txBody>
      </p:sp>
      <p:pic>
        <p:nvPicPr>
          <p:cNvPr id="37892" name="Picture 4" descr="http://images.dpchallenge.com/images_challenge/1000-1999/1073/1200/Copyrighted_Image_Reuse_Prohibited_8118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03" y="348018"/>
            <a:ext cx="8598427" cy="59765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4266808" y="1972670"/>
            <a:ext cx="4572000" cy="923330"/>
          </a:xfrm>
          <a:prstGeom prst="rect">
            <a:avLst/>
          </a:prstGeom>
        </p:spPr>
        <p:txBody>
          <a:bodyPr>
            <a:spAutoFit/>
          </a:bodyPr>
          <a:lstStyle/>
          <a:p>
            <a:endParaRPr lang="en-US" dirty="0"/>
          </a:p>
          <a:p>
            <a:endParaRPr lang="en-US" dirty="0"/>
          </a:p>
          <a:p>
            <a:endParaRPr lang="en-US" dirty="0"/>
          </a:p>
        </p:txBody>
      </p:sp>
      <p:sp>
        <p:nvSpPr>
          <p:cNvPr id="6" name="Rounded Rectangular Callout 5"/>
          <p:cNvSpPr/>
          <p:nvPr/>
        </p:nvSpPr>
        <p:spPr>
          <a:xfrm>
            <a:off x="228601" y="4528782"/>
            <a:ext cx="8382000" cy="871182"/>
          </a:xfrm>
          <a:prstGeom prst="wedgeRoundRectCallout">
            <a:avLst>
              <a:gd name="adj1" fmla="val -12289"/>
              <a:gd name="adj2" fmla="val -1019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Nature is filled with circles…why is it that we  see far more ellipses than circles?  </a:t>
            </a:r>
            <a:endParaRPr lang="en-US" sz="2400" dirty="0"/>
          </a:p>
        </p:txBody>
      </p:sp>
    </p:spTree>
    <p:extLst>
      <p:ext uri="{BB962C8B-B14F-4D97-AF65-F5344CB8AC3E}">
        <p14:creationId xmlns:p14="http://schemas.microsoft.com/office/powerpoint/2010/main" val="364560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 satellite (elliptical)</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4266808" y="1972670"/>
            <a:ext cx="4572000" cy="923330"/>
          </a:xfrm>
          <a:prstGeom prst="rect">
            <a:avLst/>
          </a:prstGeom>
        </p:spPr>
        <p:txBody>
          <a:bodyPr>
            <a:spAutoFit/>
          </a:bodyPr>
          <a:lstStyle/>
          <a:p>
            <a:endParaRPr lang="en-US" dirty="0"/>
          </a:p>
          <a:p>
            <a:endParaRPr lang="en-US" dirty="0"/>
          </a:p>
          <a:p>
            <a:endParaRPr lang="en-US" dirty="0"/>
          </a:p>
        </p:txBody>
      </p:sp>
      <p:sp>
        <p:nvSpPr>
          <p:cNvPr id="12" name="Rectangle 11"/>
          <p:cNvSpPr/>
          <p:nvPr/>
        </p:nvSpPr>
        <p:spPr>
          <a:xfrm>
            <a:off x="5943600" y="3276600"/>
            <a:ext cx="3333859" cy="3416320"/>
          </a:xfrm>
          <a:prstGeom prst="rect">
            <a:avLst/>
          </a:prstGeom>
        </p:spPr>
        <p:txBody>
          <a:bodyPr wrap="square">
            <a:spAutoFit/>
          </a:bodyPr>
          <a:lstStyle/>
          <a:p>
            <a:r>
              <a:rPr lang="en-US" sz="2400" dirty="0" smtClean="0"/>
              <a:t>1</a:t>
            </a:r>
            <a:r>
              <a:rPr lang="en-US" sz="2400" dirty="0"/>
              <a:t>.  speed?</a:t>
            </a:r>
          </a:p>
          <a:p>
            <a:r>
              <a:rPr lang="en-US" sz="2400" dirty="0"/>
              <a:t>2.  v?</a:t>
            </a:r>
          </a:p>
          <a:p>
            <a:r>
              <a:rPr lang="en-US" sz="2400" dirty="0"/>
              <a:t>3.  mass?</a:t>
            </a:r>
          </a:p>
          <a:p>
            <a:r>
              <a:rPr lang="en-US" sz="2400" dirty="0"/>
              <a:t>4.  </a:t>
            </a:r>
            <a:r>
              <a:rPr lang="en-US" sz="2400" dirty="0" smtClean="0"/>
              <a:t>gravitational    attraction </a:t>
            </a:r>
            <a:r>
              <a:rPr lang="en-US" sz="2400" dirty="0"/>
              <a:t>to Earth?</a:t>
            </a:r>
          </a:p>
          <a:p>
            <a:r>
              <a:rPr lang="en-US" sz="2400" dirty="0"/>
              <a:t>5.  KE</a:t>
            </a:r>
          </a:p>
          <a:p>
            <a:r>
              <a:rPr lang="en-US" sz="2400" dirty="0"/>
              <a:t>6.  PE</a:t>
            </a:r>
          </a:p>
          <a:p>
            <a:r>
              <a:rPr lang="en-US" sz="2400" dirty="0"/>
              <a:t>7.  total E</a:t>
            </a:r>
          </a:p>
          <a:p>
            <a:r>
              <a:rPr lang="en-US" sz="2400" dirty="0"/>
              <a:t>8.  acceleration?</a:t>
            </a:r>
          </a:p>
        </p:txBody>
      </p:sp>
      <p:sp>
        <p:nvSpPr>
          <p:cNvPr id="6" name="Rounded Rectangular Callout 5"/>
          <p:cNvSpPr/>
          <p:nvPr/>
        </p:nvSpPr>
        <p:spPr>
          <a:xfrm>
            <a:off x="228601" y="957618"/>
            <a:ext cx="8382000" cy="1015052"/>
          </a:xfrm>
          <a:prstGeom prst="wedgeRoundRectCallout">
            <a:avLst>
              <a:gd name="adj1" fmla="val -19942"/>
              <a:gd name="adj2" fmla="val 720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Consider the elliptical </a:t>
            </a:r>
            <a:r>
              <a:rPr lang="en-US" sz="2400" dirty="0" smtClean="0"/>
              <a:t>orbit again…answer these questions in your notes…and we will discuss:</a:t>
            </a:r>
            <a:endParaRPr lang="en-US" sz="2400" dirty="0"/>
          </a:p>
        </p:txBody>
      </p:sp>
      <p:sp>
        <p:nvSpPr>
          <p:cNvPr id="5" name="Rectangle 4"/>
          <p:cNvSpPr/>
          <p:nvPr/>
        </p:nvSpPr>
        <p:spPr>
          <a:xfrm>
            <a:off x="130420" y="2236021"/>
            <a:ext cx="8861180" cy="830997"/>
          </a:xfrm>
          <a:prstGeom prst="rect">
            <a:avLst/>
          </a:prstGeom>
        </p:spPr>
        <p:txBody>
          <a:bodyPr wrap="square">
            <a:spAutoFit/>
          </a:bodyPr>
          <a:lstStyle/>
          <a:p>
            <a:r>
              <a:rPr lang="en-US" sz="2400" dirty="0"/>
              <a:t>Orbit Review:  At which point does the satellite have the greatest: (write in the correct letter)</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3276600"/>
            <a:ext cx="4994037" cy="29019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612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escape speed</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4266808" y="1972670"/>
            <a:ext cx="4572000" cy="923330"/>
          </a:xfrm>
          <a:prstGeom prst="rect">
            <a:avLst/>
          </a:prstGeom>
        </p:spPr>
        <p:txBody>
          <a:bodyPr>
            <a:spAutoFit/>
          </a:bodyPr>
          <a:lstStyle/>
          <a:p>
            <a:endParaRPr lang="en-US" dirty="0"/>
          </a:p>
          <a:p>
            <a:endParaRPr lang="en-US" dirty="0"/>
          </a:p>
          <a:p>
            <a:endParaRPr lang="en-US" dirty="0"/>
          </a:p>
        </p:txBody>
      </p:sp>
      <p:sp>
        <p:nvSpPr>
          <p:cNvPr id="12" name="Rectangle 11"/>
          <p:cNvSpPr/>
          <p:nvPr/>
        </p:nvSpPr>
        <p:spPr>
          <a:xfrm>
            <a:off x="4387756" y="1832169"/>
            <a:ext cx="4470494" cy="461665"/>
          </a:xfrm>
          <a:prstGeom prst="rect">
            <a:avLst/>
          </a:prstGeom>
        </p:spPr>
        <p:txBody>
          <a:bodyPr wrap="square">
            <a:spAutoFit/>
          </a:bodyPr>
          <a:lstStyle/>
          <a:p>
            <a:r>
              <a:rPr lang="en-US" sz="2400" dirty="0" smtClean="0"/>
              <a:t>Is it true?</a:t>
            </a:r>
            <a:endParaRPr lang="en-US" sz="2400" dirty="0"/>
          </a:p>
        </p:txBody>
      </p:sp>
      <p:sp>
        <p:nvSpPr>
          <p:cNvPr id="6" name="Rounded Rectangular Callout 5"/>
          <p:cNvSpPr/>
          <p:nvPr/>
        </p:nvSpPr>
        <p:spPr>
          <a:xfrm>
            <a:off x="228601" y="957618"/>
            <a:ext cx="8382000" cy="507526"/>
          </a:xfrm>
          <a:prstGeom prst="wedgeRoundRectCallout">
            <a:avLst>
              <a:gd name="adj1" fmla="val -19942"/>
              <a:gd name="adj2" fmla="val 720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Consider the </a:t>
            </a:r>
            <a:r>
              <a:rPr lang="en-US" sz="2400" dirty="0" smtClean="0"/>
              <a:t>famous dictum…</a:t>
            </a:r>
            <a:endParaRPr lang="en-US" sz="2400" dirty="0"/>
          </a:p>
        </p:txBody>
      </p:sp>
      <p:sp>
        <p:nvSpPr>
          <p:cNvPr id="5" name="Rectangle 4"/>
          <p:cNvSpPr/>
          <p:nvPr/>
        </p:nvSpPr>
        <p:spPr>
          <a:xfrm>
            <a:off x="4229277" y="4267200"/>
            <a:ext cx="3845256" cy="830997"/>
          </a:xfrm>
          <a:prstGeom prst="rect">
            <a:avLst/>
          </a:prstGeom>
        </p:spPr>
        <p:txBody>
          <a:bodyPr wrap="square">
            <a:spAutoFit/>
          </a:bodyPr>
          <a:lstStyle/>
          <a:p>
            <a:r>
              <a:rPr lang="en-US" sz="2400" dirty="0" smtClean="0"/>
              <a:t>How might one say this to achieve greater accuracy?</a:t>
            </a:r>
            <a:endParaRPr lang="en-US" sz="2400" dirty="0"/>
          </a:p>
        </p:txBody>
      </p:sp>
      <p:pic>
        <p:nvPicPr>
          <p:cNvPr id="44036" name="Picture 4" descr="https://encrypted-tbn2.gstatic.com/images?q=tbn:ANd9GcSAFQyxB_skvs4EiweE18s4iVaBi4PPccLkcAuTg89fhvmTz-cP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79" y="1895689"/>
            <a:ext cx="3352800"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1" y="3741533"/>
            <a:ext cx="3505200" cy="150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47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a:t>
            </a:r>
            <a:endParaRPr lang="en-US" sz="3600"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364524" y="4800600"/>
            <a:ext cx="8382000" cy="646331"/>
          </a:xfrm>
          <a:prstGeom prst="rect">
            <a:avLst/>
          </a:prstGeom>
          <a:noFill/>
        </p:spPr>
        <p:txBody>
          <a:bodyPr wrap="square" rtlCol="0">
            <a:spAutoFit/>
          </a:bodyPr>
          <a:lstStyle/>
          <a:p>
            <a:r>
              <a:rPr lang="en-US" dirty="0" smtClean="0"/>
              <a:t>A projectile is any object which, once projected, continues in motion by its own inertia while under the influence of gravity.</a:t>
            </a:r>
            <a:endParaRPr lang="en-US" dirty="0"/>
          </a:p>
        </p:txBody>
      </p:sp>
      <p:pic>
        <p:nvPicPr>
          <p:cNvPr id="7170" name="Picture 2" descr="http://domestocrat.files.wordpress.com/2011/09/img_3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5300" y="2057400"/>
            <a:ext cx="3962400" cy="2476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http://cdn.images.express.co.uk/img/dynamic/36/590x/Harrison-Ford-as-Hans-Solo-with-Chewbacca-5709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905000"/>
            <a:ext cx="3333750" cy="1977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Rounded Rectangular Callout 4"/>
          <p:cNvSpPr/>
          <p:nvPr/>
        </p:nvSpPr>
        <p:spPr>
          <a:xfrm>
            <a:off x="2286000" y="1267206"/>
            <a:ext cx="3048000" cy="458724"/>
          </a:xfrm>
          <a:prstGeom prst="wedgeRoundRectCallout">
            <a:avLst>
              <a:gd name="adj1" fmla="val -29388"/>
              <a:gd name="adj2" fmla="val 1392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exactly is a projectile?</a:t>
            </a:r>
            <a:endParaRPr lang="en-US" dirty="0"/>
          </a:p>
        </p:txBody>
      </p:sp>
    </p:spTree>
    <p:extLst>
      <p:ext uri="{BB962C8B-B14F-4D97-AF65-F5344CB8AC3E}">
        <p14:creationId xmlns:p14="http://schemas.microsoft.com/office/powerpoint/2010/main" val="76453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escape speed</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4266808" y="1972670"/>
            <a:ext cx="4572000" cy="923330"/>
          </a:xfrm>
          <a:prstGeom prst="rect">
            <a:avLst/>
          </a:prstGeom>
        </p:spPr>
        <p:txBody>
          <a:bodyPr>
            <a:spAutoFit/>
          </a:bodyPr>
          <a:lstStyle/>
          <a:p>
            <a:endParaRPr lang="en-US" dirty="0"/>
          </a:p>
          <a:p>
            <a:endParaRPr lang="en-US" dirty="0"/>
          </a:p>
          <a:p>
            <a:endParaRPr lang="en-US" dirty="0"/>
          </a:p>
        </p:txBody>
      </p:sp>
      <p:sp>
        <p:nvSpPr>
          <p:cNvPr id="6" name="Rounded Rectangular Callout 5"/>
          <p:cNvSpPr/>
          <p:nvPr/>
        </p:nvSpPr>
        <p:spPr>
          <a:xfrm>
            <a:off x="228601" y="957618"/>
            <a:ext cx="8382000" cy="507526"/>
          </a:xfrm>
          <a:prstGeom prst="wedgeRoundRectCallout">
            <a:avLst>
              <a:gd name="adj1" fmla="val -19942"/>
              <a:gd name="adj2" fmla="val 720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Well…let Dwight state it simply</a:t>
            </a:r>
            <a:endParaRPr lang="en-US" sz="2400" dirty="0"/>
          </a:p>
        </p:txBody>
      </p:sp>
      <p:sp>
        <p:nvSpPr>
          <p:cNvPr id="5" name="Rectangle 4"/>
          <p:cNvSpPr/>
          <p:nvPr/>
        </p:nvSpPr>
        <p:spPr>
          <a:xfrm>
            <a:off x="4848625" y="1948770"/>
            <a:ext cx="4003321" cy="2308324"/>
          </a:xfrm>
          <a:prstGeom prst="rect">
            <a:avLst/>
          </a:prstGeom>
        </p:spPr>
        <p:txBody>
          <a:bodyPr wrap="square">
            <a:spAutoFit/>
          </a:bodyPr>
          <a:lstStyle/>
          <a:p>
            <a:r>
              <a:rPr lang="en-US" sz="2400" dirty="0"/>
              <a:t>If a ball must be shot at 8 km/s in order to become an Earth Satellite, one must be shot at a whopping 11.2 km/s in order to </a:t>
            </a:r>
            <a:r>
              <a:rPr lang="en-US" sz="2400" dirty="0" smtClean="0"/>
              <a:t>“outrun” </a:t>
            </a:r>
            <a:r>
              <a:rPr lang="en-US" sz="2400" dirty="0"/>
              <a:t>gravity and ‘escape’ the </a:t>
            </a:r>
            <a:r>
              <a:rPr lang="en-US" sz="2400" dirty="0" smtClean="0"/>
              <a:t>Earth…</a:t>
            </a:r>
            <a:endParaRPr lang="en-US" sz="2400" dirty="0"/>
          </a:p>
        </p:txBody>
      </p:sp>
      <p:pic>
        <p:nvPicPr>
          <p:cNvPr id="44034" name="Picture 2" descr="http://s.quickmeme.com/img/ae/aebc36b4dd4989e4aa766792ec227706c29b755d157aafe6c005f7fb33bd49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76400"/>
            <a:ext cx="4286250" cy="2962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1" y="1556862"/>
            <a:ext cx="4620024" cy="324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ounded Rectangular Callout 10"/>
          <p:cNvSpPr/>
          <p:nvPr/>
        </p:nvSpPr>
        <p:spPr>
          <a:xfrm>
            <a:off x="381000" y="5029200"/>
            <a:ext cx="8382000" cy="1143000"/>
          </a:xfrm>
          <a:prstGeom prst="wedgeRoundRectCallout">
            <a:avLst>
              <a:gd name="adj1" fmla="val 20685"/>
              <a:gd name="adj2" fmla="val -700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Remember: this does not mean that there is no gravitational influence from the Earth---merely that it can be overcome…</a:t>
            </a:r>
            <a:endParaRPr lang="en-US" sz="2400" dirty="0"/>
          </a:p>
        </p:txBody>
      </p:sp>
      <p:sp>
        <p:nvSpPr>
          <p:cNvPr id="8" name="Rectangular Callout 7"/>
          <p:cNvSpPr/>
          <p:nvPr/>
        </p:nvSpPr>
        <p:spPr>
          <a:xfrm>
            <a:off x="609600" y="2133600"/>
            <a:ext cx="3352800" cy="1676399"/>
          </a:xfrm>
          <a:prstGeom prst="wedgeRectCallout">
            <a:avLst>
              <a:gd name="adj1" fmla="val -19892"/>
              <a:gd name="adj2" fmla="val 132431"/>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Use the Universal law of Gravitation to prove </a:t>
            </a:r>
            <a:r>
              <a:rPr lang="en-US" sz="2400" dirty="0" smtClean="0"/>
              <a:t>this…write how you could in your notes…</a:t>
            </a:r>
            <a:endParaRPr lang="en-US" sz="2400" dirty="0"/>
          </a:p>
        </p:txBody>
      </p:sp>
    </p:spTree>
    <p:extLst>
      <p:ext uri="{BB962C8B-B14F-4D97-AF65-F5344CB8AC3E}">
        <p14:creationId xmlns:p14="http://schemas.microsoft.com/office/powerpoint/2010/main" val="134730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4" grpId="1" animBg="1"/>
      <p:bldP spid="11"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escape speed</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4266808" y="1972670"/>
            <a:ext cx="4572000" cy="923330"/>
          </a:xfrm>
          <a:prstGeom prst="rect">
            <a:avLst/>
          </a:prstGeom>
        </p:spPr>
        <p:txBody>
          <a:bodyPr>
            <a:spAutoFit/>
          </a:bodyPr>
          <a:lstStyle/>
          <a:p>
            <a:endParaRPr lang="en-US" dirty="0"/>
          </a:p>
          <a:p>
            <a:endParaRPr lang="en-US" dirty="0"/>
          </a:p>
          <a:p>
            <a:endParaRPr lang="en-US" dirty="0"/>
          </a:p>
        </p:txBody>
      </p:sp>
      <p:sp>
        <p:nvSpPr>
          <p:cNvPr id="6" name="Rounded Rectangular Callout 5"/>
          <p:cNvSpPr/>
          <p:nvPr/>
        </p:nvSpPr>
        <p:spPr>
          <a:xfrm>
            <a:off x="5425966" y="957618"/>
            <a:ext cx="3505200" cy="507526"/>
          </a:xfrm>
          <a:prstGeom prst="wedgeRoundRectCallout">
            <a:avLst>
              <a:gd name="adj1" fmla="val -16794"/>
              <a:gd name="adj2" fmla="val 751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Let’s review</a:t>
            </a:r>
            <a:endParaRPr lang="en-US" sz="2400" dirty="0"/>
          </a:p>
        </p:txBody>
      </p:sp>
      <p:sp>
        <p:nvSpPr>
          <p:cNvPr id="5" name="Rectangle 4"/>
          <p:cNvSpPr/>
          <p:nvPr/>
        </p:nvSpPr>
        <p:spPr>
          <a:xfrm>
            <a:off x="228601" y="1656777"/>
            <a:ext cx="8762999" cy="3785652"/>
          </a:xfrm>
          <a:prstGeom prst="rect">
            <a:avLst/>
          </a:prstGeom>
        </p:spPr>
        <p:txBody>
          <a:bodyPr wrap="square">
            <a:spAutoFit/>
          </a:bodyPr>
          <a:lstStyle/>
          <a:p>
            <a:r>
              <a:rPr lang="en-US" sz="2400" dirty="0" smtClean="0"/>
              <a:t>What </a:t>
            </a:r>
            <a:r>
              <a:rPr lang="en-US" sz="2400" dirty="0"/>
              <a:t>happens to the speed of </a:t>
            </a:r>
            <a:r>
              <a:rPr lang="en-US" sz="2400" dirty="0" smtClean="0"/>
              <a:t>a rocket as </a:t>
            </a:r>
            <a:r>
              <a:rPr lang="en-US" sz="2400" dirty="0"/>
              <a:t>it leaves the Earth?</a:t>
            </a:r>
          </a:p>
          <a:p>
            <a:endParaRPr lang="en-US" sz="2400" dirty="0"/>
          </a:p>
          <a:p>
            <a:r>
              <a:rPr lang="en-US" sz="2400" dirty="0" smtClean="0"/>
              <a:t>What </a:t>
            </a:r>
            <a:r>
              <a:rPr lang="en-US" sz="2400" dirty="0"/>
              <a:t>happens to the F of gravity as the projectile leaves the Earth?</a:t>
            </a:r>
          </a:p>
          <a:p>
            <a:endParaRPr lang="en-US" sz="2400" dirty="0"/>
          </a:p>
          <a:p>
            <a:r>
              <a:rPr lang="en-US" sz="2400" dirty="0" smtClean="0"/>
              <a:t>Does </a:t>
            </a:r>
            <a:r>
              <a:rPr lang="en-US" sz="2400" dirty="0"/>
              <a:t>the projectile ever literally escape the tug of the Earth’s gravity?</a:t>
            </a:r>
          </a:p>
          <a:p>
            <a:endParaRPr lang="en-US" sz="2400" dirty="0"/>
          </a:p>
          <a:p>
            <a:r>
              <a:rPr lang="en-US" sz="2400" dirty="0" smtClean="0"/>
              <a:t>Does </a:t>
            </a:r>
            <a:r>
              <a:rPr lang="en-US" sz="2400" dirty="0"/>
              <a:t>it escape the Earth?</a:t>
            </a:r>
          </a:p>
          <a:p>
            <a:endParaRPr lang="en-US" sz="2400" dirty="0"/>
          </a:p>
          <a:p>
            <a:r>
              <a:rPr lang="en-US" sz="2400" dirty="0"/>
              <a:t>Must one travel this fast to </a:t>
            </a:r>
            <a:r>
              <a:rPr lang="en-US" sz="2400" dirty="0" smtClean="0"/>
              <a:t>get						 </a:t>
            </a:r>
            <a:r>
              <a:rPr lang="en-US" sz="2400" dirty="0"/>
              <a:t>to the </a:t>
            </a:r>
            <a:r>
              <a:rPr lang="en-US" sz="2400" dirty="0" smtClean="0"/>
              <a:t>moon?</a:t>
            </a:r>
            <a:endParaRPr lang="en-US" sz="2400" dirty="0"/>
          </a:p>
        </p:txBody>
      </p:sp>
      <p:pic>
        <p:nvPicPr>
          <p:cNvPr id="29698" name="Picture 2" descr="https://thebestpictureproject.files.wordpress.com/2011/06/et1.jpg"/>
          <p:cNvPicPr>
            <a:picLocks noChangeAspect="1" noChangeArrowheads="1"/>
          </p:cNvPicPr>
          <p:nvPr/>
        </p:nvPicPr>
        <p:blipFill rotWithShape="1">
          <a:blip r:embed="rId2">
            <a:extLst>
              <a:ext uri="{28A0092B-C50C-407E-A947-70E740481C1C}">
                <a14:useLocalDpi xmlns:a14="http://schemas.microsoft.com/office/drawing/2010/main" val="0"/>
              </a:ext>
            </a:extLst>
          </a:blip>
          <a:srcRect l="4588" t="2877" r="18047" b="13047"/>
          <a:stretch/>
        </p:blipFill>
        <p:spPr bwMode="auto">
          <a:xfrm>
            <a:off x="4398579" y="3657600"/>
            <a:ext cx="4059621" cy="2941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228601" y="5442429"/>
            <a:ext cx="4876799" cy="1156227"/>
          </a:xfrm>
          <a:prstGeom prst="wedgeRoundRectCallout">
            <a:avLst>
              <a:gd name="adj1" fmla="val 73564"/>
              <a:gd name="adj2" fmla="val -874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Considering the moon is 250,000 miles away, and a bike traveling at a constant average speed of about 12 mph, it would take approximately 21,000 hours or 875 days or 2.3 </a:t>
            </a:r>
            <a:r>
              <a:rPr lang="en-US" dirty="0" smtClean="0"/>
              <a:t>years…</a:t>
            </a:r>
            <a:endParaRPr lang="en-US" dirty="0"/>
          </a:p>
        </p:txBody>
      </p:sp>
    </p:spTree>
    <p:extLst>
      <p:ext uri="{BB962C8B-B14F-4D97-AF65-F5344CB8AC3E}">
        <p14:creationId xmlns:p14="http://schemas.microsoft.com/office/powerpoint/2010/main" val="25092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698"/>
                                        </p:tgtEl>
                                        <p:attrNameLst>
                                          <p:attrName>style.visibility</p:attrName>
                                        </p:attrNameLst>
                                      </p:cBhvr>
                                      <p:to>
                                        <p:strVal val="visible"/>
                                      </p:to>
                                    </p:set>
                                    <p:animEffect transition="in" filter="fade">
                                      <p:cBhvr>
                                        <p:cTn id="32" dur="500"/>
                                        <p:tgtEl>
                                          <p:spTgt spid="296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4"/>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escape speed</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4266808" y="1972670"/>
            <a:ext cx="4572000" cy="923330"/>
          </a:xfrm>
          <a:prstGeom prst="rect">
            <a:avLst/>
          </a:prstGeom>
        </p:spPr>
        <p:txBody>
          <a:bodyPr>
            <a:spAutoFit/>
          </a:bodyPr>
          <a:lstStyle/>
          <a:p>
            <a:endParaRPr lang="en-US" dirty="0"/>
          </a:p>
          <a:p>
            <a:endParaRPr lang="en-US" dirty="0"/>
          </a:p>
          <a:p>
            <a:endParaRPr lang="en-US" dirty="0"/>
          </a:p>
        </p:txBody>
      </p:sp>
      <p:sp>
        <p:nvSpPr>
          <p:cNvPr id="5" name="Rectangle 4"/>
          <p:cNvSpPr/>
          <p:nvPr/>
        </p:nvSpPr>
        <p:spPr>
          <a:xfrm>
            <a:off x="228602" y="990547"/>
            <a:ext cx="7086598" cy="830997"/>
          </a:xfrm>
          <a:prstGeom prst="rect">
            <a:avLst/>
          </a:prstGeom>
        </p:spPr>
        <p:txBody>
          <a:bodyPr wrap="square">
            <a:spAutoFit/>
          </a:bodyPr>
          <a:lstStyle/>
          <a:p>
            <a:endParaRPr lang="en-US" sz="2400" dirty="0"/>
          </a:p>
          <a:p>
            <a:r>
              <a:rPr lang="en-US" sz="2400" dirty="0"/>
              <a:t>Must one travel this fast to </a:t>
            </a:r>
            <a:r>
              <a:rPr lang="en-US" sz="2400" dirty="0" smtClean="0"/>
              <a:t>get </a:t>
            </a:r>
            <a:r>
              <a:rPr lang="en-US" sz="2400" dirty="0"/>
              <a:t>to the </a:t>
            </a:r>
            <a:r>
              <a:rPr lang="en-US" sz="2400" dirty="0" smtClean="0"/>
              <a:t>moon?</a:t>
            </a:r>
            <a:endParaRPr lang="en-US" sz="2400" dirty="0"/>
          </a:p>
        </p:txBody>
      </p:sp>
      <p:pic>
        <p:nvPicPr>
          <p:cNvPr id="29698" name="Picture 2" descr="https://thebestpictureproject.files.wordpress.com/2011/06/et1.jpg"/>
          <p:cNvPicPr>
            <a:picLocks noChangeAspect="1" noChangeArrowheads="1"/>
          </p:cNvPicPr>
          <p:nvPr/>
        </p:nvPicPr>
        <p:blipFill rotWithShape="1">
          <a:blip r:embed="rId2">
            <a:extLst>
              <a:ext uri="{28A0092B-C50C-407E-A947-70E740481C1C}">
                <a14:useLocalDpi xmlns:a14="http://schemas.microsoft.com/office/drawing/2010/main" val="0"/>
              </a:ext>
            </a:extLst>
          </a:blip>
          <a:srcRect l="4588" t="2877" r="18047" b="13047"/>
          <a:stretch/>
        </p:blipFill>
        <p:spPr bwMode="auto">
          <a:xfrm>
            <a:off x="6172200" y="838200"/>
            <a:ext cx="2286000" cy="16561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7315200" y="4343400"/>
            <a:ext cx="1727903" cy="2183526"/>
          </a:xfrm>
          <a:prstGeom prst="wedgeRoundRectCallout">
            <a:avLst>
              <a:gd name="adj1" fmla="val -42057"/>
              <a:gd name="adj2" fmla="val -1488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What difference would it make?</a:t>
            </a:r>
            <a:endParaRPr lang="en-US" sz="2400" dirty="0"/>
          </a:p>
        </p:txBody>
      </p:sp>
      <p:sp>
        <p:nvSpPr>
          <p:cNvPr id="4" name="Rectangle 3"/>
          <p:cNvSpPr/>
          <p:nvPr/>
        </p:nvSpPr>
        <p:spPr>
          <a:xfrm>
            <a:off x="228602" y="2438400"/>
            <a:ext cx="7619998" cy="3170099"/>
          </a:xfrm>
          <a:prstGeom prst="rect">
            <a:avLst/>
          </a:prstGeom>
        </p:spPr>
        <p:txBody>
          <a:bodyPr wrap="square">
            <a:spAutoFit/>
          </a:bodyPr>
          <a:lstStyle/>
          <a:p>
            <a:r>
              <a:rPr lang="en-US" sz="2000" dirty="0"/>
              <a:t>Why</a:t>
            </a:r>
            <a:r>
              <a:rPr lang="en-US" sz="2000" dirty="0" smtClean="0"/>
              <a:t>?</a:t>
            </a:r>
          </a:p>
          <a:p>
            <a:r>
              <a:rPr lang="en-US" sz="2000" dirty="0" smtClean="0"/>
              <a:t> </a:t>
            </a:r>
            <a:r>
              <a:rPr lang="en-US" sz="2000" dirty="0"/>
              <a:t>One must recognize the difference between ballistic speed and sustained speed</a:t>
            </a:r>
          </a:p>
          <a:p>
            <a:endParaRPr lang="en-US" sz="2000" dirty="0"/>
          </a:p>
          <a:p>
            <a:r>
              <a:rPr lang="en-US" sz="2000" b="1" dirty="0"/>
              <a:t>Ballistic </a:t>
            </a:r>
            <a:r>
              <a:rPr lang="en-US" sz="2000" dirty="0"/>
              <a:t>speed</a:t>
            </a:r>
            <a:r>
              <a:rPr lang="en-US" sz="2000" b="1" dirty="0"/>
              <a:t>	</a:t>
            </a:r>
            <a:r>
              <a:rPr lang="en-US" sz="2000" dirty="0"/>
              <a:t>	   </a:t>
            </a:r>
            <a:r>
              <a:rPr lang="en-US" sz="2000" dirty="0" smtClean="0"/>
              <a:t>       vs</a:t>
            </a:r>
            <a:r>
              <a:rPr lang="en-US" sz="2000" dirty="0"/>
              <a:t>.			</a:t>
            </a:r>
            <a:r>
              <a:rPr lang="en-US" sz="2000" b="1" dirty="0"/>
              <a:t>Sustained</a:t>
            </a:r>
            <a:r>
              <a:rPr lang="en-US" sz="2000" dirty="0"/>
              <a:t> speed</a:t>
            </a:r>
          </a:p>
          <a:p>
            <a:endParaRPr lang="en-US" sz="2000" dirty="0" smtClean="0"/>
          </a:p>
          <a:p>
            <a:r>
              <a:rPr lang="en-US" sz="2000" dirty="0" smtClean="0"/>
              <a:t>      </a:t>
            </a:r>
            <a:r>
              <a:rPr lang="en-US" sz="2000" dirty="0"/>
              <a:t>brief			</a:t>
            </a:r>
            <a:r>
              <a:rPr lang="en-US" sz="2000" dirty="0" smtClean="0"/>
              <a:t>      thrust</a:t>
            </a:r>
            <a:r>
              <a:rPr lang="en-US" sz="2000" dirty="0"/>
              <a:t>	</a:t>
            </a:r>
            <a:r>
              <a:rPr lang="en-US" sz="2000" dirty="0" smtClean="0"/>
              <a:t>                     continuous</a:t>
            </a:r>
            <a:endParaRPr lang="en-US" sz="2000" dirty="0"/>
          </a:p>
          <a:p>
            <a:endParaRPr lang="en-US" sz="2000" dirty="0" smtClean="0"/>
          </a:p>
          <a:p>
            <a:r>
              <a:rPr lang="en-US" sz="2000" dirty="0" smtClean="0"/>
              <a:t> </a:t>
            </a:r>
            <a:r>
              <a:rPr lang="en-US" sz="2000" dirty="0"/>
              <a:t>11.2 km/s		</a:t>
            </a:r>
            <a:r>
              <a:rPr lang="en-US" sz="2000" dirty="0" smtClean="0"/>
              <a:t>    escape </a:t>
            </a:r>
            <a:r>
              <a:rPr lang="en-US" sz="2000" dirty="0"/>
              <a:t>v		       any v &gt; 0</a:t>
            </a:r>
          </a:p>
          <a:p>
            <a:endParaRPr lang="en-US" sz="2000" dirty="0"/>
          </a:p>
        </p:txBody>
      </p:sp>
      <p:sp>
        <p:nvSpPr>
          <p:cNvPr id="7" name="Rectangle 6"/>
          <p:cNvSpPr/>
          <p:nvPr/>
        </p:nvSpPr>
        <p:spPr>
          <a:xfrm>
            <a:off x="457200" y="5867400"/>
            <a:ext cx="2820516" cy="369332"/>
          </a:xfrm>
          <a:prstGeom prst="rect">
            <a:avLst/>
          </a:prstGeom>
        </p:spPr>
        <p:txBody>
          <a:bodyPr wrap="none">
            <a:spAutoFit/>
          </a:bodyPr>
          <a:lstStyle/>
          <a:p>
            <a:r>
              <a:rPr lang="en-US" dirty="0">
                <a:hlinkClick r:id="rId3" tooltip="The Gravity of the Situation: Crash Course Astronomy #7"/>
              </a:rPr>
              <a:t>The Gravity of the Situation:</a:t>
            </a:r>
            <a:endParaRPr lang="en-US" dirty="0"/>
          </a:p>
        </p:txBody>
      </p:sp>
    </p:spTree>
    <p:extLst>
      <p:ext uri="{BB962C8B-B14F-4D97-AF65-F5344CB8AC3E}">
        <p14:creationId xmlns:p14="http://schemas.microsoft.com/office/powerpoint/2010/main" val="290928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192"/>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a:t>
            </a:r>
            <a:r>
              <a:rPr lang="en-US" sz="3600" dirty="0" err="1" smtClean="0">
                <a:solidFill>
                  <a:schemeClr val="bg1"/>
                </a:solidFill>
                <a:effectLst>
                  <a:outerShdw blurRad="38100" dist="38100" dir="2700000" algn="tl">
                    <a:srgbClr val="000000">
                      <a:alpha val="43137"/>
                    </a:srgbClr>
                  </a:outerShdw>
                </a:effectLst>
              </a:rPr>
              <a:t>eg</a:t>
            </a:r>
            <a:r>
              <a:rPr lang="en-US" sz="3600" dirty="0" smtClean="0">
                <a:solidFill>
                  <a:schemeClr val="bg1"/>
                </a:solidFill>
                <a:effectLst>
                  <a:outerShdw blurRad="38100" dist="38100" dir="2700000" algn="tl">
                    <a:srgbClr val="000000">
                      <a:alpha val="43137"/>
                    </a:srgbClr>
                  </a:outerShdw>
                </a:effectLst>
              </a:rPr>
              <a:t>.</a:t>
            </a:r>
            <a:endParaRPr lang="en-US" sz="3600" dirty="0">
              <a:solidFill>
                <a:schemeClr val="bg1"/>
              </a:solidFill>
              <a:effectLst>
                <a:outerShdw blurRad="38100" dist="38100" dir="2700000" algn="tl">
                  <a:srgbClr val="000000">
                    <a:alpha val="43137"/>
                  </a:srgbClr>
                </a:outerShdw>
              </a:effectLst>
            </a:endParaRPr>
          </a:p>
        </p:txBody>
      </p:sp>
      <p:pic>
        <p:nvPicPr>
          <p:cNvPr id="5122" name="Picture 2" descr="http://pre04.deviantart.net/b4b8/th/pre/i/2015/169/9/e/the_martian_by_ormanator-d8xs6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115901"/>
            <a:ext cx="1885950"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6" name="Picture 6" descr="http://hitwallpaper.com/wp-content/uploads/2013/07/Hich-hikers-guide-to-the-galix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660427"/>
            <a:ext cx="5975671" cy="3362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http://assets.explainthisimage.com/hashed_silo_content/silo_content/25007/resized/Flying_Do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7575" y="1066800"/>
            <a:ext cx="5257800" cy="1965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https://encrypted-tbn3.gstatic.com/images?q=tbn:ANd9GcRxyGK7NvfjiGeqQWpgdk8n9QYa3CawEOGSw2BKxbYwSPtVVb8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4762500" cy="3181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i.dailymail.co.uk/i/pix/2013/05/02/article-2318096-199169A5000005DC-971_964x34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 y="3505200"/>
            <a:ext cx="8303808"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http://i4.mirror.co.uk/incoming/article2954868.ece/ALTERNATES/s1023/Great-white-shark-launches-itself-clear-out-of-the-wat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1" y="925512"/>
            <a:ext cx="4329112" cy="28829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040708" y="457200"/>
            <a:ext cx="3084242" cy="338554"/>
          </a:xfrm>
          <a:prstGeom prst="rect">
            <a:avLst/>
          </a:prstGeom>
        </p:spPr>
        <p:txBody>
          <a:bodyPr wrap="none">
            <a:spAutoFit/>
          </a:bodyPr>
          <a:lstStyle/>
          <a:p>
            <a:r>
              <a:rPr lang="en-US" sz="1600" dirty="0">
                <a:hlinkClick r:id="rId8" tooltip="Cristiano Ronaldo Freekicks (vol.5)"/>
              </a:rPr>
              <a:t>Cristiano Ronaldo </a:t>
            </a:r>
            <a:r>
              <a:rPr lang="en-US" sz="1600" dirty="0" err="1">
                <a:hlinkClick r:id="rId8" tooltip="Cristiano Ronaldo Freekicks (vol.5)"/>
              </a:rPr>
              <a:t>Freekicks</a:t>
            </a:r>
            <a:r>
              <a:rPr lang="en-US" sz="1600" dirty="0">
                <a:hlinkClick r:id="rId8" tooltip="Cristiano Ronaldo Freekicks (vol.5)"/>
              </a:rPr>
              <a:t> (vol.5) </a:t>
            </a:r>
            <a:endParaRPr lang="en-US" sz="1600" dirty="0"/>
          </a:p>
        </p:txBody>
      </p:sp>
      <p:pic>
        <p:nvPicPr>
          <p:cNvPr id="3084" name="Picture 12" descr="http://images3.privateschoolreview.com/photo/780x600/7000/6940/Seven-Rivers-Christian-School-JJ1zyU.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959" y="1115901"/>
            <a:ext cx="3859852" cy="25732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https://www.channelone.com/wp-content/uploads/2014/09/bigstock-Beach-volleyball-in-the-sand-credit.jpg"/>
          <p:cNvPicPr>
            <a:picLocks noChangeAspect="1" noChangeArrowheads="1"/>
          </p:cNvPicPr>
          <p:nvPr/>
        </p:nvPicPr>
        <p:blipFill rotWithShape="1">
          <a:blip r:embed="rId10">
            <a:extLst>
              <a:ext uri="{28A0092B-C50C-407E-A947-70E740481C1C}">
                <a14:useLocalDpi xmlns:a14="http://schemas.microsoft.com/office/drawing/2010/main" val="0"/>
              </a:ext>
            </a:extLst>
          </a:blip>
          <a:srcRect b="3648"/>
          <a:stretch/>
        </p:blipFill>
        <p:spPr bwMode="auto">
          <a:xfrm>
            <a:off x="1828800" y="1752600"/>
            <a:ext cx="5286375" cy="3395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34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5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80"/>
                                        </p:tgtEl>
                                        <p:attrNameLst>
                                          <p:attrName>style.visibility</p:attrName>
                                        </p:attrNameLst>
                                      </p:cBhvr>
                                      <p:to>
                                        <p:strVal val="visible"/>
                                      </p:to>
                                    </p:set>
                                    <p:animEffect transition="in" filter="fade">
                                      <p:cBhvr>
                                        <p:cTn id="27" dur="500"/>
                                        <p:tgtEl>
                                          <p:spTgt spid="308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84"/>
                                        </p:tgtEl>
                                        <p:attrNameLst>
                                          <p:attrName>style.visibility</p:attrName>
                                        </p:attrNameLst>
                                      </p:cBhvr>
                                      <p:to>
                                        <p:strVal val="visible"/>
                                      </p:to>
                                    </p:set>
                                    <p:animEffect transition="in" filter="fade">
                                      <p:cBhvr>
                                        <p:cTn id="37" dur="500"/>
                                        <p:tgtEl>
                                          <p:spTgt spid="30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82"/>
                                        </p:tgtEl>
                                        <p:attrNameLst>
                                          <p:attrName>style.visibility</p:attrName>
                                        </p:attrNameLst>
                                      </p:cBhvr>
                                      <p:to>
                                        <p:strVal val="visible"/>
                                      </p:to>
                                    </p:set>
                                    <p:animEffect transition="in" filter="fade">
                                      <p:cBhvr>
                                        <p:cTn id="42"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a:t>
            </a:r>
            <a:endParaRPr lang="en-US" sz="3600"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354999" y="5334000"/>
            <a:ext cx="8382000" cy="1323439"/>
          </a:xfrm>
          <a:prstGeom prst="rect">
            <a:avLst/>
          </a:prstGeom>
          <a:noFill/>
        </p:spPr>
        <p:txBody>
          <a:bodyPr wrap="square" rtlCol="0">
            <a:spAutoFit/>
          </a:bodyPr>
          <a:lstStyle/>
          <a:p>
            <a:r>
              <a:rPr lang="en-US" sz="2000" b="1" dirty="0" smtClean="0">
                <a:solidFill>
                  <a:schemeClr val="bg1">
                    <a:lumMod val="85000"/>
                  </a:schemeClr>
                </a:solidFill>
                <a:effectLst>
                  <a:outerShdw blurRad="38100" dist="38100" dir="2700000" algn="tl">
                    <a:srgbClr val="000000">
                      <a:alpha val="43137"/>
                    </a:srgbClr>
                  </a:outerShdw>
                </a:effectLst>
              </a:rPr>
              <a:t>remember</a:t>
            </a:r>
            <a:r>
              <a:rPr lang="en-US" sz="2000" dirty="0" smtClean="0">
                <a:solidFill>
                  <a:schemeClr val="bg1">
                    <a:lumMod val="85000"/>
                  </a:schemeClr>
                </a:solidFill>
                <a:effectLst>
                  <a:outerShdw blurRad="38100" dist="38100" dir="2700000" algn="tl">
                    <a:srgbClr val="000000">
                      <a:alpha val="43137"/>
                    </a:srgbClr>
                  </a:outerShdw>
                </a:effectLst>
              </a:rPr>
              <a:t>: a force is not required to keep an object in motion. A force is only required to maintain an acceleration. And in the case of a projectile, that is moving upwards, there is a downwards force and a downwards acceleration; that is, the object is slowing down.</a:t>
            </a:r>
            <a:endParaRPr lang="en-US" sz="2000" dirty="0">
              <a:solidFill>
                <a:schemeClr val="bg1">
                  <a:lumMod val="85000"/>
                </a:schemeClr>
              </a:solidFill>
              <a:effectLst>
                <a:outerShdw blurRad="38100" dist="38100" dir="2700000" algn="tl">
                  <a:srgbClr val="000000">
                    <a:alpha val="43137"/>
                  </a:srgbClr>
                </a:outerShdw>
              </a:effectLst>
            </a:endParaRPr>
          </a:p>
        </p:txBody>
      </p:sp>
      <p:pic>
        <p:nvPicPr>
          <p:cNvPr id="4098" name="Picture 2" descr="http://cdn.volleycountry.com/images/stories/main/volleyball-ser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0"/>
            <a:ext cx="2603500" cy="1562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387350" y="914400"/>
            <a:ext cx="3048000" cy="1146048"/>
          </a:xfrm>
          <a:prstGeom prst="wedgeRoundRectCallout">
            <a:avLst>
              <a:gd name="adj1" fmla="val -1576"/>
              <a:gd name="adj2" fmla="val 1342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in the world can object be moving </a:t>
            </a:r>
            <a:r>
              <a:rPr lang="en-US" b="1" i="1" dirty="0" smtClean="0"/>
              <a:t>upward</a:t>
            </a:r>
            <a:r>
              <a:rPr lang="en-US" dirty="0" smtClean="0"/>
              <a:t> if the only force acting upon it is gravity?"</a:t>
            </a:r>
            <a:endParaRPr lang="en-US" dirty="0"/>
          </a:p>
        </p:txBody>
      </p:sp>
      <p:pic>
        <p:nvPicPr>
          <p:cNvPr id="4100" name="Picture 4" descr="https://s-media-cache-ak0.pinimg.com/736x/05/5c/11/055c110fbe126e93334c74f6d84aa0a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714" y="1600200"/>
            <a:ext cx="5297385" cy="350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3791692" y="874776"/>
            <a:ext cx="4876800" cy="573024"/>
          </a:xfrm>
          <a:prstGeom prst="wedgeRoundRectCallout">
            <a:avLst>
              <a:gd name="adj1" fmla="val -21303"/>
              <a:gd name="adj2" fmla="val 1026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would you describe the path of this ball using words like acceleration &amp; gravity?”</a:t>
            </a:r>
            <a:endParaRPr lang="en-US" dirty="0"/>
          </a:p>
        </p:txBody>
      </p:sp>
    </p:spTree>
    <p:extLst>
      <p:ext uri="{BB962C8B-B14F-4D97-AF65-F5344CB8AC3E}">
        <p14:creationId xmlns:p14="http://schemas.microsoft.com/office/powerpoint/2010/main" val="367251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with &amp; without g</a:t>
            </a:r>
            <a:endParaRPr lang="en-US" sz="3600" dirty="0">
              <a:solidFill>
                <a:schemeClr val="bg1"/>
              </a:solidFill>
              <a:effectLst>
                <a:outerShdw blurRad="38100" dist="38100" dir="2700000" algn="tl">
                  <a:srgbClr val="000000">
                    <a:alpha val="43137"/>
                  </a:srgbClr>
                </a:outerShdw>
              </a:effectLst>
            </a:endParaRPr>
          </a:p>
        </p:txBody>
      </p:sp>
      <p:pic>
        <p:nvPicPr>
          <p:cNvPr id="1026" name="Picture 2" descr="firing a cannonball off a clif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9600" y="1752600"/>
            <a:ext cx="781869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86455" y="2133600"/>
            <a:ext cx="6248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52903" y="5242035"/>
            <a:ext cx="6324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387350" y="914400"/>
            <a:ext cx="4298950" cy="342900"/>
          </a:xfrm>
          <a:prstGeom prst="wedgeRoundRectCallout">
            <a:avLst>
              <a:gd name="adj1" fmla="val -9331"/>
              <a:gd name="adj2" fmla="val 1815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Draw the ball’s path with 4 one sec. snapshots</a:t>
            </a:r>
            <a:endParaRPr lang="en-US" sz="1600" dirty="0"/>
          </a:p>
        </p:txBody>
      </p:sp>
      <p:sp>
        <p:nvSpPr>
          <p:cNvPr id="7" name="Rounded Rectangular Callout 6"/>
          <p:cNvSpPr/>
          <p:nvPr/>
        </p:nvSpPr>
        <p:spPr>
          <a:xfrm>
            <a:off x="152400" y="6248400"/>
            <a:ext cx="6394450" cy="497271"/>
          </a:xfrm>
          <a:prstGeom prst="wedgeRoundRectCallout">
            <a:avLst>
              <a:gd name="adj1" fmla="val -25914"/>
              <a:gd name="adj2" fmla="val -1357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Draw the ball’s path if dropped with g, in 4 one sec. snapshots</a:t>
            </a:r>
            <a:endParaRPr lang="en-US" sz="1600" dirty="0"/>
          </a:p>
        </p:txBody>
      </p:sp>
      <p:sp>
        <p:nvSpPr>
          <p:cNvPr id="12" name="Rounded Rectangular Callout 11"/>
          <p:cNvSpPr/>
          <p:nvPr/>
        </p:nvSpPr>
        <p:spPr>
          <a:xfrm>
            <a:off x="7437930" y="5827656"/>
            <a:ext cx="1593850" cy="632921"/>
          </a:xfrm>
          <a:prstGeom prst="wedgeRoundRectCallout">
            <a:avLst>
              <a:gd name="adj1" fmla="val -52621"/>
              <a:gd name="adj2" fmla="val -829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Draw the ball’s ideal path</a:t>
            </a:r>
            <a:endParaRPr lang="en-US" sz="1600" dirty="0"/>
          </a:p>
        </p:txBody>
      </p:sp>
    </p:spTree>
    <p:extLst>
      <p:ext uri="{BB962C8B-B14F-4D97-AF65-F5344CB8AC3E}">
        <p14:creationId xmlns:p14="http://schemas.microsoft.com/office/powerpoint/2010/main" val="368586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0"/>
                                        <p:tgtEl>
                                          <p:spTgt spid="3"/>
                                        </p:tgtEl>
                                      </p:cBhvr>
                                    </p:animEffect>
                                    <p:set>
                                      <p:cBhvr>
                                        <p:cTn id="7" dur="1" fill="hold">
                                          <p:stCondLst>
                                            <p:cond delay="4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0"/>
                                        <p:tgtEl>
                                          <p:spTgt spid="5"/>
                                        </p:tgtEl>
                                      </p:cBhvr>
                                    </p:animEffect>
                                    <p:set>
                                      <p:cBhvr>
                                        <p:cTn id="12" dur="1" fill="hold">
                                          <p:stCondLst>
                                            <p:cond delay="4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with g</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122785858"/>
              </p:ext>
            </p:extLst>
          </p:nvPr>
        </p:nvGraphicFramePr>
        <p:xfrm>
          <a:off x="163449" y="1524000"/>
          <a:ext cx="8817102" cy="4572000"/>
        </p:xfrm>
        <a:graphic>
          <a:graphicData uri="http://schemas.openxmlformats.org/presentationml/2006/ole">
            <mc:AlternateContent xmlns:mc="http://schemas.openxmlformats.org/markup-compatibility/2006">
              <mc:Choice xmlns:v="urn:schemas-microsoft-com:vml" Requires="v">
                <p:oleObj spid="_x0000_s2096" name="Bitmap Image" r:id="rId3" imgW="5249008" imgH="2381582" progId="PBrush">
                  <p:embed/>
                </p:oleObj>
              </mc:Choice>
              <mc:Fallback>
                <p:oleObj name="Bitmap Image" r:id="rId3" imgW="5249008" imgH="2381582" progId="PBrush">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449" y="1524000"/>
                        <a:ext cx="8817102"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304800" y="990600"/>
            <a:ext cx="3432093" cy="369332"/>
          </a:xfrm>
          <a:prstGeom prst="rect">
            <a:avLst/>
          </a:prstGeom>
        </p:spPr>
        <p:txBody>
          <a:bodyPr wrap="none">
            <a:spAutoFit/>
          </a:bodyPr>
          <a:lstStyle/>
          <a:p>
            <a:r>
              <a:rPr lang="en-US" dirty="0" smtClean="0">
                <a:solidFill>
                  <a:schemeClr val="bg1">
                    <a:lumMod val="85000"/>
                  </a:schemeClr>
                </a:solidFill>
                <a:effectLst>
                  <a:outerShdw blurRad="38100" dist="38100" dir="2700000" algn="tl">
                    <a:srgbClr val="000000">
                      <a:alpha val="43137"/>
                    </a:srgbClr>
                  </a:outerShdw>
                </a:effectLst>
              </a:rPr>
              <a:t>Now turn the “gravity-switch” on…</a:t>
            </a:r>
            <a:endParaRPr lang="en-US" dirty="0">
              <a:solidFill>
                <a:schemeClr val="bg1">
                  <a:lumMod val="85000"/>
                </a:schemeClr>
              </a:solidFill>
              <a:effectLst>
                <a:outerShdw blurRad="38100" dist="38100" dir="2700000" algn="tl">
                  <a:srgbClr val="000000">
                    <a:alpha val="43137"/>
                  </a:srgbClr>
                </a:outerShdw>
              </a:effectLst>
            </a:endParaRPr>
          </a:p>
        </p:txBody>
      </p:sp>
      <p:sp>
        <p:nvSpPr>
          <p:cNvPr id="6" name="Rounded Rectangular Callout 5"/>
          <p:cNvSpPr/>
          <p:nvPr/>
        </p:nvSpPr>
        <p:spPr>
          <a:xfrm>
            <a:off x="7260021" y="3733800"/>
            <a:ext cx="1752600" cy="1295400"/>
          </a:xfrm>
          <a:prstGeom prst="wedgeRoundRectCallout">
            <a:avLst>
              <a:gd name="adj1" fmla="val -65348"/>
              <a:gd name="adj2" fmla="val -281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the shape of the ball’s trajectory called?</a:t>
            </a:r>
            <a:endParaRPr lang="en-US" dirty="0"/>
          </a:p>
        </p:txBody>
      </p:sp>
    </p:spTree>
    <p:extLst>
      <p:ext uri="{BB962C8B-B14F-4D97-AF65-F5344CB8AC3E}">
        <p14:creationId xmlns:p14="http://schemas.microsoft.com/office/powerpoint/2010/main" val="33791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sz="3600" dirty="0" smtClean="0">
                <a:solidFill>
                  <a:schemeClr val="bg1"/>
                </a:solidFill>
                <a:effectLst>
                  <a:outerShdw blurRad="38100" dist="38100" dir="2700000" algn="tl">
                    <a:srgbClr val="000000">
                      <a:alpha val="43137"/>
                    </a:srgbClr>
                  </a:outerShdw>
                </a:effectLst>
              </a:rPr>
              <a:t>Projectile Motion: with g</a:t>
            </a:r>
            <a:endParaRPr lang="en-US" sz="3600"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304800" y="609600"/>
            <a:ext cx="3986091" cy="369332"/>
          </a:xfrm>
          <a:prstGeom prst="rect">
            <a:avLst/>
          </a:prstGeom>
        </p:spPr>
        <p:txBody>
          <a:bodyPr wrap="none">
            <a:spAutoFit/>
          </a:bodyPr>
          <a:lstStyle/>
          <a:p>
            <a:r>
              <a:rPr lang="en-US" dirty="0" smtClean="0">
                <a:solidFill>
                  <a:schemeClr val="bg1">
                    <a:lumMod val="85000"/>
                  </a:schemeClr>
                </a:solidFill>
                <a:effectLst>
                  <a:outerShdw blurRad="38100" dist="38100" dir="2700000" algn="tl">
                    <a:srgbClr val="000000">
                      <a:alpha val="43137"/>
                    </a:srgbClr>
                  </a:outerShdw>
                </a:effectLst>
              </a:rPr>
              <a:t>Discerning how the parabola is formed…</a:t>
            </a:r>
            <a:endParaRPr lang="en-US" dirty="0">
              <a:solidFill>
                <a:schemeClr val="bg1">
                  <a:lumMod val="85000"/>
                </a:schemeClr>
              </a:solidFill>
              <a:effectLst>
                <a:outerShdw blurRad="38100" dist="38100" dir="2700000" algn="tl">
                  <a:srgbClr val="000000">
                    <a:alpha val="43137"/>
                  </a:srgbClr>
                </a:outerShdw>
              </a:effectLst>
            </a:endParaRPr>
          </a:p>
        </p:txBody>
      </p:sp>
      <p:pic>
        <p:nvPicPr>
          <p:cNvPr id="22532" name="Picture 4" descr="http://www.physicsclassroom.com/Class/vectors/u3l2b3.gif"/>
          <p:cNvPicPr>
            <a:picLocks noChangeAspect="1" noChangeArrowheads="1"/>
          </p:cNvPicPr>
          <p:nvPr/>
        </p:nvPicPr>
        <p:blipFill>
          <a:blip r:embed="rId2"/>
          <a:srcRect/>
          <a:stretch>
            <a:fillRect/>
          </a:stretch>
        </p:blipFill>
        <p:spPr bwMode="auto">
          <a:xfrm>
            <a:off x="909145" y="1070781"/>
            <a:ext cx="6629400" cy="4179136"/>
          </a:xfrm>
          <a:prstGeom prst="rect">
            <a:avLst/>
          </a:prstGeom>
          <a:noFill/>
        </p:spPr>
      </p:pic>
      <p:sp>
        <p:nvSpPr>
          <p:cNvPr id="6" name="Rounded Rectangular Callout 5"/>
          <p:cNvSpPr/>
          <p:nvPr/>
        </p:nvSpPr>
        <p:spPr>
          <a:xfrm>
            <a:off x="152400" y="5181600"/>
            <a:ext cx="8839200" cy="1600200"/>
          </a:xfrm>
          <a:prstGeom prst="wedgeRoundRectCallout">
            <a:avLst>
              <a:gd name="adj1" fmla="val 21707"/>
              <a:gd name="adj2" fmla="val -669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The vertical motion describes a ball that is ____________; the horizontal motion describes a ball shot without ________________; the projectile motion is the RESULT of the two combined!</a:t>
            </a:r>
            <a:endParaRPr lang="en-US" sz="2400" dirty="0"/>
          </a:p>
        </p:txBody>
      </p:sp>
    </p:spTree>
    <p:extLst>
      <p:ext uri="{BB962C8B-B14F-4D97-AF65-F5344CB8AC3E}">
        <p14:creationId xmlns:p14="http://schemas.microsoft.com/office/powerpoint/2010/main" val="33791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16182</TotalTime>
  <Words>2464</Words>
  <Application>Microsoft Office PowerPoint</Application>
  <PresentationFormat>On-screen Show (4:3)</PresentationFormat>
  <Paragraphs>256</Paragraphs>
  <Slides>42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Bitmap Image</vt:lpstr>
      <vt:lpstr>PowerPoint Presentation</vt:lpstr>
      <vt:lpstr>questions considered</vt:lpstr>
      <vt:lpstr>outline</vt:lpstr>
      <vt:lpstr>Projectile Motion</vt:lpstr>
      <vt:lpstr>Projectile Motion: eg.</vt:lpstr>
      <vt:lpstr>Projectile Motion</vt:lpstr>
      <vt:lpstr>Projectile Motion: with &amp; without g</vt:lpstr>
      <vt:lpstr>Projectile Motion: with g</vt:lpstr>
      <vt:lpstr>Projectile Motion: with g</vt:lpstr>
      <vt:lpstr>Projectile Motion: components</vt:lpstr>
      <vt:lpstr>Projectile Motion: components</vt:lpstr>
      <vt:lpstr>Projectile Motion: components</vt:lpstr>
      <vt:lpstr>Projectile Motion: with g &amp; angle changes</vt:lpstr>
      <vt:lpstr>Projectile Motion: applications</vt:lpstr>
      <vt:lpstr>Projectile Motion: applications</vt:lpstr>
      <vt:lpstr>Projectile Motion: altitude &amp; range</vt:lpstr>
      <vt:lpstr>Projectile Motion: altitude &amp; range</vt:lpstr>
      <vt:lpstr>Projectile Motion: altitude &amp; range applied</vt:lpstr>
      <vt:lpstr>Projectile Motion: a cool vid</vt:lpstr>
      <vt:lpstr>Projectile Motion: altitude &amp; range applied</vt:lpstr>
      <vt:lpstr>Projectile Motion: velocities</vt:lpstr>
      <vt:lpstr>Projectile Motion: velocities</vt:lpstr>
      <vt:lpstr>Projectile Motion: velocities</vt:lpstr>
      <vt:lpstr>Projectile Motion: air drag</vt:lpstr>
      <vt:lpstr>Projectile Motion: air drag</vt:lpstr>
      <vt:lpstr>Projectile Motion: air drag</vt:lpstr>
      <vt:lpstr>Projectile Motion: air drag</vt:lpstr>
      <vt:lpstr>Projectile Motion: satellites</vt:lpstr>
      <vt:lpstr>Projectile Motion: satellites</vt:lpstr>
      <vt:lpstr>Projectile Motion: a satellite in the making</vt:lpstr>
      <vt:lpstr>Projectile Motion: a satellite in the making</vt:lpstr>
      <vt:lpstr>Projectile Motion: a satellite (circular)</vt:lpstr>
      <vt:lpstr>Projectile Motion: a satellite (elliptical)</vt:lpstr>
      <vt:lpstr>Projectile Motion: a satellite (elliptical)</vt:lpstr>
      <vt:lpstr>Projectile Motion: a satellite (elliptical)</vt:lpstr>
      <vt:lpstr>Projectile Motion: a satellite (elliptical)</vt:lpstr>
      <vt:lpstr>Projectile Motion: a satellite (elliptical)</vt:lpstr>
      <vt:lpstr>Projectile Motion: a satellite (elliptical)</vt:lpstr>
      <vt:lpstr>Projectile Motion: escape speed</vt:lpstr>
      <vt:lpstr>Projectile Motion: escape speed</vt:lpstr>
      <vt:lpstr>Projectile Motion: escape speed</vt:lpstr>
      <vt:lpstr>Projectile Motion: escape speed</vt:lpstr>
    </vt:vector>
  </TitlesOfParts>
  <Company>Seven Rivers Christian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Eckart</dc:creator>
  <cp:lastModifiedBy>Chris Eckart</cp:lastModifiedBy>
  <cp:revision>77</cp:revision>
  <dcterms:created xsi:type="dcterms:W3CDTF">2015-11-18T13:10:59Z</dcterms:created>
  <dcterms:modified xsi:type="dcterms:W3CDTF">2016-09-12T13:16:08Z</dcterms:modified>
</cp:coreProperties>
</file>