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92" r:id="rId4"/>
    <p:sldId id="259" r:id="rId5"/>
    <p:sldId id="261" r:id="rId6"/>
    <p:sldId id="262" r:id="rId7"/>
    <p:sldId id="260" r:id="rId8"/>
    <p:sldId id="263" r:id="rId9"/>
    <p:sldId id="265" r:id="rId10"/>
    <p:sldId id="264" r:id="rId11"/>
    <p:sldId id="266" r:id="rId12"/>
    <p:sldId id="270" r:id="rId13"/>
    <p:sldId id="271" r:id="rId14"/>
    <p:sldId id="272" r:id="rId15"/>
    <p:sldId id="273" r:id="rId16"/>
    <p:sldId id="274" r:id="rId17"/>
    <p:sldId id="278" r:id="rId18"/>
    <p:sldId id="277" r:id="rId19"/>
    <p:sldId id="276" r:id="rId20"/>
    <p:sldId id="279" r:id="rId21"/>
    <p:sldId id="256" r:id="rId22"/>
    <p:sldId id="280" r:id="rId23"/>
    <p:sldId id="282" r:id="rId24"/>
    <p:sldId id="281" r:id="rId25"/>
    <p:sldId id="291" r:id="rId26"/>
    <p:sldId id="283" r:id="rId27"/>
    <p:sldId id="290" r:id="rId28"/>
    <p:sldId id="284" r:id="rId29"/>
    <p:sldId id="285" r:id="rId30"/>
    <p:sldId id="286" r:id="rId31"/>
    <p:sldId id="287" r:id="rId32"/>
    <p:sldId id="288" r:id="rId33"/>
    <p:sldId id="289" r:id="rId34"/>
    <p:sldId id="275" r:id="rId35"/>
    <p:sldId id="267" r:id="rId36"/>
    <p:sldId id="268" r:id="rId37"/>
    <p:sldId id="26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864D-F3A3-4738-A83F-8A45E60C9789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198BE-8EB2-4A8E-AB0D-000E6900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7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7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tx2">
                <a:lumMod val="50000"/>
              </a:schemeClr>
            </a:gs>
            <a:gs pos="100000">
              <a:schemeClr val="accent1">
                <a:tint val="44500"/>
                <a:satMod val="160000"/>
                <a:lumMod val="2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F36EF-D379-4C35-9C10-6F0048C13656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4E48-8664-4EAA-9F63-5DD93D249F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O6B0yx3FHE" TargetMode="External"/><Relationship Id="rId4" Type="http://schemas.openxmlformats.org/officeDocument/2006/relationships/hyperlink" Target="http://www.google.com/url?url=http://www.youtube.com/watch?v=jO6B0yx3FHE&amp;rct=j&amp;sa=X&amp;ei=pg6DTIm4E4Kdlgfv1JTUDg&amp;ved=0CBcQuAIwAQ&amp;q=youtube+hewitt+action+reaction&amp;usg=AFQjCNEdejh-NyzAYue1pWzjMR0R8PXGF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vPGxDiFPZ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jUTZH_Vdxs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://www.youtube.com/watch?v=ixOa2VccQkc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k_TagfAJFY&amp;feature=relate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WE_aGqfUDs&amp;feature=related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source=web&amp;cd=1&amp;ved=0CBUQFjAA&amp;url=http://www.youtube.com/watch?v=604ydcWgyWs&amp;ei=v2d8TJWqN8T58Aaf8OCVBw&amp;usg=AFQjCNENbQflfpsdRYzBQf-dhKmm-I0nR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t&amp;rct=j&amp;q=&amp;esrc=s&amp;source=web&amp;cd=1&amp;cad=rja&amp;uact=8&amp;ved=0ahUKEwjC4NzCyJvPAhWIKyYKHXHaCkQQyCkIIDAA&amp;url=https://www.youtube.com/watch?v%3D8F9jXYOH2c0&amp;usg=AFQjCNGf4zhlKqc3PFxyGp73MjRBhCiLzw&amp;sig2=rQ4QtqEkGw53LQBasVLIPQ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-AJSmfHrCM&amp;feature=relat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2719" cy="524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159" y="533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Newton’s 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Law of Motion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086764"/>
            <a:ext cx="6400800" cy="4664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Science ~ chapter 4 ~ Fall 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2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Law itself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7244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 do both of these (and all other) activities depend on?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86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31959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Identifying Action/Reaction Pairs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196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Stated?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A exerts a F on object B.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B exerts a F on object A.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16002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371600" y="27432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Identifying Action/Reaction pairs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029200" cy="3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Stated?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as it was falling?</a:t>
            </a: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5240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the Action/Reaction pair as the rider is ‘falling’…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F is greater?  The pull of the rider on the earth or the pull of the earth on the rider?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19225"/>
            <a:ext cx="3791436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6720000" flipV="1">
            <a:off x="1143724" y="4231787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7580000" flipV="1">
            <a:off x="1124591" y="1407012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5029200" cy="390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257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 of the rock pulling up on the earth is ______ and _________to the F of the earth pulling down on the rock.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Back to the rock…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03910"/>
            <a:ext cx="3429000" cy="30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3048000"/>
            <a:ext cx="3429000" cy="181588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If this is the case…why then, when falling, does the earth win every time?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147738" y="2929463"/>
            <a:ext cx="1295400" cy="8475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193806" y="4331194"/>
            <a:ext cx="1219508" cy="2472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3124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</a:t>
            </a:r>
            <a:r>
              <a:rPr lang="en-US" sz="2800" b="1" baseline="-25000" dirty="0" smtClean="0"/>
              <a:t>action</a:t>
            </a:r>
            <a:endParaRPr lang="en-US" sz="28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114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action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8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Identifying 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Action Reaction Forces are equal, why is it that we can use firearms without injury (from the rifle, that is)?</a:t>
            </a: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 wonder why a rifle is larger than a handgun…and an antiaircraft cannon is larger than a 50 cal?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2115384"/>
            <a:ext cx="3733801" cy="2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752600"/>
            <a:ext cx="46660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199"/>
            <a:ext cx="8610600" cy="53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953000"/>
            <a:ext cx="3124200" cy="65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5029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10600" cy="53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If the F is the same on both...then: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5029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953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M</a:t>
            </a:r>
            <a:r>
              <a:rPr lang="en-US" sz="4400" baseline="30000" dirty="0" smtClean="0">
                <a:solidFill>
                  <a:schemeClr val="bg1"/>
                </a:solidFill>
              </a:rPr>
              <a:t>a </a:t>
            </a:r>
            <a:r>
              <a:rPr lang="en-US" sz="4400" dirty="0" smtClean="0">
                <a:solidFill>
                  <a:schemeClr val="bg1"/>
                </a:solidFill>
              </a:rPr>
              <a:t>=     = </a:t>
            </a:r>
            <a:r>
              <a:rPr lang="en-US" sz="3600" baseline="30000" dirty="0" smtClean="0">
                <a:solidFill>
                  <a:schemeClr val="bg1"/>
                </a:solidFill>
              </a:rPr>
              <a:t>m</a:t>
            </a:r>
            <a:r>
              <a:rPr lang="en-US" sz="6000" dirty="0" smtClean="0">
                <a:solidFill>
                  <a:schemeClr val="bg1"/>
                </a:solidFill>
              </a:rPr>
              <a:t>A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648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Rifle		bullet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is the reaction F of a rifle-bullet system called?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562600" y="5105400"/>
          <a:ext cx="3352800" cy="916305"/>
        </p:xfrm>
        <a:graphic>
          <a:graphicData uri="http://schemas.openxmlformats.org/drawingml/2006/table">
            <a:tbl>
              <a:tblPr/>
              <a:tblGrid>
                <a:gridCol w="1597572"/>
                <a:gridCol w="1755228"/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dirty="0">
                        <a:hlinkClick r:id="rId4"/>
                      </a:endParaRPr>
                    </a:p>
                  </a:txBody>
                  <a:tcPr marR="76200" marT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conceptual physics </a:t>
                      </a:r>
                      <a:r>
                        <a:rPr lang="en-US" i="1" dirty="0">
                          <a:hlinkClick r:id="rId5"/>
                        </a:rPr>
                        <a:t>action</a:t>
                      </a:r>
                      <a:r>
                        <a:rPr lang="en-US" dirty="0">
                          <a:hlinkClick r:id="rId5"/>
                        </a:rPr>
                        <a:t> and </a:t>
                      </a:r>
                      <a:r>
                        <a:rPr lang="en-US" i="1" dirty="0">
                          <a:hlinkClick r:id="rId5"/>
                        </a:rPr>
                        <a:t>reaction</a:t>
                      </a:r>
                      <a:endParaRPr lang="en-US" dirty="0"/>
                    </a:p>
                  </a:txBody>
                  <a:tcPr marR="95250" marT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with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differing masses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257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 of damage patterns &amp; recoil</a:t>
            </a:r>
          </a:p>
        </p:txBody>
      </p:sp>
      <p:pic>
        <p:nvPicPr>
          <p:cNvPr id="27650" name="Picture 2" descr="http://i3.ytimg.com/vi/vPGxDiFPZns/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1143000" cy="8572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4495800"/>
            <a:ext cx="265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Time Warp - Sharpshooter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871" y="1752600"/>
            <a:ext cx="4626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6200000" flipV="1">
            <a:off x="2133600" y="36576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172200" y="4800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3900" y="2667000"/>
            <a:ext cx="1707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6" tooltip="Bullet ballistics through various objects"/>
              </a:rPr>
              <a:t>Bullet ballistics through various objects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7"/>
            <a:ext cx="7772400" cy="90747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Newton’s 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Law of Motion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466436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in·ter·ac·tion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8386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2847975" cy="24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162300" cy="210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362200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86337" y="4343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Interactions are, by definition, not </a:t>
            </a:r>
            <a:r>
              <a:rPr lang="en-US" i="1" dirty="0" smtClean="0">
                <a:solidFill>
                  <a:srgbClr val="002060"/>
                </a:solidFill>
              </a:rPr>
              <a:t>isolated</a:t>
            </a:r>
            <a:r>
              <a:rPr lang="en-US" dirty="0" smtClean="0">
                <a:solidFill>
                  <a:srgbClr val="002060"/>
                </a:solidFill>
              </a:rPr>
              <a:t>—but are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actions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Action/Reaction pairs inquiry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1447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it that rockets launch?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action/reaction pair?</a:t>
            </a: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1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Newton’s 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Law of Motion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232559"/>
            <a:ext cx="2057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MIT Physics Demo -- Fire Extinguisher on a </a:t>
            </a:r>
            <a:r>
              <a:rPr lang="en-US" sz="1100" dirty="0" err="1" smtClean="0">
                <a:hlinkClick r:id="rId3"/>
              </a:rPr>
              <a:t>Tric</a:t>
            </a:r>
            <a:r>
              <a:rPr lang="en-US" sz="1100" dirty="0" smtClean="0">
                <a:hlinkClick r:id="rId3"/>
              </a:rPr>
              <a:t>...by mittechtv7,552 views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697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274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action/reaction forces are equal in F &amp; opposite in direction…why don’t they cancel?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48600" y="2667000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</a:rPr>
              <a:t>?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735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a kicker’s job: if the ball provides an equal &amp; opposite F to the kicker…why don’t they cancel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838200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3000"/>
          </a:blip>
          <a:srcRect/>
          <a:stretch>
            <a:fillRect/>
          </a:stretch>
        </p:blipFill>
        <p:spPr bwMode="auto">
          <a:xfrm>
            <a:off x="609600" y="2895600"/>
            <a:ext cx="4495800" cy="3634105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352800" y="41910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09600" y="53340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3049012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ball moves, doesn’t it…Why?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200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could the ball be kicked so the forces cancel?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0210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33528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1" y="30480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2619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95400"/>
            <a:ext cx="2800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735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a kicker’s job: if the ball provides an equal &amp; opposite F to the kicker…why don’t they cancel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838200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3000"/>
          </a:blip>
          <a:srcRect/>
          <a:stretch>
            <a:fillRect/>
          </a:stretch>
        </p:blipFill>
        <p:spPr bwMode="auto">
          <a:xfrm>
            <a:off x="609600" y="2895600"/>
            <a:ext cx="4495800" cy="3634105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3352800" y="41910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09600" y="5334000"/>
            <a:ext cx="2667000" cy="1143000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3049012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ball moves, doesn’t it…Why?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reaction 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acts on your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on the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5291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60761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0761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2362200" y="3733800"/>
            <a:ext cx="990600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733800"/>
            <a:ext cx="1676400" cy="158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286000" y="5257800"/>
            <a:ext cx="1987192" cy="1588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3429000"/>
            <a:ext cx="2057400" cy="14662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4400" y="5257800"/>
            <a:ext cx="914400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800600" y="3429000"/>
            <a:ext cx="1752599" cy="2472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48200" y="2819400"/>
            <a:ext cx="20574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Pull of cart on horse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3886200"/>
            <a:ext cx="20574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Pull of horse on cart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0" y="3200400"/>
            <a:ext cx="29718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Friction of wheels on ground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00800" y="3657600"/>
            <a:ext cx="25908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Push of ground on horse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752600" y="5486400"/>
            <a:ext cx="25908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Push of horse on ground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91050" y="5486400"/>
            <a:ext cx="310515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Friction of ground on wheels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0761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2362200" y="3733800"/>
            <a:ext cx="990600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05200" y="3733800"/>
            <a:ext cx="1676400" cy="158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286000" y="5257800"/>
            <a:ext cx="1987192" cy="1588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3429000"/>
            <a:ext cx="2057400" cy="14662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24400" y="5257800"/>
            <a:ext cx="914400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800600" y="3429000"/>
            <a:ext cx="1752599" cy="2472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0" y="2819400"/>
            <a:ext cx="2286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Pull of cart on horse; 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3886200"/>
            <a:ext cx="2286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Pull of horse on cart; 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" y="3200400"/>
            <a:ext cx="3048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Friction of wheels on ground; f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48400" y="3657600"/>
            <a:ext cx="2743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Push of ground on horse; F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00200" y="5486400"/>
            <a:ext cx="2743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Push of horse on ground; 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91050" y="5486400"/>
            <a:ext cx="226695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Friction of ground on wheels; 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2199" y="22098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Cart System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1796534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Horse System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5224" y="6019800"/>
            <a:ext cx="19335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Horse-Cart System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579132"/>
            <a:ext cx="3429000" cy="229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38698" y="2144673"/>
            <a:ext cx="3848101" cy="229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95498" y="4337566"/>
            <a:ext cx="3695701" cy="2297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4978569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many Forces act in each system?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would you calculate the F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NET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2071" y="3886200"/>
            <a:ext cx="10763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NET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 P-f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5034" y="4073009"/>
            <a:ext cx="10763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NET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 F-P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99" y="6132731"/>
            <a:ext cx="10763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NET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 F-f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9" grpId="0" animBg="1"/>
      <p:bldP spid="20" grpId="0" animBg="1"/>
      <p:bldP spid="21" grpId="0" animBg="1"/>
      <p:bldP spid="2" grpId="0" animBg="1"/>
      <p:bldP spid="2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0030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58140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895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05400"/>
            <a:ext cx="2286000" cy="13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8600" y="5105400"/>
            <a:ext cx="990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cart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cart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3352800" cy="4830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produce   forces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Newton’s 3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Action/reaction pairs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act./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reax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pairs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m’s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cancel?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Horse-Cart dilemma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124200" y="727456"/>
            <a:ext cx="5867400" cy="796544"/>
          </a:xfrm>
          <a:prstGeom prst="wedgeRoundRectCallout">
            <a:avLst>
              <a:gd name="adj1" fmla="val -57797"/>
              <a:gd name="adj2" fmla="val 10966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What must an interaction possess—by definition?  </a:t>
            </a:r>
            <a:r>
              <a:rPr lang="en-US" dirty="0" smtClean="0">
                <a:latin typeface="Papyrus" panose="03070502060502030205" pitchFamily="66" charset="0"/>
              </a:rPr>
              <a:t>Why</a:t>
            </a:r>
            <a:r>
              <a:rPr lang="en-US" dirty="0" smtClean="0">
                <a:latin typeface="Papyrus" panose="03070502060502030205" pitchFamily="66" charset="0"/>
              </a:rPr>
              <a:t>?</a:t>
            </a:r>
          </a:p>
          <a:p>
            <a:pPr algn="ctr"/>
            <a:r>
              <a:rPr lang="en-US" dirty="0" smtClean="0">
                <a:latin typeface="Papyrus" panose="03070502060502030205" pitchFamily="66" charset="0"/>
              </a:rPr>
              <a:t>What are the rules to drawing interactions?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87806" y="1736396"/>
            <a:ext cx="5505166" cy="715089"/>
          </a:xfrm>
          <a:prstGeom prst="wedgeRoundRectCallout">
            <a:avLst>
              <a:gd name="adj1" fmla="val -62496"/>
              <a:gd name="adj2" fmla="val 21432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State the law—be sure to include both aspects (equal in what? opposite in what?)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24200" y="2751373"/>
            <a:ext cx="5867400" cy="796544"/>
          </a:xfrm>
          <a:prstGeom prst="wedgeRoundRectCallout">
            <a:avLst>
              <a:gd name="adj1" fmla="val -54414"/>
              <a:gd name="adj2" fmla="val -7560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What is the </a:t>
            </a:r>
            <a:r>
              <a:rPr lang="en-US" dirty="0" smtClean="0">
                <a:latin typeface="Papyrus" panose="03070502060502030205" pitchFamily="66" charset="0"/>
              </a:rPr>
              <a:t>formula for identifying action/reaction pairs?</a:t>
            </a:r>
          </a:p>
          <a:p>
            <a:pPr algn="ctr"/>
            <a:r>
              <a:rPr lang="en-US" dirty="0" smtClean="0">
                <a:latin typeface="Papyrus" panose="03070502060502030205" pitchFamily="66" charset="0"/>
              </a:rPr>
              <a:t>Which one happens first?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502214" y="3792728"/>
            <a:ext cx="5288223" cy="796544"/>
          </a:xfrm>
          <a:prstGeom prst="wedgeRoundRectCallout">
            <a:avLst>
              <a:gd name="adj1" fmla="val -64306"/>
              <a:gd name="adj2" fmla="val 27493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How </a:t>
            </a:r>
            <a:r>
              <a:rPr lang="en-US" dirty="0" smtClean="0">
                <a:latin typeface="Papyrus" panose="03070502060502030205" pitchFamily="66" charset="0"/>
              </a:rPr>
              <a:t>does the masses of 2 objects affect their a for an equal F?  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502214" y="4648200"/>
            <a:ext cx="5481424" cy="990600"/>
          </a:xfrm>
          <a:prstGeom prst="wedgeRoundRectCallout">
            <a:avLst>
              <a:gd name="adj1" fmla="val -57611"/>
              <a:gd name="adj2" fmla="val -28382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If they are opposite and equal, why do action/reaction pairs not cancel? Share a real-life example to demonstrate.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87806" y="5791200"/>
            <a:ext cx="5867400" cy="776285"/>
          </a:xfrm>
          <a:prstGeom prst="wedgeRoundRectCallout">
            <a:avLst>
              <a:gd name="adj1" fmla="val -56110"/>
              <a:gd name="adj2" fmla="val -43634"/>
              <a:gd name="adj3" fmla="val 16667"/>
            </a:avLst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pyrus" panose="03070502060502030205" pitchFamily="66" charset="0"/>
              </a:rPr>
              <a:t>If the cart pulls on the horse with an equal &amp; opposite F, how does the cart move when pulled?</a:t>
            </a:r>
            <a:endParaRPr lang="en-US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81400" y="304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29502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3571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48768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How does he move forward?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3200" baseline="-25000" dirty="0" smtClean="0">
                <a:solidFill>
                  <a:schemeClr val="bg1">
                    <a:lumMod val="95000"/>
                  </a:schemeClr>
                </a:solidFill>
              </a:rPr>
              <a:t>ground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&gt; F</a:t>
            </a:r>
            <a:r>
              <a:rPr lang="en-US" sz="3200" baseline="-25000" dirty="0" smtClean="0">
                <a:solidFill>
                  <a:schemeClr val="bg1">
                    <a:lumMod val="95000"/>
                  </a:schemeClr>
                </a:solidFill>
              </a:rPr>
              <a:t>cart on horse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= a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7354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-Cart Dilemma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4784229"/>
            <a:ext cx="754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Having trouble seeing how this works?</a:t>
            </a: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Consider this: only external Forces will cause acceleration!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	       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3200" baseline="-25000" dirty="0" err="1" smtClean="0">
                <a:solidFill>
                  <a:schemeClr val="bg1">
                    <a:lumMod val="95000"/>
                  </a:schemeClr>
                </a:solidFill>
              </a:rPr>
              <a:t>feet</a:t>
            </a:r>
            <a:r>
              <a:rPr lang="en-US" sz="3200" baseline="-25000" dirty="0" smtClean="0">
                <a:solidFill>
                  <a:schemeClr val="bg1">
                    <a:lumMod val="95000"/>
                  </a:schemeClr>
                </a:solidFill>
              </a:rPr>
              <a:t> on ground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&gt;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3200" baseline="-25000" dirty="0" err="1" smtClean="0">
                <a:solidFill>
                  <a:schemeClr val="bg1">
                    <a:lumMod val="95000"/>
                  </a:schemeClr>
                </a:solidFill>
              </a:rPr>
              <a:t>car’s</a:t>
            </a:r>
            <a:r>
              <a:rPr lang="en-US" sz="3200" baseline="-25000" dirty="0" smtClean="0">
                <a:solidFill>
                  <a:schemeClr val="bg1">
                    <a:lumMod val="95000"/>
                  </a:schemeClr>
                </a:solidFill>
              </a:rPr>
              <a:t> friction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= a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971800" y="1905000"/>
            <a:ext cx="914400" cy="612648"/>
          </a:xfrm>
          <a:prstGeom prst="cloudCallout">
            <a:avLst>
              <a:gd name="adj1" fmla="val -84325"/>
              <a:gd name="adj2" fmla="val 90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3622054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r="55821"/>
          <a:stretch>
            <a:fillRect/>
          </a:stretch>
        </p:blipFill>
        <p:spPr bwMode="auto">
          <a:xfrm>
            <a:off x="4267200" y="1828800"/>
            <a:ext cx="1600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4196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How hard can you hit this piece of paper?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Or these…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(no not really…I’m not that disturbed)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Or this?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962400" y="1295400"/>
            <a:ext cx="914400" cy="612648"/>
          </a:xfrm>
          <a:prstGeom prst="cloudCallout">
            <a:avLst>
              <a:gd name="adj1" fmla="val 4564"/>
              <a:gd name="adj2" fmla="val 176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4009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76400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" descr="data:image/jpeg;base64,/9j/4AAQSkZJRgABAQAAAQABAAD/2wCEAAMCAgMCAgMDAwMEAwMEBQgFBQQEBQoHBwYIDAoMDAsKCwsNDhIQDQ4RDgsLEBYQERMUFRUVDA8XGBYUGBIUFRQBAwQEBQQFCQUFCRQNCw0UFBQUFBQUFBQUFBQUFBQUFBQUFBQUFBQUFBQUFBQUFBQUFBQUFBQUFBQUFBQUFBQUFP/AABEIADwAUA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zxP7PfjxWZf7HhLKcFf7Rtcg/9/acv7O/xAf7uhI301C1P/tSvqKWHOsageQftEnTp981r20JUAgkH616U6EITcXfTzOKjOrWpRqXSuk9u+p8kf8M4/ELtoKn6X9t/8cpw/Zt+Ih/5l8f+B1t/8cr7It8dBn86tx5POTx70vYwfc3Uar+1+B8Wf8M4fEQf8y8P/A+2/wDjlJ/wzj8RP+hfH/gdbf8AxyvtNcsQCSRXaeFPhjqHimxS5togY3LAPNcLCvA9T27VnUhSpR5pXsbUqFarJRg9fQ/Pf/hnD4hf9AAf+B1t/wDHKb/wzv8AEAf8wJPxv7b/AOOV9ieMJL3wR4ug0HVbCSE3OWju/PjMQXoOQTnke1QzwZHPB9qmmqVTWNyq2HrUZcs2r+h8fH9nvx4P+YLH/wCDC1/+OUx/gF45RHb+x0copcpHfW7tgDJwokJPGenpX1ld2JOSOAelUNItzFrKt6Qzkf8Afl639hBdziqSqwg5XWnkX2eM6tfKcn/SJP8A0M1t2vlAcjqKxJbUPrd92/fyf+hH/GteK1YxjBrsqr95L1ZOC/3an/hj+ReRQeB0rRiiQIBtyaht7Ywpk8nFSLbmRtzOVPpWJ3ofKFVjkAcVfj8Z22jaabSfxBrWmyZVo1tFjMMa5fP3hkliRxjsK9k+Fv7Odhr+m22seLNRvLWznCsllYqBKFb7rSOQQuTj5cZ569RXI/tBfCi0i0ezPhbSrzSry1eRXNxJlbqPaDgfOxZlHqF/iwK4cXD2lKx72X4avGoqiWh4b46+w+NvEtszrJfQ2Uap5rkZLMSdzAYxjjGM84rUlRPLJ7exzXR/CL4cQ6X5F5riKlnbSiT7Ps3yXTg52KvUnucDp9a9g1T9nPSPEmmLdeGNaWxuSGcWWoKwiZM/wsQGTHoVP4Vz5dom2d2YYKtW/eQVz5svHJXgkKe1ZumoRqPqBFOc/wDbF66PxL4cvPDmpXWm6hH5V3bOY3VWDDI9COo96w7C3Zb1jk/6ift/0xevb5u58ViouEJxlo0h7SY1m+wCf38nb/aNb9rG5hGUOcdxW/oFrqesTvdWmgaRdxSO7Anz2JAcg7sN19feu4sm1RcIfC3hgbeMEXGR+clcWIxcY1ZKSe7NcFh5PDUrfyr8rHncMMqYDIfWvR/g74E/4TbxMGmt/MsbDbNOCMhz/DH+J5PsD6itGL+1HbL+FvC54xu/0k/+z1oWHiXXfDrRIllomj2kkmS1skzZbvwz8cdxzwK5JZjRirNHr4XDfvo+02PSPEXjVrDWILZbpLbzmZJFPVgMMBgfT8q3vEsNp4t0zzg4nV8MyoclD3Knrkdq+f8Axb4c8U6r4qtNWhnhu9Nj3OjWshPmZ7EHnIyeAe9dToVxcaLFH9pvbq0u5CM2+wnBJ6EA4A5/iP4GiGIjVWmqZ9/GUeaxraL4LtNBK3c0ct3cgYjDYCrzyN2cAdyR7Vn+M/iBZeHkt7D7bE+qXkgx5YJRQOw7EDOSPrUPjS8hhs2u4br7DcycSwYO2Vv7w+bBz69fUV4h4rgvtY1XT7uOa3drRnuNiyLvddhByp5GBuPHpVSkqS7ImrV5NjoPidatrFtBqpVvNQ+XI3+yeQT+OfzrzCFT9rfJUEQT8/8AbJ69YHii3vLB7BLOW8ygd42jZVkBHHzHbx06ZrjdSLCG5LeE4bRfs8/+lR3kjmP90/O0sQf/AK9aQxdJLlufDZ1R54ynDqnc8D0X4m+DrG4v3uPHcSpLdyywi3jvkCxs5YAgW+M8mujg+M/w8jyW8cSEnqdt9n9bevi45PekxXHUVOrJylHc8Ok61KCpxqOyPuKL46fDiMc+N5W9tt7/APGKfL8dPhjcR7JPGUjLnOGS9Iz/AN+K+HMn1oz9PyrL2VG1uU3VavH/AJeM+89B/ad8I+GblXsPiLm0HWyubG7lU/RvJBFeiRftpfCFrba2r21vJIB57W9ldoznuNwiHHvivzIyaMmp+r0E7xjY6KeYYuntU/A/RjUv2jvgXfO89t421ewmJwI/ss8yFfcPFj8MVg3/AO0V8KdO1OLUdE8TQS3CqUdLjTriFSOzfu7fGfYg18C7j60ZPrW8lCSs0XLMcXPef4H27qP7RXhDXLp7m78cQ2b9EWxgu0wPc/Z6zG+OXg6EySnx/c3kYhlH2dkunEpMbKFwbdR1I6sK+Nc/T8hRuNRGnSjtE46tSvWi4zqaM//Z"/>
          <p:cNvSpPr>
            <a:spLocks noChangeAspect="1" noChangeArrowheads="1"/>
          </p:cNvSpPr>
          <p:nvPr/>
        </p:nvSpPr>
        <p:spPr bwMode="auto">
          <a:xfrm>
            <a:off x="0" y="0"/>
            <a:ext cx="762000" cy="571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http://www.google.com/images/icons/sectionized_ui/play_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sp>
        <p:nvSpPr>
          <p:cNvPr id="2058" name="AutoShape 10" descr="chrome://searchshield/content/safe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nature of Action/Reaction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486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Chuck Norris can hit objects with a greater force than they can hit back.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14782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0158167">
            <a:off x="-1262115" y="1965198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violation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/>
      <p:bldP spid="8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43434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Newton’s Laws of Motion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5800" y="4495800"/>
            <a:ext cx="3800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The Laws of Sir Isaac Newton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399"/>
            <a:ext cx="3276600" cy="24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1828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Review…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What is Newton's Third Law about?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F=MA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What ever is in motion stays in motion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Action-Reaction Forces</a:t>
            </a:r>
          </a:p>
          <a:p>
            <a:pPr>
              <a:buNone/>
            </a:pP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What happens to the wheels of a car on an icy road?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The wheels on the car can't grip the road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The wheels don't move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The wheels fall off</a:t>
            </a:r>
          </a:p>
          <a:p>
            <a:pPr>
              <a:buNone/>
            </a:pPr>
            <a:endParaRPr lang="en-US" sz="12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Which of the following pairs are action-reaction pairs?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The sun shines and the snow melts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The ball hits the window and the window breaks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Doofenshmirtz pushes on the table and the table pushes on Doofenshmirtz.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D. swings.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18288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30480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54864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What do we call the forces that constitute an interaction in Newton's 3rd law?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Action-Reaction forces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Force-Interaction forces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Horse-Cart forces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D. Good-Evil Forces</a:t>
            </a:r>
          </a:p>
          <a:p>
            <a:pPr>
              <a:buNone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Inanimate objects can exert forces.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True			B. False</a:t>
            </a:r>
          </a:p>
          <a:p>
            <a:pPr>
              <a:buNone/>
            </a:pPr>
            <a:endParaRPr lang="en-US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What happens when 2 cars with different masses have a head-to-head collision?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The car with less mass has a greater time of impact.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They experience the same force of impact.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The cars just bounce off each other.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19050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39624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6388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If  two cars with different masses experience the same Force of Impact and the same impulse then what would be different?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Change of momentum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Time of impact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Momentum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D. Acceleration</a:t>
            </a:r>
          </a:p>
          <a:p>
            <a:pPr>
              <a:buNone/>
            </a:pPr>
            <a:endParaRPr lang="en-US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If you push on something, it....?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A. pushes back on you.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B. doesn't move.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C. falls.</a:t>
            </a:r>
            <a:b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D. swings.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35052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4724400"/>
            <a:ext cx="609600" cy="6096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14" y="2514600"/>
            <a:ext cx="363454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62600" cy="36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57200" y="54102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Point?  ‘Inter’ implies that it is not 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isolated thing…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1905000"/>
            <a:ext cx="5257800" cy="228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to draw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Action-Reaction pairs…</a:t>
            </a:r>
          </a:p>
          <a:p>
            <a:pPr marL="1428750" lvl="2" indent="-514350">
              <a:spcBef>
                <a:spcPct val="20000"/>
              </a:spcBef>
              <a:buAutoNum type="alphaLcParenR"/>
            </a:pP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 direction (180</a:t>
            </a:r>
            <a:r>
              <a:rPr lang="en-US" sz="2800" baseline="30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428750" lvl="2" indent="-514350">
              <a:spcBef>
                <a:spcPct val="20000"/>
              </a:spcBef>
              <a:buAutoNum type="alphaLcParenR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same magnitude</a:t>
            </a:r>
          </a:p>
          <a:p>
            <a:pPr marL="1428750" lvl="2" indent="-514350">
              <a:spcBef>
                <a:spcPct val="20000"/>
              </a:spcBef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   tail to tail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Interactions produce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endCxn id="8" idx="0"/>
          </p:cNvCxnSpPr>
          <p:nvPr/>
        </p:nvCxnSpPr>
        <p:spPr>
          <a:xfrm rot="5400000">
            <a:off x="3238501" y="4229100"/>
            <a:ext cx="2362200" cy="1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215764" y="1813437"/>
            <a:ext cx="2407675" cy="2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 animBg="1"/>
      <p:bldP spid="9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0" name="Arc 9"/>
          <p:cNvSpPr/>
          <p:nvPr/>
        </p:nvSpPr>
        <p:spPr>
          <a:xfrm>
            <a:off x="1371600" y="990600"/>
            <a:ext cx="4114800" cy="3962400"/>
          </a:xfrm>
          <a:prstGeom prst="arc">
            <a:avLst>
              <a:gd name="adj1" fmla="val 16387133"/>
              <a:gd name="adj2" fmla="val 189315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0" y="5638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YouTube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 - Top 5 Most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Embarrassing Moments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 In Footbal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 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6" name="AutoShape 4" descr="chrome://searchshield/content/safe.gif"/>
          <p:cNvSpPr>
            <a:spLocks noChangeAspect="1" noChangeArrowheads="1"/>
          </p:cNvSpPr>
          <p:nvPr/>
        </p:nvSpPr>
        <p:spPr bwMode="auto">
          <a:xfrm>
            <a:off x="3254375" y="92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Interactions produce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282562" y="2651636"/>
            <a:ext cx="2407675" cy="2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305301" y="5143500"/>
            <a:ext cx="2362200" cy="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50" y="22860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6260068"/>
            <a:ext cx="556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Top Soccer Shootout Ever With Scott Sterling (Original)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24025"/>
            <a:ext cx="3810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Interactions produce forces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55366" y="3634240"/>
            <a:ext cx="1874273" cy="854194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340000">
            <a:off x="2342902" y="5375122"/>
            <a:ext cx="1676400" cy="846676"/>
          </a:xfrm>
          <a:prstGeom prst="straightConnector1">
            <a:avLst/>
          </a:prstGeom>
          <a:ln w="76200"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66927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Law itself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0574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whenever one object exerts a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second object, the second object exerts an equal and opposite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first.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181600"/>
            <a:ext cx="284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/>
              </a:rPr>
              <a:t>Newtons's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Cradle for iPhone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Law itself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371850" cy="26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572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struck first?  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lightsaber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strikes first?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call it when two actions happen at once?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927"/>
            <a:ext cx="7772400" cy="907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Newton’s 3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rd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Law of Motion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85800"/>
            <a:ext cx="7924800" cy="46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Law itself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953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F?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F?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86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31959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31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18598</TotalTime>
  <Words>1109</Words>
  <Application>Microsoft Office PowerPoint</Application>
  <PresentationFormat>On-screen Show (4:3)</PresentationFormat>
  <Paragraphs>199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Newton’s 3rd Law of Motion</vt:lpstr>
      <vt:lpstr>Newton’s 3rd Law of Motion</vt:lpstr>
      <vt:lpstr>Essential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3rd Law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Laws of Motion</vt:lpstr>
      <vt:lpstr>Newton’s 3rd Law of Motion</vt:lpstr>
      <vt:lpstr>Newton’s 3rd Law of Motion</vt:lpstr>
      <vt:lpstr>Newton’s 3rd Law of Motion</vt:lpstr>
    </vt:vector>
  </TitlesOfParts>
  <Company>Seven Rivers Christian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Eckart</dc:creator>
  <cp:lastModifiedBy>Chris Eckart</cp:lastModifiedBy>
  <cp:revision>156</cp:revision>
  <dcterms:created xsi:type="dcterms:W3CDTF">2010-08-30T18:20:49Z</dcterms:created>
  <dcterms:modified xsi:type="dcterms:W3CDTF">2016-09-26T12:25:00Z</dcterms:modified>
</cp:coreProperties>
</file>