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28" r:id="rId2"/>
  </p:sldMasterIdLst>
  <p:notesMasterIdLst>
    <p:notesMasterId r:id="rId91"/>
  </p:notesMasterIdLst>
  <p:handoutMasterIdLst>
    <p:handoutMasterId r:id="rId92"/>
  </p:handoutMasterIdLst>
  <p:sldIdLst>
    <p:sldId id="256" r:id="rId3"/>
    <p:sldId id="258" r:id="rId4"/>
    <p:sldId id="312" r:id="rId5"/>
    <p:sldId id="260" r:id="rId6"/>
    <p:sldId id="259" r:id="rId7"/>
    <p:sldId id="261" r:id="rId8"/>
    <p:sldId id="262" r:id="rId9"/>
    <p:sldId id="313" r:id="rId10"/>
    <p:sldId id="263" r:id="rId11"/>
    <p:sldId id="266" r:id="rId12"/>
    <p:sldId id="267" r:id="rId13"/>
    <p:sldId id="314" r:id="rId14"/>
    <p:sldId id="322" r:id="rId15"/>
    <p:sldId id="323" r:id="rId16"/>
    <p:sldId id="324" r:id="rId17"/>
    <p:sldId id="269" r:id="rId18"/>
    <p:sldId id="270" r:id="rId19"/>
    <p:sldId id="271" r:id="rId20"/>
    <p:sldId id="287" r:id="rId21"/>
    <p:sldId id="272" r:id="rId22"/>
    <p:sldId id="273" r:id="rId23"/>
    <p:sldId id="275" r:id="rId24"/>
    <p:sldId id="277" r:id="rId25"/>
    <p:sldId id="278" r:id="rId26"/>
    <p:sldId id="325" r:id="rId27"/>
    <p:sldId id="326" r:id="rId28"/>
    <p:sldId id="329" r:id="rId29"/>
    <p:sldId id="330" r:id="rId30"/>
    <p:sldId id="331" r:id="rId31"/>
    <p:sldId id="332" r:id="rId32"/>
    <p:sldId id="333" r:id="rId33"/>
    <p:sldId id="279" r:id="rId34"/>
    <p:sldId id="316" r:id="rId35"/>
    <p:sldId id="315" r:id="rId36"/>
    <p:sldId id="280" r:id="rId37"/>
    <p:sldId id="281" r:id="rId38"/>
    <p:sldId id="282" r:id="rId39"/>
    <p:sldId id="283" r:id="rId40"/>
    <p:sldId id="340" r:id="rId41"/>
    <p:sldId id="341" r:id="rId42"/>
    <p:sldId id="328" r:id="rId43"/>
    <p:sldId id="339" r:id="rId44"/>
    <p:sldId id="350" r:id="rId45"/>
    <p:sldId id="351" r:id="rId46"/>
    <p:sldId id="285" r:id="rId47"/>
    <p:sldId id="317" r:id="rId48"/>
    <p:sldId id="284" r:id="rId49"/>
    <p:sldId id="318" r:id="rId50"/>
    <p:sldId id="286" r:id="rId51"/>
    <p:sldId id="288" r:id="rId52"/>
    <p:sldId id="289" r:id="rId53"/>
    <p:sldId id="337" r:id="rId54"/>
    <p:sldId id="290" r:id="rId55"/>
    <p:sldId id="347" r:id="rId56"/>
    <p:sldId id="342" r:id="rId57"/>
    <p:sldId id="291" r:id="rId58"/>
    <p:sldId id="292" r:id="rId59"/>
    <p:sldId id="294" r:id="rId60"/>
    <p:sldId id="344" r:id="rId61"/>
    <p:sldId id="343" r:id="rId62"/>
    <p:sldId id="293" r:id="rId63"/>
    <p:sldId id="295" r:id="rId64"/>
    <p:sldId id="296" r:id="rId65"/>
    <p:sldId id="298" r:id="rId66"/>
    <p:sldId id="319" r:id="rId67"/>
    <p:sldId id="345" r:id="rId68"/>
    <p:sldId id="299" r:id="rId69"/>
    <p:sldId id="320" r:id="rId70"/>
    <p:sldId id="300" r:id="rId71"/>
    <p:sldId id="336" r:id="rId72"/>
    <p:sldId id="301" r:id="rId73"/>
    <p:sldId id="321" r:id="rId74"/>
    <p:sldId id="302" r:id="rId75"/>
    <p:sldId id="303" r:id="rId76"/>
    <p:sldId id="346" r:id="rId77"/>
    <p:sldId id="304" r:id="rId78"/>
    <p:sldId id="305" r:id="rId79"/>
    <p:sldId id="306" r:id="rId80"/>
    <p:sldId id="307" r:id="rId81"/>
    <p:sldId id="348" r:id="rId82"/>
    <p:sldId id="308" r:id="rId83"/>
    <p:sldId id="334" r:id="rId84"/>
    <p:sldId id="309" r:id="rId85"/>
    <p:sldId id="335" r:id="rId86"/>
    <p:sldId id="310" r:id="rId87"/>
    <p:sldId id="311" r:id="rId88"/>
    <p:sldId id="349" r:id="rId89"/>
    <p:sldId id="338" r:id="rId9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A7A"/>
    <a:srgbClr val="918473"/>
    <a:srgbClr val="9F9485"/>
    <a:srgbClr val="AFAFA3"/>
    <a:srgbClr val="929292"/>
    <a:srgbClr val="FFD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47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E453BC6-EFD5-4434-A5E6-997047A3991F}" type="datetimeFigureOut">
              <a:rPr lang="en-US" smtClean="0"/>
              <a:t>9/12/2016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D3F2F44-85B3-4A13-BFF7-0FEAD3072D17}" type="slidenum">
              <a:rPr lang="en-US" smtClean="0"/>
              <a:t>‹#›</a:t>
            </a:fld>
            <a:endParaRPr lang="en-US"/>
          </a:p>
        </p:txBody>
      </p:sp>
    </p:spTree>
    <p:extLst>
      <p:ext uri="{BB962C8B-B14F-4D97-AF65-F5344CB8AC3E}">
        <p14:creationId xmlns:p14="http://schemas.microsoft.com/office/powerpoint/2010/main" val="1267212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3E8C8F-490D-463A-843F-72C69F787404}" type="datetimeFigureOut">
              <a:rPr lang="en-US" smtClean="0"/>
              <a:pPr/>
              <a:t>9/12/2016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9632475-67E5-4387-B77C-6B9872FB314B}" type="slidenum">
              <a:rPr lang="en-US" smtClean="0"/>
              <a:pPr/>
              <a:t>‹#›</a:t>
            </a:fld>
            <a:endParaRPr lang="en-US"/>
          </a:p>
        </p:txBody>
      </p:sp>
    </p:spTree>
    <p:extLst>
      <p:ext uri="{BB962C8B-B14F-4D97-AF65-F5344CB8AC3E}">
        <p14:creationId xmlns:p14="http://schemas.microsoft.com/office/powerpoint/2010/main" val="278856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632475-67E5-4387-B77C-6B9872FB314B}" type="slidenum">
              <a:rPr lang="en-US" smtClean="0"/>
              <a:pPr/>
              <a:t>16</a:t>
            </a:fld>
            <a:endParaRPr lang="en-US"/>
          </a:p>
        </p:txBody>
      </p:sp>
    </p:spTree>
    <p:extLst>
      <p:ext uri="{BB962C8B-B14F-4D97-AF65-F5344CB8AC3E}">
        <p14:creationId xmlns:p14="http://schemas.microsoft.com/office/powerpoint/2010/main" val="36285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66D46A4A-CAEC-43CD-9BA3-BA7C2F7A3ACA}" type="datetimeFigureOut">
              <a:rPr lang="en-US" smtClean="0"/>
              <a:pPr/>
              <a:t>9/12/2016</a:t>
            </a:fld>
            <a:endParaRPr lang="en-US"/>
          </a:p>
        </p:txBody>
      </p:sp>
      <p:sp>
        <p:nvSpPr>
          <p:cNvPr id="16" name="Slide Number Placeholder 15"/>
          <p:cNvSpPr>
            <a:spLocks noGrp="1"/>
          </p:cNvSpPr>
          <p:nvPr>
            <p:ph type="sldNum" sz="quarter" idx="11"/>
          </p:nvPr>
        </p:nvSpPr>
        <p:spPr/>
        <p:txBody>
          <a:bodyPr/>
          <a:lstStyle/>
          <a:p>
            <a:fld id="{61484C9C-311C-4AB7-A854-5C0559F1077D}"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46A4A-CAEC-43CD-9BA3-BA7C2F7A3ACA}" type="datetimeFigureOut">
              <a:rPr lang="en-US" smtClean="0"/>
              <a:pPr/>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84C9C-311C-4AB7-A854-5C0559F107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D46A4A-CAEC-43CD-9BA3-BA7C2F7A3ACA}" type="datetimeFigureOut">
              <a:rPr lang="en-US" smtClean="0"/>
              <a:pPr/>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84C9C-311C-4AB7-A854-5C0559F1077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B06149-809E-47CF-B1BE-CF40EF5CA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877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BEF17C-39D8-407F-AE60-7218F982E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530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B14DB6-98E8-490D-89F2-1E0A0D340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67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E4F229-4D45-431F-8B46-5A2565BAEB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359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38F098-6421-4F35-B32B-017B3E6959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912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65A71D-939A-4C34-AD6B-6A6CC1E23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261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847E1-472A-43CA-A87E-158CC4E6B8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485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2047F-A5F2-40D2-910A-B6DEC2010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66D46A4A-CAEC-43CD-9BA3-BA7C2F7A3ACA}" type="datetimeFigureOut">
              <a:rPr lang="en-US" smtClean="0"/>
              <a:pPr/>
              <a:t>9/12/2016</a:t>
            </a:fld>
            <a:endParaRPr lang="en-US"/>
          </a:p>
        </p:txBody>
      </p:sp>
      <p:sp>
        <p:nvSpPr>
          <p:cNvPr id="15" name="Slide Number Placeholder 14"/>
          <p:cNvSpPr>
            <a:spLocks noGrp="1"/>
          </p:cNvSpPr>
          <p:nvPr>
            <p:ph type="sldNum" sz="quarter" idx="11"/>
          </p:nvPr>
        </p:nvSpPr>
        <p:spPr/>
        <p:txBody>
          <a:bodyPr/>
          <a:lstStyle/>
          <a:p>
            <a:fld id="{61484C9C-311C-4AB7-A854-5C0559F1077D}"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57CE4F-1F03-4BE8-80FC-80D93FED56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578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49BFAF-052B-426E-B5A3-C75778F272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934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70ACB8-1C15-432E-9B6A-5AF49279D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6498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A56B36-94E5-42AA-A683-F53CC5CB30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788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9467ED-48DE-4C48-8A33-FCF4936A8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18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66D46A4A-CAEC-43CD-9BA3-BA7C2F7A3ACA}" type="datetimeFigureOut">
              <a:rPr lang="en-US" smtClean="0"/>
              <a:pPr/>
              <a:t>9/12/2016</a:t>
            </a:fld>
            <a:endParaRPr lang="en-US"/>
          </a:p>
        </p:txBody>
      </p:sp>
      <p:sp>
        <p:nvSpPr>
          <p:cNvPr id="13" name="Slide Number Placeholder 12"/>
          <p:cNvSpPr>
            <a:spLocks noGrp="1"/>
          </p:cNvSpPr>
          <p:nvPr>
            <p:ph type="sldNum" sz="quarter" idx="11"/>
          </p:nvPr>
        </p:nvSpPr>
        <p:spPr/>
        <p:txBody>
          <a:bodyPr/>
          <a:lstStyle/>
          <a:p>
            <a:fld id="{61484C9C-311C-4AB7-A854-5C0559F1077D}"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66D46A4A-CAEC-43CD-9BA3-BA7C2F7A3ACA}" type="datetimeFigureOut">
              <a:rPr lang="en-US" smtClean="0"/>
              <a:pPr/>
              <a:t>9/12/2016</a:t>
            </a:fld>
            <a:endParaRPr lang="en-US"/>
          </a:p>
        </p:txBody>
      </p:sp>
      <p:sp>
        <p:nvSpPr>
          <p:cNvPr id="9" name="Slide Number Placeholder 8"/>
          <p:cNvSpPr>
            <a:spLocks noGrp="1"/>
          </p:cNvSpPr>
          <p:nvPr>
            <p:ph type="sldNum" sz="quarter" idx="11"/>
          </p:nvPr>
        </p:nvSpPr>
        <p:spPr/>
        <p:txBody>
          <a:bodyPr/>
          <a:lstStyle/>
          <a:p>
            <a:fld id="{61484C9C-311C-4AB7-A854-5C0559F1077D}"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66D46A4A-CAEC-43CD-9BA3-BA7C2F7A3ACA}" type="datetimeFigureOut">
              <a:rPr lang="en-US" smtClean="0"/>
              <a:pPr/>
              <a:t>9/12/2016</a:t>
            </a:fld>
            <a:endParaRPr lang="en-US"/>
          </a:p>
        </p:txBody>
      </p:sp>
      <p:sp>
        <p:nvSpPr>
          <p:cNvPr id="15" name="Slide Number Placeholder 14"/>
          <p:cNvSpPr>
            <a:spLocks noGrp="1"/>
          </p:cNvSpPr>
          <p:nvPr>
            <p:ph type="sldNum" sz="quarter" idx="11"/>
          </p:nvPr>
        </p:nvSpPr>
        <p:spPr/>
        <p:txBody>
          <a:bodyPr/>
          <a:lstStyle/>
          <a:p>
            <a:fld id="{61484C9C-311C-4AB7-A854-5C0559F1077D}"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66D46A4A-CAEC-43CD-9BA3-BA7C2F7A3ACA}" type="datetimeFigureOut">
              <a:rPr lang="en-US" smtClean="0"/>
              <a:pPr/>
              <a:t>9/12/2016</a:t>
            </a:fld>
            <a:endParaRPr lang="en-US"/>
          </a:p>
        </p:txBody>
      </p:sp>
      <p:sp>
        <p:nvSpPr>
          <p:cNvPr id="8" name="Slide Number Placeholder 7"/>
          <p:cNvSpPr>
            <a:spLocks noGrp="1"/>
          </p:cNvSpPr>
          <p:nvPr>
            <p:ph type="sldNum" sz="quarter" idx="11"/>
          </p:nvPr>
        </p:nvSpPr>
        <p:spPr/>
        <p:txBody>
          <a:bodyPr/>
          <a:lstStyle/>
          <a:p>
            <a:fld id="{61484C9C-311C-4AB7-A854-5C0559F1077D}"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6D46A4A-CAEC-43CD-9BA3-BA7C2F7A3ACA}" type="datetimeFigureOut">
              <a:rPr lang="en-US" smtClean="0"/>
              <a:pPr/>
              <a:t>9/12/2016</a:t>
            </a:fld>
            <a:endParaRPr lang="en-US"/>
          </a:p>
        </p:txBody>
      </p:sp>
      <p:sp>
        <p:nvSpPr>
          <p:cNvPr id="6" name="Slide Number Placeholder 5"/>
          <p:cNvSpPr>
            <a:spLocks noGrp="1"/>
          </p:cNvSpPr>
          <p:nvPr>
            <p:ph type="sldNum" sz="quarter" idx="11"/>
          </p:nvPr>
        </p:nvSpPr>
        <p:spPr/>
        <p:txBody>
          <a:bodyPr/>
          <a:lstStyle/>
          <a:p>
            <a:fld id="{61484C9C-311C-4AB7-A854-5C0559F1077D}"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66D46A4A-CAEC-43CD-9BA3-BA7C2F7A3ACA}" type="datetimeFigureOut">
              <a:rPr lang="en-US" smtClean="0"/>
              <a:pPr/>
              <a:t>9/12/2016</a:t>
            </a:fld>
            <a:endParaRPr lang="en-US"/>
          </a:p>
        </p:txBody>
      </p:sp>
      <p:sp>
        <p:nvSpPr>
          <p:cNvPr id="16" name="Slide Number Placeholder 15"/>
          <p:cNvSpPr>
            <a:spLocks noGrp="1"/>
          </p:cNvSpPr>
          <p:nvPr>
            <p:ph type="sldNum" sz="quarter" idx="11"/>
          </p:nvPr>
        </p:nvSpPr>
        <p:spPr/>
        <p:txBody>
          <a:bodyPr/>
          <a:lstStyle/>
          <a:p>
            <a:fld id="{61484C9C-311C-4AB7-A854-5C0559F1077D}"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66D46A4A-CAEC-43CD-9BA3-BA7C2F7A3ACA}" type="datetimeFigureOut">
              <a:rPr lang="en-US" smtClean="0"/>
              <a:pPr/>
              <a:t>9/12/2016</a:t>
            </a:fld>
            <a:endParaRPr lang="en-US"/>
          </a:p>
        </p:txBody>
      </p:sp>
      <p:sp>
        <p:nvSpPr>
          <p:cNvPr id="14" name="Slide Number Placeholder 13"/>
          <p:cNvSpPr>
            <a:spLocks noGrp="1"/>
          </p:cNvSpPr>
          <p:nvPr>
            <p:ph type="sldNum" sz="quarter" idx="11"/>
          </p:nvPr>
        </p:nvSpPr>
        <p:spPr/>
        <p:txBody>
          <a:bodyPr/>
          <a:lstStyle/>
          <a:p>
            <a:fld id="{61484C9C-311C-4AB7-A854-5C0559F1077D}"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66D46A4A-CAEC-43CD-9BA3-BA7C2F7A3ACA}" type="datetimeFigureOut">
              <a:rPr lang="en-US" smtClean="0"/>
              <a:pPr/>
              <a:t>9/12/2016</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61484C9C-311C-4AB7-A854-5C0559F1077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1A141A94-B344-4995-8257-24336115420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6027756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55xGPeG9zs" TargetMode="External"/><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gif"/><Relationship Id="rId1" Type="http://schemas.openxmlformats.org/officeDocument/2006/relationships/slideLayout" Target="../slideLayouts/slideLayout2.xml"/><Relationship Id="rId5" Type="http://schemas.openxmlformats.org/officeDocument/2006/relationships/hyperlink" Target="https://www.google.com/url?sa=t&amp;rct=j&amp;q=&amp;esrc=s&amp;source=video&amp;cd=2&amp;cad=rja&amp;uact=8&amp;ved=0ahUKEwjels29sLbLAhXBsh4KHVCaC7EQtwIIIDAB&amp;url=https://www.youtube.com/watch?v%3DUxlJQ2ZLMIs&amp;usg=AFQjCNGYR6SuH5psItJG46c9DHk6xqVfVQ&amp;sig2=-ekt4Vq4yDAQs9Dvn4Fi2Q" TargetMode="External"/><Relationship Id="rId4" Type="http://schemas.openxmlformats.org/officeDocument/2006/relationships/image" Target="../media/image46.gif"/></Relationships>
</file>

<file path=ppt/slides/_rels/slide2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hyperlink" Target="https://www.youtube.com/watch?v=RLWIBrweSU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hyperlink" Target="https://www.google.com/url?sa=t&amp;rct=j&amp;q=&amp;esrc=s&amp;source=video&amp;cd=1&amp;cad=rja&amp;uact=8&amp;ved=0ahUKEwjels29sLbLAhXBsh4KHVCaC7EQtwIIHTAA&amp;url=https://www.youtube.com/watch?v%3D-53pKGwdAQs&amp;usg=AFQjCNEpKuYKpcmG03wJWqTBzeoGDHt_HQ&amp;sig2=cxjYJ2NebhfntH2hksY0Eg" TargetMode="External"/><Relationship Id="rId4" Type="http://schemas.openxmlformats.org/officeDocument/2006/relationships/hyperlink" Target="http://www.google.com/url?sa=t&amp;rct=j&amp;q=&amp;esrc=s&amp;source=video&amp;cd=4&amp;ved=0CCwQtwIwAw&amp;url=http://www.youtube.com/watch?v%3DZA3P5iNkK04&amp;ei=u69HVc77JMyZgwTV1IHoDg&amp;usg=AFQjCNE-Cc2tAmwzBYTosqC3wM_R3E1c2Q&amp;sig2=FjzabovXzx-sbkfjVHXxJA&amp;bvm=bv.92291466,d.cWc&amp;cad=rj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www.google.com/url?sa=t&amp;rct=j&amp;q=&amp;esrc=s&amp;source=video&amp;cd=4&amp;cad=rja&amp;uact=8&amp;ved=0ahUKEwjy9rrSo7bLAhWDph4KHQVYB7IQtwIIODAD&amp;url=https://www.youtube.com/watch?v%3DVeMrE7bSu84&amp;usg=AFQjCNH6S3LpDNO2DVsUtm_0iQZS4gjvJw&amp;sig2=uCUZL_y4-6NNpt16ReLRhQ" TargetMode="Externa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i4k4Ls8InPAhUG8x4KHZVoA5UQyCkIIDAA&amp;url=https%3A%2F%2Fwww.youtube.com%2Fwatch%3Fv%3DZInLPe_bezQ&amp;usg=AFQjCNEn5a9pOxjeB_Bm1rue9VH8Xab80w&amp;sig2=-7DjEoJLqAH9mtPotZEQzg" TargetMode="External"/><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hyperlink" Target="http://www.physicsclassroom.com/Class/circuits/u9l3d.cf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elegraph.co.uk/multimedia/archive/01683/awesome-lightning_1683593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23" y="457200"/>
            <a:ext cx="9036986"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343400" y="1828800"/>
            <a:ext cx="3947160" cy="933450"/>
          </a:xfrm>
        </p:spPr>
        <p:txBody>
          <a:bodyPr>
            <a:noAutofit/>
          </a:bodyPr>
          <a:lstStyle/>
          <a:p>
            <a:r>
              <a:rPr lang="en-US" sz="4000" dirty="0" smtClean="0">
                <a:latin typeface="Lucida Console" panose="020B0609040504020204" pitchFamily="49" charset="0"/>
              </a:rPr>
              <a:t>Electricity</a:t>
            </a:r>
            <a:endParaRPr lang="en-US" sz="4000" dirty="0">
              <a:latin typeface="Lucida Console" panose="020B0609040504020204" pitchFamily="49" charset="0"/>
            </a:endParaRPr>
          </a:p>
        </p:txBody>
      </p:sp>
      <p:sp>
        <p:nvSpPr>
          <p:cNvPr id="3" name="Subtitle 2"/>
          <p:cNvSpPr>
            <a:spLocks noGrp="1"/>
          </p:cNvSpPr>
          <p:nvPr>
            <p:ph type="subTitle" idx="1"/>
          </p:nvPr>
        </p:nvSpPr>
        <p:spPr>
          <a:xfrm>
            <a:off x="6400800" y="2438400"/>
            <a:ext cx="2422716" cy="685800"/>
          </a:xfrm>
        </p:spPr>
        <p:txBody>
          <a:bodyPr>
            <a:normAutofit/>
          </a:bodyPr>
          <a:lstStyle/>
          <a:p>
            <a:r>
              <a:rPr lang="en-US" sz="2000" dirty="0" smtClean="0">
                <a:solidFill>
                  <a:srgbClr val="C00000"/>
                </a:solidFill>
                <a:latin typeface="Lucida Console" panose="020B0609040504020204" pitchFamily="49" charset="0"/>
              </a:rPr>
              <a:t>Chapter 11</a:t>
            </a:r>
            <a:endParaRPr lang="en-US" sz="2000" dirty="0">
              <a:solidFill>
                <a:srgbClr val="C00000"/>
              </a:solidFill>
              <a:latin typeface="Lucida Console" panose="020B0609040504020204" pitchFamily="49" charset="0"/>
            </a:endParaRPr>
          </a:p>
        </p:txBody>
      </p:sp>
      <p:sp>
        <p:nvSpPr>
          <p:cNvPr id="5" name="Rectangle 4"/>
          <p:cNvSpPr/>
          <p:nvPr/>
        </p:nvSpPr>
        <p:spPr>
          <a:xfrm>
            <a:off x="6248400" y="5715000"/>
            <a:ext cx="2895600" cy="646331"/>
          </a:xfrm>
          <a:prstGeom prst="rect">
            <a:avLst/>
          </a:prstGeom>
        </p:spPr>
        <p:txBody>
          <a:bodyPr wrap="square">
            <a:spAutoFit/>
          </a:bodyPr>
          <a:lstStyle/>
          <a:p>
            <a:r>
              <a:rPr lang="en-US" dirty="0" smtClean="0"/>
              <a:t>Adapted by </a:t>
            </a:r>
            <a:r>
              <a:rPr lang="en-US" dirty="0" err="1" smtClean="0"/>
              <a:t>mr</a:t>
            </a:r>
            <a:r>
              <a:rPr lang="en-US" dirty="0" smtClean="0"/>
              <a:t> e from C. </a:t>
            </a:r>
            <a:r>
              <a:rPr lang="en-US" dirty="0" err="1" smtClean="0"/>
              <a:t>Hassen</a:t>
            </a:r>
            <a:r>
              <a:rPr lang="en-US" dirty="0" smtClean="0"/>
              <a:t> and </a:t>
            </a:r>
            <a:r>
              <a:rPr lang="en-US" dirty="0" err="1" smtClean="0"/>
              <a:t>C.Eckart</a:t>
            </a:r>
            <a:endParaRPr lang="en-US" dirty="0"/>
          </a:p>
        </p:txBody>
      </p:sp>
    </p:spTree>
    <p:extLst>
      <p:ext uri="{BB962C8B-B14F-4D97-AF65-F5344CB8AC3E}">
        <p14:creationId xmlns:p14="http://schemas.microsoft.com/office/powerpoint/2010/main" val="1657784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450" y="1447800"/>
            <a:ext cx="897255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The unit of charge is the </a:t>
            </a:r>
            <a:r>
              <a:rPr lang="en-US" dirty="0" smtClean="0">
                <a:solidFill>
                  <a:srgbClr val="FFC000"/>
                </a:solidFill>
                <a:effectLst/>
                <a:latin typeface="Lucida Console" panose="020B0609040504020204" pitchFamily="49" charset="0"/>
                <a:cs typeface="Lucida Sans Unicode" panose="020B0602030504020204" pitchFamily="34" charset="0"/>
              </a:rPr>
              <a:t>coulomb</a:t>
            </a:r>
            <a:r>
              <a:rPr lang="en-US" dirty="0" smtClean="0">
                <a:effectLst/>
                <a:latin typeface="Lucida Console" panose="020B0609040504020204" pitchFamily="49" charset="0"/>
                <a:cs typeface="Lucida Sans Unicode" panose="020B0602030504020204" pitchFamily="34" charset="0"/>
              </a:rPr>
              <a:t>, abbreviated C. </a:t>
            </a:r>
          </a:p>
          <a:p>
            <a:pPr marL="18288" indent="0">
              <a:buNone/>
            </a:pPr>
            <a:r>
              <a:rPr lang="en-US" dirty="0" smtClean="0">
                <a:effectLst/>
                <a:latin typeface="Lucida Console" panose="020B0609040504020204" pitchFamily="49" charset="0"/>
                <a:cs typeface="Lucida Sans Unicode" panose="020B0602030504020204" pitchFamily="34" charset="0"/>
              </a:rPr>
              <a:t>It turns out that a charge of 1C is the charge on 6.25 billion </a:t>
            </a:r>
            <a:r>
              <a:rPr lang="en-US" dirty="0" err="1" smtClean="0">
                <a:effectLst/>
                <a:latin typeface="Lucida Console" panose="020B0609040504020204" pitchFamily="49" charset="0"/>
                <a:cs typeface="Lucida Sans Unicode" panose="020B0602030504020204" pitchFamily="34" charset="0"/>
              </a:rPr>
              <a:t>billion</a:t>
            </a:r>
            <a:r>
              <a:rPr lang="en-US" dirty="0" smtClean="0">
                <a:effectLst/>
                <a:latin typeface="Lucida Console" panose="020B0609040504020204" pitchFamily="49" charset="0"/>
                <a:cs typeface="Lucida Sans Unicode" panose="020B0602030504020204" pitchFamily="34" charset="0"/>
              </a:rPr>
              <a:t> electrons. </a:t>
            </a:r>
          </a:p>
          <a:p>
            <a:pPr marL="18288" indent="0">
              <a:buNone/>
            </a:pPr>
            <a:r>
              <a:rPr lang="en-US" dirty="0" smtClean="0">
                <a:effectLst/>
                <a:latin typeface="Lucida Console" panose="020B0609040504020204" pitchFamily="49" charset="0"/>
                <a:cs typeface="Lucida Sans Unicode" panose="020B0602030504020204" pitchFamily="34" charset="0"/>
              </a:rPr>
              <a:t>This might seem like a great number of electrons, but it represents only the amount of charge that passes through a common 100-watt light bulb in little more than a second.</a:t>
            </a: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endParaRPr lang="en-US" dirty="0" smtClean="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3074" name="Picture 2" descr="http://www.district196.org/schools/avhsold/dept/science/physics/physicsweb04/AVHSPhysics/Estatics%20Jeopardy/Coulequation-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4495800"/>
            <a:ext cx="241343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gelighting.com/LightingWeb/na/consumer/images/100w_lumen_comparison_ch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0"/>
            <a:ext cx="8458200" cy="504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1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fade">
                                      <p:cBhvr>
                                        <p:cTn id="2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305800" cy="3657599"/>
          </a:xfrm>
        </p:spPr>
        <p:txBody>
          <a:bodyPr>
            <a:normAutofit lnSpcReduction="10000"/>
          </a:bodyPr>
          <a:lstStyle/>
          <a:p>
            <a:pPr marL="18288" indent="0">
              <a:buNone/>
            </a:pPr>
            <a:r>
              <a:rPr lang="en-US" dirty="0" smtClean="0">
                <a:effectLst/>
                <a:latin typeface="Lucida Console" panose="020B0609040504020204" pitchFamily="49" charset="0"/>
                <a:cs typeface="Lucida Sans Unicode" panose="020B0602030504020204" pitchFamily="34" charset="0"/>
              </a:rPr>
              <a:t>The proportionality constant </a:t>
            </a:r>
            <a:r>
              <a:rPr lang="en-US" i="1" dirty="0" smtClean="0">
                <a:effectLst/>
                <a:latin typeface="Lucida Console" panose="020B0609040504020204" pitchFamily="49" charset="0"/>
                <a:cs typeface="Lucida Sans Unicode" panose="020B0602030504020204" pitchFamily="34" charset="0"/>
              </a:rPr>
              <a:t>k</a:t>
            </a:r>
            <a:r>
              <a:rPr lang="en-US" dirty="0" smtClean="0">
                <a:effectLst/>
                <a:latin typeface="Lucida Console" panose="020B0609040504020204" pitchFamily="49" charset="0"/>
                <a:cs typeface="Lucida Sans Unicode" panose="020B0602030504020204" pitchFamily="34" charset="0"/>
              </a:rPr>
              <a:t> in Coulomb’s Law is similar to </a:t>
            </a:r>
            <a:r>
              <a:rPr lang="en-US" i="1" dirty="0" smtClean="0">
                <a:effectLst/>
                <a:latin typeface="Lucida Console" panose="020B0609040504020204" pitchFamily="49" charset="0"/>
                <a:cs typeface="Lucida Sans Unicode" panose="020B0602030504020204" pitchFamily="34" charset="0"/>
              </a:rPr>
              <a:t>G</a:t>
            </a:r>
            <a:r>
              <a:rPr lang="en-US" dirty="0" smtClean="0">
                <a:effectLst/>
                <a:latin typeface="Lucida Console" panose="020B0609040504020204" pitchFamily="49" charset="0"/>
                <a:cs typeface="Lucida Sans Unicode" panose="020B0602030504020204" pitchFamily="34" charset="0"/>
              </a:rPr>
              <a:t> in Newton’s law of gravity. Instead of being a very small number like </a:t>
            </a:r>
            <a:r>
              <a:rPr lang="en-US" i="1" dirty="0" smtClean="0">
                <a:effectLst/>
                <a:latin typeface="Lucida Console" panose="020B0609040504020204" pitchFamily="49" charset="0"/>
                <a:cs typeface="Lucida Sans Unicode" panose="020B0602030504020204" pitchFamily="34" charset="0"/>
              </a:rPr>
              <a:t>G</a:t>
            </a:r>
            <a:r>
              <a:rPr lang="en-US" dirty="0" smtClean="0">
                <a:effectLst/>
                <a:latin typeface="Lucida Console" panose="020B0609040504020204" pitchFamily="49" charset="0"/>
                <a:cs typeface="Lucida Sans Unicode" panose="020B0602030504020204" pitchFamily="34" charset="0"/>
              </a:rPr>
              <a:t>, </a:t>
            </a:r>
            <a:r>
              <a:rPr lang="en-US" i="1" dirty="0" smtClean="0">
                <a:effectLst/>
                <a:latin typeface="Lucida Console" panose="020B0609040504020204" pitchFamily="49" charset="0"/>
                <a:cs typeface="Lucida Sans Unicode" panose="020B0602030504020204" pitchFamily="34" charset="0"/>
              </a:rPr>
              <a:t>k</a:t>
            </a:r>
            <a:r>
              <a:rPr lang="en-US" dirty="0" smtClean="0">
                <a:effectLst/>
                <a:latin typeface="Lucida Console" panose="020B0609040504020204" pitchFamily="49" charset="0"/>
                <a:cs typeface="Lucida Sans Unicode" panose="020B0602030504020204" pitchFamily="34" charset="0"/>
              </a:rPr>
              <a:t> is a very large number: </a:t>
            </a:r>
          </a:p>
          <a:p>
            <a:pPr marL="18288" indent="0" algn="ctr">
              <a:buNone/>
            </a:pPr>
            <a:r>
              <a:rPr lang="en-US" dirty="0" smtClean="0">
                <a:solidFill>
                  <a:srgbClr val="FFC000"/>
                </a:solidFill>
                <a:effectLst/>
                <a:latin typeface="Lucida Console" panose="020B0609040504020204" pitchFamily="49" charset="0"/>
                <a:cs typeface="Lucida Sans Unicode" panose="020B0602030504020204" pitchFamily="34" charset="0"/>
              </a:rPr>
              <a:t>K = 9,000,000,000 N</a:t>
            </a:r>
            <a:r>
              <a:rPr lang="en-US" dirty="0" smtClean="0">
                <a:solidFill>
                  <a:srgbClr val="FFC000"/>
                </a:solidFill>
                <a:effectLst/>
                <a:latin typeface="Lucida Console" panose="020B0609040504020204" pitchFamily="49" charset="0"/>
                <a:cs typeface="Times New Roman"/>
              </a:rPr>
              <a:t>·m²/C²</a:t>
            </a:r>
            <a:endParaRPr lang="en-US" dirty="0" smtClean="0">
              <a:solidFill>
                <a:srgbClr val="FFC000"/>
              </a:solidFill>
              <a:effectLst/>
              <a:latin typeface="Lucida Console" panose="020B0609040504020204" pitchFamily="49" charset="0"/>
              <a:cs typeface="Lucida Sans Unicode" panose="020B0602030504020204" pitchFamily="34" charset="0"/>
            </a:endParaRP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In scientific notation, </a:t>
            </a:r>
            <a:r>
              <a:rPr lang="en-US" dirty="0" smtClean="0">
                <a:solidFill>
                  <a:srgbClr val="FFC000"/>
                </a:solidFill>
                <a:effectLst/>
                <a:latin typeface="Lucida Console" panose="020B0609040504020204" pitchFamily="49" charset="0"/>
                <a:cs typeface="Lucida Sans Unicode" panose="020B0602030504020204" pitchFamily="34" charset="0"/>
              </a:rPr>
              <a:t>k = 9x10</a:t>
            </a:r>
            <a:r>
              <a:rPr lang="en-US" baseline="30000" dirty="0" smtClean="0">
                <a:solidFill>
                  <a:srgbClr val="FFC000"/>
                </a:solidFill>
                <a:effectLst/>
                <a:latin typeface="Lucida Console" panose="020B0609040504020204" pitchFamily="49" charset="0"/>
                <a:cs typeface="Lucida Sans Unicode" panose="020B0602030504020204" pitchFamily="34" charset="0"/>
              </a:rPr>
              <a:t>9 </a:t>
            </a:r>
            <a:r>
              <a:rPr lang="en-US" dirty="0" smtClean="0">
                <a:solidFill>
                  <a:srgbClr val="FFC000"/>
                </a:solidFill>
                <a:effectLst/>
                <a:latin typeface="Lucida Console" panose="020B0609040504020204" pitchFamily="49" charset="0"/>
                <a:cs typeface="Lucida Sans Unicode" panose="020B0602030504020204" pitchFamily="34" charset="0"/>
              </a:rPr>
              <a:t>N</a:t>
            </a:r>
            <a:r>
              <a:rPr lang="en-US" dirty="0" smtClean="0">
                <a:solidFill>
                  <a:srgbClr val="FFC000"/>
                </a:solidFill>
                <a:effectLst/>
                <a:latin typeface="Lucida Console" panose="020B0609040504020204" pitchFamily="49" charset="0"/>
                <a:cs typeface="Times New Roman"/>
              </a:rPr>
              <a:t>·m</a:t>
            </a:r>
            <a:r>
              <a:rPr lang="en-US" baseline="30000" dirty="0" smtClean="0">
                <a:solidFill>
                  <a:srgbClr val="FFC000"/>
                </a:solidFill>
                <a:effectLst/>
                <a:latin typeface="Lucida Console" panose="020B0609040504020204" pitchFamily="49" charset="0"/>
                <a:cs typeface="Times New Roman"/>
              </a:rPr>
              <a:t>2</a:t>
            </a:r>
            <a:r>
              <a:rPr lang="en-US" dirty="0" smtClean="0">
                <a:solidFill>
                  <a:srgbClr val="FFC000"/>
                </a:solidFill>
                <a:effectLst/>
                <a:latin typeface="Lucida Console" panose="020B0609040504020204" pitchFamily="49" charset="0"/>
                <a:cs typeface="Times New Roman"/>
              </a:rPr>
              <a:t>/C</a:t>
            </a:r>
            <a:r>
              <a:rPr lang="en-US" baseline="30000" dirty="0" smtClean="0">
                <a:solidFill>
                  <a:srgbClr val="FFC000"/>
                </a:solidFill>
                <a:effectLst/>
                <a:latin typeface="Lucida Console" panose="020B0609040504020204" pitchFamily="49" charset="0"/>
                <a:cs typeface="Times New Roman"/>
              </a:rPr>
              <a:t>2</a:t>
            </a:r>
            <a:r>
              <a:rPr lang="en-US" dirty="0" smtClean="0">
                <a:effectLst/>
                <a:latin typeface="Lucida Console" panose="020B0609040504020204" pitchFamily="49" charset="0"/>
                <a:cs typeface="Times New Roman"/>
              </a:rPr>
              <a:t>. The unit </a:t>
            </a:r>
            <a:r>
              <a:rPr lang="en-US" dirty="0" smtClean="0">
                <a:solidFill>
                  <a:srgbClr val="FFC000"/>
                </a:solidFill>
                <a:effectLst/>
                <a:latin typeface="Lucida Console" panose="020B0609040504020204" pitchFamily="49" charset="0"/>
                <a:cs typeface="Times New Roman"/>
              </a:rPr>
              <a:t>N·m</a:t>
            </a:r>
            <a:r>
              <a:rPr lang="en-US" baseline="30000" dirty="0" smtClean="0">
                <a:solidFill>
                  <a:srgbClr val="FFC000"/>
                </a:solidFill>
                <a:effectLst/>
                <a:latin typeface="Lucida Console" panose="020B0609040504020204" pitchFamily="49" charset="0"/>
                <a:cs typeface="Times New Roman"/>
              </a:rPr>
              <a:t>2</a:t>
            </a:r>
            <a:r>
              <a:rPr lang="en-US" dirty="0" smtClean="0">
                <a:solidFill>
                  <a:srgbClr val="FFC000"/>
                </a:solidFill>
                <a:effectLst/>
                <a:latin typeface="Lucida Console" panose="020B0609040504020204" pitchFamily="49" charset="0"/>
                <a:cs typeface="Times New Roman"/>
              </a:rPr>
              <a:t>/C</a:t>
            </a:r>
            <a:r>
              <a:rPr lang="en-US" baseline="30000" dirty="0" smtClean="0">
                <a:solidFill>
                  <a:srgbClr val="FFC000"/>
                </a:solidFill>
                <a:effectLst/>
                <a:latin typeface="Lucida Console" panose="020B0609040504020204" pitchFamily="49" charset="0"/>
                <a:cs typeface="Times New Roman"/>
              </a:rPr>
              <a:t>2</a:t>
            </a:r>
            <a:r>
              <a:rPr lang="en-US" dirty="0" smtClean="0">
                <a:effectLst/>
                <a:latin typeface="Lucida Console" panose="020B0609040504020204" pitchFamily="49" charset="0"/>
                <a:cs typeface="Times New Roman"/>
              </a:rPr>
              <a:t> is not important to learn here. It simply converts the right hand side of the equation to the unit of force – the newton. </a:t>
            </a:r>
            <a:endParaRPr lang="en-US" baseline="30000" dirty="0" smtClean="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sp>
        <p:nvSpPr>
          <p:cNvPr id="5" name="Rounded Rectangular Callout 4"/>
          <p:cNvSpPr/>
          <p:nvPr/>
        </p:nvSpPr>
        <p:spPr>
          <a:xfrm>
            <a:off x="685800" y="3124200"/>
            <a:ext cx="1447800" cy="609600"/>
          </a:xfrm>
          <a:prstGeom prst="wedgeRoundRectCallout">
            <a:avLst>
              <a:gd name="adj1" fmla="val -34031"/>
              <a:gd name="adj2" fmla="val -71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Why?</a:t>
            </a:r>
            <a:endParaRPr lang="en-US" sz="1400" dirty="0" smtClean="0"/>
          </a:p>
        </p:txBody>
      </p:sp>
    </p:spTree>
    <p:extLst>
      <p:ext uri="{BB962C8B-B14F-4D97-AF65-F5344CB8AC3E}">
        <p14:creationId xmlns:p14="http://schemas.microsoft.com/office/powerpoint/2010/main" val="36050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7" name="Picture 4" descr="http://images.slideplayer.com/4/1408249/slides/slide_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21970"/>
            <a:ext cx="4339772" cy="325482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qph.is.quoracdn.net/main-qimg-6d9dc340182c13f39baa4f78b9bc3fbf?convert_to_webp=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828800"/>
            <a:ext cx="3048000" cy="207389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hyperphysics.phy-astr.gsu.edu/hbase/forces/imgfor/isq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4343400"/>
            <a:ext cx="3257550" cy="2015542"/>
          </a:xfrm>
          <a:prstGeom prst="rect">
            <a:avLst/>
          </a:prstGeom>
          <a:solidFill>
            <a:schemeClr val="tx1"/>
          </a:solidFill>
        </p:spPr>
      </p:pic>
    </p:spTree>
    <p:extLst>
      <p:ext uri="{BB962C8B-B14F-4D97-AF65-F5344CB8AC3E}">
        <p14:creationId xmlns:p14="http://schemas.microsoft.com/office/powerpoint/2010/main" val="2841890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6" name="Picture 2" descr="http://www.district196.org/schools/avhsold/dept/science/physics/physicsweb04/AVHSPhysics/Estatics%20Jeopardy/Coulequation-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524000"/>
            <a:ext cx="2413435" cy="1476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1600200"/>
            <a:ext cx="3230372" cy="369332"/>
          </a:xfrm>
          <a:prstGeom prst="rect">
            <a:avLst/>
          </a:prstGeom>
        </p:spPr>
        <p:txBody>
          <a:bodyPr wrap="none">
            <a:spAutoFit/>
          </a:bodyPr>
          <a:lstStyle/>
          <a:p>
            <a:r>
              <a:rPr lang="en-US" dirty="0" smtClean="0">
                <a:hlinkClick r:id="rId3" tooltip="Calculating the Electric Force"/>
              </a:rPr>
              <a:t>Calculating the Electric Force </a:t>
            </a:r>
            <a:endParaRPr lang="en-US" dirty="0"/>
          </a:p>
        </p:txBody>
      </p:sp>
      <p:sp>
        <p:nvSpPr>
          <p:cNvPr id="9" name="Rectangle 8"/>
          <p:cNvSpPr/>
          <p:nvPr/>
        </p:nvSpPr>
        <p:spPr>
          <a:xfrm>
            <a:off x="609600" y="2209800"/>
            <a:ext cx="4572000" cy="1754326"/>
          </a:xfrm>
          <a:prstGeom prst="rect">
            <a:avLst/>
          </a:prstGeom>
        </p:spPr>
        <p:txBody>
          <a:bodyPr>
            <a:spAutoFit/>
          </a:bodyPr>
          <a:lstStyle/>
          <a:p>
            <a:r>
              <a:rPr lang="en-US" dirty="0" smtClean="0"/>
              <a:t>1.  Two balloons are charged with an identical quantity and type of charge: -6.25 </a:t>
            </a:r>
            <a:r>
              <a:rPr lang="en-US" dirty="0" err="1" smtClean="0"/>
              <a:t>nC</a:t>
            </a:r>
            <a:r>
              <a:rPr lang="en-US" dirty="0" smtClean="0"/>
              <a:t>. They are held apart at a separation distance of 61.7 cm. Determine the magnitude of the electrical force of repulsion between them.</a:t>
            </a:r>
            <a:endParaRPr lang="en-US" dirty="0"/>
          </a:p>
        </p:txBody>
      </p:sp>
      <p:sp>
        <p:nvSpPr>
          <p:cNvPr id="10" name="Rectangle 9"/>
          <p:cNvSpPr/>
          <p:nvPr/>
        </p:nvSpPr>
        <p:spPr>
          <a:xfrm>
            <a:off x="609600" y="3886200"/>
            <a:ext cx="4572000" cy="2308324"/>
          </a:xfrm>
          <a:prstGeom prst="rect">
            <a:avLst/>
          </a:prstGeom>
        </p:spPr>
        <p:txBody>
          <a:bodyPr>
            <a:spAutoFit/>
          </a:bodyPr>
          <a:lstStyle/>
          <a:p>
            <a:r>
              <a:rPr lang="en-US" dirty="0" smtClean="0"/>
              <a:t>Conversions are required…</a:t>
            </a:r>
          </a:p>
          <a:p>
            <a:endParaRPr lang="en-US" dirty="0" smtClean="0"/>
          </a:p>
          <a:p>
            <a:r>
              <a:rPr lang="en-US" dirty="0" smtClean="0"/>
              <a:t>Why?</a:t>
            </a:r>
          </a:p>
          <a:p>
            <a:endParaRPr lang="en-US" dirty="0" smtClean="0"/>
          </a:p>
          <a:p>
            <a:r>
              <a:rPr lang="en-US" dirty="0" smtClean="0"/>
              <a:t>since the units of charge and distance in the Coulomb's constant are Coulombs and meters.</a:t>
            </a:r>
          </a:p>
          <a:p>
            <a:endParaRPr lang="en-US" dirty="0"/>
          </a:p>
        </p:txBody>
      </p:sp>
      <p:sp>
        <p:nvSpPr>
          <p:cNvPr id="16" name="TextBox 15"/>
          <p:cNvSpPr txBox="1"/>
          <p:nvPr/>
        </p:nvSpPr>
        <p:spPr>
          <a:xfrm>
            <a:off x="5486399" y="3429000"/>
            <a:ext cx="3099235" cy="2031325"/>
          </a:xfrm>
          <a:prstGeom prst="rect">
            <a:avLst/>
          </a:prstGeom>
          <a:noFill/>
        </p:spPr>
        <p:txBody>
          <a:bodyPr wrap="square" rtlCol="0">
            <a:spAutoFit/>
          </a:bodyPr>
          <a:lstStyle/>
          <a:p>
            <a:r>
              <a:rPr lang="en-US" b="1" dirty="0" smtClean="0"/>
              <a:t>Given:</a:t>
            </a:r>
            <a:endParaRPr lang="en-US" dirty="0" smtClean="0"/>
          </a:p>
          <a:p>
            <a:r>
              <a:rPr lang="en-US" dirty="0" smtClean="0"/>
              <a:t>Q</a:t>
            </a:r>
            <a:r>
              <a:rPr lang="en-US" baseline="-25000" dirty="0" smtClean="0"/>
              <a:t>1</a:t>
            </a:r>
            <a:r>
              <a:rPr lang="en-US" dirty="0" smtClean="0"/>
              <a:t> = -6.25 </a:t>
            </a:r>
            <a:r>
              <a:rPr lang="en-US" dirty="0" err="1" smtClean="0"/>
              <a:t>nC</a:t>
            </a:r>
            <a:r>
              <a:rPr lang="en-US" dirty="0" smtClean="0"/>
              <a:t> = -6.25 x 10</a:t>
            </a:r>
            <a:r>
              <a:rPr lang="en-US" baseline="30000" dirty="0" smtClean="0"/>
              <a:t>-9</a:t>
            </a:r>
            <a:r>
              <a:rPr lang="en-US" dirty="0" smtClean="0"/>
              <a:t> C </a:t>
            </a:r>
          </a:p>
          <a:p>
            <a:endParaRPr lang="en-US" dirty="0" smtClean="0"/>
          </a:p>
          <a:p>
            <a:r>
              <a:rPr lang="en-US" dirty="0" smtClean="0"/>
              <a:t>Q</a:t>
            </a:r>
            <a:r>
              <a:rPr lang="en-US" baseline="-25000" dirty="0" smtClean="0"/>
              <a:t>2</a:t>
            </a:r>
            <a:r>
              <a:rPr lang="en-US" dirty="0" smtClean="0"/>
              <a:t> = -6.25 </a:t>
            </a:r>
            <a:r>
              <a:rPr lang="en-US" dirty="0" err="1" smtClean="0"/>
              <a:t>nC</a:t>
            </a:r>
            <a:r>
              <a:rPr lang="en-US" dirty="0" smtClean="0"/>
              <a:t> = -6.25 x 10</a:t>
            </a:r>
            <a:r>
              <a:rPr lang="en-US" baseline="30000" dirty="0" smtClean="0"/>
              <a:t>-9</a:t>
            </a:r>
            <a:r>
              <a:rPr lang="en-US" dirty="0" smtClean="0"/>
              <a:t> C</a:t>
            </a:r>
          </a:p>
          <a:p>
            <a:endParaRPr lang="en-US" dirty="0" smtClean="0"/>
          </a:p>
          <a:p>
            <a:r>
              <a:rPr lang="en-US" dirty="0" smtClean="0"/>
              <a:t>d = 61.7 cm = 0.617 m</a:t>
            </a:r>
          </a:p>
          <a:p>
            <a:endParaRPr lang="en-US" dirty="0"/>
          </a:p>
        </p:txBody>
      </p:sp>
    </p:spTree>
    <p:extLst>
      <p:ext uri="{BB962C8B-B14F-4D97-AF65-F5344CB8AC3E}">
        <p14:creationId xmlns:p14="http://schemas.microsoft.com/office/powerpoint/2010/main" val="28418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20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20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20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20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6" name="Picture 2" descr="http://www.district196.org/schools/avhsold/dept/science/physics/physicsweb04/AVHSPhysics/Estatics%20Jeopardy/Coulequation-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524000"/>
            <a:ext cx="2413435" cy="1476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85800" y="1447800"/>
            <a:ext cx="4572000" cy="1477328"/>
          </a:xfrm>
          <a:prstGeom prst="rect">
            <a:avLst/>
          </a:prstGeom>
          <a:noFill/>
        </p:spPr>
        <p:txBody>
          <a:bodyPr wrap="square" rtlCol="0">
            <a:spAutoFit/>
          </a:bodyPr>
          <a:lstStyle/>
          <a:p>
            <a:r>
              <a:rPr lang="en-US" b="1" dirty="0" smtClean="0"/>
              <a:t>Given:</a:t>
            </a:r>
            <a:endParaRPr lang="en-US" dirty="0" smtClean="0"/>
          </a:p>
          <a:p>
            <a:r>
              <a:rPr lang="en-US" dirty="0" smtClean="0"/>
              <a:t>Q</a:t>
            </a:r>
            <a:r>
              <a:rPr lang="en-US" baseline="-25000" dirty="0" smtClean="0"/>
              <a:t>1</a:t>
            </a:r>
            <a:r>
              <a:rPr lang="en-US" dirty="0" smtClean="0"/>
              <a:t> = -6.25 </a:t>
            </a:r>
            <a:r>
              <a:rPr lang="en-US" dirty="0" err="1" smtClean="0"/>
              <a:t>nC</a:t>
            </a:r>
            <a:r>
              <a:rPr lang="en-US" dirty="0" smtClean="0"/>
              <a:t> = -6.25 x 10</a:t>
            </a:r>
            <a:r>
              <a:rPr lang="en-US" baseline="30000" dirty="0" smtClean="0"/>
              <a:t>-9</a:t>
            </a:r>
            <a:r>
              <a:rPr lang="en-US" dirty="0" smtClean="0"/>
              <a:t> C </a:t>
            </a:r>
          </a:p>
          <a:p>
            <a:r>
              <a:rPr lang="en-US" dirty="0" smtClean="0"/>
              <a:t>Q</a:t>
            </a:r>
            <a:r>
              <a:rPr lang="en-US" baseline="-25000" dirty="0" smtClean="0"/>
              <a:t>2</a:t>
            </a:r>
            <a:r>
              <a:rPr lang="en-US" dirty="0" smtClean="0"/>
              <a:t> = -6.25 </a:t>
            </a:r>
            <a:r>
              <a:rPr lang="en-US" dirty="0" err="1" smtClean="0"/>
              <a:t>nC</a:t>
            </a:r>
            <a:r>
              <a:rPr lang="en-US" dirty="0" smtClean="0"/>
              <a:t> = -6.25 x 10</a:t>
            </a:r>
            <a:r>
              <a:rPr lang="en-US" baseline="30000" dirty="0" smtClean="0"/>
              <a:t>-9</a:t>
            </a:r>
            <a:r>
              <a:rPr lang="en-US" dirty="0" smtClean="0"/>
              <a:t> C</a:t>
            </a:r>
          </a:p>
          <a:p>
            <a:endParaRPr lang="en-US" dirty="0" smtClean="0"/>
          </a:p>
          <a:p>
            <a:r>
              <a:rPr lang="en-US" dirty="0" smtClean="0"/>
              <a:t>d = 61.7 cm = 0.617 m</a:t>
            </a:r>
          </a:p>
        </p:txBody>
      </p:sp>
      <p:sp>
        <p:nvSpPr>
          <p:cNvPr id="19" name="TextBox 18"/>
          <p:cNvSpPr txBox="1"/>
          <p:nvPr/>
        </p:nvSpPr>
        <p:spPr>
          <a:xfrm>
            <a:off x="381000" y="3352800"/>
            <a:ext cx="8153400" cy="1836400"/>
          </a:xfrm>
          <a:prstGeom prst="rect">
            <a:avLst/>
          </a:prstGeom>
          <a:solidFill>
            <a:schemeClr val="tx1">
              <a:lumMod val="50000"/>
            </a:schemeClr>
          </a:solidFill>
        </p:spPr>
        <p:txBody>
          <a:bodyPr wrap="square" rtlCol="0">
            <a:spAutoFit/>
          </a:bodyPr>
          <a:lstStyle/>
          <a:p>
            <a:r>
              <a:rPr lang="en-US" sz="2000" dirty="0" err="1" smtClean="0">
                <a:effectLst>
                  <a:outerShdw blurRad="38100" dist="38100" dir="2700000" algn="tl">
                    <a:srgbClr val="000000">
                      <a:alpha val="43137"/>
                    </a:srgbClr>
                  </a:outerShdw>
                </a:effectLst>
              </a:rPr>
              <a:t>F</a:t>
            </a:r>
            <a:r>
              <a:rPr lang="en-US" sz="2000" baseline="-25000" dirty="0" err="1" smtClean="0">
                <a:effectLst>
                  <a:outerShdw blurRad="38100" dist="38100" dir="2700000" algn="tl">
                    <a:srgbClr val="000000">
                      <a:alpha val="43137"/>
                    </a:srgbClr>
                  </a:outerShdw>
                </a:effectLst>
              </a:rPr>
              <a:t>elect</a:t>
            </a:r>
            <a:r>
              <a:rPr lang="en-US" sz="2000" dirty="0" smtClean="0">
                <a:effectLst>
                  <a:outerShdw blurRad="38100" dist="38100" dir="2700000" algn="tl">
                    <a:srgbClr val="000000">
                      <a:alpha val="43137"/>
                    </a:srgbClr>
                  </a:outerShdw>
                </a:effectLst>
              </a:rPr>
              <a:t> = k • Q</a:t>
            </a:r>
            <a:r>
              <a:rPr lang="en-US" sz="2000" baseline="-25000" dirty="0" smtClean="0">
                <a:effectLst>
                  <a:outerShdw blurRad="38100" dist="38100" dir="2700000" algn="tl">
                    <a:srgbClr val="000000">
                      <a:alpha val="43137"/>
                    </a:srgbClr>
                  </a:outerShdw>
                </a:effectLst>
              </a:rPr>
              <a:t>1</a:t>
            </a:r>
            <a:r>
              <a:rPr lang="en-US" sz="2000" dirty="0" smtClean="0">
                <a:effectLst>
                  <a:outerShdw blurRad="38100" dist="38100" dir="2700000" algn="tl">
                    <a:srgbClr val="000000">
                      <a:alpha val="43137"/>
                    </a:srgbClr>
                  </a:outerShdw>
                </a:effectLst>
              </a:rPr>
              <a:t> • Q</a:t>
            </a:r>
            <a:r>
              <a:rPr lang="en-US" sz="2000" baseline="-25000" dirty="0" smtClean="0">
                <a:effectLst>
                  <a:outerShdw blurRad="38100" dist="38100" dir="2700000" algn="tl">
                    <a:srgbClr val="000000">
                      <a:alpha val="43137"/>
                    </a:srgbClr>
                  </a:outerShdw>
                </a:effectLst>
              </a:rPr>
              <a:t>2 </a:t>
            </a:r>
            <a:r>
              <a:rPr lang="en-US" sz="2000" dirty="0" smtClean="0">
                <a:effectLst>
                  <a:outerShdw blurRad="38100" dist="38100" dir="2700000" algn="tl">
                    <a:srgbClr val="000000">
                      <a:alpha val="43137"/>
                    </a:srgbClr>
                  </a:outerShdw>
                </a:effectLst>
              </a:rPr>
              <a:t>/ d</a:t>
            </a:r>
            <a:r>
              <a:rPr lang="en-US" sz="2000" baseline="30000" dirty="0" smtClean="0">
                <a:effectLst>
                  <a:outerShdw blurRad="38100" dist="38100" dir="2700000" algn="tl">
                    <a:srgbClr val="000000">
                      <a:alpha val="43137"/>
                    </a:srgbClr>
                  </a:outerShdw>
                </a:effectLst>
              </a:rPr>
              <a:t>2</a:t>
            </a:r>
          </a:p>
          <a:p>
            <a:endParaRPr lang="en-US" sz="2000" baseline="30000" dirty="0" smtClean="0">
              <a:effectLst>
                <a:outerShdw blurRad="38100" dist="38100" dir="2700000" algn="tl">
                  <a:srgbClr val="000000">
                    <a:alpha val="43137"/>
                  </a:srgbClr>
                </a:outerShdw>
              </a:effectLst>
            </a:endParaRPr>
          </a:p>
          <a:p>
            <a:r>
              <a:rPr lang="en-US" sz="2000" dirty="0" smtClean="0">
                <a:effectLst>
                  <a:outerShdw blurRad="38100" dist="38100" dir="2700000" algn="tl">
                    <a:srgbClr val="000000">
                      <a:alpha val="43137"/>
                    </a:srgbClr>
                  </a:outerShdw>
                </a:effectLst>
              </a:rPr>
              <a:t> </a:t>
            </a:r>
            <a:r>
              <a:rPr lang="en-US" sz="2000" dirty="0" err="1" smtClean="0">
                <a:effectLst>
                  <a:outerShdw blurRad="38100" dist="38100" dir="2700000" algn="tl">
                    <a:srgbClr val="000000">
                      <a:alpha val="43137"/>
                    </a:srgbClr>
                  </a:outerShdw>
                </a:effectLst>
              </a:rPr>
              <a:t>F</a:t>
            </a:r>
            <a:r>
              <a:rPr lang="en-US" sz="2000" baseline="-25000" dirty="0" err="1" smtClean="0">
                <a:effectLst>
                  <a:outerShdw blurRad="38100" dist="38100" dir="2700000" algn="tl">
                    <a:srgbClr val="000000">
                      <a:alpha val="43137"/>
                    </a:srgbClr>
                  </a:outerShdw>
                </a:effectLst>
              </a:rPr>
              <a:t>elect</a:t>
            </a:r>
            <a:r>
              <a:rPr lang="en-US" sz="2000" dirty="0" smtClean="0">
                <a:effectLst>
                  <a:outerShdw blurRad="38100" dist="38100" dir="2700000" algn="tl">
                    <a:srgbClr val="000000">
                      <a:alpha val="43137"/>
                    </a:srgbClr>
                  </a:outerShdw>
                </a:effectLst>
              </a:rPr>
              <a:t> = (9.0 x 10</a:t>
            </a:r>
            <a:r>
              <a:rPr lang="en-US" sz="2000" baseline="30000" dirty="0" smtClean="0">
                <a:effectLst>
                  <a:outerShdw blurRad="38100" dist="38100" dir="2700000" algn="tl">
                    <a:srgbClr val="000000">
                      <a:alpha val="43137"/>
                    </a:srgbClr>
                  </a:outerShdw>
                </a:effectLst>
              </a:rPr>
              <a:t>9</a:t>
            </a:r>
            <a:r>
              <a:rPr lang="en-US" sz="2000" dirty="0" smtClean="0">
                <a:effectLst>
                  <a:outerShdw blurRad="38100" dist="38100" dir="2700000" algn="tl">
                    <a:srgbClr val="000000">
                      <a:alpha val="43137"/>
                    </a:srgbClr>
                  </a:outerShdw>
                </a:effectLst>
              </a:rPr>
              <a:t> N•m</a:t>
            </a:r>
            <a:r>
              <a:rPr lang="en-US" sz="2000" baseline="30000" dirty="0" smtClean="0">
                <a:effectLst>
                  <a:outerShdw blurRad="38100" dist="38100" dir="2700000" algn="tl">
                    <a:srgbClr val="000000">
                      <a:alpha val="43137"/>
                    </a:srgbClr>
                  </a:outerShdw>
                </a:effectLst>
              </a:rPr>
              <a:t>2</a:t>
            </a:r>
            <a:r>
              <a:rPr lang="en-US" sz="2000" dirty="0" smtClean="0">
                <a:effectLst>
                  <a:outerShdw blurRad="38100" dist="38100" dir="2700000" algn="tl">
                    <a:srgbClr val="000000">
                      <a:alpha val="43137"/>
                    </a:srgbClr>
                  </a:outerShdw>
                </a:effectLst>
              </a:rPr>
              <a:t>/C</a:t>
            </a:r>
            <a:r>
              <a:rPr lang="en-US" sz="2000" baseline="30000" dirty="0" smtClean="0">
                <a:effectLst>
                  <a:outerShdw blurRad="38100" dist="38100" dir="2700000" algn="tl">
                    <a:srgbClr val="000000">
                      <a:alpha val="43137"/>
                    </a:srgbClr>
                  </a:outerShdw>
                </a:effectLst>
              </a:rPr>
              <a:t>2</a:t>
            </a:r>
            <a:r>
              <a:rPr lang="en-US" sz="2000" dirty="0" smtClean="0">
                <a:effectLst>
                  <a:outerShdw blurRad="38100" dist="38100" dir="2700000" algn="tl">
                    <a:srgbClr val="000000">
                      <a:alpha val="43137"/>
                    </a:srgbClr>
                  </a:outerShdw>
                </a:effectLst>
              </a:rPr>
              <a:t>) • (6.25 x 10</a:t>
            </a:r>
            <a:r>
              <a:rPr lang="en-US" sz="2000" baseline="30000" dirty="0" smtClean="0">
                <a:effectLst>
                  <a:outerShdw blurRad="38100" dist="38100" dir="2700000" algn="tl">
                    <a:srgbClr val="000000">
                      <a:alpha val="43137"/>
                    </a:srgbClr>
                  </a:outerShdw>
                </a:effectLst>
              </a:rPr>
              <a:t>-9</a:t>
            </a:r>
            <a:r>
              <a:rPr lang="en-US" sz="2000" dirty="0" smtClean="0">
                <a:effectLst>
                  <a:outerShdw blurRad="38100" dist="38100" dir="2700000" algn="tl">
                    <a:srgbClr val="000000">
                      <a:alpha val="43137"/>
                    </a:srgbClr>
                  </a:outerShdw>
                </a:effectLst>
              </a:rPr>
              <a:t> C) • (6.25 x 10</a:t>
            </a:r>
            <a:r>
              <a:rPr lang="en-US" sz="2000" baseline="30000" dirty="0" smtClean="0">
                <a:effectLst>
                  <a:outerShdw blurRad="38100" dist="38100" dir="2700000" algn="tl">
                    <a:srgbClr val="000000">
                      <a:alpha val="43137"/>
                    </a:srgbClr>
                  </a:outerShdw>
                </a:effectLst>
              </a:rPr>
              <a:t>-9</a:t>
            </a:r>
            <a:r>
              <a:rPr lang="en-US" sz="2000" dirty="0" smtClean="0">
                <a:effectLst>
                  <a:outerShdw blurRad="38100" dist="38100" dir="2700000" algn="tl">
                    <a:srgbClr val="000000">
                      <a:alpha val="43137"/>
                    </a:srgbClr>
                  </a:outerShdw>
                </a:effectLst>
              </a:rPr>
              <a:t> C) / (0.617 m)</a:t>
            </a:r>
            <a:r>
              <a:rPr lang="en-US" sz="2000" baseline="30000" dirty="0" smtClean="0">
                <a:effectLst>
                  <a:outerShdw blurRad="38100" dist="38100" dir="2700000" algn="tl">
                    <a:srgbClr val="000000">
                      <a:alpha val="43137"/>
                    </a:srgbClr>
                  </a:outerShdw>
                </a:effectLst>
              </a:rPr>
              <a:t>2</a:t>
            </a:r>
          </a:p>
          <a:p>
            <a:r>
              <a:rPr lang="en-US" sz="2000" dirty="0" smtClean="0">
                <a:effectLst>
                  <a:outerShdw blurRad="38100" dist="38100" dir="2700000" algn="tl">
                    <a:srgbClr val="000000">
                      <a:alpha val="43137"/>
                    </a:srgbClr>
                  </a:outerShdw>
                </a:effectLst>
              </a:rPr>
              <a:t> </a:t>
            </a:r>
          </a:p>
          <a:p>
            <a:r>
              <a:rPr lang="en-US" sz="2000" b="1" dirty="0" err="1" smtClean="0">
                <a:effectLst>
                  <a:outerShdw blurRad="38100" dist="38100" dir="2700000" algn="tl">
                    <a:srgbClr val="000000">
                      <a:alpha val="43137"/>
                    </a:srgbClr>
                  </a:outerShdw>
                </a:effectLst>
              </a:rPr>
              <a:t>F</a:t>
            </a:r>
            <a:r>
              <a:rPr lang="en-US" sz="2000" b="1" baseline="-25000" dirty="0" err="1" smtClean="0">
                <a:effectLst>
                  <a:outerShdw blurRad="38100" dist="38100" dir="2700000" algn="tl">
                    <a:srgbClr val="000000">
                      <a:alpha val="43137"/>
                    </a:srgbClr>
                  </a:outerShdw>
                </a:effectLst>
              </a:rPr>
              <a:t>elect</a:t>
            </a:r>
            <a:r>
              <a:rPr lang="en-US" sz="2000" b="1" dirty="0" smtClean="0">
                <a:effectLst>
                  <a:outerShdw blurRad="38100" dist="38100" dir="2700000" algn="tl">
                    <a:srgbClr val="000000">
                      <a:alpha val="43137"/>
                    </a:srgbClr>
                  </a:outerShdw>
                </a:effectLst>
              </a:rPr>
              <a:t> = 9.23 x 10</a:t>
            </a:r>
            <a:r>
              <a:rPr lang="en-US" sz="2000" b="1" baseline="30000" dirty="0" smtClean="0">
                <a:effectLst>
                  <a:outerShdw blurRad="38100" dist="38100" dir="2700000" algn="tl">
                    <a:srgbClr val="000000">
                      <a:alpha val="43137"/>
                    </a:srgbClr>
                  </a:outerShdw>
                </a:effectLst>
              </a:rPr>
              <a:t>-7</a:t>
            </a:r>
            <a:r>
              <a:rPr lang="en-US" sz="2000" b="1" dirty="0" smtClean="0">
                <a:effectLst>
                  <a:outerShdw blurRad="38100" dist="38100" dir="2700000" algn="tl">
                    <a:srgbClr val="000000">
                      <a:alpha val="43137"/>
                    </a:srgbClr>
                  </a:outerShdw>
                </a:effectLst>
              </a:rPr>
              <a:t> N</a:t>
            </a:r>
            <a:endParaRPr lang="en-US" sz="2000" dirty="0" smtClean="0">
              <a:effectLst>
                <a:outerShdw blurRad="38100" dist="38100" dir="2700000" algn="tl">
                  <a:srgbClr val="000000">
                    <a:alpha val="43137"/>
                  </a:srgbClr>
                </a:outerShdw>
              </a:effectLst>
            </a:endParaRPr>
          </a:p>
          <a:p>
            <a:endParaRPr lang="en-US" sz="2000" dirty="0">
              <a:effectLst>
                <a:outerShdw blurRad="38100" dist="38100" dir="2700000" algn="tl">
                  <a:srgbClr val="000000">
                    <a:alpha val="43137"/>
                  </a:srgbClr>
                </a:outerShdw>
              </a:effectLst>
            </a:endParaRPr>
          </a:p>
        </p:txBody>
      </p:sp>
      <p:sp>
        <p:nvSpPr>
          <p:cNvPr id="2" name="Rectangle 1"/>
          <p:cNvSpPr/>
          <p:nvPr/>
        </p:nvSpPr>
        <p:spPr>
          <a:xfrm>
            <a:off x="321140" y="3124200"/>
            <a:ext cx="8382000" cy="28194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8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bg/>
                                          </p:spTgt>
                                        </p:tgtEl>
                                        <p:attrNameLst>
                                          <p:attrName>style.visibility</p:attrName>
                                        </p:attrNameLst>
                                      </p:cBhvr>
                                      <p:to>
                                        <p:strVal val="visible"/>
                                      </p:to>
                                    </p:set>
                                    <p:animEffect transition="in" filter="fade">
                                      <p:cBhvr>
                                        <p:cTn id="12" dur="2000"/>
                                        <p:tgtEl>
                                          <p:spTgt spid="19">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20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fade">
                                      <p:cBhvr>
                                        <p:cTn id="20" dur="2000"/>
                                        <p:tgtEl>
                                          <p:spTgt spid="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fade">
                                      <p:cBhvr>
                                        <p:cTn id="25"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bldLvl="3"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6" name="Picture 2" descr="http://www.district196.org/schools/avhsold/dept/science/physics/physicsweb04/AVHSPhysics/Estatics%20Jeopardy/Coulequation-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524000"/>
            <a:ext cx="2413435" cy="1476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400" y="1600200"/>
            <a:ext cx="4572000" cy="1477328"/>
          </a:xfrm>
          <a:prstGeom prst="rect">
            <a:avLst/>
          </a:prstGeom>
        </p:spPr>
        <p:txBody>
          <a:bodyPr>
            <a:spAutoFit/>
          </a:bodyPr>
          <a:lstStyle/>
          <a:p>
            <a:r>
              <a:rPr lang="en-US" dirty="0" smtClean="0"/>
              <a:t>2.  Two balloons with charges of +3.37 µC and -8.21 µC attract each other with a force of -0.0626 Newton. Determine the separation distance between the two balloons.</a:t>
            </a:r>
            <a:endParaRPr lang="en-US" dirty="0"/>
          </a:p>
        </p:txBody>
      </p:sp>
      <p:sp>
        <p:nvSpPr>
          <p:cNvPr id="10" name="Rectangle 9"/>
          <p:cNvSpPr/>
          <p:nvPr/>
        </p:nvSpPr>
        <p:spPr>
          <a:xfrm>
            <a:off x="304800" y="2887682"/>
            <a:ext cx="5715000" cy="3970318"/>
          </a:xfrm>
          <a:prstGeom prst="rect">
            <a:avLst/>
          </a:prstGeom>
        </p:spPr>
        <p:txBody>
          <a:bodyPr wrap="square">
            <a:spAutoFit/>
          </a:bodyPr>
          <a:lstStyle/>
          <a:p>
            <a:r>
              <a:rPr lang="en-US" dirty="0" err="1" smtClean="0"/>
              <a:t>F</a:t>
            </a:r>
            <a:r>
              <a:rPr lang="en-US" baseline="-25000" dirty="0" err="1" smtClean="0"/>
              <a:t>elect</a:t>
            </a:r>
            <a:r>
              <a:rPr lang="en-US" dirty="0" smtClean="0"/>
              <a:t> = k • Q</a:t>
            </a:r>
            <a:r>
              <a:rPr lang="en-US" baseline="-25000" dirty="0" smtClean="0"/>
              <a:t>1</a:t>
            </a:r>
            <a:r>
              <a:rPr lang="en-US" dirty="0" smtClean="0"/>
              <a:t> • Q</a:t>
            </a:r>
            <a:r>
              <a:rPr lang="en-US" baseline="-25000" dirty="0" smtClean="0"/>
              <a:t>2 </a:t>
            </a:r>
            <a:r>
              <a:rPr lang="en-US" dirty="0" smtClean="0"/>
              <a:t>/ d</a:t>
            </a:r>
            <a:r>
              <a:rPr lang="en-US" baseline="30000" dirty="0" smtClean="0"/>
              <a:t>2</a:t>
            </a:r>
            <a:r>
              <a:rPr lang="en-US" dirty="0" smtClean="0"/>
              <a:t> </a:t>
            </a:r>
          </a:p>
          <a:p>
            <a:endParaRPr lang="en-US" dirty="0" smtClean="0"/>
          </a:p>
          <a:p>
            <a:r>
              <a:rPr lang="en-US" dirty="0" smtClean="0"/>
              <a:t>d</a:t>
            </a:r>
            <a:r>
              <a:rPr lang="en-US" baseline="30000" dirty="0" smtClean="0"/>
              <a:t>2</a:t>
            </a:r>
            <a:r>
              <a:rPr lang="en-US" dirty="0" smtClean="0"/>
              <a:t> • </a:t>
            </a:r>
            <a:r>
              <a:rPr lang="en-US" dirty="0" err="1" smtClean="0"/>
              <a:t>F</a:t>
            </a:r>
            <a:r>
              <a:rPr lang="en-US" baseline="-25000" dirty="0" err="1" smtClean="0"/>
              <a:t>elect</a:t>
            </a:r>
            <a:r>
              <a:rPr lang="en-US" dirty="0" smtClean="0"/>
              <a:t> = k • Q</a:t>
            </a:r>
            <a:r>
              <a:rPr lang="en-US" baseline="-25000" dirty="0" smtClean="0"/>
              <a:t>1</a:t>
            </a:r>
            <a:r>
              <a:rPr lang="en-US" dirty="0" smtClean="0"/>
              <a:t> • Q</a:t>
            </a:r>
            <a:r>
              <a:rPr lang="en-US" baseline="-25000" dirty="0" smtClean="0"/>
              <a:t>2 </a:t>
            </a:r>
          </a:p>
          <a:p>
            <a:endParaRPr lang="en-US" dirty="0" smtClean="0"/>
          </a:p>
          <a:p>
            <a:r>
              <a:rPr lang="en-US" dirty="0" smtClean="0"/>
              <a:t>d</a:t>
            </a:r>
            <a:r>
              <a:rPr lang="en-US" baseline="30000" dirty="0" smtClean="0"/>
              <a:t>2</a:t>
            </a:r>
            <a:r>
              <a:rPr lang="en-US" dirty="0" smtClean="0"/>
              <a:t> = k • Q</a:t>
            </a:r>
            <a:r>
              <a:rPr lang="en-US" baseline="-25000" dirty="0" smtClean="0"/>
              <a:t>1</a:t>
            </a:r>
            <a:r>
              <a:rPr lang="en-US" dirty="0" smtClean="0"/>
              <a:t> • Q</a:t>
            </a:r>
            <a:r>
              <a:rPr lang="en-US" baseline="-25000" dirty="0" smtClean="0"/>
              <a:t>2 </a:t>
            </a:r>
            <a:r>
              <a:rPr lang="en-US" dirty="0" smtClean="0"/>
              <a:t>/ </a:t>
            </a:r>
            <a:r>
              <a:rPr lang="en-US" dirty="0" err="1" smtClean="0"/>
              <a:t>F</a:t>
            </a:r>
            <a:r>
              <a:rPr lang="en-US" baseline="-25000" dirty="0" err="1" smtClean="0"/>
              <a:t>elect</a:t>
            </a:r>
            <a:r>
              <a:rPr lang="en-US" dirty="0" smtClean="0"/>
              <a:t> </a:t>
            </a:r>
          </a:p>
          <a:p>
            <a:endParaRPr lang="en-US" dirty="0" smtClean="0"/>
          </a:p>
          <a:p>
            <a:r>
              <a:rPr lang="en-US" dirty="0" smtClean="0"/>
              <a:t>d = SQRT(k • Q</a:t>
            </a:r>
            <a:r>
              <a:rPr lang="en-US" baseline="-25000" dirty="0" smtClean="0"/>
              <a:t>1</a:t>
            </a:r>
            <a:r>
              <a:rPr lang="en-US" dirty="0" smtClean="0"/>
              <a:t> • Q</a:t>
            </a:r>
            <a:r>
              <a:rPr lang="en-US" baseline="-25000" dirty="0" smtClean="0"/>
              <a:t>2</a:t>
            </a:r>
            <a:r>
              <a:rPr lang="en-US" dirty="0" smtClean="0"/>
              <a:t>) / </a:t>
            </a:r>
            <a:r>
              <a:rPr lang="en-US" dirty="0" err="1" smtClean="0"/>
              <a:t>F</a:t>
            </a:r>
            <a:r>
              <a:rPr lang="en-US" baseline="-25000" dirty="0" err="1" smtClean="0"/>
              <a:t>elect</a:t>
            </a:r>
            <a:r>
              <a:rPr lang="en-US" dirty="0" smtClean="0"/>
              <a:t> </a:t>
            </a:r>
          </a:p>
          <a:p>
            <a:endParaRPr lang="en-US" dirty="0" smtClean="0"/>
          </a:p>
          <a:p>
            <a:r>
              <a:rPr lang="en-US" dirty="0" smtClean="0"/>
              <a:t>d = SQRT [(9.0 x 10</a:t>
            </a:r>
            <a:r>
              <a:rPr lang="en-US" baseline="30000" dirty="0" smtClean="0"/>
              <a:t>9</a:t>
            </a:r>
            <a:r>
              <a:rPr lang="en-US" dirty="0" smtClean="0"/>
              <a:t> N•m</a:t>
            </a:r>
            <a:r>
              <a:rPr lang="en-US" baseline="30000" dirty="0" smtClean="0"/>
              <a:t>2</a:t>
            </a:r>
            <a:r>
              <a:rPr lang="en-US" dirty="0" smtClean="0"/>
              <a:t>/C</a:t>
            </a:r>
            <a:r>
              <a:rPr lang="en-US" baseline="30000" dirty="0" smtClean="0"/>
              <a:t>2</a:t>
            </a:r>
            <a:r>
              <a:rPr lang="en-US" dirty="0" smtClean="0"/>
              <a:t>) • (-8.21 x 10</a:t>
            </a:r>
            <a:r>
              <a:rPr lang="en-US" baseline="30000" dirty="0" smtClean="0"/>
              <a:t>-6</a:t>
            </a:r>
            <a:r>
              <a:rPr lang="en-US" dirty="0" smtClean="0"/>
              <a:t> C) • (+3.37 x 10</a:t>
            </a:r>
            <a:r>
              <a:rPr lang="en-US" baseline="30000" dirty="0" smtClean="0"/>
              <a:t>-6</a:t>
            </a:r>
            <a:r>
              <a:rPr lang="en-US" dirty="0" smtClean="0"/>
              <a:t> C) / (-0.0626 N)]</a:t>
            </a:r>
          </a:p>
          <a:p>
            <a:endParaRPr lang="en-US" dirty="0" smtClean="0"/>
          </a:p>
          <a:p>
            <a:r>
              <a:rPr lang="en-US" dirty="0" smtClean="0"/>
              <a:t>d = SQRT [ +3.98 m</a:t>
            </a:r>
            <a:r>
              <a:rPr lang="en-US" baseline="30000" dirty="0" smtClean="0"/>
              <a:t>2 </a:t>
            </a:r>
            <a:r>
              <a:rPr lang="en-US" dirty="0" smtClean="0"/>
              <a:t>]</a:t>
            </a:r>
          </a:p>
          <a:p>
            <a:endParaRPr lang="en-US" b="1" dirty="0" smtClean="0"/>
          </a:p>
          <a:p>
            <a:r>
              <a:rPr lang="en-US" b="1" dirty="0" smtClean="0"/>
              <a:t>d = +1.99 m</a:t>
            </a:r>
            <a:endParaRPr lang="en-US" dirty="0" smtClean="0"/>
          </a:p>
        </p:txBody>
      </p:sp>
      <p:sp>
        <p:nvSpPr>
          <p:cNvPr id="16" name="TextBox 15"/>
          <p:cNvSpPr txBox="1"/>
          <p:nvPr/>
        </p:nvSpPr>
        <p:spPr>
          <a:xfrm>
            <a:off x="6400800" y="3200400"/>
            <a:ext cx="1981200" cy="3693319"/>
          </a:xfrm>
          <a:prstGeom prst="rect">
            <a:avLst/>
          </a:prstGeom>
          <a:noFill/>
        </p:spPr>
        <p:txBody>
          <a:bodyPr wrap="square" rtlCol="0">
            <a:spAutoFit/>
          </a:bodyPr>
          <a:lstStyle/>
          <a:p>
            <a:r>
              <a:rPr lang="en-US" b="1" dirty="0" smtClean="0"/>
              <a:t>Given:</a:t>
            </a:r>
            <a:endParaRPr lang="en-US" dirty="0" smtClean="0"/>
          </a:p>
          <a:p>
            <a:r>
              <a:rPr lang="en-US" dirty="0" smtClean="0"/>
              <a:t>Q</a:t>
            </a:r>
            <a:r>
              <a:rPr lang="en-US" baseline="-25000" dirty="0" smtClean="0"/>
              <a:t>1</a:t>
            </a:r>
            <a:r>
              <a:rPr lang="en-US" dirty="0" smtClean="0"/>
              <a:t> = +3.37 µC = </a:t>
            </a:r>
          </a:p>
          <a:p>
            <a:endParaRPr lang="en-US" dirty="0" smtClean="0"/>
          </a:p>
          <a:p>
            <a:r>
              <a:rPr lang="en-US" dirty="0" smtClean="0"/>
              <a:t>+3.37 x 10</a:t>
            </a:r>
            <a:r>
              <a:rPr lang="en-US" baseline="30000" dirty="0" smtClean="0"/>
              <a:t>-6</a:t>
            </a:r>
            <a:r>
              <a:rPr lang="en-US" dirty="0" smtClean="0"/>
              <a:t> C </a:t>
            </a:r>
          </a:p>
          <a:p>
            <a:r>
              <a:rPr lang="en-US" dirty="0" smtClean="0"/>
              <a:t>Q</a:t>
            </a:r>
            <a:r>
              <a:rPr lang="en-US" baseline="-25000" dirty="0" smtClean="0"/>
              <a:t>2</a:t>
            </a:r>
            <a:r>
              <a:rPr lang="en-US" dirty="0" smtClean="0"/>
              <a:t> = -8.21 µC =</a:t>
            </a:r>
          </a:p>
          <a:p>
            <a:endParaRPr lang="en-US" dirty="0" smtClean="0"/>
          </a:p>
          <a:p>
            <a:r>
              <a:rPr lang="en-US" dirty="0" smtClean="0"/>
              <a:t> -8.21 x 10</a:t>
            </a:r>
            <a:r>
              <a:rPr lang="en-US" baseline="30000" dirty="0" smtClean="0"/>
              <a:t>-6</a:t>
            </a:r>
            <a:r>
              <a:rPr lang="en-US" dirty="0" smtClean="0"/>
              <a:t> C</a:t>
            </a:r>
          </a:p>
          <a:p>
            <a:endParaRPr lang="en-US" dirty="0" smtClean="0"/>
          </a:p>
          <a:p>
            <a:r>
              <a:rPr lang="en-US" dirty="0" err="1" smtClean="0"/>
              <a:t>F</a:t>
            </a:r>
            <a:r>
              <a:rPr lang="en-US" baseline="-25000" dirty="0" err="1" smtClean="0"/>
              <a:t>elect</a:t>
            </a:r>
            <a:r>
              <a:rPr lang="en-US" dirty="0" smtClean="0"/>
              <a:t> = -0.0626 N (use a - force value since it is attractive)</a:t>
            </a:r>
          </a:p>
          <a:p>
            <a:endParaRPr lang="en-US" dirty="0"/>
          </a:p>
        </p:txBody>
      </p:sp>
      <p:sp>
        <p:nvSpPr>
          <p:cNvPr id="7" name="Rectangle 6"/>
          <p:cNvSpPr/>
          <p:nvPr/>
        </p:nvSpPr>
        <p:spPr>
          <a:xfrm>
            <a:off x="156882" y="2971800"/>
            <a:ext cx="5410200" cy="3893344"/>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8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20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20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fade">
                                      <p:cBhvr>
                                        <p:cTn id="32" dur="2000"/>
                                        <p:tgtEl>
                                          <p:spTgt spid="10">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fade">
                                      <p:cBhvr>
                                        <p:cTn id="37" dur="2000"/>
                                        <p:tgtEl>
                                          <p:spTgt spid="10">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12" end="12"/>
                                            </p:txEl>
                                          </p:spTgt>
                                        </p:tgtEl>
                                        <p:attrNameLst>
                                          <p:attrName>style.visibility</p:attrName>
                                        </p:attrNameLst>
                                      </p:cBhvr>
                                      <p:to>
                                        <p:strVal val="visible"/>
                                      </p:to>
                                    </p:set>
                                    <p:animEffect transition="in" filter="fade">
                                      <p:cBhvr>
                                        <p:cTn id="42" dur="2000"/>
                                        <p:tgtEl>
                                          <p:spTgt spid="10">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20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fade">
                                      <p:cBhvr>
                                        <p:cTn id="52" dur="2000"/>
                                        <p:tgtEl>
                                          <p:spTgt spid="1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xEl>
                                              <p:pRg st="3" end="3"/>
                                            </p:txEl>
                                          </p:spTgt>
                                        </p:tgtEl>
                                        <p:attrNameLst>
                                          <p:attrName>style.visibility</p:attrName>
                                        </p:attrNameLst>
                                      </p:cBhvr>
                                      <p:to>
                                        <p:strVal val="visible"/>
                                      </p:to>
                                    </p:set>
                                    <p:animEffect transition="in" filter="fade">
                                      <p:cBhvr>
                                        <p:cTn id="57" dur="2000"/>
                                        <p:tgtEl>
                                          <p:spTgt spid="16">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xEl>
                                              <p:pRg st="4" end="4"/>
                                            </p:txEl>
                                          </p:spTgt>
                                        </p:tgtEl>
                                        <p:attrNameLst>
                                          <p:attrName>style.visibility</p:attrName>
                                        </p:attrNameLst>
                                      </p:cBhvr>
                                      <p:to>
                                        <p:strVal val="visible"/>
                                      </p:to>
                                    </p:set>
                                    <p:animEffect transition="in" filter="fade">
                                      <p:cBhvr>
                                        <p:cTn id="62" dur="2000"/>
                                        <p:tgtEl>
                                          <p:spTgt spid="16">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xEl>
                                              <p:pRg st="6" end="6"/>
                                            </p:txEl>
                                          </p:spTgt>
                                        </p:tgtEl>
                                        <p:attrNameLst>
                                          <p:attrName>style.visibility</p:attrName>
                                        </p:attrNameLst>
                                      </p:cBhvr>
                                      <p:to>
                                        <p:strVal val="visible"/>
                                      </p:to>
                                    </p:set>
                                    <p:animEffect transition="in" filter="fade">
                                      <p:cBhvr>
                                        <p:cTn id="67" dur="2000"/>
                                        <p:tgtEl>
                                          <p:spTgt spid="16">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xEl>
                                              <p:pRg st="8" end="8"/>
                                            </p:txEl>
                                          </p:spTgt>
                                        </p:tgtEl>
                                        <p:attrNameLst>
                                          <p:attrName>style.visibility</p:attrName>
                                        </p:attrNameLst>
                                      </p:cBhvr>
                                      <p:to>
                                        <p:strVal val="visible"/>
                                      </p:to>
                                    </p:set>
                                    <p:animEffect transition="in" filter="fade">
                                      <p:cBhvr>
                                        <p:cTn id="72" dur="20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3"/>
      <p:bldP spid="16" grpId="0" build="p" bldLvl="3"/>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What is important is the large magnitude of </a:t>
            </a:r>
            <a:r>
              <a:rPr lang="en-US" i="1" dirty="0" smtClean="0">
                <a:effectLst/>
                <a:latin typeface="Lucida Console" panose="020B0609040504020204" pitchFamily="49" charset="0"/>
                <a:cs typeface="Lucida Sans Unicode" panose="020B0602030504020204" pitchFamily="34" charset="0"/>
              </a:rPr>
              <a:t>k</a:t>
            </a:r>
            <a:r>
              <a:rPr lang="en-US" dirty="0" smtClean="0">
                <a:effectLst/>
                <a:latin typeface="Lucida Console" panose="020B0609040504020204" pitchFamily="49" charset="0"/>
                <a:cs typeface="Lucida Sans Unicode" panose="020B0602030504020204" pitchFamily="34" charset="0"/>
              </a:rPr>
              <a:t>. If, for example, a pair of like-charged particles, each carrying a charge of 1 coulomb, were one meter apart, the force of repulsion between them would be 9 billion </a:t>
            </a:r>
            <a:r>
              <a:rPr lang="en-US" dirty="0" err="1" smtClean="0">
                <a:effectLst/>
                <a:latin typeface="Lucida Console" panose="020B0609040504020204" pitchFamily="49" charset="0"/>
                <a:cs typeface="Lucida Sans Unicode" panose="020B0602030504020204" pitchFamily="34" charset="0"/>
              </a:rPr>
              <a:t>newtons</a:t>
            </a:r>
            <a:r>
              <a:rPr lang="en-US" dirty="0" smtClean="0">
                <a:effectLst/>
                <a:latin typeface="Lucida Console" panose="020B0609040504020204" pitchFamily="49" charset="0"/>
                <a:cs typeface="Lucida Sans Unicode" panose="020B0602030504020204" pitchFamily="34" charset="0"/>
              </a:rPr>
              <a:t>. That would be 10x the weight of a battleship.</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4098"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4419601"/>
            <a:ext cx="3078508" cy="225521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25" y="2300288"/>
            <a:ext cx="3078163"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1363" y="3124200"/>
            <a:ext cx="3078163"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066800"/>
            <a:ext cx="3078508" cy="2255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868984"/>
            <a:ext cx="3078508" cy="2255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428206"/>
            <a:ext cx="3078508" cy="22552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96592"/>
            <a:ext cx="3078508" cy="22552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594" y="4659707"/>
            <a:ext cx="3078508" cy="2255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1854" y="91109"/>
            <a:ext cx="3078508" cy="2255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agthemovie.files.wordpress.com/2012/05/battleshi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64" y="304800"/>
            <a:ext cx="3078508" cy="225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87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4100"/>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5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500"/>
                                  </p:stCondLst>
                                  <p:childTnLst>
                                    <p:set>
                                      <p:cBhvr>
                                        <p:cTn id="33" dur="1" fill="hold">
                                          <p:stCondLst>
                                            <p:cond delay="0"/>
                                          </p:stCondLst>
                                        </p:cTn>
                                        <p:tgtEl>
                                          <p:spTgt spid="4099"/>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nodeType="afterEffect">
                                  <p:stCondLst>
                                    <p:cond delay="50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14400"/>
            <a:ext cx="91440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Such amounts of net charge do not usually exist in our everyday environment. If such charges were common we would see things attracting and repelling quite often. </a:t>
            </a: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Like charges repel and leave one another before they can build up. The electrical force between even slightly charged objects greatly overwhelms the gravitational force between them.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1026" name="Picture 2" descr="http://media-saver.com/wp-content/uploads/2014/03/3132f43eted-fast-33.jpg?w=500&amp;h=4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4316304"/>
            <a:ext cx="2726913" cy="2263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media-cache-ak0.pinimg.com/236x/8e/7c/e0/8e7ce0a84fb13d87870648b1504ff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495800"/>
            <a:ext cx="2247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eology.com/stories/13/bear-attacks/black-bear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654"/>
          <a:stretch/>
        </p:blipFill>
        <p:spPr bwMode="auto">
          <a:xfrm>
            <a:off x="5410200" y="4198392"/>
            <a:ext cx="2510002"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7239000" y="3810000"/>
            <a:ext cx="1752600" cy="1143000"/>
          </a:xfrm>
          <a:prstGeom prst="wedgeRoundRectCallout">
            <a:avLst>
              <a:gd name="adj1" fmla="val -51532"/>
              <a:gd name="adj2" fmla="val 701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 if </a:t>
            </a:r>
            <a:r>
              <a:rPr lang="en-US" b="1" dirty="0" err="1" smtClean="0"/>
              <a:t>F</a:t>
            </a:r>
            <a:r>
              <a:rPr lang="en-US" b="1" baseline="-25000" dirty="0" err="1" smtClean="0"/>
              <a:t>g</a:t>
            </a:r>
            <a:r>
              <a:rPr lang="en-US" b="1" dirty="0" smtClean="0"/>
              <a:t> was stronger than </a:t>
            </a:r>
            <a:r>
              <a:rPr lang="en-US" b="1" dirty="0" err="1" smtClean="0"/>
              <a:t>F</a:t>
            </a:r>
            <a:r>
              <a:rPr lang="en-US" b="1" baseline="-25000" dirty="0" err="1" smtClean="0"/>
              <a:t>electrical</a:t>
            </a:r>
            <a:r>
              <a:rPr lang="en-US" b="1" dirty="0"/>
              <a:t>?</a:t>
            </a:r>
            <a:endParaRPr lang="en-US" sz="1400" dirty="0" smtClean="0"/>
          </a:p>
        </p:txBody>
      </p:sp>
    </p:spTree>
    <p:extLst>
      <p:ext uri="{BB962C8B-B14F-4D97-AF65-F5344CB8AC3E}">
        <p14:creationId xmlns:p14="http://schemas.microsoft.com/office/powerpoint/2010/main" val="375072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600200"/>
            <a:ext cx="7696200" cy="3657599"/>
          </a:xfrm>
        </p:spPr>
        <p:txBody>
          <a:bodyPr>
            <a:normAutofit lnSpcReduction="10000"/>
          </a:bodyPr>
          <a:lstStyle/>
          <a:p>
            <a:pPr marL="18288" indent="0">
              <a:buNone/>
            </a:pPr>
            <a:r>
              <a:rPr lang="en-US" dirty="0" smtClean="0">
                <a:effectLst/>
                <a:latin typeface="Lucida Console" panose="020B0609040504020204" pitchFamily="49" charset="0"/>
                <a:cs typeface="Lucida Sans Unicode" panose="020B0602030504020204" pitchFamily="34" charset="0"/>
              </a:rPr>
              <a:t>So Newton’s law of gravitation for masses is similar to coulomb’s law for electrically charged bodies.  </a:t>
            </a: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The most important difference between gravitational and electrical forces is that </a:t>
            </a:r>
            <a:r>
              <a:rPr lang="en-US" dirty="0" smtClean="0">
                <a:solidFill>
                  <a:srgbClr val="FFC000"/>
                </a:solidFill>
                <a:effectLst/>
                <a:latin typeface="Lucida Console" panose="020B0609040504020204" pitchFamily="49" charset="0"/>
                <a:cs typeface="Lucida Sans Unicode" panose="020B0602030504020204" pitchFamily="34" charset="0"/>
              </a:rPr>
              <a:t>electrical forces may be either attractive or repulsive</a:t>
            </a:r>
            <a:r>
              <a:rPr lang="en-US" dirty="0" smtClean="0">
                <a:effectLst/>
                <a:latin typeface="Lucida Console" panose="020B0609040504020204" pitchFamily="49" charset="0"/>
                <a:cs typeface="Lucida Sans Unicode" panose="020B0602030504020204" pitchFamily="34" charset="0"/>
              </a:rPr>
              <a:t>, whereas gravitational forces are only attractive.  Coulomb’s law underlies the bonding forces between molecules that will be covered in chemistry.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sp>
        <p:nvSpPr>
          <p:cNvPr id="4" name="Rounded Rectangular Callout 3"/>
          <p:cNvSpPr/>
          <p:nvPr/>
        </p:nvSpPr>
        <p:spPr>
          <a:xfrm>
            <a:off x="381000" y="5715000"/>
            <a:ext cx="2362200" cy="685800"/>
          </a:xfrm>
          <a:prstGeom prst="wedgeRoundRectCallout">
            <a:avLst>
              <a:gd name="adj1" fmla="val -21099"/>
              <a:gd name="adj2" fmla="val -832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Kind of like crepes… </a:t>
            </a:r>
            <a:endParaRPr lang="en-US" sz="1400" dirty="0" smtClean="0"/>
          </a:p>
        </p:txBody>
      </p:sp>
      <p:pic>
        <p:nvPicPr>
          <p:cNvPr id="2050" name="Picture 2" descr="http://www.nutritionunplugged.com/wp-content/uploads/2011/12/4405860986_71d9049844_b-630x4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982328"/>
            <a:ext cx="236220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farm4.static.flickr.com/3557/3677773872_9f60bfd15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8004" y="5105400"/>
            <a:ext cx="2133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8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9916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We began this chapter by discussing an inflated balloon rubbing on your hair. If you place the balloon against a wall, you will see that it sticks. This is because the negative charge on the balloon pulls the positive part of atoms in the wall closer to it. </a:t>
            </a:r>
          </a:p>
          <a:p>
            <a:pPr marL="18288" indent="0">
              <a:buNone/>
            </a:pPr>
            <a:r>
              <a:rPr lang="en-US" dirty="0" smtClean="0">
                <a:effectLst/>
                <a:latin typeface="Lucida Console" panose="020B0609040504020204" pitchFamily="49" charset="0"/>
                <a:cs typeface="Lucida Sans Unicode" panose="020B0602030504020204" pitchFamily="34" charset="0"/>
              </a:rPr>
              <a:t>The balloon has the effect of inducing an opposite charge in the wall. </a:t>
            </a:r>
          </a:p>
          <a:p>
            <a:pPr marL="18288" indent="0">
              <a:buNone/>
            </a:pPr>
            <a:r>
              <a:rPr lang="en-US" dirty="0" smtClean="0">
                <a:effectLst/>
                <a:latin typeface="Lucida Console" panose="020B0609040504020204" pitchFamily="49" charset="0"/>
                <a:cs typeface="Lucida Sans Unicode" panose="020B0602030504020204" pitchFamily="34" charset="0"/>
              </a:rPr>
              <a:t>Although the atoms of the wall do not move, their centers of charge are moved.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457200" y="0"/>
            <a:ext cx="7543800" cy="914400"/>
          </a:xfrm>
        </p:spPr>
        <p:txBody>
          <a:bodyPr/>
          <a:lstStyle/>
          <a:p>
            <a:r>
              <a:rPr lang="en-US" sz="3600" b="1" dirty="0" smtClean="0">
                <a:latin typeface="Lucida Console" panose="020B0609040504020204" pitchFamily="49" charset="0"/>
              </a:rPr>
              <a:t>Charge Polarization</a:t>
            </a:r>
            <a:endParaRPr lang="en-US" sz="3600" b="1" dirty="0">
              <a:latin typeface="Lucida Console" panose="020B0609040504020204" pitchFamily="49" charset="0"/>
            </a:endParaRPr>
          </a:p>
        </p:txBody>
      </p:sp>
      <p:pic>
        <p:nvPicPr>
          <p:cNvPr id="12290" name="Picture 2" descr="http://galileo.phys.virginia.edu/outreach/8thGradeSOL/images/Dcp002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962398"/>
            <a:ext cx="3638550" cy="273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82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1600201"/>
            <a:ext cx="6248400" cy="16001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Rule 1: Like charges repel another</a:t>
            </a:r>
          </a:p>
          <a:p>
            <a:pPr marL="18288" indent="0">
              <a:buNone/>
            </a:pPr>
            <a:r>
              <a:rPr lang="en-US" dirty="0" smtClean="0">
                <a:effectLst/>
                <a:latin typeface="Lucida Console" panose="020B0609040504020204" pitchFamily="49" charset="0"/>
                <a:cs typeface="Lucida Sans Unicode" panose="020B0602030504020204" pitchFamily="34" charset="0"/>
              </a:rPr>
              <a:t> </a:t>
            </a: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charge is a Basic Characteristic of Matter</a:t>
            </a:r>
            <a:endParaRPr lang="en-US" sz="3600" b="1" dirty="0">
              <a:latin typeface="Lucida Console" panose="020B0609040504020204" pitchFamily="49" charset="0"/>
            </a:endParaRPr>
          </a:p>
        </p:txBody>
      </p:sp>
      <p:pic>
        <p:nvPicPr>
          <p:cNvPr id="1026" name="Picture 2" descr="http://macao.communications.museum/images/exhibits/2_3_8_1_en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r="34235" b="-1927"/>
          <a:stretch/>
        </p:blipFill>
        <p:spPr bwMode="auto">
          <a:xfrm>
            <a:off x="2209800" y="2667000"/>
            <a:ext cx="3132056" cy="1407736"/>
          </a:xfrm>
          <a:prstGeom prst="rect">
            <a:avLst/>
          </a:prstGeom>
          <a:solidFill>
            <a:schemeClr val="tx1">
              <a:lumMod val="75000"/>
            </a:schemeClr>
          </a:solidFill>
          <a:extLst/>
        </p:spPr>
      </p:pic>
      <p:sp>
        <p:nvSpPr>
          <p:cNvPr id="5" name="AutoShape 2" descr="Image result for 'n sync vs backstreet boy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419600"/>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screenrelish.com/wp-content/uploads/2015/02/star-trek-vs-star-wa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953000"/>
            <a:ext cx="2878219" cy="143911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nerdlocker.com/wp-content/uploads/2014/04/star_trek_wars_2884171-starWars_starTrek_coexi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3991" y="4951777"/>
            <a:ext cx="3775729" cy="144033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focusfeaturesmedia.com/uploads/image/mediafile/1300406275-294e8a6279ff02ba5e8139d06cd73d49/4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3124200"/>
            <a:ext cx="2937933" cy="165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4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fade">
                                      <p:cBhvr>
                                        <p:cTn id="28" dur="500"/>
                                        <p:tgtEl>
                                          <p:spTgt spid="10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1"/>
                                        </p:tgtEl>
                                        <p:attrNameLst>
                                          <p:attrName>style.visibility</p:attrName>
                                        </p:attrNameLst>
                                      </p:cBhvr>
                                      <p:to>
                                        <p:strVal val="visible"/>
                                      </p:to>
                                    </p:set>
                                    <p:animEffect transition="in" filter="fade">
                                      <p:cBhvr>
                                        <p:cTn id="33" dur="500"/>
                                        <p:tgtEl>
                                          <p:spTgt spid="10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3"/>
                                        </p:tgtEl>
                                        <p:attrNameLst>
                                          <p:attrName>style.visibility</p:attrName>
                                        </p:attrNameLst>
                                      </p:cBhvr>
                                      <p:to>
                                        <p:strVal val="visible"/>
                                      </p:to>
                                    </p:set>
                                    <p:animEffect transition="in" filter="fade">
                                      <p:cBhvr>
                                        <p:cTn id="38"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lstStyle/>
          <a:p>
            <a:r>
              <a:rPr lang="en-US" sz="3600" b="1" dirty="0" smtClean="0">
                <a:latin typeface="Lucida Console" panose="020B0609040504020204" pitchFamily="49" charset="0"/>
              </a:rPr>
              <a:t>Charge Polarization</a:t>
            </a:r>
            <a:endParaRPr lang="en-US" sz="3600" b="1" dirty="0">
              <a:latin typeface="Lucida Console" panose="020B0609040504020204" pitchFamily="49"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28800"/>
            <a:ext cx="812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6781800" y="304800"/>
            <a:ext cx="1981200" cy="3048000"/>
          </a:xfrm>
          <a:prstGeom prst="wedgeRoundRectCallout">
            <a:avLst>
              <a:gd name="adj1" fmla="val -66593"/>
              <a:gd name="adj2" fmla="val 693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Even my self-made childhood friend </a:t>
            </a:r>
            <a:r>
              <a:rPr lang="en-US" b="1" dirty="0" err="1" smtClean="0"/>
              <a:t>Ballooney</a:t>
            </a:r>
            <a:r>
              <a:rPr lang="en-US" b="1" dirty="0" smtClean="0"/>
              <a:t> became more negative as I rubbed off on him.  I suppose I was destined for evil.</a:t>
            </a:r>
            <a:endParaRPr lang="en-US" sz="1400" dirty="0" smtClean="0"/>
          </a:p>
        </p:txBody>
      </p:sp>
    </p:spTree>
    <p:extLst>
      <p:ext uri="{BB962C8B-B14F-4D97-AF65-F5344CB8AC3E}">
        <p14:creationId xmlns:p14="http://schemas.microsoft.com/office/powerpoint/2010/main" val="2961238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44196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The positive part of each atom is attracted toward the balloon, and the negative part is repelled. We say the distorted atoms are </a:t>
            </a:r>
            <a:r>
              <a:rPr lang="en-US" dirty="0" smtClean="0">
                <a:solidFill>
                  <a:srgbClr val="FFC000"/>
                </a:solidFill>
                <a:effectLst/>
                <a:latin typeface="Lucida Console" panose="020B0609040504020204" pitchFamily="49" charset="0"/>
                <a:cs typeface="Lucida Sans Unicode" panose="020B0602030504020204" pitchFamily="34" charset="0"/>
              </a:rPr>
              <a:t>electrically polarized.</a:t>
            </a:r>
            <a:endParaRPr lang="en-US" dirty="0">
              <a:solidFill>
                <a:srgbClr val="FFC000"/>
              </a:solidFill>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3600" b="1" dirty="0" smtClean="0">
                <a:latin typeface="Lucida Console" panose="020B0609040504020204" pitchFamily="49" charset="0"/>
              </a:rPr>
              <a:t>Charge Polarization</a:t>
            </a:r>
            <a:endParaRPr lang="en-US" sz="3600" b="1" dirty="0">
              <a:latin typeface="Lucida Console" panose="020B0609040504020204" pitchFamily="49"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600200"/>
            <a:ext cx="3505200" cy="462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1"/>
            <a:ext cx="8458200" cy="34289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Conduction electrons, however, can freely migrate through a metal. Electrons flow in a way similar to water flow. Just as water current is the flow of H</a:t>
            </a:r>
            <a:r>
              <a:rPr lang="en-US" sz="1000" dirty="0" smtClean="0">
                <a:effectLst/>
                <a:latin typeface="Lucida Console" panose="020B0609040504020204" pitchFamily="49" charset="0"/>
                <a:cs typeface="Lucida Sans Unicode" panose="020B0602030504020204" pitchFamily="34" charset="0"/>
              </a:rPr>
              <a:t>2</a:t>
            </a:r>
            <a:r>
              <a:rPr lang="en-US" dirty="0" smtClean="0">
                <a:effectLst/>
                <a:latin typeface="Lucida Console" panose="020B0609040504020204" pitchFamily="49" charset="0"/>
                <a:cs typeface="Lucida Sans Unicode" panose="020B0602030504020204" pitchFamily="34" charset="0"/>
              </a:rPr>
              <a:t>O molecules, electric current is the flow of electrons.  </a:t>
            </a:r>
          </a:p>
          <a:p>
            <a:pPr marL="18288" indent="0">
              <a:buNone/>
            </a:pPr>
            <a:r>
              <a:rPr lang="en-US" dirty="0" smtClean="0">
                <a:effectLst/>
                <a:latin typeface="Lucida Console" panose="020B0609040504020204" pitchFamily="49" charset="0"/>
                <a:cs typeface="Lucida Sans Unicode" panose="020B0602030504020204" pitchFamily="34" charset="0"/>
              </a:rPr>
              <a:t>But there are differences between water flow and electron flow. If you buy a water pipe at a hardware store, the clerk doesn’t sell you the water to go with it.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Current – The Flow of Electric Charge</a:t>
            </a:r>
            <a:endParaRPr lang="en-US" sz="3600" b="1" dirty="0">
              <a:latin typeface="Lucida Console" panose="020B0609040504020204" pitchFamily="49" charset="0"/>
            </a:endParaRPr>
          </a:p>
        </p:txBody>
      </p:sp>
      <p:pic>
        <p:nvPicPr>
          <p:cNvPr id="1026" name="Picture 2" descr="http://pipesuppliershub.com/wp-content/uploads/2012/02/Plumbing-Supplies-PVC-Pi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651047"/>
            <a:ext cx="1981200" cy="19642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otherearthnews.com/~/media/Images/MEN/Editorial/Articles/Magazine%20Articles/2012/12-01/Global%20Water%20Supply/Water-Dropl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598158"/>
            <a:ext cx="1524000" cy="2031242"/>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361950" y="4598158"/>
            <a:ext cx="1866900" cy="1905000"/>
          </a:xfrm>
          <a:prstGeom prst="noSmoking">
            <a:avLst>
              <a:gd name="adj" fmla="val 1291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47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8305800" cy="3056063"/>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You provide that yourself. By contrast, when you buy “an electric pipe,” an electric wire, you get the electrons too. Every bit of matter, wires included, contains enormous numbers of electrons that swarm about in random directions. </a:t>
            </a: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When they are set in motion in one direction, a net direction, we have an electric current.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Current – The Flow of Electric Charge</a:t>
            </a:r>
            <a:endParaRPr lang="en-US" sz="3600" b="1" dirty="0">
              <a:latin typeface="Lucida Console" panose="020B0609040504020204" pitchFamily="49" charset="0"/>
            </a:endParaRPr>
          </a:p>
        </p:txBody>
      </p:sp>
      <p:pic>
        <p:nvPicPr>
          <p:cNvPr id="7" name="Picture 2" descr="http://cdn.meme.am/instances/565391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715" b="22000"/>
          <a:stretch/>
        </p:blipFill>
        <p:spPr bwMode="auto">
          <a:xfrm>
            <a:off x="2057400" y="4617961"/>
            <a:ext cx="3464140" cy="201909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962400" y="4495800"/>
            <a:ext cx="2057400" cy="612648"/>
          </a:xfrm>
          <a:prstGeom prst="wedgeRoundRectCallout">
            <a:avLst>
              <a:gd name="adj1" fmla="val -34590"/>
              <a:gd name="adj2" fmla="val 855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your wires come with e- ?</a:t>
            </a:r>
            <a:endParaRPr lang="en-US" dirty="0"/>
          </a:p>
        </p:txBody>
      </p:sp>
      <p:sp>
        <p:nvSpPr>
          <p:cNvPr id="9" name="Rounded Rectangular Callout 8"/>
          <p:cNvSpPr/>
          <p:nvPr/>
        </p:nvSpPr>
        <p:spPr>
          <a:xfrm>
            <a:off x="4980214" y="5108448"/>
            <a:ext cx="3782786" cy="1528612"/>
          </a:xfrm>
          <a:prstGeom prst="wedgeRoundRectCallout">
            <a:avLst>
              <a:gd name="adj1" fmla="val -68452"/>
              <a:gd name="adj2" fmla="val -139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not, I will find you and personally take some back.  I wouldn’t suggest taking things from me…hasn’t worked out for others in the past…</a:t>
            </a:r>
            <a:endParaRPr lang="en-US" dirty="0"/>
          </a:p>
        </p:txBody>
      </p:sp>
    </p:spTree>
    <p:extLst>
      <p:ext uri="{BB962C8B-B14F-4D97-AF65-F5344CB8AC3E}">
        <p14:creationId xmlns:p14="http://schemas.microsoft.com/office/powerpoint/2010/main" val="250451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752600"/>
            <a:ext cx="8229600" cy="2819400"/>
          </a:xfrm>
        </p:spPr>
        <p:txBody>
          <a:bodyPr>
            <a:normAutofit fontScale="92500"/>
          </a:bodyPr>
          <a:lstStyle/>
          <a:p>
            <a:pPr marL="18288" indent="0">
              <a:buNone/>
            </a:pPr>
            <a:r>
              <a:rPr lang="en-US" dirty="0" smtClean="0">
                <a:effectLst/>
                <a:latin typeface="Lucida Console" panose="020B0609040504020204" pitchFamily="49" charset="0"/>
                <a:cs typeface="Lucida Sans Unicode" panose="020B0602030504020204" pitchFamily="34" charset="0"/>
              </a:rPr>
              <a:t>The </a:t>
            </a:r>
            <a:r>
              <a:rPr lang="en-US" i="1" dirty="0" smtClean="0">
                <a:effectLst/>
                <a:latin typeface="Lucida Console" panose="020B0609040504020204" pitchFamily="49" charset="0"/>
                <a:cs typeface="Lucida Sans Unicode" panose="020B0602030504020204" pitchFamily="34" charset="0"/>
              </a:rPr>
              <a:t>rate </a:t>
            </a:r>
            <a:r>
              <a:rPr lang="en-US" dirty="0" smtClean="0">
                <a:effectLst/>
                <a:latin typeface="Lucida Console" panose="020B0609040504020204" pitchFamily="49" charset="0"/>
                <a:cs typeface="Lucida Sans Unicode" panose="020B0602030504020204" pitchFamily="34" charset="0"/>
              </a:rPr>
              <a:t>of electrical flow is measured in amperes</a:t>
            </a:r>
            <a:r>
              <a:rPr lang="en-US" i="1" dirty="0" smtClean="0">
                <a:effectLst/>
                <a:latin typeface="Lucida Console" panose="020B0609040504020204" pitchFamily="49" charset="0"/>
                <a:cs typeface="Lucida Sans Unicode" panose="020B0602030504020204" pitchFamily="34" charset="0"/>
              </a:rPr>
              <a:t>(A). </a:t>
            </a:r>
          </a:p>
          <a:p>
            <a:pPr marL="18288" indent="0">
              <a:buNone/>
            </a:pPr>
            <a:endParaRPr lang="en-US" i="1" dirty="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An ampere is the rate of flow of one coulomb of charge per second. </a:t>
            </a: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In a wire that carries 5 amperes, 5 Coulombs of charge pass any cross section in the wire each second. </a:t>
            </a:r>
            <a:endParaRPr lang="en-US" i="1"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Current – The Flow of Electric Charge</a:t>
            </a:r>
            <a:endParaRPr lang="en-US" sz="3600" b="1" dirty="0">
              <a:latin typeface="Lucida Console" panose="020B0609040504020204" pitchFamily="49" charset="0"/>
            </a:endParaRPr>
          </a:p>
        </p:txBody>
      </p:sp>
      <p:pic>
        <p:nvPicPr>
          <p:cNvPr id="15362" name="Picture 2" descr="http://www.bbemg.be/uploads/images/modulebase/EN/a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648200"/>
            <a:ext cx="7379556"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895600"/>
            <a:ext cx="8229600" cy="3657600"/>
          </a:xfrm>
        </p:spPr>
        <p:txBody>
          <a:bodyPr>
            <a:normAutofit fontScale="92500" lnSpcReduction="10000"/>
          </a:bodyPr>
          <a:lstStyle/>
          <a:p>
            <a:pPr marL="475488" indent="-457200">
              <a:buNone/>
            </a:pPr>
            <a:r>
              <a:rPr lang="en-US" dirty="0" smtClean="0"/>
              <a:t>1. A 2 mm long cross section of wire is isolated and 20 C of charge is determined to pass through it in 40 s.</a:t>
            </a:r>
            <a:r>
              <a:rPr lang="en-US" b="1" dirty="0" smtClean="0"/>
              <a:t> </a:t>
            </a:r>
          </a:p>
          <a:p>
            <a:pPr marL="475488" indent="-457200">
              <a:buNone/>
            </a:pPr>
            <a:r>
              <a:rPr lang="en-US" b="1" dirty="0" smtClean="0"/>
              <a:t>I = _____ Ampere</a:t>
            </a:r>
            <a:r>
              <a:rPr lang="en-US" dirty="0" smtClean="0"/>
              <a:t>  </a:t>
            </a:r>
          </a:p>
          <a:p>
            <a:pPr>
              <a:buNone/>
            </a:pPr>
            <a:r>
              <a:rPr lang="en-US" dirty="0" smtClean="0"/>
              <a:t> </a:t>
            </a:r>
          </a:p>
          <a:p>
            <a:pPr>
              <a:buNone/>
            </a:pPr>
            <a:r>
              <a:rPr lang="en-US" dirty="0" smtClean="0"/>
              <a:t>2. A 1 mm long cross section of wire is isolated and 2 C of charge is determined to pass through it in 0.5 s. </a:t>
            </a:r>
          </a:p>
          <a:p>
            <a:pPr>
              <a:buNone/>
            </a:pPr>
            <a:r>
              <a:rPr lang="en-US" b="1" dirty="0" smtClean="0"/>
              <a:t>I = _____ Ampere</a:t>
            </a:r>
          </a:p>
          <a:p>
            <a:pPr>
              <a:buNone/>
            </a:pPr>
            <a:endParaRPr lang="en-US" b="1" i="1" dirty="0" smtClean="0">
              <a:effectLst/>
              <a:latin typeface="Lucida Console" panose="020B0609040504020204" pitchFamily="49" charset="0"/>
              <a:cs typeface="Lucida Sans Unicode" panose="020B0602030504020204" pitchFamily="34" charset="0"/>
            </a:endParaRPr>
          </a:p>
          <a:p>
            <a:pPr>
              <a:buNone/>
            </a:pPr>
            <a:r>
              <a:rPr lang="en-US" dirty="0" smtClean="0"/>
              <a:t>3.  The diagram at the right depicts a conducting wire. Two cross-sectional areas are located 50 cm apart. Every 2.0 seconds, 10 C of charge flow through each of these areas. The current in this wire is ____ A.</a:t>
            </a:r>
          </a:p>
          <a:p>
            <a:pPr>
              <a:buNone/>
            </a:pPr>
            <a:r>
              <a:rPr lang="en-US" dirty="0" smtClean="0"/>
              <a:t>			a. 0.10	b. 0.25	c. 0.50	d. 1.0	e. 5.0</a:t>
            </a:r>
          </a:p>
        </p:txBody>
      </p:sp>
      <p:sp>
        <p:nvSpPr>
          <p:cNvPr id="3" name="Title 2"/>
          <p:cNvSpPr>
            <a:spLocks noGrp="1"/>
          </p:cNvSpPr>
          <p:nvPr>
            <p:ph type="title"/>
          </p:nvPr>
        </p:nvSpPr>
        <p:spPr>
          <a:xfrm>
            <a:off x="762000" y="228600"/>
            <a:ext cx="7543800" cy="914400"/>
          </a:xfrm>
        </p:spPr>
        <p:txBody>
          <a:bodyPr>
            <a:normAutofit fontScale="90000"/>
          </a:bodyPr>
          <a:lstStyle/>
          <a:p>
            <a:r>
              <a:rPr lang="en-US" sz="3600" b="1" dirty="0" smtClean="0">
                <a:latin typeface="Lucida Console" panose="020B0609040504020204" pitchFamily="49" charset="0"/>
              </a:rPr>
              <a:t>Electric Current – The Flow of Electric Charge</a:t>
            </a:r>
            <a:endParaRPr lang="en-US" sz="3600" b="1" dirty="0">
              <a:latin typeface="Lucida Console" panose="020B0609040504020204" pitchFamily="49" charset="0"/>
            </a:endParaRPr>
          </a:p>
        </p:txBody>
      </p:sp>
      <p:pic>
        <p:nvPicPr>
          <p:cNvPr id="5" name="Picture 2" descr="http://www.bbemg.be/uploads/images/modulebase/EN/a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19200"/>
            <a:ext cx="7379556"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895600"/>
            <a:ext cx="8229600" cy="3657600"/>
          </a:xfrm>
        </p:spPr>
        <p:txBody>
          <a:bodyPr>
            <a:normAutofit fontScale="92500" lnSpcReduction="10000"/>
          </a:bodyPr>
          <a:lstStyle/>
          <a:p>
            <a:pPr marL="475488" indent="-457200">
              <a:buNone/>
            </a:pPr>
            <a:r>
              <a:rPr lang="en-US" dirty="0" smtClean="0"/>
              <a:t>1. A 2 mm long cross section of wire is isolated and 20 C of charge is determined to pass through it in 40 s.</a:t>
            </a:r>
            <a:r>
              <a:rPr lang="en-US" b="1" dirty="0" smtClean="0"/>
              <a:t> </a:t>
            </a:r>
          </a:p>
          <a:p>
            <a:pPr marL="475488" indent="-457200">
              <a:buNone/>
            </a:pPr>
            <a:r>
              <a:rPr lang="en-US" b="1" dirty="0" smtClean="0"/>
              <a:t>I = </a:t>
            </a:r>
            <a:r>
              <a:rPr lang="en-US" b="1" i="1" dirty="0" smtClean="0"/>
              <a:t> 1/2 </a:t>
            </a:r>
            <a:r>
              <a:rPr lang="en-US" b="1" dirty="0" smtClean="0"/>
              <a:t>Ampere</a:t>
            </a:r>
            <a:r>
              <a:rPr lang="en-US" dirty="0" smtClean="0"/>
              <a:t>  </a:t>
            </a:r>
          </a:p>
          <a:p>
            <a:pPr>
              <a:buNone/>
            </a:pPr>
            <a:r>
              <a:rPr lang="en-US" dirty="0" smtClean="0"/>
              <a:t> </a:t>
            </a:r>
          </a:p>
          <a:p>
            <a:pPr>
              <a:buNone/>
            </a:pPr>
            <a:r>
              <a:rPr lang="en-US" dirty="0" smtClean="0"/>
              <a:t>2. A 1 mm long cross section of wire is isolated and 2 C of charge is determined to pass through it in 0.5 s. </a:t>
            </a:r>
          </a:p>
          <a:p>
            <a:pPr>
              <a:buNone/>
            </a:pPr>
            <a:r>
              <a:rPr lang="en-US" b="1" dirty="0" smtClean="0"/>
              <a:t>I = 4 Amperes</a:t>
            </a:r>
          </a:p>
          <a:p>
            <a:pPr>
              <a:buNone/>
            </a:pPr>
            <a:endParaRPr lang="en-US" b="1" i="1" dirty="0" smtClean="0">
              <a:effectLst/>
              <a:latin typeface="Lucida Console" panose="020B0609040504020204" pitchFamily="49" charset="0"/>
              <a:cs typeface="Lucida Sans Unicode" panose="020B0602030504020204" pitchFamily="34" charset="0"/>
            </a:endParaRPr>
          </a:p>
          <a:p>
            <a:pPr>
              <a:buNone/>
            </a:pPr>
            <a:r>
              <a:rPr lang="en-US" dirty="0" smtClean="0"/>
              <a:t>3.  The diagram at the right depicts a conducting wire. Two cross-sectional areas are located 50 cm apart. Every 2.0 seconds, 10 C of charge flow through each of these areas. The current in this wire is ____ A.</a:t>
            </a:r>
          </a:p>
          <a:p>
            <a:pPr>
              <a:buNone/>
            </a:pPr>
            <a:r>
              <a:rPr lang="en-US" dirty="0" smtClean="0"/>
              <a:t>			a. 0.10	b. 0.25	c. 0.50	d. 1.0	e. 5.0</a:t>
            </a:r>
          </a:p>
        </p:txBody>
      </p:sp>
      <p:sp>
        <p:nvSpPr>
          <p:cNvPr id="3" name="Title 2"/>
          <p:cNvSpPr>
            <a:spLocks noGrp="1"/>
          </p:cNvSpPr>
          <p:nvPr>
            <p:ph type="title"/>
          </p:nvPr>
        </p:nvSpPr>
        <p:spPr>
          <a:xfrm>
            <a:off x="762000" y="228600"/>
            <a:ext cx="7543800" cy="914400"/>
          </a:xfrm>
        </p:spPr>
        <p:txBody>
          <a:bodyPr>
            <a:normAutofit fontScale="90000"/>
          </a:bodyPr>
          <a:lstStyle/>
          <a:p>
            <a:r>
              <a:rPr lang="en-US" sz="3600" b="1" dirty="0" smtClean="0">
                <a:latin typeface="Lucida Console" panose="020B0609040504020204" pitchFamily="49" charset="0"/>
              </a:rPr>
              <a:t>Electric Current – The Flow of Electric Charge</a:t>
            </a:r>
            <a:endParaRPr lang="en-US" sz="3600" b="1" dirty="0">
              <a:latin typeface="Lucida Console" panose="020B0609040504020204" pitchFamily="49" charset="0"/>
            </a:endParaRPr>
          </a:p>
        </p:txBody>
      </p:sp>
      <p:pic>
        <p:nvPicPr>
          <p:cNvPr id="5" name="Picture 2" descr="http://www.bbemg.be/uploads/images/modulebase/EN/a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19200"/>
            <a:ext cx="7379556"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867400" y="6172200"/>
            <a:ext cx="838200" cy="4572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3505200"/>
            <a:ext cx="1295400" cy="381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400" y="4724400"/>
            <a:ext cx="1295400" cy="381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11829" y="6172200"/>
            <a:ext cx="4876800" cy="4572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505200"/>
            <a:ext cx="8229600" cy="3124200"/>
          </a:xfrm>
        </p:spPr>
        <p:txBody>
          <a:bodyPr>
            <a:normAutofit/>
          </a:bodyPr>
          <a:lstStyle/>
          <a:p>
            <a:pPr marL="475488" indent="-457200">
              <a:buNone/>
            </a:pPr>
            <a:r>
              <a:rPr lang="en-US" dirty="0" smtClean="0"/>
              <a:t>Suppose that you were given a small light bulb, an electrochemical cell and a bare copper wire and were asked to find the four different arrangements of the three items that would result in the formation of an electric circuit that would light the bulb. </a:t>
            </a:r>
          </a:p>
          <a:p>
            <a:pPr marL="475488" indent="-457200">
              <a:buNone/>
            </a:pPr>
            <a:r>
              <a:rPr lang="en-US" dirty="0" smtClean="0"/>
              <a:t>What four arrangements would result in the successful lighting of the bulb? And more importantly, what does each of the four arrangements have in common that would lead us into an understanding of the two requirements of an electric circuit? </a:t>
            </a:r>
          </a:p>
        </p:txBody>
      </p:sp>
      <p:sp>
        <p:nvSpPr>
          <p:cNvPr id="3" name="Title 2"/>
          <p:cNvSpPr>
            <a:spLocks noGrp="1"/>
          </p:cNvSpPr>
          <p:nvPr>
            <p:ph type="title"/>
          </p:nvPr>
        </p:nvSpPr>
        <p:spPr>
          <a:xfrm>
            <a:off x="762000" y="228600"/>
            <a:ext cx="7543800" cy="914400"/>
          </a:xfrm>
        </p:spPr>
        <p:txBody>
          <a:bodyPr>
            <a:normAutofit fontScale="90000"/>
          </a:bodyPr>
          <a:lstStyle/>
          <a:p>
            <a:r>
              <a:rPr lang="en-US" sz="3600" b="1" dirty="0" smtClean="0">
                <a:latin typeface="Lucida Console" panose="020B0609040504020204" pitchFamily="49" charset="0"/>
              </a:rPr>
              <a:t>Electric Current – The Electric Circuit</a:t>
            </a:r>
            <a:endParaRPr lang="en-US" sz="3600" b="1" dirty="0">
              <a:latin typeface="Lucida Console" panose="020B0609040504020204" pitchFamily="49" charset="0"/>
            </a:endParaRPr>
          </a:p>
        </p:txBody>
      </p:sp>
      <p:pic>
        <p:nvPicPr>
          <p:cNvPr id="82946" name="Picture 2" descr="http://cdn.instructables.com/F9U/H7N7/FQSWZCY5/F9UH7N7FQSWZCY5.LARGE.jpg"/>
          <p:cNvPicPr>
            <a:picLocks noChangeAspect="1" noChangeArrowheads="1"/>
          </p:cNvPicPr>
          <p:nvPr/>
        </p:nvPicPr>
        <p:blipFill>
          <a:blip r:embed="rId2" cstate="print"/>
          <a:srcRect/>
          <a:stretch>
            <a:fillRect/>
          </a:stretch>
        </p:blipFill>
        <p:spPr bwMode="auto">
          <a:xfrm>
            <a:off x="2819400" y="1371600"/>
            <a:ext cx="3429000" cy="2290172"/>
          </a:xfrm>
          <a:prstGeom prst="rect">
            <a:avLst/>
          </a:prstGeom>
          <a:noFill/>
        </p:spPr>
      </p:pic>
    </p:spTree>
    <p:extLst>
      <p:ext uri="{BB962C8B-B14F-4D97-AF65-F5344CB8AC3E}">
        <p14:creationId xmlns:p14="http://schemas.microsoft.com/office/powerpoint/2010/main" val="28236117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ttp://www.physicsclassroom.com/Class/circuits/u9l2b5.gif"/>
          <p:cNvPicPr>
            <a:picLocks noChangeAspect="1" noChangeArrowheads="1"/>
          </p:cNvPicPr>
          <p:nvPr/>
        </p:nvPicPr>
        <p:blipFill>
          <a:blip r:embed="rId2" cstate="print"/>
          <a:srcRect/>
          <a:stretch>
            <a:fillRect/>
          </a:stretch>
        </p:blipFill>
        <p:spPr bwMode="auto">
          <a:xfrm>
            <a:off x="4962525" y="1524000"/>
            <a:ext cx="3114675" cy="1590675"/>
          </a:xfrm>
          <a:prstGeom prst="rect">
            <a:avLst/>
          </a:prstGeom>
          <a:noFill/>
        </p:spPr>
      </p:pic>
      <p:sp>
        <p:nvSpPr>
          <p:cNvPr id="2" name="Content Placeholder 1"/>
          <p:cNvSpPr>
            <a:spLocks noGrp="1"/>
          </p:cNvSpPr>
          <p:nvPr>
            <p:ph idx="1"/>
          </p:nvPr>
        </p:nvSpPr>
        <p:spPr>
          <a:xfrm>
            <a:off x="381000" y="3505200"/>
            <a:ext cx="8229600" cy="3124200"/>
          </a:xfrm>
        </p:spPr>
        <p:txBody>
          <a:bodyPr>
            <a:normAutofit/>
          </a:bodyPr>
          <a:lstStyle/>
          <a:p>
            <a:pPr marL="475488" indent="-457200">
              <a:buNone/>
            </a:pPr>
            <a:r>
              <a:rPr lang="en-US" dirty="0" smtClean="0"/>
              <a:t>Suppose that you were given a small light bulb, an electrochemical cell and a bare copper wire and were asked to find the four different arrangements of the three items that would result in the formation of an electric circuit that would light the bulb. </a:t>
            </a:r>
          </a:p>
          <a:p>
            <a:pPr marL="475488" indent="-457200">
              <a:buNone/>
            </a:pPr>
            <a:r>
              <a:rPr lang="en-US" dirty="0" smtClean="0"/>
              <a:t>What four arrangements would result in the successful lighting of the bulb? And more importantly, what does each of the four arrangements have in common that would lead us into an understanding of the two requirements of an electric circuit? </a:t>
            </a:r>
          </a:p>
        </p:txBody>
      </p:sp>
      <p:sp>
        <p:nvSpPr>
          <p:cNvPr id="3" name="Title 2"/>
          <p:cNvSpPr>
            <a:spLocks noGrp="1"/>
          </p:cNvSpPr>
          <p:nvPr>
            <p:ph type="title"/>
          </p:nvPr>
        </p:nvSpPr>
        <p:spPr>
          <a:xfrm>
            <a:off x="762000" y="228600"/>
            <a:ext cx="7543800" cy="914400"/>
          </a:xfrm>
        </p:spPr>
        <p:txBody>
          <a:bodyPr>
            <a:normAutofit fontScale="90000"/>
          </a:bodyPr>
          <a:lstStyle/>
          <a:p>
            <a:r>
              <a:rPr lang="en-US" sz="3600" b="1" dirty="0" smtClean="0">
                <a:latin typeface="Lucida Console" panose="020B0609040504020204" pitchFamily="49" charset="0"/>
              </a:rPr>
              <a:t>Electric Current – The Electric Circuit</a:t>
            </a:r>
            <a:endParaRPr lang="en-US" sz="3600" b="1" dirty="0">
              <a:latin typeface="Lucida Console" panose="020B0609040504020204" pitchFamily="49" charset="0"/>
            </a:endParaRPr>
          </a:p>
        </p:txBody>
      </p:sp>
      <p:pic>
        <p:nvPicPr>
          <p:cNvPr id="82946" name="Picture 2" descr="http://cdn.instructables.com/F9U/H7N7/FQSWZCY5/F9UH7N7FQSWZCY5.LARGE.jpg"/>
          <p:cNvPicPr>
            <a:picLocks noChangeAspect="1" noChangeArrowheads="1"/>
          </p:cNvPicPr>
          <p:nvPr/>
        </p:nvPicPr>
        <p:blipFill>
          <a:blip r:embed="rId3" cstate="print"/>
          <a:srcRect/>
          <a:stretch>
            <a:fillRect/>
          </a:stretch>
        </p:blipFill>
        <p:spPr bwMode="auto">
          <a:xfrm>
            <a:off x="381000" y="1219200"/>
            <a:ext cx="3429000" cy="2290172"/>
          </a:xfrm>
          <a:prstGeom prst="rect">
            <a:avLst/>
          </a:prstGeom>
          <a:noFill/>
        </p:spPr>
      </p:pic>
      <p:pic>
        <p:nvPicPr>
          <p:cNvPr id="84994" name="Picture 2" descr="http://www.physicsclassroom.com/Class/circuits/u9l2b2.gif"/>
          <p:cNvPicPr>
            <a:picLocks noChangeAspect="1" noChangeArrowheads="1"/>
          </p:cNvPicPr>
          <p:nvPr/>
        </p:nvPicPr>
        <p:blipFill>
          <a:blip r:embed="rId4" cstate="print"/>
          <a:srcRect/>
          <a:stretch>
            <a:fillRect/>
          </a:stretch>
        </p:blipFill>
        <p:spPr bwMode="auto">
          <a:xfrm>
            <a:off x="4343400" y="1524000"/>
            <a:ext cx="4286250" cy="1638300"/>
          </a:xfrm>
          <a:prstGeom prst="rect">
            <a:avLst/>
          </a:prstGeom>
          <a:noFill/>
        </p:spPr>
      </p:pic>
      <p:sp>
        <p:nvSpPr>
          <p:cNvPr id="4" name="Rectangle 3"/>
          <p:cNvSpPr/>
          <p:nvPr/>
        </p:nvSpPr>
        <p:spPr>
          <a:xfrm>
            <a:off x="5181600" y="725269"/>
            <a:ext cx="3702984" cy="646331"/>
          </a:xfrm>
          <a:prstGeom prst="rect">
            <a:avLst/>
          </a:prstGeom>
        </p:spPr>
        <p:txBody>
          <a:bodyPr wrap="square">
            <a:spAutoFit/>
          </a:bodyPr>
          <a:lstStyle/>
          <a:p>
            <a:r>
              <a:rPr lang="en-US" b="1" dirty="0">
                <a:hlinkClick r:id="rId5"/>
              </a:rPr>
              <a:t>Batteries: A Big Idea That Turned on the World</a:t>
            </a:r>
            <a:endParaRPr lang="en-US" b="1" dirty="0"/>
          </a:p>
        </p:txBody>
      </p:sp>
    </p:spTree>
    <p:extLst>
      <p:ext uri="{BB962C8B-B14F-4D97-AF65-F5344CB8AC3E}">
        <p14:creationId xmlns:p14="http://schemas.microsoft.com/office/powerpoint/2010/main" val="2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fade">
                                      <p:cBhvr>
                                        <p:cTn id="7" dur="2000"/>
                                        <p:tgtEl>
                                          <p:spTgt spid="84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994"/>
                                        </p:tgtEl>
                                        <p:attrNameLst>
                                          <p:attrName>style.visibility</p:attrName>
                                        </p:attrNameLst>
                                      </p:cBhvr>
                                      <p:to>
                                        <p:strVal val="visible"/>
                                      </p:to>
                                    </p:set>
                                    <p:animEffect transition="in" filter="fade">
                                      <p:cBhvr>
                                        <p:cTn id="12" dur="2000"/>
                                        <p:tgtEl>
                                          <p:spTgt spid="849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ttp://www.physicsclassroom.com/Class/circuits/u9l2b5.gif"/>
          <p:cNvPicPr>
            <a:picLocks noChangeAspect="1" noChangeArrowheads="1"/>
          </p:cNvPicPr>
          <p:nvPr/>
        </p:nvPicPr>
        <p:blipFill>
          <a:blip r:embed="rId2" cstate="print"/>
          <a:srcRect/>
          <a:stretch>
            <a:fillRect/>
          </a:stretch>
        </p:blipFill>
        <p:spPr bwMode="auto">
          <a:xfrm>
            <a:off x="152400" y="762000"/>
            <a:ext cx="3114675" cy="1590675"/>
          </a:xfrm>
          <a:prstGeom prst="rect">
            <a:avLst/>
          </a:prstGeom>
          <a:noFill/>
        </p:spPr>
      </p:pic>
      <p:sp>
        <p:nvSpPr>
          <p:cNvPr id="2" name="Content Placeholder 1"/>
          <p:cNvSpPr>
            <a:spLocks noGrp="1"/>
          </p:cNvSpPr>
          <p:nvPr>
            <p:ph idx="1"/>
          </p:nvPr>
        </p:nvSpPr>
        <p:spPr>
          <a:xfrm>
            <a:off x="0" y="2590800"/>
            <a:ext cx="8686800" cy="4267200"/>
          </a:xfrm>
        </p:spPr>
        <p:txBody>
          <a:bodyPr>
            <a:normAutofit/>
          </a:bodyPr>
          <a:lstStyle/>
          <a:p>
            <a:pPr lvl="1">
              <a:buNone/>
            </a:pPr>
            <a:r>
              <a:rPr lang="en-US" sz="2000" dirty="0" smtClean="0"/>
              <a:t>a. When an electrochemical cell no longer works, it is out of charge and must be recharged before it can be used again.</a:t>
            </a:r>
          </a:p>
          <a:p>
            <a:pPr>
              <a:buNone/>
            </a:pPr>
            <a:r>
              <a:rPr lang="en-US" dirty="0" smtClean="0"/>
              <a:t>	b. An electrochemical cell can be a source of charge in a circuit. The charge that flows through the circuit originates in the cell.</a:t>
            </a:r>
          </a:p>
          <a:p>
            <a:pPr>
              <a:buNone/>
            </a:pPr>
            <a:r>
              <a:rPr lang="en-US" dirty="0" smtClean="0"/>
              <a:t>	c. Charge becomes used up as it flows through a circuit. The amount of charge that exits a light bulb is less than the amount that enters the light bulb.</a:t>
            </a:r>
          </a:p>
          <a:p>
            <a:pPr>
              <a:buNone/>
            </a:pPr>
            <a:r>
              <a:rPr lang="en-US" dirty="0" smtClean="0"/>
              <a:t>	d. Charge flows through circuits at very high speeds. This explains why the light bulb turns on immediately after the wall switch is flipped.</a:t>
            </a:r>
          </a:p>
          <a:p>
            <a:pPr>
              <a:buNone/>
            </a:pPr>
            <a:r>
              <a:rPr lang="en-US" dirty="0" smtClean="0"/>
              <a:t>	 e. The local electrical utility company supplies millions and millions of electrons to our homes everyday.</a:t>
            </a:r>
          </a:p>
        </p:txBody>
      </p:sp>
      <p:sp>
        <p:nvSpPr>
          <p:cNvPr id="3" name="Title 2"/>
          <p:cNvSpPr>
            <a:spLocks noGrp="1"/>
          </p:cNvSpPr>
          <p:nvPr>
            <p:ph type="title"/>
          </p:nvPr>
        </p:nvSpPr>
        <p:spPr>
          <a:xfrm>
            <a:off x="0" y="-228600"/>
            <a:ext cx="9220200" cy="914400"/>
          </a:xfrm>
        </p:spPr>
        <p:txBody>
          <a:bodyPr>
            <a:normAutofit fontScale="90000"/>
          </a:bodyPr>
          <a:lstStyle/>
          <a:p>
            <a:r>
              <a:rPr lang="en-US" sz="3600" b="1" dirty="0" smtClean="0">
                <a:latin typeface="Lucida Console" panose="020B0609040504020204" pitchFamily="49" charset="0"/>
              </a:rPr>
              <a:t>Electric Current – </a:t>
            </a:r>
            <a:r>
              <a:rPr lang="en-US" sz="3100" b="1" dirty="0" smtClean="0">
                <a:latin typeface="Lucida Console" panose="020B0609040504020204" pitchFamily="49" charset="0"/>
              </a:rPr>
              <a:t>The Electric Circuit</a:t>
            </a:r>
            <a:endParaRPr lang="en-US" sz="3600" b="1" dirty="0">
              <a:latin typeface="Lucida Console" panose="020B0609040504020204" pitchFamily="49" charset="0"/>
            </a:endParaRPr>
          </a:p>
        </p:txBody>
      </p:sp>
      <p:sp>
        <p:nvSpPr>
          <p:cNvPr id="7" name="Rectangle 6"/>
          <p:cNvSpPr/>
          <p:nvPr/>
        </p:nvSpPr>
        <p:spPr>
          <a:xfrm>
            <a:off x="3352800" y="609600"/>
            <a:ext cx="5791200" cy="707886"/>
          </a:xfrm>
          <a:prstGeom prst="rect">
            <a:avLst/>
          </a:prstGeom>
        </p:spPr>
        <p:txBody>
          <a:bodyPr wrap="square">
            <a:spAutoFit/>
          </a:bodyPr>
          <a:lstStyle/>
          <a:p>
            <a:r>
              <a:rPr lang="en-US" sz="2000" b="1" dirty="0" smtClean="0"/>
              <a:t>Common Misconceptions Regarding Electric Circuits</a:t>
            </a:r>
            <a:endParaRPr lang="en-US" sz="2000" b="1" dirty="0"/>
          </a:p>
        </p:txBody>
      </p:sp>
      <p:sp>
        <p:nvSpPr>
          <p:cNvPr id="8" name="Rectangle 7"/>
          <p:cNvSpPr/>
          <p:nvPr/>
        </p:nvSpPr>
        <p:spPr>
          <a:xfrm>
            <a:off x="3429000" y="1295400"/>
            <a:ext cx="5410200" cy="1323439"/>
          </a:xfrm>
          <a:prstGeom prst="rect">
            <a:avLst/>
          </a:prstGeom>
        </p:spPr>
        <p:txBody>
          <a:bodyPr wrap="square">
            <a:spAutoFit/>
          </a:bodyPr>
          <a:lstStyle/>
          <a:p>
            <a:pPr>
              <a:buNone/>
            </a:pPr>
            <a:r>
              <a:rPr lang="en-US" sz="2000" b="1" dirty="0" smtClean="0"/>
              <a:t>What Do You Believe? True or False?</a:t>
            </a:r>
            <a:r>
              <a:rPr lang="en-US" sz="2000" dirty="0" smtClean="0"/>
              <a:t> </a:t>
            </a:r>
            <a:endParaRPr lang="en-US" sz="2000" b="1" dirty="0" smtClean="0"/>
          </a:p>
          <a:p>
            <a:pPr>
              <a:buNone/>
            </a:pPr>
            <a:r>
              <a:rPr lang="en-US" sz="2000" dirty="0" smtClean="0"/>
              <a:t>    To begin the exploration of these misconceptions, take a moment to respond the following five true-false statements. </a:t>
            </a:r>
          </a:p>
        </p:txBody>
      </p:sp>
    </p:spTree>
    <p:extLst>
      <p:ext uri="{BB962C8B-B14F-4D97-AF65-F5344CB8AC3E}">
        <p14:creationId xmlns:p14="http://schemas.microsoft.com/office/powerpoint/2010/main" val="2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fade">
                                      <p:cBhvr>
                                        <p:cTn id="7" dur="2000"/>
                                        <p:tgtEl>
                                          <p:spTgt spid="84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2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20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19200"/>
            <a:ext cx="6248400" cy="16001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Rule 1: Like charges repel another</a:t>
            </a:r>
          </a:p>
          <a:p>
            <a:pPr marL="18288" indent="0">
              <a:buNone/>
            </a:pPr>
            <a:r>
              <a:rPr lang="en-US" dirty="0" smtClean="0">
                <a:effectLst/>
                <a:latin typeface="Lucida Console" panose="020B0609040504020204" pitchFamily="49" charset="0"/>
                <a:cs typeface="Lucida Sans Unicode" panose="020B0602030504020204" pitchFamily="34" charset="0"/>
              </a:rPr>
              <a:t> </a:t>
            </a: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charge is a Basic Characteristic of Matter</a:t>
            </a:r>
            <a:endParaRPr lang="en-US" sz="3600" b="1" dirty="0">
              <a:latin typeface="Lucida Console" panose="020B0609040504020204" pitchFamily="49" charset="0"/>
            </a:endParaRPr>
          </a:p>
        </p:txBody>
      </p:sp>
      <p:sp>
        <p:nvSpPr>
          <p:cNvPr id="4" name="Rectangle 3"/>
          <p:cNvSpPr/>
          <p:nvPr/>
        </p:nvSpPr>
        <p:spPr>
          <a:xfrm>
            <a:off x="3429000" y="2111732"/>
            <a:ext cx="2884714" cy="1477328"/>
          </a:xfrm>
          <a:prstGeom prst="rect">
            <a:avLst/>
          </a:prstGeom>
        </p:spPr>
        <p:txBody>
          <a:bodyPr wrap="square">
            <a:spAutoFit/>
          </a:bodyPr>
          <a:lstStyle/>
          <a:p>
            <a:r>
              <a:rPr lang="en-US" dirty="0"/>
              <a:t>If you instead </a:t>
            </a:r>
            <a:r>
              <a:rPr lang="en-US" dirty="0" smtClean="0"/>
              <a:t>rub a balloon  </a:t>
            </a:r>
            <a:r>
              <a:rPr lang="en-US" dirty="0"/>
              <a:t>with a piece of kitchen plastic wrap, the plastic grabs electrons from the balloon.  </a:t>
            </a:r>
          </a:p>
        </p:txBody>
      </p:sp>
      <p:sp>
        <p:nvSpPr>
          <p:cNvPr id="6" name="Rectangle 5"/>
          <p:cNvSpPr/>
          <p:nvPr/>
        </p:nvSpPr>
        <p:spPr>
          <a:xfrm>
            <a:off x="304800" y="2286000"/>
            <a:ext cx="3048000" cy="646331"/>
          </a:xfrm>
          <a:prstGeom prst="rect">
            <a:avLst/>
          </a:prstGeom>
        </p:spPr>
        <p:txBody>
          <a:bodyPr wrap="square">
            <a:spAutoFit/>
          </a:bodyPr>
          <a:lstStyle/>
          <a:p>
            <a:r>
              <a:rPr lang="en-US" dirty="0" smtClean="0"/>
              <a:t>What happens when you rub a balloon on </a:t>
            </a:r>
            <a:r>
              <a:rPr lang="en-US" dirty="0"/>
              <a:t>your </a:t>
            </a:r>
            <a:r>
              <a:rPr lang="en-US" dirty="0" smtClean="0"/>
              <a:t>hair?</a:t>
            </a:r>
            <a:endParaRPr lang="en-US" dirty="0"/>
          </a:p>
        </p:txBody>
      </p:sp>
      <p:pic>
        <p:nvPicPr>
          <p:cNvPr id="2050" name="Picture 2" descr="http://www.corbisimages.com/images/Corbis-RR017478.jpg?size=67&amp;uid=71a9d565-73b8-4e57-b5bc-1837c35197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718" y="3312061"/>
            <a:ext cx="2748163" cy="18378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sfmtech.org/19sada5103/files/2014/02/Screen-Shot-2014-02-19-at-12.38.35-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654" y="3184996"/>
            <a:ext cx="2795456" cy="20919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9382" y="5360088"/>
            <a:ext cx="2943499" cy="1477328"/>
          </a:xfrm>
          <a:prstGeom prst="rect">
            <a:avLst/>
          </a:prstGeom>
        </p:spPr>
        <p:txBody>
          <a:bodyPr wrap="square">
            <a:spAutoFit/>
          </a:bodyPr>
          <a:lstStyle/>
          <a:p>
            <a:r>
              <a:rPr lang="en-US" dirty="0" smtClean="0"/>
              <a:t>The rubber balloon has more “grab” on the e- than your hair…and so becomes negatively charged.</a:t>
            </a:r>
            <a:endParaRPr lang="en-US" dirty="0"/>
          </a:p>
        </p:txBody>
      </p:sp>
      <p:sp>
        <p:nvSpPr>
          <p:cNvPr id="5" name="Rectangle 4"/>
          <p:cNvSpPr/>
          <p:nvPr/>
        </p:nvSpPr>
        <p:spPr>
          <a:xfrm>
            <a:off x="6400800" y="2119507"/>
            <a:ext cx="2133600" cy="1477328"/>
          </a:xfrm>
          <a:prstGeom prst="rect">
            <a:avLst/>
          </a:prstGeom>
        </p:spPr>
        <p:txBody>
          <a:bodyPr wrap="square">
            <a:spAutoFit/>
          </a:bodyPr>
          <a:lstStyle/>
          <a:p>
            <a:r>
              <a:rPr lang="en-US" dirty="0"/>
              <a:t>The balloon then has an opposite charge to the one rubbed on your hair</a:t>
            </a:r>
          </a:p>
        </p:txBody>
      </p:sp>
      <p:pic>
        <p:nvPicPr>
          <p:cNvPr id="2054" name="Picture 6" descr="http://www.waukeshasouth.com/physics1/2.4/n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983083"/>
            <a:ext cx="3514725" cy="233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6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ttp://www.physicsclassroom.com/Class/circuits/u9l2b5.gif"/>
          <p:cNvPicPr>
            <a:picLocks noChangeAspect="1" noChangeArrowheads="1"/>
          </p:cNvPicPr>
          <p:nvPr/>
        </p:nvPicPr>
        <p:blipFill>
          <a:blip r:embed="rId2" cstate="print"/>
          <a:srcRect/>
          <a:stretch>
            <a:fillRect/>
          </a:stretch>
        </p:blipFill>
        <p:spPr bwMode="auto">
          <a:xfrm>
            <a:off x="152400" y="762000"/>
            <a:ext cx="3114675" cy="1590675"/>
          </a:xfrm>
          <a:prstGeom prst="rect">
            <a:avLst/>
          </a:prstGeom>
          <a:noFill/>
        </p:spPr>
      </p:pic>
      <p:sp>
        <p:nvSpPr>
          <p:cNvPr id="2" name="Content Placeholder 1"/>
          <p:cNvSpPr>
            <a:spLocks noGrp="1"/>
          </p:cNvSpPr>
          <p:nvPr>
            <p:ph idx="1"/>
          </p:nvPr>
        </p:nvSpPr>
        <p:spPr>
          <a:xfrm>
            <a:off x="0" y="2590800"/>
            <a:ext cx="8686800" cy="4267200"/>
          </a:xfrm>
        </p:spPr>
        <p:txBody>
          <a:bodyPr>
            <a:normAutofit/>
          </a:bodyPr>
          <a:lstStyle/>
          <a:p>
            <a:pPr lvl="1">
              <a:buNone/>
            </a:pPr>
            <a:r>
              <a:rPr lang="en-US" sz="2000" dirty="0" smtClean="0"/>
              <a:t>a. When an electrochemical cell no longer works, it is out of charge and must be recharged before it can be used again.  F</a:t>
            </a:r>
          </a:p>
          <a:p>
            <a:pPr>
              <a:buNone/>
            </a:pPr>
            <a:r>
              <a:rPr lang="en-US" dirty="0" smtClean="0"/>
              <a:t>	b. An electrochemical cell can be a source of charge in a circuit. The charge that flows through the circuit originates in the cell. F</a:t>
            </a:r>
          </a:p>
          <a:p>
            <a:pPr>
              <a:buNone/>
            </a:pPr>
            <a:r>
              <a:rPr lang="en-US" dirty="0" smtClean="0"/>
              <a:t>	c. Charge becomes used up as it flows through a circuit. The amount of charge that exits a light bulb is less than the amount that enters the light bulb. F</a:t>
            </a:r>
          </a:p>
          <a:p>
            <a:pPr>
              <a:buNone/>
            </a:pPr>
            <a:r>
              <a:rPr lang="en-US" dirty="0" smtClean="0"/>
              <a:t>	d. Charge flows through circuits at very high speeds. This explains why the light bulb turns on immediately after the wall switch is flipped. F</a:t>
            </a:r>
          </a:p>
          <a:p>
            <a:pPr>
              <a:buNone/>
            </a:pPr>
            <a:r>
              <a:rPr lang="en-US" dirty="0" smtClean="0"/>
              <a:t>	 e. The local electrical utility company supplies millions and millions of electrons to our homes everyday. F</a:t>
            </a:r>
          </a:p>
        </p:txBody>
      </p:sp>
      <p:sp>
        <p:nvSpPr>
          <p:cNvPr id="3" name="Title 2"/>
          <p:cNvSpPr>
            <a:spLocks noGrp="1"/>
          </p:cNvSpPr>
          <p:nvPr>
            <p:ph type="title"/>
          </p:nvPr>
        </p:nvSpPr>
        <p:spPr>
          <a:xfrm>
            <a:off x="0" y="-228600"/>
            <a:ext cx="9220200" cy="914400"/>
          </a:xfrm>
        </p:spPr>
        <p:txBody>
          <a:bodyPr>
            <a:normAutofit fontScale="90000"/>
          </a:bodyPr>
          <a:lstStyle/>
          <a:p>
            <a:r>
              <a:rPr lang="en-US" sz="3600" b="1" dirty="0" smtClean="0">
                <a:latin typeface="Lucida Console" panose="020B0609040504020204" pitchFamily="49" charset="0"/>
              </a:rPr>
              <a:t>Electric Current – </a:t>
            </a:r>
            <a:r>
              <a:rPr lang="en-US" sz="3100" b="1" dirty="0" smtClean="0">
                <a:latin typeface="Lucida Console" panose="020B0609040504020204" pitchFamily="49" charset="0"/>
              </a:rPr>
              <a:t>The Electric Circuit</a:t>
            </a:r>
            <a:endParaRPr lang="en-US" sz="3600" b="1" dirty="0">
              <a:latin typeface="Lucida Console" panose="020B0609040504020204" pitchFamily="49" charset="0"/>
            </a:endParaRPr>
          </a:p>
        </p:txBody>
      </p:sp>
      <p:sp>
        <p:nvSpPr>
          <p:cNvPr id="7" name="Rectangle 6"/>
          <p:cNvSpPr/>
          <p:nvPr/>
        </p:nvSpPr>
        <p:spPr>
          <a:xfrm>
            <a:off x="3352800" y="609600"/>
            <a:ext cx="5791200" cy="707886"/>
          </a:xfrm>
          <a:prstGeom prst="rect">
            <a:avLst/>
          </a:prstGeom>
        </p:spPr>
        <p:txBody>
          <a:bodyPr wrap="square">
            <a:spAutoFit/>
          </a:bodyPr>
          <a:lstStyle/>
          <a:p>
            <a:r>
              <a:rPr lang="en-US" sz="2000" b="1" dirty="0" smtClean="0"/>
              <a:t>Common Misconceptions Regarding Electric Circuits</a:t>
            </a:r>
            <a:endParaRPr lang="en-US" sz="2000" b="1" dirty="0"/>
          </a:p>
        </p:txBody>
      </p:sp>
      <p:sp>
        <p:nvSpPr>
          <p:cNvPr id="8" name="Rectangle 7"/>
          <p:cNvSpPr/>
          <p:nvPr/>
        </p:nvSpPr>
        <p:spPr>
          <a:xfrm>
            <a:off x="3429000" y="1295400"/>
            <a:ext cx="5410200" cy="1323439"/>
          </a:xfrm>
          <a:prstGeom prst="rect">
            <a:avLst/>
          </a:prstGeom>
        </p:spPr>
        <p:txBody>
          <a:bodyPr wrap="square">
            <a:spAutoFit/>
          </a:bodyPr>
          <a:lstStyle/>
          <a:p>
            <a:pPr>
              <a:buNone/>
            </a:pPr>
            <a:r>
              <a:rPr lang="en-US" sz="2000" b="1" dirty="0" smtClean="0"/>
              <a:t>What Do You Believe? True or False?</a:t>
            </a:r>
            <a:r>
              <a:rPr lang="en-US" sz="2000" dirty="0" smtClean="0"/>
              <a:t> </a:t>
            </a:r>
            <a:endParaRPr lang="en-US" sz="2000" b="1" dirty="0" smtClean="0"/>
          </a:p>
          <a:p>
            <a:pPr>
              <a:buNone/>
            </a:pPr>
            <a:r>
              <a:rPr lang="en-US" sz="2000" dirty="0" smtClean="0"/>
              <a:t>    To begin the exploration of these misconceptions, take a moment to respond the following five true-false statements. </a:t>
            </a:r>
          </a:p>
        </p:txBody>
      </p:sp>
    </p:spTree>
    <p:extLst>
      <p:ext uri="{BB962C8B-B14F-4D97-AF65-F5344CB8AC3E}">
        <p14:creationId xmlns:p14="http://schemas.microsoft.com/office/powerpoint/2010/main" val="2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590800"/>
            <a:ext cx="8915400" cy="4267200"/>
          </a:xfrm>
        </p:spPr>
        <p:txBody>
          <a:bodyPr>
            <a:normAutofit fontScale="92500" lnSpcReduction="10000"/>
          </a:bodyPr>
          <a:lstStyle/>
          <a:p>
            <a:pPr>
              <a:buNone/>
            </a:pPr>
            <a:r>
              <a:rPr lang="en-US" dirty="0" smtClean="0"/>
              <a:t>	An electrochemical cell supplies the energy needed to move a charge from a low potential location to a high potential location. </a:t>
            </a:r>
          </a:p>
          <a:p>
            <a:pPr>
              <a:buNone/>
            </a:pPr>
            <a:r>
              <a:rPr lang="en-US" dirty="0" smtClean="0"/>
              <a:t>The charge that flows through a circuit originates in the wires of the circuit. The charge carriers in wires are simply the electrons possessed by the atoms that make up the wires. </a:t>
            </a:r>
          </a:p>
          <a:p>
            <a:pPr>
              <a:buNone/>
            </a:pPr>
            <a:r>
              <a:rPr lang="en-US" dirty="0" smtClean="0"/>
              <a:t> Charge moves abnormally slowly - on average, about 1 meter in an hour - through a circuit. Yet as soon as a switched is turned to ON, charge located everywhere within the circuit begins to move. </a:t>
            </a:r>
          </a:p>
          <a:p>
            <a:pPr>
              <a:buNone/>
            </a:pPr>
            <a:r>
              <a:rPr lang="en-US" dirty="0" smtClean="0"/>
              <a:t>The rate at which charge flows is everywhere the same within an electric circuit. The rate at which charge flows into a light bulb is the same as the rate at which charge flows out of a light bulb.</a:t>
            </a:r>
          </a:p>
          <a:p>
            <a:pPr>
              <a:buNone/>
            </a:pPr>
            <a:r>
              <a:rPr lang="en-US" dirty="0" smtClean="0"/>
              <a:t>.An electrical appliance such as a light bulb transforms the electrical energy of moving charge into other forms of energy such as light energy and thermal energy. Thus, the amount of electrical energy possessed by a charge as it exits an appliance is less than it possessed when it entered the appliance.</a:t>
            </a:r>
          </a:p>
        </p:txBody>
      </p:sp>
      <p:sp>
        <p:nvSpPr>
          <p:cNvPr id="3" name="Title 2"/>
          <p:cNvSpPr>
            <a:spLocks noGrp="1"/>
          </p:cNvSpPr>
          <p:nvPr>
            <p:ph type="title"/>
          </p:nvPr>
        </p:nvSpPr>
        <p:spPr>
          <a:xfrm>
            <a:off x="0" y="-228600"/>
            <a:ext cx="9220200" cy="914400"/>
          </a:xfrm>
        </p:spPr>
        <p:txBody>
          <a:bodyPr>
            <a:normAutofit fontScale="90000"/>
          </a:bodyPr>
          <a:lstStyle/>
          <a:p>
            <a:r>
              <a:rPr lang="en-US" sz="3600" b="1" dirty="0" smtClean="0">
                <a:latin typeface="Lucida Console" panose="020B0609040504020204" pitchFamily="49" charset="0"/>
              </a:rPr>
              <a:t>Electric Current – </a:t>
            </a:r>
            <a:r>
              <a:rPr lang="en-US" sz="3100" b="1" dirty="0" smtClean="0">
                <a:latin typeface="Lucida Console" panose="020B0609040504020204" pitchFamily="49" charset="0"/>
              </a:rPr>
              <a:t>The Electric Circuit</a:t>
            </a:r>
            <a:endParaRPr lang="en-US" sz="3600" b="1" dirty="0">
              <a:latin typeface="Lucida Console" panose="020B0609040504020204" pitchFamily="49" charset="0"/>
            </a:endParaRPr>
          </a:p>
        </p:txBody>
      </p:sp>
      <p:sp>
        <p:nvSpPr>
          <p:cNvPr id="7" name="Rectangle 6"/>
          <p:cNvSpPr/>
          <p:nvPr/>
        </p:nvSpPr>
        <p:spPr>
          <a:xfrm>
            <a:off x="2743200" y="609600"/>
            <a:ext cx="6400800" cy="400110"/>
          </a:xfrm>
          <a:prstGeom prst="rect">
            <a:avLst/>
          </a:prstGeom>
        </p:spPr>
        <p:txBody>
          <a:bodyPr wrap="square">
            <a:spAutoFit/>
          </a:bodyPr>
          <a:lstStyle/>
          <a:p>
            <a:r>
              <a:rPr lang="en-US" sz="2000" b="1" dirty="0" smtClean="0"/>
              <a:t>Common Misconceptions Regarding Electric Circuits</a:t>
            </a:r>
            <a:endParaRPr lang="en-US" sz="2000" b="1" dirty="0"/>
          </a:p>
        </p:txBody>
      </p:sp>
      <p:sp>
        <p:nvSpPr>
          <p:cNvPr id="8" name="Rectangle 7"/>
          <p:cNvSpPr/>
          <p:nvPr/>
        </p:nvSpPr>
        <p:spPr>
          <a:xfrm>
            <a:off x="2819400" y="1032808"/>
            <a:ext cx="6324600" cy="1938992"/>
          </a:xfrm>
          <a:prstGeom prst="rect">
            <a:avLst/>
          </a:prstGeom>
        </p:spPr>
        <p:txBody>
          <a:bodyPr wrap="square">
            <a:spAutoFit/>
          </a:bodyPr>
          <a:lstStyle/>
          <a:p>
            <a:pPr>
              <a:buNone/>
            </a:pPr>
            <a:r>
              <a:rPr lang="en-US" sz="2000" b="1" dirty="0" smtClean="0"/>
              <a:t>False Premise: Batteries are Rechargeable.</a:t>
            </a:r>
          </a:p>
          <a:p>
            <a:pPr>
              <a:buNone/>
            </a:pPr>
            <a:endParaRPr lang="en-US" sz="2000" b="1" dirty="0" smtClean="0"/>
          </a:p>
          <a:p>
            <a:pPr marL="0" lvl="1"/>
            <a:r>
              <a:rPr lang="en-US" sz="2000" dirty="0" smtClean="0"/>
              <a:t>When an electrochemical cell no longer works, it is out of ENERGY (not charge) and must be re-ENERGIZED  before it can be used again.  </a:t>
            </a:r>
          </a:p>
          <a:p>
            <a:pPr>
              <a:buNone/>
            </a:pPr>
            <a:endParaRPr lang="en-US" sz="2000" dirty="0" smtClean="0"/>
          </a:p>
        </p:txBody>
      </p:sp>
      <p:pic>
        <p:nvPicPr>
          <p:cNvPr id="86018" name="Picture 2" descr="http://www.novaregion.org/images/pages/N792/Battery1sm.jpg"/>
          <p:cNvPicPr>
            <a:picLocks noChangeAspect="1" noChangeArrowheads="1"/>
          </p:cNvPicPr>
          <p:nvPr/>
        </p:nvPicPr>
        <p:blipFill>
          <a:blip r:embed="rId2" cstate="print"/>
          <a:srcRect/>
          <a:stretch>
            <a:fillRect/>
          </a:stretch>
        </p:blipFill>
        <p:spPr bwMode="auto">
          <a:xfrm>
            <a:off x="381000" y="914400"/>
            <a:ext cx="2276475" cy="1666875"/>
          </a:xfrm>
          <a:prstGeom prst="rect">
            <a:avLst/>
          </a:prstGeom>
          <a:noFill/>
        </p:spPr>
      </p:pic>
      <p:sp>
        <p:nvSpPr>
          <p:cNvPr id="9" name="&quot;No&quot; Symbol 8"/>
          <p:cNvSpPr/>
          <p:nvPr/>
        </p:nvSpPr>
        <p:spPr>
          <a:xfrm rot="5400000">
            <a:off x="696354" y="751446"/>
            <a:ext cx="1828800" cy="1849908"/>
          </a:xfrm>
          <a:prstGeom prst="noSmoking">
            <a:avLst>
              <a:gd name="adj" fmla="val 820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3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2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20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752600"/>
            <a:ext cx="7696200" cy="44958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When water flows in a pipe, there is more pressure on one end than the other. There must be a pressure difference to keep the water flowing. </a:t>
            </a:r>
          </a:p>
          <a:p>
            <a:pPr marL="18288" indent="0">
              <a:buNone/>
            </a:pPr>
            <a:r>
              <a:rPr lang="en-US" dirty="0" smtClean="0">
                <a:effectLst/>
                <a:latin typeface="Lucida Console" panose="020B0609040504020204" pitchFamily="49" charset="0"/>
                <a:cs typeface="Lucida Sans Unicode" panose="020B0602030504020204" pitchFamily="34" charset="0"/>
              </a:rPr>
              <a:t>Also recall from our study of heat in Chapter 10 that heat conduction depends on a temperature difference. Heat flows from zones of high temperature to low temperature. Similarly for electric current. </a:t>
            </a:r>
          </a:p>
          <a:p>
            <a:pPr marL="18288" indent="0">
              <a:buNone/>
            </a:pPr>
            <a:r>
              <a:rPr lang="en-US" dirty="0" smtClean="0">
                <a:effectLst/>
                <a:latin typeface="Lucida Console" panose="020B0609040504020204" pitchFamily="49" charset="0"/>
                <a:cs typeface="Lucida Sans Unicode" panose="020B0602030504020204" pitchFamily="34" charset="0"/>
              </a:rPr>
              <a:t>Electrons flow in a wire only when a difference in electric pressure exists. The name for electrical pressure is </a:t>
            </a:r>
            <a:r>
              <a:rPr lang="en-US" i="1" dirty="0" smtClean="0">
                <a:solidFill>
                  <a:srgbClr val="FFC000"/>
                </a:solidFill>
                <a:effectLst/>
                <a:latin typeface="Lucida Console" panose="020B0609040504020204" pitchFamily="49" charset="0"/>
                <a:cs typeface="Lucida Sans Unicode" panose="020B0602030504020204" pitchFamily="34" charset="0"/>
              </a:rPr>
              <a:t>voltage</a:t>
            </a:r>
            <a:r>
              <a:rPr lang="en-US" i="1" dirty="0" smtClean="0">
                <a:effectLst/>
                <a:latin typeface="Lucida Console" panose="020B0609040504020204" pitchFamily="49" charset="0"/>
                <a:cs typeface="Lucida Sans Unicode" panose="020B0602030504020204" pitchFamily="34" charset="0"/>
              </a:rPr>
              <a:t>.</a:t>
            </a:r>
            <a:endParaRPr lang="en-US" i="1"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spTree>
    <p:extLst>
      <p:ext uri="{BB962C8B-B14F-4D97-AF65-F5344CB8AC3E}">
        <p14:creationId xmlns:p14="http://schemas.microsoft.com/office/powerpoint/2010/main" val="4210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371600"/>
            <a:ext cx="7696200" cy="15240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Electrons flow in a wire only when a difference in electric pressure exists. The name for electrical pressure is </a:t>
            </a:r>
            <a:r>
              <a:rPr lang="en-US" i="1" dirty="0" smtClean="0">
                <a:solidFill>
                  <a:srgbClr val="FFC000"/>
                </a:solidFill>
                <a:effectLst/>
                <a:latin typeface="Lucida Console" panose="020B0609040504020204" pitchFamily="49" charset="0"/>
                <a:cs typeface="Lucida Sans Unicode" panose="020B0602030504020204" pitchFamily="34" charset="0"/>
              </a:rPr>
              <a:t>voltage</a:t>
            </a:r>
            <a:r>
              <a:rPr lang="en-US" i="1" dirty="0" smtClean="0">
                <a:effectLst/>
                <a:latin typeface="Lucida Console" panose="020B0609040504020204" pitchFamily="49" charset="0"/>
                <a:cs typeface="Lucida Sans Unicode" panose="020B0602030504020204" pitchFamily="34" charset="0"/>
              </a:rPr>
              <a:t>.</a:t>
            </a:r>
            <a:endParaRPr lang="en-US" i="1"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pic>
        <p:nvPicPr>
          <p:cNvPr id="1026" name="Picture 2" descr="http://starwarsvisualizer.ff0000.com/media/images/600px/ep6/v1_607---Luke-fried_H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819400"/>
            <a:ext cx="5715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photobucket.com/albums/v153/doozi/Star%20Wars/Lightning.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529137"/>
            <a:ext cx="2590800" cy="145732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457200" y="5486400"/>
            <a:ext cx="4343400" cy="1143000"/>
          </a:xfrm>
          <a:prstGeom prst="wedgeRoundRectCallout">
            <a:avLst>
              <a:gd name="adj1" fmla="val 62209"/>
              <a:gd name="adj2" fmla="val -276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 it possible that the </a:t>
            </a:r>
            <a:r>
              <a:rPr lang="en-US" dirty="0" err="1" smtClean="0"/>
              <a:t>Sith</a:t>
            </a:r>
            <a:r>
              <a:rPr lang="en-US" dirty="0" smtClean="0"/>
              <a:t> simply understand e- P differentials (ie. Voltage) and so use e- to create them during their darker moments?</a:t>
            </a:r>
            <a:endParaRPr lang="en-US" dirty="0"/>
          </a:p>
        </p:txBody>
      </p:sp>
      <p:sp>
        <p:nvSpPr>
          <p:cNvPr id="4" name="Rectangle 3"/>
          <p:cNvSpPr/>
          <p:nvPr/>
        </p:nvSpPr>
        <p:spPr>
          <a:xfrm>
            <a:off x="6705600" y="3048000"/>
            <a:ext cx="2057400" cy="1200329"/>
          </a:xfrm>
          <a:prstGeom prst="rect">
            <a:avLst/>
          </a:prstGeom>
        </p:spPr>
        <p:txBody>
          <a:bodyPr wrap="square">
            <a:spAutoFit/>
          </a:bodyPr>
          <a:lstStyle/>
          <a:p>
            <a:r>
              <a:rPr lang="en-US" dirty="0">
                <a:hlinkClick r:id="rId4"/>
              </a:rPr>
              <a:t>https://</a:t>
            </a:r>
            <a:r>
              <a:rPr lang="en-US" dirty="0" smtClean="0">
                <a:hlinkClick r:id="rId4"/>
              </a:rPr>
              <a:t>www.youtube.com/watch?v=RLWIBrweSU8</a:t>
            </a:r>
            <a:endParaRPr lang="en-US" dirty="0" smtClean="0"/>
          </a:p>
          <a:p>
            <a:endParaRPr lang="en-US" dirty="0"/>
          </a:p>
        </p:txBody>
      </p:sp>
    </p:spTree>
    <p:extLst>
      <p:ext uri="{BB962C8B-B14F-4D97-AF65-F5344CB8AC3E}">
        <p14:creationId xmlns:p14="http://schemas.microsoft.com/office/powerpoint/2010/main" val="138907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normAutofit fontScale="90000"/>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pic>
        <p:nvPicPr>
          <p:cNvPr id="5" name="Picture 2" descr="http://blog.procpr.org/wp-content/uploads/2011/01/j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905000"/>
            <a:ext cx="4762500" cy="2600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95600" y="3352800"/>
            <a:ext cx="5181600" cy="1015663"/>
          </a:xfrm>
          <a:prstGeom prst="rect">
            <a:avLst/>
          </a:prstGeom>
          <a:solidFill>
            <a:srgbClr val="C00000"/>
          </a:solidFill>
        </p:spPr>
        <p:txBody>
          <a:bodyPr wrap="square" rtlCol="0">
            <a:spAutoFit/>
          </a:bodyPr>
          <a:lstStyle/>
          <a:p>
            <a:r>
              <a:rPr lang="en-US" sz="6000" dirty="0" smtClean="0">
                <a:latin typeface="Lucida Console" panose="020B0609040504020204" pitchFamily="49" charset="0"/>
              </a:rPr>
              <a:t>Reference?</a:t>
            </a:r>
            <a:endParaRPr lang="en-US" sz="6000" dirty="0">
              <a:latin typeface="Lucida Console" panose="020B0609040504020204" pitchFamily="49"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8600"/>
            <a:ext cx="7391400" cy="580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471546"/>
            <a:ext cx="4008061" cy="2182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4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ppt_x"/>
                                          </p:val>
                                        </p:tav>
                                        <p:tav tm="100000">
                                          <p:val>
                                            <p:strVal val="#ppt_x"/>
                                          </p:val>
                                        </p:tav>
                                      </p:tavLst>
                                    </p:anim>
                                    <p:anim calcmode="lin" valueType="num">
                                      <p:cBhvr additive="base">
                                        <p:cTn id="2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1"/>
            <a:ext cx="7086600" cy="3657599"/>
          </a:xfrm>
        </p:spPr>
        <p:txBody>
          <a:bodyPr>
            <a:normAutofit fontScale="92500" lnSpcReduction="20000"/>
          </a:bodyPr>
          <a:lstStyle/>
          <a:p>
            <a:pPr marL="18288" indent="0">
              <a:buNone/>
            </a:pPr>
            <a:r>
              <a:rPr lang="en-US" dirty="0" smtClean="0">
                <a:effectLst/>
                <a:latin typeface="Lucida Console" panose="020B0609040504020204" pitchFamily="49" charset="0"/>
                <a:cs typeface="Lucida Sans Unicode" panose="020B0602030504020204" pitchFamily="34" charset="0"/>
              </a:rPr>
              <a:t>So what, more specifically, is voltage? </a:t>
            </a:r>
          </a:p>
          <a:p>
            <a:pPr marL="18288" indent="0">
              <a:buNone/>
            </a:pPr>
            <a:r>
              <a:rPr lang="en-US" dirty="0" smtClean="0">
                <a:effectLst/>
                <a:latin typeface="Lucida Console" panose="020B0609040504020204" pitchFamily="49" charset="0"/>
                <a:cs typeface="Lucida Sans Unicode" panose="020B0602030504020204" pitchFamily="34" charset="0"/>
              </a:rPr>
              <a:t>Voltage is directly proportional to electric potential energy. Recall the concept of potential energy discussed in chapter 6. Things have energy due to their position. Likewise with electrons and other charged particles. </a:t>
            </a:r>
          </a:p>
          <a:p>
            <a:pPr marL="18288" indent="0">
              <a:buNone/>
            </a:pPr>
            <a:r>
              <a:rPr lang="en-US" dirty="0" smtClean="0">
                <a:effectLst/>
                <a:latin typeface="Lucida Console" panose="020B0609040504020204" pitchFamily="49" charset="0"/>
                <a:cs typeface="Lucida Sans Unicode" panose="020B0602030504020204" pitchFamily="34" charset="0"/>
              </a:rPr>
              <a:t>Pushing a charged particle toward another charge can increase its electrical potential energy. This potential energy compared with the quantity of charge is what we mean by </a:t>
            </a:r>
            <a:r>
              <a:rPr lang="en-US" i="1" dirty="0" smtClean="0">
                <a:solidFill>
                  <a:srgbClr val="FFC000"/>
                </a:solidFill>
                <a:effectLst/>
                <a:latin typeface="Lucida Console" panose="020B0609040504020204" pitchFamily="49" charset="0"/>
                <a:cs typeface="Lucida Sans Unicode" panose="020B0602030504020204" pitchFamily="34" charset="0"/>
              </a:rPr>
              <a:t>voltage</a:t>
            </a:r>
            <a:r>
              <a:rPr lang="en-US" dirty="0" smtClean="0">
                <a:effectLst/>
                <a:latin typeface="Lucida Console" panose="020B0609040504020204" pitchFamily="49" charset="0"/>
                <a:cs typeface="Lucida Sans Unicode" panose="020B0602030504020204" pitchFamily="34" charset="0"/>
              </a:rPr>
              <a:t>. While the equation below refers to voltage proper, the formula involving a future concept of resistance is actually easier/more commonly calculated.  Hold tight.</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sp>
        <p:nvSpPr>
          <p:cNvPr id="4" name="TextBox 3"/>
          <p:cNvSpPr txBox="1"/>
          <p:nvPr/>
        </p:nvSpPr>
        <p:spPr>
          <a:xfrm>
            <a:off x="620486" y="5257800"/>
            <a:ext cx="8001000" cy="1077218"/>
          </a:xfrm>
          <a:prstGeom prst="rect">
            <a:avLst/>
          </a:prstGeom>
          <a:solidFill>
            <a:srgbClr val="C00000"/>
          </a:solidFill>
        </p:spPr>
        <p:txBody>
          <a:bodyPr wrap="square" rtlCol="0">
            <a:spAutoFit/>
          </a:bodyPr>
          <a:lstStyle/>
          <a:p>
            <a:r>
              <a:rPr lang="en-US" sz="3200" dirty="0" smtClean="0">
                <a:latin typeface="Lucida Console" panose="020B0609040504020204" pitchFamily="49" charset="0"/>
                <a:cs typeface="Lao UI" panose="020B0502040204020203" pitchFamily="34" charset="0"/>
              </a:rPr>
              <a:t>Voltage = </a:t>
            </a:r>
            <a:r>
              <a:rPr lang="en-US" sz="3200" u="sng" dirty="0" smtClean="0">
                <a:latin typeface="Lucida Console" panose="020B0609040504020204" pitchFamily="49" charset="0"/>
                <a:cs typeface="Lao UI" panose="020B0502040204020203" pitchFamily="34" charset="0"/>
              </a:rPr>
              <a:t>potential energy </a:t>
            </a:r>
          </a:p>
          <a:p>
            <a:r>
              <a:rPr lang="en-US" sz="3200" dirty="0" smtClean="0">
                <a:latin typeface="Lucida Console" panose="020B0609040504020204" pitchFamily="49" charset="0"/>
                <a:cs typeface="Lao UI" panose="020B0502040204020203" pitchFamily="34" charset="0"/>
              </a:rPr>
              <a:t>				charge</a:t>
            </a:r>
            <a:endParaRPr lang="en-US" sz="3200" dirty="0">
              <a:latin typeface="Lucida Console" panose="020B0609040504020204" pitchFamily="49" charset="0"/>
              <a:cs typeface="Lao UI" panose="020B0502040204020203" pitchFamily="34" charset="0"/>
            </a:endParaRPr>
          </a:p>
        </p:txBody>
      </p:sp>
      <p:pic>
        <p:nvPicPr>
          <p:cNvPr id="2050" name="Picture 2" descr="http://www.bscsd.org/webpages/jcaughey/imageGallery/Alessandro_Vol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175657"/>
            <a:ext cx="1714500" cy="211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39000" y="3429000"/>
            <a:ext cx="1828800" cy="1754326"/>
          </a:xfrm>
          <a:prstGeom prst="rect">
            <a:avLst/>
          </a:prstGeom>
        </p:spPr>
        <p:txBody>
          <a:bodyPr wrap="square">
            <a:spAutoFit/>
          </a:bodyPr>
          <a:lstStyle/>
          <a:p>
            <a:pPr algn="ctr"/>
            <a:r>
              <a:rPr lang="en-US" sz="1200" dirty="0"/>
              <a:t>Alexander Volta was an eighteenth-century scientist who developed the voltaic pile. This was later developed into a battery. The measure of strength of current [voltage] is named after him</a:t>
            </a:r>
          </a:p>
        </p:txBody>
      </p:sp>
    </p:spTree>
    <p:extLst>
      <p:ext uri="{BB962C8B-B14F-4D97-AF65-F5344CB8AC3E}">
        <p14:creationId xmlns:p14="http://schemas.microsoft.com/office/powerpoint/2010/main" val="34834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763000" cy="3962399"/>
          </a:xfrm>
        </p:spPr>
        <p:txBody>
          <a:bodyPr>
            <a:normAutofit fontScale="92500"/>
          </a:bodyPr>
          <a:lstStyle/>
          <a:p>
            <a:pPr marL="18288" indent="0">
              <a:buNone/>
            </a:pPr>
            <a:r>
              <a:rPr lang="en-US" dirty="0" smtClean="0">
                <a:effectLst/>
                <a:latin typeface="Lucida Console" panose="020B0609040504020204" pitchFamily="49" charset="0"/>
                <a:cs typeface="Lucida Sans Unicode" panose="020B0602030504020204" pitchFamily="34" charset="0"/>
              </a:rPr>
              <a:t>Current flows in a wire when there is a difference in voltage across the ends of a wire. A steady current needs a pumping device to provide a difference in voltage. </a:t>
            </a:r>
          </a:p>
          <a:p>
            <a:pPr marL="18288" indent="0">
              <a:buNone/>
            </a:pPr>
            <a:r>
              <a:rPr lang="en-US" dirty="0" smtClean="0">
                <a:effectLst/>
                <a:latin typeface="Lucida Console" panose="020B0609040504020204" pitchFamily="49" charset="0"/>
                <a:cs typeface="Lucida Sans Unicode" panose="020B0602030504020204" pitchFamily="34" charset="0"/>
              </a:rPr>
              <a:t>Chemical batteries or generators are “electrical pumps” that do the job nicely. </a:t>
            </a:r>
          </a:p>
          <a:p>
            <a:pPr marL="18288" indent="0">
              <a:buNone/>
            </a:pPr>
            <a:r>
              <a:rPr lang="en-US" dirty="0" smtClean="0">
                <a:effectLst/>
                <a:latin typeface="Lucida Console" panose="020B0609040504020204" pitchFamily="49" charset="0"/>
                <a:cs typeface="Lucida Sans Unicode" panose="020B0602030504020204" pitchFamily="34" charset="0"/>
              </a:rPr>
              <a:t>A common automobile battery provides a voltage of 12 volts. When each of its terminals are attached to ends of a wire, there is a voltage difference of 12 volts across the wire. That means 12 joules of energy are supplied to each coulomb of charge flowing in the wire. The wire is usually part of an electrical circuit.</a:t>
            </a:r>
          </a:p>
        </p:txBody>
      </p:sp>
      <p:sp>
        <p:nvSpPr>
          <p:cNvPr id="3" name="Title 2"/>
          <p:cNvSpPr>
            <a:spLocks noGrp="1"/>
          </p:cNvSpPr>
          <p:nvPr>
            <p:ph type="title"/>
          </p:nvPr>
        </p:nvSpPr>
        <p:spPr>
          <a:xfrm>
            <a:off x="685800" y="76200"/>
            <a:ext cx="7543800" cy="1143000"/>
          </a:xfrm>
        </p:spPr>
        <p:txBody>
          <a:bodyPr>
            <a:normAutofit/>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pic>
        <p:nvPicPr>
          <p:cNvPr id="2050" name="Picture 2" descr="https://farm4.static.flickr.com/3253/3288586276_82173c28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4572000"/>
            <a:ext cx="2798535" cy="20989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4724400"/>
            <a:ext cx="5257800" cy="1477328"/>
          </a:xfrm>
          <a:prstGeom prst="rect">
            <a:avLst/>
          </a:prstGeom>
        </p:spPr>
        <p:txBody>
          <a:bodyPr wrap="square">
            <a:spAutoFit/>
          </a:bodyPr>
          <a:lstStyle/>
          <a:p>
            <a:pPr marL="18288" indent="0">
              <a:buNone/>
            </a:pPr>
            <a:r>
              <a:rPr lang="en-US" dirty="0" smtClean="0">
                <a:latin typeface="Lucida Console" panose="020B0609040504020204" pitchFamily="49" charset="0"/>
                <a:cs typeface="Lucida Sans Unicode" panose="020B0602030504020204" pitchFamily="34" charset="0"/>
              </a:rPr>
              <a:t>As current flows through the external circuit (the wire loop outside the battery), V is lost with length &amp; esp. if there are components to drain energy.</a:t>
            </a:r>
            <a:endParaRPr lang="en-US" dirty="0">
              <a:latin typeface="Lucida Console" panose="020B0609040504020204" pitchFamily="49" charset="0"/>
              <a:cs typeface="Lucida Sans Unicode" panose="020B0602030504020204" pitchFamily="34" charset="0"/>
            </a:endParaRPr>
          </a:p>
        </p:txBody>
      </p:sp>
    </p:spTree>
    <p:extLst>
      <p:ext uri="{BB962C8B-B14F-4D97-AF65-F5344CB8AC3E}">
        <p14:creationId xmlns:p14="http://schemas.microsoft.com/office/powerpoint/2010/main" val="3854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7283" y="-31424"/>
            <a:ext cx="9185897" cy="688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62000" y="1752600"/>
            <a:ext cx="7696200" cy="4191000"/>
          </a:xfrm>
        </p:spPr>
        <p:txBody>
          <a:bodyPr>
            <a:normAutofit/>
          </a:bodyPr>
          <a:lstStyle/>
          <a:p>
            <a:pPr marL="18288" indent="0">
              <a:buNone/>
            </a:pPr>
            <a:r>
              <a:rPr lang="en-US" dirty="0" smtClean="0">
                <a:latin typeface="Lucida Console" panose="020B0609040504020204" pitchFamily="49" charset="0"/>
                <a:cs typeface="Lucida Sans Unicode" panose="020B0602030504020204" pitchFamily="34" charset="0"/>
              </a:rPr>
              <a:t>There is often some confusion about charge flowing through a circuit and the voltage across a circuit. </a:t>
            </a:r>
          </a:p>
          <a:p>
            <a:pPr marL="18288" indent="0">
              <a:buNone/>
            </a:pPr>
            <a:r>
              <a:rPr lang="en-US" dirty="0" smtClean="0">
                <a:latin typeface="Lucida Console" panose="020B0609040504020204" pitchFamily="49" charset="0"/>
                <a:cs typeface="Lucida Sans Unicode" panose="020B0602030504020204" pitchFamily="34" charset="0"/>
              </a:rPr>
              <a:t>We can see the difference by thinking of a long pipe filled with water. Water flows through the pipe if there is a difference of pressure across or between its ends; it flows from the high pressure to the low pressure end. Only the water flows, not the pressure. Similarly, electrons flow because of a difference in electrical pressure.</a:t>
            </a:r>
            <a:endParaRPr lang="en-US" dirty="0">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spTree>
    <p:extLst>
      <p:ext uri="{BB962C8B-B14F-4D97-AF65-F5344CB8AC3E}">
        <p14:creationId xmlns:p14="http://schemas.microsoft.com/office/powerpoint/2010/main" val="165965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351" y="-36136"/>
            <a:ext cx="9185897" cy="688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Electrons flow through a circuit because of an applied voltage across the circuit. Voltage does not flow through a circuit – it does not go anywhere, for it is the electrons that flow. Voltage produces current (if there is a complete circuit).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spTree>
    <p:extLst>
      <p:ext uri="{BB962C8B-B14F-4D97-AF65-F5344CB8AC3E}">
        <p14:creationId xmlns:p14="http://schemas.microsoft.com/office/powerpoint/2010/main" val="2198614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1143000"/>
          </a:xfrm>
        </p:spPr>
        <p:txBody>
          <a:bodyPr>
            <a:normAutofit/>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sp>
        <p:nvSpPr>
          <p:cNvPr id="6" name="TextBox 5"/>
          <p:cNvSpPr txBox="1"/>
          <p:nvPr/>
        </p:nvSpPr>
        <p:spPr>
          <a:xfrm>
            <a:off x="381000" y="1295400"/>
            <a:ext cx="8153400" cy="369332"/>
          </a:xfrm>
          <a:prstGeom prst="rect">
            <a:avLst/>
          </a:prstGeom>
          <a:noFill/>
        </p:spPr>
        <p:txBody>
          <a:bodyPr wrap="square" rtlCol="0">
            <a:spAutoFit/>
          </a:bodyPr>
          <a:lstStyle/>
          <a:p>
            <a:r>
              <a:rPr lang="en-US" dirty="0" smtClean="0">
                <a:latin typeface="Lucida Sans Unicode" pitchFamily="34" charset="0"/>
                <a:cs typeface="Lucida Sans Unicode" pitchFamily="34" charset="0"/>
              </a:rPr>
              <a:t>Concept Practice</a:t>
            </a:r>
            <a:endParaRPr lang="en-US" dirty="0">
              <a:latin typeface="Lucida Sans Unicode" pitchFamily="34" charset="0"/>
              <a:cs typeface="Lucida Sans Unicode" pitchFamily="34" charset="0"/>
            </a:endParaRPr>
          </a:p>
        </p:txBody>
      </p:sp>
      <p:sp>
        <p:nvSpPr>
          <p:cNvPr id="7" name="Rectangle 6"/>
          <p:cNvSpPr/>
          <p:nvPr/>
        </p:nvSpPr>
        <p:spPr>
          <a:xfrm>
            <a:off x="304800" y="2133600"/>
            <a:ext cx="4572000" cy="4247317"/>
          </a:xfrm>
          <a:prstGeom prst="rect">
            <a:avLst/>
          </a:prstGeom>
        </p:spPr>
        <p:txBody>
          <a:bodyPr>
            <a:spAutoFit/>
          </a:bodyPr>
          <a:lstStyle/>
          <a:p>
            <a:r>
              <a:rPr lang="en-US" dirty="0"/>
              <a:t>The diagram below at the right shows a light bulb connected by wires to the + and - terminals of a car battery. Use the diagram in answering the next four questions.</a:t>
            </a:r>
          </a:p>
          <a:p>
            <a:endParaRPr lang="en-US" dirty="0"/>
          </a:p>
          <a:p>
            <a:r>
              <a:rPr lang="en-US" dirty="0"/>
              <a:t>6. Compared to point D, point A is _____ electric potential.</a:t>
            </a:r>
          </a:p>
          <a:p>
            <a:endParaRPr lang="en-US" dirty="0"/>
          </a:p>
          <a:p>
            <a:r>
              <a:rPr lang="en-US" dirty="0"/>
              <a:t>    a. 12 V higher in</a:t>
            </a:r>
          </a:p>
          <a:p>
            <a:endParaRPr lang="en-US" dirty="0"/>
          </a:p>
          <a:p>
            <a:r>
              <a:rPr lang="en-US" dirty="0"/>
              <a:t>    b. 12 V lower in</a:t>
            </a:r>
          </a:p>
          <a:p>
            <a:endParaRPr lang="en-US" dirty="0"/>
          </a:p>
          <a:p>
            <a:r>
              <a:rPr lang="en-US" dirty="0"/>
              <a:t>    c. exactly the same</a:t>
            </a:r>
          </a:p>
          <a:p>
            <a:endParaRPr lang="en-US" dirty="0"/>
          </a:p>
          <a:p>
            <a:r>
              <a:rPr lang="en-US" dirty="0"/>
              <a:t>    d. ... impossible to tell</a:t>
            </a:r>
          </a:p>
        </p:txBody>
      </p:sp>
      <p:pic>
        <p:nvPicPr>
          <p:cNvPr id="1027" name="Picture 3" descr="http://www.physicsclassroom.com/Class/circuits/u9l1c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00823"/>
            <a:ext cx="2209800" cy="229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9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763000" cy="3124200"/>
          </a:xfrm>
        </p:spPr>
        <p:txBody>
          <a:bodyPr>
            <a:normAutofit fontScale="92500" lnSpcReduction="20000"/>
          </a:bodyPr>
          <a:lstStyle/>
          <a:p>
            <a:pPr marL="18288" indent="0">
              <a:buNone/>
            </a:pPr>
            <a:r>
              <a:rPr lang="en-US" dirty="0">
                <a:effectLst/>
                <a:latin typeface="Lucida Console" panose="020B0609040504020204" pitchFamily="49" charset="0"/>
                <a:cs typeface="Lucida Sans Unicode" panose="020B0602030504020204" pitchFamily="34" charset="0"/>
              </a:rPr>
              <a:t>To understand electric charge, we look at a preview of atomic parts</a:t>
            </a:r>
            <a:r>
              <a:rPr lang="en-US" dirty="0" smtClean="0">
                <a:effectLst/>
                <a:latin typeface="Lucida Console" panose="020B0609040504020204" pitchFamily="49" charset="0"/>
                <a:cs typeface="Lucida Sans Unicode" panose="020B0602030504020204" pitchFamily="34" charset="0"/>
              </a:rPr>
              <a:t>: </a:t>
            </a:r>
          </a:p>
          <a:p>
            <a:pPr marL="18288" indent="0">
              <a:buNone/>
            </a:pPr>
            <a:endParaRPr lang="en-US" dirty="0">
              <a:effectLst/>
              <a:latin typeface="Lucida Console" panose="020B0609040504020204" pitchFamily="49" charset="0"/>
              <a:cs typeface="Lucida Sans Unicode" panose="020B0602030504020204" pitchFamily="34" charset="0"/>
            </a:endParaRPr>
          </a:p>
          <a:p>
            <a:pPr marL="475488" indent="-457200">
              <a:buFont typeface="+mj-lt"/>
              <a:buAutoNum type="arabicPeriod"/>
            </a:pPr>
            <a:r>
              <a:rPr lang="en-US" dirty="0" smtClean="0">
                <a:effectLst/>
                <a:latin typeface="Lucida Console" panose="020B0609040504020204" pitchFamily="49" charset="0"/>
                <a:cs typeface="Lucida Sans Unicode" panose="020B0602030504020204" pitchFamily="34" charset="0"/>
              </a:rPr>
              <a:t>Every </a:t>
            </a:r>
            <a:r>
              <a:rPr lang="en-US" dirty="0">
                <a:effectLst/>
                <a:latin typeface="Lucida Console" panose="020B0609040504020204" pitchFamily="49" charset="0"/>
                <a:cs typeface="Lucida Sans Unicode" panose="020B0602030504020204" pitchFamily="34" charset="0"/>
              </a:rPr>
              <a:t>atom </a:t>
            </a:r>
            <a:r>
              <a:rPr lang="en-US" dirty="0" smtClean="0">
                <a:effectLst/>
                <a:latin typeface="Lucida Console" panose="020B0609040504020204" pitchFamily="49" charset="0"/>
                <a:cs typeface="Lucida Sans Unicode" panose="020B0602030504020204" pitchFamily="34" charset="0"/>
              </a:rPr>
              <a:t>has a positively charged </a:t>
            </a:r>
            <a:r>
              <a:rPr lang="en-US" i="1" dirty="0" smtClean="0">
                <a:effectLst/>
                <a:latin typeface="Lucida Console" panose="020B0609040504020204" pitchFamily="49" charset="0"/>
                <a:cs typeface="Lucida Sans Unicode" panose="020B0602030504020204" pitchFamily="34" charset="0"/>
              </a:rPr>
              <a:t>nucleus</a:t>
            </a:r>
            <a:r>
              <a:rPr lang="en-US" dirty="0" smtClean="0">
                <a:effectLst/>
                <a:latin typeface="Lucida Console" panose="020B0609040504020204" pitchFamily="49" charset="0"/>
                <a:cs typeface="Lucida Sans Unicode" panose="020B0602030504020204" pitchFamily="34" charset="0"/>
              </a:rPr>
              <a:t> surrounded by negatively charged electrons.</a:t>
            </a:r>
          </a:p>
          <a:p>
            <a:pPr marL="475488" indent="-457200">
              <a:buFont typeface="+mj-lt"/>
              <a:buAutoNum type="arabicPeriod"/>
            </a:pPr>
            <a:r>
              <a:rPr lang="en-US" dirty="0" smtClean="0">
                <a:effectLst/>
                <a:latin typeface="Lucida Console" panose="020B0609040504020204" pitchFamily="49" charset="0"/>
                <a:cs typeface="Lucida Sans Unicode" panose="020B0602030504020204" pitchFamily="34" charset="0"/>
              </a:rPr>
              <a:t>The electrons of all atoms are identical Each has the same quantity of negative charge and the same mass.</a:t>
            </a:r>
          </a:p>
          <a:p>
            <a:pPr marL="475488" indent="-457200">
              <a:buAutoNum type="arabicPeriod"/>
            </a:pPr>
            <a:r>
              <a:rPr lang="en-US" dirty="0" smtClean="0">
                <a:effectLst/>
                <a:latin typeface="Lucida Console" panose="020B0609040504020204" pitchFamily="49" charset="0"/>
                <a:cs typeface="Lucida Sans Unicode" panose="020B0602030504020204" pitchFamily="34" charset="0"/>
              </a:rPr>
              <a:t>Protons and neutrons make up the nucleus.  Protons are about 1800 times more massive than electrons, but carry an amount of positive charge equal to the negative charge of electrons.</a:t>
            </a:r>
            <a:endParaRPr lang="en-US" dirty="0">
              <a:effectLst/>
              <a:latin typeface="Lucida Console" panose="020B0609040504020204" pitchFamily="49" charset="0"/>
              <a:cs typeface="Lucida Sans Unicode" panose="020B0602030504020204" pitchFamily="34" charset="0"/>
            </a:endParaRPr>
          </a:p>
          <a:p>
            <a:pPr marL="18288" indent="0">
              <a:buNone/>
            </a:pP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charge is a Basic Characteristic of Matter</a:t>
            </a:r>
            <a:endParaRPr lang="en-US" sz="3600" b="1" dirty="0">
              <a:latin typeface="Lucida Console" panose="020B0609040504020204" pitchFamily="49" charset="0"/>
            </a:endParaRPr>
          </a:p>
        </p:txBody>
      </p:sp>
      <p:pic>
        <p:nvPicPr>
          <p:cNvPr id="3074" name="Picture 2" descr="http://hearinghealthmatters.org/waynesworld/files/2011/08/2.-why-gnat-bites-suck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4495800"/>
            <a:ext cx="3920255"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4709636"/>
            <a:ext cx="2884714" cy="1477328"/>
          </a:xfrm>
          <a:prstGeom prst="rect">
            <a:avLst/>
          </a:prstGeom>
        </p:spPr>
        <p:txBody>
          <a:bodyPr wrap="square">
            <a:spAutoFit/>
          </a:bodyPr>
          <a:lstStyle/>
          <a:p>
            <a:r>
              <a:rPr lang="en-US" dirty="0" smtClean="0"/>
              <a:t>The atomic equivalent of the pain of a mosquito vs. a no see um—about equal despite vast difference in size… </a:t>
            </a:r>
            <a:endParaRPr lang="en-US" dirty="0"/>
          </a:p>
        </p:txBody>
      </p:sp>
    </p:spTree>
    <p:extLst>
      <p:ext uri="{BB962C8B-B14F-4D97-AF65-F5344CB8AC3E}">
        <p14:creationId xmlns:p14="http://schemas.microsoft.com/office/powerpoint/2010/main" val="370340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1143000"/>
          </a:xfrm>
        </p:spPr>
        <p:txBody>
          <a:bodyPr>
            <a:normAutofit/>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sp>
        <p:nvSpPr>
          <p:cNvPr id="6" name="TextBox 5"/>
          <p:cNvSpPr txBox="1"/>
          <p:nvPr/>
        </p:nvSpPr>
        <p:spPr>
          <a:xfrm>
            <a:off x="381000" y="1295400"/>
            <a:ext cx="8153400" cy="369332"/>
          </a:xfrm>
          <a:prstGeom prst="rect">
            <a:avLst/>
          </a:prstGeom>
          <a:noFill/>
        </p:spPr>
        <p:txBody>
          <a:bodyPr wrap="square" rtlCol="0">
            <a:spAutoFit/>
          </a:bodyPr>
          <a:lstStyle/>
          <a:p>
            <a:r>
              <a:rPr lang="en-US" dirty="0" smtClean="0">
                <a:latin typeface="Lucida Sans Unicode" pitchFamily="34" charset="0"/>
                <a:cs typeface="Lucida Sans Unicode" pitchFamily="34" charset="0"/>
              </a:rPr>
              <a:t>Concept Practice</a:t>
            </a:r>
            <a:endParaRPr lang="en-US" dirty="0">
              <a:latin typeface="Lucida Sans Unicode" pitchFamily="34" charset="0"/>
              <a:cs typeface="Lucida Sans Unicode" pitchFamily="34" charset="0"/>
            </a:endParaRPr>
          </a:p>
        </p:txBody>
      </p:sp>
      <p:sp>
        <p:nvSpPr>
          <p:cNvPr id="7" name="Rectangle 6"/>
          <p:cNvSpPr/>
          <p:nvPr/>
        </p:nvSpPr>
        <p:spPr>
          <a:xfrm>
            <a:off x="304800" y="2133600"/>
            <a:ext cx="4572000" cy="4247317"/>
          </a:xfrm>
          <a:prstGeom prst="rect">
            <a:avLst/>
          </a:prstGeom>
        </p:spPr>
        <p:txBody>
          <a:bodyPr>
            <a:spAutoFit/>
          </a:bodyPr>
          <a:lstStyle/>
          <a:p>
            <a:r>
              <a:rPr lang="en-US" dirty="0"/>
              <a:t>The diagram below at the right shows a light bulb connected by wires to the + and - terminals of a car battery. Use the diagram in answering the next four questions.</a:t>
            </a:r>
          </a:p>
          <a:p>
            <a:endParaRPr lang="en-US" dirty="0"/>
          </a:p>
          <a:p>
            <a:r>
              <a:rPr lang="en-US" dirty="0"/>
              <a:t>6. Compared to point D, point A is _____ electric potential.</a:t>
            </a:r>
          </a:p>
          <a:p>
            <a:endParaRPr lang="en-US" dirty="0"/>
          </a:p>
          <a:p>
            <a:r>
              <a:rPr lang="en-US" dirty="0"/>
              <a:t>    a. 12 V higher in</a:t>
            </a:r>
          </a:p>
          <a:p>
            <a:endParaRPr lang="en-US" dirty="0"/>
          </a:p>
          <a:p>
            <a:r>
              <a:rPr lang="en-US" dirty="0"/>
              <a:t>    b. 12 V lower in</a:t>
            </a:r>
          </a:p>
          <a:p>
            <a:endParaRPr lang="en-US" dirty="0"/>
          </a:p>
          <a:p>
            <a:r>
              <a:rPr lang="en-US" dirty="0"/>
              <a:t>    c. exactly the same</a:t>
            </a:r>
          </a:p>
          <a:p>
            <a:endParaRPr lang="en-US" dirty="0"/>
          </a:p>
          <a:p>
            <a:r>
              <a:rPr lang="en-US" dirty="0"/>
              <a:t>    d. ... impossible to tell</a:t>
            </a:r>
          </a:p>
        </p:txBody>
      </p:sp>
      <p:pic>
        <p:nvPicPr>
          <p:cNvPr id="1027" name="Picture 3" descr="http://www.physicsclassroom.com/Class/circuits/u9l1c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00823"/>
            <a:ext cx="2209800" cy="229749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33400" y="4343400"/>
            <a:ext cx="304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025348" y="4724400"/>
            <a:ext cx="4572000" cy="1200329"/>
          </a:xfrm>
          <a:prstGeom prst="rect">
            <a:avLst/>
          </a:prstGeom>
        </p:spPr>
        <p:txBody>
          <a:bodyPr>
            <a:spAutoFit/>
          </a:bodyPr>
          <a:lstStyle/>
          <a:p>
            <a:r>
              <a:rPr lang="en-US" dirty="0"/>
              <a:t>The positive terminal of a battery is higher in electric potential than the negative terminal by an amount which is equal to the battery voltage.</a:t>
            </a:r>
          </a:p>
        </p:txBody>
      </p:sp>
    </p:spTree>
    <p:extLst>
      <p:ext uri="{BB962C8B-B14F-4D97-AF65-F5344CB8AC3E}">
        <p14:creationId xmlns:p14="http://schemas.microsoft.com/office/powerpoint/2010/main" val="3867032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1143000"/>
          </a:xfrm>
        </p:spPr>
        <p:txBody>
          <a:bodyPr>
            <a:normAutofit/>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pic>
        <p:nvPicPr>
          <p:cNvPr id="5" name="Picture 2" descr="http://www.physicsclassroom.com/Class/circuits/u9l1c7.gif"/>
          <p:cNvPicPr>
            <a:picLocks noChangeAspect="1" noChangeArrowheads="1"/>
          </p:cNvPicPr>
          <p:nvPr/>
        </p:nvPicPr>
        <p:blipFill>
          <a:blip r:embed="rId2" cstate="print"/>
          <a:srcRect/>
          <a:stretch>
            <a:fillRect/>
          </a:stretch>
        </p:blipFill>
        <p:spPr bwMode="auto">
          <a:xfrm>
            <a:off x="1524000" y="1828800"/>
            <a:ext cx="6186109" cy="1828800"/>
          </a:xfrm>
          <a:prstGeom prst="rect">
            <a:avLst/>
          </a:prstGeom>
          <a:noFill/>
        </p:spPr>
      </p:pic>
      <p:sp>
        <p:nvSpPr>
          <p:cNvPr id="6" name="TextBox 5"/>
          <p:cNvSpPr txBox="1"/>
          <p:nvPr/>
        </p:nvSpPr>
        <p:spPr>
          <a:xfrm>
            <a:off x="381000" y="1295400"/>
            <a:ext cx="8153400" cy="369332"/>
          </a:xfrm>
          <a:prstGeom prst="rect">
            <a:avLst/>
          </a:prstGeom>
          <a:noFill/>
        </p:spPr>
        <p:txBody>
          <a:bodyPr wrap="square" rtlCol="0">
            <a:spAutoFit/>
          </a:bodyPr>
          <a:lstStyle/>
          <a:p>
            <a:r>
              <a:rPr lang="en-US" dirty="0" smtClean="0">
                <a:latin typeface="Lucida Sans Unicode" pitchFamily="34" charset="0"/>
                <a:cs typeface="Lucida Sans Unicode" pitchFamily="34" charset="0"/>
              </a:rPr>
              <a:t>Fill in the blanks to the right; consider the length from B to D minimal: </a:t>
            </a:r>
            <a:endParaRPr lang="en-US" dirty="0">
              <a:latin typeface="Lucida Sans Unicode" pitchFamily="34" charset="0"/>
              <a:cs typeface="Lucida Sans Unicode" pitchFamily="34" charset="0"/>
            </a:endParaRPr>
          </a:p>
        </p:txBody>
      </p:sp>
      <p:sp>
        <p:nvSpPr>
          <p:cNvPr id="4" name="Curved Down Arrow 3"/>
          <p:cNvSpPr/>
          <p:nvPr/>
        </p:nvSpPr>
        <p:spPr>
          <a:xfrm rot="10800000">
            <a:off x="3491947" y="3352798"/>
            <a:ext cx="838200" cy="228601"/>
          </a:xfrm>
          <a:prstGeom prst="curvedDownArrow">
            <a:avLst>
              <a:gd name="adj1" fmla="val 25000"/>
              <a:gd name="adj2" fmla="val 46675"/>
              <a:gd name="adj3" fmla="val 539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Down Arrow 8"/>
          <p:cNvSpPr/>
          <p:nvPr/>
        </p:nvSpPr>
        <p:spPr>
          <a:xfrm>
            <a:off x="3505200" y="2286000"/>
            <a:ext cx="838200" cy="228601"/>
          </a:xfrm>
          <a:prstGeom prst="curvedDownArrow">
            <a:avLst>
              <a:gd name="adj1" fmla="val 25000"/>
              <a:gd name="adj2" fmla="val 46675"/>
              <a:gd name="adj3" fmla="val 539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4273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723861"/>
            <a:ext cx="8763000" cy="2895600"/>
          </a:xfrm>
        </p:spPr>
        <p:txBody>
          <a:bodyPr>
            <a:normAutofit lnSpcReduction="10000"/>
          </a:bodyPr>
          <a:lstStyle/>
          <a:p>
            <a:pPr marL="18288" indent="0">
              <a:buNone/>
            </a:pPr>
            <a:r>
              <a:rPr lang="en-US" dirty="0" smtClean="0">
                <a:effectLst/>
                <a:latin typeface="Lucida Sans Unicode" pitchFamily="34" charset="0"/>
                <a:cs typeface="Lucida Sans Unicode" pitchFamily="34" charset="0"/>
              </a:rPr>
              <a:t> </a:t>
            </a:r>
            <a:r>
              <a:rPr lang="en-US" dirty="0" smtClean="0">
                <a:latin typeface="Lucida Sans Unicode" pitchFamily="34" charset="0"/>
                <a:cs typeface="Lucida Sans Unicode" pitchFamily="34" charset="0"/>
              </a:rPr>
              <a:t>The electrochemical cell adds energy to the charge to move e- (charge carriers) from the low potential, negative terminal to the high potential, positive terminal. The current, however, moves in the opposite direction (blue arrows).  The light bulb removes energy from the charge. Thus, the charge is at lower energy and a lower electric potential when at locations C and A. Since there is no energy-consuming circuit element between locations B and D, these two locations have roughly the same electric potential. The same can be said of locations C and A.</a:t>
            </a:r>
            <a:endParaRPr lang="en-US" dirty="0">
              <a:effectLst/>
              <a:latin typeface="Lucida Sans Unicode" pitchFamily="34" charset="0"/>
              <a:cs typeface="Lucida Sans Unicode" pitchFamily="34" charset="0"/>
            </a:endParaRPr>
          </a:p>
        </p:txBody>
      </p:sp>
      <p:sp>
        <p:nvSpPr>
          <p:cNvPr id="3" name="Title 2"/>
          <p:cNvSpPr>
            <a:spLocks noGrp="1"/>
          </p:cNvSpPr>
          <p:nvPr>
            <p:ph type="title"/>
          </p:nvPr>
        </p:nvSpPr>
        <p:spPr>
          <a:xfrm>
            <a:off x="685800" y="76200"/>
            <a:ext cx="7543800" cy="1143000"/>
          </a:xfrm>
        </p:spPr>
        <p:txBody>
          <a:bodyPr>
            <a:normAutofit/>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pic>
        <p:nvPicPr>
          <p:cNvPr id="5" name="Picture 2" descr="http://www.physicsclassroom.com/Class/circuits/u9l1c7.gif"/>
          <p:cNvPicPr>
            <a:picLocks noChangeAspect="1" noChangeArrowheads="1"/>
          </p:cNvPicPr>
          <p:nvPr/>
        </p:nvPicPr>
        <p:blipFill>
          <a:blip r:embed="rId2" cstate="print"/>
          <a:srcRect/>
          <a:stretch>
            <a:fillRect/>
          </a:stretch>
        </p:blipFill>
        <p:spPr bwMode="auto">
          <a:xfrm>
            <a:off x="1524000" y="1828800"/>
            <a:ext cx="6186109" cy="1828800"/>
          </a:xfrm>
          <a:prstGeom prst="rect">
            <a:avLst/>
          </a:prstGeom>
          <a:noFill/>
        </p:spPr>
      </p:pic>
      <p:sp>
        <p:nvSpPr>
          <p:cNvPr id="6" name="TextBox 5"/>
          <p:cNvSpPr txBox="1"/>
          <p:nvPr/>
        </p:nvSpPr>
        <p:spPr>
          <a:xfrm>
            <a:off x="381000" y="1295400"/>
            <a:ext cx="8153400" cy="369332"/>
          </a:xfrm>
          <a:prstGeom prst="rect">
            <a:avLst/>
          </a:prstGeom>
          <a:noFill/>
        </p:spPr>
        <p:txBody>
          <a:bodyPr wrap="square" rtlCol="0">
            <a:spAutoFit/>
          </a:bodyPr>
          <a:lstStyle/>
          <a:p>
            <a:r>
              <a:rPr lang="en-US" dirty="0" smtClean="0">
                <a:latin typeface="Lucida Sans Unicode" pitchFamily="34" charset="0"/>
                <a:cs typeface="Lucida Sans Unicode" pitchFamily="34" charset="0"/>
              </a:rPr>
              <a:t>Fill in the blanks to the right; consider the length from B to D minimal: </a:t>
            </a:r>
            <a:endParaRPr lang="en-US" dirty="0">
              <a:latin typeface="Lucida Sans Unicode" pitchFamily="34" charset="0"/>
              <a:cs typeface="Lucida Sans Unicode" pitchFamily="34" charset="0"/>
            </a:endParaRPr>
          </a:p>
        </p:txBody>
      </p:sp>
      <p:sp>
        <p:nvSpPr>
          <p:cNvPr id="4" name="Curved Down Arrow 3"/>
          <p:cNvSpPr/>
          <p:nvPr/>
        </p:nvSpPr>
        <p:spPr>
          <a:xfrm rot="10800000">
            <a:off x="3491947" y="3352798"/>
            <a:ext cx="838200" cy="228601"/>
          </a:xfrm>
          <a:prstGeom prst="curvedDownArrow">
            <a:avLst>
              <a:gd name="adj1" fmla="val 25000"/>
              <a:gd name="adj2" fmla="val 46675"/>
              <a:gd name="adj3" fmla="val 539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Down Arrow 8"/>
          <p:cNvSpPr/>
          <p:nvPr/>
        </p:nvSpPr>
        <p:spPr>
          <a:xfrm>
            <a:off x="3505200" y="2286000"/>
            <a:ext cx="838200" cy="228601"/>
          </a:xfrm>
          <a:prstGeom prst="curvedDownArrow">
            <a:avLst>
              <a:gd name="adj1" fmla="val 25000"/>
              <a:gd name="adj2" fmla="val 46675"/>
              <a:gd name="adj3" fmla="val 539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7010400" y="1752600"/>
            <a:ext cx="457200" cy="1754326"/>
          </a:xfrm>
          <a:prstGeom prst="rect">
            <a:avLst/>
          </a:prstGeom>
          <a:noFill/>
        </p:spPr>
        <p:txBody>
          <a:bodyPr wrap="square" rtlCol="0">
            <a:spAutoFit/>
          </a:bodyPr>
          <a:lstStyle/>
          <a:p>
            <a:r>
              <a:rPr lang="en-US" b="1" dirty="0" smtClean="0">
                <a:solidFill>
                  <a:schemeClr val="accent1">
                    <a:lumMod val="75000"/>
                  </a:schemeClr>
                </a:solidFill>
              </a:rPr>
              <a:t>&lt;</a:t>
            </a:r>
          </a:p>
          <a:p>
            <a:endParaRPr lang="en-US" sz="2400" b="1" dirty="0">
              <a:solidFill>
                <a:schemeClr val="accent1">
                  <a:lumMod val="75000"/>
                </a:schemeClr>
              </a:solidFill>
            </a:endParaRPr>
          </a:p>
          <a:p>
            <a:r>
              <a:rPr lang="en-US" b="1" dirty="0" smtClean="0">
                <a:solidFill>
                  <a:schemeClr val="accent1">
                    <a:lumMod val="75000"/>
                  </a:schemeClr>
                </a:solidFill>
              </a:rPr>
              <a:t>&lt;</a:t>
            </a:r>
          </a:p>
          <a:p>
            <a:endParaRPr lang="en-US" b="1" dirty="0">
              <a:solidFill>
                <a:schemeClr val="accent1">
                  <a:lumMod val="75000"/>
                </a:schemeClr>
              </a:solidFill>
            </a:endParaRPr>
          </a:p>
          <a:p>
            <a:endParaRPr lang="en-US" sz="1100" b="1" dirty="0" smtClean="0">
              <a:solidFill>
                <a:schemeClr val="accent1">
                  <a:lumMod val="75000"/>
                </a:schemeClr>
              </a:solidFill>
            </a:endParaRPr>
          </a:p>
          <a:p>
            <a:r>
              <a:rPr lang="en-US" b="1" dirty="0">
                <a:solidFill>
                  <a:schemeClr val="accent1">
                    <a:lumMod val="75000"/>
                  </a:schemeClr>
                </a:solidFill>
              </a:rPr>
              <a:t>=</a:t>
            </a:r>
            <a:endParaRPr lang="en-US" b="1" dirty="0" smtClean="0">
              <a:solidFill>
                <a:schemeClr val="accent1">
                  <a:lumMod val="75000"/>
                </a:schemeClr>
              </a:solidFill>
            </a:endParaRPr>
          </a:p>
        </p:txBody>
      </p:sp>
    </p:spTree>
    <p:extLst>
      <p:ext uri="{BB962C8B-B14F-4D97-AF65-F5344CB8AC3E}">
        <p14:creationId xmlns:p14="http://schemas.microsoft.com/office/powerpoint/2010/main" val="29762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1143000"/>
          </a:xfrm>
        </p:spPr>
        <p:txBody>
          <a:bodyPr>
            <a:normAutofit/>
          </a:bodyPr>
          <a:lstStyle/>
          <a:p>
            <a:r>
              <a:rPr lang="en-US" sz="2800" b="1" dirty="0" smtClean="0">
                <a:latin typeface="Lucida Console" panose="020B0609040504020204" pitchFamily="49" charset="0"/>
              </a:rPr>
              <a:t>In which direction does electricity flow?  +</a:t>
            </a:r>
            <a:r>
              <a:rPr lang="en-US" sz="2800" b="1" dirty="0" smtClean="0">
                <a:latin typeface="Lucida Console" panose="020B0609040504020204" pitchFamily="49" charset="0"/>
                <a:sym typeface="Wingdings" panose="05000000000000000000" pitchFamily="2" charset="2"/>
              </a:rPr>
              <a:t>- or -+?</a:t>
            </a:r>
            <a:endParaRPr lang="en-US" sz="2800" b="1" dirty="0">
              <a:latin typeface="Lucida Console" panose="020B0609040504020204" pitchFamily="49" charset="0"/>
            </a:endParaRPr>
          </a:p>
        </p:txBody>
      </p:sp>
      <p:sp>
        <p:nvSpPr>
          <p:cNvPr id="8" name="Rectangle 7"/>
          <p:cNvSpPr/>
          <p:nvPr/>
        </p:nvSpPr>
        <p:spPr>
          <a:xfrm>
            <a:off x="228600" y="1219200"/>
            <a:ext cx="5867400" cy="5632311"/>
          </a:xfrm>
          <a:prstGeom prst="rect">
            <a:avLst/>
          </a:prstGeom>
        </p:spPr>
        <p:txBody>
          <a:bodyPr wrap="square">
            <a:spAutoFit/>
          </a:bodyPr>
          <a:lstStyle/>
          <a:p>
            <a:r>
              <a:rPr lang="en-US" dirty="0"/>
              <a:t>It depends on what you define as “electricity”.  Do you mean the flow of “electrons” or the flow of “current”?  Because, due to an unfortunate quirk of history, the direction of *current* flow is opposite to the direction of *electron* flow.  Take a moment and re-read that, because it’s not what you would expect.  If electrons are flowing to the right across this screen, then we say that current is flowing to the left.</a:t>
            </a:r>
          </a:p>
          <a:p>
            <a:endParaRPr lang="en-US" dirty="0"/>
          </a:p>
          <a:p>
            <a:r>
              <a:rPr lang="en-US" dirty="0"/>
              <a:t>So, let’s say that the left hand side of this screen is the positive terminal and the right hand side is the negative terminal</a:t>
            </a:r>
          </a:p>
          <a:p>
            <a:r>
              <a:rPr lang="en-US" dirty="0"/>
              <a:t>+               </a:t>
            </a:r>
            <a:r>
              <a:rPr lang="en-US" dirty="0" smtClean="0"/>
              <a:t>   </a:t>
            </a:r>
            <a:r>
              <a:rPr lang="en-US" dirty="0"/>
              <a:t>–</a:t>
            </a:r>
          </a:p>
          <a:p>
            <a:endParaRPr lang="en-US" dirty="0"/>
          </a:p>
          <a:p>
            <a:r>
              <a:rPr lang="en-US" dirty="0"/>
              <a:t>*Electrons* will flow towards the opposite charge, as you say.  That’s which direction?  Right to left</a:t>
            </a:r>
          </a:p>
          <a:p>
            <a:r>
              <a:rPr lang="en-US" dirty="0"/>
              <a:t>&lt;—-  electrons</a:t>
            </a:r>
          </a:p>
          <a:p>
            <a:endParaRPr lang="en-US" dirty="0"/>
          </a:p>
          <a:p>
            <a:r>
              <a:rPr lang="en-US" dirty="0"/>
              <a:t>But *current* is the opposite direction.  Left to right.</a:t>
            </a:r>
          </a:p>
          <a:p>
            <a:r>
              <a:rPr lang="en-US" dirty="0"/>
              <a:t>—-&gt; </a:t>
            </a:r>
            <a:r>
              <a:rPr lang="en-US" dirty="0" smtClean="0"/>
              <a:t>current</a:t>
            </a:r>
            <a:endParaRPr lang="en-US" dirty="0"/>
          </a:p>
        </p:txBody>
      </p:sp>
      <p:pic>
        <p:nvPicPr>
          <p:cNvPr id="2050" name="Picture 2" descr="https://qph.is.quoracdn.net/main-qimg-3b00e302cf9c5732d126dfe9cb6c2e82?convert_to_webp=true"/>
          <p:cNvPicPr>
            <a:picLocks noChangeAspect="1" noChangeArrowheads="1"/>
          </p:cNvPicPr>
          <p:nvPr/>
        </p:nvPicPr>
        <p:blipFill rotWithShape="1">
          <a:blip r:embed="rId2">
            <a:extLst>
              <a:ext uri="{28A0092B-C50C-407E-A947-70E740481C1C}">
                <a14:useLocalDpi xmlns:a14="http://schemas.microsoft.com/office/drawing/2010/main" val="0"/>
              </a:ext>
            </a:extLst>
          </a:blip>
          <a:srcRect r="52647"/>
          <a:stretch/>
        </p:blipFill>
        <p:spPr bwMode="auto">
          <a:xfrm>
            <a:off x="6570517" y="4495800"/>
            <a:ext cx="2029691" cy="2019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qph.is.quoracdn.net/main-qimg-ca783e8850dc495bac415c6401d4f47e?convert_to_webp=true"/>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423746" y="1752598"/>
            <a:ext cx="2176462" cy="201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fade">
                                      <p:cBhvr>
                                        <p:cTn id="36" dur="500"/>
                                        <p:tgtEl>
                                          <p:spTgt spid="8">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1143000"/>
          </a:xfrm>
        </p:spPr>
        <p:txBody>
          <a:bodyPr>
            <a:normAutofit/>
          </a:bodyPr>
          <a:lstStyle/>
          <a:p>
            <a:r>
              <a:rPr lang="en-US" sz="2800" b="1" dirty="0" smtClean="0">
                <a:latin typeface="Lucida Console" panose="020B0609040504020204" pitchFamily="49" charset="0"/>
              </a:rPr>
              <a:t>An Electric Current is Produced by Electrical Pressure – voltage.   </a:t>
            </a:r>
            <a:endParaRPr lang="en-US" sz="2800" b="1" dirty="0">
              <a:latin typeface="Lucida Console" panose="020B0609040504020204" pitchFamily="49" charset="0"/>
            </a:endParaRPr>
          </a:p>
        </p:txBody>
      </p:sp>
      <p:sp>
        <p:nvSpPr>
          <p:cNvPr id="7" name="TextBox 6"/>
          <p:cNvSpPr txBox="1"/>
          <p:nvPr/>
        </p:nvSpPr>
        <p:spPr>
          <a:xfrm>
            <a:off x="7010400" y="1752600"/>
            <a:ext cx="457200" cy="1754326"/>
          </a:xfrm>
          <a:prstGeom prst="rect">
            <a:avLst/>
          </a:prstGeom>
          <a:noFill/>
        </p:spPr>
        <p:txBody>
          <a:bodyPr wrap="square" rtlCol="0">
            <a:spAutoFit/>
          </a:bodyPr>
          <a:lstStyle/>
          <a:p>
            <a:r>
              <a:rPr lang="en-US" b="1" dirty="0" smtClean="0">
                <a:solidFill>
                  <a:schemeClr val="accent1">
                    <a:lumMod val="75000"/>
                  </a:schemeClr>
                </a:solidFill>
              </a:rPr>
              <a:t>&lt;</a:t>
            </a:r>
          </a:p>
          <a:p>
            <a:endParaRPr lang="en-US" sz="2400" b="1" dirty="0">
              <a:solidFill>
                <a:schemeClr val="accent1">
                  <a:lumMod val="75000"/>
                </a:schemeClr>
              </a:solidFill>
            </a:endParaRPr>
          </a:p>
          <a:p>
            <a:r>
              <a:rPr lang="en-US" b="1" dirty="0" smtClean="0">
                <a:solidFill>
                  <a:schemeClr val="accent1">
                    <a:lumMod val="75000"/>
                  </a:schemeClr>
                </a:solidFill>
              </a:rPr>
              <a:t>&lt;</a:t>
            </a:r>
          </a:p>
          <a:p>
            <a:endParaRPr lang="en-US" b="1" dirty="0">
              <a:solidFill>
                <a:schemeClr val="accent1">
                  <a:lumMod val="75000"/>
                </a:schemeClr>
              </a:solidFill>
            </a:endParaRPr>
          </a:p>
          <a:p>
            <a:endParaRPr lang="en-US" sz="1100" b="1" dirty="0" smtClean="0">
              <a:solidFill>
                <a:schemeClr val="accent1">
                  <a:lumMod val="75000"/>
                </a:schemeClr>
              </a:solidFill>
            </a:endParaRPr>
          </a:p>
          <a:p>
            <a:r>
              <a:rPr lang="en-US" b="1" dirty="0">
                <a:solidFill>
                  <a:schemeClr val="accent1">
                    <a:lumMod val="75000"/>
                  </a:schemeClr>
                </a:solidFill>
              </a:rPr>
              <a:t>=</a:t>
            </a:r>
            <a:endParaRPr lang="en-US" b="1" dirty="0" smtClean="0">
              <a:solidFill>
                <a:schemeClr val="accent1">
                  <a:lumMod val="75000"/>
                </a:schemeClr>
              </a:solidFill>
            </a:endParaRPr>
          </a:p>
        </p:txBody>
      </p:sp>
      <p:pic>
        <p:nvPicPr>
          <p:cNvPr id="1026" name="Picture 2" descr="http://blog.sciencegeekgirl.com/wp-content/uploads/2009/04/urgent_mission-259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485898"/>
            <a:ext cx="4205287" cy="48709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33400" y="1066800"/>
            <a:ext cx="3581400" cy="2862322"/>
          </a:xfrm>
          <a:prstGeom prst="rect">
            <a:avLst/>
          </a:prstGeom>
        </p:spPr>
        <p:txBody>
          <a:bodyPr wrap="square">
            <a:spAutoFit/>
          </a:bodyPr>
          <a:lstStyle/>
          <a:p>
            <a:endParaRPr lang="en-US" dirty="0"/>
          </a:p>
          <a:p>
            <a:r>
              <a:rPr lang="en-US" dirty="0"/>
              <a:t>So *current* does flow from positive to negative, like </a:t>
            </a:r>
            <a:r>
              <a:rPr lang="en-US" dirty="0" smtClean="0"/>
              <a:t>the drawings show.  </a:t>
            </a:r>
            <a:r>
              <a:rPr lang="en-US" dirty="0"/>
              <a:t>And electrons do get pulled towards the positive charge, like </a:t>
            </a:r>
            <a:r>
              <a:rPr lang="en-US" dirty="0" smtClean="0"/>
              <a:t>we said.  </a:t>
            </a:r>
            <a:r>
              <a:rPr lang="en-US" dirty="0"/>
              <a:t>But we define </a:t>
            </a:r>
            <a:r>
              <a:rPr lang="en-US" b="1" dirty="0" smtClean="0"/>
              <a:t>conventional electric </a:t>
            </a:r>
            <a:r>
              <a:rPr lang="en-US" b="1" dirty="0"/>
              <a:t>current </a:t>
            </a:r>
            <a:r>
              <a:rPr lang="en-US" dirty="0"/>
              <a:t>to be the opposite direction of electron flow</a:t>
            </a:r>
            <a:r>
              <a:rPr lang="en-US" dirty="0" smtClean="0"/>
              <a:t>.</a:t>
            </a:r>
          </a:p>
          <a:p>
            <a:r>
              <a:rPr lang="en-US" dirty="0" smtClean="0"/>
              <a:t>Why conventional?</a:t>
            </a:r>
            <a:endParaRPr lang="en-US" dirty="0"/>
          </a:p>
        </p:txBody>
      </p:sp>
      <p:sp>
        <p:nvSpPr>
          <p:cNvPr id="11" name="Rectangle 10"/>
          <p:cNvSpPr/>
          <p:nvPr/>
        </p:nvSpPr>
        <p:spPr>
          <a:xfrm>
            <a:off x="511322" y="3929122"/>
            <a:ext cx="3755878" cy="2585323"/>
          </a:xfrm>
          <a:prstGeom prst="rect">
            <a:avLst/>
          </a:prstGeom>
        </p:spPr>
        <p:txBody>
          <a:bodyPr wrap="square">
            <a:spAutoFit/>
          </a:bodyPr>
          <a:lstStyle/>
          <a:p>
            <a:r>
              <a:rPr lang="en-US" dirty="0"/>
              <a:t>History. Benjamin Franklin, while investigating static charge, had to guess what moved where.  With too little </a:t>
            </a:r>
            <a:r>
              <a:rPr lang="en-US" dirty="0" smtClean="0"/>
              <a:t>information (ie. Electrons had not yet been discovered), </a:t>
            </a:r>
            <a:r>
              <a:rPr lang="en-US" dirty="0"/>
              <a:t>he guessed wrong. His (very ) important contribution that electricity had polarity was a terrific insight. </a:t>
            </a:r>
          </a:p>
        </p:txBody>
      </p:sp>
    </p:spTree>
    <p:extLst>
      <p:ext uri="{BB962C8B-B14F-4D97-AF65-F5344CB8AC3E}">
        <p14:creationId xmlns:p14="http://schemas.microsoft.com/office/powerpoint/2010/main" val="24315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7696200" cy="4572000"/>
          </a:xfrm>
        </p:spPr>
        <p:txBody>
          <a:bodyPr>
            <a:normAutofit fontScale="92500" lnSpcReduction="10000"/>
          </a:bodyPr>
          <a:lstStyle/>
          <a:p>
            <a:pPr marL="18288" indent="0">
              <a:buNone/>
            </a:pPr>
            <a:r>
              <a:rPr lang="en-US" dirty="0" smtClean="0">
                <a:latin typeface="Lucida Console" panose="020B0609040504020204" pitchFamily="49" charset="0"/>
                <a:cs typeface="Lucida Sans Unicode" panose="020B0602030504020204" pitchFamily="34" charset="0"/>
              </a:rPr>
              <a:t>Most important is the kind of material. </a:t>
            </a:r>
          </a:p>
          <a:p>
            <a:pPr marL="18288" indent="0">
              <a:buNone/>
            </a:pPr>
            <a:endParaRPr lang="en-US" dirty="0">
              <a:latin typeface="Lucida Console" panose="020B0609040504020204" pitchFamily="49" charset="0"/>
              <a:cs typeface="Lucida Sans Unicode" panose="020B0602030504020204" pitchFamily="34" charset="0"/>
            </a:endParaRPr>
          </a:p>
          <a:p>
            <a:pPr marL="18288" indent="0">
              <a:buNone/>
            </a:pPr>
            <a:r>
              <a:rPr lang="en-US" dirty="0" smtClean="0">
                <a:latin typeface="Lucida Console" panose="020B0609040504020204" pitchFamily="49" charset="0"/>
                <a:cs typeface="Lucida Sans Unicode" panose="020B0602030504020204" pitchFamily="34" charset="0"/>
              </a:rPr>
              <a:t>Copper has low electrical resistance, </a:t>
            </a:r>
          </a:p>
          <a:p>
            <a:pPr marL="18288" indent="0">
              <a:buNone/>
            </a:pPr>
            <a:r>
              <a:rPr lang="en-US" dirty="0" smtClean="0">
                <a:latin typeface="Lucida Console" panose="020B0609040504020204" pitchFamily="49" charset="0"/>
                <a:cs typeface="Lucida Sans Unicode" panose="020B0602030504020204" pitchFamily="34" charset="0"/>
              </a:rPr>
              <a:t>while a strip of rubber has enormous </a:t>
            </a:r>
          </a:p>
          <a:p>
            <a:pPr marL="18288" indent="0">
              <a:buNone/>
            </a:pPr>
            <a:r>
              <a:rPr lang="en-US" dirty="0" smtClean="0">
                <a:latin typeface="Lucida Console" panose="020B0609040504020204" pitchFamily="49" charset="0"/>
                <a:cs typeface="Lucida Sans Unicode" panose="020B0602030504020204" pitchFamily="34" charset="0"/>
              </a:rPr>
              <a:t>resistance.</a:t>
            </a:r>
          </a:p>
          <a:p>
            <a:pPr marL="18288" indent="0">
              <a:buNone/>
            </a:pPr>
            <a:endParaRPr lang="en-US" dirty="0" smtClean="0">
              <a:latin typeface="Lucida Console" panose="020B0609040504020204" pitchFamily="49" charset="0"/>
              <a:cs typeface="Lucida Sans Unicode" panose="020B0602030504020204" pitchFamily="34" charset="0"/>
            </a:endParaRPr>
          </a:p>
          <a:p>
            <a:pPr marL="18288" indent="0">
              <a:buNone/>
            </a:pPr>
            <a:r>
              <a:rPr lang="en-US" dirty="0" smtClean="0">
                <a:latin typeface="Lucida Console" panose="020B0609040504020204" pitchFamily="49" charset="0"/>
                <a:cs typeface="Lucida Sans Unicode" panose="020B0602030504020204" pitchFamily="34" charset="0"/>
              </a:rPr>
              <a:t>Why?  </a:t>
            </a:r>
          </a:p>
          <a:p>
            <a:pPr marL="18288" indent="0">
              <a:buNone/>
            </a:pPr>
            <a:r>
              <a:rPr lang="en-US" dirty="0" smtClean="0">
                <a:latin typeface="Lucida Console" panose="020B0609040504020204" pitchFamily="49" charset="0"/>
                <a:cs typeface="Lucida Sans Unicode" panose="020B0602030504020204" pitchFamily="34" charset="0"/>
              </a:rPr>
              <a:t>Relative # of free e-! </a:t>
            </a:r>
          </a:p>
          <a:p>
            <a:pPr marL="18288" indent="0">
              <a:buNone/>
            </a:pPr>
            <a:endParaRPr lang="en-US" dirty="0" smtClean="0">
              <a:latin typeface="Lucida Console" panose="020B0609040504020204" pitchFamily="49" charset="0"/>
              <a:cs typeface="Lucida Sans Unicode" panose="020B0602030504020204" pitchFamily="34" charset="0"/>
            </a:endParaRPr>
          </a:p>
          <a:p>
            <a:pPr marL="18288" indent="0">
              <a:buNone/>
            </a:pPr>
            <a:r>
              <a:rPr lang="en-US" dirty="0" smtClean="0">
                <a:latin typeface="Lucida Console" panose="020B0609040504020204" pitchFamily="49" charset="0"/>
                <a:cs typeface="Lucida Sans Unicode" panose="020B0602030504020204" pitchFamily="34" charset="0"/>
              </a:rPr>
              <a:t>Temperature also affects electrical resistance. The greater the jostling of atoms within a conductor (in other words, the higher the temperature), the greater resistance a conductor has. The resistance of some materials reaches zero at very low temperatures. These are </a:t>
            </a:r>
            <a:r>
              <a:rPr lang="en-US" dirty="0" smtClean="0">
                <a:solidFill>
                  <a:srgbClr val="FFC000"/>
                </a:solidFill>
                <a:latin typeface="Lucida Console" panose="020B0609040504020204" pitchFamily="49" charset="0"/>
                <a:cs typeface="Lucida Sans Unicode" panose="020B0602030504020204" pitchFamily="34" charset="0"/>
              </a:rPr>
              <a:t>superconductors</a:t>
            </a:r>
            <a:r>
              <a:rPr lang="en-US" dirty="0" smtClean="0">
                <a:latin typeface="Lucida Console" panose="020B0609040504020204" pitchFamily="49" charset="0"/>
                <a:cs typeface="Lucida Sans Unicode" panose="020B0602030504020204" pitchFamily="34" charset="0"/>
              </a:rPr>
              <a:t>. </a:t>
            </a:r>
          </a:p>
          <a:p>
            <a:pPr marL="18288" indent="0">
              <a:buNone/>
            </a:pPr>
            <a:endParaRPr lang="en-US" dirty="0" smtClean="0">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Electrical Resistance</a:t>
            </a:r>
            <a:endParaRPr lang="en-US" sz="4000" b="1" dirty="0">
              <a:latin typeface="Lucida Console" panose="020B0609040504020204" pitchFamily="49" charset="0"/>
            </a:endParaRPr>
          </a:p>
        </p:txBody>
      </p:sp>
      <p:pic>
        <p:nvPicPr>
          <p:cNvPr id="29698" name="Picture 2" descr="http://images.machinedesign.com/images/archive/9515commonjpg_00000048997.jpg"/>
          <p:cNvPicPr>
            <a:picLocks noChangeAspect="1" noChangeArrowheads="1"/>
          </p:cNvPicPr>
          <p:nvPr/>
        </p:nvPicPr>
        <p:blipFill>
          <a:blip r:embed="rId2" cstate="print"/>
          <a:srcRect/>
          <a:stretch>
            <a:fillRect/>
          </a:stretch>
        </p:blipFill>
        <p:spPr bwMode="auto">
          <a:xfrm>
            <a:off x="6019800" y="2057400"/>
            <a:ext cx="2857500" cy="2028826"/>
          </a:xfrm>
          <a:prstGeom prst="rect">
            <a:avLst/>
          </a:prstGeom>
          <a:noFill/>
        </p:spPr>
      </p:pic>
    </p:spTree>
    <p:extLst>
      <p:ext uri="{BB962C8B-B14F-4D97-AF65-F5344CB8AC3E}">
        <p14:creationId xmlns:p14="http://schemas.microsoft.com/office/powerpoint/2010/main" val="195714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698"/>
                                        </p:tgtEl>
                                        <p:attrNameLst>
                                          <p:attrName>style.visibility</p:attrName>
                                        </p:attrNameLst>
                                      </p:cBhvr>
                                      <p:to>
                                        <p:strVal val="visible"/>
                                      </p:to>
                                    </p:set>
                                    <p:animEffect transition="in" filter="fade">
                                      <p:cBhvr>
                                        <p:cTn id="39" dur="2000"/>
                                        <p:tgtEl>
                                          <p:spTgt spid="2969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 calcmode="lin" valueType="num">
                                      <p:cBhvr additive="base">
                                        <p:cTn id="44"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7543800" cy="914400"/>
          </a:xfrm>
        </p:spPr>
        <p:txBody>
          <a:bodyPr/>
          <a:lstStyle/>
          <a:p>
            <a:r>
              <a:rPr lang="en-US" sz="4000" b="1" dirty="0" smtClean="0">
                <a:latin typeface="Lucida Console" panose="020B0609040504020204" pitchFamily="49" charset="0"/>
              </a:rPr>
              <a:t>Electrical Resistance</a:t>
            </a:r>
            <a:endParaRPr lang="en-US" sz="4000" b="1" dirty="0">
              <a:latin typeface="Lucida Console" panose="020B0609040504020204" pitchFamily="49" charset="0"/>
            </a:endParaRPr>
          </a:p>
        </p:txBody>
      </p:sp>
      <p:pic>
        <p:nvPicPr>
          <p:cNvPr id="2050" name="Picture 2" descr="005894_10_fig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914401"/>
            <a:ext cx="2895600" cy="37280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005894_10_fi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876800"/>
            <a:ext cx="1905000" cy="15192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38600" y="838200"/>
            <a:ext cx="4724400" cy="5909310"/>
          </a:xfrm>
          <a:prstGeom prst="rect">
            <a:avLst/>
          </a:prstGeom>
        </p:spPr>
        <p:txBody>
          <a:bodyPr wrap="square">
            <a:spAutoFit/>
          </a:bodyPr>
          <a:lstStyle/>
          <a:p>
            <a:r>
              <a:rPr lang="en-US" dirty="0">
                <a:effectLst>
                  <a:outerShdw blurRad="38100" dist="38100" dir="2700000" algn="tl">
                    <a:srgbClr val="000000">
                      <a:alpha val="43137"/>
                    </a:srgbClr>
                  </a:outerShdw>
                </a:effectLst>
              </a:rPr>
              <a:t>Japanese origami is providing inspiration for a range of bleeding edge 3D printing and design research projects.</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ancient art of paper folding can be traced to the work of Akira </a:t>
            </a:r>
            <a:r>
              <a:rPr lang="en-US" dirty="0" err="1">
                <a:effectLst>
                  <a:outerShdw blurRad="38100" dist="38100" dir="2700000" algn="tl">
                    <a:srgbClr val="000000">
                      <a:alpha val="43137"/>
                    </a:srgbClr>
                  </a:outerShdw>
                </a:effectLst>
              </a:rPr>
              <a:t>Yoshizawa</a:t>
            </a:r>
            <a:r>
              <a:rPr lang="en-US" dirty="0">
                <a:effectLst>
                  <a:outerShdw blurRad="38100" dist="38100" dir="2700000" algn="tl">
                    <a:srgbClr val="000000">
                      <a:alpha val="43137"/>
                    </a:srgbClr>
                  </a:outerShdw>
                </a:effectLst>
              </a:rPr>
              <a:t>, the artist who created a notation to indicate how to fold origami models. It was called the </a:t>
            </a:r>
            <a:r>
              <a:rPr lang="en-US" dirty="0" err="1">
                <a:effectLst>
                  <a:outerShdw blurRad="38100" dist="38100" dir="2700000" algn="tl">
                    <a:srgbClr val="000000">
                      <a:alpha val="43137"/>
                    </a:srgbClr>
                  </a:outerShdw>
                </a:effectLst>
              </a:rPr>
              <a:t>Yoshizawa-Randlett</a:t>
            </a:r>
            <a:r>
              <a:rPr lang="en-US" dirty="0">
                <a:effectLst>
                  <a:outerShdw blurRad="38100" dist="38100" dir="2700000" algn="tl">
                    <a:srgbClr val="000000">
                      <a:alpha val="43137"/>
                    </a:srgbClr>
                  </a:outerShdw>
                </a:effectLst>
              </a:rPr>
              <a:t> system, and even now it serves as the basis for origami societies in the UK, the US, and Spain.</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Now John </a:t>
            </a:r>
            <a:r>
              <a:rPr lang="en-US" dirty="0" err="1">
                <a:effectLst>
                  <a:outerShdw blurRad="38100" dist="38100" dir="2700000" algn="tl">
                    <a:srgbClr val="000000">
                      <a:alpha val="43137"/>
                    </a:srgbClr>
                  </a:outerShdw>
                </a:effectLst>
              </a:rPr>
              <a:t>Kimionis</a:t>
            </a:r>
            <a:r>
              <a:rPr lang="en-US" dirty="0">
                <a:effectLst>
                  <a:outerShdw blurRad="38100" dist="38100" dir="2700000" algn="tl">
                    <a:srgbClr val="000000">
                      <a:alpha val="43137"/>
                    </a:srgbClr>
                  </a:outerShdw>
                </a:effectLst>
              </a:rPr>
              <a:t> and Manos </a:t>
            </a:r>
            <a:r>
              <a:rPr lang="en-US" dirty="0" err="1">
                <a:effectLst>
                  <a:outerShdw blurRad="38100" dist="38100" dir="2700000" algn="tl">
                    <a:srgbClr val="000000">
                      <a:alpha val="43137"/>
                    </a:srgbClr>
                  </a:outerShdw>
                </a:effectLst>
              </a:rPr>
              <a:t>Tentzeris</a:t>
            </a:r>
            <a:r>
              <a:rPr lang="en-US" dirty="0">
                <a:effectLst>
                  <a:outerShdw blurRad="38100" dist="38100" dir="2700000" algn="tl">
                    <a:srgbClr val="000000">
                      <a:alpha val="43137"/>
                    </a:srgbClr>
                  </a:outerShdw>
                </a:effectLst>
              </a:rPr>
              <a:t> of the School of Electrical and Computer Engineering at the Georgia Institute of Technology have created a novel technique that uses origami-</a:t>
            </a:r>
            <a:r>
              <a:rPr lang="en-US" dirty="0" err="1">
                <a:effectLst>
                  <a:outerShdw blurRad="38100" dist="38100" dir="2700000" algn="tl">
                    <a:srgbClr val="000000">
                      <a:alpha val="43137"/>
                    </a:srgbClr>
                  </a:outerShdw>
                </a:effectLst>
              </a:rPr>
              <a:t>esque</a:t>
            </a:r>
            <a:r>
              <a:rPr lang="en-US" dirty="0">
                <a:effectLst>
                  <a:outerShdw blurRad="38100" dist="38100" dir="2700000" algn="tl">
                    <a:srgbClr val="000000">
                      <a:alpha val="43137"/>
                    </a:srgbClr>
                  </a:outerShdw>
                </a:effectLst>
              </a:rPr>
              <a:t> folding techniques to build 3D printed electronic structures which can be built cheaply and result in complex radio frequency devices and packaging applications.</a:t>
            </a:r>
          </a:p>
        </p:txBody>
      </p:sp>
      <p:pic>
        <p:nvPicPr>
          <p:cNvPr id="3076" name="Picture 4" descr="developing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524000"/>
            <a:ext cx="3200400" cy="187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2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0668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A battery or generator of some kind moves electrons in a circuit. How much current there is depends on the voltage, and also on the </a:t>
            </a:r>
            <a:r>
              <a:rPr lang="en-US" dirty="0" smtClean="0">
                <a:solidFill>
                  <a:srgbClr val="FFC000"/>
                </a:solidFill>
                <a:effectLst/>
                <a:latin typeface="Lucida Console" panose="020B0609040504020204" pitchFamily="49" charset="0"/>
                <a:cs typeface="Lucida Sans Unicode" panose="020B0602030504020204" pitchFamily="34" charset="0"/>
              </a:rPr>
              <a:t>electrical resistance </a:t>
            </a:r>
            <a:r>
              <a:rPr lang="en-US" dirty="0" smtClean="0">
                <a:effectLst/>
                <a:latin typeface="Lucida Console" panose="020B0609040504020204" pitchFamily="49" charset="0"/>
                <a:cs typeface="Lucida Sans Unicode" panose="020B0602030504020204" pitchFamily="34" charset="0"/>
              </a:rPr>
              <a:t>on the circuit. </a:t>
            </a:r>
          </a:p>
          <a:p>
            <a:pPr marL="18288" indent="0">
              <a:buNone/>
            </a:pPr>
            <a:r>
              <a:rPr lang="en-US" dirty="0" smtClean="0">
                <a:effectLst/>
                <a:latin typeface="Lucida Console" panose="020B0609040504020204" pitchFamily="49" charset="0"/>
                <a:cs typeface="Lucida Sans Unicode" panose="020B0602030504020204" pitchFamily="34" charset="0"/>
              </a:rPr>
              <a:t>Just as narrow pipes resist water flow more that wide pipes, narrow wires resist electrical current more than wider wires. Length also contributes to resistance. Long wires offer more electrical resistance.</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685800" y="304800"/>
            <a:ext cx="7543800" cy="914400"/>
          </a:xfrm>
        </p:spPr>
        <p:txBody>
          <a:bodyPr/>
          <a:lstStyle/>
          <a:p>
            <a:r>
              <a:rPr lang="en-US" sz="4000" b="1" dirty="0" smtClean="0">
                <a:latin typeface="Lucida Console" panose="020B0609040504020204" pitchFamily="49" charset="0"/>
              </a:rPr>
              <a:t>Electrical Resistance</a:t>
            </a:r>
            <a:endParaRPr lang="en-US" sz="4000" b="1" dirty="0">
              <a:latin typeface="Lucida Console" panose="020B0609040504020204" pitchFamily="49" charset="0"/>
            </a:endParaRPr>
          </a:p>
        </p:txBody>
      </p:sp>
      <p:pic>
        <p:nvPicPr>
          <p:cNvPr id="27650" name="Picture 2" descr="http://upload.wikimedia.org/wikipedia/commons/b/bd/Electrical_resistance_1.jpg"/>
          <p:cNvPicPr>
            <a:picLocks noChangeAspect="1" noChangeArrowheads="1"/>
          </p:cNvPicPr>
          <p:nvPr/>
        </p:nvPicPr>
        <p:blipFill>
          <a:blip r:embed="rId2" cstate="print"/>
          <a:srcRect/>
          <a:stretch>
            <a:fillRect/>
          </a:stretch>
        </p:blipFill>
        <p:spPr bwMode="auto">
          <a:xfrm>
            <a:off x="533400" y="4560768"/>
            <a:ext cx="3962400" cy="1878132"/>
          </a:xfrm>
          <a:prstGeom prst="rect">
            <a:avLst/>
          </a:prstGeom>
          <a:noFill/>
        </p:spPr>
      </p:pic>
      <p:pic>
        <p:nvPicPr>
          <p:cNvPr id="27652" name="Picture 4" descr="http://www.ibiblio.org/kuphaldt/electricCircuits/DC/00053.png"/>
          <p:cNvPicPr>
            <a:picLocks noChangeAspect="1" noChangeArrowheads="1"/>
          </p:cNvPicPr>
          <p:nvPr/>
        </p:nvPicPr>
        <p:blipFill>
          <a:blip r:embed="rId3" cstate="print"/>
          <a:srcRect/>
          <a:stretch>
            <a:fillRect/>
          </a:stretch>
        </p:blipFill>
        <p:spPr bwMode="auto">
          <a:xfrm>
            <a:off x="5105400" y="4648199"/>
            <a:ext cx="3048000" cy="1769035"/>
          </a:xfrm>
          <a:prstGeom prst="rect">
            <a:avLst/>
          </a:prstGeom>
          <a:noFill/>
        </p:spPr>
      </p:pic>
      <p:pic>
        <p:nvPicPr>
          <p:cNvPr id="27654" name="Picture 6" descr="https://cdn.sparkfun.com/assets/c/7/b/1/f/5165dd97ce395f8b3e000000.jpg"/>
          <p:cNvPicPr>
            <a:picLocks noChangeAspect="1" noChangeArrowheads="1"/>
          </p:cNvPicPr>
          <p:nvPr/>
        </p:nvPicPr>
        <p:blipFill>
          <a:blip r:embed="rId4" cstate="print"/>
          <a:srcRect/>
          <a:stretch>
            <a:fillRect/>
          </a:stretch>
        </p:blipFill>
        <p:spPr bwMode="auto">
          <a:xfrm>
            <a:off x="304800" y="4572000"/>
            <a:ext cx="4495799" cy="2099757"/>
          </a:xfrm>
          <a:prstGeom prst="rect">
            <a:avLst/>
          </a:prstGeom>
          <a:noFill/>
        </p:spPr>
      </p:pic>
    </p:spTree>
    <p:extLst>
      <p:ext uri="{BB962C8B-B14F-4D97-AF65-F5344CB8AC3E}">
        <p14:creationId xmlns:p14="http://schemas.microsoft.com/office/powerpoint/2010/main" val="17344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654"/>
                                        </p:tgtEl>
                                        <p:attrNameLst>
                                          <p:attrName>style.visibility</p:attrName>
                                        </p:attrNameLst>
                                      </p:cBhvr>
                                      <p:to>
                                        <p:strVal val="visible"/>
                                      </p:to>
                                    </p:set>
                                    <p:animEffect transition="in" filter="fade">
                                      <p:cBhvr>
                                        <p:cTn id="19" dur="2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04800"/>
            <a:ext cx="7543800" cy="914400"/>
          </a:xfrm>
        </p:spPr>
        <p:txBody>
          <a:bodyPr/>
          <a:lstStyle/>
          <a:p>
            <a:r>
              <a:rPr lang="en-US" sz="4000" b="1" dirty="0" smtClean="0">
                <a:latin typeface="Lucida Console" panose="020B0609040504020204" pitchFamily="49" charset="0"/>
              </a:rPr>
              <a:t>Electrical Resistance</a:t>
            </a:r>
            <a:endParaRPr lang="en-US" sz="4000" b="1" dirty="0">
              <a:latin typeface="Lucida Console" panose="020B0609040504020204" pitchFamily="49" charset="0"/>
            </a:endParaRPr>
          </a:p>
        </p:txBody>
      </p:sp>
      <p:pic>
        <p:nvPicPr>
          <p:cNvPr id="1026" name="Picture 2" descr="http://www.metalmeet.com/photopost/data/500/medium/Electric_Resistance_Coding.jpg"/>
          <p:cNvPicPr>
            <a:picLocks noChangeAspect="1" noChangeArrowheads="1"/>
          </p:cNvPicPr>
          <p:nvPr/>
        </p:nvPicPr>
        <p:blipFill>
          <a:blip r:embed="rId2" cstate="print"/>
          <a:srcRect/>
          <a:stretch>
            <a:fillRect/>
          </a:stretch>
        </p:blipFill>
        <p:spPr bwMode="auto">
          <a:xfrm>
            <a:off x="304800" y="1219200"/>
            <a:ext cx="5715000" cy="5114926"/>
          </a:xfrm>
          <a:prstGeom prst="rect">
            <a:avLst/>
          </a:prstGeom>
          <a:noFill/>
        </p:spPr>
      </p:pic>
      <p:sp>
        <p:nvSpPr>
          <p:cNvPr id="6" name="Rectangle 5"/>
          <p:cNvSpPr/>
          <p:nvPr/>
        </p:nvSpPr>
        <p:spPr>
          <a:xfrm>
            <a:off x="6248400" y="1828800"/>
            <a:ext cx="2895600" cy="2308324"/>
          </a:xfrm>
          <a:prstGeom prst="rect">
            <a:avLst/>
          </a:prstGeom>
        </p:spPr>
        <p:txBody>
          <a:bodyPr wrap="square">
            <a:spAutoFit/>
          </a:bodyPr>
          <a:lstStyle/>
          <a:p>
            <a:r>
              <a:rPr lang="en-US" dirty="0" smtClean="0"/>
              <a:t>The resistance in this example is:</a:t>
            </a:r>
            <a:br>
              <a:rPr lang="en-US" dirty="0" smtClean="0"/>
            </a:br>
            <a:r>
              <a:rPr lang="en-US" dirty="0" smtClean="0"/>
              <a:t>Yellow = 4</a:t>
            </a:r>
            <a:br>
              <a:rPr lang="en-US" dirty="0" smtClean="0"/>
            </a:br>
            <a:r>
              <a:rPr lang="en-US" dirty="0" smtClean="0"/>
              <a:t>Purple = 7</a:t>
            </a:r>
            <a:br>
              <a:rPr lang="en-US" dirty="0" smtClean="0"/>
            </a:br>
            <a:r>
              <a:rPr lang="en-US" dirty="0" smtClean="0"/>
              <a:t>Orange = 3 "zeros" =000</a:t>
            </a:r>
            <a:br>
              <a:rPr lang="en-US" dirty="0" smtClean="0"/>
            </a:br>
            <a:r>
              <a:rPr lang="en-US" dirty="0" smtClean="0"/>
              <a:t/>
            </a:r>
            <a:br>
              <a:rPr lang="en-US" dirty="0" smtClean="0"/>
            </a:br>
            <a:r>
              <a:rPr lang="en-US" dirty="0" smtClean="0"/>
              <a:t>This makes 47,000 Ohms  or  47kOhm</a:t>
            </a:r>
            <a:endParaRPr lang="en-US" dirty="0"/>
          </a:p>
        </p:txBody>
      </p:sp>
    </p:spTree>
    <p:extLst>
      <p:ext uri="{BB962C8B-B14F-4D97-AF65-F5344CB8AC3E}">
        <p14:creationId xmlns:p14="http://schemas.microsoft.com/office/powerpoint/2010/main" val="17344498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uelectronic.files.wordpress.com/2009/10/hom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1"/>
            <a:ext cx="9144000" cy="72104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smtClean="0">
                <a:latin typeface="Lucida Console" panose="020B0609040504020204" pitchFamily="49" charset="0"/>
                <a:cs typeface="Lucida Sans Unicode" panose="020B0602030504020204" pitchFamily="34" charset="0"/>
              </a:rPr>
              <a:t>Electrical resistance is measured in units called </a:t>
            </a:r>
            <a:r>
              <a:rPr lang="en-US" dirty="0" smtClean="0">
                <a:solidFill>
                  <a:srgbClr val="FFC000"/>
                </a:solidFill>
                <a:latin typeface="Lucida Console" panose="020B0609040504020204" pitchFamily="49" charset="0"/>
                <a:cs typeface="Lucida Sans Unicode" panose="020B0602030504020204" pitchFamily="34" charset="0"/>
              </a:rPr>
              <a:t>ohms</a:t>
            </a:r>
            <a:r>
              <a:rPr lang="en-US" sz="1000" dirty="0" smtClean="0">
                <a:solidFill>
                  <a:srgbClr val="C00000"/>
                </a:solidFill>
                <a:latin typeface="Lucida Console" panose="020B0609040504020204" pitchFamily="49" charset="0"/>
                <a:cs typeface="Lucida Sans Unicode" panose="020B0602030504020204" pitchFamily="34" charset="0"/>
              </a:rPr>
              <a:t>.</a:t>
            </a:r>
            <a:r>
              <a:rPr lang="en-US" dirty="0" smtClean="0">
                <a:latin typeface="Lucida Console" panose="020B0609040504020204" pitchFamily="49" charset="0"/>
                <a:cs typeface="Lucida Sans Unicode" panose="020B0602030504020204" pitchFamily="34" charset="0"/>
              </a:rPr>
              <a:t> The Greek letter </a:t>
            </a:r>
            <a:r>
              <a:rPr lang="el-GR" dirty="0" smtClean="0">
                <a:solidFill>
                  <a:schemeClr val="tx1">
                    <a:lumMod val="95000"/>
                  </a:schemeClr>
                </a:solidFill>
                <a:latin typeface="Lucida Console"/>
                <a:cs typeface="Lucida Sans Unicode" panose="020B0602030504020204" pitchFamily="34" charset="0"/>
              </a:rPr>
              <a:t>Ω</a:t>
            </a:r>
            <a:r>
              <a:rPr lang="en-US" dirty="0" smtClean="0">
                <a:solidFill>
                  <a:schemeClr val="tx1">
                    <a:lumMod val="95000"/>
                  </a:schemeClr>
                </a:solidFill>
                <a:latin typeface="Lucida Console"/>
                <a:cs typeface="Lucida Sans Unicode" panose="020B0602030504020204" pitchFamily="34" charset="0"/>
              </a:rPr>
              <a:t> is commonly used as the symbol for the ohm. </a:t>
            </a:r>
          </a:p>
          <a:p>
            <a:pPr marL="18288" indent="0">
              <a:buNone/>
            </a:pPr>
            <a:r>
              <a:rPr lang="en-US" dirty="0" smtClean="0">
                <a:solidFill>
                  <a:schemeClr val="tx1">
                    <a:lumMod val="95000"/>
                  </a:schemeClr>
                </a:solidFill>
                <a:latin typeface="Lucida Console"/>
                <a:cs typeface="Lucida Sans Unicode" panose="020B0602030504020204" pitchFamily="34" charset="0"/>
              </a:rPr>
              <a:t>This unit is named after </a:t>
            </a:r>
            <a:r>
              <a:rPr lang="en-US" dirty="0" smtClean="0">
                <a:solidFill>
                  <a:srgbClr val="FFC000"/>
                </a:solidFill>
                <a:latin typeface="Lucida Console"/>
                <a:cs typeface="Lucida Sans Unicode" panose="020B0602030504020204" pitchFamily="34" charset="0"/>
              </a:rPr>
              <a:t>Georg Simon Ohm</a:t>
            </a:r>
            <a:r>
              <a:rPr lang="en-US" dirty="0" smtClean="0">
                <a:solidFill>
                  <a:schemeClr val="tx1">
                    <a:lumMod val="95000"/>
                  </a:schemeClr>
                </a:solidFill>
                <a:latin typeface="Lucida Console"/>
                <a:cs typeface="Lucida Sans Unicode" panose="020B0602030504020204" pitchFamily="34" charset="0"/>
              </a:rPr>
              <a:t>, a German physicist, who in 1826 discovered a simple and very important relationship among voltage, current, and resistance.  </a:t>
            </a:r>
            <a:endParaRPr lang="en-US" dirty="0">
              <a:solidFill>
                <a:schemeClr val="tx1">
                  <a:lumMod val="95000"/>
                </a:schemeClr>
              </a:solidFill>
            </a:endParaRPr>
          </a:p>
          <a:p>
            <a:pPr marL="18288" indent="0">
              <a:buNone/>
            </a:pPr>
            <a:r>
              <a:rPr lang="en-US" dirty="0" smtClean="0">
                <a:latin typeface="Lucida Console" panose="020B0609040504020204" pitchFamily="49" charset="0"/>
                <a:cs typeface="Lucida Sans Unicode" panose="020B0602030504020204" pitchFamily="34" charset="0"/>
              </a:rPr>
              <a:t> </a:t>
            </a:r>
            <a:r>
              <a:rPr lang="en-US" dirty="0" smtClean="0">
                <a:solidFill>
                  <a:srgbClr val="FF0000"/>
                </a:solidFill>
                <a:latin typeface="Lucida Console" panose="020B0609040504020204" pitchFamily="49" charset="0"/>
                <a:cs typeface="Lucida Sans Unicode" panose="020B0602030504020204" pitchFamily="34" charset="0"/>
              </a:rPr>
              <a:t> </a:t>
            </a:r>
            <a:endParaRPr lang="en-US" dirty="0">
              <a:solidFill>
                <a:srgbClr val="C00000"/>
              </a:solidFill>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Electrical Resistance</a:t>
            </a:r>
            <a:endParaRPr lang="en-US" sz="4000" b="1" dirty="0">
              <a:latin typeface="Lucida Console" panose="020B0609040504020204" pitchFamily="49" charset="0"/>
            </a:endParaRPr>
          </a:p>
        </p:txBody>
      </p:sp>
      <p:sp>
        <p:nvSpPr>
          <p:cNvPr id="5" name="TextBox 4"/>
          <p:cNvSpPr txBox="1"/>
          <p:nvPr/>
        </p:nvSpPr>
        <p:spPr>
          <a:xfrm>
            <a:off x="4572000" y="5246914"/>
            <a:ext cx="3733800" cy="923330"/>
          </a:xfrm>
          <a:prstGeom prst="rect">
            <a:avLst/>
          </a:prstGeom>
          <a:solidFill>
            <a:srgbClr val="C00000"/>
          </a:solidFill>
        </p:spPr>
        <p:txBody>
          <a:bodyPr wrap="square" rtlCol="0">
            <a:spAutoFit/>
          </a:bodyPr>
          <a:lstStyle/>
          <a:p>
            <a:r>
              <a:rPr lang="en-US" sz="5400" dirty="0" smtClean="0">
                <a:solidFill>
                  <a:schemeClr val="tx1">
                    <a:lumMod val="95000"/>
                  </a:schemeClr>
                </a:solidFill>
                <a:latin typeface="Lucida Console"/>
                <a:cs typeface="Lucida Sans Unicode" panose="020B0602030504020204" pitchFamily="34" charset="0"/>
              </a:rPr>
              <a:t>Ohms = </a:t>
            </a:r>
            <a:r>
              <a:rPr lang="el-GR" sz="5400" dirty="0" smtClean="0">
                <a:solidFill>
                  <a:schemeClr val="tx1">
                    <a:lumMod val="95000"/>
                  </a:schemeClr>
                </a:solidFill>
                <a:latin typeface="Lucida Console"/>
                <a:cs typeface="Lucida Sans Unicode" panose="020B0602030504020204" pitchFamily="34" charset="0"/>
              </a:rPr>
              <a:t>Ω</a:t>
            </a:r>
            <a:endParaRPr lang="en-US" sz="5400" dirty="0">
              <a:solidFill>
                <a:schemeClr val="tx1">
                  <a:lumMod val="95000"/>
                </a:schemeClr>
              </a:solidFill>
            </a:endParaRPr>
          </a:p>
        </p:txBody>
      </p:sp>
    </p:spTree>
    <p:extLst>
      <p:ext uri="{BB962C8B-B14F-4D97-AF65-F5344CB8AC3E}">
        <p14:creationId xmlns:p14="http://schemas.microsoft.com/office/powerpoint/2010/main" val="265028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i1.cpcache.com/product_zoom/673902566/inseparable_peanut_butter_and_jelly_bracelet.jpg?height=250&amp;width=250&amp;padToSquare=tr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275" y="388620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hopeshared.com/wp-content/uploads/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170462"/>
            <a:ext cx="2667000" cy="198372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838200" y="1219201"/>
            <a:ext cx="7315200" cy="28956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When </a:t>
            </a:r>
            <a:r>
              <a:rPr lang="en-US" dirty="0">
                <a:effectLst/>
                <a:latin typeface="Lucida Console" panose="020B0609040504020204" pitchFamily="49" charset="0"/>
                <a:cs typeface="Lucida Sans Unicode" panose="020B0602030504020204" pitchFamily="34" charset="0"/>
              </a:rPr>
              <a:t>you bring the two oppositely charged balloons together, they attract</a:t>
            </a:r>
            <a:r>
              <a:rPr lang="en-US" dirty="0" smtClean="0">
                <a:effectLst/>
                <a:latin typeface="Lucida Console" panose="020B0609040504020204" pitchFamily="49" charset="0"/>
                <a:cs typeface="Lucida Sans Unicode" panose="020B0602030504020204" pitchFamily="34" charset="0"/>
              </a:rPr>
              <a:t>.</a:t>
            </a: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Rule 2: Unlike charges attract one another.</a:t>
            </a:r>
          </a:p>
          <a:p>
            <a:pPr marL="18288" indent="0">
              <a:buNone/>
            </a:pP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charge is a Basic Characteristic of Matter</a:t>
            </a:r>
            <a:endParaRPr lang="en-US" sz="3600" b="1" dirty="0">
              <a:latin typeface="Lucida Console" panose="020B0609040504020204" pitchFamily="49" charset="0"/>
            </a:endParaRPr>
          </a:p>
        </p:txBody>
      </p:sp>
      <p:pic>
        <p:nvPicPr>
          <p:cNvPr id="2050" name="Picture 2" descr="http://macao.communications.museum/images/exhibits/2_3_8_1_e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343"/>
          <a:stretch/>
        </p:blipFill>
        <p:spPr bwMode="auto">
          <a:xfrm>
            <a:off x="3733800" y="3352800"/>
            <a:ext cx="1126671" cy="1381125"/>
          </a:xfrm>
          <a:prstGeom prst="rect">
            <a:avLst/>
          </a:prstGeom>
          <a:solidFill>
            <a:schemeClr val="tx1">
              <a:lumMod val="75000"/>
            </a:schemeClr>
          </a:solidFill>
          <a:extLst/>
        </p:spPr>
      </p:pic>
      <p:pic>
        <p:nvPicPr>
          <p:cNvPr id="6146" name="Picture 2" descr="http://thehoopla.com.au/wp-content/uploads/2013/02/a-is-for-attrac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581400"/>
            <a:ext cx="2457450" cy="25727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age.naldzgraphics.net/2011/07/18-very-unlikel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252731"/>
            <a:ext cx="2819400" cy="193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3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fade">
                                      <p:cBhvr>
                                        <p:cTn id="22" dur="500"/>
                                        <p:tgtEl>
                                          <p:spTgt spid="61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fade">
                                      <p:cBhvr>
                                        <p:cTn id="27" dur="500"/>
                                        <p:tgtEl>
                                          <p:spTgt spid="61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fade">
                                      <p:cBhvr>
                                        <p:cTn id="3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uelectronic.files.wordpress.com/2009/10/hom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1"/>
            <a:ext cx="9144000" cy="72104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762000" y="1447800"/>
            <a:ext cx="7696200" cy="3962399"/>
          </a:xfrm>
        </p:spPr>
        <p:txBody>
          <a:bodyPr>
            <a:normAutofit/>
          </a:bodyPr>
          <a:lstStyle/>
          <a:p>
            <a:pPr marL="18288" indent="0">
              <a:buNone/>
            </a:pPr>
            <a:r>
              <a:rPr lang="en-US" dirty="0" smtClean="0">
                <a:latin typeface="Lucida Console" panose="020B0609040504020204" pitchFamily="49" charset="0"/>
                <a:cs typeface="Lucida Sans Unicode" panose="020B0602030504020204" pitchFamily="34" charset="0"/>
              </a:rPr>
              <a:t>The relationship between voltage, current, and resistance is </a:t>
            </a:r>
            <a:r>
              <a:rPr lang="en-US" dirty="0">
                <a:solidFill>
                  <a:srgbClr val="FFC000"/>
                </a:solidFill>
                <a:latin typeface="Lucida Console" panose="020B0609040504020204" pitchFamily="49" charset="0"/>
                <a:cs typeface="Lucida Sans Unicode" panose="020B0602030504020204" pitchFamily="34" charset="0"/>
              </a:rPr>
              <a:t>O</a:t>
            </a:r>
            <a:r>
              <a:rPr lang="en-US" dirty="0" smtClean="0">
                <a:solidFill>
                  <a:srgbClr val="FFC000"/>
                </a:solidFill>
                <a:latin typeface="Lucida Console" panose="020B0609040504020204" pitchFamily="49" charset="0"/>
                <a:cs typeface="Lucida Sans Unicode" panose="020B0602030504020204" pitchFamily="34" charset="0"/>
              </a:rPr>
              <a:t>hm’s law</a:t>
            </a:r>
            <a:r>
              <a:rPr lang="en-US" dirty="0" smtClean="0">
                <a:solidFill>
                  <a:srgbClr val="C00000"/>
                </a:solidFill>
                <a:latin typeface="Lucida Console" panose="020B0609040504020204" pitchFamily="49" charset="0"/>
                <a:cs typeface="Lucida Sans Unicode" panose="020B0602030504020204" pitchFamily="34" charset="0"/>
              </a:rPr>
              <a:t>.  </a:t>
            </a:r>
          </a:p>
          <a:p>
            <a:pPr marL="18288" indent="0">
              <a:buNone/>
            </a:pPr>
            <a:r>
              <a:rPr lang="en-US" dirty="0" smtClean="0">
                <a:latin typeface="Lucida Console" panose="020B0609040504020204" pitchFamily="49" charset="0"/>
                <a:cs typeface="Lucida Sans Unicode" panose="020B0602030504020204" pitchFamily="34" charset="0"/>
              </a:rPr>
              <a:t>Ohm discovered that the amount of current in a circuit is directly proportional to the voltage across the circuit, and inversely proportional to the resistance of the circuit. </a:t>
            </a:r>
            <a:endParaRPr lang="en-US" dirty="0"/>
          </a:p>
          <a:p>
            <a:pPr marL="18288" indent="0">
              <a:buNone/>
            </a:pPr>
            <a:r>
              <a:rPr lang="en-US" dirty="0" smtClean="0">
                <a:solidFill>
                  <a:srgbClr val="C00000"/>
                </a:solidFill>
                <a:latin typeface="Lucida Console" panose="020B0609040504020204" pitchFamily="49" charset="0"/>
                <a:cs typeface="Lucida Sans Unicode" panose="020B0602030504020204" pitchFamily="34" charset="0"/>
              </a:rPr>
              <a:t>  </a:t>
            </a:r>
            <a:endParaRPr lang="en-US" dirty="0">
              <a:solidFill>
                <a:srgbClr val="C00000"/>
              </a:solidFill>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Ohm’s Law</a:t>
            </a:r>
            <a:endParaRPr lang="en-US" sz="4000" b="1" dirty="0">
              <a:latin typeface="Lucida Console" panose="020B0609040504020204" pitchFamily="49" charset="0"/>
            </a:endParaRPr>
          </a:p>
        </p:txBody>
      </p:sp>
      <p:sp>
        <p:nvSpPr>
          <p:cNvPr id="4" name="TextBox 3"/>
          <p:cNvSpPr txBox="1"/>
          <p:nvPr/>
        </p:nvSpPr>
        <p:spPr>
          <a:xfrm>
            <a:off x="1315039" y="4735398"/>
            <a:ext cx="7066962" cy="1569660"/>
          </a:xfrm>
          <a:prstGeom prst="rect">
            <a:avLst/>
          </a:prstGeom>
          <a:solidFill>
            <a:srgbClr val="C00000"/>
          </a:solidFill>
        </p:spPr>
        <p:txBody>
          <a:bodyPr wrap="square" rtlCol="0">
            <a:spAutoFit/>
          </a:bodyPr>
          <a:lstStyle/>
          <a:p>
            <a:r>
              <a:rPr lang="en-US" sz="3200" dirty="0" smtClean="0">
                <a:latin typeface="Lucida Console" panose="020B0609040504020204" pitchFamily="49" charset="0"/>
              </a:rPr>
              <a:t>Current = voltage/resistance</a:t>
            </a:r>
          </a:p>
          <a:p>
            <a:r>
              <a:rPr lang="en-US" sz="3200" dirty="0" smtClean="0">
                <a:latin typeface="Lucida Console" panose="020B0609040504020204" pitchFamily="49" charset="0"/>
              </a:rPr>
              <a:t>OR</a:t>
            </a:r>
          </a:p>
          <a:p>
            <a:r>
              <a:rPr lang="en-US" sz="3200" dirty="0" smtClean="0">
                <a:latin typeface="Lucida Console" panose="020B0609040504020204" pitchFamily="49" charset="0"/>
              </a:rPr>
              <a:t>Amperes = volts/ohms</a:t>
            </a:r>
            <a:endParaRPr lang="en-US" sz="3200" dirty="0">
              <a:latin typeface="Lucida Console" panose="020B0609040504020204" pitchFamily="49" charset="0"/>
            </a:endParaRPr>
          </a:p>
        </p:txBody>
      </p:sp>
    </p:spTree>
    <p:extLst>
      <p:ext uri="{BB962C8B-B14F-4D97-AF65-F5344CB8AC3E}">
        <p14:creationId xmlns:p14="http://schemas.microsoft.com/office/powerpoint/2010/main" val="10908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uelectronic.files.wordpress.com/2009/10/hom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1"/>
            <a:ext cx="9144000" cy="72104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723900" y="1066800"/>
            <a:ext cx="7696200" cy="5029200"/>
          </a:xfrm>
        </p:spPr>
        <p:txBody>
          <a:bodyPr>
            <a:normAutofit fontScale="92500" lnSpcReduction="20000"/>
          </a:bodyPr>
          <a:lstStyle/>
          <a:p>
            <a:pPr marL="18288" indent="0">
              <a:buNone/>
            </a:pPr>
            <a:r>
              <a:rPr lang="en-US" sz="2000" dirty="0" smtClean="0">
                <a:latin typeface="Lucida Console" panose="020B0609040504020204" pitchFamily="49" charset="0"/>
                <a:cs typeface="Lucida Sans Unicode" panose="020B0602030504020204" pitchFamily="34" charset="0"/>
              </a:rPr>
              <a:t>Ohm’s law tells us that one volt across a circuit with a resistance of 1 ohm produces a current of one ampere.</a:t>
            </a:r>
          </a:p>
          <a:p>
            <a:pPr marL="18288" indent="0">
              <a:buNone/>
            </a:pPr>
            <a:endParaRPr lang="en-US" sz="2000" dirty="0">
              <a:latin typeface="Lucida Console" panose="020B0609040504020204" pitchFamily="49" charset="0"/>
              <a:cs typeface="Lucida Sans Unicode" panose="020B0602030504020204" pitchFamily="34" charset="0"/>
            </a:endParaRPr>
          </a:p>
          <a:p>
            <a:pPr marL="18288" indent="0">
              <a:buNone/>
            </a:pPr>
            <a:r>
              <a:rPr lang="en-US" sz="2000" dirty="0" smtClean="0">
                <a:latin typeface="Lucida Console" panose="020B0609040504020204" pitchFamily="49" charset="0"/>
                <a:cs typeface="Lucida Sans Unicode" panose="020B0602030504020204" pitchFamily="34" charset="0"/>
              </a:rPr>
              <a:t>If there are 12 volts across the same circuit, the current is 12 amperes. For a given circuit of constant resistance, current and voltage are proportional to each other. This means we get twice the current for twice the voltage. The greater the voltage, the greater the current.</a:t>
            </a:r>
          </a:p>
          <a:p>
            <a:pPr marL="18288" indent="0">
              <a:buNone/>
            </a:pPr>
            <a:endParaRPr lang="en-US" sz="2000" dirty="0" smtClean="0">
              <a:latin typeface="Lucida Console" panose="020B0609040504020204" pitchFamily="49" charset="0"/>
              <a:cs typeface="Lucida Sans Unicode" panose="020B0602030504020204" pitchFamily="34" charset="0"/>
            </a:endParaRPr>
          </a:p>
          <a:p>
            <a:pPr marL="18288" indent="0">
              <a:buNone/>
            </a:pPr>
            <a:r>
              <a:rPr lang="en-US" sz="2000" dirty="0" err="1" smtClean="0"/>
              <a:t>Eg</a:t>
            </a:r>
            <a:r>
              <a:rPr lang="en-US" sz="2000" dirty="0" smtClean="0"/>
              <a:t>. A </a:t>
            </a:r>
            <a:r>
              <a:rPr lang="en-US" sz="2000" dirty="0"/>
              <a:t>power saw at the local hardware store boasts of having a 15-Amp motor. Determine its resistance when plugged into a 110-Volt outlet</a:t>
            </a:r>
            <a:r>
              <a:rPr lang="en-US" sz="2000" dirty="0" smtClean="0"/>
              <a:t>.</a:t>
            </a:r>
          </a:p>
          <a:p>
            <a:pPr marL="18288" indent="0">
              <a:buNone/>
            </a:pPr>
            <a:r>
              <a:rPr lang="en-US" sz="2000" dirty="0">
                <a:latin typeface="Lucida Console" panose="020B0609040504020204" pitchFamily="49" charset="0"/>
                <a:cs typeface="Lucida Sans Unicode" panose="020B0602030504020204" pitchFamily="34" charset="0"/>
              </a:rPr>
              <a:t>Use Ohm’s law:    V = I x resistance</a:t>
            </a:r>
          </a:p>
          <a:p>
            <a:pPr marL="18288" indent="0">
              <a:buNone/>
            </a:pPr>
            <a:endParaRPr lang="en-US" sz="2000" dirty="0">
              <a:latin typeface="Lucida Console" panose="020B0609040504020204" pitchFamily="49" charset="0"/>
              <a:cs typeface="Lucida Sans Unicode" panose="020B0602030504020204" pitchFamily="34" charset="0"/>
            </a:endParaRPr>
          </a:p>
          <a:p>
            <a:pPr marL="18288" indent="0">
              <a:buNone/>
            </a:pPr>
            <a:endParaRPr lang="en-US" sz="2000" dirty="0"/>
          </a:p>
          <a:p>
            <a:pPr marL="18288" indent="0">
              <a:buNone/>
            </a:pPr>
            <a:r>
              <a:rPr lang="en-US" sz="2000" dirty="0" smtClean="0">
                <a:solidFill>
                  <a:srgbClr val="C00000"/>
                </a:solidFill>
                <a:latin typeface="Lucida Console" panose="020B0609040504020204" pitchFamily="49" charset="0"/>
                <a:cs typeface="Lucida Sans Unicode" panose="020B0602030504020204" pitchFamily="34" charset="0"/>
              </a:rPr>
              <a:t>  </a:t>
            </a:r>
            <a:endParaRPr lang="en-US" sz="2000" dirty="0">
              <a:solidFill>
                <a:srgbClr val="C00000"/>
              </a:solidFill>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800100" y="152400"/>
            <a:ext cx="7543800" cy="914400"/>
          </a:xfrm>
        </p:spPr>
        <p:txBody>
          <a:bodyPr/>
          <a:lstStyle/>
          <a:p>
            <a:r>
              <a:rPr lang="en-US" sz="4000" b="1" dirty="0" smtClean="0">
                <a:latin typeface="Lucida Console" panose="020B0609040504020204" pitchFamily="49" charset="0"/>
              </a:rPr>
              <a:t>Ohm’s Law</a:t>
            </a:r>
            <a:endParaRPr lang="en-US" sz="4000" b="1" dirty="0">
              <a:latin typeface="Lucida Console" panose="020B0609040504020204" pitchFamily="49" charset="0"/>
            </a:endParaRPr>
          </a:p>
        </p:txBody>
      </p:sp>
    </p:spTree>
    <p:extLst>
      <p:ext uri="{BB962C8B-B14F-4D97-AF65-F5344CB8AC3E}">
        <p14:creationId xmlns:p14="http://schemas.microsoft.com/office/powerpoint/2010/main" val="13256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uelectronic.files.wordpress.com/2009/10/hom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1"/>
            <a:ext cx="9144000" cy="72104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723900" y="1066800"/>
            <a:ext cx="7696200" cy="5029200"/>
          </a:xfrm>
        </p:spPr>
        <p:txBody>
          <a:bodyPr>
            <a:normAutofit/>
          </a:bodyPr>
          <a:lstStyle/>
          <a:p>
            <a:pPr marL="18288" indent="0">
              <a:buNone/>
            </a:pPr>
            <a:endParaRPr lang="en-US" sz="2000" dirty="0" smtClean="0">
              <a:latin typeface="Lucida Console" panose="020B0609040504020204" pitchFamily="49" charset="0"/>
              <a:cs typeface="Lucida Sans Unicode" panose="020B0602030504020204" pitchFamily="34" charset="0"/>
            </a:endParaRPr>
          </a:p>
          <a:p>
            <a:pPr marL="18288" indent="0">
              <a:buNone/>
            </a:pPr>
            <a:r>
              <a:rPr lang="en-US" sz="2000" dirty="0" err="1" smtClean="0"/>
              <a:t>Eg</a:t>
            </a:r>
            <a:r>
              <a:rPr lang="en-US" sz="2000" dirty="0" smtClean="0"/>
              <a:t>. A </a:t>
            </a:r>
            <a:r>
              <a:rPr lang="en-US" sz="2000" dirty="0"/>
              <a:t>power saw at the local hardware store boasts of having a 15-Amp motor. Determine its resistance when plugged into a 110-Volt </a:t>
            </a:r>
            <a:r>
              <a:rPr lang="en-US" sz="2000" dirty="0" smtClean="0"/>
              <a:t>outlet…</a:t>
            </a:r>
          </a:p>
          <a:p>
            <a:pPr marL="18288" indent="0">
              <a:buNone/>
            </a:pPr>
            <a:endParaRPr lang="en-US" sz="2000" dirty="0">
              <a:latin typeface="Lucida Console" panose="020B0609040504020204" pitchFamily="49" charset="0"/>
              <a:cs typeface="Lucida Sans Unicode" panose="020B0602030504020204" pitchFamily="34" charset="0"/>
            </a:endParaRPr>
          </a:p>
          <a:p>
            <a:pPr marL="18288" indent="0">
              <a:buNone/>
            </a:pPr>
            <a:r>
              <a:rPr lang="en-US" sz="2000" dirty="0" smtClean="0">
                <a:latin typeface="Lucida Console" panose="020B0609040504020204" pitchFamily="49" charset="0"/>
                <a:cs typeface="Lucida Sans Unicode" panose="020B0602030504020204" pitchFamily="34" charset="0"/>
              </a:rPr>
              <a:t>Use Ohm’s law:    V = I x resistance</a:t>
            </a:r>
          </a:p>
          <a:p>
            <a:pPr marL="18288" indent="0">
              <a:buNone/>
            </a:pPr>
            <a:endParaRPr lang="en-US" sz="2000" dirty="0">
              <a:latin typeface="Lucida Console" panose="020B0609040504020204" pitchFamily="49" charset="0"/>
              <a:cs typeface="Lucida Sans Unicode" panose="020B0602030504020204" pitchFamily="34" charset="0"/>
            </a:endParaRPr>
          </a:p>
          <a:p>
            <a:pPr marL="18288" indent="0">
              <a:buNone/>
            </a:pPr>
            <a:r>
              <a:rPr lang="en-US" sz="2000" dirty="0" smtClean="0">
                <a:latin typeface="Lucida Console" panose="020B0609040504020204" pitchFamily="49" charset="0"/>
                <a:cs typeface="Lucida Sans Unicode" panose="020B0602030504020204" pitchFamily="34" charset="0"/>
              </a:rPr>
              <a:t>		 110 v = 15 A x resistance</a:t>
            </a:r>
          </a:p>
          <a:p>
            <a:pPr marL="18288" indent="0">
              <a:buNone/>
            </a:pPr>
            <a:r>
              <a:rPr lang="en-US" sz="2000" dirty="0" smtClean="0">
                <a:latin typeface="Lucida Console" panose="020B0609040504020204" pitchFamily="49" charset="0"/>
                <a:cs typeface="Lucida Sans Unicode" panose="020B0602030504020204" pitchFamily="34" charset="0"/>
              </a:rPr>
              <a:t>      110 v / </a:t>
            </a:r>
            <a:r>
              <a:rPr lang="en-US" sz="2000" dirty="0">
                <a:latin typeface="Lucida Console" panose="020B0609040504020204" pitchFamily="49" charset="0"/>
                <a:cs typeface="Lucida Sans Unicode" panose="020B0602030504020204" pitchFamily="34" charset="0"/>
              </a:rPr>
              <a:t>15 A </a:t>
            </a:r>
            <a:r>
              <a:rPr lang="en-US" sz="2000" dirty="0" smtClean="0">
                <a:latin typeface="Lucida Console" panose="020B0609040504020204" pitchFamily="49" charset="0"/>
                <a:cs typeface="Lucida Sans Unicode" panose="020B0602030504020204" pitchFamily="34" charset="0"/>
              </a:rPr>
              <a:t>= resistance</a:t>
            </a:r>
            <a:endParaRPr lang="en-US" sz="2000" dirty="0">
              <a:latin typeface="Lucida Console" panose="020B0609040504020204" pitchFamily="49" charset="0"/>
              <a:cs typeface="Lucida Sans Unicode" panose="020B0602030504020204" pitchFamily="34" charset="0"/>
            </a:endParaRPr>
          </a:p>
          <a:p>
            <a:pPr marL="18288" indent="0">
              <a:buNone/>
            </a:pPr>
            <a:r>
              <a:rPr lang="en-US" sz="2000" dirty="0" smtClean="0">
                <a:latin typeface="Lucida Console" panose="020B0609040504020204" pitchFamily="49" charset="0"/>
              </a:rPr>
              <a:t>	    7.3 Ohms = resistance</a:t>
            </a:r>
          </a:p>
          <a:p>
            <a:pPr marL="18288" indent="0">
              <a:buNone/>
            </a:pPr>
            <a:r>
              <a:rPr lang="en-US" sz="2000" dirty="0">
                <a:latin typeface="Lucida Console" panose="020B0609040504020204" pitchFamily="49" charset="0"/>
              </a:rPr>
              <a:t>	</a:t>
            </a:r>
            <a:r>
              <a:rPr lang="en-US" sz="2000" dirty="0" smtClean="0">
                <a:latin typeface="Lucida Console" panose="020B0609040504020204" pitchFamily="49" charset="0"/>
              </a:rPr>
              <a:t>		v/A = J/C / C/s = JXs/C</a:t>
            </a:r>
            <a:r>
              <a:rPr lang="en-US" sz="2000" baseline="30000" dirty="0" smtClean="0">
                <a:latin typeface="Lucida Console" panose="020B0609040504020204" pitchFamily="49" charset="0"/>
              </a:rPr>
              <a:t>2</a:t>
            </a:r>
            <a:endParaRPr lang="en-US" sz="2000" baseline="30000" dirty="0">
              <a:latin typeface="Lucida Console" panose="020B0609040504020204" pitchFamily="49" charset="0"/>
            </a:endParaRPr>
          </a:p>
          <a:p>
            <a:pPr marL="18288" indent="0">
              <a:buNone/>
            </a:pPr>
            <a:r>
              <a:rPr lang="en-US" sz="2000" dirty="0" smtClean="0">
                <a:solidFill>
                  <a:srgbClr val="C00000"/>
                </a:solidFill>
                <a:latin typeface="Lucida Console" panose="020B0609040504020204" pitchFamily="49" charset="0"/>
                <a:cs typeface="Lucida Sans Unicode" panose="020B0602030504020204" pitchFamily="34" charset="0"/>
              </a:rPr>
              <a:t>  			v/A = Ohms </a:t>
            </a:r>
            <a:r>
              <a:rPr lang="en-US" sz="1200" dirty="0" smtClean="0">
                <a:solidFill>
                  <a:srgbClr val="C00000"/>
                </a:solidFill>
                <a:latin typeface="Lucida Console" panose="020B0609040504020204" pitchFamily="49" charset="0"/>
                <a:cs typeface="Lucida Sans Unicode" panose="020B0602030504020204" pitchFamily="34" charset="0"/>
              </a:rPr>
              <a:t>(but take the formula for it…)</a:t>
            </a:r>
            <a:endParaRPr lang="en-US" sz="1200" dirty="0">
              <a:solidFill>
                <a:srgbClr val="C00000"/>
              </a:solidFill>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800100" y="152400"/>
            <a:ext cx="7543800" cy="914400"/>
          </a:xfrm>
        </p:spPr>
        <p:txBody>
          <a:bodyPr/>
          <a:lstStyle/>
          <a:p>
            <a:r>
              <a:rPr lang="en-US" sz="4000" b="1" dirty="0" smtClean="0">
                <a:latin typeface="Lucida Console" panose="020B0609040504020204" pitchFamily="49" charset="0"/>
              </a:rPr>
              <a:t>Ohm’s Law</a:t>
            </a:r>
            <a:endParaRPr lang="en-US" sz="4000" b="1" dirty="0">
              <a:latin typeface="Lucida Console" panose="020B0609040504020204" pitchFamily="49" charset="0"/>
            </a:endParaRPr>
          </a:p>
        </p:txBody>
      </p:sp>
    </p:spTree>
    <p:extLst>
      <p:ext uri="{BB962C8B-B14F-4D97-AF65-F5344CB8AC3E}">
        <p14:creationId xmlns:p14="http://schemas.microsoft.com/office/powerpoint/2010/main" val="28958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uelectronic.files.wordpress.com/2009/10/hom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1"/>
            <a:ext cx="9144000" cy="72104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762000" y="1600200"/>
            <a:ext cx="7696200" cy="38099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But if the resistance is doubled for a circuit, the current is reduced to half. The higher the resistance, the lower the current. Ohm’s law makes good sense. The resistance of a typical lamp cord is much less than 1 ohm, and a typical light bulb has a resistance of more than 100 ohms. A toaster has a resistance of 15 to 20 ohms. The current inside these electrical devices is regulated by circuit elements called </a:t>
            </a:r>
            <a:r>
              <a:rPr lang="en-US" dirty="0" smtClean="0">
                <a:solidFill>
                  <a:srgbClr val="FFC000"/>
                </a:solidFill>
                <a:effectLst/>
                <a:latin typeface="Lucida Console" panose="020B0609040504020204" pitchFamily="49" charset="0"/>
                <a:cs typeface="Lucida Sans Unicode" panose="020B0602030504020204" pitchFamily="34" charset="0"/>
              </a:rPr>
              <a:t>resistors</a:t>
            </a:r>
            <a:r>
              <a:rPr lang="en-US" dirty="0" smtClean="0">
                <a:effectLst/>
                <a:latin typeface="Lucida Console" panose="020B0609040504020204" pitchFamily="49" charset="0"/>
                <a:cs typeface="Lucida Sans Unicode" panose="020B0602030504020204" pitchFamily="34" charset="0"/>
              </a:rPr>
              <a:t>, whose resistance may be a few ohms or millions of ohms.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Ohm’s Law</a:t>
            </a:r>
            <a:endParaRPr lang="en-US" sz="4000" b="1" dirty="0">
              <a:latin typeface="Lucida Console" panose="020B0609040504020204" pitchFamily="49" charset="0"/>
            </a:endParaRPr>
          </a:p>
        </p:txBody>
      </p:sp>
    </p:spTree>
    <p:extLst>
      <p:ext uri="{BB962C8B-B14F-4D97-AF65-F5344CB8AC3E}">
        <p14:creationId xmlns:p14="http://schemas.microsoft.com/office/powerpoint/2010/main" val="6317008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85800"/>
          </a:xfrm>
        </p:spPr>
        <p:txBody>
          <a:bodyPr/>
          <a:lstStyle/>
          <a:p>
            <a:r>
              <a:rPr lang="en-US" dirty="0" smtClean="0"/>
              <a:t>What Affects Resistance?</a:t>
            </a:r>
            <a:endParaRPr lang="en-US" dirty="0"/>
          </a:p>
        </p:txBody>
      </p:sp>
      <p:sp>
        <p:nvSpPr>
          <p:cNvPr id="3" name="Content Placeholder 2"/>
          <p:cNvSpPr>
            <a:spLocks noGrp="1"/>
          </p:cNvSpPr>
          <p:nvPr>
            <p:ph idx="1"/>
          </p:nvPr>
        </p:nvSpPr>
        <p:spPr/>
        <p:txBody>
          <a:bodyPr/>
          <a:lstStyle/>
          <a:p>
            <a:endParaRPr lang="en-US" dirty="0"/>
          </a:p>
        </p:txBody>
      </p:sp>
      <p:pic>
        <p:nvPicPr>
          <p:cNvPr id="47106" name="Picture 2"/>
          <p:cNvPicPr>
            <a:picLocks noChangeAspect="1" noChangeArrowheads="1"/>
          </p:cNvPicPr>
          <p:nvPr/>
        </p:nvPicPr>
        <p:blipFill>
          <a:blip r:embed="rId2" cstate="print"/>
          <a:srcRect/>
          <a:stretch>
            <a:fillRect/>
          </a:stretch>
        </p:blipFill>
        <p:spPr bwMode="auto">
          <a:xfrm>
            <a:off x="304800" y="1524000"/>
            <a:ext cx="8448146" cy="4905375"/>
          </a:xfrm>
          <a:prstGeom prst="rect">
            <a:avLst/>
          </a:prstGeom>
          <a:noFill/>
          <a:ln w="9525">
            <a:noFill/>
            <a:miter lim="800000"/>
            <a:headEnd/>
            <a:tailEnd/>
          </a:ln>
        </p:spPr>
      </p:pic>
    </p:spTree>
    <p:extLst>
      <p:ext uri="{BB962C8B-B14F-4D97-AF65-F5344CB8AC3E}">
        <p14:creationId xmlns:p14="http://schemas.microsoft.com/office/powerpoint/2010/main" val="38815292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762000"/>
          </a:xfrm>
        </p:spPr>
        <p:txBody>
          <a:bodyPr>
            <a:normAutofit/>
          </a:bodyPr>
          <a:lstStyle/>
          <a:p>
            <a:pPr algn="ctr"/>
            <a:r>
              <a:rPr lang="en-US" sz="2800" b="1" dirty="0" smtClean="0">
                <a:latin typeface="Lucida Console" panose="020B0609040504020204" pitchFamily="49" charset="0"/>
              </a:rPr>
              <a:t>Electric shock   </a:t>
            </a:r>
            <a:endParaRPr lang="en-US" sz="2800" b="1" dirty="0">
              <a:latin typeface="Lucida Console" panose="020B0609040504020204" pitchFamily="49" charset="0"/>
            </a:endParaRPr>
          </a:p>
        </p:txBody>
      </p:sp>
      <p:sp>
        <p:nvSpPr>
          <p:cNvPr id="6" name="TextBox 5"/>
          <p:cNvSpPr txBox="1"/>
          <p:nvPr/>
        </p:nvSpPr>
        <p:spPr>
          <a:xfrm>
            <a:off x="304800" y="894692"/>
            <a:ext cx="8153400" cy="369332"/>
          </a:xfrm>
          <a:prstGeom prst="rect">
            <a:avLst/>
          </a:prstGeom>
          <a:noFill/>
        </p:spPr>
        <p:txBody>
          <a:bodyPr wrap="square" rtlCol="0">
            <a:spAutoFit/>
          </a:bodyPr>
          <a:lstStyle/>
          <a:p>
            <a:r>
              <a:rPr lang="en-US" dirty="0" smtClean="0">
                <a:latin typeface="Lucida Sans Unicode" pitchFamily="34" charset="0"/>
                <a:cs typeface="Lucida Sans Unicode" pitchFamily="34" charset="0"/>
              </a:rPr>
              <a:t>Concept Practice</a:t>
            </a:r>
            <a:endParaRPr lang="en-US" dirty="0">
              <a:latin typeface="Lucida Sans Unicode" pitchFamily="34" charset="0"/>
              <a:cs typeface="Lucida Sans Unicode" pitchFamily="34" charset="0"/>
            </a:endParaRPr>
          </a:p>
        </p:txBody>
      </p:sp>
      <p:sp>
        <p:nvSpPr>
          <p:cNvPr id="7" name="Rectangle 6"/>
          <p:cNvSpPr/>
          <p:nvPr/>
        </p:nvSpPr>
        <p:spPr>
          <a:xfrm>
            <a:off x="304800" y="1264024"/>
            <a:ext cx="3875928" cy="1477328"/>
          </a:xfrm>
          <a:prstGeom prst="rect">
            <a:avLst/>
          </a:prstGeom>
        </p:spPr>
        <p:txBody>
          <a:bodyPr wrap="square">
            <a:spAutoFit/>
          </a:bodyPr>
          <a:lstStyle/>
          <a:p>
            <a:r>
              <a:rPr lang="en-US" dirty="0" smtClean="0"/>
              <a:t>How much current flows through a lamp with a resistance of 60 ohms when the voltage across the lamp is 12V?</a:t>
            </a:r>
            <a:endParaRPr lang="en-US" dirty="0"/>
          </a:p>
          <a:p>
            <a:endParaRPr lang="en-US" dirty="0"/>
          </a:p>
        </p:txBody>
      </p:sp>
      <p:sp>
        <p:nvSpPr>
          <p:cNvPr id="5" name="TextBox 4"/>
          <p:cNvSpPr txBox="1"/>
          <p:nvPr/>
        </p:nvSpPr>
        <p:spPr>
          <a:xfrm>
            <a:off x="446928" y="2702771"/>
            <a:ext cx="3733800" cy="2585323"/>
          </a:xfrm>
          <a:prstGeom prst="rect">
            <a:avLst/>
          </a:prstGeom>
          <a:noFill/>
        </p:spPr>
        <p:txBody>
          <a:bodyPr wrap="square" rtlCol="0">
            <a:spAutoFit/>
          </a:bodyPr>
          <a:lstStyle/>
          <a:p>
            <a:r>
              <a:rPr lang="en-US" dirty="0" smtClean="0"/>
              <a:t>Resistance = 60 ohms</a:t>
            </a:r>
          </a:p>
          <a:p>
            <a:r>
              <a:rPr lang="en-US" dirty="0" smtClean="0"/>
              <a:t>Voltage = 12V</a:t>
            </a:r>
          </a:p>
          <a:p>
            <a:r>
              <a:rPr lang="en-US" dirty="0" smtClean="0"/>
              <a:t>Current = ? A</a:t>
            </a:r>
          </a:p>
          <a:p>
            <a:endParaRPr lang="en-US" dirty="0"/>
          </a:p>
          <a:p>
            <a:r>
              <a:rPr lang="en-US" dirty="0" smtClean="0"/>
              <a:t>Formula?</a:t>
            </a:r>
          </a:p>
          <a:p>
            <a:endParaRPr lang="en-US" dirty="0"/>
          </a:p>
          <a:p>
            <a:r>
              <a:rPr lang="en-US" dirty="0" smtClean="0"/>
              <a:t>I = V/R		</a:t>
            </a:r>
          </a:p>
          <a:p>
            <a:r>
              <a:rPr lang="en-US" dirty="0" smtClean="0"/>
              <a:t>               A = 12V/60 ohms</a:t>
            </a:r>
          </a:p>
          <a:p>
            <a:r>
              <a:rPr lang="en-US" dirty="0" smtClean="0"/>
              <a:t>        0.2A = 12V/60 ohms</a:t>
            </a:r>
            <a:endParaRPr lang="en-US" dirty="0"/>
          </a:p>
        </p:txBody>
      </p:sp>
      <p:sp>
        <p:nvSpPr>
          <p:cNvPr id="8" name="Rectangle 7"/>
          <p:cNvSpPr/>
          <p:nvPr/>
        </p:nvSpPr>
        <p:spPr>
          <a:xfrm>
            <a:off x="54251" y="2774961"/>
            <a:ext cx="3799728" cy="245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cdn3.volusion.com/swkxh.awrcc/v/vspfiles/photos/basketweave-table-lamp-901-674-1.jpg?1447069989"/>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50" b="100000" l="10000" r="90000"/>
                    </a14:imgEffect>
                  </a14:imgLayer>
                </a14:imgProps>
              </a:ext>
              <a:ext uri="{28A0092B-C50C-407E-A947-70E740481C1C}">
                <a14:useLocalDpi xmlns:a14="http://schemas.microsoft.com/office/drawing/2010/main" val="0"/>
              </a:ext>
            </a:extLst>
          </a:blip>
          <a:srcRect/>
          <a:stretch>
            <a:fillRect/>
          </a:stretch>
        </p:blipFill>
        <p:spPr bwMode="auto">
          <a:xfrm>
            <a:off x="3425552" y="2286000"/>
            <a:ext cx="228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524500" y="4800600"/>
            <a:ext cx="3228228" cy="1477328"/>
          </a:xfrm>
          <a:prstGeom prst="rect">
            <a:avLst/>
          </a:prstGeom>
        </p:spPr>
        <p:txBody>
          <a:bodyPr wrap="square">
            <a:spAutoFit/>
          </a:bodyPr>
          <a:lstStyle/>
          <a:p>
            <a:r>
              <a:rPr lang="en-US" dirty="0" smtClean="0"/>
              <a:t>What is the resistance of an electric frying pan that draws a current of 12 A when connected to a 120V circuit?</a:t>
            </a:r>
            <a:endParaRPr lang="en-US" dirty="0"/>
          </a:p>
          <a:p>
            <a:endParaRPr lang="en-US" dirty="0"/>
          </a:p>
        </p:txBody>
      </p:sp>
      <p:sp>
        <p:nvSpPr>
          <p:cNvPr id="18" name="TextBox 17"/>
          <p:cNvSpPr txBox="1"/>
          <p:nvPr/>
        </p:nvSpPr>
        <p:spPr>
          <a:xfrm>
            <a:off x="5524500" y="1066800"/>
            <a:ext cx="3733800" cy="3416320"/>
          </a:xfrm>
          <a:prstGeom prst="rect">
            <a:avLst/>
          </a:prstGeom>
          <a:noFill/>
        </p:spPr>
        <p:txBody>
          <a:bodyPr wrap="square" rtlCol="0">
            <a:spAutoFit/>
          </a:bodyPr>
          <a:lstStyle/>
          <a:p>
            <a:r>
              <a:rPr lang="en-US" dirty="0" smtClean="0"/>
              <a:t>Resistance = ? ohms</a:t>
            </a:r>
          </a:p>
          <a:p>
            <a:r>
              <a:rPr lang="en-US" dirty="0" smtClean="0"/>
              <a:t>Voltage = 120V</a:t>
            </a:r>
          </a:p>
          <a:p>
            <a:r>
              <a:rPr lang="en-US" dirty="0" smtClean="0"/>
              <a:t>Current =  12A</a:t>
            </a:r>
          </a:p>
          <a:p>
            <a:endParaRPr lang="en-US" dirty="0"/>
          </a:p>
          <a:p>
            <a:r>
              <a:rPr lang="en-US" dirty="0" smtClean="0"/>
              <a:t>Formula?</a:t>
            </a:r>
          </a:p>
          <a:p>
            <a:endParaRPr lang="en-US" dirty="0"/>
          </a:p>
          <a:p>
            <a:r>
              <a:rPr lang="en-US" dirty="0" smtClean="0"/>
              <a:t>I = V/R		</a:t>
            </a:r>
          </a:p>
          <a:p>
            <a:r>
              <a:rPr lang="en-US" dirty="0" smtClean="0"/>
              <a:t>               12 A = 120V/ R</a:t>
            </a:r>
          </a:p>
          <a:p>
            <a:r>
              <a:rPr lang="en-US" dirty="0" smtClean="0"/>
              <a:t>            12A/R = 120V</a:t>
            </a:r>
          </a:p>
          <a:p>
            <a:r>
              <a:rPr lang="en-US" dirty="0"/>
              <a:t>	</a:t>
            </a:r>
            <a:r>
              <a:rPr lang="en-US" dirty="0" smtClean="0"/>
              <a:t>     R= 120V/12A</a:t>
            </a:r>
          </a:p>
          <a:p>
            <a:r>
              <a:rPr lang="en-US" dirty="0"/>
              <a:t>	</a:t>
            </a:r>
            <a:r>
              <a:rPr lang="en-US" dirty="0" smtClean="0"/>
              <a:t>     R =10 ohms </a:t>
            </a:r>
          </a:p>
          <a:p>
            <a:endParaRPr lang="en-US" dirty="0"/>
          </a:p>
        </p:txBody>
      </p:sp>
      <p:sp>
        <p:nvSpPr>
          <p:cNvPr id="19" name="Rectangle 18"/>
          <p:cNvSpPr/>
          <p:nvPr/>
        </p:nvSpPr>
        <p:spPr>
          <a:xfrm>
            <a:off x="5238750" y="1133913"/>
            <a:ext cx="3799728" cy="3057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Picture 16" descr="http://thumbs4.ebaystatic.com/d/l225/m/mEYJcX8i3b55mc4w-KECwAA.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78" b="100000" l="0" r="100000"/>
                    </a14:imgEffect>
                  </a14:imgLayer>
                </a14:imgProps>
              </a:ext>
              <a:ext uri="{28A0092B-C50C-407E-A947-70E740481C1C}">
                <a14:useLocalDpi xmlns:a14="http://schemas.microsoft.com/office/drawing/2010/main" val="0"/>
              </a:ext>
            </a:extLst>
          </a:blip>
          <a:srcRect/>
          <a:stretch>
            <a:fillRect/>
          </a:stretch>
        </p:blipFill>
        <p:spPr bwMode="auto">
          <a:xfrm>
            <a:off x="3357282" y="47148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4"/>
                                        </p:tgtEl>
                                        <p:attrNameLst>
                                          <p:attrName>style.visibility</p:attrName>
                                        </p:attrNameLst>
                                      </p:cBhvr>
                                      <p:to>
                                        <p:strVal val="visible"/>
                                      </p:to>
                                    </p:set>
                                    <p:animEffect transition="in" filter="fade">
                                      <p:cBhvr>
                                        <p:cTn id="47" dur="500"/>
                                        <p:tgtEl>
                                          <p:spTgt spid="206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fade">
                                      <p:cBhvr>
                                        <p:cTn id="60" dur="500"/>
                                        <p:tgtEl>
                                          <p:spTgt spid="1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xEl>
                                              <p:pRg st="1" end="1"/>
                                            </p:txEl>
                                          </p:spTgt>
                                        </p:tgtEl>
                                        <p:attrNameLst>
                                          <p:attrName>style.visibility</p:attrName>
                                        </p:attrNameLst>
                                      </p:cBhvr>
                                      <p:to>
                                        <p:strVal val="visible"/>
                                      </p:to>
                                    </p:set>
                                    <p:animEffect transition="in" filter="fade">
                                      <p:cBhvr>
                                        <p:cTn id="65" dur="500"/>
                                        <p:tgtEl>
                                          <p:spTgt spid="18">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xEl>
                                              <p:pRg st="2" end="2"/>
                                            </p:txEl>
                                          </p:spTgt>
                                        </p:tgtEl>
                                        <p:attrNameLst>
                                          <p:attrName>style.visibility</p:attrName>
                                        </p:attrNameLst>
                                      </p:cBhvr>
                                      <p:to>
                                        <p:strVal val="visible"/>
                                      </p:to>
                                    </p:set>
                                    <p:animEffect transition="in" filter="fade">
                                      <p:cBhvr>
                                        <p:cTn id="70" dur="500"/>
                                        <p:tgtEl>
                                          <p:spTgt spid="18">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xEl>
                                              <p:pRg st="4" end="4"/>
                                            </p:txEl>
                                          </p:spTgt>
                                        </p:tgtEl>
                                        <p:attrNameLst>
                                          <p:attrName>style.visibility</p:attrName>
                                        </p:attrNameLst>
                                      </p:cBhvr>
                                      <p:to>
                                        <p:strVal val="visible"/>
                                      </p:to>
                                    </p:set>
                                    <p:animEffect transition="in" filter="fade">
                                      <p:cBhvr>
                                        <p:cTn id="75" dur="500"/>
                                        <p:tgtEl>
                                          <p:spTgt spid="18">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8">
                                            <p:txEl>
                                              <p:pRg st="6" end="6"/>
                                            </p:txEl>
                                          </p:spTgt>
                                        </p:tgtEl>
                                        <p:attrNameLst>
                                          <p:attrName>style.visibility</p:attrName>
                                        </p:attrNameLst>
                                      </p:cBhvr>
                                      <p:to>
                                        <p:strVal val="visible"/>
                                      </p:to>
                                    </p:set>
                                    <p:animEffect transition="in" filter="fade">
                                      <p:cBhvr>
                                        <p:cTn id="80" dur="500"/>
                                        <p:tgtEl>
                                          <p:spTgt spid="18">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8">
                                            <p:txEl>
                                              <p:pRg st="7" end="7"/>
                                            </p:txEl>
                                          </p:spTgt>
                                        </p:tgtEl>
                                        <p:attrNameLst>
                                          <p:attrName>style.visibility</p:attrName>
                                        </p:attrNameLst>
                                      </p:cBhvr>
                                      <p:to>
                                        <p:strVal val="visible"/>
                                      </p:to>
                                    </p:set>
                                    <p:animEffect transition="in" filter="fade">
                                      <p:cBhvr>
                                        <p:cTn id="85" dur="500"/>
                                        <p:tgtEl>
                                          <p:spTgt spid="18">
                                            <p:txEl>
                                              <p:pRg st="7" end="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8">
                                            <p:txEl>
                                              <p:pRg st="8" end="8"/>
                                            </p:txEl>
                                          </p:spTgt>
                                        </p:tgtEl>
                                        <p:attrNameLst>
                                          <p:attrName>style.visibility</p:attrName>
                                        </p:attrNameLst>
                                      </p:cBhvr>
                                      <p:to>
                                        <p:strVal val="visible"/>
                                      </p:to>
                                    </p:set>
                                    <p:animEffect transition="in" filter="fade">
                                      <p:cBhvr>
                                        <p:cTn id="90" dur="500"/>
                                        <p:tgtEl>
                                          <p:spTgt spid="18">
                                            <p:txEl>
                                              <p:pRg st="8" end="8"/>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8">
                                            <p:txEl>
                                              <p:pRg st="9" end="9"/>
                                            </p:txEl>
                                          </p:spTgt>
                                        </p:tgtEl>
                                        <p:attrNameLst>
                                          <p:attrName>style.visibility</p:attrName>
                                        </p:attrNameLst>
                                      </p:cBhvr>
                                      <p:to>
                                        <p:strVal val="visible"/>
                                      </p:to>
                                    </p:set>
                                    <p:animEffect transition="in" filter="fade">
                                      <p:cBhvr>
                                        <p:cTn id="95" dur="500"/>
                                        <p:tgtEl>
                                          <p:spTgt spid="18">
                                            <p:txEl>
                                              <p:pRg st="9" end="9"/>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8">
                                            <p:txEl>
                                              <p:pRg st="10" end="10"/>
                                            </p:txEl>
                                          </p:spTgt>
                                        </p:tgtEl>
                                        <p:attrNameLst>
                                          <p:attrName>style.visibility</p:attrName>
                                        </p:attrNameLst>
                                      </p:cBhvr>
                                      <p:to>
                                        <p:strVal val="visible"/>
                                      </p:to>
                                    </p:set>
                                    <p:animEffect transition="in" filter="fade">
                                      <p:cBhvr>
                                        <p:cTn id="100"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P spid="8" grpId="0" animBg="1"/>
      <p:bldP spid="14" grpId="0"/>
      <p:bldP spid="18" grpId="0" build="p" bldLvl="4"/>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0" y="4"/>
            <a:ext cx="10405792" cy="68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Which causes electric shock in the human body—current or voltage? The damaging effects of shock result from current through the body. From Ohm’s law, we see current depends on the voltage applied and also on the body’s electrical resistance. </a:t>
            </a:r>
          </a:p>
          <a:p>
            <a:pPr marL="18288" indent="0">
              <a:buNone/>
            </a:pPr>
            <a:r>
              <a:rPr lang="en-US" dirty="0" smtClean="0">
                <a:effectLst/>
                <a:latin typeface="Lucida Console" panose="020B0609040504020204" pitchFamily="49" charset="0"/>
                <a:cs typeface="Lucida Sans Unicode" panose="020B0602030504020204" pitchFamily="34" charset="0"/>
              </a:rPr>
              <a:t>A person’s resistance ranges from about 100 ohms if the body is soaked with salt water to about 500,000 ohms if the skin is very dry.</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
        <p:nvSpPr>
          <p:cNvPr id="4" name="TextBox 3"/>
          <p:cNvSpPr txBox="1"/>
          <p:nvPr/>
        </p:nvSpPr>
        <p:spPr>
          <a:xfrm>
            <a:off x="3200400" y="4"/>
            <a:ext cx="2819400" cy="461665"/>
          </a:xfrm>
          <a:prstGeom prst="rect">
            <a:avLst/>
          </a:prstGeom>
          <a:solidFill>
            <a:srgbClr val="C00000"/>
          </a:solidFill>
        </p:spPr>
        <p:txBody>
          <a:bodyPr wrap="square" rtlCol="0">
            <a:spAutoFit/>
          </a:bodyPr>
          <a:lstStyle/>
          <a:p>
            <a:r>
              <a:rPr lang="en-US" sz="2400" dirty="0" smtClean="0">
                <a:latin typeface="Lucida Console" panose="020B0609040504020204" pitchFamily="49" charset="0"/>
              </a:rPr>
              <a:t>Electric Eel &gt;</a:t>
            </a:r>
            <a:endParaRPr lang="en-US" sz="2400" dirty="0">
              <a:latin typeface="Lucida Console" panose="020B0609040504020204" pitchFamily="49" charset="0"/>
            </a:endParaRPr>
          </a:p>
        </p:txBody>
      </p:sp>
    </p:spTree>
    <p:extLst>
      <p:ext uri="{BB962C8B-B14F-4D97-AF65-F5344CB8AC3E}">
        <p14:creationId xmlns:p14="http://schemas.microsoft.com/office/powerpoint/2010/main" val="146155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0" y="4"/>
            <a:ext cx="10405792" cy="68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a:effectLst/>
                <a:latin typeface="Lucida Console" panose="020B0609040504020204" pitchFamily="49" charset="0"/>
                <a:cs typeface="Lucida Sans Unicode" panose="020B0602030504020204" pitchFamily="34" charset="0"/>
              </a:rPr>
              <a:t>If you touch the two electrodes of a battery with dry fingers, you make up a circuit with resistance of about 100,000 ohms. You </a:t>
            </a:r>
            <a:r>
              <a:rPr lang="en-US" dirty="0" smtClean="0">
                <a:effectLst/>
                <a:latin typeface="Lucida Console" panose="020B0609040504020204" pitchFamily="49" charset="0"/>
                <a:cs typeface="Lucida Sans Unicode" panose="020B0602030504020204" pitchFamily="34" charset="0"/>
              </a:rPr>
              <a:t>usually cannot feel 12 volts. Even 24 volts just barely tingles. </a:t>
            </a:r>
          </a:p>
          <a:p>
            <a:pPr marL="18288" indent="0">
              <a:buNone/>
            </a:pPr>
            <a:r>
              <a:rPr lang="en-US" dirty="0" smtClean="0">
                <a:effectLst/>
                <a:latin typeface="Lucida Console" panose="020B0609040504020204" pitchFamily="49" charset="0"/>
                <a:cs typeface="Lucida Sans Unicode" panose="020B0602030504020204" pitchFamily="34" charset="0"/>
              </a:rPr>
              <a:t>If your skin is moist, 24 volts can be quite uncomfortable.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
        <p:nvSpPr>
          <p:cNvPr id="4" name="TextBox 3"/>
          <p:cNvSpPr txBox="1"/>
          <p:nvPr/>
        </p:nvSpPr>
        <p:spPr>
          <a:xfrm>
            <a:off x="3200400" y="4"/>
            <a:ext cx="2819400" cy="461665"/>
          </a:xfrm>
          <a:prstGeom prst="rect">
            <a:avLst/>
          </a:prstGeom>
          <a:solidFill>
            <a:srgbClr val="C00000"/>
          </a:solidFill>
        </p:spPr>
        <p:txBody>
          <a:bodyPr wrap="square" rtlCol="0">
            <a:spAutoFit/>
          </a:bodyPr>
          <a:lstStyle/>
          <a:p>
            <a:r>
              <a:rPr lang="en-US" sz="2400" dirty="0" smtClean="0">
                <a:latin typeface="Lucida Console" panose="020B0609040504020204" pitchFamily="49" charset="0"/>
              </a:rPr>
              <a:t>Electric Eel &gt;</a:t>
            </a:r>
            <a:endParaRPr lang="en-US" sz="2400" dirty="0">
              <a:latin typeface="Lucida Console" panose="020B0609040504020204" pitchFamily="49" charset="0"/>
            </a:endParaRPr>
          </a:p>
        </p:txBody>
      </p:sp>
    </p:spTree>
    <p:extLst>
      <p:ext uri="{BB962C8B-B14F-4D97-AF65-F5344CB8AC3E}">
        <p14:creationId xmlns:p14="http://schemas.microsoft.com/office/powerpoint/2010/main" val="35294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0" y="4"/>
            <a:ext cx="10405792" cy="68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To receive a shock, there must be a difference in voltage between one part of your body and another part. Electron flow will pass along the path of least electrical resistance connecting these two points.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
        <p:nvSpPr>
          <p:cNvPr id="4" name="TextBox 3"/>
          <p:cNvSpPr txBox="1"/>
          <p:nvPr/>
        </p:nvSpPr>
        <p:spPr>
          <a:xfrm>
            <a:off x="3200400" y="4"/>
            <a:ext cx="2819400" cy="461665"/>
          </a:xfrm>
          <a:prstGeom prst="rect">
            <a:avLst/>
          </a:prstGeom>
          <a:solidFill>
            <a:srgbClr val="C00000"/>
          </a:solidFill>
        </p:spPr>
        <p:txBody>
          <a:bodyPr wrap="square" rtlCol="0">
            <a:spAutoFit/>
          </a:bodyPr>
          <a:lstStyle/>
          <a:p>
            <a:r>
              <a:rPr lang="en-US" sz="2400" dirty="0" smtClean="0">
                <a:latin typeface="Lucida Console" panose="020B0609040504020204" pitchFamily="49" charset="0"/>
              </a:rPr>
              <a:t>Electric Eel &gt;</a:t>
            </a:r>
            <a:endParaRPr lang="en-US" sz="2400" dirty="0">
              <a:latin typeface="Lucida Console" panose="020B0609040504020204" pitchFamily="49" charset="0"/>
            </a:endParaRPr>
          </a:p>
        </p:txBody>
      </p:sp>
      <p:sp>
        <p:nvSpPr>
          <p:cNvPr id="5" name="Rectangle 4"/>
          <p:cNvSpPr/>
          <p:nvPr/>
        </p:nvSpPr>
        <p:spPr>
          <a:xfrm>
            <a:off x="533400" y="5715000"/>
            <a:ext cx="4572000" cy="646331"/>
          </a:xfrm>
          <a:prstGeom prst="rect">
            <a:avLst/>
          </a:prstGeom>
        </p:spPr>
        <p:txBody>
          <a:bodyPr>
            <a:spAutoFit/>
          </a:bodyPr>
          <a:lstStyle/>
          <a:p>
            <a:r>
              <a:rPr lang="en-US" b="1" dirty="0">
                <a:hlinkClick r:id="rId4"/>
              </a:rPr>
              <a:t>Do electric eels feel a shock? - Zoo La </a:t>
            </a:r>
            <a:r>
              <a:rPr lang="en-US" b="1" dirty="0" err="1">
                <a:hlinkClick r:id="rId4"/>
              </a:rPr>
              <a:t>La</a:t>
            </a:r>
            <a:r>
              <a:rPr lang="en-US" b="1" dirty="0">
                <a:hlinkClick r:id="rId4"/>
              </a:rPr>
              <a:t> (Ep 20) - Earth</a:t>
            </a:r>
            <a:endParaRPr lang="en-US" b="1" dirty="0"/>
          </a:p>
        </p:txBody>
      </p:sp>
      <p:sp>
        <p:nvSpPr>
          <p:cNvPr id="6" name="Rectangle 5"/>
          <p:cNvSpPr/>
          <p:nvPr/>
        </p:nvSpPr>
        <p:spPr>
          <a:xfrm>
            <a:off x="4693024" y="4800600"/>
            <a:ext cx="4572000" cy="646331"/>
          </a:xfrm>
          <a:prstGeom prst="rect">
            <a:avLst/>
          </a:prstGeom>
        </p:spPr>
        <p:txBody>
          <a:bodyPr>
            <a:spAutoFit/>
          </a:bodyPr>
          <a:lstStyle/>
          <a:p>
            <a:r>
              <a:rPr lang="en-US" b="1" dirty="0">
                <a:hlinkClick r:id="rId5"/>
              </a:rPr>
              <a:t>The Shocking Truth About Electric Animals!</a:t>
            </a:r>
            <a:endParaRPr lang="en-US" b="1" dirty="0"/>
          </a:p>
        </p:txBody>
      </p:sp>
    </p:spTree>
    <p:extLst>
      <p:ext uri="{BB962C8B-B14F-4D97-AF65-F5344CB8AC3E}">
        <p14:creationId xmlns:p14="http://schemas.microsoft.com/office/powerpoint/2010/main" val="9762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762000"/>
          </a:xfrm>
        </p:spPr>
        <p:txBody>
          <a:bodyPr>
            <a:normAutofit/>
          </a:bodyPr>
          <a:lstStyle/>
          <a:p>
            <a:pPr algn="ctr"/>
            <a:r>
              <a:rPr lang="en-US" sz="2800" b="1" dirty="0" smtClean="0">
                <a:latin typeface="Lucida Console" panose="020B0609040504020204" pitchFamily="49" charset="0"/>
              </a:rPr>
              <a:t>Electric shock   </a:t>
            </a:r>
            <a:endParaRPr lang="en-US" sz="2800" b="1" dirty="0">
              <a:latin typeface="Lucida Console" panose="020B0609040504020204" pitchFamily="49" charset="0"/>
            </a:endParaRPr>
          </a:p>
        </p:txBody>
      </p:sp>
      <p:sp>
        <p:nvSpPr>
          <p:cNvPr id="6" name="TextBox 5"/>
          <p:cNvSpPr txBox="1"/>
          <p:nvPr/>
        </p:nvSpPr>
        <p:spPr>
          <a:xfrm>
            <a:off x="381000" y="1295400"/>
            <a:ext cx="8153400" cy="369332"/>
          </a:xfrm>
          <a:prstGeom prst="rect">
            <a:avLst/>
          </a:prstGeom>
          <a:noFill/>
        </p:spPr>
        <p:txBody>
          <a:bodyPr wrap="square" rtlCol="0">
            <a:spAutoFit/>
          </a:bodyPr>
          <a:lstStyle/>
          <a:p>
            <a:r>
              <a:rPr lang="en-US" dirty="0" smtClean="0">
                <a:latin typeface="Lucida Sans Unicode" pitchFamily="34" charset="0"/>
                <a:cs typeface="Lucida Sans Unicode" pitchFamily="34" charset="0"/>
              </a:rPr>
              <a:t>Concept Practice</a:t>
            </a:r>
            <a:endParaRPr lang="en-US" dirty="0">
              <a:latin typeface="Lucida Sans Unicode" pitchFamily="34" charset="0"/>
              <a:cs typeface="Lucida Sans Unicode" pitchFamily="34" charset="0"/>
            </a:endParaRPr>
          </a:p>
        </p:txBody>
      </p:sp>
      <p:sp>
        <p:nvSpPr>
          <p:cNvPr id="7" name="Rectangle 6"/>
          <p:cNvSpPr/>
          <p:nvPr/>
        </p:nvSpPr>
        <p:spPr>
          <a:xfrm>
            <a:off x="304800" y="2133600"/>
            <a:ext cx="4572000" cy="1477328"/>
          </a:xfrm>
          <a:prstGeom prst="rect">
            <a:avLst/>
          </a:prstGeom>
        </p:spPr>
        <p:txBody>
          <a:bodyPr>
            <a:spAutoFit/>
          </a:bodyPr>
          <a:lstStyle/>
          <a:p>
            <a:r>
              <a:rPr lang="en-US" dirty="0" smtClean="0"/>
              <a:t>At 100,000 ohms of resistance, how much current will flow through your body if you touch the terminals of a 12V battery?  What  will it feel like?</a:t>
            </a:r>
            <a:endParaRPr lang="en-US" dirty="0"/>
          </a:p>
          <a:p>
            <a:endParaRPr lang="en-US" dirty="0"/>
          </a:p>
        </p:txBody>
      </p:sp>
      <p:sp>
        <p:nvSpPr>
          <p:cNvPr id="5" name="TextBox 4"/>
          <p:cNvSpPr txBox="1"/>
          <p:nvPr/>
        </p:nvSpPr>
        <p:spPr>
          <a:xfrm>
            <a:off x="838200" y="3798313"/>
            <a:ext cx="4876800" cy="2585323"/>
          </a:xfrm>
          <a:prstGeom prst="rect">
            <a:avLst/>
          </a:prstGeom>
          <a:noFill/>
        </p:spPr>
        <p:txBody>
          <a:bodyPr wrap="square" rtlCol="0">
            <a:spAutoFit/>
          </a:bodyPr>
          <a:lstStyle/>
          <a:p>
            <a:r>
              <a:rPr lang="en-US" dirty="0" smtClean="0"/>
              <a:t>Resistance = 100,000 ohms</a:t>
            </a:r>
          </a:p>
          <a:p>
            <a:r>
              <a:rPr lang="en-US" dirty="0" smtClean="0"/>
              <a:t>Voltage = 12V</a:t>
            </a:r>
          </a:p>
          <a:p>
            <a:r>
              <a:rPr lang="en-US" dirty="0" smtClean="0"/>
              <a:t>Current = ? A</a:t>
            </a:r>
          </a:p>
          <a:p>
            <a:endParaRPr lang="en-US" dirty="0"/>
          </a:p>
          <a:p>
            <a:r>
              <a:rPr lang="en-US" dirty="0" smtClean="0"/>
              <a:t>Formula?</a:t>
            </a:r>
          </a:p>
          <a:p>
            <a:endParaRPr lang="en-US" dirty="0"/>
          </a:p>
          <a:p>
            <a:r>
              <a:rPr lang="en-US" dirty="0" smtClean="0"/>
              <a:t>I = V/R		</a:t>
            </a:r>
          </a:p>
          <a:p>
            <a:r>
              <a:rPr lang="en-US" dirty="0" smtClean="0"/>
              <a:t>               A = 12V/100,000 ohms</a:t>
            </a:r>
          </a:p>
          <a:p>
            <a:r>
              <a:rPr lang="en-US" dirty="0" smtClean="0"/>
              <a:t> 0.00012A = 12V/100,000 ohms</a:t>
            </a:r>
            <a:endParaRPr lang="en-US" dirty="0"/>
          </a:p>
        </p:txBody>
      </p:sp>
      <p:sp>
        <p:nvSpPr>
          <p:cNvPr id="8" name="Rectangle 7"/>
          <p:cNvSpPr/>
          <p:nvPr/>
        </p:nvSpPr>
        <p:spPr>
          <a:xfrm>
            <a:off x="318247" y="3865930"/>
            <a:ext cx="3799728" cy="245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19800" y="6265440"/>
            <a:ext cx="2042547" cy="369332"/>
          </a:xfrm>
          <a:prstGeom prst="rect">
            <a:avLst/>
          </a:prstGeom>
        </p:spPr>
        <p:txBody>
          <a:bodyPr wrap="none">
            <a:spAutoFit/>
          </a:bodyPr>
          <a:lstStyle/>
          <a:p>
            <a:r>
              <a:rPr lang="en-US" b="1" dirty="0">
                <a:hlinkClick r:id="rId2"/>
              </a:rPr>
              <a:t>Battery Concerns </a:t>
            </a:r>
            <a:endParaRPr lang="en-US" b="1" dirty="0"/>
          </a:p>
        </p:txBody>
      </p:sp>
      <p:pic>
        <p:nvPicPr>
          <p:cNvPr id="2050" name="Picture 2" descr="http://blog.mr2ev.com/wp-content/uploads/2013/05/diehard-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429" y="940813"/>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slideplayer.com/9/2575675/slides/slide_11.jpg"/>
          <p:cNvPicPr>
            <a:picLocks noChangeAspect="1" noChangeArrowheads="1"/>
          </p:cNvPicPr>
          <p:nvPr/>
        </p:nvPicPr>
        <p:blipFill rotWithShape="1">
          <a:blip r:embed="rId4">
            <a:extLst>
              <a:ext uri="{28A0092B-C50C-407E-A947-70E740481C1C}">
                <a14:useLocalDpi xmlns:a14="http://schemas.microsoft.com/office/drawing/2010/main" val="0"/>
              </a:ext>
            </a:extLst>
          </a:blip>
          <a:srcRect l="6030" t="57073" r="32359" b="4298"/>
          <a:stretch/>
        </p:blipFill>
        <p:spPr bwMode="auto">
          <a:xfrm>
            <a:off x="4415118" y="4066755"/>
            <a:ext cx="4356261" cy="204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37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85659"/>
            <a:ext cx="8001000" cy="31242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An atom in its normal state has the same number of electrons as protons.  When an atom loses one or more electrons, it has a positive net charge. When it gains one or more electrons, it has a negative net charge.  </a:t>
            </a:r>
            <a:r>
              <a:rPr lang="en-US" b="1" dirty="0" smtClean="0">
                <a:solidFill>
                  <a:srgbClr val="FFC000"/>
                </a:solidFill>
                <a:effectLst/>
                <a:latin typeface="Lucida Console" panose="020B0609040504020204" pitchFamily="49" charset="0"/>
                <a:cs typeface="Lucida Sans Unicode" panose="020B0602030504020204" pitchFamily="34" charset="0"/>
              </a:rPr>
              <a:t>A charged particle is called an </a:t>
            </a:r>
            <a:r>
              <a:rPr lang="en-US" b="1" i="1" dirty="0" smtClean="0">
                <a:solidFill>
                  <a:srgbClr val="FFC000"/>
                </a:solidFill>
                <a:effectLst/>
                <a:latin typeface="Lucida Console" panose="020B0609040504020204" pitchFamily="49" charset="0"/>
                <a:cs typeface="Lucida Sans Unicode" panose="020B0602030504020204" pitchFamily="34" charset="0"/>
              </a:rPr>
              <a:t>ion</a:t>
            </a:r>
            <a:r>
              <a:rPr lang="en-US" b="1" dirty="0" smtClean="0">
                <a:solidFill>
                  <a:srgbClr val="FFC000"/>
                </a:solidFill>
                <a:effectLst/>
                <a:latin typeface="Lucida Console" panose="020B0609040504020204" pitchFamily="49" charset="0"/>
                <a:cs typeface="Lucida Sans Unicode" panose="020B0602030504020204" pitchFamily="34" charset="0"/>
              </a:rPr>
              <a:t>.  </a:t>
            </a:r>
            <a:r>
              <a:rPr lang="en-US" dirty="0" smtClean="0">
                <a:effectLst/>
                <a:latin typeface="Lucida Console" panose="020B0609040504020204" pitchFamily="49" charset="0"/>
                <a:cs typeface="Lucida Sans Unicode" panose="020B0602030504020204" pitchFamily="34" charset="0"/>
              </a:rPr>
              <a:t>A </a:t>
            </a:r>
            <a:r>
              <a:rPr lang="en-US" i="1" dirty="0" smtClean="0">
                <a:effectLst/>
                <a:latin typeface="Lucida Console" panose="020B0609040504020204" pitchFamily="49" charset="0"/>
                <a:cs typeface="Lucida Sans Unicode" panose="020B0602030504020204" pitchFamily="34" charset="0"/>
              </a:rPr>
              <a:t>positive ion</a:t>
            </a:r>
            <a:r>
              <a:rPr lang="en-US" dirty="0" smtClean="0">
                <a:effectLst/>
                <a:latin typeface="Lucida Console" panose="020B0609040504020204" pitchFamily="49" charset="0"/>
                <a:cs typeface="Lucida Sans Unicode" panose="020B0602030504020204" pitchFamily="34" charset="0"/>
              </a:rPr>
              <a:t> </a:t>
            </a:r>
            <a:r>
              <a:rPr lang="en-US" dirty="0">
                <a:effectLst/>
                <a:latin typeface="Lucida Console" panose="020B0609040504020204" pitchFamily="49" charset="0"/>
                <a:cs typeface="Lucida Sans Unicode" panose="020B0602030504020204" pitchFamily="34" charset="0"/>
              </a:rPr>
              <a:t>(</a:t>
            </a:r>
            <a:r>
              <a:rPr lang="en-US" dirty="0" err="1" smtClean="0">
                <a:effectLst/>
                <a:latin typeface="Lucida Console" panose="020B0609040504020204" pitchFamily="49" charset="0"/>
                <a:cs typeface="Lucida Sans Unicode" panose="020B0602030504020204" pitchFamily="34" charset="0"/>
              </a:rPr>
              <a:t>cation</a:t>
            </a:r>
            <a:r>
              <a:rPr lang="en-US" dirty="0" smtClean="0">
                <a:effectLst/>
                <a:latin typeface="Lucida Console" panose="020B0609040504020204" pitchFamily="49" charset="0"/>
                <a:cs typeface="Lucida Sans Unicode" panose="020B0602030504020204" pitchFamily="34" charset="0"/>
              </a:rPr>
              <a:t>) has a net positive charge &amp; is missing e-.  A </a:t>
            </a:r>
            <a:r>
              <a:rPr lang="en-US" i="1" dirty="0" smtClean="0">
                <a:effectLst/>
                <a:latin typeface="Lucida Console" panose="020B0609040504020204" pitchFamily="49" charset="0"/>
                <a:cs typeface="Lucida Sans Unicode" panose="020B0602030504020204" pitchFamily="34" charset="0"/>
              </a:rPr>
              <a:t>negative ion </a:t>
            </a:r>
            <a:r>
              <a:rPr lang="en-US" dirty="0" smtClean="0">
                <a:effectLst/>
                <a:latin typeface="Lucida Console" panose="020B0609040504020204" pitchFamily="49" charset="0"/>
                <a:cs typeface="Lucida Sans Unicode" panose="020B0602030504020204" pitchFamily="34" charset="0"/>
              </a:rPr>
              <a:t>(anion), with one or more extra e-, has a net negative charge.</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charge is a Basic Characteristic of Matter</a:t>
            </a:r>
            <a:endParaRPr lang="en-US" sz="3600" b="1" dirty="0">
              <a:latin typeface="Lucida Console" panose="020B0609040504020204" pitchFamily="49" charset="0"/>
            </a:endParaRPr>
          </a:p>
        </p:txBody>
      </p:sp>
      <p:pic>
        <p:nvPicPr>
          <p:cNvPr id="4098" name="Picture 2" descr="http://img3.wikia.nocookie.net/__cb20130325042535/starwars/images/7/73/Planet_Defend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368343"/>
            <a:ext cx="3048000" cy="23794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dia.moddb.com/images/games/1/9/8081/Ion_cannon_WIP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4567461"/>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cation vs an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643660"/>
            <a:ext cx="2438400"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animEffect transition="in" filter="fade">
                                      <p:cBhvr>
                                        <p:cTn id="23"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762000"/>
          </a:xfrm>
        </p:spPr>
        <p:txBody>
          <a:bodyPr>
            <a:normAutofit/>
          </a:bodyPr>
          <a:lstStyle/>
          <a:p>
            <a:pPr algn="ctr"/>
            <a:r>
              <a:rPr lang="en-US" sz="2800" b="1" dirty="0" smtClean="0">
                <a:latin typeface="Lucida Console" panose="020B0609040504020204" pitchFamily="49" charset="0"/>
              </a:rPr>
              <a:t>Electric shock   </a:t>
            </a:r>
            <a:endParaRPr lang="en-US" sz="2800" b="1" dirty="0">
              <a:latin typeface="Lucida Console" panose="020B0609040504020204" pitchFamily="49" charset="0"/>
            </a:endParaRPr>
          </a:p>
        </p:txBody>
      </p:sp>
      <p:sp>
        <p:nvSpPr>
          <p:cNvPr id="6" name="TextBox 5"/>
          <p:cNvSpPr txBox="1"/>
          <p:nvPr/>
        </p:nvSpPr>
        <p:spPr>
          <a:xfrm>
            <a:off x="381000" y="1295400"/>
            <a:ext cx="8153400" cy="369332"/>
          </a:xfrm>
          <a:prstGeom prst="rect">
            <a:avLst/>
          </a:prstGeom>
          <a:noFill/>
        </p:spPr>
        <p:txBody>
          <a:bodyPr wrap="square" rtlCol="0">
            <a:spAutoFit/>
          </a:bodyPr>
          <a:lstStyle/>
          <a:p>
            <a:r>
              <a:rPr lang="en-US" dirty="0" smtClean="0">
                <a:latin typeface="Lucida Sans Unicode" pitchFamily="34" charset="0"/>
                <a:cs typeface="Lucida Sans Unicode" pitchFamily="34" charset="0"/>
              </a:rPr>
              <a:t>Concept Practice</a:t>
            </a:r>
            <a:endParaRPr lang="en-US" dirty="0">
              <a:latin typeface="Lucida Sans Unicode" pitchFamily="34" charset="0"/>
              <a:cs typeface="Lucida Sans Unicode" pitchFamily="34" charset="0"/>
            </a:endParaRPr>
          </a:p>
        </p:txBody>
      </p:sp>
      <p:sp>
        <p:nvSpPr>
          <p:cNvPr id="7" name="Rectangle 6"/>
          <p:cNvSpPr/>
          <p:nvPr/>
        </p:nvSpPr>
        <p:spPr>
          <a:xfrm>
            <a:off x="304800" y="2133600"/>
            <a:ext cx="4572000" cy="1754326"/>
          </a:xfrm>
          <a:prstGeom prst="rect">
            <a:avLst/>
          </a:prstGeom>
        </p:spPr>
        <p:txBody>
          <a:bodyPr>
            <a:spAutoFit/>
          </a:bodyPr>
          <a:lstStyle/>
          <a:p>
            <a:r>
              <a:rPr lang="en-US" dirty="0" smtClean="0"/>
              <a:t>Moisten those very same fingers—now you have  1000 ohms of resistance, how much current will flow through your body if you touch the terminals of a 12V battery? What will it feel like?</a:t>
            </a:r>
            <a:endParaRPr lang="en-US" dirty="0"/>
          </a:p>
          <a:p>
            <a:endParaRPr lang="en-US" dirty="0"/>
          </a:p>
        </p:txBody>
      </p:sp>
      <p:sp>
        <p:nvSpPr>
          <p:cNvPr id="5" name="TextBox 4"/>
          <p:cNvSpPr txBox="1"/>
          <p:nvPr/>
        </p:nvSpPr>
        <p:spPr>
          <a:xfrm>
            <a:off x="838200" y="3798313"/>
            <a:ext cx="4876800" cy="2585323"/>
          </a:xfrm>
          <a:prstGeom prst="rect">
            <a:avLst/>
          </a:prstGeom>
          <a:noFill/>
        </p:spPr>
        <p:txBody>
          <a:bodyPr wrap="square" rtlCol="0">
            <a:spAutoFit/>
          </a:bodyPr>
          <a:lstStyle/>
          <a:p>
            <a:r>
              <a:rPr lang="en-US" dirty="0" smtClean="0"/>
              <a:t>Resistance = 1,000 ohms</a:t>
            </a:r>
          </a:p>
          <a:p>
            <a:r>
              <a:rPr lang="en-US" dirty="0" smtClean="0"/>
              <a:t>Voltage = 12V</a:t>
            </a:r>
          </a:p>
          <a:p>
            <a:r>
              <a:rPr lang="en-US" dirty="0" smtClean="0"/>
              <a:t>Current = ? A</a:t>
            </a:r>
          </a:p>
          <a:p>
            <a:endParaRPr lang="en-US" dirty="0"/>
          </a:p>
          <a:p>
            <a:r>
              <a:rPr lang="en-US" dirty="0" smtClean="0"/>
              <a:t>Formula?</a:t>
            </a:r>
          </a:p>
          <a:p>
            <a:endParaRPr lang="en-US" dirty="0"/>
          </a:p>
          <a:p>
            <a:r>
              <a:rPr lang="en-US" dirty="0" smtClean="0"/>
              <a:t>I = V/R		</a:t>
            </a:r>
          </a:p>
          <a:p>
            <a:r>
              <a:rPr lang="en-US" dirty="0" smtClean="0"/>
              <a:t>          A = 12V/1000 ohms</a:t>
            </a:r>
          </a:p>
          <a:p>
            <a:r>
              <a:rPr lang="en-US" dirty="0" smtClean="0"/>
              <a:t> 0.012A = 12V/1000 ohms</a:t>
            </a:r>
            <a:endParaRPr lang="en-US" dirty="0"/>
          </a:p>
        </p:txBody>
      </p:sp>
      <p:sp>
        <p:nvSpPr>
          <p:cNvPr id="8" name="Rectangle 7"/>
          <p:cNvSpPr/>
          <p:nvPr/>
        </p:nvSpPr>
        <p:spPr>
          <a:xfrm>
            <a:off x="381000" y="3815353"/>
            <a:ext cx="3733800" cy="245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blog.mr2ev.com/wp-content/uploads/2013/05/diehard-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987017"/>
            <a:ext cx="1916623" cy="19166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ages.slideplayer.com/9/2575675/slides/slide_11.jpg"/>
          <p:cNvPicPr>
            <a:picLocks noChangeAspect="1" noChangeArrowheads="1"/>
          </p:cNvPicPr>
          <p:nvPr/>
        </p:nvPicPr>
        <p:blipFill rotWithShape="1">
          <a:blip r:embed="rId3">
            <a:extLst>
              <a:ext uri="{28A0092B-C50C-407E-A947-70E740481C1C}">
                <a14:useLocalDpi xmlns:a14="http://schemas.microsoft.com/office/drawing/2010/main" val="0"/>
              </a:ext>
            </a:extLst>
          </a:blip>
          <a:srcRect l="6030" t="57073" r="32359" b="4298"/>
          <a:stretch/>
        </p:blipFill>
        <p:spPr bwMode="auto">
          <a:xfrm>
            <a:off x="4415118" y="3810000"/>
            <a:ext cx="4356261" cy="204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3.bp.blogspot.com/_D2CMcELmEHw/TGSDsV9DRiI/AAAAAAAADNA/gfTlkQ2POtQ/s1600/DSCF304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6399" y="-121407"/>
            <a:ext cx="9350399" cy="70108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191975" y="685800"/>
            <a:ext cx="941217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smtClean="0">
                <a:latin typeface="Lucida Console" panose="020B0609040504020204" pitchFamily="49" charset="0"/>
                <a:cs typeface="Lucida Sans Unicode" panose="020B0602030504020204" pitchFamily="34" charset="0"/>
              </a:rPr>
              <a:t>Suppose you fell from a bridge, and grabbed onto a high voltage power line, stopping your fall. If you touch nothing else of different voltage, you receive no shock. Even if the wire is a few thousand volts and even if you hang by two hands, no significant electron flow will occur between your hands. This is because there is no voltage difference between your hands. However, if you reach over with one hand and grab a wire with a different voltage…</a:t>
            </a:r>
            <a:endParaRPr lang="en-US" dirty="0">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Tree>
    <p:extLst>
      <p:ext uri="{BB962C8B-B14F-4D97-AF65-F5344CB8AC3E}">
        <p14:creationId xmlns:p14="http://schemas.microsoft.com/office/powerpoint/2010/main" val="21065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1+#ppt_w/2"/>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par>
                                <p:cTn id="9" presetID="3" presetClass="emph" presetSubtype="2" fill="hold" grpId="0" nodeType="withEffect">
                                  <p:stCondLst>
                                    <p:cond delay="0"/>
                                  </p:stCondLst>
                                  <p:childTnLst>
                                    <p:animClr clrSpc="rgb" dir="cw">
                                      <p:cBhvr override="childStyle">
                                        <p:cTn id="10" dur="2000" fill="hold"/>
                                        <p:tgtEl>
                                          <p:spTgt spid="2">
                                            <p:txEl>
                                              <p:pRg st="0" end="0"/>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comptois.com/blog/wp-content/uploads/2009/08/P10705464.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05817" y="-152399"/>
            <a:ext cx="9349817" cy="701039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914400" y="35814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Ever wonder why birds can do this? </a:t>
            </a:r>
          </a:p>
          <a:p>
            <a:pPr marL="18288" indent="0">
              <a:buNone/>
            </a:pPr>
            <a:r>
              <a:rPr lang="en-US" dirty="0" smtClean="0">
                <a:effectLst/>
                <a:latin typeface="Lucida Console" panose="020B0609040504020204" pitchFamily="49" charset="0"/>
                <a:cs typeface="Lucida Sans Unicode" panose="020B0602030504020204" pitchFamily="34" charset="0"/>
              </a:rPr>
              <a:t>It is because they are on one wire with the same voltage. Reach over to the neighboring wire and we are having crow for dinner.</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
        <p:nvSpPr>
          <p:cNvPr id="4" name="Rectangle 3"/>
          <p:cNvSpPr/>
          <p:nvPr/>
        </p:nvSpPr>
        <p:spPr>
          <a:xfrm>
            <a:off x="7848600" y="6324600"/>
            <a:ext cx="1295400" cy="381000"/>
          </a:xfrm>
          <a:prstGeom prst="rect">
            <a:avLst/>
          </a:prstGeom>
          <a:solidFill>
            <a:srgbClr val="968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http://www.majiroxnews.com/wordpress/wp-content/uploads/2011/11/%E3%82%AB%E3%83%A9%E3%82%B92.jpg"/>
          <p:cNvPicPr>
            <a:picLocks noChangeAspect="1" noChangeArrowheads="1"/>
          </p:cNvPicPr>
          <p:nvPr/>
        </p:nvPicPr>
        <p:blipFill>
          <a:blip r:embed="rId4" cstate="print"/>
          <a:srcRect/>
          <a:stretch>
            <a:fillRect/>
          </a:stretch>
        </p:blipFill>
        <p:spPr bwMode="auto">
          <a:xfrm>
            <a:off x="457200" y="1676400"/>
            <a:ext cx="4267200" cy="2843074"/>
          </a:xfrm>
          <a:prstGeom prst="rect">
            <a:avLst/>
          </a:prstGeom>
          <a:noFill/>
        </p:spPr>
      </p:pic>
      <p:pic>
        <p:nvPicPr>
          <p:cNvPr id="18434" name="Picture 2" descr="http://media-cdn.tripadvisor.com/media/photo-s/02/77/87/94/filename-eat-crow-jpg.jpg"/>
          <p:cNvPicPr>
            <a:picLocks noChangeAspect="1" noChangeArrowheads="1"/>
          </p:cNvPicPr>
          <p:nvPr/>
        </p:nvPicPr>
        <p:blipFill>
          <a:blip r:embed="rId5" cstate="print"/>
          <a:srcRect/>
          <a:stretch>
            <a:fillRect/>
          </a:stretch>
        </p:blipFill>
        <p:spPr bwMode="auto">
          <a:xfrm>
            <a:off x="4267200" y="2819400"/>
            <a:ext cx="4629150" cy="1363496"/>
          </a:xfrm>
          <a:prstGeom prst="rect">
            <a:avLst/>
          </a:prstGeom>
          <a:noFill/>
        </p:spPr>
      </p:pic>
      <p:sp>
        <p:nvSpPr>
          <p:cNvPr id="5" name="Oval Callout 4"/>
          <p:cNvSpPr/>
          <p:nvPr/>
        </p:nvSpPr>
        <p:spPr>
          <a:xfrm>
            <a:off x="5715000" y="533400"/>
            <a:ext cx="2971800" cy="1752600"/>
          </a:xfrm>
          <a:prstGeom prst="wedgeEllipseCallout">
            <a:avLst>
              <a:gd name="adj1" fmla="val -4986"/>
              <a:gd name="adj2" fmla="val 10526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lumOff val="5000"/>
                  </a:schemeClr>
                </a:solidFill>
              </a:rPr>
              <a:t>This restaurant is in Banner Elk, NC…we will pass it when we go skiing in 2 years</a:t>
            </a:r>
            <a:endParaRPr lang="en-US" dirty="0">
              <a:solidFill>
                <a:schemeClr val="bg1">
                  <a:lumMod val="95000"/>
                  <a:lumOff val="5000"/>
                </a:schemeClr>
              </a:solidFill>
            </a:endParaRPr>
          </a:p>
        </p:txBody>
      </p:sp>
    </p:spTree>
    <p:extLst>
      <p:ext uri="{BB962C8B-B14F-4D97-AF65-F5344CB8AC3E}">
        <p14:creationId xmlns:p14="http://schemas.microsoft.com/office/powerpoint/2010/main" val="37417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fade">
                                      <p:cBhvr>
                                        <p:cTn id="13" dur="2000"/>
                                        <p:tgtEl>
                                          <p:spTgt spid="18436"/>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716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Most electric plugs are wired with three connections. The two flat prongs on a plug are for the current-carrying double wire inside the socket. One part is “live” (energized) and the other is neutral. </a:t>
            </a:r>
          </a:p>
          <a:p>
            <a:pPr marL="18288" indent="0">
              <a:buNone/>
            </a:pPr>
            <a:r>
              <a:rPr lang="en-US" dirty="0" smtClean="0">
                <a:effectLst/>
                <a:latin typeface="Lucida Console" panose="020B0609040504020204" pitchFamily="49" charset="0"/>
                <a:cs typeface="Lucida Sans Unicode" panose="020B0602030504020204" pitchFamily="34" charset="0"/>
              </a:rPr>
              <a:t>The larger round prong connects to a wire in the electrical system that is grounded—connected directly to the ground.</a:t>
            </a:r>
          </a:p>
          <a:p>
            <a:pPr marL="18288" indent="0">
              <a:buNone/>
            </a:pPr>
            <a:r>
              <a:rPr lang="en-US" dirty="0" smtClean="0">
                <a:effectLst/>
                <a:latin typeface="Lucida Console" panose="020B0609040504020204" pitchFamily="49" charset="0"/>
                <a:cs typeface="Lucida Sans Unicode" panose="020B0602030504020204" pitchFamily="34" charset="0"/>
              </a:rPr>
              <a:t>Why longer?</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45720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64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47800"/>
            <a:ext cx="7696200" cy="3657599"/>
          </a:xfrm>
        </p:spPr>
        <p:txBody>
          <a:bodyPr>
            <a:normAutofit lnSpcReduction="10000"/>
          </a:bodyPr>
          <a:lstStyle/>
          <a:p>
            <a:pPr marL="18288" indent="0">
              <a:buNone/>
            </a:pPr>
            <a:r>
              <a:rPr lang="en-US" dirty="0" smtClean="0">
                <a:effectLst/>
                <a:latin typeface="Lucida Console" panose="020B0609040504020204" pitchFamily="49" charset="0"/>
                <a:cs typeface="Lucida Sans Unicode" panose="020B0602030504020204" pitchFamily="34" charset="0"/>
              </a:rPr>
              <a:t>If the live wire of the plugged-in appliance accidentally comes in contact with the metal surface of the appliance, and you touch the appliance, you could receive a dangerous shock. </a:t>
            </a:r>
          </a:p>
          <a:p>
            <a:pPr marL="18288" indent="0">
              <a:buNone/>
            </a:pPr>
            <a:r>
              <a:rPr lang="en-US" dirty="0" smtClean="0">
                <a:effectLst/>
                <a:latin typeface="Lucida Console" panose="020B0609040504020204" pitchFamily="49" charset="0"/>
                <a:cs typeface="Lucida Sans Unicode" panose="020B0602030504020204" pitchFamily="34" charset="0"/>
              </a:rPr>
              <a:t>This won’t occur when the appliance casing is grounded via the ground wire. Then the voltage of the appliance is the same voltage as the ground—relatively speaking, zero. You can’t get shocked unless there is a voltage difference.</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7244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8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7244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4" name="Picture 2" descr="http://www.realclearscience.com/images/wysiwyg_images/ampsdeath.jpg"/>
          <p:cNvPicPr>
            <a:picLocks noChangeAspect="1" noChangeArrowheads="1"/>
          </p:cNvPicPr>
          <p:nvPr/>
        </p:nvPicPr>
        <p:blipFill>
          <a:blip r:embed="rId3" cstate="print"/>
          <a:srcRect/>
          <a:stretch>
            <a:fillRect/>
          </a:stretch>
        </p:blipFill>
        <p:spPr bwMode="auto">
          <a:xfrm>
            <a:off x="1066800" y="1600200"/>
            <a:ext cx="6517574" cy="3390901"/>
          </a:xfrm>
          <a:prstGeom prst="rect">
            <a:avLst/>
          </a:prstGeom>
          <a:noFill/>
        </p:spPr>
      </p:pic>
    </p:spTree>
    <p:extLst>
      <p:ext uri="{BB962C8B-B14F-4D97-AF65-F5344CB8AC3E}">
        <p14:creationId xmlns:p14="http://schemas.microsoft.com/office/powerpoint/2010/main" val="5548782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Shock		</a:t>
            </a:r>
            <a:r>
              <a:rPr lang="en-US" sz="1800" b="1" dirty="0" smtClean="0">
                <a:latin typeface="Lucida Console" panose="020B0609040504020204" pitchFamily="49" charset="0"/>
              </a:rPr>
              <a:t>concept check</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685800" y="1905000"/>
            <a:ext cx="4038600" cy="3970318"/>
          </a:xfrm>
          <a:prstGeom prst="rect">
            <a:avLst/>
          </a:prstGeom>
          <a:noFill/>
        </p:spPr>
        <p:txBody>
          <a:bodyPr wrap="square" rtlCol="0">
            <a:spAutoFit/>
          </a:bodyPr>
          <a:lstStyle/>
          <a:p>
            <a:pPr marL="342900" indent="-342900">
              <a:buAutoNum type="arabicPeriod"/>
            </a:pPr>
            <a:r>
              <a:rPr lang="en-US" sz="2800" dirty="0" smtClean="0"/>
              <a:t>Which causes electric shock—current or voltage?</a:t>
            </a:r>
          </a:p>
          <a:p>
            <a:pPr marL="342900" indent="-342900">
              <a:buAutoNum type="arabicPeriod"/>
            </a:pPr>
            <a:r>
              <a:rPr lang="en-US" sz="2800" dirty="0" smtClean="0"/>
              <a:t>What is the source of e- that produce a shock in your body?</a:t>
            </a:r>
          </a:p>
          <a:p>
            <a:pPr marL="342900" indent="-342900">
              <a:buAutoNum type="arabicPeriod"/>
            </a:pPr>
            <a:r>
              <a:rPr lang="en-US" sz="2800" dirty="0" smtClean="0"/>
              <a:t>What is the source of the e- in a battery-powered circuit?</a:t>
            </a:r>
            <a:endParaRPr lang="en-US" sz="2800" dirty="0"/>
          </a:p>
        </p:txBody>
      </p:sp>
      <p:sp>
        <p:nvSpPr>
          <p:cNvPr id="7" name="TextBox 6"/>
          <p:cNvSpPr txBox="1"/>
          <p:nvPr/>
        </p:nvSpPr>
        <p:spPr>
          <a:xfrm>
            <a:off x="4876800" y="1905000"/>
            <a:ext cx="4038600" cy="4524315"/>
          </a:xfrm>
          <a:prstGeom prst="rect">
            <a:avLst/>
          </a:prstGeom>
          <a:noFill/>
        </p:spPr>
        <p:txBody>
          <a:bodyPr wrap="square" rtlCol="0">
            <a:spAutoFit/>
          </a:bodyPr>
          <a:lstStyle/>
          <a:p>
            <a:pPr marL="342900" indent="-342900">
              <a:buAutoNum type="arabicPeriod"/>
            </a:pPr>
            <a:r>
              <a:rPr lang="en-US" sz="2400" dirty="0" smtClean="0"/>
              <a:t>Voltage. Electric shock occurs when a current is </a:t>
            </a:r>
            <a:r>
              <a:rPr lang="en-US" sz="2400" i="1" u="sng" dirty="0" smtClean="0"/>
              <a:t>caused</a:t>
            </a:r>
            <a:r>
              <a:rPr lang="en-US" sz="2400" dirty="0" smtClean="0"/>
              <a:t> by an applied voltage</a:t>
            </a:r>
            <a:r>
              <a:rPr lang="en-US" sz="2400" dirty="0"/>
              <a:t>.</a:t>
            </a:r>
            <a:endParaRPr lang="en-US" sz="2400" dirty="0" smtClean="0"/>
          </a:p>
          <a:p>
            <a:pPr marL="342900" indent="-342900">
              <a:buAutoNum type="arabicPeriod"/>
            </a:pPr>
            <a:r>
              <a:rPr lang="en-US" sz="2400" dirty="0" smtClean="0"/>
              <a:t>Your body. A voltage applied will move the e- that are already there.</a:t>
            </a:r>
          </a:p>
          <a:p>
            <a:pPr marL="342900" indent="-342900">
              <a:buAutoNum type="arabicPeriod"/>
            </a:pPr>
            <a:r>
              <a:rPr lang="en-US" sz="2400" dirty="0" smtClean="0"/>
              <a:t>The very components of the circuit—the battery supplies the E to move the e- already present in the wires, etc.</a:t>
            </a:r>
            <a:endParaRPr lang="en-US" sz="2400" dirty="0"/>
          </a:p>
        </p:txBody>
      </p:sp>
      <p:sp>
        <p:nvSpPr>
          <p:cNvPr id="8" name="Rectangle 7"/>
          <p:cNvSpPr/>
          <p:nvPr/>
        </p:nvSpPr>
        <p:spPr>
          <a:xfrm>
            <a:off x="4858870" y="1905000"/>
            <a:ext cx="3904129" cy="4524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09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89916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Electric current may be </a:t>
            </a:r>
            <a:r>
              <a:rPr lang="en-US" i="1" dirty="0" smtClean="0">
                <a:effectLst/>
                <a:latin typeface="Lucida Console" panose="020B0609040504020204" pitchFamily="49" charset="0"/>
                <a:cs typeface="Lucida Sans Unicode" panose="020B0602030504020204" pitchFamily="34" charset="0"/>
              </a:rPr>
              <a:t>dc</a:t>
            </a:r>
            <a:r>
              <a:rPr lang="en-US" dirty="0" smtClean="0">
                <a:effectLst/>
                <a:latin typeface="Lucida Console" panose="020B0609040504020204" pitchFamily="49" charset="0"/>
                <a:cs typeface="Lucida Sans Unicode" panose="020B0602030504020204" pitchFamily="34" charset="0"/>
              </a:rPr>
              <a:t> or </a:t>
            </a:r>
            <a:r>
              <a:rPr lang="en-US" i="1" dirty="0" smtClean="0">
                <a:effectLst/>
                <a:latin typeface="Lucida Console" panose="020B0609040504020204" pitchFamily="49" charset="0"/>
                <a:cs typeface="Lucida Sans Unicode" panose="020B0602030504020204" pitchFamily="34" charset="0"/>
              </a:rPr>
              <a:t>ac</a:t>
            </a:r>
            <a:r>
              <a:rPr lang="en-US" dirty="0" smtClean="0">
                <a:effectLst/>
                <a:latin typeface="Lucida Console" panose="020B0609040504020204" pitchFamily="49" charset="0"/>
                <a:cs typeface="Lucida Sans Unicode" panose="020B0602030504020204" pitchFamily="34" charset="0"/>
              </a:rPr>
              <a:t>. By </a:t>
            </a:r>
            <a:r>
              <a:rPr lang="en-US" i="1" dirty="0" smtClean="0">
                <a:effectLst/>
                <a:latin typeface="Lucida Console" panose="020B0609040504020204" pitchFamily="49" charset="0"/>
                <a:cs typeface="Lucida Sans Unicode" panose="020B0602030504020204" pitchFamily="34" charset="0"/>
              </a:rPr>
              <a:t>dc</a:t>
            </a:r>
            <a:r>
              <a:rPr lang="en-US" dirty="0" smtClean="0">
                <a:effectLst/>
                <a:latin typeface="Lucida Console" panose="020B0609040504020204" pitchFamily="49" charset="0"/>
                <a:cs typeface="Lucida Sans Unicode" panose="020B0602030504020204" pitchFamily="34" charset="0"/>
              </a:rPr>
              <a:t>, we mean </a:t>
            </a:r>
            <a:r>
              <a:rPr lang="en-US" dirty="0" smtClean="0">
                <a:solidFill>
                  <a:srgbClr val="FFC000"/>
                </a:solidFill>
                <a:effectLst/>
                <a:latin typeface="Lucida Console" panose="020B0609040504020204" pitchFamily="49" charset="0"/>
                <a:cs typeface="Lucida Sans Unicode" panose="020B0602030504020204" pitchFamily="34" charset="0"/>
              </a:rPr>
              <a:t>direct current</a:t>
            </a:r>
            <a:r>
              <a:rPr lang="en-US" dirty="0" smtClean="0">
                <a:effectLst/>
                <a:latin typeface="Lucida Console" panose="020B0609040504020204" pitchFamily="49" charset="0"/>
                <a:cs typeface="Lucida Sans Unicode" panose="020B0602030504020204" pitchFamily="34" charset="0"/>
              </a:rPr>
              <a:t>. Direct current is current made up of electrons that flow in one direction. </a:t>
            </a:r>
          </a:p>
          <a:p>
            <a:pPr marL="18288" indent="0">
              <a:buNone/>
            </a:pPr>
            <a:r>
              <a:rPr lang="en-US" dirty="0" smtClean="0">
                <a:effectLst/>
                <a:latin typeface="Lucida Console" panose="020B0609040504020204" pitchFamily="49" charset="0"/>
                <a:cs typeface="Lucida Sans Unicode" panose="020B0602030504020204" pitchFamily="34" charset="0"/>
              </a:rPr>
              <a:t>A battery produces direct current in a circuit because the terminals of the battery always have the same opposite signs. Electrons move from the repelling negative terminal toward the attracting positive terminal, always moving through the circuit in the same direction.</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Direct Current and Alternating Current</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2" name="Picture 2" descr="http://www.productionapprentice.com/wp-content/uploads/2011/07/DC.jpg"/>
          <p:cNvPicPr>
            <a:picLocks noChangeAspect="1" noChangeArrowheads="1"/>
          </p:cNvPicPr>
          <p:nvPr/>
        </p:nvPicPr>
        <p:blipFill>
          <a:blip r:embed="rId2" cstate="print"/>
          <a:srcRect/>
          <a:stretch>
            <a:fillRect/>
          </a:stretch>
        </p:blipFill>
        <p:spPr bwMode="auto">
          <a:xfrm>
            <a:off x="1143000" y="4648200"/>
            <a:ext cx="3810000" cy="1905000"/>
          </a:xfrm>
          <a:prstGeom prst="rect">
            <a:avLst/>
          </a:prstGeom>
          <a:noFill/>
        </p:spPr>
      </p:pic>
      <p:pic>
        <p:nvPicPr>
          <p:cNvPr id="15364" name="Picture 4" descr="Batteries are a great example of a direct current power source."/>
          <p:cNvPicPr>
            <a:picLocks noChangeAspect="1" noChangeArrowheads="1"/>
          </p:cNvPicPr>
          <p:nvPr/>
        </p:nvPicPr>
        <p:blipFill>
          <a:blip r:embed="rId3" cstate="print"/>
          <a:srcRect/>
          <a:stretch>
            <a:fillRect/>
          </a:stretch>
        </p:blipFill>
        <p:spPr bwMode="auto">
          <a:xfrm>
            <a:off x="5334000" y="4267200"/>
            <a:ext cx="2305050" cy="2305050"/>
          </a:xfrm>
          <a:prstGeom prst="rect">
            <a:avLst/>
          </a:prstGeom>
          <a:noFill/>
        </p:spPr>
      </p:pic>
    </p:spTree>
    <p:extLst>
      <p:ext uri="{BB962C8B-B14F-4D97-AF65-F5344CB8AC3E}">
        <p14:creationId xmlns:p14="http://schemas.microsoft.com/office/powerpoint/2010/main" val="139439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fade">
                                      <p:cBhvr>
                                        <p:cTn id="13" dur="2000"/>
                                        <p:tgtEl>
                                          <p:spTgt spid="1536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5362"/>
                                        </p:tgtEl>
                                        <p:attrNameLst>
                                          <p:attrName>style.visibility</p:attrName>
                                        </p:attrNameLst>
                                      </p:cBhvr>
                                      <p:to>
                                        <p:strVal val="visible"/>
                                      </p:to>
                                    </p:set>
                                    <p:animEffect transition="in" filter="fade">
                                      <p:cBhvr>
                                        <p:cTn id="22"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Direct Current and Alternating Current</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711" y="2187019"/>
            <a:ext cx="6248400" cy="41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466"/>
          <a:stretch/>
        </p:blipFill>
        <p:spPr bwMode="auto">
          <a:xfrm>
            <a:off x="4495800" y="914401"/>
            <a:ext cx="4191000" cy="264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Callout 1"/>
          <p:cNvSpPr/>
          <p:nvPr/>
        </p:nvSpPr>
        <p:spPr>
          <a:xfrm>
            <a:off x="5546889" y="4269819"/>
            <a:ext cx="3444711" cy="1371600"/>
          </a:xfrm>
          <a:prstGeom prst="wedgeEllipseCallout">
            <a:avLst>
              <a:gd name="adj1" fmla="val -76451"/>
              <a:gd name="adj2" fmla="val 1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you are talking about this current, dude, its abbreviation is </a:t>
            </a:r>
            <a:r>
              <a:rPr lang="en-US" dirty="0" err="1" smtClean="0"/>
              <a:t>e.a.c</a:t>
            </a:r>
            <a:r>
              <a:rPr lang="en-US" dirty="0" smtClean="0"/>
              <a:t>…</a:t>
            </a:r>
            <a:endParaRPr lang="en-US" dirty="0"/>
          </a:p>
        </p:txBody>
      </p:sp>
    </p:spTree>
    <p:extLst>
      <p:ext uri="{BB962C8B-B14F-4D97-AF65-F5344CB8AC3E}">
        <p14:creationId xmlns:p14="http://schemas.microsoft.com/office/powerpoint/2010/main" val="139439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7526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It is interesting to note that the speed of electrons as they drift through a wire is surprisingly slow. This is because electrons continually bump into atoms in the wire. The drift speed of electrons in a typical circuit is much less than 1 cm/s (about 0.1 cm/s). The electric signal, however, travels at nearly the speed of light. That’s the speed at which the electric field in the wire is established.</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Direct Current and Alternating Current</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914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2954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It is important to note that when we charge something, no electrons are created or destroyed. They are simply transferred from one material to another. </a:t>
            </a:r>
          </a:p>
          <a:p>
            <a:pPr marL="18288" indent="0">
              <a:buNone/>
            </a:pPr>
            <a:r>
              <a:rPr lang="en-US" dirty="0" smtClean="0">
                <a:effectLst/>
                <a:latin typeface="Lucida Console" panose="020B0609040504020204" pitchFamily="49" charset="0"/>
                <a:cs typeface="Lucida Sans Unicode" panose="020B0602030504020204" pitchFamily="34" charset="0"/>
              </a:rPr>
              <a:t>Charge is </a:t>
            </a:r>
            <a:r>
              <a:rPr lang="en-US" dirty="0" smtClean="0">
                <a:solidFill>
                  <a:srgbClr val="FFC000"/>
                </a:solidFill>
                <a:effectLst/>
                <a:latin typeface="Lucida Console" panose="020B0609040504020204" pitchFamily="49" charset="0"/>
                <a:cs typeface="Lucida Sans Unicode" panose="020B0602030504020204" pitchFamily="34" charset="0"/>
              </a:rPr>
              <a:t>conserved</a:t>
            </a:r>
            <a:r>
              <a:rPr lang="en-US" dirty="0" smtClean="0">
                <a:effectLst/>
                <a:latin typeface="Lucida Console" panose="020B0609040504020204" pitchFamily="49" charset="0"/>
                <a:cs typeface="Lucida Sans Unicode" panose="020B0602030504020204" pitchFamily="34" charset="0"/>
              </a:rPr>
              <a:t>.  In every event, whether on a large scale or small scale, the principle of </a:t>
            </a:r>
            <a:r>
              <a:rPr lang="en-US" dirty="0" smtClean="0">
                <a:solidFill>
                  <a:srgbClr val="FFC000"/>
                </a:solidFill>
                <a:effectLst/>
                <a:latin typeface="Lucida Console" panose="020B0609040504020204" pitchFamily="49" charset="0"/>
                <a:cs typeface="Lucida Sans Unicode" panose="020B0602030504020204" pitchFamily="34" charset="0"/>
              </a:rPr>
              <a:t>conservation of charge </a:t>
            </a:r>
            <a:r>
              <a:rPr lang="en-US" dirty="0" smtClean="0">
                <a:effectLst/>
                <a:latin typeface="Lucida Console" panose="020B0609040504020204" pitchFamily="49" charset="0"/>
                <a:cs typeface="Lucida Sans Unicode" panose="020B0602030504020204" pitchFamily="34" charset="0"/>
              </a:rPr>
              <a:t>has always proved true.</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Electric charge is a Basic Characteristic of Matter</a:t>
            </a:r>
            <a:endParaRPr lang="en-US" sz="3600" b="1" dirty="0">
              <a:latin typeface="Lucida Console" panose="020B0609040504020204" pitchFamily="49" charset="0"/>
            </a:endParaRPr>
          </a:p>
        </p:txBody>
      </p:sp>
      <p:pic>
        <p:nvPicPr>
          <p:cNvPr id="5122" name="Picture 2" descr="http://blog.nacwa.org/wp-content/uploads/2012/08/100-buck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41371"/>
            <a:ext cx="56388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381000" y="4800600"/>
            <a:ext cx="2209800" cy="1783896"/>
          </a:xfrm>
          <a:prstGeom prst="wedgeRoundRectCallout">
            <a:avLst>
              <a:gd name="adj1" fmla="val 172300"/>
              <a:gd name="adj2" fmla="val -30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 was an electrical pioneer and first proposed the conservation notion  in 1747 </a:t>
            </a:r>
            <a:endParaRPr lang="en-US" sz="1400" dirty="0"/>
          </a:p>
        </p:txBody>
      </p:sp>
    </p:spTree>
    <p:extLst>
      <p:ext uri="{BB962C8B-B14F-4D97-AF65-F5344CB8AC3E}">
        <p14:creationId xmlns:p14="http://schemas.microsoft.com/office/powerpoint/2010/main" val="27856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300" y="228600"/>
            <a:ext cx="83343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Callout 9"/>
          <p:cNvSpPr/>
          <p:nvPr/>
        </p:nvSpPr>
        <p:spPr>
          <a:xfrm>
            <a:off x="5257800" y="609600"/>
            <a:ext cx="3200400" cy="1295400"/>
          </a:xfrm>
          <a:prstGeom prst="wedgeEllipseCallout">
            <a:avLst>
              <a:gd name="adj1" fmla="val -33011"/>
              <a:gd name="adj2" fmla="val 79858"/>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lumMod val="85000"/>
                    <a:lumOff val="15000"/>
                  </a:schemeClr>
                </a:solidFill>
                <a:latin typeface="Lucida Console" panose="020B0609040504020204" pitchFamily="49" charset="0"/>
              </a:rPr>
              <a:t>Even I’m faster than 1 cm/s…</a:t>
            </a:r>
            <a:endParaRPr lang="en-US" dirty="0">
              <a:solidFill>
                <a:schemeClr val="bg1">
                  <a:lumMod val="85000"/>
                  <a:lumOff val="15000"/>
                </a:schemeClr>
              </a:solidFill>
              <a:latin typeface="Lucida Console" panose="020B0609040504020204" pitchFamily="49" charset="0"/>
            </a:endParaRPr>
          </a:p>
        </p:txBody>
      </p:sp>
    </p:spTree>
    <p:extLst>
      <p:ext uri="{BB962C8B-B14F-4D97-AF65-F5344CB8AC3E}">
        <p14:creationId xmlns:p14="http://schemas.microsoft.com/office/powerpoint/2010/main" val="349521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752600"/>
            <a:ext cx="7696200" cy="4419600"/>
          </a:xfrm>
        </p:spPr>
        <p:txBody>
          <a:bodyPr>
            <a:normAutofit/>
          </a:bodyPr>
          <a:lstStyle/>
          <a:p>
            <a:pPr marL="18288" indent="0">
              <a:buNone/>
            </a:pPr>
            <a:r>
              <a:rPr lang="en-US" dirty="0" smtClean="0">
                <a:solidFill>
                  <a:srgbClr val="FFC000"/>
                </a:solidFill>
                <a:effectLst/>
                <a:latin typeface="Lucida Console" panose="020B0609040504020204" pitchFamily="49" charset="0"/>
                <a:cs typeface="Lucida Sans Unicode" panose="020B0602030504020204" pitchFamily="34" charset="0"/>
              </a:rPr>
              <a:t>Alternating current </a:t>
            </a:r>
            <a:r>
              <a:rPr lang="en-US" dirty="0" smtClean="0">
                <a:effectLst/>
                <a:latin typeface="Lucida Console" panose="020B0609040504020204" pitchFamily="49" charset="0"/>
                <a:cs typeface="Lucida Sans Unicode" panose="020B0602030504020204" pitchFamily="34" charset="0"/>
              </a:rPr>
              <a:t>(</a:t>
            </a:r>
            <a:r>
              <a:rPr lang="en-US" i="1" dirty="0" smtClean="0">
                <a:effectLst/>
                <a:latin typeface="Lucida Console" panose="020B0609040504020204" pitchFamily="49" charset="0"/>
                <a:cs typeface="Lucida Sans Unicode" panose="020B0602030504020204" pitchFamily="34" charset="0"/>
              </a:rPr>
              <a:t>ac</a:t>
            </a:r>
            <a:r>
              <a:rPr lang="en-US" dirty="0" smtClean="0">
                <a:effectLst/>
                <a:latin typeface="Lucida Console" panose="020B0609040504020204" pitchFamily="49" charset="0"/>
                <a:cs typeface="Lucida Sans Unicode" panose="020B0602030504020204" pitchFamily="34" charset="0"/>
              </a:rPr>
              <a:t>) acts as the name implies. Electrons in the circuit flow initially in one direction and then in the opposite. This is done by switching the sign at the terminals of the power station generator. </a:t>
            </a:r>
          </a:p>
          <a:p>
            <a:pPr marL="18288" indent="0">
              <a:buNone/>
            </a:pPr>
            <a:r>
              <a:rPr lang="en-US" dirty="0" smtClean="0">
                <a:effectLst/>
                <a:latin typeface="Lucida Console" panose="020B0609040504020204" pitchFamily="49" charset="0"/>
                <a:cs typeface="Lucida Sans Unicode" panose="020B0602030504020204" pitchFamily="34" charset="0"/>
              </a:rPr>
              <a:t>The net drift speed of electrons in an ac unit is 0. They vibrate back and forth about relatively fixed positions and travel nowhere. Nearly all commercial ac circuits involve currents that alternate  back and forth at a frequency of 60 cycles per second. This is 60 Hertz current (1 Hz = 1 cycle/s)</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Direct Current and Alternating Current</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343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9144000" cy="914400"/>
          </a:xfrm>
        </p:spPr>
        <p:txBody>
          <a:bodyPr/>
          <a:lstStyle/>
          <a:p>
            <a:r>
              <a:rPr lang="en-US" sz="4000" b="1" dirty="0" smtClean="0">
                <a:latin typeface="Lucida Console" panose="020B0609040504020204" pitchFamily="49" charset="0"/>
              </a:rPr>
              <a:t>Direct Current and Alternating Current</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6802" name="Picture 2" descr="http://www.pm-consultinggroup.com/wp-content/uploads/2015/03/ac-vs-dc.jpg"/>
          <p:cNvPicPr>
            <a:picLocks noChangeAspect="1" noChangeArrowheads="1"/>
          </p:cNvPicPr>
          <p:nvPr/>
        </p:nvPicPr>
        <p:blipFill>
          <a:blip r:embed="rId2" cstate="print"/>
          <a:srcRect/>
          <a:stretch>
            <a:fillRect/>
          </a:stretch>
        </p:blipFill>
        <p:spPr bwMode="auto">
          <a:xfrm>
            <a:off x="6553200" y="76200"/>
            <a:ext cx="2057400" cy="1729350"/>
          </a:xfrm>
          <a:prstGeom prst="rect">
            <a:avLst/>
          </a:prstGeom>
          <a:noFill/>
        </p:spPr>
      </p:pic>
      <p:sp>
        <p:nvSpPr>
          <p:cNvPr id="7" name="Rectangle 6"/>
          <p:cNvSpPr/>
          <p:nvPr/>
        </p:nvSpPr>
        <p:spPr>
          <a:xfrm>
            <a:off x="228600" y="1524000"/>
            <a:ext cx="9144000" cy="5016758"/>
          </a:xfrm>
          <a:prstGeom prst="rect">
            <a:avLst/>
          </a:prstGeom>
        </p:spPr>
        <p:txBody>
          <a:bodyPr wrap="square">
            <a:spAutoFit/>
          </a:bodyPr>
          <a:lstStyle/>
          <a:p>
            <a:r>
              <a:rPr lang="en-US" sz="2000" b="1" u="sng" dirty="0" smtClean="0"/>
              <a:t>AC v/s DC:</a:t>
            </a:r>
            <a:endParaRPr lang="en-US" sz="2000" b="1" dirty="0" smtClean="0"/>
          </a:p>
          <a:p>
            <a:r>
              <a:rPr lang="en-US" sz="2000" dirty="0" smtClean="0"/>
              <a:t>1.  The amount of energy carried through the alternating current is more and to the longer distances whereas the amount of energy carried by direct current is to shorter distance only, if traveled long it loses energy.</a:t>
            </a:r>
          </a:p>
          <a:p>
            <a:r>
              <a:rPr lang="en-US" sz="2000" dirty="0" smtClean="0"/>
              <a:t>2.  Solar cells , fuel cells and batteries produce direct current and the current which comes from power plants is alternating current.</a:t>
            </a:r>
          </a:p>
          <a:p>
            <a:r>
              <a:rPr lang="en-US" sz="2000" dirty="0" smtClean="0"/>
              <a:t>3.  AC can be produced using a special type of generator designed to produce alternating current called an alternator. Direct current is generated from a chemical reaction inside of the battery.</a:t>
            </a:r>
          </a:p>
          <a:p>
            <a:r>
              <a:rPr lang="en-US" sz="2000" dirty="0" smtClean="0"/>
              <a:t>4.  The frequency of the alternating current is 50 to 60Hz depending on the country and the frequency of the direct current is zero.</a:t>
            </a:r>
          </a:p>
          <a:p>
            <a:r>
              <a:rPr lang="en-US" sz="2000" dirty="0" smtClean="0"/>
              <a:t>5.  AC power was discovered by Nikola Tesla and DC power was invented by Thomas Edison in 1800’s.</a:t>
            </a:r>
          </a:p>
          <a:p>
            <a:r>
              <a:rPr lang="en-US" sz="2000" dirty="0" smtClean="0"/>
              <a:t>6.  When there is any issue with the alternating current an </a:t>
            </a:r>
            <a:r>
              <a:rPr lang="en-US" sz="2000" b="1" dirty="0" smtClean="0"/>
              <a:t>electrician</a:t>
            </a:r>
            <a:r>
              <a:rPr lang="en-US" sz="2000" dirty="0" smtClean="0"/>
              <a:t> can rectify it, but if there is any issue with the DC power , then the battery needs to be changed.</a:t>
            </a:r>
          </a:p>
        </p:txBody>
      </p:sp>
    </p:spTree>
    <p:extLst>
      <p:ext uri="{BB962C8B-B14F-4D97-AF65-F5344CB8AC3E}">
        <p14:creationId xmlns:p14="http://schemas.microsoft.com/office/powerpoint/2010/main" val="22343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20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20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20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2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4"/>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4419600" cy="5334000"/>
          </a:xfrm>
        </p:spPr>
        <p:txBody>
          <a:bodyPr>
            <a:normAutofit lnSpcReduction="10000"/>
          </a:bodyPr>
          <a:lstStyle/>
          <a:p>
            <a:pPr marL="18288" indent="0">
              <a:buNone/>
            </a:pPr>
            <a:r>
              <a:rPr lang="en-US" dirty="0" smtClean="0">
                <a:effectLst/>
                <a:latin typeface="Lucida Console" panose="020B0609040504020204" pitchFamily="49" charset="0"/>
                <a:cs typeface="Lucida Sans Unicode" panose="020B0602030504020204" pitchFamily="34" charset="0"/>
              </a:rPr>
              <a:t>Moving charges in an electric current can do work. </a:t>
            </a:r>
          </a:p>
          <a:p>
            <a:pPr marL="18288" indent="0">
              <a:buNone/>
            </a:pPr>
            <a:r>
              <a:rPr lang="en-US" dirty="0" smtClean="0">
                <a:effectLst/>
                <a:latin typeface="Lucida Console" panose="020B0609040504020204" pitchFamily="49" charset="0"/>
                <a:cs typeface="Lucida Sans Unicode" panose="020B0602030504020204" pitchFamily="34" charset="0"/>
              </a:rPr>
              <a:t>They can heat a circuit or turn a motor. Recall from chapter 6 how we defined power as the rate of using energy. Power is the energy transformed divided by the elapsed time. Electrical energy may be transformed to mechanical energy, to light, to thermal energy, or to other forms. </a:t>
            </a:r>
          </a:p>
          <a:p>
            <a:pPr marL="18288" indent="0">
              <a:buNone/>
            </a:pPr>
            <a:r>
              <a:rPr lang="en-US" dirty="0" smtClean="0">
                <a:effectLst/>
                <a:latin typeface="Lucida Console" panose="020B0609040504020204" pitchFamily="49" charset="0"/>
                <a:cs typeface="Lucida Sans Unicode" panose="020B0602030504020204" pitchFamily="34" charset="0"/>
              </a:rPr>
              <a:t>In electrical terms, power = current x voltage.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17525"/>
            <a:ext cx="7543800" cy="914400"/>
          </a:xfrm>
        </p:spPr>
        <p:txBody>
          <a:bodyPr/>
          <a:lstStyle/>
          <a:p>
            <a:r>
              <a:rPr lang="en-US" sz="4000" b="1" dirty="0" smtClean="0">
                <a:latin typeface="Lucida Console" panose="020B0609040504020204" pitchFamily="49" charset="0"/>
              </a:rPr>
              <a:t>Electric Power—the rate of doing work </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066800"/>
            <a:ext cx="39624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barrieaircraft.com/images/boeing-b-17-flying-fortress-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810000"/>
            <a:ext cx="354189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85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0" y="914400"/>
            <a:ext cx="3962400" cy="44958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When current is in amperes and voltage is in volts, then power is expressed in watts. </a:t>
            </a:r>
          </a:p>
          <a:p>
            <a:pPr marL="18288" indent="0">
              <a:buNone/>
            </a:pPr>
            <a:r>
              <a:rPr lang="en-US" dirty="0" smtClean="0">
                <a:effectLst/>
                <a:latin typeface="Lucida Console" panose="020B0609040504020204" pitchFamily="49" charset="0"/>
                <a:cs typeface="Lucida Sans Unicode" panose="020B0602030504020204" pitchFamily="34" charset="0"/>
              </a:rPr>
              <a:t>So in units form, watts = amperes x volts. </a:t>
            </a:r>
          </a:p>
          <a:p>
            <a:pPr marL="18288" indent="0">
              <a:buNone/>
            </a:pPr>
            <a:r>
              <a:rPr lang="en-US" dirty="0" smtClean="0">
                <a:effectLst/>
                <a:latin typeface="Lucida Console" panose="020B0609040504020204" pitchFamily="49" charset="0"/>
                <a:cs typeface="Lucida Sans Unicode" panose="020B0602030504020204" pitchFamily="34" charset="0"/>
              </a:rPr>
              <a:t>If a lamp rated at 120 watts operates on a 120 volt line, it draws a current of 1 ampere.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Power—the rate of doing work </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457200" y="1981200"/>
            <a:ext cx="8458200" cy="3814465"/>
            <a:chOff x="936171" y="983796"/>
            <a:chExt cx="8458200" cy="3814465"/>
          </a:xfrm>
        </p:grpSpPr>
        <p:pic>
          <p:nvPicPr>
            <p:cNvPr id="7172" name="Picture 4" descr="http://ilovefootballseason.com/wp-content/uploads/2014/08/jj-wat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171" y="983796"/>
              <a:ext cx="3650796" cy="3650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50971" y="4336596"/>
              <a:ext cx="4343400" cy="461665"/>
            </a:xfrm>
            <a:prstGeom prst="rect">
              <a:avLst/>
            </a:prstGeom>
            <a:solidFill>
              <a:srgbClr val="C00000"/>
            </a:solidFill>
            <a:ln>
              <a:noFill/>
            </a:ln>
          </p:spPr>
          <p:txBody>
            <a:bodyPr wrap="square" rtlCol="0">
              <a:spAutoFit/>
            </a:bodyPr>
            <a:lstStyle/>
            <a:p>
              <a:r>
                <a:rPr lang="en-US" sz="2400" dirty="0" smtClean="0">
                  <a:latin typeface="Lucida Console" panose="020B0609040504020204" pitchFamily="49" charset="0"/>
                </a:rPr>
                <a:t>Watt = amperes x volts</a:t>
              </a:r>
              <a:endParaRPr lang="en-US" sz="2400" dirty="0">
                <a:latin typeface="Lucida Console" panose="020B0609040504020204" pitchFamily="49" charset="0"/>
              </a:endParaRPr>
            </a:p>
          </p:txBody>
        </p:sp>
      </p:grpSp>
    </p:spTree>
    <p:extLst>
      <p:ext uri="{BB962C8B-B14F-4D97-AF65-F5344CB8AC3E}">
        <p14:creationId xmlns:p14="http://schemas.microsoft.com/office/powerpoint/2010/main" val="229851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1244" y="2290465"/>
            <a:ext cx="4530912" cy="2662535"/>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What power is needed to operate a clock if it draws a current of 0.05 A from your household circuit</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Power—the rate of doing work     </a:t>
            </a:r>
            <a:r>
              <a:rPr lang="en-US" sz="1800" b="1" dirty="0" smtClean="0">
                <a:latin typeface="Lucida Console" panose="020B0609040504020204" pitchFamily="49" charset="0"/>
              </a:rPr>
              <a:t>concept check</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68300" y="1828800"/>
            <a:ext cx="4279900" cy="461665"/>
          </a:xfrm>
          <a:prstGeom prst="rect">
            <a:avLst/>
          </a:prstGeom>
          <a:solidFill>
            <a:srgbClr val="C00000"/>
          </a:solidFill>
          <a:ln>
            <a:noFill/>
          </a:ln>
        </p:spPr>
        <p:txBody>
          <a:bodyPr wrap="square" rtlCol="0">
            <a:spAutoFit/>
          </a:bodyPr>
          <a:lstStyle/>
          <a:p>
            <a:r>
              <a:rPr lang="en-US" sz="2400" dirty="0" smtClean="0">
                <a:latin typeface="Lucida Console" panose="020B0609040504020204" pitchFamily="49" charset="0"/>
              </a:rPr>
              <a:t>Watt = amperes x volts</a:t>
            </a:r>
            <a:endParaRPr lang="en-US" sz="2400" dirty="0">
              <a:latin typeface="Lucida Console" panose="020B0609040504020204" pitchFamily="49" charset="0"/>
            </a:endParaRPr>
          </a:p>
        </p:txBody>
      </p:sp>
      <p:sp>
        <p:nvSpPr>
          <p:cNvPr id="8" name="TextBox 7"/>
          <p:cNvSpPr txBox="1"/>
          <p:nvPr/>
        </p:nvSpPr>
        <p:spPr>
          <a:xfrm>
            <a:off x="4796118" y="1828799"/>
            <a:ext cx="1985682" cy="461665"/>
          </a:xfrm>
          <a:prstGeom prst="rect">
            <a:avLst/>
          </a:prstGeom>
          <a:solidFill>
            <a:srgbClr val="C00000"/>
          </a:solidFill>
          <a:ln>
            <a:noFill/>
          </a:ln>
        </p:spPr>
        <p:txBody>
          <a:bodyPr wrap="square" rtlCol="0">
            <a:spAutoFit/>
          </a:bodyPr>
          <a:lstStyle/>
          <a:p>
            <a:r>
              <a:rPr lang="en-US" sz="2400" dirty="0" smtClean="0">
                <a:latin typeface="Lucida Console" panose="020B0609040504020204" pitchFamily="49" charset="0"/>
              </a:rPr>
              <a:t>P = I x V</a:t>
            </a:r>
            <a:endParaRPr lang="en-US" sz="2400" dirty="0">
              <a:latin typeface="Lucida Console" panose="020B0609040504020204" pitchFamily="49" charset="0"/>
            </a:endParaRPr>
          </a:p>
        </p:txBody>
      </p:sp>
      <p:sp>
        <p:nvSpPr>
          <p:cNvPr id="9" name="Content Placeholder 1"/>
          <p:cNvSpPr txBox="1">
            <a:spLocks/>
          </p:cNvSpPr>
          <p:nvPr/>
        </p:nvSpPr>
        <p:spPr>
          <a:xfrm>
            <a:off x="3657600" y="4536132"/>
            <a:ext cx="4530912" cy="1443335"/>
          </a:xfrm>
          <a:prstGeom prst="rect">
            <a:avLst/>
          </a:prstGeom>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Font typeface="Wingdings" pitchFamily="2" charset="2"/>
              <a:buNone/>
            </a:pPr>
            <a:r>
              <a:rPr lang="en-US" dirty="0" smtClean="0">
                <a:effectLst/>
                <a:latin typeface="Lucida Console" panose="020B0609040504020204" pitchFamily="49" charset="0"/>
                <a:cs typeface="Lucida Sans Unicode" panose="020B0602030504020204" pitchFamily="34" charset="0"/>
              </a:rPr>
              <a:t>P = I x V</a:t>
            </a:r>
          </a:p>
          <a:p>
            <a:pPr marL="18288" indent="0">
              <a:buFont typeface="Wingdings" pitchFamily="2" charset="2"/>
              <a:buNone/>
            </a:pPr>
            <a:r>
              <a:rPr lang="en-US" dirty="0" smtClean="0">
                <a:effectLst/>
                <a:latin typeface="Lucida Console" panose="020B0609040504020204" pitchFamily="49" charset="0"/>
                <a:cs typeface="Lucida Sans Unicode" panose="020B0602030504020204" pitchFamily="34" charset="0"/>
              </a:rPr>
              <a:t>P = 0.05A x 120V</a:t>
            </a:r>
          </a:p>
          <a:p>
            <a:pPr marL="18288" indent="0">
              <a:buFont typeface="Wingdings" pitchFamily="2" charset="2"/>
              <a:buNone/>
            </a:pPr>
            <a:r>
              <a:rPr lang="en-US" dirty="0" smtClean="0">
                <a:effectLst/>
                <a:latin typeface="Lucida Console" panose="020B0609040504020204" pitchFamily="49" charset="0"/>
                <a:cs typeface="Lucida Sans Unicode" panose="020B0602030504020204" pitchFamily="34" charset="0"/>
              </a:rPr>
              <a:t>P = 6W</a:t>
            </a:r>
            <a:endParaRPr lang="en-US" dirty="0">
              <a:effectLst/>
              <a:latin typeface="Lucida Console" panose="020B0609040504020204" pitchFamily="49" charset="0"/>
              <a:cs typeface="Lucida Sans Unicode" panose="020B0602030504020204" pitchFamily="34" charset="0"/>
            </a:endParaRPr>
          </a:p>
        </p:txBody>
      </p:sp>
      <p:sp>
        <p:nvSpPr>
          <p:cNvPr id="10" name="Rectangle 9"/>
          <p:cNvSpPr/>
          <p:nvPr/>
        </p:nvSpPr>
        <p:spPr>
          <a:xfrm>
            <a:off x="2696135" y="4457699"/>
            <a:ext cx="3904129"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ttp://ecx.images-amazon.com/images/I/414G2CPA03L._SY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941" y="2400299"/>
            <a:ext cx="1790701" cy="1790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217037" y="6172200"/>
            <a:ext cx="2563522" cy="369332"/>
          </a:xfrm>
          <a:prstGeom prst="rect">
            <a:avLst/>
          </a:prstGeom>
        </p:spPr>
        <p:txBody>
          <a:bodyPr wrap="none">
            <a:spAutoFit/>
          </a:bodyPr>
          <a:lstStyle/>
          <a:p>
            <a:r>
              <a:rPr lang="en-US" b="1" dirty="0">
                <a:hlinkClick r:id="rId3"/>
              </a:rPr>
              <a:t>How electricity works.</a:t>
            </a:r>
            <a:endParaRPr lang="en-US" b="1" dirty="0">
              <a:effectLst/>
            </a:endParaRPr>
          </a:p>
        </p:txBody>
      </p:sp>
    </p:spTree>
    <p:extLst>
      <p:ext uri="{BB962C8B-B14F-4D97-AF65-F5344CB8AC3E}">
        <p14:creationId xmlns:p14="http://schemas.microsoft.com/office/powerpoint/2010/main" val="410205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additive="base">
                                        <p:cTn id="3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5900" y="914400"/>
            <a:ext cx="8610600" cy="3657599"/>
          </a:xfrm>
        </p:spPr>
        <p:txBody>
          <a:bodyPr>
            <a:normAutofit/>
          </a:bodyPr>
          <a:lstStyle/>
          <a:p>
            <a:pPr marL="18288" indent="0">
              <a:buNone/>
            </a:pPr>
            <a:r>
              <a:rPr lang="en-US" sz="2000" dirty="0" smtClean="0">
                <a:effectLst/>
                <a:latin typeface="Lucida Console" panose="020B0609040504020204" pitchFamily="49" charset="0"/>
                <a:cs typeface="Lucida Sans Unicode" panose="020B0602030504020204" pitchFamily="34" charset="0"/>
              </a:rPr>
              <a:t>Any path along which electrons can flow is a circuit. For a steady current, there must be a complete circuit with no gaps. A gap is usually provided by an electric switch that can be opened or closed. Then there is control to either stop or allow energy flow. </a:t>
            </a:r>
          </a:p>
          <a:p>
            <a:pPr marL="18288" indent="0">
              <a:buNone/>
            </a:pPr>
            <a:r>
              <a:rPr lang="en-US" sz="2000" dirty="0" smtClean="0">
                <a:effectLst/>
                <a:latin typeface="Lucida Console" panose="020B0609040504020204" pitchFamily="49" charset="0"/>
                <a:cs typeface="Lucida Sans Unicode" panose="020B0602030504020204" pitchFamily="34" charset="0"/>
              </a:rPr>
              <a:t>Most circuits contain more that 1 device that receives electric energy in a circuit. It may be several lamps, for example. These devices are commonly connected in one of two ways, series or parallel.</a:t>
            </a:r>
            <a:endParaRPr lang="en-US" sz="2000"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circuits—series and parallel</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4648200" y="4648201"/>
            <a:ext cx="4213224" cy="1078894"/>
            <a:chOff x="1371600" y="5333999"/>
            <a:chExt cx="6194424" cy="1431925"/>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5333999"/>
              <a:ext cx="3176587"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8187" y="5333999"/>
              <a:ext cx="3017837"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descr="http://www.cdn.sciencebuddies.org/Files/4803/6/fig2_parallel-series-circuit-battery-light-bul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21" y="4419600"/>
            <a:ext cx="4158894"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5344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When connected in series, the devices and wires connecting them form a single pathway for electron flow between the terminals of a battery, generator, or wall socket. </a:t>
            </a:r>
          </a:p>
          <a:p>
            <a:pPr marL="18288" indent="0">
              <a:buNone/>
            </a:pPr>
            <a:r>
              <a:rPr lang="en-US" dirty="0" smtClean="0">
                <a:effectLst/>
                <a:latin typeface="Lucida Console" panose="020B0609040504020204" pitchFamily="49" charset="0"/>
                <a:cs typeface="Lucida Sans Unicode" panose="020B0602030504020204" pitchFamily="34" charset="0"/>
              </a:rPr>
              <a:t>When connected in parallel, the devices and wires connecting them form branches, each providing separate paths for electron flow. Series and parallel connections each have their own characteristics.  </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Electric circuits—series and parallel</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5029200"/>
            <a:ext cx="61944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5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194" y="914401"/>
            <a:ext cx="7696200" cy="23621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A simple series circuit is where four lamps are connected in series with a battery. When switched off, the current exits almost immediately in all four lamps</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Series circuits</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667000"/>
            <a:ext cx="31813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86400" y="4495800"/>
            <a:ext cx="2819400" cy="2031325"/>
          </a:xfrm>
          <a:prstGeom prst="rect">
            <a:avLst/>
          </a:prstGeom>
          <a:noFill/>
        </p:spPr>
        <p:txBody>
          <a:bodyPr wrap="square" rtlCol="0">
            <a:spAutoFit/>
          </a:bodyPr>
          <a:lstStyle/>
          <a:p>
            <a:r>
              <a:rPr lang="en-US" dirty="0" smtClean="0"/>
              <a:t>In a series circuit, if one bulb burns out, what effect does it have on the rest?</a:t>
            </a:r>
          </a:p>
          <a:p>
            <a:r>
              <a:rPr lang="en-US" dirty="0" smtClean="0"/>
              <a:t>If additional bulbs are added to a series circuit, what is the effect?</a:t>
            </a:r>
            <a:endParaRPr lang="en-US" dirty="0"/>
          </a:p>
        </p:txBody>
      </p:sp>
      <p:sp>
        <p:nvSpPr>
          <p:cNvPr id="8" name="TextBox 7"/>
          <p:cNvSpPr txBox="1"/>
          <p:nvPr/>
        </p:nvSpPr>
        <p:spPr>
          <a:xfrm>
            <a:off x="399676" y="3089612"/>
            <a:ext cx="4553324" cy="3416320"/>
          </a:xfrm>
          <a:prstGeom prst="rect">
            <a:avLst/>
          </a:prstGeom>
          <a:noFill/>
        </p:spPr>
        <p:txBody>
          <a:bodyPr wrap="square" rtlCol="0">
            <a:spAutoFit/>
          </a:bodyPr>
          <a:lstStyle/>
          <a:p>
            <a:r>
              <a:rPr lang="en-US" dirty="0" smtClean="0"/>
              <a:t>In a series circuit, if one bulb burns out, what effect does it have on the rest?</a:t>
            </a:r>
          </a:p>
          <a:p>
            <a:endParaRPr lang="en-US" dirty="0"/>
          </a:p>
          <a:p>
            <a:r>
              <a:rPr lang="en-US" dirty="0" smtClean="0"/>
              <a:t>They all go out. (Broken circuit)</a:t>
            </a:r>
          </a:p>
          <a:p>
            <a:endParaRPr lang="en-US" dirty="0" smtClean="0"/>
          </a:p>
          <a:p>
            <a:r>
              <a:rPr lang="en-US" dirty="0" smtClean="0"/>
              <a:t>If additional bulbs are added to a series circuit, what is the effect?</a:t>
            </a:r>
          </a:p>
          <a:p>
            <a:endParaRPr lang="en-US" dirty="0"/>
          </a:p>
          <a:p>
            <a:r>
              <a:rPr lang="en-US" dirty="0" smtClean="0"/>
              <a:t>Additional bulbs add resistance which lowers the current and dims the lamps. (same amount of E divided amongst more lamps)</a:t>
            </a:r>
            <a:endParaRPr lang="en-US" dirty="0"/>
          </a:p>
        </p:txBody>
      </p:sp>
      <p:pic>
        <p:nvPicPr>
          <p:cNvPr id="8196" name="Picture 4" descr="http://www.all-lighting.com/12-9%20%20%20%20%20icicle%20light%20in%20multi%20color%20%20%20%20RIMG0339.jpg"/>
          <p:cNvPicPr>
            <a:picLocks noChangeAspect="1" noChangeArrowheads="1"/>
          </p:cNvPicPr>
          <p:nvPr/>
        </p:nvPicPr>
        <p:blipFill>
          <a:blip r:embed="rId3" cstate="print"/>
          <a:srcRect/>
          <a:stretch>
            <a:fillRect/>
          </a:stretch>
        </p:blipFill>
        <p:spPr bwMode="auto">
          <a:xfrm>
            <a:off x="76200" y="3157462"/>
            <a:ext cx="5270501" cy="3280619"/>
          </a:xfrm>
          <a:prstGeom prst="rect">
            <a:avLst/>
          </a:prstGeom>
          <a:noFill/>
        </p:spPr>
      </p:pic>
    </p:spTree>
    <p:extLst>
      <p:ext uri="{BB962C8B-B14F-4D97-AF65-F5344CB8AC3E}">
        <p14:creationId xmlns:p14="http://schemas.microsoft.com/office/powerpoint/2010/main" val="18991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196"/>
                                        </p:tgtEl>
                                      </p:cBhvr>
                                    </p:animEffect>
                                    <p:set>
                                      <p:cBhvr>
                                        <p:cTn id="17" dur="1" fill="hold">
                                          <p:stCondLst>
                                            <p:cond delay="499"/>
                                          </p:stCondLst>
                                        </p:cTn>
                                        <p:tgtEl>
                                          <p:spTgt spid="819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5344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Electrical devices connected to the same two points of an electrical circuit are connected and parallel. Electrons leaving the negative battery terminal need to travel through only </a:t>
            </a:r>
            <a:r>
              <a:rPr lang="en-US" i="1" dirty="0" smtClean="0">
                <a:effectLst/>
                <a:latin typeface="Lucida Console" panose="020B0609040504020204" pitchFamily="49" charset="0"/>
                <a:cs typeface="Lucida Sans Unicode" panose="020B0602030504020204" pitchFamily="34" charset="0"/>
              </a:rPr>
              <a:t>one</a:t>
            </a:r>
            <a:r>
              <a:rPr lang="en-US" dirty="0" smtClean="0">
                <a:effectLst/>
                <a:latin typeface="Lucida Console" panose="020B0609040504020204" pitchFamily="49" charset="0"/>
                <a:cs typeface="Lucida Sans Unicode" panose="020B0602030504020204" pitchFamily="34" charset="0"/>
              </a:rPr>
              <a:t> lamp filament before returning to the positive terminal of the battery.  A break in any one path does not interrupt the flow of charge in any of the paths.  Each device operates independently of the others</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Parallel circuits</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876800"/>
            <a:ext cx="3017923" cy="143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img.wonderhowto.com/img/90/27/63522986300435/0/fix-broken-christmas-lights-faster-by-zapping-them-with-piezoelectricity.300x140.jpg"/>
          <p:cNvPicPr>
            <a:picLocks noChangeAspect="1" noChangeArrowheads="1"/>
          </p:cNvPicPr>
          <p:nvPr/>
        </p:nvPicPr>
        <p:blipFill>
          <a:blip r:embed="rId3" cstate="print"/>
          <a:srcRect/>
          <a:stretch>
            <a:fillRect/>
          </a:stretch>
        </p:blipFill>
        <p:spPr bwMode="auto">
          <a:xfrm>
            <a:off x="1066800" y="4876800"/>
            <a:ext cx="2857500" cy="1333501"/>
          </a:xfrm>
          <a:prstGeom prst="rect">
            <a:avLst/>
          </a:prstGeom>
          <a:noFill/>
        </p:spPr>
      </p:pic>
    </p:spTree>
    <p:extLst>
      <p:ext uri="{BB962C8B-B14F-4D97-AF65-F5344CB8AC3E}">
        <p14:creationId xmlns:p14="http://schemas.microsoft.com/office/powerpoint/2010/main" val="2561122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cyberphysics.co.uk/topics/electricity/static/static_dangers_clip_image002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29" y="4572000"/>
            <a:ext cx="2359479" cy="174185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838200" y="1143001"/>
            <a:ext cx="7696200" cy="8382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Two  contexts seem to warrant some note:</a:t>
            </a:r>
          </a:p>
          <a:p>
            <a:pPr marL="18288" indent="0">
              <a:buNone/>
            </a:pP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609600" y="228600"/>
            <a:ext cx="8077200" cy="914400"/>
          </a:xfrm>
        </p:spPr>
        <p:txBody>
          <a:bodyPr>
            <a:normAutofit fontScale="90000"/>
          </a:bodyPr>
          <a:lstStyle/>
          <a:p>
            <a:r>
              <a:rPr lang="en-US" sz="3600" b="1" dirty="0" smtClean="0">
                <a:latin typeface="Lucida Console" panose="020B0609040504020204" pitchFamily="49" charset="0"/>
              </a:rPr>
              <a:t>Static Electricity in history</a:t>
            </a:r>
            <a:endParaRPr lang="en-US" sz="3600" b="1" dirty="0">
              <a:latin typeface="Lucida Console" panose="020B0609040504020204" pitchFamily="49" charset="0"/>
            </a:endParaRPr>
          </a:p>
        </p:txBody>
      </p:sp>
      <p:sp>
        <p:nvSpPr>
          <p:cNvPr id="4" name="Rounded Rectangular Callout 3"/>
          <p:cNvSpPr/>
          <p:nvPr/>
        </p:nvSpPr>
        <p:spPr>
          <a:xfrm>
            <a:off x="381000" y="1676400"/>
            <a:ext cx="2569029" cy="2133600"/>
          </a:xfrm>
          <a:prstGeom prst="wedgeRoundRectCallout">
            <a:avLst>
              <a:gd name="adj1" fmla="val 79503"/>
              <a:gd name="adj2" fmla="val -234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Colonial Ships</a:t>
            </a:r>
            <a:r>
              <a:rPr lang="en-US" sz="1400" dirty="0" smtClean="0"/>
              <a:t>: boys who came to be called powder monkeys were responsible for carrying powder kegs from the hull to the decks and went barefoot to prevent the sparks that scuffling shoes produced on deck…</a:t>
            </a:r>
            <a:endParaRPr lang="en-US" sz="1400" dirty="0"/>
          </a:p>
        </p:txBody>
      </p:sp>
      <p:sp>
        <p:nvSpPr>
          <p:cNvPr id="6" name="Rounded Rectangular Callout 5"/>
          <p:cNvSpPr/>
          <p:nvPr/>
        </p:nvSpPr>
        <p:spPr>
          <a:xfrm>
            <a:off x="7239000" y="4296739"/>
            <a:ext cx="1676400" cy="2133600"/>
          </a:xfrm>
          <a:prstGeom prst="wedgeRoundRectCallout">
            <a:avLst>
              <a:gd name="adj1" fmla="val -74991"/>
              <a:gd name="adj2" fmla="val -255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At the Pump</a:t>
            </a:r>
            <a:r>
              <a:rPr lang="en-US" sz="1400" dirty="0" smtClean="0"/>
              <a:t>: here some pics and descriptions from a British website dedicated to static precautions.</a:t>
            </a:r>
            <a:endParaRPr lang="en-US" sz="1400" dirty="0"/>
          </a:p>
        </p:txBody>
      </p:sp>
      <p:pic>
        <p:nvPicPr>
          <p:cNvPr id="7170" name="Picture 2" descr="http://www.cyberphysics.co.uk/topics/electricity/static/static_dangers_clip_image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068" y="4246535"/>
            <a:ext cx="2159000" cy="23927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99657" y="4024711"/>
            <a:ext cx="4191000" cy="2677656"/>
          </a:xfrm>
          <a:prstGeom prst="rect">
            <a:avLst/>
          </a:prstGeom>
        </p:spPr>
        <p:txBody>
          <a:bodyPr wrap="square">
            <a:spAutoFit/>
          </a:bodyPr>
          <a:lstStyle/>
          <a:p>
            <a:r>
              <a:rPr lang="en-US" sz="1400" dirty="0"/>
              <a:t>Maintain contact with the metal part of the car door while you are getting out of the car.</a:t>
            </a:r>
          </a:p>
          <a:p>
            <a:endParaRPr lang="en-US" sz="1400" dirty="0"/>
          </a:p>
          <a:p>
            <a:r>
              <a:rPr lang="en-US" sz="1400" dirty="0"/>
              <a:t>Rub the seats with a Fabric Softener Sheet.</a:t>
            </a:r>
          </a:p>
          <a:p>
            <a:r>
              <a:rPr lang="en-US" sz="1400" dirty="0"/>
              <a:t>(Research tested and proved, re-apply approximately every 3/4 weeks).</a:t>
            </a:r>
          </a:p>
          <a:p>
            <a:endParaRPr lang="en-US" sz="1400" dirty="0"/>
          </a:p>
          <a:p>
            <a:r>
              <a:rPr lang="en-US" sz="1400" dirty="0"/>
              <a:t>You could try driving completely naked. Going out in public unclothed is not recommended though, and liable to get you arrested. It's doubtful the police would believe you're trying to prevent static build-up</a:t>
            </a:r>
          </a:p>
        </p:txBody>
      </p:sp>
      <p:pic>
        <p:nvPicPr>
          <p:cNvPr id="7176" name="Picture 8" descr="http://www.jrusselljinishiangallery.com/images/sticker/sticker-monke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687286"/>
            <a:ext cx="3931556" cy="21279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joyfulmolly.files.wordpress.com/2007/12/000c2st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7849" y="2040663"/>
            <a:ext cx="1779814" cy="196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176"/>
                                        </p:tgtEl>
                                        <p:attrNameLst>
                                          <p:attrName>style.visibility</p:attrName>
                                        </p:attrNameLst>
                                      </p:cBhvr>
                                      <p:to>
                                        <p:strVal val="visible"/>
                                      </p:to>
                                    </p:set>
                                    <p:animEffect transition="in" filter="fade">
                                      <p:cBhvr>
                                        <p:cTn id="10" dur="500"/>
                                        <p:tgtEl>
                                          <p:spTgt spid="71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fade">
                                      <p:cBhvr>
                                        <p:cTn id="15" dur="500"/>
                                        <p:tgtEl>
                                          <p:spTgt spid="71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5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170"/>
                                        </p:tgtEl>
                                        <p:attrNameLst>
                                          <p:attrName>style.visibility</p:attrName>
                                        </p:attrNameLst>
                                      </p:cBhvr>
                                      <p:to>
                                        <p:strVal val="visible"/>
                                      </p:to>
                                    </p:set>
                                    <p:animEffect transition="in" filter="fade">
                                      <p:cBhvr>
                                        <p:cTn id="3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868362"/>
          </a:xfrm>
        </p:spPr>
        <p:txBody>
          <a:bodyPr/>
          <a:lstStyle/>
          <a:p>
            <a:r>
              <a:rPr lang="en-US" sz="3600" dirty="0" smtClean="0"/>
              <a:t>Let’s Compare Series and Parallel Circuits</a:t>
            </a:r>
            <a:endParaRPr lang="en-US" sz="3600" dirty="0"/>
          </a:p>
        </p:txBody>
      </p:sp>
      <p:sp>
        <p:nvSpPr>
          <p:cNvPr id="5" name="Text Placeholder 4"/>
          <p:cNvSpPr>
            <a:spLocks noGrp="1"/>
          </p:cNvSpPr>
          <p:nvPr>
            <p:ph type="body" idx="1"/>
          </p:nvPr>
        </p:nvSpPr>
        <p:spPr>
          <a:xfrm>
            <a:off x="457200" y="990600"/>
            <a:ext cx="3581400" cy="639762"/>
          </a:xfrm>
          <a:solidFill>
            <a:srgbClr val="00B050"/>
          </a:solidFill>
        </p:spPr>
        <p:txBody>
          <a:bodyPr/>
          <a:lstStyle/>
          <a:p>
            <a:pPr algn="ctr"/>
            <a:r>
              <a:rPr lang="en-US" dirty="0" smtClean="0"/>
              <a:t>Series Circuits</a:t>
            </a:r>
            <a:endParaRPr lang="en-US" dirty="0"/>
          </a:p>
        </p:txBody>
      </p:sp>
      <p:sp>
        <p:nvSpPr>
          <p:cNvPr id="6" name="Content Placeholder 5"/>
          <p:cNvSpPr>
            <a:spLocks noGrp="1"/>
          </p:cNvSpPr>
          <p:nvPr>
            <p:ph sz="half" idx="2"/>
          </p:nvPr>
        </p:nvSpPr>
        <p:spPr>
          <a:xfrm>
            <a:off x="381000" y="1676400"/>
            <a:ext cx="4040188" cy="4953000"/>
          </a:xfrm>
        </p:spPr>
        <p:txBody>
          <a:bodyPr>
            <a:normAutofit fontScale="92500"/>
          </a:bodyPr>
          <a:lstStyle/>
          <a:p>
            <a:r>
              <a:rPr lang="en-US" dirty="0" smtClean="0"/>
              <a:t>_______ path(s) for current</a:t>
            </a:r>
          </a:p>
          <a:p>
            <a:pPr>
              <a:buNone/>
            </a:pPr>
            <a:endParaRPr lang="en-US" dirty="0" smtClean="0"/>
          </a:p>
          <a:p>
            <a:r>
              <a:rPr lang="en-US" dirty="0" smtClean="0"/>
              <a:t>Current ________________</a:t>
            </a:r>
          </a:p>
          <a:p>
            <a:endParaRPr lang="en-US" dirty="0" smtClean="0"/>
          </a:p>
          <a:p>
            <a:r>
              <a:rPr lang="en-US" dirty="0" smtClean="0"/>
              <a:t>Voltage ________________</a:t>
            </a:r>
          </a:p>
          <a:p>
            <a:endParaRPr lang="en-US" dirty="0" smtClean="0"/>
          </a:p>
          <a:p>
            <a:r>
              <a:rPr lang="en-US" dirty="0" smtClean="0"/>
              <a:t>Break in circuit _______________________</a:t>
            </a:r>
          </a:p>
          <a:p>
            <a:endParaRPr lang="en-US" dirty="0" smtClean="0"/>
          </a:p>
          <a:p>
            <a:r>
              <a:rPr lang="en-US" dirty="0" smtClean="0"/>
              <a:t>Adding resistance in series ______________________</a:t>
            </a:r>
          </a:p>
          <a:p>
            <a:endParaRPr lang="en-US" dirty="0" smtClean="0"/>
          </a:p>
          <a:p>
            <a:endParaRPr lang="en-US" dirty="0" smtClean="0"/>
          </a:p>
          <a:p>
            <a:endParaRPr lang="en-US" dirty="0"/>
          </a:p>
        </p:txBody>
      </p:sp>
      <p:sp>
        <p:nvSpPr>
          <p:cNvPr id="7" name="Text Placeholder 6"/>
          <p:cNvSpPr>
            <a:spLocks noGrp="1"/>
          </p:cNvSpPr>
          <p:nvPr>
            <p:ph type="body" sz="quarter" idx="3"/>
          </p:nvPr>
        </p:nvSpPr>
        <p:spPr>
          <a:xfrm>
            <a:off x="4724400" y="990600"/>
            <a:ext cx="3889375" cy="639762"/>
          </a:xfrm>
          <a:solidFill>
            <a:srgbClr val="00B0F0"/>
          </a:solidFill>
        </p:spPr>
        <p:txBody>
          <a:bodyPr/>
          <a:lstStyle/>
          <a:p>
            <a:pPr algn="ctr"/>
            <a:r>
              <a:rPr lang="en-US" dirty="0" smtClean="0"/>
              <a:t>Parallel Circuits</a:t>
            </a:r>
            <a:endParaRPr lang="en-US" dirty="0"/>
          </a:p>
        </p:txBody>
      </p:sp>
      <p:sp>
        <p:nvSpPr>
          <p:cNvPr id="8" name="Content Placeholder 7"/>
          <p:cNvSpPr>
            <a:spLocks noGrp="1"/>
          </p:cNvSpPr>
          <p:nvPr>
            <p:ph sz="quarter" idx="4"/>
          </p:nvPr>
        </p:nvSpPr>
        <p:spPr>
          <a:xfrm>
            <a:off x="4648200" y="1676400"/>
            <a:ext cx="4041775" cy="3951288"/>
          </a:xfrm>
        </p:spPr>
        <p:txBody>
          <a:bodyPr>
            <a:normAutofit fontScale="92500" lnSpcReduction="10000"/>
          </a:bodyPr>
          <a:lstStyle/>
          <a:p>
            <a:r>
              <a:rPr lang="en-US" dirty="0" smtClean="0"/>
              <a:t>_______ path(s) for current</a:t>
            </a:r>
          </a:p>
          <a:p>
            <a:endParaRPr lang="en-US" dirty="0" smtClean="0"/>
          </a:p>
          <a:p>
            <a:r>
              <a:rPr lang="en-US" dirty="0" smtClean="0"/>
              <a:t>Current ________________</a:t>
            </a:r>
          </a:p>
          <a:p>
            <a:endParaRPr lang="en-US" dirty="0" smtClean="0"/>
          </a:p>
          <a:p>
            <a:r>
              <a:rPr lang="en-US" dirty="0" smtClean="0"/>
              <a:t>Voltage ________________</a:t>
            </a:r>
          </a:p>
          <a:p>
            <a:endParaRPr lang="en-US" dirty="0" smtClean="0"/>
          </a:p>
          <a:p>
            <a:r>
              <a:rPr lang="en-US" dirty="0" smtClean="0"/>
              <a:t>Break in circuit _______________________</a:t>
            </a:r>
          </a:p>
          <a:p>
            <a:endParaRPr lang="en-US" dirty="0" smtClean="0"/>
          </a:p>
          <a:p>
            <a:r>
              <a:rPr lang="en-US" dirty="0" smtClean="0"/>
              <a:t>Adding resistance in parallel  _______________________</a:t>
            </a:r>
          </a:p>
        </p:txBody>
      </p:sp>
    </p:spTree>
    <p:extLst>
      <p:ext uri="{BB962C8B-B14F-4D97-AF65-F5344CB8AC3E}">
        <p14:creationId xmlns:p14="http://schemas.microsoft.com/office/powerpoint/2010/main" val="26098829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47800"/>
            <a:ext cx="7696200" cy="3657599"/>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Electricity is usually fed into a home by way of two wires called </a:t>
            </a:r>
            <a:r>
              <a:rPr lang="en-US" dirty="0" smtClean="0">
                <a:solidFill>
                  <a:srgbClr val="C00000"/>
                </a:solidFill>
                <a:effectLst/>
                <a:latin typeface="Lucida Console" panose="020B0609040504020204" pitchFamily="49" charset="0"/>
                <a:cs typeface="Lucida Sans Unicode" panose="020B0602030504020204" pitchFamily="34" charset="0"/>
              </a:rPr>
              <a:t>lines</a:t>
            </a:r>
            <a:r>
              <a:rPr lang="en-US" dirty="0" smtClean="0">
                <a:effectLst/>
                <a:latin typeface="Lucida Console" panose="020B0609040504020204" pitchFamily="49" charset="0"/>
                <a:cs typeface="Lucida Sans Unicode" panose="020B0602030504020204" pitchFamily="34" charset="0"/>
              </a:rPr>
              <a:t>. These lines are very low in resistance and connected to wall outlets in each room—sometimes through two or more circuits. About 110-120 volts are applied across these lines by a transformer in the neighborhood.</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Parallel circuits and Overloading</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300" y="4724400"/>
            <a:ext cx="3017923" cy="143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14800" y="4317772"/>
            <a:ext cx="4446309" cy="2246769"/>
          </a:xfrm>
          <a:prstGeom prst="rect">
            <a:avLst/>
          </a:prstGeom>
          <a:solidFill>
            <a:srgbClr val="C00000"/>
          </a:solidFill>
        </p:spPr>
        <p:txBody>
          <a:bodyPr wrap="square" rtlCol="0">
            <a:spAutoFit/>
          </a:bodyPr>
          <a:lstStyle/>
          <a:p>
            <a:r>
              <a:rPr lang="en-US" sz="2800" dirty="0" smtClean="0">
                <a:latin typeface="Lucida Console" panose="020B0609040504020204" pitchFamily="49" charset="0"/>
              </a:rPr>
              <a:t>Transformer: a device that steps down the higher voltage supplied by the power utility</a:t>
            </a:r>
            <a:endParaRPr lang="en-US" sz="2800" dirty="0">
              <a:latin typeface="Lucida Console" panose="020B0609040504020204" pitchFamily="49" charset="0"/>
            </a:endParaRPr>
          </a:p>
        </p:txBody>
      </p:sp>
    </p:spTree>
    <p:extLst>
      <p:ext uri="{BB962C8B-B14F-4D97-AF65-F5344CB8AC3E}">
        <p14:creationId xmlns:p14="http://schemas.microsoft.com/office/powerpoint/2010/main" val="60723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Parallel circuits and Overloading</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324600" y="1752600"/>
            <a:ext cx="2590800" cy="3970318"/>
          </a:xfrm>
          <a:prstGeom prst="rect">
            <a:avLst/>
          </a:prstGeom>
          <a:solidFill>
            <a:srgbClr val="C00000"/>
          </a:solidFill>
        </p:spPr>
        <p:txBody>
          <a:bodyPr wrap="square" rtlCol="0">
            <a:spAutoFit/>
          </a:bodyPr>
          <a:lstStyle/>
          <a:p>
            <a:r>
              <a:rPr lang="en-US" sz="2800" dirty="0" smtClean="0">
                <a:latin typeface="Lucida Console" panose="020B0609040504020204" pitchFamily="49" charset="0"/>
              </a:rPr>
              <a:t>Transformer: a device that steps down the higher voltage supplied by the power utility</a:t>
            </a:r>
            <a:endParaRPr lang="en-US" sz="2800" dirty="0">
              <a:latin typeface="Lucida Console" panose="020B0609040504020204" pitchFamily="49"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438400"/>
            <a:ext cx="57912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ular Callout 9"/>
          <p:cNvSpPr/>
          <p:nvPr/>
        </p:nvSpPr>
        <p:spPr>
          <a:xfrm rot="10800000" flipV="1">
            <a:off x="457200" y="1447800"/>
            <a:ext cx="4648200" cy="990600"/>
          </a:xfrm>
          <a:prstGeom prst="wedgeRectCallout">
            <a:avLst>
              <a:gd name="adj1" fmla="val -36228"/>
              <a:gd name="adj2" fmla="val 120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Lucida Console" panose="020B0609040504020204" pitchFamily="49" charset="0"/>
              </a:rPr>
              <a:t>Your friendly neighborhood transformers just doing our job</a:t>
            </a:r>
            <a:endParaRPr lang="en-US" dirty="0">
              <a:latin typeface="Lucida Console" panose="020B0609040504020204" pitchFamily="49" charset="0"/>
            </a:endParaRPr>
          </a:p>
        </p:txBody>
      </p:sp>
      <p:pic>
        <p:nvPicPr>
          <p:cNvPr id="89090" name="Picture 2" descr="http://upload.wikimedia.org/wikipedia/commons/1/1c/Polemount-singlephase-closeup.jpg"/>
          <p:cNvPicPr>
            <a:picLocks noChangeAspect="1" noChangeArrowheads="1"/>
          </p:cNvPicPr>
          <p:nvPr/>
        </p:nvPicPr>
        <p:blipFill>
          <a:blip r:embed="rId3" cstate="print"/>
          <a:srcRect/>
          <a:stretch>
            <a:fillRect/>
          </a:stretch>
        </p:blipFill>
        <p:spPr bwMode="auto">
          <a:xfrm>
            <a:off x="838200" y="2590800"/>
            <a:ext cx="252612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723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9090"/>
                                        </p:tgtEl>
                                        <p:attrNameLst>
                                          <p:attrName>style.visibility</p:attrName>
                                        </p:attrNameLst>
                                      </p:cBhvr>
                                      <p:to>
                                        <p:strVal val="visible"/>
                                      </p:to>
                                    </p:set>
                                    <p:animEffect transition="in" filter="fade">
                                      <p:cBhvr>
                                        <p:cTn id="20" dur="20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509815" y="3352800"/>
            <a:ext cx="2614385" cy="1371600"/>
          </a:xfrm>
          <a:prstGeom prst="wedgeRoundRectCallout">
            <a:avLst>
              <a:gd name="adj1" fmla="val 39008"/>
              <a:gd name="adj2" fmla="val -1234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Why?</a:t>
            </a:r>
            <a:r>
              <a:rPr lang="el-GR" sz="1600" dirty="0"/>
              <a:t> </a:t>
            </a:r>
            <a:r>
              <a:rPr lang="en-US" sz="1600" dirty="0" smtClean="0"/>
              <a:t>   </a:t>
            </a:r>
            <a:r>
              <a:rPr lang="el-GR" sz="1600" dirty="0" smtClean="0"/>
              <a:t>Δ</a:t>
            </a:r>
            <a:r>
              <a:rPr lang="en-US" sz="1600" dirty="0"/>
              <a:t>V = I • </a:t>
            </a:r>
            <a:r>
              <a:rPr lang="en-US" sz="1600" dirty="0" smtClean="0"/>
              <a:t>R;</a:t>
            </a:r>
          </a:p>
          <a:p>
            <a:pPr algn="ctr"/>
            <a:r>
              <a:rPr lang="en-US" sz="1600" dirty="0" smtClean="0"/>
              <a:t>As R goes down (more circuits)…current (I) must meet the constant voltage supplied  </a:t>
            </a:r>
            <a:endParaRPr lang="en-US" sz="1600" dirty="0"/>
          </a:p>
        </p:txBody>
      </p:sp>
      <p:sp>
        <p:nvSpPr>
          <p:cNvPr id="2" name="Content Placeholder 1"/>
          <p:cNvSpPr>
            <a:spLocks noGrp="1"/>
          </p:cNvSpPr>
          <p:nvPr>
            <p:ph idx="1"/>
          </p:nvPr>
        </p:nvSpPr>
        <p:spPr>
          <a:xfrm>
            <a:off x="762000" y="762000"/>
            <a:ext cx="7696200" cy="3200400"/>
          </a:xfrm>
        </p:spPr>
        <p:txBody>
          <a:bodyPr>
            <a:normAutofit/>
          </a:bodyPr>
          <a:lstStyle/>
          <a:p>
            <a:pPr marL="18288" indent="0">
              <a:buNone/>
            </a:pPr>
            <a:r>
              <a:rPr lang="en-US" sz="1800" dirty="0" smtClean="0">
                <a:effectLst/>
                <a:latin typeface="Lucida Console" panose="020B0609040504020204" pitchFamily="49" charset="0"/>
                <a:cs typeface="Lucida Sans Unicode" panose="020B0602030504020204" pitchFamily="34" charset="0"/>
              </a:rPr>
              <a:t>As more devices are connected to a circuit, more pathways for current result. This lowers the combined resistance of the current. Therefore, more current exists in the circuit, which is sometimes a problem. Circuits that carry more than a safe amount of current are said to be </a:t>
            </a:r>
            <a:r>
              <a:rPr lang="en-US" sz="1800" i="1" dirty="0" smtClean="0">
                <a:effectLst/>
                <a:latin typeface="Lucida Console" panose="020B0609040504020204" pitchFamily="49" charset="0"/>
                <a:cs typeface="Lucida Sans Unicode" panose="020B0602030504020204" pitchFamily="34" charset="0"/>
              </a:rPr>
              <a:t>overloaded</a:t>
            </a:r>
            <a:r>
              <a:rPr lang="en-US" sz="1800" dirty="0" smtClean="0">
                <a:effectLst/>
                <a:latin typeface="Lucida Console" panose="020B0609040504020204" pitchFamily="49" charset="0"/>
                <a:cs typeface="Lucida Sans Unicode" panose="020B0602030504020204" pitchFamily="34" charset="0"/>
              </a:rPr>
              <a:t>. </a:t>
            </a:r>
            <a:endParaRPr lang="en-US" sz="1800"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Parallel circuits and Overloading</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352800" y="3352800"/>
            <a:ext cx="5715000" cy="2893100"/>
          </a:xfrm>
          <a:prstGeom prst="rect">
            <a:avLst/>
          </a:prstGeom>
        </p:spPr>
        <p:txBody>
          <a:bodyPr wrap="square">
            <a:spAutoFit/>
          </a:bodyPr>
          <a:lstStyle/>
          <a:p>
            <a:r>
              <a:rPr lang="en-US" sz="1400" dirty="0">
                <a:latin typeface="Lucida Console" panose="020B0609040504020204" pitchFamily="49" charset="0"/>
              </a:rPr>
              <a:t>Every load connected in a separate path receives the full circuit voltage. If a third 60-watt bulb is added to the circuit, it also glows at its intended brightness since it also receives its full 120 volts from the source.</a:t>
            </a:r>
          </a:p>
          <a:p>
            <a:endParaRPr lang="en-US" sz="1400" dirty="0">
              <a:latin typeface="Lucida Console" panose="020B0609040504020204" pitchFamily="49" charset="0"/>
            </a:endParaRPr>
          </a:p>
          <a:p>
            <a:r>
              <a:rPr lang="en-US" sz="1400" dirty="0">
                <a:latin typeface="Lucida Console" panose="020B0609040504020204" pitchFamily="49" charset="0"/>
              </a:rPr>
              <a:t>One special concern in parallel circuits is that the amperage from the source increases each time another load is added to the circuit in parallel. Therefore, it is very easy to keep adding loads or plugging them in parallel and thereby overload a circuit by requiring more current to flow than the circuit can safely handle. </a:t>
            </a:r>
          </a:p>
        </p:txBody>
      </p:sp>
      <p:pic>
        <p:nvPicPr>
          <p:cNvPr id="4098" name="Picture 2" descr="http://www.eng.buffalo.edu/shaw/student/m1_safety/01_home/ksb/ksb3/csp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15" y="4876800"/>
            <a:ext cx="2788557" cy="1428080"/>
          </a:xfrm>
          <a:prstGeom prst="rect">
            <a:avLst/>
          </a:prstGeom>
          <a:solidFill>
            <a:schemeClr val="tx1">
              <a:lumMod val="65000"/>
            </a:schemeClr>
          </a:solidFill>
        </p:spPr>
      </p:pic>
    </p:spTree>
    <p:extLst>
      <p:ext uri="{BB962C8B-B14F-4D97-AF65-F5344CB8AC3E}">
        <p14:creationId xmlns:p14="http://schemas.microsoft.com/office/powerpoint/2010/main" val="347375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Parallel circuits and Overloading</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57400"/>
            <a:ext cx="34925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378" y="2286000"/>
            <a:ext cx="4549168" cy="341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75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6019800" cy="48768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To prevent overloading in circuits, fuses are connected in series along the supply line. In this way the entire line current muss pass through the fuse. Some fuses are constructed with a wire ribbon that heats up and melts at a given current. Before a blown fuse is replaced, the cause of overloading should be determined and remedied. Often, insulation that separates the wires in a circuit wears away and allows the wire to touch each other. This is called a short circuit.</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Parallel circuits and Overloading</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2" descr="http://www.electronicrepairguide.com/images/fuse.jpg"/>
          <p:cNvPicPr>
            <a:picLocks noChangeAspect="1" noChangeArrowheads="1"/>
          </p:cNvPicPr>
          <p:nvPr/>
        </p:nvPicPr>
        <p:blipFill>
          <a:blip r:embed="rId2" cstate="print"/>
          <a:srcRect/>
          <a:stretch>
            <a:fillRect/>
          </a:stretch>
        </p:blipFill>
        <p:spPr bwMode="auto">
          <a:xfrm rot="5400000">
            <a:off x="5162550" y="2533650"/>
            <a:ext cx="4819650" cy="2495551"/>
          </a:xfrm>
          <a:prstGeom prst="rect">
            <a:avLst/>
          </a:prstGeom>
          <a:noFill/>
        </p:spPr>
      </p:pic>
      <p:sp>
        <p:nvSpPr>
          <p:cNvPr id="7" name="Rounded Rectangular Callout 6"/>
          <p:cNvSpPr/>
          <p:nvPr/>
        </p:nvSpPr>
        <p:spPr>
          <a:xfrm>
            <a:off x="6629400" y="2133600"/>
            <a:ext cx="2133600" cy="3657600"/>
          </a:xfrm>
          <a:prstGeom prst="wedgeRoundRectCallout">
            <a:avLst>
              <a:gd name="adj1" fmla="val -109513"/>
              <a:gd name="adj2" fmla="val 544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The danger here is that there is little resistance to the high V and so large amounts of heat can  result…</a:t>
            </a:r>
            <a:endParaRPr lang="en-US" sz="2400" dirty="0"/>
          </a:p>
        </p:txBody>
      </p:sp>
    </p:spTree>
    <p:extLst>
      <p:ext uri="{BB962C8B-B14F-4D97-AF65-F5344CB8AC3E}">
        <p14:creationId xmlns:p14="http://schemas.microsoft.com/office/powerpoint/2010/main" val="292506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90600"/>
            <a:ext cx="4876800" cy="41910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In modern buildings, fuses have been largely replaced by circuit breakers, which use magnets or bimetallic strips to open a switch when the current is too much.  Utility companies use circuit breakers to protect their lines all the way back to the generators.</a:t>
            </a:r>
            <a:endParaRPr lang="en-US" dirty="0">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lstStyle/>
          <a:p>
            <a:r>
              <a:rPr lang="en-US" sz="4000" b="1" dirty="0" smtClean="0">
                <a:latin typeface="Lucida Console" panose="020B0609040504020204" pitchFamily="49" charset="0"/>
              </a:rPr>
              <a:t>Parallel circuits and Overloading</a:t>
            </a:r>
            <a:endParaRPr lang="en-US" sz="40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images.wisegeek.com/circuit-breakers.jpg"/>
          <p:cNvPicPr>
            <a:picLocks noChangeAspect="1" noChangeArrowheads="1"/>
          </p:cNvPicPr>
          <p:nvPr/>
        </p:nvPicPr>
        <p:blipFill>
          <a:blip r:embed="rId2" cstate="print"/>
          <a:srcRect/>
          <a:stretch>
            <a:fillRect/>
          </a:stretch>
        </p:blipFill>
        <p:spPr bwMode="auto">
          <a:xfrm>
            <a:off x="5334000" y="1219200"/>
            <a:ext cx="3638550" cy="5229226"/>
          </a:xfrm>
          <a:prstGeom prst="rect">
            <a:avLst/>
          </a:prstGeom>
          <a:noFill/>
        </p:spPr>
      </p:pic>
      <p:pic>
        <p:nvPicPr>
          <p:cNvPr id="2050" name="Picture 2" descr="http://www.kcplkids.com/IMAGES/nh_safety_fuse.GIF"/>
          <p:cNvPicPr>
            <a:picLocks noChangeAspect="1" noChangeArrowheads="1"/>
          </p:cNvPicPr>
          <p:nvPr/>
        </p:nvPicPr>
        <p:blipFill>
          <a:blip r:embed="rId3" cstate="print"/>
          <a:srcRect/>
          <a:stretch>
            <a:fillRect/>
          </a:stretch>
        </p:blipFill>
        <p:spPr bwMode="auto">
          <a:xfrm>
            <a:off x="3429000" y="4419600"/>
            <a:ext cx="2200275" cy="2219326"/>
          </a:xfrm>
          <a:prstGeom prst="rect">
            <a:avLst/>
          </a:prstGeom>
          <a:noFill/>
        </p:spPr>
      </p:pic>
    </p:spTree>
    <p:extLst>
      <p:ext uri="{BB962C8B-B14F-4D97-AF65-F5344CB8AC3E}">
        <p14:creationId xmlns:p14="http://schemas.microsoft.com/office/powerpoint/2010/main" val="25089001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868362"/>
          </a:xfrm>
        </p:spPr>
        <p:txBody>
          <a:bodyPr/>
          <a:lstStyle/>
          <a:p>
            <a:r>
              <a:rPr lang="en-US" sz="3600" dirty="0" smtClean="0"/>
              <a:t>Let’s Compare Series and Parallel Circuits</a:t>
            </a:r>
            <a:endParaRPr lang="en-US" sz="3600" dirty="0"/>
          </a:p>
        </p:txBody>
      </p:sp>
      <p:sp>
        <p:nvSpPr>
          <p:cNvPr id="5" name="Text Placeholder 4"/>
          <p:cNvSpPr>
            <a:spLocks noGrp="1"/>
          </p:cNvSpPr>
          <p:nvPr>
            <p:ph type="body" idx="1"/>
          </p:nvPr>
        </p:nvSpPr>
        <p:spPr>
          <a:xfrm>
            <a:off x="457200" y="990600"/>
            <a:ext cx="3581400" cy="639762"/>
          </a:xfrm>
          <a:solidFill>
            <a:srgbClr val="00B050"/>
          </a:solidFill>
        </p:spPr>
        <p:txBody>
          <a:bodyPr/>
          <a:lstStyle/>
          <a:p>
            <a:pPr algn="ctr"/>
            <a:r>
              <a:rPr lang="en-US" dirty="0" smtClean="0"/>
              <a:t>Series Circuits</a:t>
            </a:r>
            <a:endParaRPr lang="en-US" dirty="0"/>
          </a:p>
        </p:txBody>
      </p:sp>
      <p:sp>
        <p:nvSpPr>
          <p:cNvPr id="6" name="Content Placeholder 5"/>
          <p:cNvSpPr>
            <a:spLocks noGrp="1"/>
          </p:cNvSpPr>
          <p:nvPr>
            <p:ph sz="half" idx="2"/>
          </p:nvPr>
        </p:nvSpPr>
        <p:spPr>
          <a:xfrm>
            <a:off x="381000" y="1676400"/>
            <a:ext cx="4040188" cy="4953000"/>
          </a:xfrm>
        </p:spPr>
        <p:txBody>
          <a:bodyPr/>
          <a:lstStyle/>
          <a:p>
            <a:r>
              <a:rPr lang="en-US" dirty="0" smtClean="0">
                <a:solidFill>
                  <a:srgbClr val="FF0066"/>
                </a:solidFill>
              </a:rPr>
              <a:t>1 </a:t>
            </a:r>
            <a:r>
              <a:rPr lang="en-US" dirty="0" smtClean="0"/>
              <a:t>path(s) for current</a:t>
            </a:r>
          </a:p>
          <a:p>
            <a:pPr>
              <a:buNone/>
            </a:pPr>
            <a:endParaRPr lang="en-US" sz="1800" dirty="0" smtClean="0"/>
          </a:p>
          <a:p>
            <a:r>
              <a:rPr lang="en-US" dirty="0" smtClean="0"/>
              <a:t>Current </a:t>
            </a:r>
            <a:r>
              <a:rPr lang="en-US" dirty="0" smtClean="0">
                <a:solidFill>
                  <a:srgbClr val="FF0066"/>
                </a:solidFill>
              </a:rPr>
              <a:t>is the same at every point</a:t>
            </a:r>
          </a:p>
          <a:p>
            <a:endParaRPr lang="en-US" sz="1600" dirty="0" smtClean="0"/>
          </a:p>
          <a:p>
            <a:r>
              <a:rPr lang="en-US" dirty="0" smtClean="0"/>
              <a:t>Voltage </a:t>
            </a:r>
            <a:r>
              <a:rPr lang="en-US" dirty="0" smtClean="0">
                <a:solidFill>
                  <a:srgbClr val="FF0066"/>
                </a:solidFill>
              </a:rPr>
              <a:t>drops at each resistor</a:t>
            </a:r>
          </a:p>
          <a:p>
            <a:endParaRPr lang="en-US" sz="1600" dirty="0" smtClean="0"/>
          </a:p>
          <a:p>
            <a:r>
              <a:rPr lang="en-US" dirty="0" smtClean="0"/>
              <a:t>Break in circuit </a:t>
            </a:r>
            <a:r>
              <a:rPr lang="en-US" dirty="0" smtClean="0">
                <a:solidFill>
                  <a:srgbClr val="FF0066"/>
                </a:solidFill>
              </a:rPr>
              <a:t>stops all current</a:t>
            </a:r>
          </a:p>
          <a:p>
            <a:endParaRPr lang="en-US" sz="1200" dirty="0" smtClean="0"/>
          </a:p>
          <a:p>
            <a:r>
              <a:rPr lang="en-US" dirty="0" smtClean="0"/>
              <a:t>Adding resistance in series </a:t>
            </a:r>
            <a:r>
              <a:rPr lang="en-US" dirty="0" smtClean="0">
                <a:solidFill>
                  <a:srgbClr val="FF0066"/>
                </a:solidFill>
              </a:rPr>
              <a:t>decreases total current </a:t>
            </a:r>
            <a:r>
              <a:rPr lang="en-US" sz="2000" dirty="0" smtClean="0">
                <a:solidFill>
                  <a:srgbClr val="FF0066"/>
                </a:solidFill>
              </a:rPr>
              <a:t>(dimmer light bulbs)</a:t>
            </a:r>
          </a:p>
          <a:p>
            <a:endParaRPr lang="en-US" dirty="0" smtClean="0"/>
          </a:p>
          <a:p>
            <a:endParaRPr lang="en-US" dirty="0" smtClean="0"/>
          </a:p>
          <a:p>
            <a:endParaRPr lang="en-US" sz="2800" dirty="0"/>
          </a:p>
        </p:txBody>
      </p:sp>
      <p:sp>
        <p:nvSpPr>
          <p:cNvPr id="7" name="Text Placeholder 6"/>
          <p:cNvSpPr>
            <a:spLocks noGrp="1"/>
          </p:cNvSpPr>
          <p:nvPr>
            <p:ph type="body" sz="quarter" idx="3"/>
          </p:nvPr>
        </p:nvSpPr>
        <p:spPr>
          <a:xfrm>
            <a:off x="4724400" y="990600"/>
            <a:ext cx="3889375" cy="639762"/>
          </a:xfrm>
          <a:solidFill>
            <a:srgbClr val="00B0F0"/>
          </a:solidFill>
        </p:spPr>
        <p:txBody>
          <a:bodyPr/>
          <a:lstStyle/>
          <a:p>
            <a:pPr algn="ctr"/>
            <a:r>
              <a:rPr lang="en-US" dirty="0" smtClean="0"/>
              <a:t>Parallel Circuits</a:t>
            </a:r>
            <a:endParaRPr lang="en-US" dirty="0"/>
          </a:p>
        </p:txBody>
      </p:sp>
      <p:sp>
        <p:nvSpPr>
          <p:cNvPr id="8" name="Content Placeholder 7"/>
          <p:cNvSpPr>
            <a:spLocks noGrp="1"/>
          </p:cNvSpPr>
          <p:nvPr>
            <p:ph sz="quarter" idx="4"/>
          </p:nvPr>
        </p:nvSpPr>
        <p:spPr>
          <a:xfrm>
            <a:off x="4648200" y="1676400"/>
            <a:ext cx="4041775" cy="3951288"/>
          </a:xfrm>
        </p:spPr>
        <p:txBody>
          <a:bodyPr/>
          <a:lstStyle/>
          <a:p>
            <a:r>
              <a:rPr lang="en-US" dirty="0" smtClean="0">
                <a:solidFill>
                  <a:srgbClr val="FF0066"/>
                </a:solidFill>
              </a:rPr>
              <a:t>multiple</a:t>
            </a:r>
            <a:r>
              <a:rPr lang="en-US" dirty="0" smtClean="0"/>
              <a:t> path(s) for current</a:t>
            </a:r>
          </a:p>
          <a:p>
            <a:endParaRPr lang="en-US" sz="1400" dirty="0" smtClean="0"/>
          </a:p>
          <a:p>
            <a:r>
              <a:rPr lang="en-US" dirty="0" smtClean="0"/>
              <a:t>Current </a:t>
            </a:r>
            <a:r>
              <a:rPr lang="en-US" dirty="0" smtClean="0">
                <a:solidFill>
                  <a:srgbClr val="FF0066"/>
                </a:solidFill>
              </a:rPr>
              <a:t>can be different in each branch</a:t>
            </a:r>
          </a:p>
          <a:p>
            <a:endParaRPr lang="en-US" sz="1400" dirty="0" smtClean="0"/>
          </a:p>
          <a:p>
            <a:r>
              <a:rPr lang="en-US" dirty="0" smtClean="0"/>
              <a:t>Voltage </a:t>
            </a:r>
            <a:r>
              <a:rPr lang="en-US" dirty="0" smtClean="0">
                <a:solidFill>
                  <a:srgbClr val="FF0066"/>
                </a:solidFill>
              </a:rPr>
              <a:t>same across each resistance</a:t>
            </a:r>
          </a:p>
          <a:p>
            <a:endParaRPr lang="en-US" sz="1600" dirty="0" smtClean="0"/>
          </a:p>
          <a:p>
            <a:r>
              <a:rPr lang="en-US" dirty="0" smtClean="0"/>
              <a:t>Break in circuit </a:t>
            </a:r>
            <a:r>
              <a:rPr lang="en-US" dirty="0" smtClean="0">
                <a:solidFill>
                  <a:srgbClr val="FF0066"/>
                </a:solidFill>
              </a:rPr>
              <a:t>does not affect other bulbs</a:t>
            </a:r>
          </a:p>
          <a:p>
            <a:endParaRPr lang="en-US" sz="1600" dirty="0" smtClean="0"/>
          </a:p>
          <a:p>
            <a:r>
              <a:rPr lang="en-US" dirty="0" smtClean="0"/>
              <a:t>Adding branches in parallel </a:t>
            </a:r>
            <a:r>
              <a:rPr lang="en-US" dirty="0" smtClean="0">
                <a:solidFill>
                  <a:srgbClr val="FF0066"/>
                </a:solidFill>
              </a:rPr>
              <a:t>increases total current</a:t>
            </a:r>
          </a:p>
          <a:p>
            <a:pPr marL="0" indent="0">
              <a:buNone/>
            </a:pPr>
            <a:r>
              <a:rPr lang="en-US" sz="2000" dirty="0" smtClean="0">
                <a:solidFill>
                  <a:srgbClr val="FF0066"/>
                </a:solidFill>
              </a:rPr>
              <a:t>          (by decreasing R)</a:t>
            </a:r>
          </a:p>
        </p:txBody>
      </p:sp>
    </p:spTree>
    <p:extLst>
      <p:ext uri="{BB962C8B-B14F-4D97-AF65-F5344CB8AC3E}">
        <p14:creationId xmlns:p14="http://schemas.microsoft.com/office/powerpoint/2010/main" val="11816365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15875"/>
            <a:ext cx="8153400" cy="914400"/>
          </a:xfrm>
        </p:spPr>
        <p:txBody>
          <a:bodyPr/>
          <a:lstStyle/>
          <a:p>
            <a:r>
              <a:rPr lang="en-US" sz="3600" b="1" dirty="0" smtClean="0">
                <a:latin typeface="Lucida Console" panose="020B0609040504020204" pitchFamily="49" charset="0"/>
              </a:rPr>
              <a:t>Summary of formulae &amp; units</a:t>
            </a:r>
            <a:endParaRPr lang="en-US" sz="3600" b="1" dirty="0">
              <a:latin typeface="Lucida Console" panose="020B0609040504020204" pitchFamily="49" charset="0"/>
            </a:endParaRPr>
          </a:p>
        </p:txBody>
      </p:sp>
      <p:sp>
        <p:nvSpPr>
          <p:cNvPr id="6"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996284741"/>
              </p:ext>
            </p:extLst>
          </p:nvPr>
        </p:nvGraphicFramePr>
        <p:xfrm>
          <a:off x="368300" y="1087012"/>
          <a:ext cx="8242299" cy="5237588"/>
        </p:xfrm>
        <a:graphic>
          <a:graphicData uri="http://schemas.openxmlformats.org/drawingml/2006/table">
            <a:tbl>
              <a:tblPr/>
              <a:tblGrid>
                <a:gridCol w="2332724"/>
                <a:gridCol w="1244122"/>
                <a:gridCol w="1555151"/>
                <a:gridCol w="1555151"/>
                <a:gridCol w="1555151"/>
              </a:tblGrid>
              <a:tr h="793514">
                <a:tc>
                  <a:txBody>
                    <a:bodyPr/>
                    <a:lstStyle/>
                    <a:p>
                      <a:pPr algn="ctr"/>
                      <a:r>
                        <a:rPr lang="en-US" sz="1600" b="1" dirty="0"/>
                        <a:t>Quantity</a:t>
                      </a:r>
                      <a:r>
                        <a:rPr lang="en-US" sz="1600" dirty="0"/>
                        <a:t> </a:t>
                      </a:r>
                    </a:p>
                  </a:txBody>
                  <a:tcPr marL="55418" marR="55418" marT="27709" marB="27709" anchor="ctr">
                    <a:lnL>
                      <a:noFill/>
                    </a:lnL>
                    <a:lnR>
                      <a:noFill/>
                    </a:lnR>
                    <a:lnT>
                      <a:noFill/>
                    </a:lnT>
                    <a:lnB>
                      <a:noFill/>
                    </a:lnB>
                  </a:tcPr>
                </a:tc>
                <a:tc>
                  <a:txBody>
                    <a:bodyPr/>
                    <a:lstStyle/>
                    <a:p>
                      <a:pPr algn="ctr"/>
                      <a:r>
                        <a:rPr lang="en-US" sz="1800" b="1" dirty="0"/>
                        <a:t>Symbol</a:t>
                      </a:r>
                      <a:r>
                        <a:rPr lang="en-US" sz="1800" dirty="0"/>
                        <a:t> </a:t>
                      </a:r>
                    </a:p>
                  </a:txBody>
                  <a:tcPr marL="55418" marR="55418" marT="27709" marB="27709" anchor="ctr">
                    <a:lnL>
                      <a:noFill/>
                    </a:lnL>
                    <a:lnR>
                      <a:noFill/>
                    </a:lnR>
                    <a:lnT>
                      <a:noFill/>
                    </a:lnT>
                    <a:lnB>
                      <a:noFill/>
                    </a:lnB>
                  </a:tcPr>
                </a:tc>
                <a:tc>
                  <a:txBody>
                    <a:bodyPr/>
                    <a:lstStyle/>
                    <a:p>
                      <a:pPr algn="ctr"/>
                      <a:r>
                        <a:rPr lang="en-US" sz="1600" b="1" dirty="0"/>
                        <a:t>Equation(s)</a:t>
                      </a:r>
                      <a:r>
                        <a:rPr lang="en-US" sz="1600" dirty="0"/>
                        <a:t> </a:t>
                      </a:r>
                    </a:p>
                  </a:txBody>
                  <a:tcPr marL="55418" marR="55418" marT="27709" marB="27709" anchor="ctr">
                    <a:lnL>
                      <a:noFill/>
                    </a:lnL>
                    <a:lnR>
                      <a:noFill/>
                    </a:lnR>
                    <a:lnT>
                      <a:noFill/>
                    </a:lnT>
                    <a:lnB>
                      <a:noFill/>
                    </a:lnB>
                  </a:tcPr>
                </a:tc>
                <a:tc>
                  <a:txBody>
                    <a:bodyPr/>
                    <a:lstStyle/>
                    <a:p>
                      <a:pPr algn="ctr"/>
                      <a:r>
                        <a:rPr lang="en-US" sz="1600" b="1"/>
                        <a:t>Standard Metric Unit</a:t>
                      </a:r>
                      <a:r>
                        <a:rPr lang="en-US" sz="1600"/>
                        <a:t> </a:t>
                      </a:r>
                    </a:p>
                  </a:txBody>
                  <a:tcPr marL="55418" marR="55418" marT="27709" marB="27709" anchor="ctr">
                    <a:lnL>
                      <a:noFill/>
                    </a:lnL>
                    <a:lnR>
                      <a:noFill/>
                    </a:lnR>
                    <a:lnT>
                      <a:noFill/>
                    </a:lnT>
                    <a:lnB>
                      <a:noFill/>
                    </a:lnB>
                  </a:tcPr>
                </a:tc>
                <a:tc>
                  <a:txBody>
                    <a:bodyPr/>
                    <a:lstStyle/>
                    <a:p>
                      <a:pPr algn="ctr"/>
                      <a:r>
                        <a:rPr lang="en-US" sz="1600" b="1"/>
                        <a:t>Other Units</a:t>
                      </a:r>
                      <a:r>
                        <a:rPr lang="en-US" sz="1600"/>
                        <a:t> </a:t>
                      </a:r>
                    </a:p>
                  </a:txBody>
                  <a:tcPr marL="55418" marR="55418" marT="27709" marB="27709" anchor="ctr">
                    <a:lnL>
                      <a:noFill/>
                    </a:lnL>
                    <a:lnR>
                      <a:noFill/>
                    </a:lnR>
                    <a:lnT>
                      <a:noFill/>
                    </a:lnT>
                    <a:lnB>
                      <a:noFill/>
                    </a:lnB>
                  </a:tcPr>
                </a:tc>
              </a:tr>
              <a:tr h="1031766">
                <a:tc>
                  <a:txBody>
                    <a:bodyPr/>
                    <a:lstStyle/>
                    <a:p>
                      <a:pPr algn="ctr"/>
                      <a:r>
                        <a:rPr lang="en-US" sz="1600"/>
                        <a:t>Potential Difference (a.k.a. voltage)</a:t>
                      </a:r>
                    </a:p>
                  </a:txBody>
                  <a:tcPr marL="55418" marR="55418" marT="27709" marB="27709" anchor="ctr">
                    <a:lnL>
                      <a:noFill/>
                    </a:lnL>
                    <a:lnR>
                      <a:noFill/>
                    </a:lnR>
                    <a:lnT>
                      <a:noFill/>
                    </a:lnT>
                    <a:lnB>
                      <a:noFill/>
                    </a:lnB>
                  </a:tcPr>
                </a:tc>
                <a:tc>
                  <a:txBody>
                    <a:bodyPr/>
                    <a:lstStyle/>
                    <a:p>
                      <a:pPr algn="ctr"/>
                      <a:r>
                        <a:rPr lang="el-GR" sz="1800"/>
                        <a:t>Δ</a:t>
                      </a:r>
                      <a:r>
                        <a:rPr lang="en-US" sz="1800"/>
                        <a:t>V </a:t>
                      </a:r>
                    </a:p>
                  </a:txBody>
                  <a:tcPr marL="55418" marR="55418" marT="27709" marB="27709" anchor="ctr">
                    <a:lnL>
                      <a:noFill/>
                    </a:lnL>
                    <a:lnR>
                      <a:noFill/>
                    </a:lnR>
                    <a:lnT>
                      <a:noFill/>
                    </a:lnT>
                    <a:lnB>
                      <a:noFill/>
                    </a:lnB>
                  </a:tcPr>
                </a:tc>
                <a:tc>
                  <a:txBody>
                    <a:bodyPr/>
                    <a:lstStyle/>
                    <a:p>
                      <a:pPr algn="ctr"/>
                      <a:r>
                        <a:rPr lang="pt-BR" sz="1600" dirty="0"/>
                        <a:t>ΔV = ΔPE / Q ΔV = I • R</a:t>
                      </a:r>
                    </a:p>
                  </a:txBody>
                  <a:tcPr marL="55418" marR="55418" marT="27709" marB="27709" anchor="ctr">
                    <a:lnL>
                      <a:noFill/>
                    </a:lnL>
                    <a:lnR>
                      <a:noFill/>
                    </a:lnR>
                    <a:lnT>
                      <a:noFill/>
                    </a:lnT>
                    <a:lnB>
                      <a:noFill/>
                    </a:lnB>
                  </a:tcPr>
                </a:tc>
                <a:tc>
                  <a:txBody>
                    <a:bodyPr/>
                    <a:lstStyle/>
                    <a:p>
                      <a:pPr algn="ctr"/>
                      <a:r>
                        <a:rPr lang="en-US" sz="1600"/>
                        <a:t>Volt (V) </a:t>
                      </a:r>
                    </a:p>
                  </a:txBody>
                  <a:tcPr marL="55418" marR="55418" marT="27709" marB="27709" anchor="ctr">
                    <a:lnL>
                      <a:noFill/>
                    </a:lnL>
                    <a:lnR>
                      <a:noFill/>
                    </a:lnR>
                    <a:lnT>
                      <a:noFill/>
                    </a:lnT>
                    <a:lnB>
                      <a:noFill/>
                    </a:lnB>
                  </a:tcPr>
                </a:tc>
                <a:tc>
                  <a:txBody>
                    <a:bodyPr/>
                    <a:lstStyle/>
                    <a:p>
                      <a:pPr algn="ctr"/>
                      <a:r>
                        <a:rPr lang="en-US" sz="1600"/>
                        <a:t>J / C </a:t>
                      </a:r>
                    </a:p>
                  </a:txBody>
                  <a:tcPr marL="55418" marR="55418" marT="27709" marB="27709" anchor="ctr">
                    <a:lnL>
                      <a:noFill/>
                    </a:lnL>
                    <a:lnR>
                      <a:noFill/>
                    </a:lnR>
                    <a:lnT>
                      <a:noFill/>
                    </a:lnT>
                    <a:lnB>
                      <a:noFill/>
                    </a:lnB>
                  </a:tcPr>
                </a:tc>
              </a:tr>
              <a:tr h="793514">
                <a:tc>
                  <a:txBody>
                    <a:bodyPr/>
                    <a:lstStyle/>
                    <a:p>
                      <a:pPr algn="ctr"/>
                      <a:r>
                        <a:rPr lang="en-US" sz="1600"/>
                        <a:t>Current </a:t>
                      </a:r>
                    </a:p>
                  </a:txBody>
                  <a:tcPr marL="55418" marR="55418" marT="27709" marB="27709" anchor="ctr">
                    <a:lnL>
                      <a:noFill/>
                    </a:lnL>
                    <a:lnR>
                      <a:noFill/>
                    </a:lnR>
                    <a:lnT>
                      <a:noFill/>
                    </a:lnT>
                    <a:lnB>
                      <a:noFill/>
                    </a:lnB>
                  </a:tcPr>
                </a:tc>
                <a:tc>
                  <a:txBody>
                    <a:bodyPr/>
                    <a:lstStyle/>
                    <a:p>
                      <a:pPr algn="ctr"/>
                      <a:r>
                        <a:rPr lang="en-US" sz="1800"/>
                        <a:t>I </a:t>
                      </a:r>
                    </a:p>
                  </a:txBody>
                  <a:tcPr marL="55418" marR="55418" marT="27709" marB="27709" anchor="ctr">
                    <a:lnL>
                      <a:noFill/>
                    </a:lnL>
                    <a:lnR>
                      <a:noFill/>
                    </a:lnR>
                    <a:lnT>
                      <a:noFill/>
                    </a:lnT>
                    <a:lnB>
                      <a:noFill/>
                    </a:lnB>
                  </a:tcPr>
                </a:tc>
                <a:tc>
                  <a:txBody>
                    <a:bodyPr/>
                    <a:lstStyle/>
                    <a:p>
                      <a:pPr algn="ctr"/>
                      <a:r>
                        <a:rPr lang="en-US" sz="1600" dirty="0"/>
                        <a:t>I = Q / </a:t>
                      </a:r>
                      <a:r>
                        <a:rPr lang="en-US" sz="1600" dirty="0" smtClean="0"/>
                        <a:t>t</a:t>
                      </a:r>
                    </a:p>
                    <a:p>
                      <a:pPr algn="ctr"/>
                      <a:r>
                        <a:rPr lang="en-US" sz="1600" dirty="0" smtClean="0"/>
                        <a:t> </a:t>
                      </a:r>
                      <a:r>
                        <a:rPr lang="en-US" sz="1600" dirty="0"/>
                        <a:t>I = </a:t>
                      </a:r>
                      <a:r>
                        <a:rPr lang="el-GR" sz="1600" dirty="0"/>
                        <a:t>Δ</a:t>
                      </a:r>
                      <a:r>
                        <a:rPr lang="en-US" sz="1600" dirty="0"/>
                        <a:t>V / R</a:t>
                      </a:r>
                    </a:p>
                  </a:txBody>
                  <a:tcPr marL="55418" marR="55418" marT="27709" marB="27709" anchor="ctr">
                    <a:lnL>
                      <a:noFill/>
                    </a:lnL>
                    <a:lnR>
                      <a:noFill/>
                    </a:lnR>
                    <a:lnT>
                      <a:noFill/>
                    </a:lnT>
                    <a:lnB>
                      <a:noFill/>
                    </a:lnB>
                  </a:tcPr>
                </a:tc>
                <a:tc>
                  <a:txBody>
                    <a:bodyPr/>
                    <a:lstStyle/>
                    <a:p>
                      <a:pPr algn="ctr"/>
                      <a:r>
                        <a:rPr lang="en-US" sz="1600"/>
                        <a:t>Amperes (A) </a:t>
                      </a:r>
                    </a:p>
                  </a:txBody>
                  <a:tcPr marL="55418" marR="55418" marT="27709" marB="27709" anchor="ctr">
                    <a:lnL>
                      <a:noFill/>
                    </a:lnL>
                    <a:lnR>
                      <a:noFill/>
                    </a:lnR>
                    <a:lnT>
                      <a:noFill/>
                    </a:lnT>
                    <a:lnB>
                      <a:noFill/>
                    </a:lnB>
                  </a:tcPr>
                </a:tc>
                <a:tc>
                  <a:txBody>
                    <a:bodyPr/>
                    <a:lstStyle/>
                    <a:p>
                      <a:pPr algn="ctr"/>
                      <a:r>
                        <a:rPr lang="en-US" sz="1600"/>
                        <a:t>Amp or C / s or V / Ω</a:t>
                      </a:r>
                    </a:p>
                  </a:txBody>
                  <a:tcPr marL="55418" marR="55418" marT="27709" marB="27709" anchor="ctr">
                    <a:lnL>
                      <a:noFill/>
                    </a:lnL>
                    <a:lnR>
                      <a:noFill/>
                    </a:lnR>
                    <a:lnT>
                      <a:noFill/>
                    </a:lnT>
                    <a:lnB>
                      <a:noFill/>
                    </a:lnB>
                  </a:tcPr>
                </a:tc>
              </a:tr>
              <a:tr h="793514">
                <a:tc>
                  <a:txBody>
                    <a:bodyPr/>
                    <a:lstStyle/>
                    <a:p>
                      <a:pPr algn="ctr"/>
                      <a:r>
                        <a:rPr lang="en-US" sz="1600"/>
                        <a:t>Power </a:t>
                      </a:r>
                    </a:p>
                  </a:txBody>
                  <a:tcPr marL="55418" marR="55418" marT="27709" marB="27709" anchor="ctr">
                    <a:lnL>
                      <a:noFill/>
                    </a:lnL>
                    <a:lnR>
                      <a:noFill/>
                    </a:lnR>
                    <a:lnT>
                      <a:noFill/>
                    </a:lnT>
                    <a:lnB>
                      <a:noFill/>
                    </a:lnB>
                  </a:tcPr>
                </a:tc>
                <a:tc>
                  <a:txBody>
                    <a:bodyPr/>
                    <a:lstStyle/>
                    <a:p>
                      <a:pPr algn="ctr"/>
                      <a:r>
                        <a:rPr lang="en-US" sz="1800"/>
                        <a:t>P </a:t>
                      </a:r>
                    </a:p>
                  </a:txBody>
                  <a:tcPr marL="55418" marR="55418" marT="27709" marB="27709" anchor="ctr">
                    <a:lnL>
                      <a:noFill/>
                    </a:lnL>
                    <a:lnR>
                      <a:noFill/>
                    </a:lnR>
                    <a:lnT>
                      <a:noFill/>
                    </a:lnT>
                    <a:lnB>
                      <a:noFill/>
                    </a:lnB>
                  </a:tcPr>
                </a:tc>
                <a:tc>
                  <a:txBody>
                    <a:bodyPr/>
                    <a:lstStyle/>
                    <a:p>
                      <a:pPr algn="ctr"/>
                      <a:r>
                        <a:rPr lang="en-US" sz="1600"/>
                        <a:t>P = ΔPE / t (</a:t>
                      </a:r>
                      <a:r>
                        <a:rPr lang="en-US" sz="1600">
                          <a:hlinkClick r:id="rId2"/>
                        </a:rPr>
                        <a:t>more to come</a:t>
                      </a:r>
                      <a:r>
                        <a:rPr lang="en-US" sz="1600"/>
                        <a:t>)</a:t>
                      </a:r>
                    </a:p>
                  </a:txBody>
                  <a:tcPr marL="55418" marR="55418" marT="27709" marB="27709" anchor="ctr">
                    <a:lnL>
                      <a:noFill/>
                    </a:lnL>
                    <a:lnR>
                      <a:noFill/>
                    </a:lnR>
                    <a:lnT>
                      <a:noFill/>
                    </a:lnT>
                    <a:lnB>
                      <a:noFill/>
                    </a:lnB>
                  </a:tcPr>
                </a:tc>
                <a:tc>
                  <a:txBody>
                    <a:bodyPr/>
                    <a:lstStyle/>
                    <a:p>
                      <a:pPr algn="ctr"/>
                      <a:r>
                        <a:rPr lang="en-US" sz="1600"/>
                        <a:t>Watt (W) </a:t>
                      </a:r>
                    </a:p>
                  </a:txBody>
                  <a:tcPr marL="55418" marR="55418" marT="27709" marB="27709" anchor="ctr">
                    <a:lnL>
                      <a:noFill/>
                    </a:lnL>
                    <a:lnR>
                      <a:noFill/>
                    </a:lnR>
                    <a:lnT>
                      <a:noFill/>
                    </a:lnT>
                    <a:lnB>
                      <a:noFill/>
                    </a:lnB>
                  </a:tcPr>
                </a:tc>
                <a:tc>
                  <a:txBody>
                    <a:bodyPr/>
                    <a:lstStyle/>
                    <a:p>
                      <a:pPr algn="ctr"/>
                      <a:r>
                        <a:rPr lang="en-US" sz="1600"/>
                        <a:t>J / s </a:t>
                      </a:r>
                    </a:p>
                  </a:txBody>
                  <a:tcPr marL="55418" marR="55418" marT="27709" marB="27709" anchor="ctr">
                    <a:lnL>
                      <a:noFill/>
                    </a:lnL>
                    <a:lnR>
                      <a:noFill/>
                    </a:lnR>
                    <a:lnT>
                      <a:noFill/>
                    </a:lnT>
                    <a:lnB>
                      <a:noFill/>
                    </a:lnB>
                  </a:tcPr>
                </a:tc>
              </a:tr>
              <a:tr h="793514">
                <a:tc>
                  <a:txBody>
                    <a:bodyPr/>
                    <a:lstStyle/>
                    <a:p>
                      <a:pPr algn="ctr"/>
                      <a:r>
                        <a:rPr lang="en-US" sz="1600"/>
                        <a:t>Resistance </a:t>
                      </a:r>
                    </a:p>
                  </a:txBody>
                  <a:tcPr marL="55418" marR="55418" marT="27709" marB="27709" anchor="ctr">
                    <a:lnL>
                      <a:noFill/>
                    </a:lnL>
                    <a:lnR>
                      <a:noFill/>
                    </a:lnR>
                    <a:lnT>
                      <a:noFill/>
                    </a:lnT>
                    <a:lnB>
                      <a:noFill/>
                    </a:lnB>
                  </a:tcPr>
                </a:tc>
                <a:tc>
                  <a:txBody>
                    <a:bodyPr/>
                    <a:lstStyle/>
                    <a:p>
                      <a:pPr algn="ctr"/>
                      <a:r>
                        <a:rPr lang="en-US" sz="1800"/>
                        <a:t>R </a:t>
                      </a:r>
                    </a:p>
                  </a:txBody>
                  <a:tcPr marL="55418" marR="55418" marT="27709" marB="27709" anchor="ctr">
                    <a:lnL>
                      <a:noFill/>
                    </a:lnL>
                    <a:lnR>
                      <a:noFill/>
                    </a:lnR>
                    <a:lnT>
                      <a:noFill/>
                    </a:lnT>
                    <a:lnB>
                      <a:noFill/>
                    </a:lnB>
                  </a:tcPr>
                </a:tc>
                <a:tc>
                  <a:txBody>
                    <a:bodyPr/>
                    <a:lstStyle/>
                    <a:p>
                      <a:pPr algn="ctr"/>
                      <a:r>
                        <a:rPr lang="pt-BR" sz="1600"/>
                        <a:t>R = ρ • L / A </a:t>
                      </a:r>
                      <a:endParaRPr lang="pt-BR" sz="1600" smtClean="0"/>
                    </a:p>
                    <a:p>
                      <a:pPr algn="ctr"/>
                      <a:r>
                        <a:rPr lang="pt-BR" sz="1600" smtClean="0"/>
                        <a:t>R </a:t>
                      </a:r>
                      <a:r>
                        <a:rPr lang="pt-BR" sz="1600"/>
                        <a:t>= ΔV / I</a:t>
                      </a:r>
                    </a:p>
                  </a:txBody>
                  <a:tcPr marL="55418" marR="55418" marT="27709" marB="27709" anchor="ctr">
                    <a:lnL>
                      <a:noFill/>
                    </a:lnL>
                    <a:lnR>
                      <a:noFill/>
                    </a:lnR>
                    <a:lnT>
                      <a:noFill/>
                    </a:lnT>
                    <a:lnB>
                      <a:noFill/>
                    </a:lnB>
                  </a:tcPr>
                </a:tc>
                <a:tc>
                  <a:txBody>
                    <a:bodyPr/>
                    <a:lstStyle/>
                    <a:p>
                      <a:pPr algn="ctr"/>
                      <a:r>
                        <a:rPr lang="en-US" sz="1600"/>
                        <a:t>Ohm (</a:t>
                      </a:r>
                      <a:r>
                        <a:rPr lang="el-GR" sz="1600"/>
                        <a:t>Ω) </a:t>
                      </a:r>
                    </a:p>
                  </a:txBody>
                  <a:tcPr marL="55418" marR="55418" marT="27709" marB="27709" anchor="ctr">
                    <a:lnL>
                      <a:noFill/>
                    </a:lnL>
                    <a:lnR>
                      <a:noFill/>
                    </a:lnR>
                    <a:lnT>
                      <a:noFill/>
                    </a:lnT>
                    <a:lnB>
                      <a:noFill/>
                    </a:lnB>
                  </a:tcPr>
                </a:tc>
                <a:tc>
                  <a:txBody>
                    <a:bodyPr/>
                    <a:lstStyle/>
                    <a:p>
                      <a:pPr algn="ctr"/>
                      <a:r>
                        <a:rPr lang="en-US" sz="1600"/>
                        <a:t>V / A </a:t>
                      </a:r>
                    </a:p>
                  </a:txBody>
                  <a:tcPr marL="55418" marR="55418" marT="27709" marB="27709" anchor="ctr">
                    <a:lnL>
                      <a:noFill/>
                    </a:lnL>
                    <a:lnR>
                      <a:noFill/>
                    </a:lnR>
                    <a:lnT>
                      <a:noFill/>
                    </a:lnT>
                    <a:lnB>
                      <a:noFill/>
                    </a:lnB>
                  </a:tcPr>
                </a:tc>
              </a:tr>
              <a:tr h="1031766">
                <a:tc>
                  <a:txBody>
                    <a:bodyPr/>
                    <a:lstStyle/>
                    <a:p>
                      <a:pPr algn="ctr"/>
                      <a:r>
                        <a:rPr lang="en-US" sz="1600" dirty="0"/>
                        <a:t>Energy </a:t>
                      </a:r>
                    </a:p>
                  </a:txBody>
                  <a:tcPr marL="55418" marR="55418" marT="27709" marB="27709" anchor="ctr">
                    <a:lnL>
                      <a:noFill/>
                    </a:lnL>
                    <a:lnR>
                      <a:noFill/>
                    </a:lnR>
                    <a:lnT>
                      <a:noFill/>
                    </a:lnT>
                    <a:lnB>
                      <a:noFill/>
                    </a:lnB>
                  </a:tcPr>
                </a:tc>
                <a:tc>
                  <a:txBody>
                    <a:bodyPr/>
                    <a:lstStyle/>
                    <a:p>
                      <a:pPr algn="ctr"/>
                      <a:r>
                        <a:rPr lang="en-US" sz="1800" dirty="0"/>
                        <a:t>E or </a:t>
                      </a:r>
                      <a:r>
                        <a:rPr lang="el-GR" sz="1800" dirty="0"/>
                        <a:t>Δ</a:t>
                      </a:r>
                      <a:r>
                        <a:rPr lang="en-US" sz="1800" dirty="0"/>
                        <a:t>PE </a:t>
                      </a:r>
                    </a:p>
                  </a:txBody>
                  <a:tcPr marL="55418" marR="55418" marT="27709" marB="27709" anchor="ctr">
                    <a:lnL>
                      <a:noFill/>
                    </a:lnL>
                    <a:lnR>
                      <a:noFill/>
                    </a:lnR>
                    <a:lnT>
                      <a:noFill/>
                    </a:lnT>
                    <a:lnB>
                      <a:noFill/>
                    </a:lnB>
                  </a:tcPr>
                </a:tc>
                <a:tc>
                  <a:txBody>
                    <a:bodyPr/>
                    <a:lstStyle/>
                    <a:p>
                      <a:pPr algn="ctr"/>
                      <a:r>
                        <a:rPr lang="fr-FR" sz="1600" dirty="0"/>
                        <a:t>ΔPE = ΔV • Q ΔPE = P • t</a:t>
                      </a:r>
                    </a:p>
                  </a:txBody>
                  <a:tcPr marL="55418" marR="55418" marT="27709" marB="27709" anchor="ctr">
                    <a:lnL>
                      <a:noFill/>
                    </a:lnL>
                    <a:lnR>
                      <a:noFill/>
                    </a:lnR>
                    <a:lnT>
                      <a:noFill/>
                    </a:lnT>
                    <a:lnB>
                      <a:noFill/>
                    </a:lnB>
                  </a:tcPr>
                </a:tc>
                <a:tc>
                  <a:txBody>
                    <a:bodyPr/>
                    <a:lstStyle/>
                    <a:p>
                      <a:pPr algn="ctr"/>
                      <a:r>
                        <a:rPr lang="en-US" sz="1600" dirty="0"/>
                        <a:t>Joule (J) </a:t>
                      </a:r>
                    </a:p>
                  </a:txBody>
                  <a:tcPr marL="55418" marR="55418" marT="27709" marB="27709" anchor="ctr">
                    <a:lnL>
                      <a:noFill/>
                    </a:lnL>
                    <a:lnR>
                      <a:noFill/>
                    </a:lnR>
                    <a:lnT>
                      <a:noFill/>
                    </a:lnT>
                    <a:lnB>
                      <a:noFill/>
                    </a:lnB>
                  </a:tcPr>
                </a:tc>
                <a:tc>
                  <a:txBody>
                    <a:bodyPr/>
                    <a:lstStyle/>
                    <a:p>
                      <a:pPr algn="ctr"/>
                      <a:r>
                        <a:rPr lang="en-US" sz="1600" dirty="0"/>
                        <a:t>V • C or W • s</a:t>
                      </a:r>
                    </a:p>
                  </a:txBody>
                  <a:tcPr marL="55418" marR="55418" marT="27709" marB="27709" anchor="ctr">
                    <a:lnL>
                      <a:noFill/>
                    </a:lnL>
                    <a:lnR>
                      <a:noFill/>
                    </a:lnR>
                    <a:lnT>
                      <a:noFill/>
                    </a:lnT>
                    <a:lnB>
                      <a:noFill/>
                    </a:lnB>
                  </a:tcPr>
                </a:tc>
              </a:tr>
            </a:tbl>
          </a:graphicData>
        </a:graphic>
      </p:graphicFrame>
      <p:sp>
        <p:nvSpPr>
          <p:cNvPr id="10" name="Rectangle 9"/>
          <p:cNvSpPr/>
          <p:nvPr/>
        </p:nvSpPr>
        <p:spPr>
          <a:xfrm>
            <a:off x="236682" y="6248400"/>
            <a:ext cx="2286000" cy="461665"/>
          </a:xfrm>
          <a:prstGeom prst="rect">
            <a:avLst/>
          </a:prstGeom>
        </p:spPr>
        <p:txBody>
          <a:bodyPr>
            <a:spAutoFit/>
          </a:bodyPr>
          <a:lstStyle/>
          <a:p>
            <a:pPr lvl="0" fontAlgn="base">
              <a:spcBef>
                <a:spcPct val="0"/>
              </a:spcBef>
              <a:spcAft>
                <a:spcPct val="0"/>
              </a:spcAft>
            </a:pPr>
            <a:r>
              <a:rPr lang="en-US" altLang="en-US" sz="1200" dirty="0">
                <a:solidFill>
                  <a:prstClr val="white"/>
                </a:solidFill>
                <a:latin typeface="Arial" charset="0"/>
                <a:cs typeface="Arial" charset="0"/>
              </a:rPr>
              <a:t>(Note the unit symbol C represents the unit Coulombs.) </a:t>
            </a:r>
          </a:p>
        </p:txBody>
      </p:sp>
    </p:spTree>
    <p:extLst>
      <p:ext uri="{BB962C8B-B14F-4D97-AF65-F5344CB8AC3E}">
        <p14:creationId xmlns:p14="http://schemas.microsoft.com/office/powerpoint/2010/main" val="4215258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752600"/>
            <a:ext cx="8610600" cy="4495800"/>
          </a:xfrm>
        </p:spPr>
        <p:txBody>
          <a:bodyPr>
            <a:normAutofit/>
          </a:bodyPr>
          <a:lstStyle/>
          <a:p>
            <a:pPr marL="18288" indent="0">
              <a:buNone/>
            </a:pPr>
            <a:r>
              <a:rPr lang="en-US" dirty="0" smtClean="0">
                <a:effectLst/>
                <a:latin typeface="Lucida Console" panose="020B0609040504020204" pitchFamily="49" charset="0"/>
                <a:cs typeface="Lucida Sans Unicode" panose="020B0602030504020204" pitchFamily="34" charset="0"/>
              </a:rPr>
              <a:t>The electrical force has a pattern much like gravitational force. </a:t>
            </a:r>
          </a:p>
          <a:p>
            <a:pPr marL="18288" indent="0">
              <a:buNone/>
            </a:pPr>
            <a:r>
              <a:rPr lang="en-US" dirty="0" smtClean="0">
                <a:effectLst/>
                <a:latin typeface="Lucida Console" panose="020B0609040504020204" pitchFamily="49" charset="0"/>
                <a:cs typeface="Lucida Sans Unicode" panose="020B0602030504020204" pitchFamily="34" charset="0"/>
              </a:rPr>
              <a:t>It depends on the quantity of charge and is inversely proportional to the square of the distance between charged particles</a:t>
            </a:r>
          </a:p>
          <a:p>
            <a:pPr marL="18288" indent="0">
              <a:buNone/>
            </a:pPr>
            <a:endParaRPr lang="en-US" dirty="0" smtClean="0">
              <a:effectLst/>
              <a:latin typeface="Lucida Console" panose="020B0609040504020204" pitchFamily="49" charset="0"/>
              <a:cs typeface="Lucida Sans Unicode" panose="020B0602030504020204" pitchFamily="34" charset="0"/>
            </a:endParaRPr>
          </a:p>
          <a:p>
            <a:pPr marL="18288" indent="0">
              <a:buNone/>
            </a:pPr>
            <a:endParaRPr lang="en-US" dirty="0" smtClean="0">
              <a:effectLst/>
              <a:latin typeface="Lucida Console" panose="020B0609040504020204" pitchFamily="49" charset="0"/>
              <a:cs typeface="Lucida Sans Unicode" panose="020B0602030504020204" pitchFamily="34" charset="0"/>
            </a:endParaRPr>
          </a:p>
          <a:p>
            <a:pPr marL="18288" indent="0">
              <a:buNone/>
            </a:pPr>
            <a:endParaRPr lang="en-US" dirty="0" smtClean="0">
              <a:effectLst/>
              <a:latin typeface="Lucida Console" panose="020B0609040504020204" pitchFamily="49" charset="0"/>
              <a:cs typeface="Lucida Sans Unicode" panose="020B0602030504020204" pitchFamily="34" charset="0"/>
            </a:endParaRPr>
          </a:p>
          <a:p>
            <a:pPr marL="18288" indent="0">
              <a:buNone/>
            </a:pPr>
            <a:endParaRPr lang="en-US" dirty="0">
              <a:effectLst/>
              <a:latin typeface="Lucida Console" panose="020B0609040504020204" pitchFamily="49" charset="0"/>
              <a:cs typeface="Lucida Sans Unicode" panose="020B0602030504020204" pitchFamily="34" charset="0"/>
            </a:endParaRPr>
          </a:p>
          <a:p>
            <a:pPr marL="18288" indent="0">
              <a:buNone/>
            </a:pPr>
            <a:endParaRPr lang="en-US" dirty="0" smtClean="0">
              <a:effectLst/>
              <a:latin typeface="Lucida Console" panose="020B0609040504020204" pitchFamily="49" charset="0"/>
              <a:cs typeface="Lucida Sans Unicode" panose="020B0602030504020204" pitchFamily="34" charset="0"/>
            </a:endParaRPr>
          </a:p>
          <a:p>
            <a:pPr marL="18288" indent="0">
              <a:buNone/>
            </a:pPr>
            <a:r>
              <a:rPr lang="en-US" dirty="0" smtClean="0">
                <a:effectLst/>
                <a:latin typeface="Lucida Console" panose="020B0609040504020204" pitchFamily="49" charset="0"/>
                <a:cs typeface="Lucida Sans Unicode" panose="020B0602030504020204" pitchFamily="34" charset="0"/>
              </a:rPr>
              <a:t>This was discovered by Charles Coulomb in the 18</a:t>
            </a:r>
            <a:r>
              <a:rPr lang="en-US" baseline="30000" dirty="0" smtClean="0">
                <a:effectLst/>
                <a:latin typeface="Lucida Console" panose="020B0609040504020204" pitchFamily="49" charset="0"/>
                <a:cs typeface="Lucida Sans Unicode" panose="020B0602030504020204" pitchFamily="34" charset="0"/>
              </a:rPr>
              <a:t>th</a:t>
            </a:r>
            <a:r>
              <a:rPr lang="en-US" dirty="0" smtClean="0">
                <a:effectLst/>
                <a:latin typeface="Lucida Console" panose="020B0609040504020204" pitchFamily="49" charset="0"/>
                <a:cs typeface="Lucida Sans Unicode" panose="020B0602030504020204" pitchFamily="34" charset="0"/>
              </a:rPr>
              <a:t> century and so is called and is called </a:t>
            </a:r>
            <a:r>
              <a:rPr lang="en-US" dirty="0" smtClean="0">
                <a:solidFill>
                  <a:srgbClr val="FFC000"/>
                </a:solidFill>
                <a:effectLst/>
                <a:latin typeface="Lucida Console" panose="020B0609040504020204" pitchFamily="49" charset="0"/>
                <a:cs typeface="Lucida Sans Unicode" panose="020B0602030504020204" pitchFamily="34" charset="0"/>
              </a:rPr>
              <a:t>Coulomb’s Law</a:t>
            </a:r>
            <a:endParaRPr lang="en-US" dirty="0">
              <a:solidFill>
                <a:srgbClr val="FFC000"/>
              </a:solidFill>
              <a:effectLst/>
              <a:latin typeface="Lucida Console" panose="020B0609040504020204" pitchFamily="49" charset="0"/>
              <a:cs typeface="Lucida Sans Unicode" panose="020B0602030504020204" pitchFamily="34" charset="0"/>
            </a:endParaRPr>
          </a:p>
        </p:txBody>
      </p:sp>
      <p:sp>
        <p:nvSpPr>
          <p:cNvPr id="3" name="Title 2"/>
          <p:cNvSpPr>
            <a:spLocks noGrp="1"/>
          </p:cNvSpPr>
          <p:nvPr>
            <p:ph type="title"/>
          </p:nvPr>
        </p:nvSpPr>
        <p:spPr>
          <a:xfrm>
            <a:off x="762000" y="533400"/>
            <a:ext cx="7543800" cy="914400"/>
          </a:xfrm>
        </p:spPr>
        <p:txBody>
          <a:bodyPr>
            <a:normAutofit fontScale="90000"/>
          </a:bodyPr>
          <a:lstStyle/>
          <a:p>
            <a:r>
              <a:rPr lang="en-US" sz="3600" b="1" dirty="0" smtClean="0">
                <a:latin typeface="Lucida Console" panose="020B0609040504020204" pitchFamily="49" charset="0"/>
              </a:rPr>
              <a:t>Coulomb’s Law – The force between charged particles</a:t>
            </a:r>
            <a:endParaRPr lang="en-US" sz="3600" b="1" dirty="0">
              <a:latin typeface="Lucida Console" panose="020B0609040504020204" pitchFamily="49" charset="0"/>
            </a:endParaRPr>
          </a:p>
        </p:txBody>
      </p:sp>
      <p:pic>
        <p:nvPicPr>
          <p:cNvPr id="8194" name="Picture 2" descr="Image result for coulomb's la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276600"/>
            <a:ext cx="3200400" cy="215026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1143000" y="3856434"/>
            <a:ext cx="3048000" cy="990600"/>
          </a:xfrm>
          <a:prstGeom prst="wedgeRoundRectCallout">
            <a:avLst>
              <a:gd name="adj1" fmla="val 79503"/>
              <a:gd name="adj2" fmla="val -234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See any similarities to another formula?</a:t>
            </a:r>
            <a:r>
              <a:rPr lang="en-US" sz="1400" dirty="0" smtClean="0"/>
              <a:t>…</a:t>
            </a:r>
          </a:p>
          <a:p>
            <a:pPr algn="ctr"/>
            <a:r>
              <a:rPr lang="en-US" sz="1400" dirty="0" smtClean="0"/>
              <a:t>Which?</a:t>
            </a:r>
            <a:endParaRPr lang="en-US" sz="1400" dirty="0"/>
          </a:p>
        </p:txBody>
      </p:sp>
    </p:spTree>
    <p:extLst>
      <p:ext uri="{BB962C8B-B14F-4D97-AF65-F5344CB8AC3E}">
        <p14:creationId xmlns:p14="http://schemas.microsoft.com/office/powerpoint/2010/main" val="254872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 calcmode="lin" valueType="num">
                                      <p:cBhvr additive="base">
                                        <p:cTn id="24"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31814</TotalTime>
  <Words>6686</Words>
  <Application>Microsoft Office PowerPoint</Application>
  <PresentationFormat>On-screen Show (4:3)</PresentationFormat>
  <Paragraphs>585</Paragraphs>
  <Slides>88</Slides>
  <Notes>1</Notes>
  <HiddenSlides>0</HiddenSlides>
  <MMClips>0</MMClips>
  <ScaleCrop>false</ScaleCrop>
  <HeadingPairs>
    <vt:vector size="4" baseType="variant">
      <vt:variant>
        <vt:lpstr>Theme</vt:lpstr>
      </vt:variant>
      <vt:variant>
        <vt:i4>2</vt:i4>
      </vt:variant>
      <vt:variant>
        <vt:lpstr>Slide Titles</vt:lpstr>
      </vt:variant>
      <vt:variant>
        <vt:i4>88</vt:i4>
      </vt:variant>
    </vt:vector>
  </HeadingPairs>
  <TitlesOfParts>
    <vt:vector size="90" baseType="lpstr">
      <vt:lpstr>Elemental</vt:lpstr>
      <vt:lpstr>Default Design</vt:lpstr>
      <vt:lpstr>Electricity</vt:lpstr>
      <vt:lpstr>Electric charge is a Basic Characteristic of Matter</vt:lpstr>
      <vt:lpstr>Electric charge is a Basic Characteristic of Matter</vt:lpstr>
      <vt:lpstr>Electric charge is a Basic Characteristic of Matter</vt:lpstr>
      <vt:lpstr>Electric charge is a Basic Characteristic of Matter</vt:lpstr>
      <vt:lpstr>Electric charge is a Basic Characteristic of Matter</vt:lpstr>
      <vt:lpstr>Electric charge is a Basic Characteristic of Matter</vt:lpstr>
      <vt:lpstr>Static Electricity in history</vt:lpstr>
      <vt:lpstr>Coulomb’s Law – The force between charged particles</vt:lpstr>
      <vt:lpstr>Coulomb’s Law – The force between charged particles</vt:lpstr>
      <vt:lpstr>Coulomb’s Law – The force between charged particles</vt:lpstr>
      <vt:lpstr>Coulomb’s Law – The force between charged particles</vt:lpstr>
      <vt:lpstr>Coulomb’s Law – The force between charged particles</vt:lpstr>
      <vt:lpstr>Coulomb’s Law – The force between charged particles</vt:lpstr>
      <vt:lpstr>Coulomb’s Law – The force between charged particles</vt:lpstr>
      <vt:lpstr>Coulomb’s Law – The force between charged particles</vt:lpstr>
      <vt:lpstr>Coulomb’s Law – The force between charged particles</vt:lpstr>
      <vt:lpstr>Coulomb’s Law – The force between charged particles</vt:lpstr>
      <vt:lpstr>Charge Polarization</vt:lpstr>
      <vt:lpstr>Charge Polarization</vt:lpstr>
      <vt:lpstr>Charge Polarization</vt:lpstr>
      <vt:lpstr>Electric Current – The Flow of Electric Charge</vt:lpstr>
      <vt:lpstr>Electric Current – The Flow of Electric Charge</vt:lpstr>
      <vt:lpstr>Electric Current – The Flow of Electric Charge</vt:lpstr>
      <vt:lpstr>Electric Current – The Flow of Electric Charge</vt:lpstr>
      <vt:lpstr>Electric Current – The Flow of Electric Charge</vt:lpstr>
      <vt:lpstr>Electric Current – The Electric Circuit</vt:lpstr>
      <vt:lpstr>Electric Current – The Electric Circuit</vt:lpstr>
      <vt:lpstr>Electric Current – The Electric Circuit</vt:lpstr>
      <vt:lpstr>Electric Current – The Electric Circuit</vt:lpstr>
      <vt:lpstr>Electric Current – The Electric Circuit</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An Electric Current is Produced by Electrical Pressure – voltage.   </vt:lpstr>
      <vt:lpstr>In which direction does electricity flow?  +- or -+?</vt:lpstr>
      <vt:lpstr>An Electric Current is Produced by Electrical Pressure – voltage.   </vt:lpstr>
      <vt:lpstr>Electrical Resistance</vt:lpstr>
      <vt:lpstr>Electrical Resistance</vt:lpstr>
      <vt:lpstr>Electrical Resistance</vt:lpstr>
      <vt:lpstr>Electrical Resistance</vt:lpstr>
      <vt:lpstr>Electrical Resistance</vt:lpstr>
      <vt:lpstr>Ohm’s Law</vt:lpstr>
      <vt:lpstr>Ohm’s Law</vt:lpstr>
      <vt:lpstr>Ohm’s Law</vt:lpstr>
      <vt:lpstr>Ohm’s Law</vt:lpstr>
      <vt:lpstr>What Affects Resistance?</vt:lpstr>
      <vt:lpstr>Electric shock   </vt:lpstr>
      <vt:lpstr>Electric Shock</vt:lpstr>
      <vt:lpstr>Electric Shock</vt:lpstr>
      <vt:lpstr>Electric Shock</vt:lpstr>
      <vt:lpstr>Electric shock   </vt:lpstr>
      <vt:lpstr>Electric shock   </vt:lpstr>
      <vt:lpstr>Electric Shock</vt:lpstr>
      <vt:lpstr>Electric Shock</vt:lpstr>
      <vt:lpstr>Electric Shock</vt:lpstr>
      <vt:lpstr>Electric Shock</vt:lpstr>
      <vt:lpstr>Electric Shock</vt:lpstr>
      <vt:lpstr>Electric Shock  concept check</vt:lpstr>
      <vt:lpstr>Direct Current and Alternating Current</vt:lpstr>
      <vt:lpstr>Direct Current and Alternating Current</vt:lpstr>
      <vt:lpstr>Direct Current and Alternating Current</vt:lpstr>
      <vt:lpstr>PowerPoint Presentation</vt:lpstr>
      <vt:lpstr>Direct Current and Alternating Current</vt:lpstr>
      <vt:lpstr>Direct Current and Alternating Current</vt:lpstr>
      <vt:lpstr>Electric Power—the rate of doing work </vt:lpstr>
      <vt:lpstr>Electric Power—the rate of doing work </vt:lpstr>
      <vt:lpstr>Electric Power—the rate of doing work     concept check</vt:lpstr>
      <vt:lpstr>Electric circuits—series and parallel</vt:lpstr>
      <vt:lpstr>Electric circuits—series and parallel</vt:lpstr>
      <vt:lpstr>Series circuits</vt:lpstr>
      <vt:lpstr>Parallel circuits</vt:lpstr>
      <vt:lpstr>Let’s Compare Series and Parallel Circuits</vt:lpstr>
      <vt:lpstr>Parallel circuits and Overloading</vt:lpstr>
      <vt:lpstr>Parallel circuits and Overloading</vt:lpstr>
      <vt:lpstr>Parallel circuits and Overloading</vt:lpstr>
      <vt:lpstr>Parallel circuits and Overloading</vt:lpstr>
      <vt:lpstr>Parallel circuits and Overloading</vt:lpstr>
      <vt:lpstr>Parallel circuits and Overloading</vt:lpstr>
      <vt:lpstr>Let’s Compare Series and Parallel Circuits</vt:lpstr>
      <vt:lpstr>Summary of formulae &amp; units</vt:lpstr>
    </vt:vector>
  </TitlesOfParts>
  <Company>Seven Rivers Christian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dc:title>
  <dc:creator>Chris Eckart</dc:creator>
  <cp:lastModifiedBy>Chris Eckart</cp:lastModifiedBy>
  <cp:revision>203</cp:revision>
  <cp:lastPrinted>2016-03-10T19:46:42Z</cp:lastPrinted>
  <dcterms:created xsi:type="dcterms:W3CDTF">2014-12-15T15:12:23Z</dcterms:created>
  <dcterms:modified xsi:type="dcterms:W3CDTF">2016-09-12T13:00:35Z</dcterms:modified>
</cp:coreProperties>
</file>