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sldIdLst>
    <p:sldId id="256" r:id="rId3"/>
    <p:sldId id="275" r:id="rId4"/>
    <p:sldId id="257" r:id="rId5"/>
    <p:sldId id="258" r:id="rId6"/>
    <p:sldId id="259" r:id="rId7"/>
    <p:sldId id="265" r:id="rId8"/>
    <p:sldId id="268" r:id="rId9"/>
    <p:sldId id="270" r:id="rId10"/>
    <p:sldId id="266" r:id="rId11"/>
    <p:sldId id="272" r:id="rId12"/>
    <p:sldId id="273" r:id="rId13"/>
    <p:sldId id="260" r:id="rId14"/>
    <p:sldId id="271" r:id="rId15"/>
    <p:sldId id="261" r:id="rId16"/>
    <p:sldId id="262" r:id="rId17"/>
    <p:sldId id="274" r:id="rId18"/>
    <p:sldId id="263" r:id="rId19"/>
    <p:sldId id="264" r:id="rId20"/>
    <p:sldId id="269"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56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FFCA6E-025C-4986-9BAA-694C93551C76}" type="datetimeFigureOut">
              <a:rPr lang="en-US" smtClean="0"/>
              <a:t>9/19/2016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66DD24-FEFC-4DA9-8E03-856005297727}" type="slidenum">
              <a:rPr lang="en-US" smtClean="0"/>
              <a:t>‹#›</a:t>
            </a:fld>
            <a:endParaRPr lang="en-US"/>
          </a:p>
        </p:txBody>
      </p:sp>
    </p:spTree>
    <p:extLst>
      <p:ext uri="{BB962C8B-B14F-4D97-AF65-F5344CB8AC3E}">
        <p14:creationId xmlns:p14="http://schemas.microsoft.com/office/powerpoint/2010/main" val="2309828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8DCA51-6BE5-4FA4-B070-F32F7A72D689}" type="datetimeFigureOut">
              <a:rPr lang="en-US" smtClean="0"/>
              <a:pPr/>
              <a:t>9/19/2016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1B14DE-34D6-468B-9C42-DC84FD7E7D73}" type="slidenum">
              <a:rPr lang="en-US" smtClean="0"/>
              <a:pPr/>
              <a:t>‹#›</a:t>
            </a:fld>
            <a:endParaRPr lang="en-US"/>
          </a:p>
        </p:txBody>
      </p:sp>
    </p:spTree>
    <p:extLst>
      <p:ext uri="{BB962C8B-B14F-4D97-AF65-F5344CB8AC3E}">
        <p14:creationId xmlns:p14="http://schemas.microsoft.com/office/powerpoint/2010/main" val="1268636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8DCA51-6BE5-4FA4-B070-F32F7A72D689}" type="datetimeFigureOut">
              <a:rPr lang="en-US" smtClean="0"/>
              <a:pPr/>
              <a:t>9/19/2016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1B14DE-34D6-468B-9C42-DC84FD7E7D73}" type="slidenum">
              <a:rPr lang="en-US" smtClean="0"/>
              <a:pPr/>
              <a:t>‹#›</a:t>
            </a:fld>
            <a:endParaRPr lang="en-US"/>
          </a:p>
        </p:txBody>
      </p:sp>
    </p:spTree>
    <p:extLst>
      <p:ext uri="{BB962C8B-B14F-4D97-AF65-F5344CB8AC3E}">
        <p14:creationId xmlns:p14="http://schemas.microsoft.com/office/powerpoint/2010/main" val="701255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8DCA51-6BE5-4FA4-B070-F32F7A72D689}" type="datetimeFigureOut">
              <a:rPr lang="en-US" smtClean="0"/>
              <a:pPr/>
              <a:t>9/19/2016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1B14DE-34D6-468B-9C42-DC84FD7E7D73}" type="slidenum">
              <a:rPr lang="en-US" smtClean="0"/>
              <a:pPr/>
              <a:t>‹#›</a:t>
            </a:fld>
            <a:endParaRPr lang="en-US"/>
          </a:p>
        </p:txBody>
      </p:sp>
    </p:spTree>
    <p:extLst>
      <p:ext uri="{BB962C8B-B14F-4D97-AF65-F5344CB8AC3E}">
        <p14:creationId xmlns:p14="http://schemas.microsoft.com/office/powerpoint/2010/main" val="3064928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16B4D9-BAA6-40D3-BB1C-D4EACE85FA27}" type="datetimeFigureOut">
              <a:rPr lang="en-US" smtClean="0">
                <a:solidFill>
                  <a:prstClr val="black">
                    <a:tint val="75000"/>
                  </a:prstClr>
                </a:solidFill>
              </a:rPr>
              <a:pPr/>
              <a:t>9/19/2016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C510A7-7E71-458C-9928-656137D410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1456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16B4D9-BAA6-40D3-BB1C-D4EACE85FA27}" type="datetimeFigureOut">
              <a:rPr lang="en-US" smtClean="0">
                <a:solidFill>
                  <a:prstClr val="black">
                    <a:tint val="75000"/>
                  </a:prstClr>
                </a:solidFill>
              </a:rPr>
              <a:pPr/>
              <a:t>9/19/2016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C510A7-7E71-458C-9928-656137D410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67119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16B4D9-BAA6-40D3-BB1C-D4EACE85FA27}" type="datetimeFigureOut">
              <a:rPr lang="en-US" smtClean="0">
                <a:solidFill>
                  <a:prstClr val="black">
                    <a:tint val="75000"/>
                  </a:prstClr>
                </a:solidFill>
              </a:rPr>
              <a:pPr/>
              <a:t>9/19/2016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C510A7-7E71-458C-9928-656137D410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18769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16B4D9-BAA6-40D3-BB1C-D4EACE85FA27}" type="datetimeFigureOut">
              <a:rPr lang="en-US" smtClean="0">
                <a:solidFill>
                  <a:prstClr val="black">
                    <a:tint val="75000"/>
                  </a:prstClr>
                </a:solidFill>
              </a:rPr>
              <a:pPr/>
              <a:t>9/19/2016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C510A7-7E71-458C-9928-656137D410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3709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16B4D9-BAA6-40D3-BB1C-D4EACE85FA27}" type="datetimeFigureOut">
              <a:rPr lang="en-US" smtClean="0">
                <a:solidFill>
                  <a:prstClr val="black">
                    <a:tint val="75000"/>
                  </a:prstClr>
                </a:solidFill>
              </a:rPr>
              <a:pPr/>
              <a:t>9/19/2016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BC510A7-7E71-458C-9928-656137D410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1762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16B4D9-BAA6-40D3-BB1C-D4EACE85FA27}" type="datetimeFigureOut">
              <a:rPr lang="en-US" smtClean="0">
                <a:solidFill>
                  <a:prstClr val="black">
                    <a:tint val="75000"/>
                  </a:prstClr>
                </a:solidFill>
              </a:rPr>
              <a:pPr/>
              <a:t>9/19/2016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BC510A7-7E71-458C-9928-656137D410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4136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16B4D9-BAA6-40D3-BB1C-D4EACE85FA27}" type="datetimeFigureOut">
              <a:rPr lang="en-US" smtClean="0">
                <a:solidFill>
                  <a:prstClr val="black">
                    <a:tint val="75000"/>
                  </a:prstClr>
                </a:solidFill>
              </a:rPr>
              <a:pPr/>
              <a:t>9/19/2016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BC510A7-7E71-458C-9928-656137D410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38558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16B4D9-BAA6-40D3-BB1C-D4EACE85FA27}" type="datetimeFigureOut">
              <a:rPr lang="en-US" smtClean="0">
                <a:solidFill>
                  <a:prstClr val="black">
                    <a:tint val="75000"/>
                  </a:prstClr>
                </a:solidFill>
              </a:rPr>
              <a:pPr/>
              <a:t>9/19/2016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C510A7-7E71-458C-9928-656137D410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0254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8DCA51-6BE5-4FA4-B070-F32F7A72D689}" type="datetimeFigureOut">
              <a:rPr lang="en-US" smtClean="0"/>
              <a:pPr/>
              <a:t>9/19/2016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1B14DE-34D6-468B-9C42-DC84FD7E7D73}" type="slidenum">
              <a:rPr lang="en-US" smtClean="0"/>
              <a:pPr/>
              <a:t>‹#›</a:t>
            </a:fld>
            <a:endParaRPr lang="en-US"/>
          </a:p>
        </p:txBody>
      </p:sp>
    </p:spTree>
    <p:extLst>
      <p:ext uri="{BB962C8B-B14F-4D97-AF65-F5344CB8AC3E}">
        <p14:creationId xmlns:p14="http://schemas.microsoft.com/office/powerpoint/2010/main" val="25986462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16B4D9-BAA6-40D3-BB1C-D4EACE85FA27}" type="datetimeFigureOut">
              <a:rPr lang="en-US" smtClean="0">
                <a:solidFill>
                  <a:prstClr val="black">
                    <a:tint val="75000"/>
                  </a:prstClr>
                </a:solidFill>
              </a:rPr>
              <a:pPr/>
              <a:t>9/19/2016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C510A7-7E71-458C-9928-656137D410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33085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16B4D9-BAA6-40D3-BB1C-D4EACE85FA27}" type="datetimeFigureOut">
              <a:rPr lang="en-US" smtClean="0">
                <a:solidFill>
                  <a:prstClr val="black">
                    <a:tint val="75000"/>
                  </a:prstClr>
                </a:solidFill>
              </a:rPr>
              <a:pPr/>
              <a:t>9/19/2016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C510A7-7E71-458C-9928-656137D410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54077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16B4D9-BAA6-40D3-BB1C-D4EACE85FA27}" type="datetimeFigureOut">
              <a:rPr lang="en-US" smtClean="0">
                <a:solidFill>
                  <a:prstClr val="black">
                    <a:tint val="75000"/>
                  </a:prstClr>
                </a:solidFill>
              </a:rPr>
              <a:pPr/>
              <a:t>9/19/2016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C510A7-7E71-458C-9928-656137D410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042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8DCA51-6BE5-4FA4-B070-F32F7A72D689}" type="datetimeFigureOut">
              <a:rPr lang="en-US" smtClean="0"/>
              <a:pPr/>
              <a:t>9/19/2016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1B14DE-34D6-468B-9C42-DC84FD7E7D73}" type="slidenum">
              <a:rPr lang="en-US" smtClean="0"/>
              <a:pPr/>
              <a:t>‹#›</a:t>
            </a:fld>
            <a:endParaRPr lang="en-US"/>
          </a:p>
        </p:txBody>
      </p:sp>
    </p:spTree>
    <p:extLst>
      <p:ext uri="{BB962C8B-B14F-4D97-AF65-F5344CB8AC3E}">
        <p14:creationId xmlns:p14="http://schemas.microsoft.com/office/powerpoint/2010/main" val="1573487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8DCA51-6BE5-4FA4-B070-F32F7A72D689}" type="datetimeFigureOut">
              <a:rPr lang="en-US" smtClean="0"/>
              <a:pPr/>
              <a:t>9/19/2016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1B14DE-34D6-468B-9C42-DC84FD7E7D73}" type="slidenum">
              <a:rPr lang="en-US" smtClean="0"/>
              <a:pPr/>
              <a:t>‹#›</a:t>
            </a:fld>
            <a:endParaRPr lang="en-US"/>
          </a:p>
        </p:txBody>
      </p:sp>
    </p:spTree>
    <p:extLst>
      <p:ext uri="{BB962C8B-B14F-4D97-AF65-F5344CB8AC3E}">
        <p14:creationId xmlns:p14="http://schemas.microsoft.com/office/powerpoint/2010/main" val="629610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8DCA51-6BE5-4FA4-B070-F32F7A72D689}" type="datetimeFigureOut">
              <a:rPr lang="en-US" smtClean="0"/>
              <a:pPr/>
              <a:t>9/19/2016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1B14DE-34D6-468B-9C42-DC84FD7E7D73}" type="slidenum">
              <a:rPr lang="en-US" smtClean="0"/>
              <a:pPr/>
              <a:t>‹#›</a:t>
            </a:fld>
            <a:endParaRPr lang="en-US"/>
          </a:p>
        </p:txBody>
      </p:sp>
    </p:spTree>
    <p:extLst>
      <p:ext uri="{BB962C8B-B14F-4D97-AF65-F5344CB8AC3E}">
        <p14:creationId xmlns:p14="http://schemas.microsoft.com/office/powerpoint/2010/main" val="2337306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8DCA51-6BE5-4FA4-B070-F32F7A72D689}" type="datetimeFigureOut">
              <a:rPr lang="en-US" smtClean="0"/>
              <a:pPr/>
              <a:t>9/19/2016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1B14DE-34D6-468B-9C42-DC84FD7E7D73}" type="slidenum">
              <a:rPr lang="en-US" smtClean="0"/>
              <a:pPr/>
              <a:t>‹#›</a:t>
            </a:fld>
            <a:endParaRPr lang="en-US"/>
          </a:p>
        </p:txBody>
      </p:sp>
    </p:spTree>
    <p:extLst>
      <p:ext uri="{BB962C8B-B14F-4D97-AF65-F5344CB8AC3E}">
        <p14:creationId xmlns:p14="http://schemas.microsoft.com/office/powerpoint/2010/main" val="3020005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8DCA51-6BE5-4FA4-B070-F32F7A72D689}" type="datetimeFigureOut">
              <a:rPr lang="en-US" smtClean="0"/>
              <a:pPr/>
              <a:t>9/19/2016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1B14DE-34D6-468B-9C42-DC84FD7E7D73}" type="slidenum">
              <a:rPr lang="en-US" smtClean="0"/>
              <a:pPr/>
              <a:t>‹#›</a:t>
            </a:fld>
            <a:endParaRPr lang="en-US"/>
          </a:p>
        </p:txBody>
      </p:sp>
    </p:spTree>
    <p:extLst>
      <p:ext uri="{BB962C8B-B14F-4D97-AF65-F5344CB8AC3E}">
        <p14:creationId xmlns:p14="http://schemas.microsoft.com/office/powerpoint/2010/main" val="893563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8DCA51-6BE5-4FA4-B070-F32F7A72D689}" type="datetimeFigureOut">
              <a:rPr lang="en-US" smtClean="0"/>
              <a:pPr/>
              <a:t>9/19/2016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1B14DE-34D6-468B-9C42-DC84FD7E7D73}" type="slidenum">
              <a:rPr lang="en-US" smtClean="0"/>
              <a:pPr/>
              <a:t>‹#›</a:t>
            </a:fld>
            <a:endParaRPr lang="en-US"/>
          </a:p>
        </p:txBody>
      </p:sp>
    </p:spTree>
    <p:extLst>
      <p:ext uri="{BB962C8B-B14F-4D97-AF65-F5344CB8AC3E}">
        <p14:creationId xmlns:p14="http://schemas.microsoft.com/office/powerpoint/2010/main" val="417209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8DCA51-6BE5-4FA4-B070-F32F7A72D689}" type="datetimeFigureOut">
              <a:rPr lang="en-US" smtClean="0"/>
              <a:pPr/>
              <a:t>9/19/2016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1B14DE-34D6-468B-9C42-DC84FD7E7D73}" type="slidenum">
              <a:rPr lang="en-US" smtClean="0"/>
              <a:pPr/>
              <a:t>‹#›</a:t>
            </a:fld>
            <a:endParaRPr lang="en-US"/>
          </a:p>
        </p:txBody>
      </p:sp>
    </p:spTree>
    <p:extLst>
      <p:ext uri="{BB962C8B-B14F-4D97-AF65-F5344CB8AC3E}">
        <p14:creationId xmlns:p14="http://schemas.microsoft.com/office/powerpoint/2010/main" val="674018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8DCA51-6BE5-4FA4-B070-F32F7A72D689}" type="datetimeFigureOut">
              <a:rPr lang="en-US" smtClean="0"/>
              <a:pPr/>
              <a:t>9/19/2016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1B14DE-34D6-468B-9C42-DC84FD7E7D73}" type="slidenum">
              <a:rPr lang="en-US" smtClean="0"/>
              <a:pPr/>
              <a:t>‹#›</a:t>
            </a:fld>
            <a:endParaRPr lang="en-US"/>
          </a:p>
        </p:txBody>
      </p:sp>
    </p:spTree>
    <p:extLst>
      <p:ext uri="{BB962C8B-B14F-4D97-AF65-F5344CB8AC3E}">
        <p14:creationId xmlns:p14="http://schemas.microsoft.com/office/powerpoint/2010/main" val="1285063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16B4D9-BAA6-40D3-BB1C-D4EACE85FA27}" type="datetimeFigureOut">
              <a:rPr lang="en-US" smtClean="0">
                <a:solidFill>
                  <a:prstClr val="black">
                    <a:tint val="75000"/>
                  </a:prstClr>
                </a:solidFill>
              </a:rPr>
              <a:pPr/>
              <a:t>9/19/2016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C510A7-7E71-458C-9928-656137D410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38989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2.gif"/></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vimeo.com/85224118"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hyperlink" Target="http://www.google.com/url?sa=t&amp;rct=j&amp;q=&amp;esrc=s&amp;source=video&amp;cd=10&amp;cad=rja&amp;uact=8&amp;ved=0CFsQtwIwCQ&amp;url=http://www.youtube.com/watch?v=-cM9S2AzU28&amp;ei=aiTxU7yYHqngsASBioL4Dg&amp;usg=AFQjCNF6uqRHWxABlv0566hsbQl30YZlcQ&amp;sig2=CTOIeB1zaF9tclaBiNq5jg&amp;bvm=bv.73231344,d.cWc" TargetMode="External"/><Relationship Id="rId5" Type="http://schemas.openxmlformats.org/officeDocument/2006/relationships/hyperlink" Target="http://www.google.com/url?sa=t&amp;rct=j&amp;q=&amp;esrc=s&amp;source=video&amp;cd=9&amp;cad=rja&amp;uact=8&amp;ved=0CFUQtwIwCA&amp;url=http://www.youtube.com/watch?v=cuG8sIiV8iQ&amp;ei=aiTxU7yYHqngsASBioL4Dg&amp;usg=AFQjCNEWRuMDT7gwIf9f2R5bhjgpfjc81A&amp;sig2=hKkHsmbI0uDzIA01pHgn7g&amp;bvm=bv.73231344,d.cWc" TargetMode="External"/><Relationship Id="rId4" Type="http://schemas.openxmlformats.org/officeDocument/2006/relationships/hyperlink" Target="http://www.google.com/url?sa=t&amp;rct=j&amp;q=&amp;esrc=s&amp;source=video&amp;cd=1&amp;cad=rja&amp;uact=8&amp;ved=0CCcQtwIwAA&amp;url=http://www.teachertube.com/video/newtons-first-law-104323&amp;ei=_yLxU8rQOo7IsATv24LIDw&amp;usg=AFQjCNGMbuXqubRF2weimyptkCbqUbEl2A&amp;sig2=KsZCfFjInNMS7RDEgpHgHw&amp;bvm=bv.73231344,d.cWc"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google.com/url?sa=t&amp;rct=j&amp;q=&amp;esrc=s&amp;source=video&amp;cd=1&amp;ved=0CCcQtwIwAA&amp;url=http://www.youtube.com/watch?v%3DwIzvfki5ozU&amp;ei=1Wf3U-2yJ4_NsQTWjIHYBg&amp;usg=AFQjCNHOyfCXSkMtUJHnEwDBvmih2kd-Gg&amp;sig2=yaAuQS--5AbQ_4gQ6lpHSw&amp;bvm=bv.73373277,d.cWc"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hyperlink" Target="http://en.wikipedia.org/wiki/List_of_Christian_thinkers_in_science"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9.jpeg"/><Relationship Id="rId5" Type="http://schemas.microsoft.com/office/2007/relationships/hdphoto" Target="../media/hdphoto1.wdp"/><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0850" y="4876800"/>
            <a:ext cx="1752600" cy="1752600"/>
          </a:xfrm>
          <a:solidFill>
            <a:schemeClr val="tx1">
              <a:lumMod val="95000"/>
              <a:lumOff val="5000"/>
              <a:alpha val="59000"/>
            </a:schemeClr>
          </a:solidFill>
        </p:spPr>
        <p:txBody>
          <a:bodyPr>
            <a:normAutofit fontScale="85000" lnSpcReduction="20000"/>
          </a:bodyPr>
          <a:lstStyle/>
          <a:p>
            <a:r>
              <a:rPr lang="en-US" dirty="0" err="1" smtClean="0">
                <a:solidFill>
                  <a:schemeClr val="bg1"/>
                </a:solidFill>
                <a:effectLst>
                  <a:outerShdw blurRad="38100" dist="38100" dir="2700000" algn="tl">
                    <a:srgbClr val="000000">
                      <a:alpha val="43137"/>
                    </a:srgbClr>
                  </a:outerShdw>
                </a:effectLst>
              </a:rPr>
              <a:t>mr</a:t>
            </a:r>
            <a:r>
              <a:rPr lang="en-US" dirty="0" smtClean="0">
                <a:solidFill>
                  <a:schemeClr val="bg1"/>
                </a:solidFill>
                <a:effectLst>
                  <a:outerShdw blurRad="38100" dist="38100" dir="2700000" algn="tl">
                    <a:srgbClr val="000000">
                      <a:alpha val="43137"/>
                    </a:srgbClr>
                  </a:outerShdw>
                </a:effectLst>
              </a:rPr>
              <a:t> e physical science SRCS fall 2014</a:t>
            </a:r>
            <a:endParaRPr lang="en-US" dirty="0">
              <a:solidFill>
                <a:schemeClr val="bg1"/>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0" y="457200"/>
            <a:ext cx="5067300" cy="6087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82290" y="609600"/>
            <a:ext cx="5142401"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685800"/>
            <a:ext cx="3390900" cy="135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250" y="2362200"/>
            <a:ext cx="2895600" cy="1524000"/>
          </a:xfrm>
          <a:prstGeom prst="rect">
            <a:avLst/>
          </a:prstGeom>
          <a:blipFill>
            <a:blip r:embed="rId6" cstate="print"/>
            <a:tile tx="0" ty="0" sx="100000" sy="100000" flip="none" algn="tl"/>
          </a:blipFill>
          <a:ln>
            <a:noFill/>
          </a:ln>
          <a:effectLst/>
        </p:spPr>
      </p:pic>
    </p:spTree>
    <p:extLst>
      <p:ext uri="{BB962C8B-B14F-4D97-AF65-F5344CB8AC3E}">
        <p14:creationId xmlns:p14="http://schemas.microsoft.com/office/powerpoint/2010/main" val="18906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b="47504"/>
          <a:stretch/>
        </p:blipFill>
        <p:spPr bwMode="auto">
          <a:xfrm>
            <a:off x="533400" y="304800"/>
            <a:ext cx="807720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62000" y="1295400"/>
            <a:ext cx="7620000" cy="518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3276600" y="1295400"/>
            <a:ext cx="5105400" cy="5078313"/>
          </a:xfrm>
          <a:prstGeom prst="rect">
            <a:avLst/>
          </a:prstGeom>
          <a:noFill/>
        </p:spPr>
        <p:txBody>
          <a:bodyPr wrap="square" rtlCol="0">
            <a:spAutoFit/>
          </a:bodyPr>
          <a:lstStyle/>
          <a:p>
            <a:r>
              <a:rPr lang="en-US" dirty="0">
                <a:solidFill>
                  <a:schemeClr val="bg1">
                    <a:lumMod val="95000"/>
                  </a:schemeClr>
                </a:solidFill>
              </a:rPr>
              <a:t>The Enlightenment philosophes subjected religion to an unprecedented rational scrutiny, many of them rejecting Christianity for deism and a few even turning to atheism.</a:t>
            </a:r>
          </a:p>
          <a:p>
            <a:r>
              <a:rPr lang="en-US" dirty="0" smtClean="0">
                <a:solidFill>
                  <a:schemeClr val="bg1">
                    <a:lumMod val="95000"/>
                  </a:schemeClr>
                </a:solidFill>
              </a:rPr>
              <a:t>Given </a:t>
            </a:r>
            <a:r>
              <a:rPr lang="en-US" dirty="0">
                <a:solidFill>
                  <a:schemeClr val="bg1">
                    <a:lumMod val="95000"/>
                  </a:schemeClr>
                </a:solidFill>
              </a:rPr>
              <a:t>this chain of events, it was natural for many to assume that Newton could not have been very religious; after all, he was the Enlightenment's exemplar of reason. But it turns out that Newton thought about religion a great deal, and his private manuscripts on theology are voluminous, totaling four million words. </a:t>
            </a:r>
          </a:p>
          <a:p>
            <a:r>
              <a:rPr lang="en-US" dirty="0">
                <a:solidFill>
                  <a:schemeClr val="bg1">
                    <a:lumMod val="95000"/>
                  </a:schemeClr>
                </a:solidFill>
              </a:rPr>
              <a:t>Newton accepted many of the conventional religious beliefs of the English Puritan culture in which he was raised: "Newton trusted the Bible </a:t>
            </a:r>
            <a:r>
              <a:rPr lang="en-US" dirty="0" smtClean="0">
                <a:solidFill>
                  <a:schemeClr val="bg1">
                    <a:lumMod val="95000"/>
                  </a:schemeClr>
                </a:solidFill>
              </a:rPr>
              <a:t>and </a:t>
            </a:r>
            <a:r>
              <a:rPr lang="en-US" dirty="0">
                <a:solidFill>
                  <a:schemeClr val="bg1">
                    <a:lumMod val="95000"/>
                  </a:schemeClr>
                </a:solidFill>
              </a:rPr>
              <a:t>often took it literally, especially prophetic texts from Daniel and Revelation. He believed in predestination, the bodily resurrection of Jesus, the future resurrection of the faithful, and the millennial kingdom ruled by Christ."</a:t>
            </a:r>
          </a:p>
        </p:txBody>
      </p:sp>
      <p:pic>
        <p:nvPicPr>
          <p:cNvPr id="8" name="Picture 4" descr="http://static.wixstatic.com/media/1d92f6_139c131507b186fa32e4fcc31294a3a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204" y="1524000"/>
            <a:ext cx="2600325" cy="25059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03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b="47504"/>
          <a:stretch/>
        </p:blipFill>
        <p:spPr bwMode="auto">
          <a:xfrm>
            <a:off x="533400" y="304800"/>
            <a:ext cx="807720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62000" y="1295400"/>
            <a:ext cx="7620000" cy="518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889" r="39333"/>
          <a:stretch/>
        </p:blipFill>
        <p:spPr bwMode="auto">
          <a:xfrm>
            <a:off x="3352800" y="1752600"/>
            <a:ext cx="1842781" cy="4567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descr="http://static.wixstatic.com/media/1d92f6_139c131507b186fa32e4fcc31294a3a0.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460498"/>
            <a:ext cx="2961782" cy="28543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static.wixstatic.com/media/1d92f6_139c131507b186fa32e4fcc31294a3a0.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4575" y="1460498"/>
            <a:ext cx="2961781" cy="28543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93939" y="1628100"/>
            <a:ext cx="792661" cy="111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652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51291"/>
          <a:stretch/>
        </p:blipFill>
        <p:spPr bwMode="auto">
          <a:xfrm>
            <a:off x="685800" y="457200"/>
            <a:ext cx="77724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419600" y="838200"/>
            <a:ext cx="914400" cy="369332"/>
          </a:xfrm>
          <a:prstGeom prst="rect">
            <a:avLst/>
          </a:prstGeom>
          <a:noFill/>
        </p:spPr>
        <p:txBody>
          <a:bodyPr wrap="square" rtlCol="0">
            <a:spAutoFit/>
          </a:bodyPr>
          <a:lstStyle/>
          <a:p>
            <a:r>
              <a:rPr lang="en-US" dirty="0" err="1" smtClean="0">
                <a:solidFill>
                  <a:schemeClr val="accent1">
                    <a:lumMod val="50000"/>
                  </a:schemeClr>
                </a:solidFill>
              </a:rPr>
              <a:t>roblem</a:t>
            </a:r>
            <a:endParaRPr lang="en-US" dirty="0">
              <a:solidFill>
                <a:schemeClr val="accent1">
                  <a:lumMod val="50000"/>
                </a:schemeClr>
              </a:solidFill>
            </a:endParaRPr>
          </a:p>
        </p:txBody>
      </p:sp>
      <p:sp>
        <p:nvSpPr>
          <p:cNvPr id="11" name="TextBox 10"/>
          <p:cNvSpPr txBox="1"/>
          <p:nvPr/>
        </p:nvSpPr>
        <p:spPr>
          <a:xfrm>
            <a:off x="3581400" y="1143000"/>
            <a:ext cx="1143000" cy="369332"/>
          </a:xfrm>
          <a:prstGeom prst="rect">
            <a:avLst/>
          </a:prstGeom>
          <a:noFill/>
        </p:spPr>
        <p:txBody>
          <a:bodyPr wrap="square" rtlCol="0">
            <a:spAutoFit/>
          </a:bodyPr>
          <a:lstStyle/>
          <a:p>
            <a:r>
              <a:rPr lang="en-US" dirty="0" err="1" smtClean="0">
                <a:solidFill>
                  <a:schemeClr val="accent1">
                    <a:lumMod val="50000"/>
                  </a:schemeClr>
                </a:solidFill>
              </a:rPr>
              <a:t>ypothesis</a:t>
            </a:r>
            <a:endParaRPr lang="en-US" dirty="0">
              <a:solidFill>
                <a:schemeClr val="accent1">
                  <a:lumMod val="50000"/>
                </a:schemeClr>
              </a:solidFill>
            </a:endParaRPr>
          </a:p>
        </p:txBody>
      </p:sp>
      <p:sp>
        <p:nvSpPr>
          <p:cNvPr id="12" name="TextBox 11"/>
          <p:cNvSpPr txBox="1"/>
          <p:nvPr/>
        </p:nvSpPr>
        <p:spPr>
          <a:xfrm>
            <a:off x="4724400" y="1524000"/>
            <a:ext cx="1676400" cy="369332"/>
          </a:xfrm>
          <a:prstGeom prst="rect">
            <a:avLst/>
          </a:prstGeom>
          <a:noFill/>
        </p:spPr>
        <p:txBody>
          <a:bodyPr wrap="square" rtlCol="0">
            <a:spAutoFit/>
          </a:bodyPr>
          <a:lstStyle/>
          <a:p>
            <a:r>
              <a:rPr lang="en-US" dirty="0" err="1" smtClean="0">
                <a:solidFill>
                  <a:schemeClr val="accent1">
                    <a:lumMod val="50000"/>
                  </a:schemeClr>
                </a:solidFill>
              </a:rPr>
              <a:t>xperimentation</a:t>
            </a:r>
            <a:endParaRPr lang="en-US" dirty="0">
              <a:solidFill>
                <a:schemeClr val="accent1">
                  <a:lumMod val="50000"/>
                </a:schemeClr>
              </a:solidFill>
            </a:endParaRPr>
          </a:p>
        </p:txBody>
      </p:sp>
      <p:sp>
        <p:nvSpPr>
          <p:cNvPr id="13" name="TextBox 12"/>
          <p:cNvSpPr txBox="1"/>
          <p:nvPr/>
        </p:nvSpPr>
        <p:spPr>
          <a:xfrm>
            <a:off x="3200400" y="1905000"/>
            <a:ext cx="914400" cy="369332"/>
          </a:xfrm>
          <a:prstGeom prst="rect">
            <a:avLst/>
          </a:prstGeom>
          <a:noFill/>
        </p:spPr>
        <p:txBody>
          <a:bodyPr wrap="square" rtlCol="0">
            <a:spAutoFit/>
          </a:bodyPr>
          <a:lstStyle/>
          <a:p>
            <a:r>
              <a:rPr lang="en-US" dirty="0" err="1" smtClean="0">
                <a:solidFill>
                  <a:schemeClr val="accent1">
                    <a:lumMod val="50000"/>
                  </a:schemeClr>
                </a:solidFill>
              </a:rPr>
              <a:t>ata</a:t>
            </a:r>
            <a:endParaRPr lang="en-US" dirty="0">
              <a:solidFill>
                <a:schemeClr val="accent1">
                  <a:lumMod val="50000"/>
                </a:schemeClr>
              </a:solidFill>
            </a:endParaRPr>
          </a:p>
        </p:txBody>
      </p:sp>
      <p:sp>
        <p:nvSpPr>
          <p:cNvPr id="14" name="TextBox 13"/>
          <p:cNvSpPr txBox="1"/>
          <p:nvPr/>
        </p:nvSpPr>
        <p:spPr>
          <a:xfrm>
            <a:off x="2438400" y="2362200"/>
            <a:ext cx="1066800" cy="369332"/>
          </a:xfrm>
          <a:prstGeom prst="rect">
            <a:avLst/>
          </a:prstGeom>
          <a:noFill/>
        </p:spPr>
        <p:txBody>
          <a:bodyPr wrap="square" rtlCol="0">
            <a:spAutoFit/>
          </a:bodyPr>
          <a:lstStyle/>
          <a:p>
            <a:r>
              <a:rPr lang="en-US" dirty="0" err="1" smtClean="0">
                <a:solidFill>
                  <a:schemeClr val="accent1">
                    <a:lumMod val="50000"/>
                  </a:schemeClr>
                </a:solidFill>
              </a:rPr>
              <a:t>nterpret</a:t>
            </a:r>
            <a:endParaRPr lang="en-US" dirty="0">
              <a:solidFill>
                <a:schemeClr val="accent1">
                  <a:lumMod val="50000"/>
                </a:schemeClr>
              </a:solidFill>
            </a:endParaRPr>
          </a:p>
        </p:txBody>
      </p:sp>
      <p:sp>
        <p:nvSpPr>
          <p:cNvPr id="15" name="TextBox 14"/>
          <p:cNvSpPr txBox="1"/>
          <p:nvPr/>
        </p:nvSpPr>
        <p:spPr>
          <a:xfrm>
            <a:off x="4038600" y="2667000"/>
            <a:ext cx="914400" cy="369332"/>
          </a:xfrm>
          <a:prstGeom prst="rect">
            <a:avLst/>
          </a:prstGeom>
          <a:noFill/>
        </p:spPr>
        <p:txBody>
          <a:bodyPr wrap="square" rtlCol="0">
            <a:spAutoFit/>
          </a:bodyPr>
          <a:lstStyle/>
          <a:p>
            <a:r>
              <a:rPr lang="en-US" dirty="0" err="1" smtClean="0">
                <a:solidFill>
                  <a:schemeClr val="accent1">
                    <a:lumMod val="50000"/>
                  </a:schemeClr>
                </a:solidFill>
              </a:rPr>
              <a:t>upport</a:t>
            </a:r>
            <a:endParaRPr lang="en-US" dirty="0">
              <a:solidFill>
                <a:schemeClr val="accent1">
                  <a:lumMod val="50000"/>
                </a:schemeClr>
              </a:solidFill>
            </a:endParaRPr>
          </a:p>
        </p:txBody>
      </p:sp>
      <p:sp>
        <p:nvSpPr>
          <p:cNvPr id="16" name="TextBox 15"/>
          <p:cNvSpPr txBox="1"/>
          <p:nvPr/>
        </p:nvSpPr>
        <p:spPr>
          <a:xfrm>
            <a:off x="5029200" y="3440668"/>
            <a:ext cx="914400" cy="369332"/>
          </a:xfrm>
          <a:prstGeom prst="rect">
            <a:avLst/>
          </a:prstGeom>
          <a:noFill/>
        </p:spPr>
        <p:txBody>
          <a:bodyPr wrap="square" rtlCol="0">
            <a:spAutoFit/>
          </a:bodyPr>
          <a:lstStyle/>
          <a:p>
            <a:r>
              <a:rPr lang="en-US" dirty="0" err="1" smtClean="0">
                <a:solidFill>
                  <a:schemeClr val="accent1">
                    <a:lumMod val="50000"/>
                  </a:schemeClr>
                </a:solidFill>
              </a:rPr>
              <a:t>eform</a:t>
            </a:r>
            <a:endParaRPr lang="en-US" dirty="0">
              <a:solidFill>
                <a:schemeClr val="accent1">
                  <a:lumMod val="50000"/>
                </a:schemeClr>
              </a:solidFill>
            </a:endParaRPr>
          </a:p>
        </p:txBody>
      </p:sp>
      <p:sp>
        <p:nvSpPr>
          <p:cNvPr id="17" name="TextBox 16"/>
          <p:cNvSpPr txBox="1"/>
          <p:nvPr/>
        </p:nvSpPr>
        <p:spPr>
          <a:xfrm>
            <a:off x="2895600" y="4572000"/>
            <a:ext cx="1295400" cy="369332"/>
          </a:xfrm>
          <a:prstGeom prst="rect">
            <a:avLst/>
          </a:prstGeom>
          <a:noFill/>
        </p:spPr>
        <p:txBody>
          <a:bodyPr wrap="square" rtlCol="0">
            <a:spAutoFit/>
          </a:bodyPr>
          <a:lstStyle/>
          <a:p>
            <a:r>
              <a:rPr lang="en-US" dirty="0" smtClean="0">
                <a:solidFill>
                  <a:schemeClr val="accent1">
                    <a:lumMod val="50000"/>
                  </a:schemeClr>
                </a:solidFill>
              </a:rPr>
              <a:t>any ideas?</a:t>
            </a:r>
            <a:endParaRPr lang="en-US" dirty="0">
              <a:solidFill>
                <a:schemeClr val="accent1">
                  <a:lumMod val="50000"/>
                </a:schemeClr>
              </a:solidFill>
            </a:endParaRPr>
          </a:p>
        </p:txBody>
      </p:sp>
    </p:spTree>
    <p:extLst>
      <p:ext uri="{BB962C8B-B14F-4D97-AF65-F5344CB8AC3E}">
        <p14:creationId xmlns:p14="http://schemas.microsoft.com/office/powerpoint/2010/main" val="150514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artsfuse.org/wp-content/uploads/2011/11/galileo.jpg"/>
          <p:cNvPicPr>
            <a:picLocks noChangeAspect="1" noChangeArrowheads="1"/>
          </p:cNvPicPr>
          <p:nvPr/>
        </p:nvPicPr>
        <p:blipFill>
          <a:blip r:embed="rId2" cstate="print"/>
          <a:srcRect/>
          <a:stretch>
            <a:fillRect/>
          </a:stretch>
        </p:blipFill>
        <p:spPr bwMode="auto">
          <a:xfrm>
            <a:off x="838200" y="533400"/>
            <a:ext cx="3310208" cy="3886200"/>
          </a:xfrm>
          <a:prstGeom prst="rect">
            <a:avLst/>
          </a:prstGeom>
          <a:noFill/>
        </p:spPr>
      </p:pic>
      <p:pic>
        <p:nvPicPr>
          <p:cNvPr id="6154" name="Picture 10" descr="http://upload.wikimedia.org/wikipedia/commons/5/5d/British_-_Francis_Bacon_-_Google_Art_Project.jpg"/>
          <p:cNvPicPr>
            <a:picLocks noChangeAspect="1" noChangeArrowheads="1"/>
          </p:cNvPicPr>
          <p:nvPr/>
        </p:nvPicPr>
        <p:blipFill>
          <a:blip r:embed="rId3" cstate="print"/>
          <a:srcRect/>
          <a:stretch>
            <a:fillRect/>
          </a:stretch>
        </p:blipFill>
        <p:spPr bwMode="auto">
          <a:xfrm>
            <a:off x="5181600" y="609601"/>
            <a:ext cx="2971800" cy="3834582"/>
          </a:xfrm>
          <a:prstGeom prst="rect">
            <a:avLst/>
          </a:prstGeom>
          <a:noFill/>
        </p:spPr>
      </p:pic>
      <p:sp>
        <p:nvSpPr>
          <p:cNvPr id="7" name="TextBox 6"/>
          <p:cNvSpPr txBox="1"/>
          <p:nvPr/>
        </p:nvSpPr>
        <p:spPr>
          <a:xfrm>
            <a:off x="4724400" y="4648200"/>
            <a:ext cx="3657600" cy="1938992"/>
          </a:xfrm>
          <a:prstGeom prst="rect">
            <a:avLst/>
          </a:prstGeom>
          <a:solidFill>
            <a:schemeClr val="bg2">
              <a:lumMod val="10000"/>
            </a:schemeClr>
          </a:solidFill>
        </p:spPr>
        <p:txBody>
          <a:bodyPr wrap="square" rtlCol="0">
            <a:spAutoFit/>
          </a:bodyPr>
          <a:lstStyle/>
          <a:p>
            <a:pPr algn="ctr"/>
            <a:r>
              <a:rPr lang="en-US" sz="2400" dirty="0" smtClean="0">
                <a:solidFill>
                  <a:schemeClr val="bg1"/>
                </a:solidFill>
              </a:rPr>
              <a:t>Francis Bacon (1561-1626)</a:t>
            </a:r>
          </a:p>
          <a:p>
            <a:pPr algn="ctr"/>
            <a:endParaRPr lang="en-US" sz="2400" dirty="0" smtClean="0">
              <a:solidFill>
                <a:schemeClr val="bg1"/>
              </a:solidFill>
            </a:endParaRPr>
          </a:p>
          <a:p>
            <a:pPr algn="ctr"/>
            <a:r>
              <a:rPr lang="en-US" sz="2400" dirty="0" smtClean="0">
                <a:solidFill>
                  <a:schemeClr val="bg1"/>
                </a:solidFill>
              </a:rPr>
              <a:t>English philosopher, statesman, scientist, jurist, orator, essayist, and author</a:t>
            </a:r>
            <a:endParaRPr lang="en-US" sz="2400" dirty="0">
              <a:solidFill>
                <a:schemeClr val="bg1"/>
              </a:solidFill>
            </a:endParaRPr>
          </a:p>
        </p:txBody>
      </p:sp>
      <p:sp>
        <p:nvSpPr>
          <p:cNvPr id="8" name="TextBox 7"/>
          <p:cNvSpPr txBox="1"/>
          <p:nvPr/>
        </p:nvSpPr>
        <p:spPr>
          <a:xfrm>
            <a:off x="304800" y="4495800"/>
            <a:ext cx="4267200" cy="2308324"/>
          </a:xfrm>
          <a:prstGeom prst="rect">
            <a:avLst/>
          </a:prstGeom>
          <a:solidFill>
            <a:schemeClr val="bg2">
              <a:lumMod val="10000"/>
            </a:schemeClr>
          </a:solidFill>
        </p:spPr>
        <p:txBody>
          <a:bodyPr wrap="square" rtlCol="0">
            <a:spAutoFit/>
          </a:bodyPr>
          <a:lstStyle/>
          <a:p>
            <a:pPr algn="ctr"/>
            <a:r>
              <a:rPr lang="en-US" sz="2400" dirty="0" smtClean="0">
                <a:solidFill>
                  <a:schemeClr val="bg1"/>
                </a:solidFill>
              </a:rPr>
              <a:t>Galileo Galilei  (1564-1642)</a:t>
            </a:r>
          </a:p>
          <a:p>
            <a:pPr algn="ctr"/>
            <a:endParaRPr lang="en-US" sz="2400" dirty="0" smtClean="0">
              <a:solidFill>
                <a:schemeClr val="bg1"/>
              </a:solidFill>
            </a:endParaRPr>
          </a:p>
          <a:p>
            <a:pPr algn="ctr"/>
            <a:r>
              <a:rPr lang="en-US" sz="2400" dirty="0" smtClean="0">
                <a:solidFill>
                  <a:schemeClr val="bg1"/>
                </a:solidFill>
              </a:rPr>
              <a:t>Italian physicist, mathematician, engineer, astronomer, and philosopher;  played a major role in the scientific revolution.</a:t>
            </a:r>
            <a:endParaRPr lang="en-US" sz="2400" dirty="0">
              <a:solidFill>
                <a:schemeClr val="bg1"/>
              </a:solidFill>
            </a:endParaRPr>
          </a:p>
        </p:txBody>
      </p:sp>
      <p:sp>
        <p:nvSpPr>
          <p:cNvPr id="9" name="Rounded Rectangular Callout 8"/>
          <p:cNvSpPr/>
          <p:nvPr/>
        </p:nvSpPr>
        <p:spPr>
          <a:xfrm>
            <a:off x="7467600" y="609600"/>
            <a:ext cx="1524000" cy="2286000"/>
          </a:xfrm>
          <a:prstGeom prst="wedgeRoundRectCallout">
            <a:avLst>
              <a:gd name="adj1" fmla="val -79850"/>
              <a:gd name="adj2" fmla="val 3439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Ask me about knights, the </a:t>
            </a:r>
            <a:r>
              <a:rPr lang="en-US" dirty="0" err="1" smtClean="0"/>
              <a:t>Baconian</a:t>
            </a:r>
            <a:r>
              <a:rPr lang="en-US" dirty="0" smtClean="0"/>
              <a:t> Method, and pneumonia…</a:t>
            </a:r>
            <a:endParaRPr lang="en-US" dirty="0"/>
          </a:p>
        </p:txBody>
      </p:sp>
      <p:sp>
        <p:nvSpPr>
          <p:cNvPr id="10" name="Rounded Rectangular Callout 9"/>
          <p:cNvSpPr/>
          <p:nvPr/>
        </p:nvSpPr>
        <p:spPr>
          <a:xfrm>
            <a:off x="3505200" y="533400"/>
            <a:ext cx="1524000" cy="1828800"/>
          </a:xfrm>
          <a:prstGeom prst="wedgeRoundRectCallout">
            <a:avLst>
              <a:gd name="adj1" fmla="val -98539"/>
              <a:gd name="adj2" fmla="val 3652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Ask me about war, my trial, and the Pope…</a:t>
            </a:r>
            <a:endParaRPr lang="en-US" dirty="0"/>
          </a:p>
        </p:txBody>
      </p:sp>
      <p:sp>
        <p:nvSpPr>
          <p:cNvPr id="11" name="Rounded Rectangular Callout 10"/>
          <p:cNvSpPr/>
          <p:nvPr/>
        </p:nvSpPr>
        <p:spPr>
          <a:xfrm>
            <a:off x="5029200" y="3879779"/>
            <a:ext cx="4114800" cy="685800"/>
          </a:xfrm>
          <a:prstGeom prst="wedgeRoundRectCallout">
            <a:avLst>
              <a:gd name="adj1" fmla="val 20679"/>
              <a:gd name="adj2" fmla="val -20846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 </a:t>
            </a:r>
            <a:r>
              <a:rPr lang="en-US" sz="1100" dirty="0" smtClean="0"/>
              <a:t>Knighted in 1603, the Baconian Method was the moniker for the scientific method, and he </a:t>
            </a:r>
            <a:r>
              <a:rPr lang="en-US" sz="1100" dirty="0"/>
              <a:t>contracted </a:t>
            </a:r>
            <a:r>
              <a:rPr lang="en-US" sz="1100" dirty="0" smtClean="0"/>
              <a:t>pneumonia while </a:t>
            </a:r>
            <a:r>
              <a:rPr lang="en-US" sz="1100" dirty="0"/>
              <a:t>studying the effects of freezing on the preservation of meat.</a:t>
            </a:r>
          </a:p>
        </p:txBody>
      </p:sp>
    </p:spTree>
    <p:extLst>
      <p:ext uri="{BB962C8B-B14F-4D97-AF65-F5344CB8AC3E}">
        <p14:creationId xmlns:p14="http://schemas.microsoft.com/office/powerpoint/2010/main" val="150514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b="44275"/>
          <a:stretch/>
        </p:blipFill>
        <p:spPr bwMode="auto">
          <a:xfrm>
            <a:off x="304800" y="228600"/>
            <a:ext cx="8382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52600" y="1447800"/>
            <a:ext cx="914400" cy="369332"/>
          </a:xfrm>
          <a:prstGeom prst="rect">
            <a:avLst/>
          </a:prstGeom>
          <a:noFill/>
        </p:spPr>
        <p:txBody>
          <a:bodyPr wrap="square" rtlCol="0">
            <a:spAutoFit/>
          </a:bodyPr>
          <a:lstStyle/>
          <a:p>
            <a:r>
              <a:rPr lang="en-US" dirty="0" smtClean="0">
                <a:solidFill>
                  <a:schemeClr val="accent1">
                    <a:lumMod val="50000"/>
                  </a:schemeClr>
                </a:solidFill>
              </a:rPr>
              <a:t>acts</a:t>
            </a:r>
            <a:endParaRPr lang="en-US" dirty="0">
              <a:solidFill>
                <a:schemeClr val="accent1">
                  <a:lumMod val="50000"/>
                </a:schemeClr>
              </a:solidFill>
            </a:endParaRPr>
          </a:p>
        </p:txBody>
      </p:sp>
      <p:sp>
        <p:nvSpPr>
          <p:cNvPr id="5" name="TextBox 4"/>
          <p:cNvSpPr txBox="1"/>
          <p:nvPr/>
        </p:nvSpPr>
        <p:spPr>
          <a:xfrm>
            <a:off x="4724400" y="1447800"/>
            <a:ext cx="1447800" cy="369332"/>
          </a:xfrm>
          <a:prstGeom prst="rect">
            <a:avLst/>
          </a:prstGeom>
          <a:noFill/>
        </p:spPr>
        <p:txBody>
          <a:bodyPr wrap="square" rtlCol="0">
            <a:spAutoFit/>
          </a:bodyPr>
          <a:lstStyle/>
          <a:p>
            <a:r>
              <a:rPr lang="en-US" dirty="0" err="1" smtClean="0">
                <a:solidFill>
                  <a:schemeClr val="accent1">
                    <a:lumMod val="50000"/>
                  </a:schemeClr>
                </a:solidFill>
              </a:rPr>
              <a:t>bservation</a:t>
            </a:r>
            <a:endParaRPr lang="en-US" dirty="0">
              <a:solidFill>
                <a:schemeClr val="accent1">
                  <a:lumMod val="50000"/>
                </a:schemeClr>
              </a:solidFill>
            </a:endParaRPr>
          </a:p>
        </p:txBody>
      </p:sp>
      <p:sp>
        <p:nvSpPr>
          <p:cNvPr id="6" name="TextBox 5"/>
          <p:cNvSpPr txBox="1"/>
          <p:nvPr/>
        </p:nvSpPr>
        <p:spPr>
          <a:xfrm>
            <a:off x="2895600" y="1905000"/>
            <a:ext cx="914400" cy="369332"/>
          </a:xfrm>
          <a:prstGeom prst="rect">
            <a:avLst/>
          </a:prstGeom>
          <a:noFill/>
        </p:spPr>
        <p:txBody>
          <a:bodyPr wrap="square" rtlCol="0">
            <a:spAutoFit/>
          </a:bodyPr>
          <a:lstStyle/>
          <a:p>
            <a:r>
              <a:rPr lang="en-US" dirty="0" err="1" smtClean="0">
                <a:solidFill>
                  <a:schemeClr val="accent1">
                    <a:lumMod val="50000"/>
                  </a:schemeClr>
                </a:solidFill>
              </a:rPr>
              <a:t>heory</a:t>
            </a:r>
            <a:endParaRPr lang="en-US" dirty="0">
              <a:solidFill>
                <a:schemeClr val="accent1">
                  <a:lumMod val="50000"/>
                </a:schemeClr>
              </a:solidFill>
            </a:endParaRPr>
          </a:p>
        </p:txBody>
      </p:sp>
      <p:sp>
        <p:nvSpPr>
          <p:cNvPr id="7" name="TextBox 6"/>
          <p:cNvSpPr txBox="1"/>
          <p:nvPr/>
        </p:nvSpPr>
        <p:spPr>
          <a:xfrm>
            <a:off x="5105400" y="1676400"/>
            <a:ext cx="1295400" cy="461665"/>
          </a:xfrm>
          <a:prstGeom prst="rect">
            <a:avLst/>
          </a:prstGeom>
          <a:noFill/>
        </p:spPr>
        <p:txBody>
          <a:bodyPr wrap="square" rtlCol="0">
            <a:spAutoFit/>
          </a:bodyPr>
          <a:lstStyle/>
          <a:p>
            <a:r>
              <a:rPr lang="en-US" sz="1200" dirty="0" smtClean="0">
                <a:solidFill>
                  <a:schemeClr val="accent1">
                    <a:lumMod val="50000"/>
                  </a:schemeClr>
                </a:solidFill>
              </a:rPr>
              <a:t>Group of </a:t>
            </a:r>
            <a:r>
              <a:rPr lang="en-US" sz="1200" dirty="0" err="1" smtClean="0">
                <a:solidFill>
                  <a:schemeClr val="accent1">
                    <a:lumMod val="50000"/>
                  </a:schemeClr>
                </a:solidFill>
              </a:rPr>
              <a:t>ypotheses</a:t>
            </a:r>
            <a:endParaRPr lang="en-US" sz="1200" dirty="0">
              <a:solidFill>
                <a:schemeClr val="accent1">
                  <a:lumMod val="50000"/>
                </a:schemeClr>
              </a:solidFill>
            </a:endParaRPr>
          </a:p>
        </p:txBody>
      </p:sp>
      <p:sp>
        <p:nvSpPr>
          <p:cNvPr id="8" name="TextBox 7"/>
          <p:cNvSpPr txBox="1"/>
          <p:nvPr/>
        </p:nvSpPr>
        <p:spPr>
          <a:xfrm>
            <a:off x="3505200" y="2362200"/>
            <a:ext cx="914400" cy="369332"/>
          </a:xfrm>
          <a:prstGeom prst="rect">
            <a:avLst/>
          </a:prstGeom>
          <a:noFill/>
        </p:spPr>
        <p:txBody>
          <a:bodyPr wrap="square" rtlCol="0">
            <a:spAutoFit/>
          </a:bodyPr>
          <a:lstStyle/>
          <a:p>
            <a:r>
              <a:rPr lang="en-US" dirty="0" smtClean="0">
                <a:solidFill>
                  <a:schemeClr val="accent1">
                    <a:lumMod val="50000"/>
                  </a:schemeClr>
                </a:solidFill>
              </a:rPr>
              <a:t>aw</a:t>
            </a:r>
            <a:endParaRPr lang="en-US" dirty="0">
              <a:solidFill>
                <a:schemeClr val="accent1">
                  <a:lumMod val="50000"/>
                </a:schemeClr>
              </a:solidFill>
            </a:endParaRPr>
          </a:p>
        </p:txBody>
      </p:sp>
      <p:sp>
        <p:nvSpPr>
          <p:cNvPr id="9" name="TextBox 8"/>
          <p:cNvSpPr txBox="1"/>
          <p:nvPr/>
        </p:nvSpPr>
        <p:spPr>
          <a:xfrm>
            <a:off x="2209800" y="3352800"/>
            <a:ext cx="1066800" cy="369332"/>
          </a:xfrm>
          <a:prstGeom prst="rect">
            <a:avLst/>
          </a:prstGeom>
          <a:noFill/>
        </p:spPr>
        <p:txBody>
          <a:bodyPr wrap="square" rtlCol="0">
            <a:spAutoFit/>
          </a:bodyPr>
          <a:lstStyle/>
          <a:p>
            <a:r>
              <a:rPr lang="en-US" dirty="0" err="1" smtClean="0">
                <a:solidFill>
                  <a:schemeClr val="accent1">
                    <a:lumMod val="50000"/>
                  </a:schemeClr>
                </a:solidFill>
              </a:rPr>
              <a:t>ducation</a:t>
            </a:r>
            <a:endParaRPr lang="en-US" dirty="0">
              <a:solidFill>
                <a:schemeClr val="accent1">
                  <a:lumMod val="50000"/>
                </a:schemeClr>
              </a:solidFill>
            </a:endParaRPr>
          </a:p>
        </p:txBody>
      </p:sp>
      <p:sp>
        <p:nvSpPr>
          <p:cNvPr id="10" name="TextBox 9"/>
          <p:cNvSpPr txBox="1"/>
          <p:nvPr/>
        </p:nvSpPr>
        <p:spPr>
          <a:xfrm>
            <a:off x="6781800" y="3276600"/>
            <a:ext cx="1828800" cy="369332"/>
          </a:xfrm>
          <a:prstGeom prst="rect">
            <a:avLst/>
          </a:prstGeom>
          <a:noFill/>
        </p:spPr>
        <p:txBody>
          <a:bodyPr wrap="square" rtlCol="0">
            <a:spAutoFit/>
          </a:bodyPr>
          <a:lstStyle/>
          <a:p>
            <a:r>
              <a:rPr lang="en-US" dirty="0" err="1">
                <a:solidFill>
                  <a:schemeClr val="accent1">
                    <a:lumMod val="50000"/>
                  </a:schemeClr>
                </a:solidFill>
              </a:rPr>
              <a:t>t</a:t>
            </a:r>
            <a:r>
              <a:rPr lang="en-US" dirty="0" err="1" smtClean="0">
                <a:solidFill>
                  <a:schemeClr val="accent1">
                    <a:lumMod val="50000"/>
                  </a:schemeClr>
                </a:solidFill>
              </a:rPr>
              <a:t>her</a:t>
            </a:r>
            <a:r>
              <a:rPr lang="en-US" dirty="0" smtClean="0">
                <a:solidFill>
                  <a:schemeClr val="accent1">
                    <a:lumMod val="50000"/>
                  </a:schemeClr>
                </a:solidFill>
              </a:rPr>
              <a:t>         </a:t>
            </a:r>
            <a:r>
              <a:rPr lang="en-US" dirty="0" err="1" smtClean="0">
                <a:solidFill>
                  <a:schemeClr val="accent1">
                    <a:lumMod val="50000"/>
                  </a:schemeClr>
                </a:solidFill>
              </a:rPr>
              <a:t>eople</a:t>
            </a:r>
            <a:endParaRPr lang="en-US" dirty="0">
              <a:solidFill>
                <a:schemeClr val="accent1">
                  <a:lumMod val="50000"/>
                </a:schemeClr>
              </a:solidFill>
            </a:endParaRPr>
          </a:p>
        </p:txBody>
      </p:sp>
      <p:sp>
        <p:nvSpPr>
          <p:cNvPr id="11" name="TextBox 10"/>
          <p:cNvSpPr txBox="1"/>
          <p:nvPr/>
        </p:nvSpPr>
        <p:spPr>
          <a:xfrm>
            <a:off x="3505200" y="3886200"/>
            <a:ext cx="914400" cy="369332"/>
          </a:xfrm>
          <a:prstGeom prst="rect">
            <a:avLst/>
          </a:prstGeom>
          <a:noFill/>
        </p:spPr>
        <p:txBody>
          <a:bodyPr wrap="square" rtlCol="0">
            <a:spAutoFit/>
          </a:bodyPr>
          <a:lstStyle/>
          <a:p>
            <a:r>
              <a:rPr lang="en-US" dirty="0" err="1" smtClean="0">
                <a:solidFill>
                  <a:schemeClr val="accent1">
                    <a:lumMod val="50000"/>
                  </a:schemeClr>
                </a:solidFill>
              </a:rPr>
              <a:t>ourself</a:t>
            </a:r>
            <a:endParaRPr lang="en-US" dirty="0">
              <a:solidFill>
                <a:schemeClr val="accent1">
                  <a:lumMod val="50000"/>
                </a:schemeClr>
              </a:solidFill>
            </a:endParaRPr>
          </a:p>
        </p:txBody>
      </p:sp>
      <p:sp>
        <p:nvSpPr>
          <p:cNvPr id="12" name="TextBox 11"/>
          <p:cNvSpPr txBox="1"/>
          <p:nvPr/>
        </p:nvSpPr>
        <p:spPr>
          <a:xfrm>
            <a:off x="1219200" y="5181600"/>
            <a:ext cx="6477000" cy="1015663"/>
          </a:xfrm>
          <a:prstGeom prst="rect">
            <a:avLst/>
          </a:prstGeom>
          <a:solidFill>
            <a:schemeClr val="bg1">
              <a:lumMod val="65000"/>
            </a:schemeClr>
          </a:solidFill>
        </p:spPr>
        <p:txBody>
          <a:bodyPr wrap="square" rtlCol="0">
            <a:spAutoFit/>
          </a:bodyPr>
          <a:lstStyle/>
          <a:p>
            <a:r>
              <a:rPr lang="en-US" sz="2000" b="1" dirty="0" smtClean="0">
                <a:solidFill>
                  <a:schemeClr val="accent1">
                    <a:lumMod val="50000"/>
                  </a:schemeClr>
                </a:solidFill>
              </a:rPr>
              <a:t>If a particular problem or set of problems is unscientific, then it is no longer testable and the very method of experimentation is rendered impossible </a:t>
            </a:r>
            <a:endParaRPr lang="en-US" sz="2000" b="1" dirty="0">
              <a:solidFill>
                <a:schemeClr val="accent1">
                  <a:lumMod val="50000"/>
                </a:schemeClr>
              </a:solidFill>
            </a:endParaRPr>
          </a:p>
        </p:txBody>
      </p:sp>
      <p:sp>
        <p:nvSpPr>
          <p:cNvPr id="13" name="TextBox 12"/>
          <p:cNvSpPr txBox="1"/>
          <p:nvPr/>
        </p:nvSpPr>
        <p:spPr>
          <a:xfrm>
            <a:off x="6934200" y="2242066"/>
            <a:ext cx="914400" cy="369332"/>
          </a:xfrm>
          <a:prstGeom prst="rect">
            <a:avLst/>
          </a:prstGeom>
          <a:noFill/>
        </p:spPr>
        <p:txBody>
          <a:bodyPr wrap="square" rtlCol="0">
            <a:spAutoFit/>
          </a:bodyPr>
          <a:lstStyle/>
          <a:p>
            <a:r>
              <a:rPr lang="en-US" dirty="0" err="1" smtClean="0">
                <a:solidFill>
                  <a:schemeClr val="accent1">
                    <a:lumMod val="50000"/>
                  </a:schemeClr>
                </a:solidFill>
              </a:rPr>
              <a:t>heory</a:t>
            </a:r>
            <a:endParaRPr lang="en-US" dirty="0">
              <a:solidFill>
                <a:schemeClr val="accent1">
                  <a:lumMod val="50000"/>
                </a:schemeClr>
              </a:solidFill>
            </a:endParaRPr>
          </a:p>
        </p:txBody>
      </p:sp>
    </p:spTree>
    <p:extLst>
      <p:ext uri="{BB962C8B-B14F-4D97-AF65-F5344CB8AC3E}">
        <p14:creationId xmlns:p14="http://schemas.microsoft.com/office/powerpoint/2010/main" val="117999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1" name="Picture 3"/>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55560"/>
          <a:stretch/>
        </p:blipFill>
        <p:spPr bwMode="auto">
          <a:xfrm>
            <a:off x="457200" y="228600"/>
            <a:ext cx="8077199"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514600" y="1905000"/>
            <a:ext cx="914400" cy="369332"/>
          </a:xfrm>
          <a:prstGeom prst="rect">
            <a:avLst/>
          </a:prstGeom>
          <a:noFill/>
        </p:spPr>
        <p:txBody>
          <a:bodyPr wrap="square" rtlCol="0">
            <a:spAutoFit/>
          </a:bodyPr>
          <a:lstStyle/>
          <a:p>
            <a:r>
              <a:rPr lang="en-US" dirty="0" err="1" smtClean="0">
                <a:solidFill>
                  <a:schemeClr val="accent1">
                    <a:lumMod val="50000"/>
                  </a:schemeClr>
                </a:solidFill>
              </a:rPr>
              <a:t>inds</a:t>
            </a:r>
            <a:endParaRPr lang="en-US" dirty="0">
              <a:solidFill>
                <a:schemeClr val="accent1">
                  <a:lumMod val="50000"/>
                </a:schemeClr>
              </a:solidFill>
            </a:endParaRPr>
          </a:p>
        </p:txBody>
      </p:sp>
      <p:sp>
        <p:nvSpPr>
          <p:cNvPr id="6" name="TextBox 5"/>
          <p:cNvSpPr txBox="1"/>
          <p:nvPr/>
        </p:nvSpPr>
        <p:spPr>
          <a:xfrm>
            <a:off x="5943600" y="1720334"/>
            <a:ext cx="914400" cy="369332"/>
          </a:xfrm>
          <a:prstGeom prst="rect">
            <a:avLst/>
          </a:prstGeom>
          <a:noFill/>
        </p:spPr>
        <p:txBody>
          <a:bodyPr wrap="square" rtlCol="0">
            <a:spAutoFit/>
          </a:bodyPr>
          <a:lstStyle/>
          <a:p>
            <a:r>
              <a:rPr lang="en-US" dirty="0" err="1" smtClean="0">
                <a:solidFill>
                  <a:schemeClr val="accent1">
                    <a:lumMod val="50000"/>
                  </a:schemeClr>
                </a:solidFill>
              </a:rPr>
              <a:t>pplies</a:t>
            </a:r>
            <a:endParaRPr lang="en-US" dirty="0">
              <a:solidFill>
                <a:schemeClr val="accent1">
                  <a:lumMod val="50000"/>
                </a:schemeClr>
              </a:solidFill>
            </a:endParaRPr>
          </a:p>
        </p:txBody>
      </p:sp>
      <p:sp>
        <p:nvSpPr>
          <p:cNvPr id="7" name="TextBox 6"/>
          <p:cNvSpPr txBox="1"/>
          <p:nvPr/>
        </p:nvSpPr>
        <p:spPr>
          <a:xfrm>
            <a:off x="1676400" y="2590800"/>
            <a:ext cx="1828800" cy="369332"/>
          </a:xfrm>
          <a:prstGeom prst="rect">
            <a:avLst/>
          </a:prstGeom>
          <a:noFill/>
        </p:spPr>
        <p:txBody>
          <a:bodyPr wrap="square" rtlCol="0">
            <a:spAutoFit/>
          </a:bodyPr>
          <a:lstStyle/>
          <a:p>
            <a:r>
              <a:rPr lang="en-US" dirty="0" err="1">
                <a:solidFill>
                  <a:schemeClr val="accent1">
                    <a:lumMod val="50000"/>
                  </a:schemeClr>
                </a:solidFill>
              </a:rPr>
              <a:t>i</a:t>
            </a:r>
            <a:r>
              <a:rPr lang="en-US" dirty="0" err="1" smtClean="0">
                <a:solidFill>
                  <a:schemeClr val="accent1">
                    <a:lumMod val="50000"/>
                  </a:schemeClr>
                </a:solidFill>
              </a:rPr>
              <a:t>scovers</a:t>
            </a:r>
            <a:r>
              <a:rPr lang="en-US" dirty="0" smtClean="0">
                <a:solidFill>
                  <a:schemeClr val="accent1">
                    <a:lumMod val="50000"/>
                  </a:schemeClr>
                </a:solidFill>
              </a:rPr>
              <a:t>        acts</a:t>
            </a:r>
            <a:endParaRPr lang="en-US" dirty="0">
              <a:solidFill>
                <a:schemeClr val="accent1">
                  <a:lumMod val="50000"/>
                </a:schemeClr>
              </a:solidFill>
            </a:endParaRPr>
          </a:p>
        </p:txBody>
      </p:sp>
      <p:sp>
        <p:nvSpPr>
          <p:cNvPr id="8" name="TextBox 7"/>
          <p:cNvSpPr txBox="1"/>
          <p:nvPr/>
        </p:nvSpPr>
        <p:spPr>
          <a:xfrm>
            <a:off x="1447800" y="1764268"/>
            <a:ext cx="914400" cy="369332"/>
          </a:xfrm>
          <a:prstGeom prst="rect">
            <a:avLst/>
          </a:prstGeom>
          <a:noFill/>
        </p:spPr>
        <p:txBody>
          <a:bodyPr wrap="square" rtlCol="0">
            <a:spAutoFit/>
          </a:bodyPr>
          <a:lstStyle/>
          <a:p>
            <a:r>
              <a:rPr lang="en-US" dirty="0" smtClean="0">
                <a:solidFill>
                  <a:schemeClr val="accent1">
                    <a:lumMod val="50000"/>
                  </a:schemeClr>
                </a:solidFill>
              </a:rPr>
              <a:t>(pure)</a:t>
            </a:r>
            <a:endParaRPr lang="en-US" dirty="0">
              <a:solidFill>
                <a:schemeClr val="accent1">
                  <a:lumMod val="50000"/>
                </a:schemeClr>
              </a:solidFill>
            </a:endParaRPr>
          </a:p>
        </p:txBody>
      </p:sp>
      <p:sp>
        <p:nvSpPr>
          <p:cNvPr id="9" name="TextBox 8"/>
          <p:cNvSpPr txBox="1"/>
          <p:nvPr/>
        </p:nvSpPr>
        <p:spPr>
          <a:xfrm>
            <a:off x="1600200" y="2983468"/>
            <a:ext cx="2667000" cy="369332"/>
          </a:xfrm>
          <a:prstGeom prst="rect">
            <a:avLst/>
          </a:prstGeom>
          <a:noFill/>
        </p:spPr>
        <p:txBody>
          <a:bodyPr wrap="square" rtlCol="0">
            <a:spAutoFit/>
          </a:bodyPr>
          <a:lstStyle/>
          <a:p>
            <a:r>
              <a:rPr lang="en-US" dirty="0" err="1">
                <a:solidFill>
                  <a:schemeClr val="accent1">
                    <a:lumMod val="50000"/>
                  </a:schemeClr>
                </a:solidFill>
              </a:rPr>
              <a:t>i</a:t>
            </a:r>
            <a:r>
              <a:rPr lang="en-US" dirty="0" err="1" smtClean="0">
                <a:solidFill>
                  <a:schemeClr val="accent1">
                    <a:lumMod val="50000"/>
                  </a:schemeClr>
                </a:solidFill>
              </a:rPr>
              <a:t>scovers</a:t>
            </a:r>
            <a:r>
              <a:rPr lang="en-US" dirty="0" smtClean="0">
                <a:solidFill>
                  <a:schemeClr val="accent1">
                    <a:lumMod val="50000"/>
                  </a:schemeClr>
                </a:solidFill>
              </a:rPr>
              <a:t>         </a:t>
            </a:r>
            <a:r>
              <a:rPr lang="en-US" dirty="0" err="1" smtClean="0">
                <a:solidFill>
                  <a:schemeClr val="accent1">
                    <a:lumMod val="50000"/>
                  </a:schemeClr>
                </a:solidFill>
              </a:rPr>
              <a:t>elationships</a:t>
            </a:r>
            <a:endParaRPr lang="en-US" dirty="0">
              <a:solidFill>
                <a:schemeClr val="accent1">
                  <a:lumMod val="50000"/>
                </a:schemeClr>
              </a:solidFill>
            </a:endParaRPr>
          </a:p>
        </p:txBody>
      </p:sp>
      <p:sp>
        <p:nvSpPr>
          <p:cNvPr id="10" name="TextBox 9"/>
          <p:cNvSpPr txBox="1"/>
          <p:nvPr/>
        </p:nvSpPr>
        <p:spPr>
          <a:xfrm>
            <a:off x="1600200" y="3429000"/>
            <a:ext cx="2286000" cy="369332"/>
          </a:xfrm>
          <a:prstGeom prst="rect">
            <a:avLst/>
          </a:prstGeom>
          <a:noFill/>
        </p:spPr>
        <p:txBody>
          <a:bodyPr wrap="square" rtlCol="0">
            <a:spAutoFit/>
          </a:bodyPr>
          <a:lstStyle/>
          <a:p>
            <a:r>
              <a:rPr lang="en-US" dirty="0" err="1">
                <a:solidFill>
                  <a:schemeClr val="accent1">
                    <a:lumMod val="50000"/>
                  </a:schemeClr>
                </a:solidFill>
              </a:rPr>
              <a:t>a</a:t>
            </a:r>
            <a:r>
              <a:rPr lang="en-US" dirty="0" err="1" smtClean="0">
                <a:solidFill>
                  <a:schemeClr val="accent1">
                    <a:lumMod val="50000"/>
                  </a:schemeClr>
                </a:solidFill>
              </a:rPr>
              <a:t>kes</a:t>
            </a:r>
            <a:r>
              <a:rPr lang="en-US" dirty="0" smtClean="0">
                <a:solidFill>
                  <a:schemeClr val="accent1">
                    <a:lumMod val="50000"/>
                  </a:schemeClr>
                </a:solidFill>
              </a:rPr>
              <a:t>              </a:t>
            </a:r>
            <a:r>
              <a:rPr lang="en-US" dirty="0" err="1" smtClean="0">
                <a:solidFill>
                  <a:schemeClr val="accent1">
                    <a:lumMod val="50000"/>
                  </a:schemeClr>
                </a:solidFill>
              </a:rPr>
              <a:t>heories</a:t>
            </a:r>
            <a:endParaRPr lang="en-US" dirty="0">
              <a:solidFill>
                <a:schemeClr val="accent1">
                  <a:lumMod val="50000"/>
                </a:schemeClr>
              </a:solidFill>
            </a:endParaRPr>
          </a:p>
        </p:txBody>
      </p:sp>
      <p:sp>
        <p:nvSpPr>
          <p:cNvPr id="11" name="TextBox 10"/>
          <p:cNvSpPr txBox="1"/>
          <p:nvPr/>
        </p:nvSpPr>
        <p:spPr>
          <a:xfrm>
            <a:off x="5410200" y="2614527"/>
            <a:ext cx="2286000" cy="923330"/>
          </a:xfrm>
          <a:prstGeom prst="rect">
            <a:avLst/>
          </a:prstGeom>
          <a:noFill/>
        </p:spPr>
        <p:txBody>
          <a:bodyPr wrap="square" rtlCol="0">
            <a:spAutoFit/>
          </a:bodyPr>
          <a:lstStyle/>
          <a:p>
            <a:r>
              <a:rPr lang="en-US" dirty="0" err="1">
                <a:solidFill>
                  <a:schemeClr val="accent1">
                    <a:lumMod val="50000"/>
                  </a:schemeClr>
                </a:solidFill>
              </a:rPr>
              <a:t>r</a:t>
            </a:r>
            <a:r>
              <a:rPr lang="en-US" dirty="0" err="1" smtClean="0">
                <a:solidFill>
                  <a:schemeClr val="accent1">
                    <a:lumMod val="50000"/>
                  </a:schemeClr>
                </a:solidFill>
              </a:rPr>
              <a:t>actical</a:t>
            </a:r>
            <a:r>
              <a:rPr lang="en-US" dirty="0" smtClean="0">
                <a:solidFill>
                  <a:schemeClr val="accent1">
                    <a:lumMod val="50000"/>
                  </a:schemeClr>
                </a:solidFill>
              </a:rPr>
              <a:t>           </a:t>
            </a:r>
            <a:r>
              <a:rPr lang="en-US" dirty="0" err="1" smtClean="0">
                <a:solidFill>
                  <a:schemeClr val="accent1">
                    <a:lumMod val="50000"/>
                  </a:schemeClr>
                </a:solidFill>
              </a:rPr>
              <a:t>ools</a:t>
            </a:r>
            <a:endParaRPr lang="en-US" dirty="0" smtClean="0">
              <a:solidFill>
                <a:schemeClr val="accent1">
                  <a:lumMod val="50000"/>
                </a:schemeClr>
              </a:solidFill>
            </a:endParaRPr>
          </a:p>
          <a:p>
            <a:r>
              <a:rPr lang="en-US" dirty="0">
                <a:solidFill>
                  <a:schemeClr val="accent1">
                    <a:lumMod val="50000"/>
                  </a:schemeClr>
                </a:solidFill>
              </a:rPr>
              <a:t> </a:t>
            </a:r>
            <a:r>
              <a:rPr lang="en-US" dirty="0" smtClean="0">
                <a:solidFill>
                  <a:schemeClr val="accent1">
                    <a:lumMod val="50000"/>
                  </a:schemeClr>
                </a:solidFill>
              </a:rPr>
              <a:t>    </a:t>
            </a:r>
            <a:r>
              <a:rPr lang="en-US" dirty="0" err="1" smtClean="0">
                <a:solidFill>
                  <a:schemeClr val="accent1">
                    <a:lumMod val="50000"/>
                  </a:schemeClr>
                </a:solidFill>
              </a:rPr>
              <a:t>echniques</a:t>
            </a:r>
            <a:endParaRPr lang="en-US" dirty="0" smtClean="0">
              <a:solidFill>
                <a:schemeClr val="accent1">
                  <a:lumMod val="50000"/>
                </a:schemeClr>
              </a:solidFill>
            </a:endParaRPr>
          </a:p>
          <a:p>
            <a:r>
              <a:rPr lang="en-US" dirty="0">
                <a:solidFill>
                  <a:schemeClr val="accent1">
                    <a:lumMod val="50000"/>
                  </a:schemeClr>
                </a:solidFill>
              </a:rPr>
              <a:t> </a:t>
            </a:r>
            <a:r>
              <a:rPr lang="en-US" dirty="0" smtClean="0">
                <a:solidFill>
                  <a:schemeClr val="accent1">
                    <a:lumMod val="50000"/>
                  </a:schemeClr>
                </a:solidFill>
              </a:rPr>
              <a:t>     </a:t>
            </a:r>
            <a:r>
              <a:rPr lang="en-US" dirty="0" err="1" smtClean="0">
                <a:solidFill>
                  <a:schemeClr val="accent1">
                    <a:lumMod val="50000"/>
                  </a:schemeClr>
                </a:solidFill>
              </a:rPr>
              <a:t>rocedures</a:t>
            </a:r>
            <a:endParaRPr lang="en-US" dirty="0">
              <a:solidFill>
                <a:schemeClr val="accent1">
                  <a:lumMod val="50000"/>
                </a:schemeClr>
              </a:solidFill>
            </a:endParaRPr>
          </a:p>
        </p:txBody>
      </p:sp>
      <p:sp>
        <p:nvSpPr>
          <p:cNvPr id="12" name="TextBox 11"/>
          <p:cNvSpPr txBox="1"/>
          <p:nvPr/>
        </p:nvSpPr>
        <p:spPr>
          <a:xfrm>
            <a:off x="6096000" y="4070866"/>
            <a:ext cx="1371600" cy="369332"/>
          </a:xfrm>
          <a:prstGeom prst="rect">
            <a:avLst/>
          </a:prstGeom>
          <a:noFill/>
        </p:spPr>
        <p:txBody>
          <a:bodyPr wrap="square" rtlCol="0">
            <a:spAutoFit/>
          </a:bodyPr>
          <a:lstStyle/>
          <a:p>
            <a:r>
              <a:rPr lang="en-US" dirty="0" smtClean="0">
                <a:solidFill>
                  <a:schemeClr val="accent1">
                    <a:lumMod val="50000"/>
                  </a:schemeClr>
                </a:solidFill>
              </a:rPr>
              <a:t>Pure science</a:t>
            </a:r>
            <a:endParaRPr lang="en-US" dirty="0">
              <a:solidFill>
                <a:schemeClr val="accent1">
                  <a:lumMod val="50000"/>
                </a:schemeClr>
              </a:solidFill>
            </a:endParaRPr>
          </a:p>
        </p:txBody>
      </p:sp>
      <p:sp>
        <p:nvSpPr>
          <p:cNvPr id="13" name="TextBox 12"/>
          <p:cNvSpPr txBox="1"/>
          <p:nvPr/>
        </p:nvSpPr>
        <p:spPr>
          <a:xfrm>
            <a:off x="6858000" y="4495800"/>
            <a:ext cx="1447800" cy="369332"/>
          </a:xfrm>
          <a:prstGeom prst="rect">
            <a:avLst/>
          </a:prstGeom>
          <a:noFill/>
        </p:spPr>
        <p:txBody>
          <a:bodyPr wrap="square" rtlCol="0">
            <a:spAutoFit/>
          </a:bodyPr>
          <a:lstStyle/>
          <a:p>
            <a:r>
              <a:rPr lang="en-US" dirty="0" err="1" smtClean="0">
                <a:solidFill>
                  <a:schemeClr val="accent1">
                    <a:lumMod val="50000"/>
                  </a:schemeClr>
                </a:solidFill>
              </a:rPr>
              <a:t>esponsibility</a:t>
            </a:r>
            <a:endParaRPr lang="en-US" dirty="0">
              <a:solidFill>
                <a:schemeClr val="accent1">
                  <a:lumMod val="50000"/>
                </a:schemeClr>
              </a:solidFill>
            </a:endParaRPr>
          </a:p>
        </p:txBody>
      </p:sp>
      <p:sp>
        <p:nvSpPr>
          <p:cNvPr id="14" name="TextBox 13"/>
          <p:cNvSpPr txBox="1"/>
          <p:nvPr/>
        </p:nvSpPr>
        <p:spPr>
          <a:xfrm>
            <a:off x="3200400" y="4736068"/>
            <a:ext cx="4267200" cy="369332"/>
          </a:xfrm>
          <a:prstGeom prst="rect">
            <a:avLst/>
          </a:prstGeom>
          <a:noFill/>
        </p:spPr>
        <p:txBody>
          <a:bodyPr wrap="square" rtlCol="0">
            <a:spAutoFit/>
          </a:bodyPr>
          <a:lstStyle/>
          <a:p>
            <a:r>
              <a:rPr lang="en-US" dirty="0" err="1">
                <a:solidFill>
                  <a:schemeClr val="accent1">
                    <a:lumMod val="50000"/>
                  </a:schemeClr>
                </a:solidFill>
              </a:rPr>
              <a:t>a</a:t>
            </a:r>
            <a:r>
              <a:rPr lang="en-US" dirty="0" err="1" smtClean="0">
                <a:solidFill>
                  <a:schemeClr val="accent1">
                    <a:lumMod val="50000"/>
                  </a:schemeClr>
                </a:solidFill>
              </a:rPr>
              <a:t>intaining</a:t>
            </a:r>
            <a:r>
              <a:rPr lang="en-US" dirty="0" smtClean="0">
                <a:solidFill>
                  <a:schemeClr val="accent1">
                    <a:lumMod val="50000"/>
                  </a:schemeClr>
                </a:solidFill>
              </a:rPr>
              <a:t>               </a:t>
            </a:r>
            <a:r>
              <a:rPr lang="en-US" dirty="0" err="1" smtClean="0">
                <a:solidFill>
                  <a:schemeClr val="accent1">
                    <a:lumMod val="50000"/>
                  </a:schemeClr>
                </a:solidFill>
              </a:rPr>
              <a:t>alance</a:t>
            </a:r>
            <a:r>
              <a:rPr lang="en-US" dirty="0" smtClean="0">
                <a:solidFill>
                  <a:schemeClr val="accent1">
                    <a:lumMod val="50000"/>
                  </a:schemeClr>
                </a:solidFill>
              </a:rPr>
              <a:t>            </a:t>
            </a:r>
            <a:r>
              <a:rPr lang="en-US" dirty="0" err="1" smtClean="0">
                <a:solidFill>
                  <a:schemeClr val="accent1">
                    <a:lumMod val="50000"/>
                  </a:schemeClr>
                </a:solidFill>
              </a:rPr>
              <a:t>ature</a:t>
            </a:r>
            <a:endParaRPr lang="en-US" dirty="0">
              <a:solidFill>
                <a:schemeClr val="accent1">
                  <a:lumMod val="50000"/>
                </a:schemeClr>
              </a:solidFill>
            </a:endParaRPr>
          </a:p>
        </p:txBody>
      </p:sp>
      <p:sp>
        <p:nvSpPr>
          <p:cNvPr id="15" name="Rectangle 14"/>
          <p:cNvSpPr/>
          <p:nvPr/>
        </p:nvSpPr>
        <p:spPr>
          <a:xfrm>
            <a:off x="3505200" y="5638800"/>
            <a:ext cx="4572000" cy="646331"/>
          </a:xfrm>
          <a:prstGeom prst="rect">
            <a:avLst/>
          </a:prstGeom>
          <a:solidFill>
            <a:schemeClr val="bg2"/>
          </a:solidFill>
        </p:spPr>
        <p:txBody>
          <a:bodyPr>
            <a:spAutoFit/>
          </a:bodyPr>
          <a:lstStyle/>
          <a:p>
            <a:r>
              <a:rPr lang="en-US" dirty="0" err="1">
                <a:hlinkClick r:id="rId3"/>
              </a:rPr>
              <a:t>FiST</a:t>
            </a:r>
            <a:r>
              <a:rPr lang="en-US" dirty="0">
                <a:hlinkClick r:id="rId3"/>
              </a:rPr>
              <a:t> Chat 153: Pure Vs Applied Science on Vimeo</a:t>
            </a:r>
            <a:r>
              <a:rPr lang="en-US" dirty="0"/>
              <a:t> </a:t>
            </a:r>
          </a:p>
        </p:txBody>
      </p:sp>
    </p:spTree>
    <p:extLst>
      <p:ext uri="{BB962C8B-B14F-4D97-AF65-F5344CB8AC3E}">
        <p14:creationId xmlns:p14="http://schemas.microsoft.com/office/powerpoint/2010/main" val="274756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47800" y="1764268"/>
            <a:ext cx="914400" cy="369332"/>
          </a:xfrm>
          <a:prstGeom prst="rect">
            <a:avLst/>
          </a:prstGeom>
          <a:noFill/>
        </p:spPr>
        <p:txBody>
          <a:bodyPr wrap="square" rtlCol="0">
            <a:spAutoFit/>
          </a:bodyPr>
          <a:lstStyle/>
          <a:p>
            <a:r>
              <a:rPr lang="en-US" dirty="0" smtClean="0">
                <a:solidFill>
                  <a:schemeClr val="accent1">
                    <a:lumMod val="50000"/>
                  </a:schemeClr>
                </a:solidFill>
              </a:rPr>
              <a:t>(pure)</a:t>
            </a:r>
            <a:endParaRPr lang="en-US" dirty="0">
              <a:solidFill>
                <a:schemeClr val="accent1">
                  <a:lumMod val="50000"/>
                </a:schemeClr>
              </a:solidFill>
            </a:endParaRPr>
          </a:p>
        </p:txBody>
      </p:sp>
      <p:pic>
        <p:nvPicPr>
          <p:cNvPr id="4" name="Picture 2" descr="http://ozymandias1.files.wordpress.com/2009/01/purity1.png?w=6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96" y="353496"/>
            <a:ext cx="6771304" cy="281773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395662"/>
            <a:ext cx="4045185"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1325" y="234434"/>
            <a:ext cx="2276475" cy="64711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705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fade">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b="60821"/>
          <a:stretch/>
        </p:blipFill>
        <p:spPr bwMode="auto">
          <a:xfrm>
            <a:off x="381000" y="152400"/>
            <a:ext cx="830580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429000" y="1219200"/>
            <a:ext cx="3124200" cy="369332"/>
          </a:xfrm>
          <a:prstGeom prst="rect">
            <a:avLst/>
          </a:prstGeom>
          <a:noFill/>
        </p:spPr>
        <p:txBody>
          <a:bodyPr wrap="square" rtlCol="0">
            <a:spAutoFit/>
          </a:bodyPr>
          <a:lstStyle/>
          <a:p>
            <a:r>
              <a:rPr lang="en-US" dirty="0" smtClean="0">
                <a:solidFill>
                  <a:schemeClr val="accent1">
                    <a:lumMod val="50000"/>
                  </a:schemeClr>
                </a:solidFill>
              </a:rPr>
              <a:t>robe                  </a:t>
            </a:r>
            <a:r>
              <a:rPr lang="en-US" dirty="0" err="1" smtClean="0">
                <a:solidFill>
                  <a:schemeClr val="accent1">
                    <a:lumMod val="50000"/>
                  </a:schemeClr>
                </a:solidFill>
              </a:rPr>
              <a:t>atural</a:t>
            </a:r>
            <a:r>
              <a:rPr lang="en-US" dirty="0" smtClean="0">
                <a:solidFill>
                  <a:schemeClr val="accent1">
                    <a:lumMod val="50000"/>
                  </a:schemeClr>
                </a:solidFill>
              </a:rPr>
              <a:t>       </a:t>
            </a:r>
            <a:r>
              <a:rPr lang="en-US" dirty="0" err="1" smtClean="0">
                <a:solidFill>
                  <a:schemeClr val="accent1">
                    <a:lumMod val="50000"/>
                  </a:schemeClr>
                </a:solidFill>
              </a:rPr>
              <a:t>rder</a:t>
            </a:r>
            <a:r>
              <a:rPr lang="en-US" dirty="0" smtClean="0">
                <a:solidFill>
                  <a:schemeClr val="accent1">
                    <a:lumMod val="50000"/>
                  </a:schemeClr>
                </a:solidFill>
              </a:rPr>
              <a:t> </a:t>
            </a:r>
            <a:endParaRPr lang="en-US" dirty="0">
              <a:solidFill>
                <a:schemeClr val="accent1">
                  <a:lumMod val="50000"/>
                </a:schemeClr>
              </a:solidFill>
            </a:endParaRPr>
          </a:p>
        </p:txBody>
      </p:sp>
      <p:sp>
        <p:nvSpPr>
          <p:cNvPr id="5" name="TextBox 4"/>
          <p:cNvSpPr txBox="1"/>
          <p:nvPr/>
        </p:nvSpPr>
        <p:spPr>
          <a:xfrm>
            <a:off x="3924300" y="1600200"/>
            <a:ext cx="2247900" cy="369332"/>
          </a:xfrm>
          <a:prstGeom prst="rect">
            <a:avLst/>
          </a:prstGeom>
          <a:noFill/>
        </p:spPr>
        <p:txBody>
          <a:bodyPr wrap="square" rtlCol="0">
            <a:spAutoFit/>
          </a:bodyPr>
          <a:lstStyle/>
          <a:p>
            <a:r>
              <a:rPr lang="en-US" dirty="0" err="1">
                <a:solidFill>
                  <a:schemeClr val="accent1">
                    <a:lumMod val="50000"/>
                  </a:schemeClr>
                </a:solidFill>
              </a:rPr>
              <a:t>a</a:t>
            </a:r>
            <a:r>
              <a:rPr lang="en-US" dirty="0" err="1" smtClean="0">
                <a:solidFill>
                  <a:schemeClr val="accent1">
                    <a:lumMod val="50000"/>
                  </a:schemeClr>
                </a:solidFill>
              </a:rPr>
              <a:t>ture’s</a:t>
            </a:r>
            <a:r>
              <a:rPr lang="en-US" dirty="0" smtClean="0">
                <a:solidFill>
                  <a:schemeClr val="accent1">
                    <a:lumMod val="50000"/>
                  </a:schemeClr>
                </a:solidFill>
              </a:rPr>
              <a:t>          </a:t>
            </a:r>
            <a:r>
              <a:rPr lang="en-US" dirty="0" err="1" smtClean="0">
                <a:solidFill>
                  <a:schemeClr val="accent1">
                    <a:lumMod val="50000"/>
                  </a:schemeClr>
                </a:solidFill>
              </a:rPr>
              <a:t>urpose</a:t>
            </a:r>
            <a:endParaRPr lang="en-US" dirty="0">
              <a:solidFill>
                <a:schemeClr val="accent1">
                  <a:lumMod val="50000"/>
                </a:schemeClr>
              </a:solidFill>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3277565"/>
            <a:ext cx="2575323" cy="3114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3306502"/>
            <a:ext cx="2564416" cy="3114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8800" y="4495800"/>
            <a:ext cx="3264884" cy="2255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483429" y="2667000"/>
            <a:ext cx="4531605" cy="369332"/>
          </a:xfrm>
          <a:prstGeom prst="rect">
            <a:avLst/>
          </a:prstGeom>
          <a:noFill/>
        </p:spPr>
        <p:txBody>
          <a:bodyPr wrap="square" rtlCol="0">
            <a:spAutoFit/>
          </a:bodyPr>
          <a:lstStyle/>
          <a:p>
            <a:r>
              <a:rPr lang="en-US" dirty="0" smtClean="0">
                <a:solidFill>
                  <a:schemeClr val="accent1">
                    <a:lumMod val="50000"/>
                  </a:schemeClr>
                </a:solidFill>
              </a:rPr>
              <a:t>chemistry         </a:t>
            </a:r>
            <a:r>
              <a:rPr lang="en-US" dirty="0" err="1" smtClean="0">
                <a:solidFill>
                  <a:schemeClr val="accent1">
                    <a:lumMod val="50000"/>
                  </a:schemeClr>
                </a:solidFill>
              </a:rPr>
              <a:t>eology</a:t>
            </a:r>
            <a:r>
              <a:rPr lang="en-US" dirty="0" smtClean="0">
                <a:solidFill>
                  <a:schemeClr val="accent1">
                    <a:lumMod val="50000"/>
                  </a:schemeClr>
                </a:solidFill>
              </a:rPr>
              <a:t>             </a:t>
            </a:r>
            <a:r>
              <a:rPr lang="en-US" dirty="0" err="1" smtClean="0">
                <a:solidFill>
                  <a:schemeClr val="accent1">
                    <a:lumMod val="50000"/>
                  </a:schemeClr>
                </a:solidFill>
              </a:rPr>
              <a:t>stronomy</a:t>
            </a:r>
            <a:endParaRPr lang="en-US" dirty="0">
              <a:solidFill>
                <a:schemeClr val="accent1">
                  <a:lumMod val="50000"/>
                </a:schemeClr>
              </a:solidFill>
            </a:endParaRPr>
          </a:p>
        </p:txBody>
      </p:sp>
    </p:spTree>
    <p:extLst>
      <p:ext uri="{BB962C8B-B14F-4D97-AF65-F5344CB8AC3E}">
        <p14:creationId xmlns:p14="http://schemas.microsoft.com/office/powerpoint/2010/main" val="198928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1"/>
                                        </p:tgtEl>
                                        <p:attrNameLst>
                                          <p:attrName>style.visibility</p:attrName>
                                        </p:attrNameLst>
                                      </p:cBhvr>
                                      <p:to>
                                        <p:strVal val="visible"/>
                                      </p:to>
                                    </p:set>
                                    <p:animEffect transition="in" filter="fade">
                                      <p:cBhvr>
                                        <p:cTn id="22" dur="500"/>
                                        <p:tgtEl>
                                          <p:spTgt spid="205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050"/>
                                        </p:tgtEl>
                                      </p:cBhvr>
                                    </p:animEffect>
                                    <p:set>
                                      <p:cBhvr>
                                        <p:cTn id="27" dur="1" fill="hold">
                                          <p:stCondLst>
                                            <p:cond delay="499"/>
                                          </p:stCondLst>
                                        </p:cTn>
                                        <p:tgtEl>
                                          <p:spTgt spid="2050"/>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2051"/>
                                        </p:tgtEl>
                                      </p:cBhvr>
                                    </p:animEffect>
                                    <p:set>
                                      <p:cBhvr>
                                        <p:cTn id="30" dur="1" fill="hold">
                                          <p:stCondLst>
                                            <p:cond delay="499"/>
                                          </p:stCondLst>
                                        </p:cTn>
                                        <p:tgtEl>
                                          <p:spTgt spid="205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052"/>
                                        </p:tgtEl>
                                        <p:attrNameLst>
                                          <p:attrName>style.visibility</p:attrName>
                                        </p:attrNameLst>
                                      </p:cBhvr>
                                      <p:to>
                                        <p:strVal val="visible"/>
                                      </p:to>
                                    </p:set>
                                    <p:animEffect transition="in" filter="fade">
                                      <p:cBhvr>
                                        <p:cTn id="35" dur="500"/>
                                        <p:tgtEl>
                                          <p:spTgt spid="205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052"/>
                                        </p:tgtEl>
                                      </p:cBhvr>
                                    </p:animEffect>
                                    <p:set>
                                      <p:cBhvr>
                                        <p:cTn id="40" dur="1" fill="hold">
                                          <p:stCondLst>
                                            <p:cond delay="499"/>
                                          </p:stCondLst>
                                        </p:cTn>
                                        <p:tgtEl>
                                          <p:spTgt spid="205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jokideo.com/wp-content/uploads/2013/05/Funny-cartoon-Science-Teacher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524000"/>
            <a:ext cx="3810000" cy="381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t="38334" b="54978"/>
          <a:stretch/>
        </p:blipFill>
        <p:spPr bwMode="auto">
          <a:xfrm>
            <a:off x="304800" y="457200"/>
            <a:ext cx="8305800" cy="631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181600" y="2057400"/>
            <a:ext cx="3381310" cy="369332"/>
          </a:xfrm>
          <a:prstGeom prst="rect">
            <a:avLst/>
          </a:prstGeom>
          <a:solidFill>
            <a:schemeClr val="bg1">
              <a:lumMod val="65000"/>
            </a:schemeClr>
          </a:solidFill>
        </p:spPr>
        <p:txBody>
          <a:bodyPr wrap="none">
            <a:spAutoFit/>
          </a:bodyPr>
          <a:lstStyle/>
          <a:p>
            <a:r>
              <a:rPr lang="en-US" b="1" i="1" dirty="0">
                <a:hlinkClick r:id="rId4"/>
              </a:rPr>
              <a:t>Newton's First Law</a:t>
            </a:r>
            <a:r>
              <a:rPr lang="en-US" b="1" dirty="0">
                <a:hlinkClick r:id="rId4"/>
              </a:rPr>
              <a:t> - </a:t>
            </a:r>
            <a:r>
              <a:rPr lang="en-US" b="1" i="1" dirty="0" err="1">
                <a:hlinkClick r:id="rId4"/>
              </a:rPr>
              <a:t>TeacherTube</a:t>
            </a:r>
            <a:endParaRPr lang="en-US" b="1" dirty="0"/>
          </a:p>
        </p:txBody>
      </p:sp>
      <p:sp>
        <p:nvSpPr>
          <p:cNvPr id="7" name="Rectangle 6"/>
          <p:cNvSpPr/>
          <p:nvPr/>
        </p:nvSpPr>
        <p:spPr>
          <a:xfrm>
            <a:off x="5181600" y="2971799"/>
            <a:ext cx="3200400" cy="646331"/>
          </a:xfrm>
          <a:prstGeom prst="rect">
            <a:avLst/>
          </a:prstGeom>
          <a:solidFill>
            <a:schemeClr val="bg1">
              <a:lumMod val="65000"/>
            </a:schemeClr>
          </a:solidFill>
        </p:spPr>
        <p:txBody>
          <a:bodyPr wrap="square">
            <a:spAutoFit/>
          </a:bodyPr>
          <a:lstStyle/>
          <a:p>
            <a:r>
              <a:rPr lang="en-US" b="1" dirty="0">
                <a:hlinkClick r:id="rId5"/>
              </a:rPr>
              <a:t>conceptual physics the old </a:t>
            </a:r>
            <a:r>
              <a:rPr lang="en-US" b="1" i="1" dirty="0">
                <a:hlinkClick r:id="rId5"/>
              </a:rPr>
              <a:t>tablecloth trick</a:t>
            </a:r>
            <a:r>
              <a:rPr lang="en-US" b="1" dirty="0">
                <a:hlinkClick r:id="rId5"/>
              </a:rPr>
              <a:t> - YouTube</a:t>
            </a:r>
            <a:endParaRPr lang="en-US" b="1" dirty="0"/>
          </a:p>
        </p:txBody>
      </p:sp>
      <p:sp>
        <p:nvSpPr>
          <p:cNvPr id="8" name="Rectangle 7"/>
          <p:cNvSpPr/>
          <p:nvPr/>
        </p:nvSpPr>
        <p:spPr>
          <a:xfrm>
            <a:off x="5214257" y="4314148"/>
            <a:ext cx="3200400" cy="646331"/>
          </a:xfrm>
          <a:prstGeom prst="rect">
            <a:avLst/>
          </a:prstGeom>
          <a:solidFill>
            <a:schemeClr val="bg1">
              <a:lumMod val="65000"/>
            </a:schemeClr>
          </a:solidFill>
        </p:spPr>
        <p:txBody>
          <a:bodyPr wrap="square">
            <a:spAutoFit/>
          </a:bodyPr>
          <a:lstStyle/>
          <a:p>
            <a:r>
              <a:rPr lang="en-US" b="1" dirty="0">
                <a:hlinkClick r:id="rId6"/>
              </a:rPr>
              <a:t>BMW S1000 RR. Dinner for RR. - YouTube</a:t>
            </a:r>
            <a:endParaRPr lang="en-US" b="1" dirty="0"/>
          </a:p>
        </p:txBody>
      </p:sp>
    </p:spTree>
    <p:extLst>
      <p:ext uri="{BB962C8B-B14F-4D97-AF65-F5344CB8AC3E}">
        <p14:creationId xmlns:p14="http://schemas.microsoft.com/office/powerpoint/2010/main" val="7231124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38334"/>
          <a:stretch/>
        </p:blipFill>
        <p:spPr bwMode="auto">
          <a:xfrm>
            <a:off x="381000" y="228600"/>
            <a:ext cx="8305800" cy="5821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05200" y="762000"/>
            <a:ext cx="2743200" cy="369332"/>
          </a:xfrm>
          <a:prstGeom prst="rect">
            <a:avLst/>
          </a:prstGeom>
          <a:noFill/>
        </p:spPr>
        <p:txBody>
          <a:bodyPr wrap="square" rtlCol="0">
            <a:spAutoFit/>
          </a:bodyPr>
          <a:lstStyle/>
          <a:p>
            <a:r>
              <a:rPr lang="en-US" dirty="0" err="1" smtClean="0">
                <a:solidFill>
                  <a:schemeClr val="accent1">
                    <a:lumMod val="50000"/>
                  </a:schemeClr>
                </a:solidFill>
              </a:rPr>
              <a:t>uantity</a:t>
            </a:r>
            <a:r>
              <a:rPr lang="en-US" dirty="0" smtClean="0">
                <a:solidFill>
                  <a:schemeClr val="accent1">
                    <a:lumMod val="50000"/>
                  </a:schemeClr>
                </a:solidFill>
              </a:rPr>
              <a:t>                       </a:t>
            </a:r>
            <a:r>
              <a:rPr lang="en-US" dirty="0" err="1" smtClean="0">
                <a:solidFill>
                  <a:schemeClr val="accent1">
                    <a:lumMod val="50000"/>
                  </a:schemeClr>
                </a:solidFill>
              </a:rPr>
              <a:t>ime</a:t>
            </a:r>
            <a:endParaRPr lang="en-US" dirty="0">
              <a:solidFill>
                <a:schemeClr val="accent1">
                  <a:lumMod val="50000"/>
                </a:schemeClr>
              </a:solidFill>
            </a:endParaRPr>
          </a:p>
        </p:txBody>
      </p:sp>
      <p:sp>
        <p:nvSpPr>
          <p:cNvPr id="5" name="TextBox 4"/>
          <p:cNvSpPr txBox="1"/>
          <p:nvPr/>
        </p:nvSpPr>
        <p:spPr>
          <a:xfrm>
            <a:off x="3048000" y="1794969"/>
            <a:ext cx="2247900" cy="369332"/>
          </a:xfrm>
          <a:prstGeom prst="rect">
            <a:avLst/>
          </a:prstGeom>
          <a:noFill/>
        </p:spPr>
        <p:txBody>
          <a:bodyPr wrap="square" rtlCol="0">
            <a:spAutoFit/>
          </a:bodyPr>
          <a:lstStyle/>
          <a:p>
            <a:r>
              <a:rPr lang="en-US" dirty="0" smtClean="0">
                <a:solidFill>
                  <a:schemeClr val="accent1">
                    <a:lumMod val="50000"/>
                  </a:schemeClr>
                </a:solidFill>
              </a:rPr>
              <a:t>elative</a:t>
            </a:r>
            <a:endParaRPr lang="en-US" dirty="0">
              <a:solidFill>
                <a:schemeClr val="accent1">
                  <a:lumMod val="50000"/>
                </a:schemeClr>
              </a:solidFill>
            </a:endParaRPr>
          </a:p>
        </p:txBody>
      </p:sp>
      <p:sp>
        <p:nvSpPr>
          <p:cNvPr id="6" name="TextBox 5"/>
          <p:cNvSpPr txBox="1"/>
          <p:nvPr/>
        </p:nvSpPr>
        <p:spPr>
          <a:xfrm>
            <a:off x="5295900" y="3352800"/>
            <a:ext cx="2171700" cy="369332"/>
          </a:xfrm>
          <a:prstGeom prst="rect">
            <a:avLst/>
          </a:prstGeom>
          <a:noFill/>
        </p:spPr>
        <p:txBody>
          <a:bodyPr wrap="square" rtlCol="0">
            <a:spAutoFit/>
          </a:bodyPr>
          <a:lstStyle/>
          <a:p>
            <a:r>
              <a:rPr lang="en-US" dirty="0" err="1" smtClean="0">
                <a:solidFill>
                  <a:schemeClr val="accent1">
                    <a:lumMod val="50000"/>
                  </a:schemeClr>
                </a:solidFill>
              </a:rPr>
              <a:t>oves</a:t>
            </a:r>
            <a:r>
              <a:rPr lang="en-US" dirty="0" smtClean="0">
                <a:solidFill>
                  <a:schemeClr val="accent1">
                    <a:lumMod val="50000"/>
                  </a:schemeClr>
                </a:solidFill>
              </a:rPr>
              <a:t>               </a:t>
            </a:r>
            <a:r>
              <a:rPr lang="en-US" dirty="0" err="1" smtClean="0">
                <a:solidFill>
                  <a:schemeClr val="accent1">
                    <a:lumMod val="50000"/>
                  </a:schemeClr>
                </a:solidFill>
              </a:rPr>
              <a:t>espect</a:t>
            </a:r>
            <a:endParaRPr lang="en-US" dirty="0" smtClean="0">
              <a:solidFill>
                <a:schemeClr val="accent1">
                  <a:lumMod val="50000"/>
                </a:schemeClr>
              </a:solidFill>
            </a:endParaRPr>
          </a:p>
        </p:txBody>
      </p:sp>
      <p:sp>
        <p:nvSpPr>
          <p:cNvPr id="7" name="TextBox 6"/>
          <p:cNvSpPr txBox="1"/>
          <p:nvPr/>
        </p:nvSpPr>
        <p:spPr>
          <a:xfrm>
            <a:off x="2971800" y="3733018"/>
            <a:ext cx="2247900" cy="369332"/>
          </a:xfrm>
          <a:prstGeom prst="rect">
            <a:avLst/>
          </a:prstGeom>
          <a:noFill/>
        </p:spPr>
        <p:txBody>
          <a:bodyPr wrap="square" rtlCol="0">
            <a:spAutoFit/>
          </a:bodyPr>
          <a:lstStyle/>
          <a:p>
            <a:r>
              <a:rPr lang="en-US" dirty="0" err="1" smtClean="0">
                <a:solidFill>
                  <a:schemeClr val="accent1">
                    <a:lumMod val="50000"/>
                  </a:schemeClr>
                </a:solidFill>
              </a:rPr>
              <a:t>osition</a:t>
            </a:r>
            <a:endParaRPr lang="en-US" dirty="0">
              <a:solidFill>
                <a:schemeClr val="accent1">
                  <a:lumMod val="50000"/>
                </a:schemeClr>
              </a:solidFill>
            </a:endParaRPr>
          </a:p>
        </p:txBody>
      </p:sp>
      <p:sp>
        <p:nvSpPr>
          <p:cNvPr id="3" name="Rectangle 2"/>
          <p:cNvSpPr/>
          <p:nvPr/>
        </p:nvSpPr>
        <p:spPr>
          <a:xfrm>
            <a:off x="914400" y="4648200"/>
            <a:ext cx="4572000" cy="646331"/>
          </a:xfrm>
          <a:prstGeom prst="rect">
            <a:avLst/>
          </a:prstGeom>
          <a:solidFill>
            <a:schemeClr val="bg1">
              <a:lumMod val="65000"/>
            </a:schemeClr>
          </a:solidFill>
        </p:spPr>
        <p:txBody>
          <a:bodyPr>
            <a:spAutoFit/>
          </a:bodyPr>
          <a:lstStyle/>
          <a:p>
            <a:r>
              <a:rPr lang="en-US" b="1" i="1" dirty="0">
                <a:hlinkClick r:id="rId3"/>
              </a:rPr>
              <a:t>How fast</a:t>
            </a:r>
            <a:r>
              <a:rPr lang="en-US" b="1" dirty="0">
                <a:hlinkClick r:id="rId3"/>
              </a:rPr>
              <a:t> are you </a:t>
            </a:r>
            <a:r>
              <a:rPr lang="en-US" b="1" i="1" dirty="0">
                <a:hlinkClick r:id="rId3"/>
              </a:rPr>
              <a:t>moving</a:t>
            </a:r>
            <a:r>
              <a:rPr lang="en-US" b="1" dirty="0">
                <a:hlinkClick r:id="rId3"/>
              </a:rPr>
              <a:t> right now? - Tucker Hiatt - YouTube</a:t>
            </a:r>
            <a:endParaRPr lang="en-US" b="1" dirty="0"/>
          </a:p>
        </p:txBody>
      </p:sp>
    </p:spTree>
    <p:extLst>
      <p:ext uri="{BB962C8B-B14F-4D97-AF65-F5344CB8AC3E}">
        <p14:creationId xmlns:p14="http://schemas.microsoft.com/office/powerpoint/2010/main" val="250394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228600"/>
            <a:ext cx="9144000" cy="1143000"/>
          </a:xfrm>
        </p:spPr>
        <p:txBody>
          <a:bodyPr/>
          <a:lstStyle/>
          <a:p>
            <a:pPr eaLnBrk="1" hangingPunct="1"/>
            <a:r>
              <a:rPr lang="en-US" sz="4000" dirty="0" smtClean="0">
                <a:solidFill>
                  <a:schemeClr val="bg1">
                    <a:lumMod val="75000"/>
                  </a:schemeClr>
                </a:solidFill>
                <a:effectLst>
                  <a:outerShdw blurRad="38100" dist="38100" dir="2700000" algn="tl">
                    <a:srgbClr val="000000">
                      <a:alpha val="43137"/>
                    </a:srgbClr>
                  </a:outerShdw>
                </a:effectLst>
              </a:rPr>
              <a:t>Essential Questions:</a:t>
            </a:r>
            <a:endParaRPr lang="en-US" sz="4000" dirty="0" smtClean="0">
              <a:solidFill>
                <a:schemeClr val="bg1">
                  <a:lumMod val="75000"/>
                </a:schemeClr>
              </a:solidFill>
              <a:effectLst>
                <a:outerShdw blurRad="38100" dist="38100" dir="2700000" algn="tl">
                  <a:srgbClr val="000000">
                    <a:alpha val="43137"/>
                  </a:srgbClr>
                </a:outerShdw>
              </a:effectLst>
            </a:endParaRPr>
          </a:p>
        </p:txBody>
      </p:sp>
      <p:sp>
        <p:nvSpPr>
          <p:cNvPr id="6147" name="Rectangle 3"/>
          <p:cNvSpPr>
            <a:spLocks noGrp="1" noChangeArrowheads="1"/>
          </p:cNvSpPr>
          <p:nvPr>
            <p:ph type="body" idx="1"/>
          </p:nvPr>
        </p:nvSpPr>
        <p:spPr>
          <a:xfrm>
            <a:off x="76200" y="685800"/>
            <a:ext cx="2286000" cy="6096000"/>
          </a:xfrm>
        </p:spPr>
        <p:txBody>
          <a:bodyPr>
            <a:noAutofit/>
          </a:bodyPr>
          <a:lstStyle/>
          <a:p>
            <a:pPr marL="0" indent="0" eaLnBrk="1" hangingPunct="1">
              <a:buNone/>
            </a:pPr>
            <a:r>
              <a:rPr lang="en-US" sz="2400" dirty="0" smtClean="0">
                <a:solidFill>
                  <a:schemeClr val="bg1">
                    <a:lumMod val="75000"/>
                  </a:schemeClr>
                </a:solidFill>
                <a:effectLst>
                  <a:outerShdw blurRad="38100" dist="38100" dir="2700000" algn="tl">
                    <a:srgbClr val="000000">
                      <a:alpha val="43137"/>
                    </a:srgbClr>
                  </a:outerShdw>
                </a:effectLst>
              </a:rPr>
              <a:t>Ultimate Things: Does what we believe matter?</a:t>
            </a:r>
            <a:endParaRPr lang="en-US" sz="2400" dirty="0" smtClean="0">
              <a:solidFill>
                <a:schemeClr val="bg1">
                  <a:lumMod val="75000"/>
                </a:schemeClr>
              </a:solidFill>
              <a:effectLst>
                <a:outerShdw blurRad="38100" dist="38100" dir="2700000" algn="tl">
                  <a:srgbClr val="000000">
                    <a:alpha val="43137"/>
                  </a:srgbClr>
                </a:outerShdw>
              </a:effectLst>
            </a:endParaRPr>
          </a:p>
          <a:p>
            <a:pPr marL="0" indent="0" eaLnBrk="1" hangingPunct="1">
              <a:buNone/>
            </a:pPr>
            <a:r>
              <a:rPr lang="en-US" sz="2400" dirty="0" smtClean="0">
                <a:solidFill>
                  <a:schemeClr val="bg1">
                    <a:lumMod val="75000"/>
                  </a:schemeClr>
                </a:solidFill>
                <a:effectLst>
                  <a:outerShdw blurRad="38100" dist="38100" dir="2700000" algn="tl">
                    <a:srgbClr val="000000">
                      <a:alpha val="43137"/>
                    </a:srgbClr>
                  </a:outerShdw>
                </a:effectLst>
              </a:rPr>
              <a:t>History of Science</a:t>
            </a:r>
          </a:p>
          <a:p>
            <a:pPr eaLnBrk="1" hangingPunct="1"/>
            <a:endParaRPr lang="en-US" sz="2400" dirty="0" smtClean="0">
              <a:solidFill>
                <a:schemeClr val="bg1">
                  <a:lumMod val="75000"/>
                </a:schemeClr>
              </a:solidFill>
              <a:effectLst>
                <a:outerShdw blurRad="38100" dist="38100" dir="2700000" algn="tl">
                  <a:srgbClr val="000000">
                    <a:alpha val="43137"/>
                  </a:srgbClr>
                </a:outerShdw>
              </a:effectLst>
            </a:endParaRPr>
          </a:p>
          <a:p>
            <a:pPr eaLnBrk="1" hangingPunct="1"/>
            <a:endParaRPr lang="en-US" sz="2400" dirty="0" smtClean="0">
              <a:solidFill>
                <a:schemeClr val="bg1">
                  <a:lumMod val="75000"/>
                </a:schemeClr>
              </a:solidFill>
              <a:effectLst>
                <a:outerShdw blurRad="38100" dist="38100" dir="2700000" algn="tl">
                  <a:srgbClr val="000000">
                    <a:alpha val="43137"/>
                  </a:srgbClr>
                </a:outerShdw>
              </a:effectLst>
            </a:endParaRPr>
          </a:p>
          <a:p>
            <a:pPr marL="0" indent="0" eaLnBrk="1" hangingPunct="1">
              <a:buNone/>
            </a:pPr>
            <a:r>
              <a:rPr lang="en-US" sz="2400" dirty="0" smtClean="0">
                <a:solidFill>
                  <a:schemeClr val="bg1">
                    <a:lumMod val="75000"/>
                  </a:schemeClr>
                </a:solidFill>
                <a:effectLst>
                  <a:outerShdw blurRad="38100" dist="38100" dir="2700000" algn="tl">
                    <a:srgbClr val="000000">
                      <a:alpha val="43137"/>
                    </a:srgbClr>
                  </a:outerShdw>
                </a:effectLst>
              </a:rPr>
              <a:t>The Scientific Method</a:t>
            </a:r>
          </a:p>
          <a:p>
            <a:pPr marL="0" indent="0" eaLnBrk="1" hangingPunct="1">
              <a:buNone/>
            </a:pPr>
            <a:endParaRPr lang="en-US" sz="2400" dirty="0" smtClean="0">
              <a:solidFill>
                <a:schemeClr val="bg1">
                  <a:lumMod val="75000"/>
                </a:schemeClr>
              </a:solidFill>
              <a:effectLst>
                <a:outerShdw blurRad="38100" dist="38100" dir="2700000" algn="tl">
                  <a:srgbClr val="000000">
                    <a:alpha val="43137"/>
                  </a:srgbClr>
                </a:outerShdw>
              </a:effectLst>
            </a:endParaRPr>
          </a:p>
          <a:p>
            <a:pPr marL="0" indent="0" eaLnBrk="1" hangingPunct="1">
              <a:buNone/>
            </a:pPr>
            <a:r>
              <a:rPr lang="en-US" sz="2400" dirty="0" smtClean="0">
                <a:solidFill>
                  <a:schemeClr val="bg1">
                    <a:lumMod val="75000"/>
                  </a:schemeClr>
                </a:solidFill>
                <a:effectLst>
                  <a:outerShdw blurRad="38100" dist="38100" dir="2700000" algn="tl">
                    <a:srgbClr val="000000">
                      <a:alpha val="43137"/>
                    </a:srgbClr>
                  </a:outerShdw>
                </a:effectLst>
              </a:rPr>
              <a:t>Ways of doing Science</a:t>
            </a:r>
          </a:p>
          <a:p>
            <a:pPr eaLnBrk="1" hangingPunct="1"/>
            <a:endParaRPr lang="en-US" sz="2400" dirty="0" smtClean="0">
              <a:solidFill>
                <a:schemeClr val="bg1">
                  <a:lumMod val="75000"/>
                </a:schemeClr>
              </a:solidFill>
              <a:effectLst>
                <a:outerShdw blurRad="38100" dist="38100" dir="2700000" algn="tl">
                  <a:srgbClr val="000000">
                    <a:alpha val="43137"/>
                  </a:srgbClr>
                </a:outerShdw>
              </a:effectLst>
            </a:endParaRPr>
          </a:p>
          <a:p>
            <a:pPr marL="0" indent="0" eaLnBrk="1" hangingPunct="1">
              <a:buNone/>
            </a:pPr>
            <a:r>
              <a:rPr lang="en-US" sz="2400" dirty="0" smtClean="0">
                <a:solidFill>
                  <a:schemeClr val="bg1">
                    <a:lumMod val="75000"/>
                  </a:schemeClr>
                </a:solidFill>
                <a:effectLst>
                  <a:outerShdw blurRad="38100" dist="38100" dir="2700000" algn="tl">
                    <a:srgbClr val="000000">
                      <a:alpha val="43137"/>
                    </a:srgbClr>
                  </a:outerShdw>
                </a:effectLst>
              </a:rPr>
              <a:t>Religion &amp; Science</a:t>
            </a:r>
            <a:endParaRPr lang="en-US" sz="2400" dirty="0" smtClean="0">
              <a:solidFill>
                <a:schemeClr val="bg1">
                  <a:lumMod val="75000"/>
                </a:schemeClr>
              </a:solidFill>
              <a:effectLst>
                <a:outerShdw blurRad="38100" dist="38100" dir="2700000" algn="tl">
                  <a:srgbClr val="000000">
                    <a:alpha val="43137"/>
                  </a:srgbClr>
                </a:outerShdw>
              </a:effectLst>
            </a:endParaRPr>
          </a:p>
        </p:txBody>
      </p:sp>
      <p:sp>
        <p:nvSpPr>
          <p:cNvPr id="2" name="Rounded Rectangular Callout 1"/>
          <p:cNvSpPr/>
          <p:nvPr/>
        </p:nvSpPr>
        <p:spPr>
          <a:xfrm>
            <a:off x="2362200" y="669607"/>
            <a:ext cx="6577012" cy="919401"/>
          </a:xfrm>
          <a:prstGeom prst="wedgeRoundRectCallout">
            <a:avLst>
              <a:gd name="adj1" fmla="val -54205"/>
              <a:gd name="adj2" fmla="val 2063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600" dirty="0" smtClean="0">
                <a:solidFill>
                  <a:prstClr val="white"/>
                </a:solidFill>
              </a:rPr>
              <a:t>Does one’s view of God influence one’s cosmology? Which worldview is responsible for the scientific revolution? What 3 things Christianity teaches about God and nature  distinguishes this view from other religions?</a:t>
            </a:r>
            <a:endParaRPr lang="en-US" sz="1600" dirty="0">
              <a:solidFill>
                <a:prstClr val="white"/>
              </a:solidFill>
            </a:endParaRPr>
          </a:p>
        </p:txBody>
      </p:sp>
      <p:sp>
        <p:nvSpPr>
          <p:cNvPr id="5" name="Rounded Rectangular Callout 4"/>
          <p:cNvSpPr/>
          <p:nvPr/>
        </p:nvSpPr>
        <p:spPr>
          <a:xfrm>
            <a:off x="2362200" y="1676400"/>
            <a:ext cx="6472236" cy="646986"/>
          </a:xfrm>
          <a:prstGeom prst="wedgeRoundRectCallout">
            <a:avLst>
              <a:gd name="adj1" fmla="val -60133"/>
              <a:gd name="adj2" fmla="val 2372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600" dirty="0" smtClean="0">
                <a:solidFill>
                  <a:prstClr val="white"/>
                </a:solidFill>
              </a:rPr>
              <a:t>How does science happen?  What is the nature of Scientific Revolutions?  Tie this to the Secular view of Galileo, the Church and science.</a:t>
            </a:r>
            <a:endParaRPr lang="en-US" sz="1600" dirty="0">
              <a:solidFill>
                <a:prstClr val="white"/>
              </a:solidFill>
            </a:endParaRPr>
          </a:p>
        </p:txBody>
      </p:sp>
      <p:sp>
        <p:nvSpPr>
          <p:cNvPr id="6" name="Rounded Rectangular Callout 5"/>
          <p:cNvSpPr/>
          <p:nvPr/>
        </p:nvSpPr>
        <p:spPr>
          <a:xfrm>
            <a:off x="1981200" y="2362200"/>
            <a:ext cx="6958012" cy="408623"/>
          </a:xfrm>
          <a:prstGeom prst="wedgeRoundRectCallout">
            <a:avLst>
              <a:gd name="adj1" fmla="val -57363"/>
              <a:gd name="adj2" fmla="val -3056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dirty="0" smtClean="0">
                <a:solidFill>
                  <a:prstClr val="white"/>
                </a:solidFill>
              </a:rPr>
              <a:t>Why is physics considered to be the most fundamental of the sciences?</a:t>
            </a:r>
            <a:endParaRPr lang="en-US" dirty="0" smtClean="0">
              <a:solidFill>
                <a:prstClr val="white"/>
              </a:solidFill>
            </a:endParaRPr>
          </a:p>
        </p:txBody>
      </p:sp>
      <p:sp>
        <p:nvSpPr>
          <p:cNvPr id="7" name="Rounded Rectangular Callout 6"/>
          <p:cNvSpPr/>
          <p:nvPr/>
        </p:nvSpPr>
        <p:spPr>
          <a:xfrm>
            <a:off x="1543050" y="2895600"/>
            <a:ext cx="7600950" cy="715089"/>
          </a:xfrm>
          <a:prstGeom prst="wedgeRoundRectCallout">
            <a:avLst>
              <a:gd name="adj1" fmla="val -53844"/>
              <a:gd name="adj2" fmla="val -6802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dirty="0" smtClean="0">
                <a:solidFill>
                  <a:prstClr val="white"/>
                </a:solidFill>
              </a:rPr>
              <a:t>How could one sum up man’s pursuit in natural philosophy?  Share an example of man’s quest for simplification .  How is this an expression of elegance?</a:t>
            </a:r>
            <a:endParaRPr lang="en-US" dirty="0" smtClean="0">
              <a:solidFill>
                <a:prstClr val="white"/>
              </a:solidFill>
            </a:endParaRPr>
          </a:p>
        </p:txBody>
      </p:sp>
      <p:sp>
        <p:nvSpPr>
          <p:cNvPr id="8" name="Rounded Rectangular Callout 7"/>
          <p:cNvSpPr/>
          <p:nvPr/>
        </p:nvSpPr>
        <p:spPr>
          <a:xfrm>
            <a:off x="1905000" y="3581400"/>
            <a:ext cx="7239000" cy="1328023"/>
          </a:xfrm>
          <a:prstGeom prst="wedgeRoundRectCallout">
            <a:avLst>
              <a:gd name="adj1" fmla="val -55191"/>
              <a:gd name="adj2" fmla="val -1999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dirty="0" smtClean="0">
                <a:solidFill>
                  <a:prstClr val="white"/>
                </a:solidFill>
              </a:rPr>
              <a:t>State </a:t>
            </a:r>
            <a:r>
              <a:rPr lang="en-US" dirty="0" smtClean="0">
                <a:solidFill>
                  <a:prstClr val="white"/>
                </a:solidFill>
              </a:rPr>
              <a:t>6 basic steps of the Scientific Method.  Is this the only means to acquire knowledge?  Why must a problem to be addressed by this method be scientific?  Discuss inherent limitations, then, to a naturalistic worldview.</a:t>
            </a:r>
            <a:endParaRPr lang="en-US" dirty="0" smtClean="0">
              <a:solidFill>
                <a:prstClr val="white"/>
              </a:solidFill>
            </a:endParaRPr>
          </a:p>
        </p:txBody>
      </p:sp>
      <p:sp>
        <p:nvSpPr>
          <p:cNvPr id="9" name="Rounded Rectangular Callout 8"/>
          <p:cNvSpPr/>
          <p:nvPr/>
        </p:nvSpPr>
        <p:spPr>
          <a:xfrm>
            <a:off x="2321718" y="4722734"/>
            <a:ext cx="6553200" cy="1021556"/>
          </a:xfrm>
          <a:prstGeom prst="wedgeRoundRectCallout">
            <a:avLst>
              <a:gd name="adj1" fmla="val -54791"/>
              <a:gd name="adj2" fmla="val 1709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dirty="0" smtClean="0">
                <a:solidFill>
                  <a:prstClr val="white"/>
                </a:solidFill>
              </a:rPr>
              <a:t>Contrast pure science with applied science.  Trace how people’s personalities play into their preference between the two.  How can Christians bring these into balance in the marketplace?</a:t>
            </a:r>
            <a:endParaRPr lang="en-US" dirty="0" smtClean="0">
              <a:solidFill>
                <a:prstClr val="white"/>
              </a:solidFill>
            </a:endParaRPr>
          </a:p>
        </p:txBody>
      </p:sp>
      <p:sp>
        <p:nvSpPr>
          <p:cNvPr id="10" name="Rounded Rectangular Callout 9"/>
          <p:cNvSpPr/>
          <p:nvPr/>
        </p:nvSpPr>
        <p:spPr>
          <a:xfrm>
            <a:off x="1752600" y="5760244"/>
            <a:ext cx="7186612" cy="1021556"/>
          </a:xfrm>
          <a:prstGeom prst="wedgeRoundRectCallout">
            <a:avLst>
              <a:gd name="adj1" fmla="val -57756"/>
              <a:gd name="adj2" fmla="val 1988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dirty="0" smtClean="0">
                <a:solidFill>
                  <a:prstClr val="white"/>
                </a:solidFill>
              </a:rPr>
              <a:t>According to our author these have differing spheres of influence.  What are they? What caveat does </a:t>
            </a:r>
            <a:r>
              <a:rPr lang="en-US" dirty="0" err="1" smtClean="0">
                <a:solidFill>
                  <a:prstClr val="white"/>
                </a:solidFill>
              </a:rPr>
              <a:t>mr</a:t>
            </a:r>
            <a:r>
              <a:rPr lang="en-US" dirty="0" smtClean="0">
                <a:solidFill>
                  <a:prstClr val="white"/>
                </a:solidFill>
              </a:rPr>
              <a:t> e add to set these two into proper perspective?  Are any scientific facts/theories/laws above question?</a:t>
            </a:r>
            <a:endParaRPr lang="en-US" dirty="0" smtClean="0">
              <a:solidFill>
                <a:prstClr val="white"/>
              </a:solidFill>
            </a:endParaRPr>
          </a:p>
        </p:txBody>
      </p:sp>
    </p:spTree>
    <p:extLst>
      <p:ext uri="{BB962C8B-B14F-4D97-AF65-F5344CB8AC3E}">
        <p14:creationId xmlns:p14="http://schemas.microsoft.com/office/powerpoint/2010/main" val="375635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228600"/>
            <a:ext cx="5181600" cy="1024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33" y="1371600"/>
            <a:ext cx="8641395"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125744" y="4419600"/>
            <a:ext cx="5943600" cy="461665"/>
          </a:xfrm>
          <a:prstGeom prst="rect">
            <a:avLst/>
          </a:prstGeom>
          <a:noFill/>
        </p:spPr>
        <p:txBody>
          <a:bodyPr wrap="square" rtlCol="0">
            <a:spAutoFit/>
          </a:bodyPr>
          <a:lstStyle/>
          <a:p>
            <a:r>
              <a:rPr lang="en-US" sz="2400" dirty="0" smtClean="0"/>
              <a:t>Europe embraced Christianity</a:t>
            </a:r>
            <a:endParaRPr lang="en-US" sz="2400" dirty="0"/>
          </a:p>
        </p:txBody>
      </p:sp>
      <p:sp>
        <p:nvSpPr>
          <p:cNvPr id="8" name="TextBox 7"/>
          <p:cNvSpPr txBox="1"/>
          <p:nvPr/>
        </p:nvSpPr>
        <p:spPr>
          <a:xfrm>
            <a:off x="2162666" y="4953256"/>
            <a:ext cx="6600334" cy="461665"/>
          </a:xfrm>
          <a:prstGeom prst="rect">
            <a:avLst/>
          </a:prstGeom>
          <a:noFill/>
        </p:spPr>
        <p:txBody>
          <a:bodyPr wrap="square" rtlCol="0">
            <a:spAutoFit/>
          </a:bodyPr>
          <a:lstStyle/>
          <a:p>
            <a:r>
              <a:rPr lang="en-US" sz="2400" dirty="0" smtClean="0"/>
              <a:t>Christianity spawned &amp; nurtured modern science</a:t>
            </a:r>
            <a:endParaRPr lang="en-US" sz="2400" dirty="0"/>
          </a:p>
        </p:txBody>
      </p:sp>
      <p:sp>
        <p:nvSpPr>
          <p:cNvPr id="9" name="TextBox 8"/>
          <p:cNvSpPr txBox="1"/>
          <p:nvPr/>
        </p:nvSpPr>
        <p:spPr>
          <a:xfrm>
            <a:off x="2578230" y="5353366"/>
            <a:ext cx="6565770" cy="1200329"/>
          </a:xfrm>
          <a:prstGeom prst="rect">
            <a:avLst/>
          </a:prstGeom>
          <a:noFill/>
        </p:spPr>
        <p:txBody>
          <a:bodyPr wrap="square" rtlCol="0">
            <a:spAutoFit/>
          </a:bodyPr>
          <a:lstStyle/>
          <a:p>
            <a:r>
              <a:rPr lang="en-US" sz="2400" dirty="0" smtClean="0"/>
              <a:t>God the Creator is orderly &amp; rational</a:t>
            </a:r>
          </a:p>
          <a:p>
            <a:r>
              <a:rPr lang="en-US" sz="2400" dirty="0" smtClean="0"/>
              <a:t>Nature is real &amp; distinct from God</a:t>
            </a:r>
          </a:p>
          <a:p>
            <a:r>
              <a:rPr lang="en-US" sz="2400" dirty="0" smtClean="0"/>
              <a:t>Nature is fallen/in need of </a:t>
            </a:r>
            <a:r>
              <a:rPr lang="en-US" sz="2000" dirty="0" smtClean="0"/>
              <a:t>Redemption/Restoration</a:t>
            </a:r>
            <a:endParaRPr lang="en-US" sz="2000" dirty="0"/>
          </a:p>
        </p:txBody>
      </p:sp>
      <p:sp>
        <p:nvSpPr>
          <p:cNvPr id="6" name="Rounded Rectangular Callout 5"/>
          <p:cNvSpPr/>
          <p:nvPr/>
        </p:nvSpPr>
        <p:spPr>
          <a:xfrm>
            <a:off x="5257800" y="3581400"/>
            <a:ext cx="2659144" cy="612648"/>
          </a:xfrm>
          <a:prstGeom prst="wedgeRoundRectCallout">
            <a:avLst>
              <a:gd name="adj1" fmla="val -30434"/>
              <a:gd name="adj2" fmla="val 25637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Points to laws/covenant purposes</a:t>
            </a:r>
            <a:endParaRPr lang="en-US" dirty="0"/>
          </a:p>
        </p:txBody>
      </p:sp>
      <p:sp>
        <p:nvSpPr>
          <p:cNvPr id="11" name="Rounded Rectangular Callout 10"/>
          <p:cNvSpPr/>
          <p:nvPr/>
        </p:nvSpPr>
        <p:spPr>
          <a:xfrm>
            <a:off x="5885468" y="2209800"/>
            <a:ext cx="2659144" cy="612648"/>
          </a:xfrm>
          <a:prstGeom prst="wedgeRoundRectCallout">
            <a:avLst>
              <a:gd name="adj1" fmla="val -33625"/>
              <a:gd name="adj2" fmla="val 53949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Contra pantheism</a:t>
            </a:r>
            <a:endParaRPr lang="en-US" dirty="0"/>
          </a:p>
        </p:txBody>
      </p:sp>
      <p:sp>
        <p:nvSpPr>
          <p:cNvPr id="12" name="Rounded Rectangular Callout 11"/>
          <p:cNvSpPr/>
          <p:nvPr/>
        </p:nvSpPr>
        <p:spPr>
          <a:xfrm>
            <a:off x="381000" y="4553372"/>
            <a:ext cx="1600200" cy="1923628"/>
          </a:xfrm>
          <a:prstGeom prst="wedgeRoundRectCallout">
            <a:avLst>
              <a:gd name="adj1" fmla="val 65134"/>
              <a:gd name="adj2" fmla="val 4046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Contra </a:t>
            </a:r>
            <a:r>
              <a:rPr lang="en-US" dirty="0" err="1" smtClean="0"/>
              <a:t>hinduism</a:t>
            </a:r>
            <a:r>
              <a:rPr lang="en-US" dirty="0" smtClean="0"/>
              <a:t>; this encourages what?  Sound familiar?</a:t>
            </a:r>
            <a:endParaRPr lang="en-US" dirty="0"/>
          </a:p>
        </p:txBody>
      </p:sp>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1886" y="457200"/>
            <a:ext cx="5153025" cy="382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http://foodnessgracious.com/wp-content/uploads/2013/04/burrata-burger-061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2525" y="3352800"/>
            <a:ext cx="4105275" cy="27336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www.hindustantimes.com/Images/2011/10/c64c4c6d-38bc-4eb8-abf1-ac44829cbbfaHiRe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60850" y="2665285"/>
            <a:ext cx="4105275" cy="30575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02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fade">
                                      <p:cBhvr>
                                        <p:cTn id="27" dur="500"/>
                                        <p:tgtEl>
                                          <p:spTgt spid="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2" end="2"/>
                                            </p:txEl>
                                          </p:spTgt>
                                        </p:tgtEl>
                                        <p:attrNameLst>
                                          <p:attrName>style.visibility</p:attrName>
                                        </p:attrNameLst>
                                      </p:cBhvr>
                                      <p:to>
                                        <p:strVal val="visible"/>
                                      </p:to>
                                    </p:set>
                                    <p:animEffect transition="in" filter="fade">
                                      <p:cBhvr>
                                        <p:cTn id="37" dur="500"/>
                                        <p:tgtEl>
                                          <p:spTgt spid="9">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52"/>
                                        </p:tgtEl>
                                        <p:attrNameLst>
                                          <p:attrName>style.visibility</p:attrName>
                                        </p:attrNameLst>
                                      </p:cBhvr>
                                      <p:to>
                                        <p:strVal val="visible"/>
                                      </p:to>
                                    </p:set>
                                    <p:animEffect transition="in" filter="fade">
                                      <p:cBhvr>
                                        <p:cTn id="47" dur="500"/>
                                        <p:tgtEl>
                                          <p:spTgt spid="205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26"/>
                                        </p:tgtEl>
                                        <p:attrNameLst>
                                          <p:attrName>style.visibility</p:attrName>
                                        </p:attrNameLst>
                                      </p:cBhvr>
                                      <p:to>
                                        <p:strVal val="visible"/>
                                      </p:to>
                                    </p:set>
                                    <p:animEffect transition="in" filter="fade">
                                      <p:cBhvr>
                                        <p:cTn id="52" dur="500"/>
                                        <p:tgtEl>
                                          <p:spTgt spid="10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28"/>
                                        </p:tgtEl>
                                        <p:attrNameLst>
                                          <p:attrName>style.visibility</p:attrName>
                                        </p:attrNameLst>
                                      </p:cBhvr>
                                      <p:to>
                                        <p:strVal val="visible"/>
                                      </p:to>
                                    </p:set>
                                    <p:animEffect transition="in" filter="fade">
                                      <p:cBhvr>
                                        <p:cTn id="5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uiExpand="1" build="p"/>
      <p:bldP spid="6"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295400"/>
            <a:ext cx="80772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228600"/>
            <a:ext cx="5181600" cy="1024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38200" y="3124200"/>
            <a:ext cx="6600334" cy="830997"/>
          </a:xfrm>
          <a:prstGeom prst="rect">
            <a:avLst/>
          </a:prstGeom>
          <a:noFill/>
        </p:spPr>
        <p:txBody>
          <a:bodyPr wrap="square" rtlCol="0">
            <a:spAutoFit/>
          </a:bodyPr>
          <a:lstStyle/>
          <a:p>
            <a:r>
              <a:rPr lang="en-US" sz="2400" dirty="0" smtClean="0"/>
              <a:t>Understanding widens &amp; simplifies (“elegance”) as we/society shifts perspectives…</a:t>
            </a:r>
            <a:endParaRPr lang="en-US" sz="2400" dirty="0"/>
          </a:p>
        </p:txBody>
      </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4010" y="152400"/>
            <a:ext cx="1953846"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90600" y="1371600"/>
            <a:ext cx="5715000" cy="4247317"/>
          </a:xfrm>
          <a:prstGeom prst="rect">
            <a:avLst/>
          </a:prstGeom>
          <a:solidFill>
            <a:schemeClr val="tx1">
              <a:alpha val="77000"/>
            </a:schemeClr>
          </a:solidFill>
        </p:spPr>
        <p:txBody>
          <a:bodyPr wrap="square" rtlCol="0">
            <a:spAutoFit/>
          </a:bodyPr>
          <a:lstStyle/>
          <a:p>
            <a:r>
              <a:rPr lang="en-US" dirty="0" smtClean="0">
                <a:solidFill>
                  <a:schemeClr val="bg1"/>
                </a:solidFill>
              </a:rPr>
              <a:t>Central to Kuhn’s analysis is the idea that our understanding of the universe has evolved in a series of discontinuities in which an intellectual framework (or paradigm) is built up, only to be brought crashing down in a crisis in which it becomes clear that theory is incapable of describing nature…then scientists are forced to abandon certain theories (a “crisis”) and find one that can explain current observations (which promotes scientific revolutions…)</a:t>
            </a:r>
          </a:p>
          <a:p>
            <a:r>
              <a:rPr lang="en-US" dirty="0" smtClean="0">
                <a:solidFill>
                  <a:schemeClr val="bg1"/>
                </a:solidFill>
              </a:rPr>
              <a:t>      Typical characteristics:</a:t>
            </a:r>
          </a:p>
          <a:p>
            <a:r>
              <a:rPr lang="en-US" dirty="0" smtClean="0">
                <a:solidFill>
                  <a:schemeClr val="bg1"/>
                </a:solidFill>
              </a:rPr>
              <a:t>	1.  Revolutionary theory often faces resistance</a:t>
            </a:r>
          </a:p>
          <a:p>
            <a:r>
              <a:rPr lang="en-US" dirty="0">
                <a:solidFill>
                  <a:schemeClr val="bg1"/>
                </a:solidFill>
              </a:rPr>
              <a:t>	</a:t>
            </a:r>
            <a:r>
              <a:rPr lang="en-US" dirty="0" smtClean="0">
                <a:solidFill>
                  <a:schemeClr val="bg1"/>
                </a:solidFill>
              </a:rPr>
              <a:t>2.  Proposals are almost exclusively done by 			younger (20’s &amp; 30’s)</a:t>
            </a:r>
          </a:p>
          <a:p>
            <a:r>
              <a:rPr lang="en-US" dirty="0">
                <a:solidFill>
                  <a:schemeClr val="bg1"/>
                </a:solidFill>
              </a:rPr>
              <a:t>	</a:t>
            </a:r>
            <a:r>
              <a:rPr lang="en-US" dirty="0" smtClean="0">
                <a:solidFill>
                  <a:schemeClr val="bg1"/>
                </a:solidFill>
              </a:rPr>
              <a:t>3.  Often radical (“sci-fi”)</a:t>
            </a:r>
          </a:p>
          <a:p>
            <a:r>
              <a:rPr lang="en-US" dirty="0">
                <a:solidFill>
                  <a:schemeClr val="bg1"/>
                </a:solidFill>
              </a:rPr>
              <a:t>	</a:t>
            </a:r>
            <a:r>
              <a:rPr lang="en-US" dirty="0" smtClean="0">
                <a:solidFill>
                  <a:schemeClr val="bg1"/>
                </a:solidFill>
              </a:rPr>
              <a:t>4.  Always creative (the art of science)</a:t>
            </a:r>
            <a:endParaRPr lang="en-US" dirty="0">
              <a:solidFill>
                <a:schemeClr val="bg1"/>
              </a:solidFill>
            </a:endParaRPr>
          </a:p>
        </p:txBody>
      </p:sp>
      <p:sp>
        <p:nvSpPr>
          <p:cNvPr id="7" name="Rounded Rectangular Callout 6"/>
          <p:cNvSpPr/>
          <p:nvPr/>
        </p:nvSpPr>
        <p:spPr>
          <a:xfrm>
            <a:off x="2743200" y="3145970"/>
            <a:ext cx="5715000" cy="1426030"/>
          </a:xfrm>
          <a:prstGeom prst="wedgeRoundRectCallout">
            <a:avLst>
              <a:gd name="adj1" fmla="val -77166"/>
              <a:gd name="adj2" fmla="val 17799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The Church was not “ignorant”, it actually embraced the popular belief of the day…it simply resisted the paradigm shift as it entered into crisis and needed more evidence &amp; time to endorse the Copernican revolution…</a:t>
            </a:r>
            <a:endParaRPr lang="en-US" dirty="0"/>
          </a:p>
        </p:txBody>
      </p:sp>
    </p:spTree>
    <p:extLst>
      <p:ext uri="{BB962C8B-B14F-4D97-AF65-F5344CB8AC3E}">
        <p14:creationId xmlns:p14="http://schemas.microsoft.com/office/powerpoint/2010/main" val="26132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fade">
                                      <p:cBhvr>
                                        <p:cTn id="12" dur="500"/>
                                        <p:tgtEl>
                                          <p:spTgt spid="30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4" grpId="1"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b="47504"/>
          <a:stretch/>
        </p:blipFill>
        <p:spPr bwMode="auto">
          <a:xfrm>
            <a:off x="533400" y="304800"/>
            <a:ext cx="807720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410200" y="2144486"/>
            <a:ext cx="914400" cy="369332"/>
          </a:xfrm>
          <a:prstGeom prst="rect">
            <a:avLst/>
          </a:prstGeom>
          <a:noFill/>
        </p:spPr>
        <p:txBody>
          <a:bodyPr wrap="square" rtlCol="0">
            <a:spAutoFit/>
          </a:bodyPr>
          <a:lstStyle/>
          <a:p>
            <a:r>
              <a:rPr lang="en-US" dirty="0" err="1" smtClean="0">
                <a:solidFill>
                  <a:schemeClr val="accent1">
                    <a:lumMod val="50000"/>
                  </a:schemeClr>
                </a:solidFill>
              </a:rPr>
              <a:t>asic</a:t>
            </a:r>
            <a:endParaRPr lang="en-US" dirty="0">
              <a:solidFill>
                <a:schemeClr val="accent1">
                  <a:lumMod val="50000"/>
                </a:schemeClr>
              </a:solidFill>
            </a:endParaRPr>
          </a:p>
        </p:txBody>
      </p:sp>
      <p:sp>
        <p:nvSpPr>
          <p:cNvPr id="6" name="TextBox 5"/>
          <p:cNvSpPr txBox="1"/>
          <p:nvPr/>
        </p:nvSpPr>
        <p:spPr>
          <a:xfrm>
            <a:off x="7467600" y="2003754"/>
            <a:ext cx="914400" cy="369332"/>
          </a:xfrm>
          <a:prstGeom prst="rect">
            <a:avLst/>
          </a:prstGeom>
          <a:noFill/>
        </p:spPr>
        <p:txBody>
          <a:bodyPr wrap="square" rtlCol="0">
            <a:spAutoFit/>
          </a:bodyPr>
          <a:lstStyle/>
          <a:p>
            <a:r>
              <a:rPr lang="en-US" dirty="0" err="1" smtClean="0">
                <a:solidFill>
                  <a:schemeClr val="accent1">
                    <a:lumMod val="50000"/>
                  </a:schemeClr>
                </a:solidFill>
              </a:rPr>
              <a:t>hysical</a:t>
            </a:r>
            <a:endParaRPr lang="en-US" dirty="0">
              <a:solidFill>
                <a:schemeClr val="accent1">
                  <a:lumMod val="50000"/>
                </a:schemeClr>
              </a:solidFill>
            </a:endParaRPr>
          </a:p>
        </p:txBody>
      </p:sp>
      <p:sp>
        <p:nvSpPr>
          <p:cNvPr id="7" name="TextBox 6"/>
          <p:cNvSpPr txBox="1"/>
          <p:nvPr/>
        </p:nvSpPr>
        <p:spPr>
          <a:xfrm>
            <a:off x="3352800" y="4964668"/>
            <a:ext cx="1524000" cy="369332"/>
          </a:xfrm>
          <a:prstGeom prst="rect">
            <a:avLst/>
          </a:prstGeom>
          <a:noFill/>
        </p:spPr>
        <p:txBody>
          <a:bodyPr wrap="square" rtlCol="0">
            <a:spAutoFit/>
          </a:bodyPr>
          <a:lstStyle/>
          <a:p>
            <a:r>
              <a:rPr lang="en-US" dirty="0" smtClean="0">
                <a:solidFill>
                  <a:schemeClr val="accent1">
                    <a:lumMod val="50000"/>
                  </a:schemeClr>
                </a:solidFill>
              </a:rPr>
              <a:t>mathematics</a:t>
            </a:r>
            <a:endParaRPr lang="en-US" dirty="0">
              <a:solidFill>
                <a:schemeClr val="accent1">
                  <a:lumMod val="50000"/>
                </a:schemeClr>
              </a:solidFill>
            </a:endParaRPr>
          </a:p>
        </p:txBody>
      </p:sp>
      <p:sp>
        <p:nvSpPr>
          <p:cNvPr id="8" name="TextBox 7"/>
          <p:cNvSpPr txBox="1"/>
          <p:nvPr/>
        </p:nvSpPr>
        <p:spPr>
          <a:xfrm>
            <a:off x="5442857" y="4964668"/>
            <a:ext cx="576943" cy="369332"/>
          </a:xfrm>
          <a:prstGeom prst="rect">
            <a:avLst/>
          </a:prstGeom>
          <a:noFill/>
        </p:spPr>
        <p:txBody>
          <a:bodyPr wrap="square" rtlCol="0">
            <a:spAutoFit/>
          </a:bodyPr>
          <a:lstStyle/>
          <a:p>
            <a:r>
              <a:rPr lang="en-US" dirty="0" smtClean="0">
                <a:solidFill>
                  <a:schemeClr val="accent1">
                    <a:lumMod val="50000"/>
                  </a:schemeClr>
                </a:solidFill>
              </a:rPr>
              <a:t>15</a:t>
            </a:r>
            <a:endParaRPr lang="en-US" dirty="0">
              <a:solidFill>
                <a:schemeClr val="accent1">
                  <a:lumMod val="50000"/>
                </a:schemeClr>
              </a:solidFill>
            </a:endParaRPr>
          </a:p>
        </p:txBody>
      </p:sp>
      <p:sp>
        <p:nvSpPr>
          <p:cNvPr id="9" name="TextBox 8"/>
          <p:cNvSpPr txBox="1"/>
          <p:nvPr/>
        </p:nvSpPr>
        <p:spPr>
          <a:xfrm>
            <a:off x="6172200" y="4964668"/>
            <a:ext cx="914400" cy="369332"/>
          </a:xfrm>
          <a:prstGeom prst="rect">
            <a:avLst/>
          </a:prstGeom>
          <a:noFill/>
        </p:spPr>
        <p:txBody>
          <a:bodyPr wrap="square" rtlCol="0">
            <a:spAutoFit/>
          </a:bodyPr>
          <a:lstStyle/>
          <a:p>
            <a:r>
              <a:rPr lang="en-US" dirty="0" smtClean="0">
                <a:solidFill>
                  <a:schemeClr val="accent1">
                    <a:lumMod val="50000"/>
                  </a:schemeClr>
                </a:solidFill>
              </a:rPr>
              <a:t>16</a:t>
            </a:r>
            <a:endParaRPr lang="en-US" dirty="0">
              <a:solidFill>
                <a:schemeClr val="accent1">
                  <a:lumMod val="50000"/>
                </a:schemeClr>
              </a:solidFill>
            </a:endParaRPr>
          </a:p>
        </p:txBody>
      </p:sp>
      <p:sp>
        <p:nvSpPr>
          <p:cNvPr id="10" name="TextBox 9"/>
          <p:cNvSpPr txBox="1"/>
          <p:nvPr/>
        </p:nvSpPr>
        <p:spPr>
          <a:xfrm>
            <a:off x="881743" y="5943600"/>
            <a:ext cx="7467600" cy="646331"/>
          </a:xfrm>
          <a:prstGeom prst="rect">
            <a:avLst/>
          </a:prstGeom>
          <a:noFill/>
        </p:spPr>
        <p:txBody>
          <a:bodyPr wrap="square" rtlCol="0">
            <a:spAutoFit/>
          </a:bodyPr>
          <a:lstStyle/>
          <a:p>
            <a:r>
              <a:rPr lang="en-US" dirty="0" smtClean="0">
                <a:solidFill>
                  <a:schemeClr val="accent1">
                    <a:lumMod val="50000"/>
                  </a:schemeClr>
                </a:solidFill>
              </a:rPr>
              <a:t>Science moved from the deductive and untested to the experimental and technological (heavily philosophical/rational </a:t>
            </a:r>
            <a:r>
              <a:rPr lang="en-US" dirty="0" smtClean="0">
                <a:solidFill>
                  <a:schemeClr val="accent1">
                    <a:lumMod val="50000"/>
                  </a:schemeClr>
                </a:solidFill>
                <a:sym typeface="Wingdings" panose="05000000000000000000" pitchFamily="2" charset="2"/>
              </a:rPr>
              <a:t> heavily application/lab-driven)</a:t>
            </a:r>
            <a:endParaRPr lang="en-US" dirty="0">
              <a:solidFill>
                <a:schemeClr val="accent1">
                  <a:lumMod val="50000"/>
                </a:schemeClr>
              </a:solidFill>
            </a:endParaRPr>
          </a:p>
        </p:txBody>
      </p:sp>
      <p:sp>
        <p:nvSpPr>
          <p:cNvPr id="11" name="TextBox 10"/>
          <p:cNvSpPr txBox="1"/>
          <p:nvPr/>
        </p:nvSpPr>
        <p:spPr>
          <a:xfrm>
            <a:off x="1447800" y="3276600"/>
            <a:ext cx="6248400" cy="646331"/>
          </a:xfrm>
          <a:prstGeom prst="rect">
            <a:avLst/>
          </a:prstGeom>
          <a:noFill/>
        </p:spPr>
        <p:txBody>
          <a:bodyPr wrap="square" rtlCol="0">
            <a:spAutoFit/>
          </a:bodyPr>
          <a:lstStyle/>
          <a:p>
            <a:r>
              <a:rPr lang="en-US" dirty="0" smtClean="0">
                <a:solidFill>
                  <a:schemeClr val="accent1">
                    <a:lumMod val="50000"/>
                  </a:schemeClr>
                </a:solidFill>
              </a:rPr>
              <a:t>It deals with fundamental laws which govern the universe (all other scientific disciplines)</a:t>
            </a:r>
            <a:endParaRPr lang="en-US" dirty="0">
              <a:solidFill>
                <a:schemeClr val="accent1">
                  <a:lumMod val="50000"/>
                </a:schemeClr>
              </a:solidFill>
            </a:endParaRPr>
          </a:p>
        </p:txBody>
      </p:sp>
    </p:spTree>
    <p:extLst>
      <p:ext uri="{BB962C8B-B14F-4D97-AF65-F5344CB8AC3E}">
        <p14:creationId xmlns:p14="http://schemas.microsoft.com/office/powerpoint/2010/main" val="204927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b="47504"/>
          <a:stretch/>
        </p:blipFill>
        <p:spPr bwMode="auto">
          <a:xfrm>
            <a:off x="533400" y="304800"/>
            <a:ext cx="807720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83770" y="2057400"/>
            <a:ext cx="7620000" cy="441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783770" y="2090057"/>
            <a:ext cx="6912429" cy="461665"/>
          </a:xfrm>
          <a:prstGeom prst="rect">
            <a:avLst/>
          </a:prstGeom>
          <a:noFill/>
        </p:spPr>
        <p:txBody>
          <a:bodyPr wrap="square" rtlCol="0">
            <a:spAutoFit/>
          </a:bodyPr>
          <a:lstStyle/>
          <a:p>
            <a:r>
              <a:rPr lang="en-US" sz="2400" dirty="0" smtClean="0">
                <a:solidFill>
                  <a:schemeClr val="bg1">
                    <a:lumMod val="95000"/>
                  </a:schemeClr>
                </a:solidFill>
                <a:effectLst>
                  <a:outerShdw blurRad="38100" dist="38100" dir="2700000" algn="tl">
                    <a:srgbClr val="000000">
                      <a:alpha val="43137"/>
                    </a:srgbClr>
                  </a:outerShdw>
                </a:effectLst>
              </a:rPr>
              <a:t>A brief guided tour of the history of science…</a:t>
            </a:r>
            <a:endParaRPr lang="en-US" sz="2400" dirty="0">
              <a:solidFill>
                <a:schemeClr val="bg1">
                  <a:lumMod val="95000"/>
                </a:schemeClr>
              </a:solidFill>
              <a:effectLst>
                <a:outerShdw blurRad="38100" dist="38100" dir="2700000" algn="tl">
                  <a:srgbClr val="000000">
                    <a:alpha val="43137"/>
                  </a:srgbClr>
                </a:outerShdw>
              </a:effectLst>
            </a:endParaRPr>
          </a:p>
        </p:txBody>
      </p:sp>
      <p:pic>
        <p:nvPicPr>
          <p:cNvPr id="5128" name="Picture 8" descr="https://encrypted-tbn3.gstatic.com/images?q=tbn:ANd9GcTIE2xaG4GlUdEHP0oU0DdKH6kHhG6BxjoUUOBk5WrQwt-ZvyZXJ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4724400"/>
            <a:ext cx="2466975" cy="1847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3336470" y="3810000"/>
            <a:ext cx="4893130" cy="612648"/>
          </a:xfrm>
          <a:prstGeom prst="wedgeRoundRectCallout">
            <a:avLst>
              <a:gd name="adj1" fmla="val 20760"/>
              <a:gd name="adj2" fmla="val 110765"/>
              <a:gd name="adj3" fmla="val 16667"/>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lumMod val="50000"/>
                  </a:schemeClr>
                </a:solidFill>
              </a:rPr>
              <a:t>The whole of the pursuit of philosophy, in fact, can be boiled down to the idea of </a:t>
            </a:r>
            <a:r>
              <a:rPr lang="en-US" i="1" dirty="0" smtClean="0">
                <a:solidFill>
                  <a:schemeClr val="accent1">
                    <a:lumMod val="50000"/>
                  </a:schemeClr>
                </a:solidFill>
              </a:rPr>
              <a:t>simplification</a:t>
            </a:r>
            <a:r>
              <a:rPr lang="en-US" dirty="0" smtClean="0">
                <a:solidFill>
                  <a:schemeClr val="accent1">
                    <a:lumMod val="50000"/>
                  </a:schemeClr>
                </a:solidFill>
              </a:rPr>
              <a:t>.</a:t>
            </a:r>
            <a:endParaRPr lang="en-US" dirty="0">
              <a:solidFill>
                <a:schemeClr val="accent1">
                  <a:lumMod val="50000"/>
                </a:schemeClr>
              </a:solidFill>
            </a:endParaRPr>
          </a:p>
        </p:txBody>
      </p:sp>
      <p:pic>
        <p:nvPicPr>
          <p:cNvPr id="5132" name="Picture 12" descr="http://www.skippack.org/Christopher%20Dock%20in%20Prayer%2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4991" y="2551722"/>
            <a:ext cx="2023009" cy="228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Rounded Rectangular Callout 11"/>
          <p:cNvSpPr/>
          <p:nvPr/>
        </p:nvSpPr>
        <p:spPr>
          <a:xfrm>
            <a:off x="3657600" y="2551722"/>
            <a:ext cx="4114800" cy="1143000"/>
          </a:xfrm>
          <a:prstGeom prst="wedgeRoundRectCallout">
            <a:avLst>
              <a:gd name="adj1" fmla="val -70760"/>
              <a:gd name="adj2" fmla="val 1490"/>
              <a:gd name="adj3" fmla="val 16667"/>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lumMod val="50000"/>
                  </a:schemeClr>
                </a:solidFill>
              </a:rPr>
              <a:t>Do you know what the subject now called “science” would have been labelled in my day? </a:t>
            </a:r>
            <a:endParaRPr lang="en-US" dirty="0">
              <a:solidFill>
                <a:schemeClr val="accent1">
                  <a:lumMod val="50000"/>
                </a:schemeClr>
              </a:solidFill>
            </a:endParaRPr>
          </a:p>
        </p:txBody>
      </p:sp>
      <p:sp>
        <p:nvSpPr>
          <p:cNvPr id="10" name="Rounded Rectangular Callout 9"/>
          <p:cNvSpPr/>
          <p:nvPr/>
        </p:nvSpPr>
        <p:spPr>
          <a:xfrm>
            <a:off x="914400" y="5029200"/>
            <a:ext cx="4893130" cy="1371600"/>
          </a:xfrm>
          <a:prstGeom prst="wedgeRoundRectCallout">
            <a:avLst>
              <a:gd name="adj1" fmla="val 85400"/>
              <a:gd name="adj2" fmla="val -40283"/>
              <a:gd name="adj3" fmla="val 16667"/>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lumMod val="50000"/>
                  </a:schemeClr>
                </a:solidFill>
              </a:rPr>
              <a:t>Though I and my mentor sought to uncover a universal  philosophy, my “natural philosophy” was centered on the essence of things existing in themselves, whereas Plato taught the “forms” of things as being outside the actual objects…</a:t>
            </a:r>
            <a:endParaRPr lang="en-US" dirty="0">
              <a:solidFill>
                <a:schemeClr val="accent1">
                  <a:lumMod val="50000"/>
                </a:schemeClr>
              </a:solidFill>
            </a:endParaRPr>
          </a:p>
        </p:txBody>
      </p:sp>
    </p:spTree>
    <p:extLst>
      <p:ext uri="{BB962C8B-B14F-4D97-AF65-F5344CB8AC3E}">
        <p14:creationId xmlns:p14="http://schemas.microsoft.com/office/powerpoint/2010/main" val="72861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b="47504"/>
          <a:stretch/>
        </p:blipFill>
        <p:spPr bwMode="auto">
          <a:xfrm>
            <a:off x="533400" y="304800"/>
            <a:ext cx="807720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62000" y="2057400"/>
            <a:ext cx="7620000" cy="441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783770" y="2090057"/>
            <a:ext cx="6912429" cy="461665"/>
          </a:xfrm>
          <a:prstGeom prst="rect">
            <a:avLst/>
          </a:prstGeom>
          <a:noFill/>
        </p:spPr>
        <p:txBody>
          <a:bodyPr wrap="square" rtlCol="0">
            <a:spAutoFit/>
          </a:bodyPr>
          <a:lstStyle/>
          <a:p>
            <a:r>
              <a:rPr lang="en-US" sz="2400" dirty="0" smtClean="0">
                <a:solidFill>
                  <a:schemeClr val="bg1">
                    <a:lumMod val="95000"/>
                  </a:schemeClr>
                </a:solidFill>
                <a:effectLst>
                  <a:outerShdw blurRad="38100" dist="38100" dir="2700000" algn="tl">
                    <a:srgbClr val="000000">
                      <a:alpha val="43137"/>
                    </a:srgbClr>
                  </a:outerShdw>
                </a:effectLst>
              </a:rPr>
              <a:t>Look again at the inside cover of your book…</a:t>
            </a:r>
            <a:endParaRPr lang="en-US" sz="2400" dirty="0">
              <a:solidFill>
                <a:schemeClr val="bg1">
                  <a:lumMod val="95000"/>
                </a:schemeClr>
              </a:solidFill>
              <a:effectLst>
                <a:outerShdw blurRad="38100" dist="38100" dir="2700000" algn="tl">
                  <a:srgbClr val="000000">
                    <a:alpha val="43137"/>
                  </a:srgbClr>
                </a:outerShdw>
              </a:effectLst>
            </a:endParaRPr>
          </a:p>
        </p:txBody>
      </p:sp>
      <p:sp>
        <p:nvSpPr>
          <p:cNvPr id="11" name="Rectangle 10"/>
          <p:cNvSpPr/>
          <p:nvPr/>
        </p:nvSpPr>
        <p:spPr>
          <a:xfrm>
            <a:off x="838200" y="5791200"/>
            <a:ext cx="7467600" cy="369332"/>
          </a:xfrm>
          <a:prstGeom prst="rect">
            <a:avLst/>
          </a:prstGeom>
        </p:spPr>
        <p:txBody>
          <a:bodyPr wrap="square">
            <a:spAutoFit/>
          </a:bodyPr>
          <a:lstStyle/>
          <a:p>
            <a:r>
              <a:rPr lang="en-US" dirty="0" smtClean="0">
                <a:hlinkClick r:id="rId3"/>
              </a:rPr>
              <a:t>http://en.wikipedia.org/wiki/List_of_Christian_thinkers_in_science</a:t>
            </a:r>
            <a:endParaRPr lang="en-US" dirty="0" smtClean="0"/>
          </a:p>
        </p:txBody>
      </p:sp>
    </p:spTree>
    <p:extLst>
      <p:ext uri="{BB962C8B-B14F-4D97-AF65-F5344CB8AC3E}">
        <p14:creationId xmlns:p14="http://schemas.microsoft.com/office/powerpoint/2010/main" val="10398655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b="47504"/>
          <a:stretch/>
        </p:blipFill>
        <p:spPr bwMode="auto">
          <a:xfrm>
            <a:off x="533400" y="304800"/>
            <a:ext cx="807720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62000" y="2057400"/>
            <a:ext cx="7620000" cy="441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2" name="Picture 2" descr="http://blog.brainfacts.org/wp-content/uploads/newton-20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8070" y="2362200"/>
            <a:ext cx="33528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encrypted-tbn1.gstatic.com/images?q=tbn:ANd9GcSEe3Ree7EBgORtl_c4T11GcgxK_M9xLvuek3-IP_GQXcK4I1nk"/>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48400" y="436788"/>
            <a:ext cx="2705100" cy="168592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rachelenglandart.files.wordpress.com/2012/03/pensees-blaise-pasca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78036" y="2362200"/>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86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500"/>
                                        <p:tgtEl>
                                          <p:spTgt spid="51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6"/>
                                        </p:tgtEl>
                                        <p:attrNameLst>
                                          <p:attrName>style.visibility</p:attrName>
                                        </p:attrNameLst>
                                      </p:cBhvr>
                                      <p:to>
                                        <p:strVal val="visible"/>
                                      </p:to>
                                    </p:set>
                                    <p:animEffect transition="in" filter="fade">
                                      <p:cBhvr>
                                        <p:cTn id="12"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b="47504"/>
          <a:stretch/>
        </p:blipFill>
        <p:spPr bwMode="auto">
          <a:xfrm>
            <a:off x="533400" y="304800"/>
            <a:ext cx="807720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62000" y="1295400"/>
            <a:ext cx="7620000" cy="518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2" descr="Johannes Kepler 16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497013"/>
            <a:ext cx="2018016" cy="27701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2000" y="4267200"/>
            <a:ext cx="5257800" cy="2031325"/>
          </a:xfrm>
          <a:prstGeom prst="rect">
            <a:avLst/>
          </a:prstGeom>
          <a:noFill/>
        </p:spPr>
        <p:txBody>
          <a:bodyPr wrap="square" rtlCol="0">
            <a:spAutoFit/>
          </a:bodyPr>
          <a:lstStyle/>
          <a:p>
            <a:r>
              <a:rPr lang="en-US" dirty="0">
                <a:solidFill>
                  <a:schemeClr val="bg1">
                    <a:lumMod val="95000"/>
                  </a:schemeClr>
                </a:solidFill>
              </a:rPr>
              <a:t>Kepler was convinced "that the geometrical things have provided the Creator with the model for decorating the whole world</a:t>
            </a:r>
            <a:r>
              <a:rPr lang="en-US" dirty="0" smtClean="0">
                <a:solidFill>
                  <a:schemeClr val="bg1">
                    <a:lumMod val="95000"/>
                  </a:schemeClr>
                </a:solidFill>
              </a:rPr>
              <a:t>".</a:t>
            </a:r>
            <a:r>
              <a:rPr lang="en-US" baseline="30000" dirty="0">
                <a:solidFill>
                  <a:schemeClr val="bg1">
                    <a:lumMod val="95000"/>
                  </a:schemeClr>
                </a:solidFill>
              </a:rPr>
              <a:t> </a:t>
            </a:r>
            <a:r>
              <a:rPr lang="en-US" dirty="0" smtClean="0">
                <a:solidFill>
                  <a:schemeClr val="bg1">
                    <a:lumMod val="95000"/>
                  </a:schemeClr>
                </a:solidFill>
              </a:rPr>
              <a:t> In his work, </a:t>
            </a:r>
            <a:r>
              <a:rPr lang="en-US" i="1" dirty="0" smtClean="0">
                <a:solidFill>
                  <a:schemeClr val="bg1">
                    <a:lumMod val="95000"/>
                  </a:schemeClr>
                </a:solidFill>
              </a:rPr>
              <a:t>Harmony of the World</a:t>
            </a:r>
            <a:r>
              <a:rPr lang="en-US" dirty="0" smtClean="0">
                <a:solidFill>
                  <a:schemeClr val="bg1">
                    <a:lumMod val="95000"/>
                  </a:schemeClr>
                </a:solidFill>
              </a:rPr>
              <a:t>, </a:t>
            </a:r>
            <a:r>
              <a:rPr lang="en-US" dirty="0">
                <a:solidFill>
                  <a:schemeClr val="bg1">
                    <a:lumMod val="95000"/>
                  </a:schemeClr>
                </a:solidFill>
              </a:rPr>
              <a:t>he attempted to explain the proportions of the natural world—particularly the astronomical and astrological aspects—in terms of </a:t>
            </a:r>
            <a:r>
              <a:rPr lang="en-US" dirty="0" smtClean="0">
                <a:solidFill>
                  <a:schemeClr val="bg1">
                    <a:lumMod val="95000"/>
                  </a:schemeClr>
                </a:solidFill>
              </a:rPr>
              <a:t>music and geometric laws.</a:t>
            </a:r>
            <a:endParaRPr lang="en-US" dirty="0">
              <a:solidFill>
                <a:schemeClr val="bg1">
                  <a:lumMod val="95000"/>
                </a:schemeClr>
              </a:solidFill>
            </a:endParaRPr>
          </a:p>
        </p:txBody>
      </p:sp>
      <p:sp>
        <p:nvSpPr>
          <p:cNvPr id="6" name="TextBox 5"/>
          <p:cNvSpPr txBox="1"/>
          <p:nvPr/>
        </p:nvSpPr>
        <p:spPr>
          <a:xfrm>
            <a:off x="3276600" y="1357881"/>
            <a:ext cx="5105400" cy="2308324"/>
          </a:xfrm>
          <a:prstGeom prst="rect">
            <a:avLst/>
          </a:prstGeom>
          <a:noFill/>
        </p:spPr>
        <p:txBody>
          <a:bodyPr wrap="square" rtlCol="0">
            <a:spAutoFit/>
          </a:bodyPr>
          <a:lstStyle/>
          <a:p>
            <a:r>
              <a:rPr lang="en-US" dirty="0">
                <a:solidFill>
                  <a:schemeClr val="bg1">
                    <a:lumMod val="95000"/>
                  </a:schemeClr>
                </a:solidFill>
              </a:rPr>
              <a:t>Gottfried Leibniz (1646–1716): He was a philosopher who developed the philosophical theory of the Pre-established harmony; he is also most noted for his optimism, e.g., his conclusion that our Universe is, in a restricted sense, the best possible one that God could have created. He also made major contributions to mathematics, physics, and technology. </a:t>
            </a:r>
          </a:p>
        </p:txBody>
      </p:sp>
      <p:pic>
        <p:nvPicPr>
          <p:cNvPr id="1028" name="Picture 4" descr="https://upload.wikimedia.org/wikipedia/commons/3/3b/Gottfried_Wilhelm_Leibniz.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429000"/>
            <a:ext cx="2259286" cy="26057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28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12874</TotalTime>
  <Words>1070</Words>
  <Application>Microsoft Office PowerPoint</Application>
  <PresentationFormat>On-screen Show (4:3)</PresentationFormat>
  <Paragraphs>104</Paragraphs>
  <Slides>19</Slides>
  <Notes>1</Notes>
  <HiddenSlides>0</HiddenSlides>
  <MMClips>0</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Office Theme</vt:lpstr>
      <vt:lpstr>1_Office Theme</vt:lpstr>
      <vt:lpstr>PowerPoint Presentation</vt:lpstr>
      <vt:lpstr>Essential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Seven Rivers Christian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Eckart</dc:creator>
  <cp:lastModifiedBy>Chris Eckart</cp:lastModifiedBy>
  <cp:revision>60</cp:revision>
  <dcterms:created xsi:type="dcterms:W3CDTF">2012-08-21T11:43:55Z</dcterms:created>
  <dcterms:modified xsi:type="dcterms:W3CDTF">2016-09-19T20:54:43Z</dcterms:modified>
</cp:coreProperties>
</file>