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1"/>
  </p:sldMasterIdLst>
  <p:notesMasterIdLst>
    <p:notesMasterId r:id="rId68"/>
  </p:notesMasterIdLst>
  <p:handoutMasterIdLst>
    <p:handoutMasterId r:id="rId69"/>
  </p:handoutMasterIdLst>
  <p:sldIdLst>
    <p:sldId id="523" r:id="rId2"/>
    <p:sldId id="524" r:id="rId3"/>
    <p:sldId id="462" r:id="rId4"/>
    <p:sldId id="522" r:id="rId5"/>
    <p:sldId id="399" r:id="rId6"/>
    <p:sldId id="529" r:id="rId7"/>
    <p:sldId id="472" r:id="rId8"/>
    <p:sldId id="401" r:id="rId9"/>
    <p:sldId id="402" r:id="rId10"/>
    <p:sldId id="403" r:id="rId11"/>
    <p:sldId id="404" r:id="rId12"/>
    <p:sldId id="405" r:id="rId13"/>
    <p:sldId id="531" r:id="rId14"/>
    <p:sldId id="467" r:id="rId15"/>
    <p:sldId id="406" r:id="rId16"/>
    <p:sldId id="468" r:id="rId17"/>
    <p:sldId id="469" r:id="rId18"/>
    <p:sldId id="470" r:id="rId19"/>
    <p:sldId id="407" r:id="rId20"/>
    <p:sldId id="526" r:id="rId21"/>
    <p:sldId id="409" r:id="rId22"/>
    <p:sldId id="410" r:id="rId23"/>
    <p:sldId id="412" r:id="rId24"/>
    <p:sldId id="411" r:id="rId25"/>
    <p:sldId id="413" r:id="rId26"/>
    <p:sldId id="415" r:id="rId27"/>
    <p:sldId id="416" r:id="rId28"/>
    <p:sldId id="417" r:id="rId29"/>
    <p:sldId id="418" r:id="rId30"/>
    <p:sldId id="419" r:id="rId31"/>
    <p:sldId id="420" r:id="rId32"/>
    <p:sldId id="422" r:id="rId33"/>
    <p:sldId id="424" r:id="rId34"/>
    <p:sldId id="473" r:id="rId35"/>
    <p:sldId id="475" r:id="rId36"/>
    <p:sldId id="426" r:id="rId37"/>
    <p:sldId id="476" r:id="rId38"/>
    <p:sldId id="428" r:id="rId39"/>
    <p:sldId id="479" r:id="rId40"/>
    <p:sldId id="528" r:id="rId41"/>
    <p:sldId id="477" r:id="rId42"/>
    <p:sldId id="527" r:id="rId43"/>
    <p:sldId id="487" r:id="rId44"/>
    <p:sldId id="427" r:id="rId45"/>
    <p:sldId id="484" r:id="rId46"/>
    <p:sldId id="489" r:id="rId47"/>
    <p:sldId id="490" r:id="rId48"/>
    <p:sldId id="488" r:id="rId49"/>
    <p:sldId id="491" r:id="rId50"/>
    <p:sldId id="492" r:id="rId51"/>
    <p:sldId id="480" r:id="rId52"/>
    <p:sldId id="493" r:id="rId53"/>
    <p:sldId id="494" r:id="rId54"/>
    <p:sldId id="481" r:id="rId55"/>
    <p:sldId id="495" r:id="rId56"/>
    <p:sldId id="496" r:id="rId57"/>
    <p:sldId id="397" r:id="rId58"/>
    <p:sldId id="497" r:id="rId59"/>
    <p:sldId id="502" r:id="rId60"/>
    <p:sldId id="517" r:id="rId61"/>
    <p:sldId id="500" r:id="rId62"/>
    <p:sldId id="501" r:id="rId63"/>
    <p:sldId id="498" r:id="rId64"/>
    <p:sldId id="525" r:id="rId65"/>
    <p:sldId id="499" r:id="rId66"/>
    <p:sldId id="530" r:id="rId6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00FA"/>
    <a:srgbClr val="28727C"/>
    <a:srgbClr val="702B18"/>
    <a:srgbClr val="FF7171"/>
    <a:srgbClr val="3333CC"/>
    <a:srgbClr val="FF9B9B"/>
    <a:srgbClr val="D00068"/>
    <a:srgbClr val="009900"/>
    <a:srgbClr val="6600FF"/>
    <a:srgbClr val="77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81" autoAdjust="0"/>
    <p:restoredTop sz="97068" autoAdjust="0"/>
  </p:normalViewPr>
  <p:slideViewPr>
    <p:cSldViewPr snapToGrid="0">
      <p:cViewPr varScale="1">
        <p:scale>
          <a:sx n="83" d="100"/>
          <a:sy n="83" d="100"/>
        </p:scale>
        <p:origin x="-432"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5010" y="0"/>
            <a:ext cx="2971800" cy="457200"/>
          </a:xfrm>
          <a:prstGeom prst="rect">
            <a:avLst/>
          </a:prstGeom>
        </p:spPr>
        <p:txBody>
          <a:bodyPr vert="horz" lIns="91440" tIns="45720" rIns="91440" bIns="45720" rtlCol="0"/>
          <a:lstStyle>
            <a:lvl1pPr algn="r">
              <a:defRPr sz="1200"/>
            </a:lvl1pPr>
          </a:lstStyle>
          <a:p>
            <a:fld id="{C5B8A403-A46F-402D-BDA7-01447341493D}" type="datetimeFigureOut">
              <a:rPr lang="en-US" smtClean="0"/>
              <a:t>9/26/2016</a:t>
            </a:fld>
            <a:endParaRPr lang="en-US"/>
          </a:p>
        </p:txBody>
      </p:sp>
      <p:sp>
        <p:nvSpPr>
          <p:cNvPr id="4" name="Footer Placeholder 3"/>
          <p:cNvSpPr>
            <a:spLocks noGrp="1"/>
          </p:cNvSpPr>
          <p:nvPr>
            <p:ph type="ftr" sz="quarter" idx="2"/>
          </p:nvPr>
        </p:nvSpPr>
        <p:spPr>
          <a:xfrm>
            <a:off x="0" y="8684684"/>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5010" y="8684684"/>
            <a:ext cx="2971800" cy="457200"/>
          </a:xfrm>
          <a:prstGeom prst="rect">
            <a:avLst/>
          </a:prstGeom>
        </p:spPr>
        <p:txBody>
          <a:bodyPr vert="horz" lIns="91440" tIns="45720" rIns="91440" bIns="45720" rtlCol="0" anchor="b"/>
          <a:lstStyle>
            <a:lvl1pPr algn="r">
              <a:defRPr sz="1200"/>
            </a:lvl1pPr>
          </a:lstStyle>
          <a:p>
            <a:fld id="{81003D4A-508A-479C-94C0-293F6DC2637A}" type="slidenum">
              <a:rPr lang="en-US" smtClean="0"/>
              <a:t>‹#›</a:t>
            </a:fld>
            <a:endParaRPr lang="en-US"/>
          </a:p>
        </p:txBody>
      </p:sp>
    </p:spTree>
    <p:extLst>
      <p:ext uri="{BB962C8B-B14F-4D97-AF65-F5344CB8AC3E}">
        <p14:creationId xmlns:p14="http://schemas.microsoft.com/office/powerpoint/2010/main" val="6204152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lnSpc>
                <a:spcPct val="90000"/>
              </a:lnSpc>
              <a:spcBef>
                <a:spcPct val="20000"/>
              </a:spcBef>
              <a:buClr>
                <a:schemeClr val="hlink"/>
              </a:buClr>
              <a:buSzPct val="55000"/>
              <a:buFont typeface="Wingdings" pitchFamily="2" charset="2"/>
              <a:buNone/>
              <a:defRPr sz="1200"/>
            </a:lvl1pPr>
          </a:lstStyle>
          <a:p>
            <a:pPr>
              <a:defRPr/>
            </a:pPr>
            <a:endParaRPr lang="en-US"/>
          </a:p>
        </p:txBody>
      </p:sp>
      <p:sp>
        <p:nvSpPr>
          <p:cNvPr id="3" name="Date Placeholder 2"/>
          <p:cNvSpPr>
            <a:spLocks noGrp="1"/>
          </p:cNvSpPr>
          <p:nvPr>
            <p:ph type="dt" idx="1"/>
          </p:nvPr>
        </p:nvSpPr>
        <p:spPr>
          <a:xfrm>
            <a:off x="3885010" y="0"/>
            <a:ext cx="2971800" cy="457200"/>
          </a:xfrm>
          <a:prstGeom prst="rect">
            <a:avLst/>
          </a:prstGeom>
        </p:spPr>
        <p:txBody>
          <a:bodyPr vert="horz" lIns="91440" tIns="45720" rIns="91440" bIns="45720" rtlCol="0"/>
          <a:lstStyle>
            <a:lvl1pPr algn="r">
              <a:lnSpc>
                <a:spcPct val="90000"/>
              </a:lnSpc>
              <a:spcBef>
                <a:spcPct val="20000"/>
              </a:spcBef>
              <a:buClr>
                <a:schemeClr val="hlink"/>
              </a:buClr>
              <a:buSzPct val="55000"/>
              <a:buFont typeface="Wingdings" pitchFamily="2" charset="2"/>
              <a:buNone/>
              <a:defRPr sz="1200" smtClean="0"/>
            </a:lvl1pPr>
          </a:lstStyle>
          <a:p>
            <a:pPr>
              <a:defRPr/>
            </a:pPr>
            <a:fld id="{F18A11E8-36AF-41D0-BEAA-10AE1E2BF4DE}" type="datetimeFigureOut">
              <a:rPr lang="en-US"/>
              <a:pPr>
                <a:defRPr/>
              </a:pPr>
              <a:t>9/26/2016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4684"/>
            <a:ext cx="2971800" cy="457200"/>
          </a:xfrm>
          <a:prstGeom prst="rect">
            <a:avLst/>
          </a:prstGeom>
        </p:spPr>
        <p:txBody>
          <a:bodyPr vert="horz" lIns="91440" tIns="45720" rIns="91440" bIns="45720" rtlCol="0" anchor="b"/>
          <a:lstStyle>
            <a:lvl1pPr algn="l">
              <a:lnSpc>
                <a:spcPct val="90000"/>
              </a:lnSpc>
              <a:spcBef>
                <a:spcPct val="20000"/>
              </a:spcBef>
              <a:buClr>
                <a:schemeClr val="hlink"/>
              </a:buClr>
              <a:buSzPct val="55000"/>
              <a:buFont typeface="Wingdings" pitchFamily="2" charset="2"/>
              <a:buNone/>
              <a:defRPr sz="1200"/>
            </a:lvl1pPr>
          </a:lstStyle>
          <a:p>
            <a:pPr>
              <a:defRPr/>
            </a:pPr>
            <a:endParaRPr lang="en-US"/>
          </a:p>
        </p:txBody>
      </p:sp>
      <p:sp>
        <p:nvSpPr>
          <p:cNvPr id="7" name="Slide Number Placeholder 6"/>
          <p:cNvSpPr>
            <a:spLocks noGrp="1"/>
          </p:cNvSpPr>
          <p:nvPr>
            <p:ph type="sldNum" sz="quarter" idx="5"/>
          </p:nvPr>
        </p:nvSpPr>
        <p:spPr>
          <a:xfrm>
            <a:off x="3885010" y="8684684"/>
            <a:ext cx="2971800" cy="457200"/>
          </a:xfrm>
          <a:prstGeom prst="rect">
            <a:avLst/>
          </a:prstGeom>
        </p:spPr>
        <p:txBody>
          <a:bodyPr vert="horz" lIns="91440" tIns="45720" rIns="91440" bIns="45720" rtlCol="0" anchor="b"/>
          <a:lstStyle>
            <a:lvl1pPr algn="r">
              <a:lnSpc>
                <a:spcPct val="90000"/>
              </a:lnSpc>
              <a:spcBef>
                <a:spcPct val="20000"/>
              </a:spcBef>
              <a:buClr>
                <a:schemeClr val="hlink"/>
              </a:buClr>
              <a:buSzPct val="55000"/>
              <a:buFont typeface="Wingdings" pitchFamily="2" charset="2"/>
              <a:buNone/>
              <a:defRPr sz="1200" smtClean="0"/>
            </a:lvl1pPr>
          </a:lstStyle>
          <a:p>
            <a:pPr>
              <a:defRPr/>
            </a:pPr>
            <a:fld id="{2500D857-1852-4A47-B93F-DFEEF2F5B3D5}" type="slidenum">
              <a:rPr lang="en-US"/>
              <a:pPr>
                <a:defRPr/>
              </a:pPr>
              <a:t>‹#›</a:t>
            </a:fld>
            <a:endParaRPr lang="en-US"/>
          </a:p>
        </p:txBody>
      </p:sp>
    </p:spTree>
    <p:extLst>
      <p:ext uri="{BB962C8B-B14F-4D97-AF65-F5344CB8AC3E}">
        <p14:creationId xmlns:p14="http://schemas.microsoft.com/office/powerpoint/2010/main" val="270812398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83972" name="Slide Number Placeholder 3"/>
          <p:cNvSpPr>
            <a:spLocks noGrp="1"/>
          </p:cNvSpPr>
          <p:nvPr>
            <p:ph type="sldNum" sz="quarter" idx="5"/>
          </p:nvPr>
        </p:nvSpPr>
        <p:spPr bwMode="auto">
          <a:noFill/>
          <a:ln>
            <a:miter lim="800000"/>
            <a:headEnd/>
            <a:tailEnd/>
          </a:ln>
        </p:spPr>
        <p:txBody>
          <a:bodyPr/>
          <a:lstStyle/>
          <a:p>
            <a:pPr>
              <a:spcBef>
                <a:spcPct val="0"/>
              </a:spcBef>
            </a:pPr>
            <a:fld id="{58A60429-5532-4AB8-9E7D-EE2AB095380F}" type="slidenum">
              <a:rPr lang="en-US" sz="1100">
                <a:solidFill>
                  <a:srgbClr val="000000"/>
                </a:solidFill>
              </a:rPr>
              <a:pPr>
                <a:spcBef>
                  <a:spcPct val="0"/>
                </a:spcBef>
              </a:pPr>
              <a:t>1</a:t>
            </a:fld>
            <a:endParaRPr lang="en-US" sz="11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45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buClr>
                <a:srgbClr val="0000FF"/>
              </a:buClr>
            </a:pPr>
            <a:fld id="{D942DF5F-8593-434E-A894-C2C32DB7B2EA}" type="slidenum">
              <a:rPr lang="en-US">
                <a:solidFill>
                  <a:srgbClr val="000000"/>
                </a:solidFill>
              </a:rPr>
              <a:pPr>
                <a:buClr>
                  <a:srgbClr val="0000FF"/>
                </a:buClr>
              </a:pPr>
              <a:t>15</a:t>
            </a:fld>
            <a:endParaRPr 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a:buClr>
                <a:srgbClr val="0000FF"/>
              </a:buClr>
            </a:pPr>
            <a:fld id="{C5936017-C366-43A1-B171-F475F97D4788}" type="slidenum">
              <a:rPr lang="en-US">
                <a:solidFill>
                  <a:srgbClr val="000000"/>
                </a:solidFill>
              </a:rPr>
              <a:pPr>
                <a:buClr>
                  <a:srgbClr val="0000FF"/>
                </a:buClr>
              </a:pPr>
              <a:t>19</a:t>
            </a:fld>
            <a:endParaRPr lang="en-US">
              <a:solidFill>
                <a:srgbClr val="000000"/>
              </a:solidFill>
            </a:endParaRPr>
          </a:p>
        </p:txBody>
      </p:sp>
      <p:sp>
        <p:nvSpPr>
          <p:cNvPr id="307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7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04_02</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a:buClr>
                <a:srgbClr val="0000FF"/>
              </a:buClr>
            </a:pPr>
            <a:fld id="{AF35ACE5-0857-436C-803A-7D440A853CB3}" type="slidenum">
              <a:rPr lang="en-US">
                <a:solidFill>
                  <a:srgbClr val="000000"/>
                </a:solidFill>
              </a:rPr>
              <a:pPr>
                <a:buClr>
                  <a:srgbClr val="0000FF"/>
                </a:buClr>
              </a:pPr>
              <a:t>21</a:t>
            </a:fld>
            <a:endParaRPr lang="en-US">
              <a:solidFill>
                <a:srgbClr val="000000"/>
              </a:solidFill>
            </a:endParaRPr>
          </a:p>
        </p:txBody>
      </p:sp>
      <p:sp>
        <p:nvSpPr>
          <p:cNvPr id="348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68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buClr>
                <a:srgbClr val="0000FF"/>
              </a:buClr>
            </a:pPr>
            <a:fld id="{98F8D7BB-A815-41F4-9520-D315D19AA041}" type="slidenum">
              <a:rPr lang="en-US">
                <a:solidFill>
                  <a:srgbClr val="000000"/>
                </a:solidFill>
              </a:rPr>
              <a:pPr>
                <a:buClr>
                  <a:srgbClr val="0000FF"/>
                </a:buClr>
              </a:pPr>
              <a:t>22</a:t>
            </a:fld>
            <a:endParaRPr lang="en-US">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09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buClr>
                <a:srgbClr val="0000FF"/>
              </a:buClr>
            </a:pPr>
            <a:fld id="{E04A5785-5C68-4A3B-AF24-4CF0DD533598}" type="slidenum">
              <a:rPr lang="en-US">
                <a:solidFill>
                  <a:srgbClr val="000000"/>
                </a:solidFill>
              </a:rPr>
              <a:pPr>
                <a:buClr>
                  <a:srgbClr val="0000FF"/>
                </a:buClr>
              </a:pPr>
              <a:t>23</a:t>
            </a:fld>
            <a:endParaRPr lang="en-US">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8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buClr>
                <a:srgbClr val="0000FF"/>
              </a:buClr>
            </a:pPr>
            <a:fld id="{97F6659E-6C71-43A8-BE4D-F82B5867545B}" type="slidenum">
              <a:rPr lang="en-US">
                <a:solidFill>
                  <a:srgbClr val="000000"/>
                </a:solidFill>
              </a:rPr>
              <a:pPr>
                <a:buClr>
                  <a:srgbClr val="0000FF"/>
                </a:buClr>
              </a:pPr>
              <a:t>24</a:t>
            </a:fld>
            <a:endParaRPr lang="en-US">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30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buClr>
                <a:srgbClr val="0000FF"/>
              </a:buClr>
            </a:pPr>
            <a:fld id="{4C76E6EA-0410-4370-B1AF-E706080A9D1A}" type="slidenum">
              <a:rPr lang="en-US">
                <a:solidFill>
                  <a:srgbClr val="000000"/>
                </a:solidFill>
              </a:rPr>
              <a:pPr>
                <a:buClr>
                  <a:srgbClr val="0000FF"/>
                </a:buClr>
              </a:pPr>
              <a:t>25</a:t>
            </a:fld>
            <a:endParaRPr lang="en-US">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a:buClr>
                <a:srgbClr val="0000FF"/>
              </a:buClr>
            </a:pPr>
            <a:fld id="{08DA01F5-A462-4363-AF1B-1B2308D1724D}" type="slidenum">
              <a:rPr lang="en-US">
                <a:solidFill>
                  <a:srgbClr val="000000"/>
                </a:solidFill>
              </a:rPr>
              <a:pPr>
                <a:buClr>
                  <a:srgbClr val="0000FF"/>
                </a:buClr>
              </a:pPr>
              <a:t>26</a:t>
            </a:fld>
            <a:endParaRPr lang="en-US">
              <a:solidFill>
                <a:srgbClr val="000000"/>
              </a:solidFill>
            </a:endParaRPr>
          </a:p>
        </p:txBody>
      </p:sp>
      <p:sp>
        <p:nvSpPr>
          <p:cNvPr id="450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04_table_01a</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a:buClr>
                <a:srgbClr val="0000FF"/>
              </a:buClr>
            </a:pPr>
            <a:fld id="{52DE8A3F-11FF-45C1-9E9F-1F282975FE77}" type="slidenum">
              <a:rPr lang="en-US">
                <a:solidFill>
                  <a:srgbClr val="000000"/>
                </a:solidFill>
              </a:rPr>
              <a:pPr>
                <a:buClr>
                  <a:srgbClr val="0000FF"/>
                </a:buClr>
              </a:pPr>
              <a:t>27</a:t>
            </a:fld>
            <a:endParaRPr lang="en-US">
              <a:solidFill>
                <a:srgbClr val="000000"/>
              </a:solidFill>
            </a:endParaRPr>
          </a:p>
        </p:txBody>
      </p:sp>
      <p:sp>
        <p:nvSpPr>
          <p:cNvPr id="471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04_table_01a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83972" name="Slide Number Placeholder 3"/>
          <p:cNvSpPr>
            <a:spLocks noGrp="1"/>
          </p:cNvSpPr>
          <p:nvPr>
            <p:ph type="sldNum" sz="quarter" idx="5"/>
          </p:nvPr>
        </p:nvSpPr>
        <p:spPr bwMode="auto">
          <a:noFill/>
          <a:ln>
            <a:miter lim="800000"/>
            <a:headEnd/>
            <a:tailEnd/>
          </a:ln>
        </p:spPr>
        <p:txBody>
          <a:bodyPr/>
          <a:lstStyle/>
          <a:p>
            <a:pPr>
              <a:spcBef>
                <a:spcPct val="0"/>
              </a:spcBef>
            </a:pPr>
            <a:fld id="{58A60429-5532-4AB8-9E7D-EE2AB095380F}" type="slidenum">
              <a:rPr lang="en-US" sz="1100">
                <a:solidFill>
                  <a:srgbClr val="000000"/>
                </a:solidFill>
              </a:rPr>
              <a:pPr>
                <a:spcBef>
                  <a:spcPct val="0"/>
                </a:spcBef>
              </a:pPr>
              <a:t>2</a:t>
            </a:fld>
            <a:endParaRPr lang="en-US" sz="110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a:buClr>
                <a:srgbClr val="0000FF"/>
              </a:buClr>
            </a:pPr>
            <a:fld id="{2E95633D-67B3-4E21-95CD-ADE5BE821042}" type="slidenum">
              <a:rPr lang="en-US">
                <a:solidFill>
                  <a:srgbClr val="000000"/>
                </a:solidFill>
              </a:rPr>
              <a:pPr>
                <a:buClr>
                  <a:srgbClr val="0000FF"/>
                </a:buClr>
              </a:pPr>
              <a:t>28</a:t>
            </a:fld>
            <a:endParaRPr lang="en-US">
              <a:solidFill>
                <a:srgbClr val="000000"/>
              </a:solidFill>
            </a:endParaRPr>
          </a:p>
        </p:txBody>
      </p:sp>
      <p:sp>
        <p:nvSpPr>
          <p:cNvPr id="491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04_table_01bc</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a:buClr>
                <a:srgbClr val="0000FF"/>
              </a:buClr>
            </a:pPr>
            <a:fld id="{7D272EE3-3348-4B27-A3A3-50A862309C7C}" type="slidenum">
              <a:rPr lang="en-US">
                <a:solidFill>
                  <a:srgbClr val="000000"/>
                </a:solidFill>
              </a:rPr>
              <a:pPr>
                <a:buClr>
                  <a:srgbClr val="0000FF"/>
                </a:buClr>
              </a:pPr>
              <a:t>29</a:t>
            </a:fld>
            <a:endParaRPr lang="en-US">
              <a:solidFill>
                <a:srgbClr val="000000"/>
              </a:solidFill>
            </a:endParaRPr>
          </a:p>
        </p:txBody>
      </p:sp>
      <p:sp>
        <p:nvSpPr>
          <p:cNvPr id="51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2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04_table_01de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a:buClr>
                <a:srgbClr val="0000FF"/>
              </a:buClr>
            </a:pPr>
            <a:fld id="{AF0F28EB-4CFB-488B-8970-7B9EABAE3650}" type="slidenum">
              <a:rPr lang="en-US">
                <a:solidFill>
                  <a:srgbClr val="000000"/>
                </a:solidFill>
              </a:rPr>
              <a:pPr>
                <a:buClr>
                  <a:srgbClr val="0000FF"/>
                </a:buClr>
              </a:pPr>
              <a:t>30</a:t>
            </a:fld>
            <a:endParaRPr lang="en-US">
              <a:solidFill>
                <a:srgbClr val="000000"/>
              </a:solidFill>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04_table_01fg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a:buClr>
                <a:srgbClr val="0000FF"/>
              </a:buClr>
            </a:pPr>
            <a:fld id="{D48AA77C-BD0D-468E-9258-E90B9AD6418F}" type="slidenum">
              <a:rPr lang="en-US">
                <a:solidFill>
                  <a:srgbClr val="000000"/>
                </a:solidFill>
              </a:rPr>
              <a:pPr>
                <a:buClr>
                  <a:srgbClr val="0000FF"/>
                </a:buClr>
              </a:pPr>
              <a:t>31</a:t>
            </a:fld>
            <a:endParaRPr lang="en-US">
              <a:solidFill>
                <a:srgbClr val="000000"/>
              </a:solidFill>
            </a:endParaRPr>
          </a:p>
        </p:txBody>
      </p:sp>
      <p:sp>
        <p:nvSpPr>
          <p:cNvPr id="552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2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04_table_01fg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a:buClr>
                <a:srgbClr val="0000FF"/>
              </a:buClr>
            </a:pPr>
            <a:fld id="{BED277A7-B922-4B88-8785-0D16B4C82FE5}" type="slidenum">
              <a:rPr lang="en-US">
                <a:solidFill>
                  <a:srgbClr val="000000"/>
                </a:solidFill>
              </a:rPr>
              <a:pPr>
                <a:buClr>
                  <a:srgbClr val="0000FF"/>
                </a:buClr>
              </a:pPr>
              <a:t>32</a:t>
            </a:fld>
            <a:endParaRPr lang="en-US">
              <a:solidFill>
                <a:srgbClr val="000000"/>
              </a:solidFill>
            </a:endParaRPr>
          </a:p>
        </p:txBody>
      </p:sp>
      <p:sp>
        <p:nvSpPr>
          <p:cNvPr id="573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04_table_01hi</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93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buClr>
                <a:srgbClr val="0000FF"/>
              </a:buClr>
            </a:pPr>
            <a:fld id="{B43BD874-69DF-43FC-B9E9-7AB7E8658675}" type="slidenum">
              <a:rPr lang="en-US">
                <a:solidFill>
                  <a:srgbClr val="000000"/>
                </a:solidFill>
              </a:rPr>
              <a:pPr>
                <a:buClr>
                  <a:srgbClr val="0000FF"/>
                </a:buClr>
              </a:pPr>
              <a:t>33</a:t>
            </a:fld>
            <a:endParaRPr lang="en-US">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14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buClr>
                <a:srgbClr val="0000FF"/>
              </a:buClr>
            </a:pPr>
            <a:fld id="{035A32F1-8F12-4762-A96D-45838B3B46B4}" type="slidenum">
              <a:rPr lang="en-US">
                <a:solidFill>
                  <a:srgbClr val="000000"/>
                </a:solidFill>
              </a:rPr>
              <a:pPr>
                <a:buClr>
                  <a:srgbClr val="0000FF"/>
                </a:buClr>
              </a:pPr>
              <a:t>34</a:t>
            </a:fld>
            <a:endParaRPr lang="en-US">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C75911B-7E1C-4CA5-BC8E-5250E0F1B943}" type="slidenum">
              <a:rPr lang="en-US"/>
              <a:pPr/>
              <a:t>36</a:t>
            </a:fld>
            <a:endParaRPr lang="en-US"/>
          </a:p>
        </p:txBody>
      </p:sp>
      <p:sp>
        <p:nvSpPr>
          <p:cNvPr id="655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29054E2-E723-4312-A33E-6DFC7C07B579}" type="slidenum">
              <a:rPr lang="en-US"/>
              <a:pPr/>
              <a:t>38</a:t>
            </a:fld>
            <a:endParaRPr lang="en-US"/>
          </a:p>
        </p:txBody>
      </p:sp>
      <p:sp>
        <p:nvSpPr>
          <p:cNvPr id="686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71B93CF-E757-4FBE-BC43-959C6C7FCD64}" type="slidenum">
              <a:rPr lang="en-US"/>
              <a:pPr/>
              <a:t>39</a:t>
            </a:fld>
            <a:endParaRPr lang="en-US"/>
          </a:p>
        </p:txBody>
      </p:sp>
      <p:sp>
        <p:nvSpPr>
          <p:cNvPr id="706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p:cNvSpPr>
          <p:nvPr>
            <p:ph type="sldImg"/>
          </p:nvPr>
        </p:nvSpPr>
        <p:spPr bwMode="auto">
          <a:noFill/>
          <a:ln>
            <a:solidFill>
              <a:srgbClr val="000000"/>
            </a:solidFill>
            <a:miter lim="800000"/>
            <a:headEnd/>
            <a:tailEnd/>
          </a:ln>
        </p:spPr>
      </p:sp>
      <p:sp>
        <p:nvSpPr>
          <p:cNvPr id="81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From Lab 4</a:t>
            </a:r>
          </a:p>
        </p:txBody>
      </p:sp>
      <p:sp>
        <p:nvSpPr>
          <p:cNvPr id="81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buClr>
                <a:srgbClr val="0000FF"/>
              </a:buClr>
            </a:pPr>
            <a:fld id="{C45B10CD-CDA4-436A-AD23-67BC080EE1ED}" type="slidenum">
              <a:rPr lang="en-US">
                <a:solidFill>
                  <a:srgbClr val="000000"/>
                </a:solidFill>
              </a:rPr>
              <a:pPr>
                <a:buClr>
                  <a:srgbClr val="0000FF"/>
                </a:buClr>
              </a:pPr>
              <a:t>5</a:t>
            </a:fld>
            <a:endParaRPr lang="en-US">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81E14FC-776F-47A6-B01A-16301FAD6CA8}" type="slidenum">
              <a:rPr lang="en-US"/>
              <a:pPr/>
              <a:t>43</a:t>
            </a:fld>
            <a:endParaRPr lang="en-US"/>
          </a:p>
        </p:txBody>
      </p:sp>
      <p:sp>
        <p:nvSpPr>
          <p:cNvPr id="778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325B85E-D64A-40C9-9506-19F1C9A22DBF}" type="slidenum">
              <a:rPr lang="en-US"/>
              <a:pPr/>
              <a:t>44</a:t>
            </a:fld>
            <a:endParaRPr lang="en-US"/>
          </a:p>
        </p:txBody>
      </p:sp>
      <p:sp>
        <p:nvSpPr>
          <p:cNvPr id="798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B5FB305-5439-4AA5-8B8F-1A79B779CBEF}" type="slidenum">
              <a:rPr lang="en-US"/>
              <a:pPr/>
              <a:t>45</a:t>
            </a:fld>
            <a:endParaRPr lang="en-US"/>
          </a:p>
        </p:txBody>
      </p:sp>
      <p:sp>
        <p:nvSpPr>
          <p:cNvPr id="819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516E004-EE16-41F6-B5D2-BD0520B833EE}" type="slidenum">
              <a:rPr lang="en-US"/>
              <a:pPr/>
              <a:t>46</a:t>
            </a:fld>
            <a:endParaRPr lang="en-US"/>
          </a:p>
        </p:txBody>
      </p:sp>
      <p:sp>
        <p:nvSpPr>
          <p:cNvPr id="839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39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77D616B-680B-40C1-9213-4850299C6EAA}" type="slidenum">
              <a:rPr lang="en-US"/>
              <a:pPr/>
              <a:t>47</a:t>
            </a:fld>
            <a:endParaRPr lang="en-US"/>
          </a:p>
        </p:txBody>
      </p:sp>
      <p:sp>
        <p:nvSpPr>
          <p:cNvPr id="860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8C1BA63-21F8-4B45-B6D8-D0AFA521D0EF}" type="slidenum">
              <a:rPr lang="en-US"/>
              <a:pPr/>
              <a:t>48</a:t>
            </a:fld>
            <a:endParaRPr lang="en-US"/>
          </a:p>
        </p:txBody>
      </p:sp>
      <p:sp>
        <p:nvSpPr>
          <p:cNvPr id="880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80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509F4C1-37EF-42F3-B7AE-2AF00C8DFAE3}" type="slidenum">
              <a:rPr lang="en-US"/>
              <a:pPr/>
              <a:t>49</a:t>
            </a:fld>
            <a:endParaRPr lang="en-US"/>
          </a:p>
        </p:txBody>
      </p:sp>
      <p:sp>
        <p:nvSpPr>
          <p:cNvPr id="901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258F026-7BED-4854-BCE8-853A0A7943A5}" type="slidenum">
              <a:rPr lang="en-US"/>
              <a:pPr/>
              <a:t>50</a:t>
            </a:fld>
            <a:endParaRPr lang="en-US"/>
          </a:p>
        </p:txBody>
      </p:sp>
      <p:sp>
        <p:nvSpPr>
          <p:cNvPr id="921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1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3218F26-913E-4C30-AF00-D9E5FC617CE5}" type="slidenum">
              <a:rPr lang="en-US"/>
              <a:pPr/>
              <a:t>51</a:t>
            </a:fld>
            <a:endParaRPr lang="en-US"/>
          </a:p>
        </p:txBody>
      </p:sp>
      <p:sp>
        <p:nvSpPr>
          <p:cNvPr id="942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932D9E1-3DCB-45BE-9277-488FF7E8746A}" type="slidenum">
              <a:rPr lang="en-US"/>
              <a:pPr/>
              <a:t>52</a:t>
            </a:fld>
            <a:endParaRPr lang="en-US"/>
          </a:p>
        </p:txBody>
      </p:sp>
      <p:sp>
        <p:nvSpPr>
          <p:cNvPr id="962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bwMode="auto">
          <a:noFill/>
          <a:ln>
            <a:solidFill>
              <a:srgbClr val="000000"/>
            </a:solidFill>
            <a:miter lim="800000"/>
            <a:headEnd/>
            <a:tailEnd/>
          </a:ln>
        </p:spPr>
      </p:sp>
      <p:sp>
        <p:nvSpPr>
          <p:cNvPr id="102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From Lab 4</a:t>
            </a:r>
          </a:p>
        </p:txBody>
      </p:sp>
      <p:sp>
        <p:nvSpPr>
          <p:cNvPr id="102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buClr>
                <a:srgbClr val="0000FF"/>
              </a:buClr>
            </a:pPr>
            <a:fld id="{8126A9AA-4E90-4ADA-877E-E6B507606650}" type="slidenum">
              <a:rPr lang="en-US">
                <a:solidFill>
                  <a:srgbClr val="000000"/>
                </a:solidFill>
              </a:rPr>
              <a:pPr>
                <a:buClr>
                  <a:srgbClr val="0000FF"/>
                </a:buClr>
              </a:pPr>
              <a:t>7</a:t>
            </a:fld>
            <a:endParaRPr lang="en-US">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56FF78D-CE5B-4BB2-8EE9-9D2C89DB89E8}" type="slidenum">
              <a:rPr lang="en-US"/>
              <a:pPr/>
              <a:t>53</a:t>
            </a:fld>
            <a:endParaRPr lang="en-US"/>
          </a:p>
        </p:txBody>
      </p:sp>
      <p:sp>
        <p:nvSpPr>
          <p:cNvPr id="983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783C664-9203-4CCA-A543-89DDB236FD0D}" type="slidenum">
              <a:rPr lang="en-US"/>
              <a:pPr/>
              <a:t>54</a:t>
            </a:fld>
            <a:endParaRPr lang="en-US"/>
          </a:p>
        </p:txBody>
      </p:sp>
      <p:sp>
        <p:nvSpPr>
          <p:cNvPr id="1003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67FD0E5-379F-4DAC-AA6B-AAD835E12E4C}" type="slidenum">
              <a:rPr lang="en-US"/>
              <a:pPr/>
              <a:t>55</a:t>
            </a:fld>
            <a:endParaRPr lang="en-US"/>
          </a:p>
        </p:txBody>
      </p:sp>
      <p:sp>
        <p:nvSpPr>
          <p:cNvPr id="1024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24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842B88F-6E0B-441E-9281-3622109DB63B}" type="slidenum">
              <a:rPr lang="en-US"/>
              <a:pPr/>
              <a:t>56</a:t>
            </a:fld>
            <a:endParaRPr lang="en-US"/>
          </a:p>
        </p:txBody>
      </p:sp>
      <p:sp>
        <p:nvSpPr>
          <p:cNvPr id="1044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44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p:spPr>
      </p:sp>
      <p:sp>
        <p:nvSpPr>
          <p:cNvPr id="1064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64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5EA6D79-0195-42AA-B5CE-FADC8F609394}" type="slidenum">
              <a:rPr lang="en-US"/>
              <a:pPr/>
              <a:t>57</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noFill/>
          <a:ln>
            <a:solidFill>
              <a:srgbClr val="000000"/>
            </a:solidFill>
            <a:miter lim="800000"/>
            <a:headEnd/>
            <a:tailEnd/>
          </a:ln>
        </p:spPr>
      </p:sp>
      <p:sp>
        <p:nvSpPr>
          <p:cNvPr id="1085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85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BDB937-D9EE-4E59-B71E-DE4C79FB1C6F}" type="slidenum">
              <a:rPr lang="en-US"/>
              <a:pPr/>
              <a:t>58</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bwMode="auto">
          <a:noFill/>
          <a:ln>
            <a:solidFill>
              <a:srgbClr val="000000"/>
            </a:solidFill>
            <a:miter lim="800000"/>
            <a:headEnd/>
            <a:tailEnd/>
          </a:ln>
        </p:spPr>
      </p:sp>
      <p:sp>
        <p:nvSpPr>
          <p:cNvPr id="1105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Synovial membranes are not simple organs because they contain only connective tissue elements</a:t>
            </a:r>
          </a:p>
        </p:txBody>
      </p:sp>
      <p:sp>
        <p:nvSpPr>
          <p:cNvPr id="1105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F341FB-171C-4D1B-9549-BD40F5A18754}" type="slidenum">
              <a:rPr lang="en-US"/>
              <a:pPr/>
              <a:t>59</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bwMode="auto">
          <a:noFill/>
          <a:ln>
            <a:solidFill>
              <a:srgbClr val="000000"/>
            </a:solidFill>
            <a:miter lim="800000"/>
            <a:headEnd/>
            <a:tailEnd/>
          </a:ln>
        </p:spPr>
      </p:sp>
      <p:sp>
        <p:nvSpPr>
          <p:cNvPr id="1126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Synovial membranes are not simple organs because they contain only connective tissue elements</a:t>
            </a:r>
          </a:p>
        </p:txBody>
      </p:sp>
      <p:sp>
        <p:nvSpPr>
          <p:cNvPr id="1126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89602F5-3F10-4C34-81FD-EC1452931295}" type="slidenum">
              <a:rPr lang="en-US"/>
              <a:pPr/>
              <a:t>60</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bwMode="auto">
          <a:noFill/>
          <a:ln>
            <a:solidFill>
              <a:srgbClr val="000000"/>
            </a:solidFill>
            <a:miter lim="800000"/>
            <a:headEnd/>
            <a:tailEnd/>
          </a:ln>
        </p:spPr>
      </p:sp>
      <p:sp>
        <p:nvSpPr>
          <p:cNvPr id="1402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From Lab 4</a:t>
            </a:r>
          </a:p>
        </p:txBody>
      </p:sp>
      <p:sp>
        <p:nvSpPr>
          <p:cNvPr id="1402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buClr>
                <a:srgbClr val="0000FF"/>
              </a:buClr>
            </a:pPr>
            <a:fld id="{10C7854D-2962-43D0-BB7A-DDAC9AF4C292}" type="slidenum">
              <a:rPr lang="en-US">
                <a:solidFill>
                  <a:srgbClr val="000000"/>
                </a:solidFill>
              </a:rPr>
              <a:pPr>
                <a:buClr>
                  <a:srgbClr val="0000FF"/>
                </a:buClr>
              </a:pPr>
              <a:t>61</a:t>
            </a:fld>
            <a:endParaRPr lang="en-US">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p:cNvSpPr>
          <p:nvPr>
            <p:ph type="sldImg"/>
          </p:nvPr>
        </p:nvSpPr>
        <p:spPr bwMode="auto">
          <a:noFill/>
          <a:ln>
            <a:solidFill>
              <a:srgbClr val="000000"/>
            </a:solidFill>
            <a:miter lim="800000"/>
            <a:headEnd/>
            <a:tailEnd/>
          </a:ln>
        </p:spPr>
      </p:sp>
      <p:sp>
        <p:nvSpPr>
          <p:cNvPr id="1423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From Lab 4</a:t>
            </a:r>
          </a:p>
        </p:txBody>
      </p:sp>
      <p:sp>
        <p:nvSpPr>
          <p:cNvPr id="1423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buClr>
                <a:srgbClr val="0000FF"/>
              </a:buClr>
            </a:pPr>
            <a:fld id="{83CF0420-BAD3-42B0-B8BD-85007FCE1E32}" type="slidenum">
              <a:rPr lang="en-US">
                <a:solidFill>
                  <a:srgbClr val="000000"/>
                </a:solidFill>
              </a:rPr>
              <a:pPr>
                <a:buClr>
                  <a:srgbClr val="0000FF"/>
                </a:buClr>
              </a:pPr>
              <a:t>62</a:t>
            </a:fld>
            <a:endParaRPr 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p:cNvSpPr>
          <p:nvPr>
            <p:ph type="sldImg"/>
          </p:nvPr>
        </p:nvSpPr>
        <p:spPr bwMode="auto">
          <a:noFill/>
          <a:ln>
            <a:solidFill>
              <a:srgbClr val="000000"/>
            </a:solidFill>
            <a:miter lim="800000"/>
            <a:headEnd/>
            <a:tailEnd/>
          </a:ln>
        </p:spPr>
      </p:sp>
      <p:sp>
        <p:nvSpPr>
          <p:cNvPr id="122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2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buClr>
                <a:srgbClr val="0000FF"/>
              </a:buClr>
            </a:pPr>
            <a:fld id="{ECA1AE26-9B67-40EC-A908-A030F101EF15}" type="slidenum">
              <a:rPr lang="en-US">
                <a:solidFill>
                  <a:srgbClr val="000000"/>
                </a:solidFill>
              </a:rPr>
              <a:pPr>
                <a:buClr>
                  <a:srgbClr val="0000FF"/>
                </a:buClr>
              </a:pPr>
              <a:t>8</a:t>
            </a:fld>
            <a:endParaRPr lang="en-US">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83972" name="Slide Number Placeholder 3"/>
          <p:cNvSpPr>
            <a:spLocks noGrp="1"/>
          </p:cNvSpPr>
          <p:nvPr>
            <p:ph type="sldNum" sz="quarter" idx="5"/>
          </p:nvPr>
        </p:nvSpPr>
        <p:spPr bwMode="auto">
          <a:noFill/>
          <a:ln>
            <a:miter lim="800000"/>
            <a:headEnd/>
            <a:tailEnd/>
          </a:ln>
        </p:spPr>
        <p:txBody>
          <a:bodyPr/>
          <a:lstStyle/>
          <a:p>
            <a:pPr>
              <a:spcBef>
                <a:spcPct val="0"/>
              </a:spcBef>
            </a:pPr>
            <a:fld id="{58A60429-5532-4AB8-9E7D-EE2AB095380F}" type="slidenum">
              <a:rPr lang="en-US" sz="1100">
                <a:solidFill>
                  <a:srgbClr val="000000"/>
                </a:solidFill>
              </a:rPr>
              <a:pPr>
                <a:spcBef>
                  <a:spcPct val="0"/>
                </a:spcBef>
              </a:pPr>
              <a:t>64</a:t>
            </a:fld>
            <a:endParaRPr lang="en-US" sz="1100">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83972" name="Slide Number Placeholder 3"/>
          <p:cNvSpPr>
            <a:spLocks noGrp="1"/>
          </p:cNvSpPr>
          <p:nvPr>
            <p:ph type="sldNum" sz="quarter" idx="5"/>
          </p:nvPr>
        </p:nvSpPr>
        <p:spPr bwMode="auto">
          <a:noFill/>
          <a:ln>
            <a:miter lim="800000"/>
            <a:headEnd/>
            <a:tailEnd/>
          </a:ln>
        </p:spPr>
        <p:txBody>
          <a:bodyPr/>
          <a:lstStyle/>
          <a:p>
            <a:pPr>
              <a:spcBef>
                <a:spcPct val="0"/>
              </a:spcBef>
            </a:pPr>
            <a:fld id="{58A60429-5532-4AB8-9E7D-EE2AB095380F}" type="slidenum">
              <a:rPr lang="en-US" sz="1100">
                <a:solidFill>
                  <a:srgbClr val="000000"/>
                </a:solidFill>
              </a:rPr>
              <a:pPr>
                <a:spcBef>
                  <a:spcPct val="0"/>
                </a:spcBef>
              </a:pPr>
              <a:t>66</a:t>
            </a:fld>
            <a:endParaRPr lang="en-US" sz="11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p:cNvSpPr>
          <p:nvPr>
            <p:ph type="sldImg"/>
          </p:nvPr>
        </p:nvSpPr>
        <p:spPr bwMode="auto">
          <a:noFill/>
          <a:ln>
            <a:solidFill>
              <a:srgbClr val="000000"/>
            </a:solidFill>
            <a:miter lim="800000"/>
            <a:headEnd/>
            <a:tailEnd/>
          </a:ln>
        </p:spPr>
      </p:sp>
      <p:sp>
        <p:nvSpPr>
          <p:cNvPr id="143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buClr>
                <a:srgbClr val="0000FF"/>
              </a:buClr>
            </a:pPr>
            <a:fld id="{4481D372-483A-498A-9BF5-AF23952250B8}" type="slidenum">
              <a:rPr lang="en-US">
                <a:solidFill>
                  <a:srgbClr val="000000"/>
                </a:solidFill>
              </a:rPr>
              <a:pPr>
                <a:buClr>
                  <a:srgbClr val="0000FF"/>
                </a:buClr>
              </a:pPr>
              <a:t>9</a:t>
            </a:fld>
            <a:endParaRPr 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buClr>
                <a:srgbClr val="0000FF"/>
              </a:buClr>
            </a:pPr>
            <a:fld id="{581DEC43-E21F-4E54-B1B6-2B468BFAA6DE}" type="slidenum">
              <a:rPr lang="en-US">
                <a:solidFill>
                  <a:srgbClr val="000000"/>
                </a:solidFill>
              </a:rPr>
              <a:pPr>
                <a:buClr>
                  <a:srgbClr val="0000FF"/>
                </a:buClr>
              </a:pPr>
              <a:t>10</a:t>
            </a:fld>
            <a:endParaRPr 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4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buClr>
                <a:srgbClr val="0000FF"/>
              </a:buClr>
            </a:pPr>
            <a:fld id="{EAF0ABC7-334F-4C60-B921-8E738B0FC23C}" type="slidenum">
              <a:rPr lang="en-US">
                <a:solidFill>
                  <a:srgbClr val="000000"/>
                </a:solidFill>
              </a:rPr>
              <a:pPr>
                <a:buClr>
                  <a:srgbClr val="0000FF"/>
                </a:buClr>
              </a:pPr>
              <a:t>11</a:t>
            </a:fld>
            <a:endParaRPr 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0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a:buClr>
                <a:srgbClr val="0000FF"/>
              </a:buClr>
            </a:pPr>
            <a:fld id="{40926223-BC5F-4CF0-B090-3345E44B07C4}" type="slidenum">
              <a:rPr lang="en-US">
                <a:solidFill>
                  <a:srgbClr val="000000"/>
                </a:solidFill>
              </a:rPr>
              <a:pPr>
                <a:buClr>
                  <a:srgbClr val="0000FF"/>
                </a:buClr>
              </a:pPr>
              <a:t>12</a:t>
            </a:fld>
            <a:endParaRPr 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1"/>
            <a:ext cx="7543800" cy="2667000"/>
          </a:xfrm>
        </p:spPr>
        <p:txBody>
          <a:bodyPr anchorCtr="0"/>
          <a:lstStyle>
            <a:lvl1pPr>
              <a:defRPr sz="5000">
                <a:ln>
                  <a:noFill/>
                </a:ln>
                <a:solidFill>
                  <a:srgbClr val="7D00FA"/>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62000" y="3886200"/>
            <a:ext cx="7543800" cy="1066800"/>
          </a:xfrm>
        </p:spPr>
        <p:txBody>
          <a:bodyPr>
            <a:noAutofit/>
          </a:bodyPr>
          <a:lstStyle>
            <a:lvl1pPr marL="0" indent="0" algn="ctr">
              <a:lnSpc>
                <a:spcPct val="130000"/>
              </a:lnSpc>
              <a:buNone/>
              <a:defRPr sz="4600">
                <a:solidFill>
                  <a:srgbClr val="000000"/>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0550" y="930800"/>
            <a:ext cx="8441800" cy="5645550"/>
          </a:xfrm>
        </p:spPr>
        <p:txBody>
          <a:bodyPr/>
          <a:lstStyle>
            <a:lvl1pPr marL="347663" indent="-347663">
              <a:lnSpc>
                <a:spcPct val="165000"/>
              </a:lnSpc>
              <a:spcBef>
                <a:spcPts val="0"/>
              </a:spcBef>
              <a:spcAft>
                <a:spcPts val="0"/>
              </a:spcAft>
              <a:buClr>
                <a:srgbClr val="7D00FA"/>
              </a:buClr>
              <a:buSzPct val="65000"/>
              <a:buFont typeface="Wingdings" pitchFamily="2" charset="2"/>
              <a:buChar char="q"/>
              <a:defRPr sz="2600">
                <a:solidFill>
                  <a:srgbClr val="000000"/>
                </a:solidFill>
                <a:latin typeface="Sylfaen" pitchFamily="18" charset="0"/>
              </a:defRPr>
            </a:lvl1pPr>
            <a:lvl2pPr marL="625475" marR="0" indent="-277813" algn="l" defTabSz="914400" rtl="0" eaLnBrk="1" fontAlgn="auto" latinLnBrk="0" hangingPunct="1">
              <a:lnSpc>
                <a:spcPct val="165000"/>
              </a:lnSpc>
              <a:spcBef>
                <a:spcPts val="0"/>
              </a:spcBef>
              <a:spcAft>
                <a:spcPts val="0"/>
              </a:spcAft>
              <a:buClr>
                <a:srgbClr val="00E200"/>
              </a:buClr>
              <a:buSzPct val="90000"/>
              <a:buFont typeface="Wingdings" pitchFamily="2" charset="2"/>
              <a:buChar char="§"/>
              <a:tabLst/>
              <a:defRPr sz="2600">
                <a:solidFill>
                  <a:srgbClr val="000000"/>
                </a:solidFill>
                <a:latin typeface="Sylfaen" pitchFamily="18" charset="0"/>
              </a:defRPr>
            </a:lvl2pPr>
            <a:lvl3pPr marL="914400" marR="0" indent="-288925" algn="l" defTabSz="914400" rtl="0" eaLnBrk="1" fontAlgn="auto" latinLnBrk="0" hangingPunct="1">
              <a:lnSpc>
                <a:spcPct val="165000"/>
              </a:lnSpc>
              <a:spcBef>
                <a:spcPts val="0"/>
              </a:spcBef>
              <a:spcAft>
                <a:spcPts val="0"/>
              </a:spcAft>
              <a:buClr>
                <a:srgbClr val="EBE600"/>
              </a:buClr>
              <a:buSzPct val="100000"/>
              <a:buFont typeface="Arial" pitchFamily="34" charset="0"/>
              <a:buChar char="•"/>
              <a:tabLst/>
              <a:defRPr sz="2600">
                <a:solidFill>
                  <a:srgbClr val="000000"/>
                </a:solidFill>
                <a:latin typeface="Sylfaen" pitchFamily="18" charset="0"/>
              </a:defRPr>
            </a:lvl3pPr>
            <a:lvl4pPr>
              <a:lnSpc>
                <a:spcPct val="165000"/>
              </a:lnSpc>
              <a:spcBef>
                <a:spcPts val="0"/>
              </a:spcBef>
              <a:buClrTx/>
              <a:buSzPct val="55000"/>
              <a:buNone/>
              <a:defRPr sz="2600">
                <a:solidFill>
                  <a:srgbClr val="000000"/>
                </a:solidFill>
                <a:latin typeface="Sylfaen" pitchFamily="18" charset="0"/>
              </a:defRPr>
            </a:lvl4pPr>
            <a:lvl5pPr>
              <a:lnSpc>
                <a:spcPct val="165000"/>
              </a:lnSpc>
              <a:spcBef>
                <a:spcPts val="0"/>
              </a:spcBef>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itle Placeholder 1"/>
          <p:cNvSpPr>
            <a:spLocks noGrp="1"/>
          </p:cNvSpPr>
          <p:nvPr>
            <p:ph type="title"/>
          </p:nvPr>
        </p:nvSpPr>
        <p:spPr>
          <a:xfrm>
            <a:off x="45720" y="217024"/>
            <a:ext cx="9067038" cy="773575"/>
          </a:xfrm>
          <a:prstGeom prst="rect">
            <a:avLst/>
          </a:prstGeom>
        </p:spPr>
        <p:txBody>
          <a:bodyPr/>
          <a:lstStyle/>
          <a:p>
            <a:r>
              <a:rPr lang="en-US" dirty="0"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3000">
              <a:srgbClr val="EEEFF2"/>
            </a:gs>
            <a:gs pos="75000">
              <a:schemeClr val="bg1">
                <a:shade val="100000"/>
                <a:satMod val="115000"/>
              </a:schemeClr>
            </a:gs>
            <a:gs pos="75000">
              <a:schemeClr val="bg1">
                <a:shade val="100000"/>
                <a:satMod val="115000"/>
                <a:alpha val="91000"/>
              </a:schemeClr>
            </a:gs>
            <a:gs pos="100000">
              <a:schemeClr val="bg1">
                <a:shade val="70000"/>
                <a:satMod val="130000"/>
              </a:schemeClr>
            </a:gs>
          </a:gsLst>
          <a:lin ang="165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038" y="217488"/>
            <a:ext cx="9066212" cy="77311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420688" y="938213"/>
            <a:ext cx="8442325" cy="563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7" name="Rectangle 6"/>
          <p:cNvSpPr/>
          <p:nvPr/>
        </p:nvSpPr>
        <p:spPr>
          <a:xfrm flipH="1">
            <a:off x="9067800" y="0"/>
            <a:ext cx="122238" cy="6858000"/>
          </a:xfrm>
          <a:prstGeom prst="rect">
            <a:avLst/>
          </a:prstGeom>
          <a:solidFill>
            <a:srgbClr val="D000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sp>
        <p:nvSpPr>
          <p:cNvPr id="8" name="Rectangle 7"/>
          <p:cNvSpPr/>
          <p:nvPr/>
        </p:nvSpPr>
        <p:spPr>
          <a:xfrm>
            <a:off x="9067800" y="1023938"/>
            <a:ext cx="122238" cy="685800"/>
          </a:xfrm>
          <a:prstGeom prst="rect">
            <a:avLst/>
          </a:prstGeom>
          <a:solidFill>
            <a:srgbClr val="7D00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dirty="0">
              <a:solidFill>
                <a:schemeClr val="accent6">
                  <a:lumMod val="75000"/>
                </a:schemeClr>
              </a:solidFill>
            </a:endParaRPr>
          </a:p>
        </p:txBody>
      </p:sp>
      <p:sp>
        <p:nvSpPr>
          <p:cNvPr id="10" name="TextBox 9"/>
          <p:cNvSpPr txBox="1"/>
          <p:nvPr/>
        </p:nvSpPr>
        <p:spPr>
          <a:xfrm>
            <a:off x="4287838" y="6521450"/>
            <a:ext cx="4627562" cy="290513"/>
          </a:xfrm>
          <a:prstGeom prst="rect">
            <a:avLst/>
          </a:prstGeom>
          <a:noFill/>
        </p:spPr>
        <p:txBody>
          <a:bodyPr>
            <a:spAutoFit/>
          </a:bodyPr>
          <a:lstStyle/>
          <a:p>
            <a:pPr algn="r">
              <a:lnSpc>
                <a:spcPct val="120000"/>
              </a:lnSpc>
              <a:spcBef>
                <a:spcPct val="20000"/>
              </a:spcBef>
              <a:buClr>
                <a:schemeClr val="hlink"/>
              </a:buClr>
              <a:buSzPct val="55000"/>
              <a:buFont typeface="Wingdings" pitchFamily="2" charset="2"/>
              <a:buNone/>
              <a:defRPr/>
            </a:pPr>
            <a:r>
              <a:rPr lang="en-US" sz="1100" dirty="0">
                <a:latin typeface="Times New Roman"/>
                <a:cs typeface="Times New Roman"/>
              </a:rPr>
              <a:t>Copyright © John Wiley &amp; Sons, Inc. All rights reserved.</a:t>
            </a:r>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Lst>
  <p:txStyles>
    <p:titleStyle>
      <a:lvl1pPr algn="ctr" rtl="0" fontAlgn="base">
        <a:spcBef>
          <a:spcPct val="0"/>
        </a:spcBef>
        <a:spcAft>
          <a:spcPct val="0"/>
        </a:spcAft>
        <a:defRPr sz="3900" kern="1200" spc="-100">
          <a:solidFill>
            <a:srgbClr val="6600FF"/>
          </a:solidFill>
          <a:latin typeface="Bookman Old Style" pitchFamily="18" charset="0"/>
          <a:ea typeface="+mj-ea"/>
          <a:cs typeface="+mj-cs"/>
        </a:defRPr>
      </a:lvl1pPr>
      <a:lvl2pPr algn="ctr" rtl="0" fontAlgn="base">
        <a:spcBef>
          <a:spcPct val="0"/>
        </a:spcBef>
        <a:spcAft>
          <a:spcPct val="0"/>
        </a:spcAft>
        <a:defRPr sz="3900">
          <a:solidFill>
            <a:srgbClr val="6600FF"/>
          </a:solidFill>
          <a:latin typeface="Bookman Old Style" pitchFamily="18" charset="0"/>
        </a:defRPr>
      </a:lvl2pPr>
      <a:lvl3pPr algn="ctr" rtl="0" fontAlgn="base">
        <a:spcBef>
          <a:spcPct val="0"/>
        </a:spcBef>
        <a:spcAft>
          <a:spcPct val="0"/>
        </a:spcAft>
        <a:defRPr sz="3900">
          <a:solidFill>
            <a:srgbClr val="6600FF"/>
          </a:solidFill>
          <a:latin typeface="Bookman Old Style" pitchFamily="18" charset="0"/>
        </a:defRPr>
      </a:lvl3pPr>
      <a:lvl4pPr algn="ctr" rtl="0" fontAlgn="base">
        <a:spcBef>
          <a:spcPct val="0"/>
        </a:spcBef>
        <a:spcAft>
          <a:spcPct val="0"/>
        </a:spcAft>
        <a:defRPr sz="3900">
          <a:solidFill>
            <a:srgbClr val="6600FF"/>
          </a:solidFill>
          <a:latin typeface="Bookman Old Style" pitchFamily="18" charset="0"/>
        </a:defRPr>
      </a:lvl4pPr>
      <a:lvl5pPr algn="ctr" rtl="0" fontAlgn="base">
        <a:spcBef>
          <a:spcPct val="0"/>
        </a:spcBef>
        <a:spcAft>
          <a:spcPct val="0"/>
        </a:spcAft>
        <a:defRPr sz="3900">
          <a:solidFill>
            <a:srgbClr val="6600FF"/>
          </a:solidFill>
          <a:latin typeface="Bookman Old Style" pitchFamily="18" charset="0"/>
        </a:defRPr>
      </a:lvl5pPr>
      <a:lvl6pPr marL="457200" algn="ctr" rtl="0" fontAlgn="base">
        <a:spcBef>
          <a:spcPct val="0"/>
        </a:spcBef>
        <a:spcAft>
          <a:spcPct val="0"/>
        </a:spcAft>
        <a:defRPr sz="3900">
          <a:solidFill>
            <a:srgbClr val="6600FF"/>
          </a:solidFill>
          <a:latin typeface="Bookman Old Style" pitchFamily="18" charset="0"/>
        </a:defRPr>
      </a:lvl6pPr>
      <a:lvl7pPr marL="914400" algn="ctr" rtl="0" fontAlgn="base">
        <a:spcBef>
          <a:spcPct val="0"/>
        </a:spcBef>
        <a:spcAft>
          <a:spcPct val="0"/>
        </a:spcAft>
        <a:defRPr sz="3900">
          <a:solidFill>
            <a:srgbClr val="6600FF"/>
          </a:solidFill>
          <a:latin typeface="Bookman Old Style" pitchFamily="18" charset="0"/>
        </a:defRPr>
      </a:lvl7pPr>
      <a:lvl8pPr marL="1371600" algn="ctr" rtl="0" fontAlgn="base">
        <a:spcBef>
          <a:spcPct val="0"/>
        </a:spcBef>
        <a:spcAft>
          <a:spcPct val="0"/>
        </a:spcAft>
        <a:defRPr sz="3900">
          <a:solidFill>
            <a:srgbClr val="6600FF"/>
          </a:solidFill>
          <a:latin typeface="Bookman Old Style" pitchFamily="18" charset="0"/>
        </a:defRPr>
      </a:lvl8pPr>
      <a:lvl9pPr marL="1828800" algn="ctr" rtl="0" fontAlgn="base">
        <a:spcBef>
          <a:spcPct val="0"/>
        </a:spcBef>
        <a:spcAft>
          <a:spcPct val="0"/>
        </a:spcAft>
        <a:defRPr sz="3900">
          <a:solidFill>
            <a:srgbClr val="6600FF"/>
          </a:solidFill>
          <a:latin typeface="Bookman Old Style" pitchFamily="18" charset="0"/>
        </a:defRPr>
      </a:lvl9pPr>
    </p:titleStyle>
    <p:bodyStyle>
      <a:lvl1pPr marL="347663" indent="-347663" algn="l" rtl="0" fontAlgn="base">
        <a:lnSpc>
          <a:spcPct val="165000"/>
        </a:lnSpc>
        <a:spcBef>
          <a:spcPct val="0"/>
        </a:spcBef>
        <a:spcAft>
          <a:spcPct val="0"/>
        </a:spcAft>
        <a:buClr>
          <a:srgbClr val="7D00FA"/>
        </a:buClr>
        <a:buSzPct val="65000"/>
        <a:buFont typeface="Wingdings" pitchFamily="2" charset="2"/>
        <a:buChar char="q"/>
        <a:defRPr sz="2600" kern="1200">
          <a:solidFill>
            <a:srgbClr val="000000"/>
          </a:solidFill>
          <a:latin typeface="Sylfaen" pitchFamily="18" charset="0"/>
          <a:ea typeface="+mn-ea"/>
          <a:cs typeface="+mn-cs"/>
        </a:defRPr>
      </a:lvl1pPr>
      <a:lvl2pPr marL="625475" indent="-277813" algn="l" rtl="0" fontAlgn="base">
        <a:lnSpc>
          <a:spcPct val="165000"/>
        </a:lnSpc>
        <a:spcBef>
          <a:spcPct val="0"/>
        </a:spcBef>
        <a:spcAft>
          <a:spcPct val="0"/>
        </a:spcAft>
        <a:buClr>
          <a:srgbClr val="65D965"/>
        </a:buClr>
        <a:buSzPct val="90000"/>
        <a:buFont typeface="Wingdings" pitchFamily="2" charset="2"/>
        <a:buChar char="§"/>
        <a:defRPr sz="2600" kern="1200">
          <a:solidFill>
            <a:srgbClr val="000000"/>
          </a:solidFill>
          <a:latin typeface="Sylfaen" pitchFamily="18" charset="0"/>
          <a:ea typeface="+mn-ea"/>
          <a:cs typeface="+mn-cs"/>
        </a:defRPr>
      </a:lvl2pPr>
      <a:lvl3pPr marL="914400" indent="-288925" algn="l" rtl="0" fontAlgn="base">
        <a:lnSpc>
          <a:spcPct val="165000"/>
        </a:lnSpc>
        <a:spcBef>
          <a:spcPct val="0"/>
        </a:spcBef>
        <a:spcAft>
          <a:spcPct val="0"/>
        </a:spcAft>
        <a:buClr>
          <a:srgbClr val="F0EA00"/>
        </a:buClr>
        <a:buSzPct val="100000"/>
        <a:buFont typeface="Calibri" pitchFamily="34" charset="0"/>
        <a:buChar char="•"/>
        <a:defRPr sz="2600" kern="1200">
          <a:solidFill>
            <a:srgbClr val="000000"/>
          </a:solidFill>
          <a:latin typeface="Sylfaen" pitchFamily="18" charset="0"/>
          <a:ea typeface="+mn-ea"/>
          <a:cs typeface="+mn-cs"/>
        </a:defRPr>
      </a:lvl3pPr>
      <a:lvl4pPr marL="1279525" indent="-228600" algn="l" rtl="0" fontAlgn="base">
        <a:spcBef>
          <a:spcPct val="20000"/>
        </a:spcBef>
        <a:spcAft>
          <a:spcPct val="0"/>
        </a:spcAft>
        <a:buClr>
          <a:srgbClr val="6BB76D"/>
        </a:buClr>
        <a:buFont typeface="Arial" charset="0"/>
        <a:buChar char="•"/>
        <a:defRPr sz="1600" kern="1200">
          <a:solidFill>
            <a:schemeClr val="tx1"/>
          </a:solidFill>
          <a:latin typeface="+mn-lt"/>
          <a:ea typeface="+mn-ea"/>
          <a:cs typeface="+mn-cs"/>
        </a:defRPr>
      </a:lvl4pPr>
      <a:lvl5pPr marL="1554163" indent="-228600" algn="l" rtl="0" fontAlgn="base">
        <a:spcBef>
          <a:spcPct val="20000"/>
        </a:spcBef>
        <a:spcAft>
          <a:spcPct val="0"/>
        </a:spcAft>
        <a:buClr>
          <a:srgbClr val="E88651"/>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wiley.com/college/interactions/Foundations/content/Foundations/tiss1a/frameset2.ht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youtube.com/watch?v=i5tR3csCWYo&amp;list=PL8dPuuaLjXtOAKed_MxxWBNaPno5h3Zs8&amp;index=2"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youtube.com/watch?v=lUe_RI_m-Vg" TargetMode="External"/></Relationships>
</file>

<file path=ppt/slides/_rels/slide35.xml.rels><?xml version="1.0" encoding="UTF-8" standalone="yes"?>
<Relationships xmlns="http://schemas.openxmlformats.org/package/2006/relationships"><Relationship Id="rId2" Type="http://schemas.openxmlformats.org/officeDocument/2006/relationships/hyperlink" Target="https://www.youtube.com/watch?v=D-SzmURNBH0"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3.jpeg"/><Relationship Id="rId7" Type="http://schemas.openxmlformats.org/officeDocument/2006/relationships/hyperlink" Target="http://espn.go.com/nba/draft2014/story/_/id/11119553/former-baylor-star-isaiah-austin-career-ending-medical-condition" TargetMode="Externa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hyperlink" Target="https://www.google.com/url?sa=t&amp;rct=j&amp;q=&amp;esrc=s&amp;source=video&amp;cd=1&amp;cad=rja&amp;uact=8&amp;ved=0ahUKEwiy3KPGyK3PAhXMOSYKHV07DwMQtwIIHDAA&amp;url=http%3A%2F%2Fespn.go.com%2Fboston%2Fnba%2Fstory%2F_%2Fid%2F11119553%2Fforme&amp;usg=AFQjCNEL-dj8Ns3UZKpdYU_LFIvZfal0TA&amp;sig2=e5rAR_U32xGlTjLSmoZVsw"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www.youtube.com/watch?v=Jvtb0a2RXaY"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79.gi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80.gif"/></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geewall.com/mmc_uploads/7094-black-wood-wallpaper-70919.jpg"/>
          <p:cNvPicPr>
            <a:picLocks noChangeAspect="1" noChangeArrowheads="1"/>
          </p:cNvPicPr>
          <p:nvPr/>
        </p:nvPicPr>
        <p:blipFill>
          <a:blip r:embed="rId3" cstate="print"/>
          <a:srcRect/>
          <a:stretch>
            <a:fillRect/>
          </a:stretch>
        </p:blipFill>
        <p:spPr bwMode="auto">
          <a:xfrm>
            <a:off x="0" y="0"/>
            <a:ext cx="9190038" cy="6858000"/>
          </a:xfrm>
          <a:prstGeom prst="rect">
            <a:avLst/>
          </a:prstGeom>
          <a:noFill/>
          <a:ln w="9525">
            <a:noFill/>
            <a:miter lim="800000"/>
            <a:headEnd/>
            <a:tailEnd/>
          </a:ln>
        </p:spPr>
      </p:pic>
      <p:sp>
        <p:nvSpPr>
          <p:cNvPr id="8" name="TextBox 7"/>
          <p:cNvSpPr txBox="1"/>
          <p:nvPr/>
        </p:nvSpPr>
        <p:spPr>
          <a:xfrm rot="16200000">
            <a:off x="5074444" y="2688431"/>
            <a:ext cx="6340475" cy="1420813"/>
          </a:xfrm>
          <a:prstGeom prst="rect">
            <a:avLst/>
          </a:prstGeom>
          <a:noFill/>
        </p:spPr>
        <p:txBody>
          <a:bodyPr>
            <a:spAutoFit/>
          </a:bodyPr>
          <a:lstStyle/>
          <a:p>
            <a:pPr algn="just">
              <a:lnSpc>
                <a:spcPct val="135000"/>
              </a:lnSpc>
              <a:spcBef>
                <a:spcPts val="1800"/>
              </a:spcBef>
              <a:defRPr/>
            </a:pPr>
            <a:r>
              <a:rPr lang="en-US" sz="3600" dirty="0">
                <a:solidFill>
                  <a:schemeClr val="accent2">
                    <a:lumMod val="75000"/>
                  </a:schemeClr>
                </a:solidFill>
                <a:latin typeface="Dali" pitchFamily="2" charset="0"/>
                <a:cs typeface="Arial" pitchFamily="34" charset="0"/>
              </a:rPr>
              <a:t>Chapter </a:t>
            </a:r>
            <a:r>
              <a:rPr lang="en-US" sz="3600" dirty="0" smtClean="0">
                <a:solidFill>
                  <a:schemeClr val="accent2">
                    <a:lumMod val="75000"/>
                  </a:schemeClr>
                </a:solidFill>
                <a:latin typeface="Dali" pitchFamily="2" charset="0"/>
                <a:cs typeface="Arial" pitchFamily="34" charset="0"/>
              </a:rPr>
              <a:t>4: </a:t>
            </a:r>
            <a:r>
              <a:rPr lang="en-US" sz="2800" dirty="0" smtClean="0">
                <a:solidFill>
                  <a:schemeClr val="bg1"/>
                </a:solidFill>
                <a:latin typeface="Dali" pitchFamily="2" charset="0"/>
              </a:rPr>
              <a:t>Tissues: (but don’t start crying)</a:t>
            </a:r>
            <a:r>
              <a:rPr lang="en-US" sz="2800" dirty="0">
                <a:solidFill>
                  <a:schemeClr val="bg1"/>
                </a:solidFill>
                <a:latin typeface="Dali" pitchFamily="2" charset="0"/>
              </a:rPr>
              <a:t>	</a:t>
            </a:r>
            <a:r>
              <a:rPr lang="en-US" sz="2800" dirty="0">
                <a:solidFill>
                  <a:schemeClr val="accent1">
                    <a:lumMod val="75000"/>
                  </a:schemeClr>
                </a:solidFill>
                <a:latin typeface="Dali" pitchFamily="2" charset="0"/>
              </a:rPr>
              <a:t>A&amp;P   fall 2014      </a:t>
            </a:r>
            <a:r>
              <a:rPr lang="en-US" sz="2800" dirty="0" err="1">
                <a:solidFill>
                  <a:schemeClr val="accent1">
                    <a:lumMod val="75000"/>
                  </a:schemeClr>
                </a:solidFill>
                <a:latin typeface="Dali" pitchFamily="2" charset="0"/>
              </a:rPr>
              <a:t>mr.</a:t>
            </a:r>
            <a:r>
              <a:rPr lang="en-US" sz="2800" dirty="0">
                <a:solidFill>
                  <a:schemeClr val="accent1">
                    <a:lumMod val="75000"/>
                  </a:schemeClr>
                </a:solidFill>
                <a:latin typeface="Dali" pitchFamily="2" charset="0"/>
              </a:rPr>
              <a:t> e 	       SRCS</a:t>
            </a:r>
            <a:endParaRPr lang="en-US" sz="2800" dirty="0">
              <a:solidFill>
                <a:schemeClr val="accent1">
                  <a:lumMod val="75000"/>
                </a:schemeClr>
              </a:solidFill>
              <a:latin typeface="Dali" pitchFamily="2" charset="0"/>
              <a:cs typeface="Arial" pitchFamily="34" charset="0"/>
            </a:endParaRPr>
          </a:p>
        </p:txBody>
      </p:sp>
      <p:pic>
        <p:nvPicPr>
          <p:cNvPr id="1028" name="Picture 4" descr="http://gocomics.typepad.com/.a/6a00d8341c5f3053ef011168875ce5970c-pi"/>
          <p:cNvPicPr>
            <a:picLocks noChangeAspect="1" noChangeArrowheads="1"/>
          </p:cNvPicPr>
          <p:nvPr/>
        </p:nvPicPr>
        <p:blipFill>
          <a:blip r:embed="rId4" cstate="print"/>
          <a:srcRect r="66221"/>
          <a:stretch>
            <a:fillRect/>
          </a:stretch>
        </p:blipFill>
        <p:spPr bwMode="auto">
          <a:xfrm>
            <a:off x="1045911" y="325527"/>
            <a:ext cx="4031415" cy="6112288"/>
          </a:xfrm>
          <a:prstGeom prst="rect">
            <a:avLst/>
          </a:prstGeom>
          <a:noFill/>
        </p:spPr>
      </p:pic>
      <p:sp>
        <p:nvSpPr>
          <p:cNvPr id="9" name="Rounded Rectangular Callout 8"/>
          <p:cNvSpPr/>
          <p:nvPr/>
        </p:nvSpPr>
        <p:spPr>
          <a:xfrm>
            <a:off x="5149515" y="1082841"/>
            <a:ext cx="1780673" cy="2815391"/>
          </a:xfrm>
          <a:prstGeom prst="wedgeRoundRectCallout">
            <a:avLst>
              <a:gd name="adj1" fmla="val -69306"/>
              <a:gd name="adj2" fmla="val 16105"/>
              <a:gd name="adj3" fmla="val 16667"/>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Ever wonder what we are made of?</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Content Placeholder 4"/>
          <p:cNvSpPr>
            <a:spLocks noGrp="1"/>
          </p:cNvSpPr>
          <p:nvPr>
            <p:ph idx="1"/>
          </p:nvPr>
        </p:nvSpPr>
        <p:spPr>
          <a:xfrm>
            <a:off x="420688" y="930275"/>
            <a:ext cx="8442325" cy="5646738"/>
          </a:xfrm>
        </p:spPr>
        <p:txBody>
          <a:bodyPr/>
          <a:lstStyle/>
          <a:p>
            <a:pPr>
              <a:spcBef>
                <a:spcPct val="0"/>
              </a:spcBef>
              <a:spcAft>
                <a:spcPct val="0"/>
              </a:spcAft>
            </a:pPr>
            <a:r>
              <a:rPr lang="en-US" b="1" dirty="0" err="1" smtClean="0">
                <a:solidFill>
                  <a:srgbClr val="7D00FA"/>
                </a:solidFill>
              </a:rPr>
              <a:t>Desmosomes</a:t>
            </a:r>
            <a:r>
              <a:rPr lang="en-US" dirty="0" smtClean="0"/>
              <a:t> act as “</a:t>
            </a:r>
            <a:r>
              <a:rPr lang="en-US" b="1" dirty="0" smtClean="0"/>
              <a:t>spot welds</a:t>
            </a:r>
            <a:r>
              <a:rPr lang="en-US" dirty="0" smtClean="0"/>
              <a:t>”.  They also use </a:t>
            </a:r>
            <a:r>
              <a:rPr lang="en-US" dirty="0" err="1" smtClean="0"/>
              <a:t>cadherin</a:t>
            </a:r>
            <a:r>
              <a:rPr lang="en-US" dirty="0" smtClean="0"/>
              <a:t>  glycoprotein (plus intermediate filaments) to hook into the cytoplasm.</a:t>
            </a:r>
          </a:p>
        </p:txBody>
      </p:sp>
      <p:sp>
        <p:nvSpPr>
          <p:cNvPr id="2" name="Title 1"/>
          <p:cNvSpPr>
            <a:spLocks noGrp="1"/>
          </p:cNvSpPr>
          <p:nvPr>
            <p:ph type="title"/>
          </p:nvPr>
        </p:nvSpPr>
        <p:spPr>
          <a:xfrm>
            <a:off x="46038" y="217488"/>
            <a:ext cx="9066212" cy="773112"/>
          </a:xfrm>
        </p:spPr>
        <p:txBody>
          <a:bodyPr/>
          <a:lstStyle/>
          <a:p>
            <a:pPr fontAlgn="auto">
              <a:spcAft>
                <a:spcPts val="0"/>
              </a:spcAft>
              <a:defRPr/>
            </a:pPr>
            <a:r>
              <a:rPr lang="en-US" dirty="0" smtClean="0"/>
              <a:t>Intercellular Junctions</a:t>
            </a:r>
            <a:endParaRPr lang="en-US" dirty="0"/>
          </a:p>
        </p:txBody>
      </p:sp>
      <p:pic>
        <p:nvPicPr>
          <p:cNvPr id="15363" name="Picture 5" descr="pap13_fig_04_02c.jpg"/>
          <p:cNvPicPr>
            <a:picLocks noChangeAspect="1"/>
          </p:cNvPicPr>
          <p:nvPr/>
        </p:nvPicPr>
        <p:blipFill>
          <a:blip r:embed="rId3" cstate="print"/>
          <a:srcRect/>
          <a:stretch>
            <a:fillRect/>
          </a:stretch>
        </p:blipFill>
        <p:spPr bwMode="auto">
          <a:xfrm>
            <a:off x="3200400" y="2336800"/>
            <a:ext cx="4714875" cy="421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Content Placeholder 4"/>
          <p:cNvSpPr>
            <a:spLocks noGrp="1"/>
          </p:cNvSpPr>
          <p:nvPr>
            <p:ph idx="1"/>
          </p:nvPr>
        </p:nvSpPr>
        <p:spPr>
          <a:xfrm>
            <a:off x="422275" y="920750"/>
            <a:ext cx="8442325" cy="1758950"/>
          </a:xfrm>
        </p:spPr>
        <p:txBody>
          <a:bodyPr/>
          <a:lstStyle/>
          <a:p>
            <a:pPr>
              <a:spcBef>
                <a:spcPct val="0"/>
              </a:spcBef>
              <a:spcAft>
                <a:spcPct val="0"/>
              </a:spcAft>
            </a:pPr>
            <a:r>
              <a:rPr lang="en-US" b="1" dirty="0" err="1" smtClean="0">
                <a:solidFill>
                  <a:srgbClr val="7D00FA"/>
                </a:solidFill>
              </a:rPr>
              <a:t>Hemidesmosomes</a:t>
            </a:r>
            <a:r>
              <a:rPr lang="en-US" dirty="0" smtClean="0"/>
              <a:t> are </a:t>
            </a:r>
            <a:r>
              <a:rPr lang="en-US" b="1" dirty="0" smtClean="0"/>
              <a:t>half-welds</a:t>
            </a:r>
            <a:r>
              <a:rPr lang="en-US" dirty="0" smtClean="0"/>
              <a:t> that join cells to the basement membrane.</a:t>
            </a:r>
          </a:p>
        </p:txBody>
      </p:sp>
      <p:sp>
        <p:nvSpPr>
          <p:cNvPr id="2" name="Title 1"/>
          <p:cNvSpPr>
            <a:spLocks noGrp="1"/>
          </p:cNvSpPr>
          <p:nvPr>
            <p:ph type="title"/>
          </p:nvPr>
        </p:nvSpPr>
        <p:spPr>
          <a:xfrm>
            <a:off x="46038" y="217488"/>
            <a:ext cx="9066212" cy="773112"/>
          </a:xfrm>
        </p:spPr>
        <p:txBody>
          <a:bodyPr/>
          <a:lstStyle/>
          <a:p>
            <a:pPr fontAlgn="auto">
              <a:spcAft>
                <a:spcPts val="0"/>
              </a:spcAft>
              <a:defRPr/>
            </a:pPr>
            <a:r>
              <a:rPr lang="en-US" dirty="0" smtClean="0"/>
              <a:t>Intercellular Junctions</a:t>
            </a:r>
            <a:endParaRPr lang="en-US" dirty="0"/>
          </a:p>
        </p:txBody>
      </p:sp>
      <p:pic>
        <p:nvPicPr>
          <p:cNvPr id="17411" name="Picture 5" descr="pap13_fig_04_02d.jpg"/>
          <p:cNvPicPr>
            <a:picLocks noChangeAspect="1"/>
          </p:cNvPicPr>
          <p:nvPr/>
        </p:nvPicPr>
        <p:blipFill>
          <a:blip r:embed="rId3" cstate="print"/>
          <a:srcRect/>
          <a:stretch>
            <a:fillRect/>
          </a:stretch>
        </p:blipFill>
        <p:spPr bwMode="auto">
          <a:xfrm>
            <a:off x="4038600" y="1752600"/>
            <a:ext cx="4648200" cy="4748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Content Placeholder 4"/>
          <p:cNvSpPr>
            <a:spLocks noGrp="1"/>
          </p:cNvSpPr>
          <p:nvPr>
            <p:ph idx="1"/>
          </p:nvPr>
        </p:nvSpPr>
        <p:spPr>
          <a:xfrm>
            <a:off x="420688" y="930275"/>
            <a:ext cx="4075112" cy="5646738"/>
          </a:xfrm>
        </p:spPr>
        <p:txBody>
          <a:bodyPr/>
          <a:lstStyle/>
          <a:p>
            <a:pPr>
              <a:spcBef>
                <a:spcPct val="0"/>
              </a:spcBef>
              <a:spcAft>
                <a:spcPct val="0"/>
              </a:spcAft>
            </a:pPr>
            <a:r>
              <a:rPr lang="en-US" b="1" dirty="0" smtClean="0">
                <a:solidFill>
                  <a:srgbClr val="7D00FA"/>
                </a:solidFill>
              </a:rPr>
              <a:t>Gap Junctions </a:t>
            </a:r>
            <a:r>
              <a:rPr lang="en-US" dirty="0" smtClean="0"/>
              <a:t>are </a:t>
            </a:r>
            <a:r>
              <a:rPr lang="en-US" b="1" dirty="0" smtClean="0"/>
              <a:t>pores</a:t>
            </a:r>
            <a:r>
              <a:rPr lang="en-US" dirty="0" smtClean="0"/>
              <a:t> (</a:t>
            </a:r>
            <a:r>
              <a:rPr lang="en-US" dirty="0" err="1" smtClean="0"/>
              <a:t>connexons</a:t>
            </a:r>
            <a:r>
              <a:rPr lang="en-US" dirty="0" smtClean="0"/>
              <a:t>) that allow small substances like ions to pass between cells.  If one of the cells gets sick or dies, these seal like a hatch to prevent damage to other cells.</a:t>
            </a:r>
          </a:p>
        </p:txBody>
      </p:sp>
      <p:sp>
        <p:nvSpPr>
          <p:cNvPr id="2" name="Title 1"/>
          <p:cNvSpPr>
            <a:spLocks noGrp="1"/>
          </p:cNvSpPr>
          <p:nvPr>
            <p:ph type="title"/>
          </p:nvPr>
        </p:nvSpPr>
        <p:spPr>
          <a:xfrm>
            <a:off x="46038" y="217488"/>
            <a:ext cx="9066212" cy="773112"/>
          </a:xfrm>
        </p:spPr>
        <p:txBody>
          <a:bodyPr/>
          <a:lstStyle/>
          <a:p>
            <a:pPr fontAlgn="auto">
              <a:spcAft>
                <a:spcPts val="0"/>
              </a:spcAft>
              <a:defRPr/>
            </a:pPr>
            <a:r>
              <a:rPr lang="en-US" dirty="0" smtClean="0"/>
              <a:t>Intercellular Junctions</a:t>
            </a:r>
            <a:endParaRPr lang="en-US" dirty="0"/>
          </a:p>
        </p:txBody>
      </p:sp>
      <p:pic>
        <p:nvPicPr>
          <p:cNvPr id="19459" name="Picture 5" descr="pap13_fig_04_02e.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4591050" y="1295400"/>
            <a:ext cx="4324350"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13" name="Title 2"/>
          <p:cNvSpPr txBox="1">
            <a:spLocks/>
          </p:cNvSpPr>
          <p:nvPr/>
        </p:nvSpPr>
        <p:spPr>
          <a:xfrm>
            <a:off x="0" y="5876651"/>
            <a:ext cx="3720672"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100" normalizeH="0" baseline="0" noProof="0" dirty="0" smtClean="0">
                <a:ln>
                  <a:noFill/>
                </a:ln>
                <a:solidFill>
                  <a:schemeClr val="bg1">
                    <a:lumMod val="65000"/>
                  </a:schemeClr>
                </a:solidFill>
                <a:effectLst>
                  <a:outerShdw blurRad="38100" dist="38100" dir="2700000" algn="tl">
                    <a:srgbClr val="000000">
                      <a:alpha val="43137"/>
                    </a:srgbClr>
                  </a:outerShdw>
                </a:effectLst>
                <a:uLnTx/>
                <a:uFillTx/>
                <a:latin typeface="Blackadder ITC" pitchFamily="82" charset="0"/>
                <a:ea typeface="+mj-ea"/>
                <a:cs typeface="+mj-cs"/>
              </a:rPr>
              <a:t>Personal story…</a:t>
            </a:r>
            <a:endParaRPr kumimoji="0" lang="en-US" sz="3200" b="0" i="0" u="none" strike="noStrike" kern="1200" cap="none" spc="-10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smtClean="0">
                <a:solidFill>
                  <a:schemeClr val="accent5">
                    <a:lumMod val="75000"/>
                  </a:schemeClr>
                </a:solidFill>
                <a:effectLst>
                  <a:outerShdw blurRad="38100" dist="38100" dir="2700000" algn="tl">
                    <a:srgbClr val="000000">
                      <a:alpha val="43137"/>
                    </a:srgbClr>
                  </a:outerShdw>
                </a:effectLst>
                <a:latin typeface="Blackadder ITC" pitchFamily="82" charset="0"/>
                <a:ea typeface="+mj-ea"/>
                <a:cs typeface="+mj-cs"/>
              </a:rPr>
              <a:t>Adhesions</a:t>
            </a:r>
            <a:endParaRPr kumimoji="0" lang="en-US" sz="4000" b="0" i="0" u="none" strike="noStrike" kern="1200" cap="none" spc="-10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10" name="Rounded Rectangular Callout 9"/>
          <p:cNvSpPr/>
          <p:nvPr/>
        </p:nvSpPr>
        <p:spPr>
          <a:xfrm>
            <a:off x="4029075" y="1885950"/>
            <a:ext cx="5114925" cy="2486025"/>
          </a:xfrm>
          <a:prstGeom prst="wedgeRoundRectCallout">
            <a:avLst>
              <a:gd name="adj1" fmla="val 19338"/>
              <a:gd name="adj2" fmla="val 113800"/>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effectLst>
                  <a:outerShdw blurRad="38100" dist="38100" dir="2700000" algn="tl">
                    <a:srgbClr val="000000">
                      <a:alpha val="43137"/>
                    </a:srgbClr>
                  </a:outerShdw>
                </a:effectLst>
              </a:rPr>
              <a:t>Adhesions</a:t>
            </a:r>
            <a:r>
              <a:rPr lang="en-US" sz="2000" dirty="0" smtClean="0">
                <a:solidFill>
                  <a:schemeClr val="tx1"/>
                </a:solidFill>
                <a:effectLst>
                  <a:outerShdw blurRad="38100" dist="38100" dir="2700000" algn="tl">
                    <a:srgbClr val="000000">
                      <a:alpha val="43137"/>
                    </a:srgbClr>
                  </a:outerShdw>
                </a:effectLst>
              </a:rPr>
              <a:t> are fibrous bands</a:t>
            </a:r>
            <a:r>
              <a:rPr lang="en-US" sz="2000" baseline="30000" dirty="0" smtClean="0">
                <a:solidFill>
                  <a:schemeClr val="tx1"/>
                </a:solidFill>
                <a:effectLst>
                  <a:outerShdw blurRad="38100" dist="38100" dir="2700000" algn="tl">
                    <a:srgbClr val="000000">
                      <a:alpha val="43137"/>
                    </a:srgbClr>
                  </a:outerShdw>
                </a:effectLst>
              </a:rPr>
              <a:t> </a:t>
            </a:r>
            <a:r>
              <a:rPr lang="en-US" sz="2000" dirty="0" smtClean="0">
                <a:solidFill>
                  <a:schemeClr val="tx1"/>
                </a:solidFill>
                <a:effectLst>
                  <a:outerShdw blurRad="38100" dist="38100" dir="2700000" algn="tl">
                    <a:srgbClr val="000000">
                      <a:alpha val="43137"/>
                    </a:srgbClr>
                  </a:outerShdw>
                </a:effectLst>
              </a:rPr>
              <a:t>that form between tissues and organs, often as a result of injury during surgery. They may be thought of as internal scar tissue that connect tissues not normally connected.  Abdominal are the most common and can lead to the obstruction of the bowels.</a:t>
            </a:r>
            <a:endParaRPr lang="en-US" sz="2000" dirty="0">
              <a:solidFill>
                <a:schemeClr val="tx1"/>
              </a:solidFill>
              <a:effectLst>
                <a:outerShdw blurRad="38100" dist="38100" dir="2700000" algn="tl">
                  <a:srgbClr val="000000">
                    <a:alpha val="43137"/>
                  </a:srgbClr>
                </a:outerShdw>
              </a:effectLst>
            </a:endParaRPr>
          </a:p>
        </p:txBody>
      </p:sp>
      <p:pic>
        <p:nvPicPr>
          <p:cNvPr id="153602" name="Picture 2" descr="https://encrypted-tbn0.gstatic.com/images?q=tbn:ANd9GcRamQNcl4_NNra15O-YOtUb8V1L7wU4NAeFg8G-ll0kwpS6rr0SaQ"/>
          <p:cNvPicPr>
            <a:picLocks noChangeAspect="1" noChangeArrowheads="1"/>
          </p:cNvPicPr>
          <p:nvPr/>
        </p:nvPicPr>
        <p:blipFill>
          <a:blip r:embed="rId3" cstate="print"/>
          <a:srcRect/>
          <a:stretch>
            <a:fillRect/>
          </a:stretch>
        </p:blipFill>
        <p:spPr bwMode="auto">
          <a:xfrm>
            <a:off x="212725" y="925513"/>
            <a:ext cx="2924175" cy="1562100"/>
          </a:xfrm>
          <a:prstGeom prst="rect">
            <a:avLst/>
          </a:prstGeom>
          <a:ln>
            <a:noFill/>
          </a:ln>
          <a:effectLst>
            <a:outerShdw blurRad="292100" dist="139700" dir="2700000" algn="tl" rotWithShape="0">
              <a:srgbClr val="333333">
                <a:alpha val="65000"/>
              </a:srgbClr>
            </a:outerShdw>
          </a:effectLst>
        </p:spPr>
      </p:pic>
      <p:pic>
        <p:nvPicPr>
          <p:cNvPr id="153608" name="Picture 8" descr="http://www.swansonvitamins.com/en_US/images/ItemImages_SW/images_Xl/TMD001_Xl.jpg"/>
          <p:cNvPicPr>
            <a:picLocks noChangeAspect="1" noChangeArrowheads="1"/>
          </p:cNvPicPr>
          <p:nvPr/>
        </p:nvPicPr>
        <p:blipFill>
          <a:blip r:embed="rId4" cstate="print"/>
          <a:srcRect/>
          <a:stretch>
            <a:fillRect/>
          </a:stretch>
        </p:blipFill>
        <p:spPr bwMode="auto">
          <a:xfrm>
            <a:off x="642938" y="2182813"/>
            <a:ext cx="2586037" cy="1994593"/>
          </a:xfrm>
          <a:prstGeom prst="rect">
            <a:avLst/>
          </a:prstGeom>
          <a:ln>
            <a:noFill/>
          </a:ln>
          <a:effectLst>
            <a:outerShdw blurRad="292100" dist="139700" dir="2700000" algn="tl" rotWithShape="0">
              <a:srgbClr val="333333">
                <a:alpha val="65000"/>
              </a:srgbClr>
            </a:outerShdw>
          </a:effectLst>
        </p:spPr>
      </p:pic>
      <p:pic>
        <p:nvPicPr>
          <p:cNvPr id="153610" name="Picture 10" descr="https://encrypted-tbn0.gstatic.com/images?q=tbn:ANd9GcQh3whIOGaYVguG09NaY4IRQ-uy-9bN1lHgWt3ONltYhQxBkiC74Q"/>
          <p:cNvPicPr>
            <a:picLocks noChangeAspect="1" noChangeArrowheads="1"/>
          </p:cNvPicPr>
          <p:nvPr/>
        </p:nvPicPr>
        <p:blipFill>
          <a:blip r:embed="rId5" cstate="print"/>
          <a:srcRect/>
          <a:stretch>
            <a:fillRect/>
          </a:stretch>
        </p:blipFill>
        <p:spPr bwMode="auto">
          <a:xfrm>
            <a:off x="369887" y="4098925"/>
            <a:ext cx="2619375" cy="1743076"/>
          </a:xfrm>
          <a:prstGeom prst="rect">
            <a:avLst/>
          </a:prstGeom>
          <a:ln>
            <a:noFill/>
          </a:ln>
          <a:effectLst>
            <a:outerShdw blurRad="292100" dist="139700" dir="2700000" algn="tl" rotWithShape="0">
              <a:srgbClr val="333333">
                <a:alpha val="65000"/>
              </a:srgbClr>
            </a:outerShdw>
          </a:effectLst>
        </p:spPr>
      </p:pic>
      <p:sp>
        <p:nvSpPr>
          <p:cNvPr id="12" name="Rounded Rectangular Callout 11"/>
          <p:cNvSpPr/>
          <p:nvPr/>
        </p:nvSpPr>
        <p:spPr>
          <a:xfrm>
            <a:off x="3357562" y="4743448"/>
            <a:ext cx="1814513" cy="1085851"/>
          </a:xfrm>
          <a:prstGeom prst="wedgeRoundRectCallout">
            <a:avLst>
              <a:gd name="adj1" fmla="val -122411"/>
              <a:gd name="adj2" fmla="val -29470"/>
              <a:gd name="adj3" fmla="val 16667"/>
            </a:avLst>
          </a:prstGeom>
          <a:solidFill>
            <a:srgbClr val="28727C">
              <a:alpha val="86667"/>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Btw: this is not my mother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53602"/>
                                        </p:tgtEl>
                                        <p:attrNameLst>
                                          <p:attrName>style.visibility</p:attrName>
                                        </p:attrNameLst>
                                      </p:cBhvr>
                                      <p:to>
                                        <p:strVal val="visible"/>
                                      </p:to>
                                    </p:set>
                                    <p:animEffect transition="in" filter="fade">
                                      <p:cBhvr>
                                        <p:cTn id="20" dur="2000"/>
                                        <p:tgtEl>
                                          <p:spTgt spid="15360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3610"/>
                                        </p:tgtEl>
                                        <p:attrNameLst>
                                          <p:attrName>style.visibility</p:attrName>
                                        </p:attrNameLst>
                                      </p:cBhvr>
                                      <p:to>
                                        <p:strVal val="visible"/>
                                      </p:to>
                                    </p:set>
                                    <p:animEffect transition="in" filter="fade">
                                      <p:cBhvr>
                                        <p:cTn id="25" dur="2000"/>
                                        <p:tgtEl>
                                          <p:spTgt spid="1536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3608"/>
                                        </p:tgtEl>
                                        <p:attrNameLst>
                                          <p:attrName>style.visibility</p:attrName>
                                        </p:attrNameLst>
                                      </p:cBhvr>
                                      <p:to>
                                        <p:strVal val="visible"/>
                                      </p:to>
                                    </p:set>
                                    <p:animEffect transition="in" filter="fade">
                                      <p:cBhvr>
                                        <p:cTn id="30" dur="2000"/>
                                        <p:tgtEl>
                                          <p:spTgt spid="15360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Group 6"/>
          <p:cNvGrpSpPr>
            <a:grpSpLocks/>
          </p:cNvGrpSpPr>
          <p:nvPr/>
        </p:nvGrpSpPr>
        <p:grpSpPr bwMode="auto">
          <a:xfrm>
            <a:off x="1385888" y="2438400"/>
            <a:ext cx="6372225" cy="3297238"/>
            <a:chOff x="950118" y="1064340"/>
            <a:chExt cx="7709646" cy="4403631"/>
          </a:xfrm>
        </p:grpSpPr>
        <p:pic>
          <p:nvPicPr>
            <p:cNvPr id="21509" name="Picture 2"/>
            <p:cNvPicPr>
              <a:picLocks noChangeAspect="1" noChangeArrowheads="1"/>
            </p:cNvPicPr>
            <p:nvPr/>
          </p:nvPicPr>
          <p:blipFill>
            <a:blip r:embed="rId3" cstate="print"/>
            <a:srcRect/>
            <a:stretch>
              <a:fillRect/>
            </a:stretch>
          </p:blipFill>
          <p:spPr bwMode="auto">
            <a:xfrm>
              <a:off x="950118" y="1066800"/>
              <a:ext cx="7243762" cy="4401171"/>
            </a:xfrm>
            <a:prstGeom prst="rect">
              <a:avLst/>
            </a:prstGeom>
            <a:noFill/>
            <a:ln w="9525">
              <a:noFill/>
              <a:miter lim="800000"/>
              <a:headEnd/>
              <a:tailEnd/>
            </a:ln>
          </p:spPr>
        </p:pic>
        <p:sp>
          <p:nvSpPr>
            <p:cNvPr id="10" name="Rectangle 9"/>
            <p:cNvSpPr/>
            <p:nvPr/>
          </p:nvSpPr>
          <p:spPr>
            <a:xfrm>
              <a:off x="5383068" y="1064340"/>
              <a:ext cx="3276696" cy="160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rgbClr val="FF8119"/>
                </a:buClr>
                <a:buSzPct val="55000"/>
                <a:buFont typeface="Wingdings" pitchFamily="2" charset="2"/>
                <a:buNone/>
                <a:defRPr/>
              </a:pPr>
              <a:endParaRPr lang="en-US">
                <a:solidFill>
                  <a:prstClr val="white"/>
                </a:solidFill>
              </a:endParaRPr>
            </a:p>
          </p:txBody>
        </p:sp>
      </p:grpSp>
      <p:sp>
        <p:nvSpPr>
          <p:cNvPr id="21506" name="Rectangle 3"/>
          <p:cNvSpPr>
            <a:spLocks noGrp="1" noChangeArrowheads="1"/>
          </p:cNvSpPr>
          <p:nvPr>
            <p:ph type="body" idx="1"/>
          </p:nvPr>
        </p:nvSpPr>
        <p:spPr>
          <a:xfrm>
            <a:off x="447675" y="1371600"/>
            <a:ext cx="8137525" cy="1155700"/>
          </a:xfrm>
        </p:spPr>
        <p:txBody>
          <a:bodyPr/>
          <a:lstStyle/>
          <a:p>
            <a:pPr marL="0" indent="-273050">
              <a:lnSpc>
                <a:spcPct val="100000"/>
              </a:lnSpc>
              <a:spcBef>
                <a:spcPct val="0"/>
              </a:spcBef>
              <a:spcAft>
                <a:spcPct val="0"/>
              </a:spcAft>
              <a:buSzPct val="100000"/>
              <a:buFont typeface="Arial" charset="0"/>
              <a:buChar char="•"/>
            </a:pPr>
            <a:r>
              <a:rPr lang="en-US" sz="2800" dirty="0" smtClean="0">
                <a:solidFill>
                  <a:srgbClr val="3333CC"/>
                </a:solidFill>
                <a:hlinkClick r:id="rId4"/>
              </a:rPr>
              <a:t>Intracellular Junctions</a:t>
            </a:r>
            <a:endParaRPr lang="en-US" sz="2800" dirty="0" smtClean="0">
              <a:solidFill>
                <a:srgbClr val="3333CC"/>
              </a:solidFill>
            </a:endParaRPr>
          </a:p>
        </p:txBody>
      </p:sp>
      <p:sp>
        <p:nvSpPr>
          <p:cNvPr id="86018" name="Rectangle 2"/>
          <p:cNvSpPr>
            <a:spLocks noGrp="1" noChangeArrowheads="1"/>
          </p:cNvSpPr>
          <p:nvPr>
            <p:ph type="title"/>
          </p:nvPr>
        </p:nvSpPr>
        <p:spPr>
          <a:xfrm>
            <a:off x="46038" y="0"/>
            <a:ext cx="9066212" cy="1230313"/>
          </a:xfrm>
        </p:spPr>
        <p:txBody>
          <a:bodyPr/>
          <a:lstStyle/>
          <a:p>
            <a:pPr fontAlgn="auto">
              <a:spcAft>
                <a:spcPts val="0"/>
              </a:spcAft>
              <a:defRPr/>
            </a:pPr>
            <a:r>
              <a:rPr lang="en-US" dirty="0" smtClean="0"/>
              <a:t>Intracellular Junctions</a:t>
            </a:r>
            <a:br>
              <a:rPr lang="en-US" dirty="0" smtClean="0"/>
            </a:br>
            <a:r>
              <a:rPr lang="en-US" sz="2800" i="1" dirty="0" smtClean="0"/>
              <a:t>Interactions Animation</a:t>
            </a:r>
          </a:p>
        </p:txBody>
      </p:sp>
      <p:sp>
        <p:nvSpPr>
          <p:cNvPr id="21508" name="Text Box 4"/>
          <p:cNvSpPr txBox="1">
            <a:spLocks noChangeArrowheads="1"/>
          </p:cNvSpPr>
          <p:nvPr/>
        </p:nvSpPr>
        <p:spPr bwMode="auto">
          <a:xfrm>
            <a:off x="430213" y="5997575"/>
            <a:ext cx="8283575" cy="346075"/>
          </a:xfrm>
          <a:prstGeom prst="rect">
            <a:avLst/>
          </a:prstGeom>
          <a:noFill/>
          <a:ln w="9525">
            <a:noFill/>
            <a:miter lim="800000"/>
            <a:headEnd/>
            <a:tailEnd/>
          </a:ln>
        </p:spPr>
        <p:txBody>
          <a:bodyPr>
            <a:spAutoFit/>
          </a:bodyPr>
          <a:lstStyle/>
          <a:p>
            <a:pPr algn="ctr" eaLnBrk="0" hangingPunct="0">
              <a:lnSpc>
                <a:spcPct val="90000"/>
              </a:lnSpc>
              <a:spcBef>
                <a:spcPct val="20000"/>
              </a:spcBef>
              <a:buClr>
                <a:schemeClr val="hlink"/>
              </a:buClr>
              <a:buSzPct val="55000"/>
              <a:buFont typeface="Wingdings" pitchFamily="2" charset="2"/>
              <a:buNone/>
            </a:pPr>
            <a:r>
              <a:rPr lang="en-US" sz="1800" b="1">
                <a:latin typeface="Bookman Old Style" pitchFamily="18" charset="0"/>
                <a:ea typeface="Bookman Old Style" pitchFamily="18" charset="0"/>
                <a:cs typeface="Bookman Old Style" pitchFamily="18" charset="0"/>
              </a:rPr>
              <a:t>You must be connected to the internet to run this animation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Content Placeholder 2"/>
          <p:cNvSpPr>
            <a:spLocks noGrp="1"/>
          </p:cNvSpPr>
          <p:nvPr>
            <p:ph idx="1"/>
          </p:nvPr>
        </p:nvSpPr>
        <p:spPr>
          <a:xfrm>
            <a:off x="420688" y="930275"/>
            <a:ext cx="8442325" cy="5646738"/>
          </a:xfrm>
        </p:spPr>
        <p:txBody>
          <a:bodyPr/>
          <a:lstStyle/>
          <a:p>
            <a:pPr>
              <a:spcBef>
                <a:spcPct val="0"/>
              </a:spcBef>
              <a:spcAft>
                <a:spcPct val="0"/>
              </a:spcAft>
            </a:pPr>
            <a:r>
              <a:rPr lang="en-US" dirty="0" smtClean="0"/>
              <a:t>Of all the cells in the body, they combine to make only 4 basic tissue types:</a:t>
            </a:r>
          </a:p>
          <a:p>
            <a:pPr lvl="1" fontAlgn="base">
              <a:spcBef>
                <a:spcPct val="0"/>
              </a:spcBef>
              <a:spcAft>
                <a:spcPct val="0"/>
              </a:spcAft>
            </a:pPr>
            <a:r>
              <a:rPr lang="en-US" b="1" dirty="0" smtClean="0">
                <a:solidFill>
                  <a:srgbClr val="7D00FA"/>
                </a:solidFill>
              </a:rPr>
              <a:t>Epithelial tissues</a:t>
            </a:r>
            <a:endParaRPr lang="en-US" dirty="0" smtClean="0"/>
          </a:p>
          <a:p>
            <a:pPr lvl="1" fontAlgn="base">
              <a:spcBef>
                <a:spcPct val="0"/>
              </a:spcBef>
              <a:spcAft>
                <a:spcPct val="0"/>
              </a:spcAft>
            </a:pPr>
            <a:r>
              <a:rPr lang="en-US" b="1" dirty="0" smtClean="0">
                <a:solidFill>
                  <a:srgbClr val="7D00FA"/>
                </a:solidFill>
              </a:rPr>
              <a:t>Connective tissues</a:t>
            </a:r>
            <a:endParaRPr lang="en-US" dirty="0" smtClean="0"/>
          </a:p>
          <a:p>
            <a:pPr lvl="1" fontAlgn="base">
              <a:spcBef>
                <a:spcPct val="0"/>
              </a:spcBef>
              <a:spcAft>
                <a:spcPct val="0"/>
              </a:spcAft>
            </a:pPr>
            <a:r>
              <a:rPr lang="en-US" b="1" dirty="0" smtClean="0">
                <a:solidFill>
                  <a:srgbClr val="7D00FA"/>
                </a:solidFill>
              </a:rPr>
              <a:t>Muscular tissues</a:t>
            </a:r>
            <a:endParaRPr lang="en-US" dirty="0" smtClean="0"/>
          </a:p>
          <a:p>
            <a:pPr lvl="1" fontAlgn="base">
              <a:spcBef>
                <a:spcPct val="0"/>
              </a:spcBef>
              <a:spcAft>
                <a:spcPct val="0"/>
              </a:spcAft>
            </a:pPr>
            <a:r>
              <a:rPr lang="en-US" b="1" dirty="0" smtClean="0">
                <a:solidFill>
                  <a:srgbClr val="7D00FA"/>
                </a:solidFill>
              </a:rPr>
              <a:t>Nervous tissues</a:t>
            </a:r>
            <a:endParaRPr lang="en-US" dirty="0" smtClean="0"/>
          </a:p>
        </p:txBody>
      </p:sp>
      <p:sp>
        <p:nvSpPr>
          <p:cNvPr id="2" name="Title 1"/>
          <p:cNvSpPr>
            <a:spLocks noGrp="1"/>
          </p:cNvSpPr>
          <p:nvPr>
            <p:ph type="title"/>
          </p:nvPr>
        </p:nvSpPr>
        <p:spPr>
          <a:xfrm>
            <a:off x="46038" y="217488"/>
            <a:ext cx="9066212" cy="773112"/>
          </a:xfrm>
        </p:spPr>
        <p:txBody>
          <a:bodyPr/>
          <a:lstStyle/>
          <a:p>
            <a:pPr fontAlgn="auto">
              <a:spcAft>
                <a:spcPts val="0"/>
              </a:spcAft>
              <a:defRPr/>
            </a:pPr>
            <a:r>
              <a:rPr lang="en-US" dirty="0" smtClean="0"/>
              <a:t>The 4 Basic Tissues</a:t>
            </a:r>
            <a:endParaRPr lang="en-US" dirty="0"/>
          </a:p>
        </p:txBody>
      </p:sp>
      <p:pic>
        <p:nvPicPr>
          <p:cNvPr id="23555" name="Picture 11" descr="pap13_fig_04_01_ul.jpg"/>
          <p:cNvPicPr>
            <a:picLocks noChangeAspect="1"/>
          </p:cNvPicPr>
          <p:nvPr/>
        </p:nvPicPr>
        <p:blipFill>
          <a:blip r:embed="rId3" cstate="print"/>
          <a:srcRect b="8649"/>
          <a:stretch>
            <a:fillRect/>
          </a:stretch>
        </p:blipFill>
        <p:spPr bwMode="auto">
          <a:xfrm>
            <a:off x="4011613" y="2151063"/>
            <a:ext cx="4686300" cy="3657600"/>
          </a:xfrm>
          <a:prstGeom prst="rect">
            <a:avLst/>
          </a:prstGeom>
          <a:noFill/>
          <a:ln w="9525">
            <a:noFill/>
            <a:miter lim="800000"/>
            <a:headEnd/>
            <a:tailEnd/>
          </a:ln>
        </p:spPr>
      </p:pic>
      <p:cxnSp>
        <p:nvCxnSpPr>
          <p:cNvPr id="6" name="Straight Connector 5"/>
          <p:cNvCxnSpPr/>
          <p:nvPr/>
        </p:nvCxnSpPr>
        <p:spPr>
          <a:xfrm>
            <a:off x="3643313" y="2714625"/>
            <a:ext cx="757237" cy="7143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838575" y="3300413"/>
            <a:ext cx="2619375" cy="8096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590925" y="4005262"/>
            <a:ext cx="681038" cy="33813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486151" y="4672013"/>
            <a:ext cx="3214687" cy="28575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66131" y="5906828"/>
            <a:ext cx="4572000" cy="830997"/>
          </a:xfrm>
          <a:prstGeom prst="rect">
            <a:avLst/>
          </a:prstGeom>
        </p:spPr>
        <p:txBody>
          <a:bodyPr>
            <a:spAutoFit/>
          </a:bodyPr>
          <a:lstStyle/>
          <a:p>
            <a:r>
              <a:rPr lang="en-US" b="1" dirty="0">
                <a:hlinkClick r:id="rId4"/>
              </a:rPr>
              <a:t>Tissues, Part 1: Crash Course A&amp;P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
          <p:cNvSpPr>
            <a:spLocks noGrp="1" noChangeArrowheads="1"/>
          </p:cNvSpPr>
          <p:nvPr>
            <p:ph idx="1"/>
          </p:nvPr>
        </p:nvSpPr>
        <p:spPr>
          <a:xfrm>
            <a:off x="536575" y="979488"/>
            <a:ext cx="7993063" cy="2497137"/>
          </a:xfrm>
        </p:spPr>
        <p:txBody>
          <a:bodyPr/>
          <a:lstStyle/>
          <a:p>
            <a:pPr>
              <a:lnSpc>
                <a:spcPct val="170000"/>
              </a:lnSpc>
              <a:spcBef>
                <a:spcPct val="0"/>
              </a:spcBef>
              <a:spcAft>
                <a:spcPct val="0"/>
              </a:spcAft>
            </a:pPr>
            <a:r>
              <a:rPr lang="en-US" b="1" smtClean="0">
                <a:solidFill>
                  <a:srgbClr val="7D00FA"/>
                </a:solidFill>
              </a:rPr>
              <a:t>Epithelial tissues </a:t>
            </a:r>
            <a:r>
              <a:rPr lang="en-US" smtClean="0"/>
              <a:t>cover body surfaces and form glands and line hollow organs, body cavities, and ducts.</a:t>
            </a:r>
          </a:p>
          <a:p>
            <a:pPr lvl="2" fontAlgn="base">
              <a:lnSpc>
                <a:spcPct val="170000"/>
              </a:lnSpc>
              <a:spcBef>
                <a:spcPct val="0"/>
              </a:spcBef>
              <a:spcAft>
                <a:spcPct val="0"/>
              </a:spcAft>
              <a:buFont typeface="Arial" charset="0"/>
              <a:buChar char="•"/>
            </a:pPr>
            <a:endParaRPr lang="en-US" smtClean="0"/>
          </a:p>
        </p:txBody>
      </p:sp>
      <p:sp>
        <p:nvSpPr>
          <p:cNvPr id="5124" name="Rectangle 2"/>
          <p:cNvSpPr>
            <a:spLocks noGrp="1" noChangeArrowheads="1"/>
          </p:cNvSpPr>
          <p:nvPr>
            <p:ph type="title"/>
          </p:nvPr>
        </p:nvSpPr>
        <p:spPr>
          <a:xfrm>
            <a:off x="46038" y="217488"/>
            <a:ext cx="9066212" cy="773112"/>
          </a:xfrm>
        </p:spPr>
        <p:txBody>
          <a:bodyPr/>
          <a:lstStyle/>
          <a:p>
            <a:pPr fontAlgn="auto">
              <a:spcAft>
                <a:spcPts val="0"/>
              </a:spcAft>
              <a:defRPr/>
            </a:pPr>
            <a:r>
              <a:rPr lang="en-US" dirty="0" smtClean="0"/>
              <a:t>The 4 Basic Tissues</a:t>
            </a:r>
          </a:p>
        </p:txBody>
      </p:sp>
      <p:pic>
        <p:nvPicPr>
          <p:cNvPr id="25603" name="Picture 6" descr="pap13_fig_04_05.jpg"/>
          <p:cNvPicPr>
            <a:picLocks noChangeAspect="1"/>
          </p:cNvPicPr>
          <p:nvPr/>
        </p:nvPicPr>
        <p:blipFill>
          <a:blip r:embed="rId2" cstate="print"/>
          <a:srcRect/>
          <a:stretch>
            <a:fillRect/>
          </a:stretch>
        </p:blipFill>
        <p:spPr bwMode="auto">
          <a:xfrm>
            <a:off x="1038225" y="2570163"/>
            <a:ext cx="7067550" cy="398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3" descr="C:\Users\Curtis Home\Pictures\4. Chapter 04\Graphics to send Chapter 4\alters1e_26_03_ul 3 others grouped.png"/>
          <p:cNvPicPr>
            <a:picLocks noChangeAspect="1" noChangeArrowheads="1"/>
          </p:cNvPicPr>
          <p:nvPr/>
        </p:nvPicPr>
        <p:blipFill>
          <a:blip r:embed="rId2" cstate="print"/>
          <a:srcRect/>
          <a:stretch>
            <a:fillRect/>
          </a:stretch>
        </p:blipFill>
        <p:spPr bwMode="auto">
          <a:xfrm>
            <a:off x="7146925" y="1752600"/>
            <a:ext cx="1692275" cy="4660900"/>
          </a:xfrm>
          <a:prstGeom prst="rect">
            <a:avLst/>
          </a:prstGeom>
          <a:noFill/>
          <a:ln w="9525">
            <a:noFill/>
            <a:miter lim="800000"/>
            <a:headEnd/>
            <a:tailEnd/>
          </a:ln>
        </p:spPr>
      </p:pic>
      <p:sp>
        <p:nvSpPr>
          <p:cNvPr id="26626" name="Rectangle 3"/>
          <p:cNvSpPr>
            <a:spLocks noGrp="1" noChangeArrowheads="1"/>
          </p:cNvSpPr>
          <p:nvPr>
            <p:ph idx="1"/>
          </p:nvPr>
        </p:nvSpPr>
        <p:spPr>
          <a:xfrm>
            <a:off x="533400" y="904875"/>
            <a:ext cx="7475538" cy="3819525"/>
          </a:xfrm>
        </p:spPr>
        <p:txBody>
          <a:bodyPr/>
          <a:lstStyle/>
          <a:p>
            <a:pPr>
              <a:spcBef>
                <a:spcPct val="0"/>
              </a:spcBef>
              <a:spcAft>
                <a:spcPct val="0"/>
              </a:spcAft>
            </a:pPr>
            <a:r>
              <a:rPr lang="en-US" b="1" smtClean="0">
                <a:solidFill>
                  <a:srgbClr val="7D00FA"/>
                </a:solidFill>
              </a:rPr>
              <a:t>Connective tissues (C.T.) </a:t>
            </a:r>
            <a:r>
              <a:rPr lang="en-US" smtClean="0"/>
              <a:t>protect, support, and bind organs.</a:t>
            </a:r>
          </a:p>
          <a:p>
            <a:pPr lvl="1" fontAlgn="base">
              <a:spcBef>
                <a:spcPct val="0"/>
              </a:spcBef>
              <a:spcAft>
                <a:spcPct val="0"/>
              </a:spcAft>
            </a:pPr>
            <a:r>
              <a:rPr lang="en-US" smtClean="0"/>
              <a:t>Fat is a type of C.T. that stores energy.</a:t>
            </a:r>
          </a:p>
          <a:p>
            <a:pPr lvl="1" fontAlgn="base">
              <a:spcBef>
                <a:spcPct val="0"/>
              </a:spcBef>
              <a:spcAft>
                <a:spcPct val="0"/>
              </a:spcAft>
            </a:pPr>
            <a:r>
              <a:rPr lang="en-US" smtClean="0"/>
              <a:t>Red blood cells, white blood cells, and </a:t>
            </a:r>
          </a:p>
          <a:p>
            <a:pPr lvl="1" fontAlgn="base">
              <a:spcBef>
                <a:spcPct val="0"/>
              </a:spcBef>
              <a:spcAft>
                <a:spcPct val="0"/>
              </a:spcAft>
              <a:buFont typeface="Wingdings" pitchFamily="2" charset="2"/>
              <a:buNone/>
            </a:pPr>
            <a:r>
              <a:rPr lang="en-US" smtClean="0"/>
              <a:t>	platelets are all C.T.</a:t>
            </a:r>
          </a:p>
        </p:txBody>
      </p:sp>
      <p:sp>
        <p:nvSpPr>
          <p:cNvPr id="5124" name="Rectangle 2"/>
          <p:cNvSpPr>
            <a:spLocks noGrp="1" noChangeArrowheads="1"/>
          </p:cNvSpPr>
          <p:nvPr>
            <p:ph type="title"/>
          </p:nvPr>
        </p:nvSpPr>
        <p:spPr>
          <a:xfrm>
            <a:off x="46038" y="217488"/>
            <a:ext cx="9066212" cy="773112"/>
          </a:xfrm>
        </p:spPr>
        <p:txBody>
          <a:bodyPr/>
          <a:lstStyle/>
          <a:p>
            <a:pPr fontAlgn="auto">
              <a:spcAft>
                <a:spcPts val="0"/>
              </a:spcAft>
              <a:defRPr/>
            </a:pPr>
            <a:r>
              <a:rPr lang="en-US" dirty="0" smtClean="0"/>
              <a:t>The 4 Basic Tissues</a:t>
            </a:r>
          </a:p>
        </p:txBody>
      </p:sp>
      <p:pic>
        <p:nvPicPr>
          <p:cNvPr id="26628" name="Picture 2" descr="C:\Users\Curtis Home\Pictures\4. Chapter 04\Graphics to send Chapter 4\alters1e_26_03_ul top 3.png"/>
          <p:cNvPicPr>
            <a:picLocks noChangeAspect="1" noChangeArrowheads="1"/>
          </p:cNvPicPr>
          <p:nvPr/>
        </p:nvPicPr>
        <p:blipFill>
          <a:blip r:embed="rId3" cstate="print"/>
          <a:srcRect/>
          <a:stretch>
            <a:fillRect/>
          </a:stretch>
        </p:blipFill>
        <p:spPr bwMode="auto">
          <a:xfrm>
            <a:off x="1123950" y="4876800"/>
            <a:ext cx="5886450" cy="1673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3"/>
          <p:cNvSpPr>
            <a:spLocks noGrp="1" noChangeArrowheads="1"/>
          </p:cNvSpPr>
          <p:nvPr>
            <p:ph idx="1"/>
          </p:nvPr>
        </p:nvSpPr>
        <p:spPr>
          <a:xfrm>
            <a:off x="420688" y="930275"/>
            <a:ext cx="8442325" cy="5646738"/>
          </a:xfrm>
        </p:spPr>
        <p:txBody>
          <a:bodyPr/>
          <a:lstStyle/>
          <a:p>
            <a:pPr>
              <a:spcBef>
                <a:spcPct val="0"/>
              </a:spcBef>
              <a:spcAft>
                <a:spcPct val="0"/>
              </a:spcAft>
            </a:pPr>
            <a:r>
              <a:rPr lang="en-US" b="1" dirty="0" smtClean="0">
                <a:solidFill>
                  <a:srgbClr val="7D00FA"/>
                </a:solidFill>
              </a:rPr>
              <a:t>Muscular tissues </a:t>
            </a:r>
            <a:r>
              <a:rPr lang="en-US" dirty="0" smtClean="0"/>
              <a:t>generate the physical force needed to make body structures move.  They also generate heat used by the body. </a:t>
            </a:r>
            <a:r>
              <a:rPr lang="en-US" sz="1600" dirty="0" smtClean="0"/>
              <a:t>(</a:t>
            </a:r>
            <a:r>
              <a:rPr lang="en-US" sz="1600" b="1" dirty="0" smtClean="0"/>
              <a:t>Skeletal</a:t>
            </a:r>
            <a:r>
              <a:rPr lang="en-US" sz="1600" dirty="0" smtClean="0"/>
              <a:t> (</a:t>
            </a:r>
            <a:r>
              <a:rPr lang="en-US" sz="1600" dirty="0" err="1" smtClean="0"/>
              <a:t>mov’t</a:t>
            </a:r>
            <a:r>
              <a:rPr lang="en-US" sz="1600" dirty="0" smtClean="0"/>
              <a:t>/heat); </a:t>
            </a:r>
            <a:r>
              <a:rPr lang="en-US" sz="1600" b="1" dirty="0" smtClean="0"/>
              <a:t>Cardiac</a:t>
            </a:r>
            <a:r>
              <a:rPr lang="en-US" sz="1600" dirty="0" smtClean="0"/>
              <a:t> (heart; </a:t>
            </a:r>
            <a:r>
              <a:rPr lang="en-US" sz="1600" dirty="0" err="1" smtClean="0"/>
              <a:t>mov’t</a:t>
            </a:r>
            <a:r>
              <a:rPr lang="en-US" sz="1600" dirty="0" smtClean="0"/>
              <a:t>); </a:t>
            </a:r>
            <a:r>
              <a:rPr lang="en-US" sz="1600" b="1" dirty="0" smtClean="0"/>
              <a:t>Smooth</a:t>
            </a:r>
            <a:r>
              <a:rPr lang="en-US" sz="1600" dirty="0" smtClean="0"/>
              <a:t> (involuntary organs; </a:t>
            </a:r>
            <a:r>
              <a:rPr lang="en-US" sz="1600" dirty="0" err="1" smtClean="0"/>
              <a:t>mov’t</a:t>
            </a:r>
            <a:r>
              <a:rPr lang="en-US" sz="1600" dirty="0" smtClean="0"/>
              <a:t>)</a:t>
            </a:r>
            <a:endParaRPr lang="en-US" dirty="0" smtClean="0"/>
          </a:p>
          <a:p>
            <a:pPr>
              <a:spcBef>
                <a:spcPct val="0"/>
              </a:spcBef>
              <a:spcAft>
                <a:spcPct val="0"/>
              </a:spcAft>
            </a:pPr>
            <a:r>
              <a:rPr lang="en-US" b="1" dirty="0" smtClean="0">
                <a:solidFill>
                  <a:srgbClr val="7D00FA"/>
                </a:solidFill>
              </a:rPr>
              <a:t>Nervous tissues </a:t>
            </a:r>
            <a:r>
              <a:rPr lang="en-US" dirty="0" smtClean="0"/>
              <a:t>detect changes in the body and respond by generating nerve impulses.</a:t>
            </a:r>
          </a:p>
          <a:p>
            <a:pPr lvl="2" fontAlgn="base">
              <a:spcBef>
                <a:spcPct val="0"/>
              </a:spcBef>
              <a:spcAft>
                <a:spcPct val="0"/>
              </a:spcAft>
              <a:buFont typeface="Arial" charset="0"/>
              <a:buChar char="•"/>
            </a:pPr>
            <a:endParaRPr lang="en-US" dirty="0" smtClean="0"/>
          </a:p>
        </p:txBody>
      </p:sp>
      <p:sp>
        <p:nvSpPr>
          <p:cNvPr id="5124" name="Rectangle 2"/>
          <p:cNvSpPr>
            <a:spLocks noGrp="1" noChangeArrowheads="1"/>
          </p:cNvSpPr>
          <p:nvPr>
            <p:ph type="title"/>
          </p:nvPr>
        </p:nvSpPr>
        <p:spPr>
          <a:xfrm>
            <a:off x="46038" y="217488"/>
            <a:ext cx="9066212" cy="773112"/>
          </a:xfrm>
        </p:spPr>
        <p:txBody>
          <a:bodyPr/>
          <a:lstStyle/>
          <a:p>
            <a:pPr fontAlgn="auto">
              <a:spcAft>
                <a:spcPts val="0"/>
              </a:spcAft>
              <a:defRPr/>
            </a:pPr>
            <a:r>
              <a:rPr lang="en-US" dirty="0" smtClean="0"/>
              <a:t>The 4 Basic Tissues</a:t>
            </a:r>
          </a:p>
        </p:txBody>
      </p:sp>
      <p:pic>
        <p:nvPicPr>
          <p:cNvPr id="27651" name="Picture 5" descr="pap13_fig_04_01_ul.jpg"/>
          <p:cNvPicPr>
            <a:picLocks noChangeAspect="1"/>
          </p:cNvPicPr>
          <p:nvPr/>
        </p:nvPicPr>
        <p:blipFill>
          <a:blip r:embed="rId2" cstate="print"/>
          <a:srcRect l="44250" t="77164" r="8195"/>
          <a:stretch>
            <a:fillRect/>
          </a:stretch>
        </p:blipFill>
        <p:spPr bwMode="auto">
          <a:xfrm>
            <a:off x="1143000" y="4654951"/>
            <a:ext cx="3000375" cy="1687112"/>
          </a:xfrm>
          <a:prstGeom prst="rect">
            <a:avLst/>
          </a:prstGeom>
          <a:noFill/>
          <a:ln w="9525">
            <a:noFill/>
            <a:miter lim="800000"/>
            <a:headEnd/>
            <a:tailEnd/>
          </a:ln>
        </p:spPr>
      </p:pic>
      <p:pic>
        <p:nvPicPr>
          <p:cNvPr id="27652" name="Picture 6" descr="pap13_fig_04_01_ul.jpg"/>
          <p:cNvPicPr>
            <a:picLocks noChangeAspect="1"/>
          </p:cNvPicPr>
          <p:nvPr/>
        </p:nvPicPr>
        <p:blipFill>
          <a:blip r:embed="rId3" cstate="print"/>
          <a:srcRect l="46445" t="47659" r="10118" b="8376"/>
          <a:stretch>
            <a:fillRect/>
          </a:stretch>
        </p:blipFill>
        <p:spPr bwMode="auto">
          <a:xfrm>
            <a:off x="5543550" y="4142130"/>
            <a:ext cx="2540000" cy="2196757"/>
          </a:xfrm>
          <a:prstGeom prst="rect">
            <a:avLst/>
          </a:prstGeom>
          <a:noFill/>
          <a:ln w="9525">
            <a:noFill/>
            <a:miter lim="800000"/>
            <a:headEnd/>
            <a:tailEnd/>
          </a:ln>
        </p:spPr>
      </p:pic>
      <p:sp>
        <p:nvSpPr>
          <p:cNvPr id="6" name="Rounded Rectangular Callout 5"/>
          <p:cNvSpPr/>
          <p:nvPr/>
        </p:nvSpPr>
        <p:spPr>
          <a:xfrm>
            <a:off x="4371974" y="1028699"/>
            <a:ext cx="4271964" cy="1114425"/>
          </a:xfrm>
          <a:prstGeom prst="wedgeRoundRectCallout">
            <a:avLst>
              <a:gd name="adj1" fmla="val -57159"/>
              <a:gd name="adj2" fmla="val 87360"/>
              <a:gd name="adj3" fmla="val 16667"/>
            </a:avLst>
          </a:prstGeom>
          <a:solidFill>
            <a:srgbClr val="28727C">
              <a:alpha val="86667"/>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Also called “striated” b/c of its appearance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49">
                                            <p:txEl>
                                              <p:pRg st="1" end="1"/>
                                            </p:txEl>
                                          </p:spTgt>
                                        </p:tgtEl>
                                        <p:attrNameLst>
                                          <p:attrName>style.visibility</p:attrName>
                                        </p:attrNameLst>
                                      </p:cBhvr>
                                      <p:to>
                                        <p:strVal val="visible"/>
                                      </p:to>
                                    </p:set>
                                    <p:animEffect transition="in" filter="fade">
                                      <p:cBhvr>
                                        <p:cTn id="12" dur="2000"/>
                                        <p:tgtEl>
                                          <p:spTgt spid="27649">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7652"/>
                                        </p:tgtEl>
                                        <p:attrNameLst>
                                          <p:attrName>style.visibility</p:attrName>
                                        </p:attrNameLst>
                                      </p:cBhvr>
                                      <p:to>
                                        <p:strVal val="visible"/>
                                      </p:to>
                                    </p:set>
                                    <p:animEffect transition="in" filter="fade">
                                      <p:cBhvr>
                                        <p:cTn id="15" dur="20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24363" y="2479675"/>
            <a:ext cx="974725" cy="457200"/>
          </a:xfrm>
          <a:prstGeom prst="rect">
            <a:avLst/>
          </a:prstGeom>
          <a:solidFill>
            <a:srgbClr val="FFFF00">
              <a:alpha val="22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pic>
        <p:nvPicPr>
          <p:cNvPr id="29698" name="Picture 6" descr="pap13_fig_04_04.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4359275" y="2505075"/>
            <a:ext cx="4587875" cy="3995738"/>
          </a:xfrm>
          <a:prstGeom prst="rect">
            <a:avLst/>
          </a:prstGeom>
          <a:noFill/>
          <a:ln w="9525">
            <a:noFill/>
            <a:miter lim="800000"/>
            <a:headEnd/>
            <a:tailEnd/>
          </a:ln>
        </p:spPr>
      </p:pic>
      <p:sp>
        <p:nvSpPr>
          <p:cNvPr id="317442" name="Rectangle 2"/>
          <p:cNvSpPr>
            <a:spLocks noGrp="1" noChangeArrowheads="1"/>
          </p:cNvSpPr>
          <p:nvPr>
            <p:ph type="title"/>
          </p:nvPr>
        </p:nvSpPr>
        <p:spPr>
          <a:xfrm>
            <a:off x="46038" y="217488"/>
            <a:ext cx="9066212" cy="773112"/>
          </a:xfrm>
        </p:spPr>
        <p:txBody>
          <a:bodyPr/>
          <a:lstStyle/>
          <a:p>
            <a:pPr fontAlgn="auto">
              <a:spcAft>
                <a:spcPts val="0"/>
              </a:spcAft>
              <a:defRPr/>
            </a:pPr>
            <a:r>
              <a:rPr lang="en-US" dirty="0" smtClean="0"/>
              <a:t>1. Epithelium</a:t>
            </a:r>
            <a:endParaRPr lang="en-US" dirty="0"/>
          </a:p>
        </p:txBody>
      </p:sp>
      <p:sp>
        <p:nvSpPr>
          <p:cNvPr id="29700" name="Content Placeholder 4"/>
          <p:cNvSpPr>
            <a:spLocks noGrp="1"/>
          </p:cNvSpPr>
          <p:nvPr>
            <p:ph idx="1"/>
          </p:nvPr>
        </p:nvSpPr>
        <p:spPr>
          <a:xfrm>
            <a:off x="460375" y="895350"/>
            <a:ext cx="8442325" cy="5645150"/>
          </a:xfrm>
        </p:spPr>
        <p:txBody>
          <a:bodyPr/>
          <a:lstStyle/>
          <a:p>
            <a:pPr>
              <a:spcBef>
                <a:spcPct val="0"/>
              </a:spcBef>
              <a:spcAft>
                <a:spcPct val="0"/>
              </a:spcAft>
            </a:pPr>
            <a:r>
              <a:rPr lang="en-US" dirty="0" smtClean="0"/>
              <a:t>Epithelium is used to line surfaces and form protective barriers.  Epithelium is also good at secreting things like mucous, hormones, and</a:t>
            </a:r>
          </a:p>
          <a:p>
            <a:pPr>
              <a:spcBef>
                <a:spcPct val="0"/>
              </a:spcBef>
              <a:spcAft>
                <a:spcPct val="0"/>
              </a:spcAft>
              <a:buFont typeface="Wingdings" pitchFamily="2" charset="2"/>
              <a:buNone/>
            </a:pPr>
            <a:r>
              <a:rPr lang="en-US" dirty="0" smtClean="0"/>
              <a:t>	other substances .</a:t>
            </a:r>
          </a:p>
          <a:p>
            <a:pPr>
              <a:spcBef>
                <a:spcPct val="0"/>
              </a:spcBef>
              <a:spcAft>
                <a:spcPct val="0"/>
              </a:spcAft>
            </a:pPr>
            <a:r>
              <a:rPr lang="en-US" dirty="0" smtClean="0"/>
              <a:t>All epithelia have a </a:t>
            </a:r>
          </a:p>
          <a:p>
            <a:pPr lvl="1" fontAlgn="base">
              <a:spcBef>
                <a:spcPct val="0"/>
              </a:spcBef>
              <a:spcAft>
                <a:spcPct val="0"/>
              </a:spcAft>
              <a:buFont typeface="Wingdings" pitchFamily="2" charset="2"/>
              <a:buNone/>
            </a:pPr>
            <a:r>
              <a:rPr lang="en-US" dirty="0" smtClean="0"/>
              <a:t>free apical surface </a:t>
            </a:r>
          </a:p>
          <a:p>
            <a:pPr lvl="1" fontAlgn="base">
              <a:spcBef>
                <a:spcPct val="0"/>
              </a:spcBef>
              <a:spcAft>
                <a:spcPct val="0"/>
              </a:spcAft>
              <a:buFont typeface="Wingdings" pitchFamily="2" charset="2"/>
              <a:buNone/>
            </a:pPr>
            <a:r>
              <a:rPr lang="en-US" dirty="0" smtClean="0"/>
              <a:t>and an attached </a:t>
            </a:r>
          </a:p>
          <a:p>
            <a:pPr lvl="1" fontAlgn="base">
              <a:spcBef>
                <a:spcPct val="0"/>
              </a:spcBef>
              <a:spcAft>
                <a:spcPct val="0"/>
              </a:spcAft>
              <a:buFont typeface="Wingdings" pitchFamily="2" charset="2"/>
              <a:buNone/>
            </a:pPr>
            <a:r>
              <a:rPr lang="en-US" dirty="0" smtClean="0"/>
              <a:t>	basal surface.</a:t>
            </a:r>
          </a:p>
        </p:txBody>
      </p:sp>
      <p:sp>
        <p:nvSpPr>
          <p:cNvPr id="7" name="Rectangle 6"/>
          <p:cNvSpPr/>
          <p:nvPr/>
        </p:nvSpPr>
        <p:spPr>
          <a:xfrm>
            <a:off x="8094663" y="5064124"/>
            <a:ext cx="806450" cy="479425"/>
          </a:xfrm>
          <a:prstGeom prst="rect">
            <a:avLst/>
          </a:prstGeom>
          <a:solidFill>
            <a:srgbClr val="FFFF0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geewall.com/mmc_uploads/7094-black-wood-wallpaper-70919.jpg"/>
          <p:cNvPicPr>
            <a:picLocks noChangeAspect="1" noChangeArrowheads="1"/>
          </p:cNvPicPr>
          <p:nvPr/>
        </p:nvPicPr>
        <p:blipFill>
          <a:blip r:embed="rId3" cstate="print"/>
          <a:srcRect/>
          <a:stretch>
            <a:fillRect/>
          </a:stretch>
        </p:blipFill>
        <p:spPr bwMode="auto">
          <a:xfrm>
            <a:off x="0" y="0"/>
            <a:ext cx="9190038" cy="6858000"/>
          </a:xfrm>
          <a:prstGeom prst="rect">
            <a:avLst/>
          </a:prstGeom>
          <a:noFill/>
          <a:ln w="9525">
            <a:noFill/>
            <a:miter lim="800000"/>
            <a:headEnd/>
            <a:tailEnd/>
          </a:ln>
        </p:spPr>
      </p:pic>
      <p:sp>
        <p:nvSpPr>
          <p:cNvPr id="8" name="TextBox 7"/>
          <p:cNvSpPr txBox="1"/>
          <p:nvPr/>
        </p:nvSpPr>
        <p:spPr>
          <a:xfrm rot="16200000">
            <a:off x="5074444" y="2688431"/>
            <a:ext cx="6340475" cy="1420813"/>
          </a:xfrm>
          <a:prstGeom prst="rect">
            <a:avLst/>
          </a:prstGeom>
          <a:noFill/>
        </p:spPr>
        <p:txBody>
          <a:bodyPr>
            <a:spAutoFit/>
          </a:bodyPr>
          <a:lstStyle/>
          <a:p>
            <a:pPr algn="just">
              <a:lnSpc>
                <a:spcPct val="135000"/>
              </a:lnSpc>
              <a:spcBef>
                <a:spcPts val="1800"/>
              </a:spcBef>
              <a:defRPr/>
            </a:pPr>
            <a:r>
              <a:rPr lang="en-US" sz="3600" dirty="0">
                <a:solidFill>
                  <a:schemeClr val="accent2">
                    <a:lumMod val="75000"/>
                  </a:schemeClr>
                </a:solidFill>
                <a:latin typeface="Dali" pitchFamily="2" charset="0"/>
                <a:cs typeface="Arial" pitchFamily="34" charset="0"/>
              </a:rPr>
              <a:t>Chapter </a:t>
            </a:r>
            <a:r>
              <a:rPr lang="en-US" sz="3600" dirty="0" smtClean="0">
                <a:solidFill>
                  <a:schemeClr val="accent2">
                    <a:lumMod val="75000"/>
                  </a:schemeClr>
                </a:solidFill>
                <a:latin typeface="Dali" pitchFamily="2" charset="0"/>
                <a:cs typeface="Arial" pitchFamily="34" charset="0"/>
              </a:rPr>
              <a:t>4: </a:t>
            </a:r>
            <a:r>
              <a:rPr lang="en-US" sz="2800" dirty="0" smtClean="0">
                <a:solidFill>
                  <a:schemeClr val="bg1"/>
                </a:solidFill>
                <a:latin typeface="Dali" pitchFamily="2" charset="0"/>
              </a:rPr>
              <a:t>Tissues: (but don’t start crying)</a:t>
            </a:r>
            <a:r>
              <a:rPr lang="en-US" sz="2800" dirty="0">
                <a:solidFill>
                  <a:schemeClr val="bg1"/>
                </a:solidFill>
                <a:latin typeface="Dali" pitchFamily="2" charset="0"/>
              </a:rPr>
              <a:t>	</a:t>
            </a:r>
            <a:r>
              <a:rPr lang="en-US" sz="2800" dirty="0">
                <a:solidFill>
                  <a:schemeClr val="accent1">
                    <a:lumMod val="75000"/>
                  </a:schemeClr>
                </a:solidFill>
                <a:latin typeface="Dali" pitchFamily="2" charset="0"/>
              </a:rPr>
              <a:t>A&amp;P   fall 2014      </a:t>
            </a:r>
            <a:r>
              <a:rPr lang="en-US" sz="2800" dirty="0" err="1">
                <a:solidFill>
                  <a:schemeClr val="accent1">
                    <a:lumMod val="75000"/>
                  </a:schemeClr>
                </a:solidFill>
                <a:latin typeface="Dali" pitchFamily="2" charset="0"/>
              </a:rPr>
              <a:t>mr.</a:t>
            </a:r>
            <a:r>
              <a:rPr lang="en-US" sz="2800" dirty="0">
                <a:solidFill>
                  <a:schemeClr val="accent1">
                    <a:lumMod val="75000"/>
                  </a:schemeClr>
                </a:solidFill>
                <a:latin typeface="Dali" pitchFamily="2" charset="0"/>
              </a:rPr>
              <a:t> e 	       SRCS</a:t>
            </a:r>
            <a:endParaRPr lang="en-US" sz="2800" dirty="0">
              <a:solidFill>
                <a:schemeClr val="accent1">
                  <a:lumMod val="75000"/>
                </a:schemeClr>
              </a:solidFill>
              <a:latin typeface="Dali" pitchFamily="2" charset="0"/>
              <a:cs typeface="Arial" pitchFamily="34" charset="0"/>
            </a:endParaRPr>
          </a:p>
        </p:txBody>
      </p:sp>
      <p:pic>
        <p:nvPicPr>
          <p:cNvPr id="1026" name="Picture 2" descr="C:\Users\daddyman\Desktop\Anatomy &amp; Physiology~2014\ch 4 tissues\human composition.jpg"/>
          <p:cNvPicPr>
            <a:picLocks noChangeAspect="1" noChangeArrowheads="1"/>
          </p:cNvPicPr>
          <p:nvPr/>
        </p:nvPicPr>
        <p:blipFill>
          <a:blip r:embed="rId4" cstate="print"/>
          <a:srcRect/>
          <a:stretch>
            <a:fillRect/>
          </a:stretch>
        </p:blipFill>
        <p:spPr bwMode="auto">
          <a:xfrm>
            <a:off x="387571" y="2045369"/>
            <a:ext cx="7176281" cy="3162049"/>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13" name="Title 2"/>
          <p:cNvSpPr txBox="1">
            <a:spLocks/>
          </p:cNvSpPr>
          <p:nvPr/>
        </p:nvSpPr>
        <p:spPr>
          <a:xfrm>
            <a:off x="0" y="5876651"/>
            <a:ext cx="3720672"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spc="-100" noProof="0" dirty="0" smtClean="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If  </a:t>
            </a:r>
            <a:r>
              <a:rPr lang="en-US" sz="3200" spc="-100" dirty="0" smtClean="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u</a:t>
            </a:r>
            <a:r>
              <a:rPr lang="en-US" sz="3200" spc="-100" noProof="0" dirty="0" err="1" smtClean="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ntreated</a:t>
            </a:r>
            <a:r>
              <a:rPr lang="en-US" sz="3200" spc="-100" noProof="0" dirty="0" smtClean="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a:t>
            </a:r>
            <a:endParaRPr kumimoji="0" lang="en-US" sz="3200" b="0" i="0" u="none" strike="noStrike" kern="1200" cap="none" spc="-10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smtClean="0">
                <a:solidFill>
                  <a:schemeClr val="accent5">
                    <a:lumMod val="75000"/>
                  </a:schemeClr>
                </a:solidFill>
                <a:effectLst>
                  <a:outerShdw blurRad="38100" dist="38100" dir="2700000" algn="tl">
                    <a:srgbClr val="000000">
                      <a:alpha val="43137"/>
                    </a:srgbClr>
                  </a:outerShdw>
                </a:effectLst>
                <a:latin typeface="Blackadder ITC" pitchFamily="82" charset="0"/>
                <a:ea typeface="+mj-ea"/>
                <a:cs typeface="+mj-cs"/>
              </a:rPr>
              <a:t>Diabetic Retinopathy</a:t>
            </a:r>
            <a:endParaRPr kumimoji="0" lang="en-US" sz="4000" b="0" i="0" u="none" strike="noStrike" kern="1200" cap="none" spc="-10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10" name="Rounded Rectangular Callout 9"/>
          <p:cNvSpPr/>
          <p:nvPr/>
        </p:nvSpPr>
        <p:spPr>
          <a:xfrm>
            <a:off x="4286251" y="1042987"/>
            <a:ext cx="4186237" cy="2486026"/>
          </a:xfrm>
          <a:prstGeom prst="wedgeRoundRectCallout">
            <a:avLst>
              <a:gd name="adj1" fmla="val -1031"/>
              <a:gd name="adj2" fmla="val 137783"/>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rPr>
              <a:t>The basement membranes of capillaries in the eyes and kidneys harden and thicken, causing inefficient function…and can result in blindness or kidney failure.</a:t>
            </a:r>
            <a:endParaRPr lang="en-US" dirty="0">
              <a:solidFill>
                <a:schemeClr val="tx1"/>
              </a:solidFill>
              <a:effectLst>
                <a:outerShdw blurRad="38100" dist="38100" dir="2700000" algn="tl">
                  <a:srgbClr val="000000">
                    <a:alpha val="43137"/>
                  </a:srgbClr>
                </a:outerShdw>
              </a:effectLst>
            </a:endParaRPr>
          </a:p>
        </p:txBody>
      </p:sp>
      <p:pic>
        <p:nvPicPr>
          <p:cNvPr id="137220" name="Picture 4" descr="http://advancedoptometry.com/images/brands/innexus/custom_content/Eye_Care_Buttons/Disease_ClearVision.jpg"/>
          <p:cNvPicPr>
            <a:picLocks noChangeAspect="1" noChangeArrowheads="1"/>
          </p:cNvPicPr>
          <p:nvPr/>
        </p:nvPicPr>
        <p:blipFill>
          <a:blip r:embed="rId3" cstate="print"/>
          <a:srcRect/>
          <a:stretch>
            <a:fillRect/>
          </a:stretch>
        </p:blipFill>
        <p:spPr bwMode="auto">
          <a:xfrm>
            <a:off x="327025" y="768347"/>
            <a:ext cx="3287713" cy="2619182"/>
          </a:xfrm>
          <a:prstGeom prst="rect">
            <a:avLst/>
          </a:prstGeom>
          <a:noFill/>
        </p:spPr>
      </p:pic>
      <p:pic>
        <p:nvPicPr>
          <p:cNvPr id="137222" name="Picture 6" descr="http://aepeyecare.com/images/brands/innexus/custom_content/DiabeticRetinopathy.jpg"/>
          <p:cNvPicPr>
            <a:picLocks noChangeAspect="1" noChangeArrowheads="1"/>
          </p:cNvPicPr>
          <p:nvPr/>
        </p:nvPicPr>
        <p:blipFill>
          <a:blip r:embed="rId4" cstate="print"/>
          <a:srcRect/>
          <a:stretch>
            <a:fillRect/>
          </a:stretch>
        </p:blipFill>
        <p:spPr bwMode="auto">
          <a:xfrm>
            <a:off x="298490" y="3386133"/>
            <a:ext cx="3301961" cy="263053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7220"/>
                                        </p:tgtEl>
                                        <p:attrNameLst>
                                          <p:attrName>style.visibility</p:attrName>
                                        </p:attrNameLst>
                                      </p:cBhvr>
                                      <p:to>
                                        <p:strVal val="visible"/>
                                      </p:to>
                                    </p:set>
                                    <p:animEffect transition="in" filter="fade">
                                      <p:cBhvr>
                                        <p:cTn id="22" dur="2000"/>
                                        <p:tgtEl>
                                          <p:spTgt spid="137220"/>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37222"/>
                                        </p:tgtEl>
                                        <p:attrNameLst>
                                          <p:attrName>style.visibility</p:attrName>
                                        </p:attrNameLst>
                                      </p:cBhvr>
                                      <p:to>
                                        <p:strVal val="visible"/>
                                      </p:to>
                                    </p:set>
                                    <p:animEffect transition="in" filter="fade">
                                      <p:cBhvr>
                                        <p:cTn id="26" dur="2000"/>
                                        <p:tgtEl>
                                          <p:spTgt spid="137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Content Placeholder 4"/>
          <p:cNvSpPr>
            <a:spLocks noGrp="1"/>
          </p:cNvSpPr>
          <p:nvPr>
            <p:ph idx="1"/>
          </p:nvPr>
        </p:nvSpPr>
        <p:spPr>
          <a:xfrm>
            <a:off x="420688" y="930275"/>
            <a:ext cx="8189912" cy="5646738"/>
          </a:xfrm>
        </p:spPr>
        <p:txBody>
          <a:bodyPr/>
          <a:lstStyle/>
          <a:p>
            <a:pPr>
              <a:spcBef>
                <a:spcPct val="0"/>
              </a:spcBef>
              <a:spcAft>
                <a:spcPct val="0"/>
              </a:spcAft>
            </a:pPr>
            <a:r>
              <a:rPr lang="en-US" smtClean="0"/>
              <a:t>Epithelia are </a:t>
            </a:r>
            <a:r>
              <a:rPr lang="en-US" b="1" smtClean="0">
                <a:solidFill>
                  <a:srgbClr val="7D00FA"/>
                </a:solidFill>
              </a:rPr>
              <a:t>named</a:t>
            </a:r>
            <a:r>
              <a:rPr lang="en-US" smtClean="0"/>
              <a:t> according to the shape of their cells, and the thickness or arrangement of their layers (of cells).</a:t>
            </a:r>
          </a:p>
        </p:txBody>
      </p:sp>
      <p:sp>
        <p:nvSpPr>
          <p:cNvPr id="317442" name="Rectangle 2"/>
          <p:cNvSpPr>
            <a:spLocks noGrp="1" noChangeArrowheads="1"/>
          </p:cNvSpPr>
          <p:nvPr>
            <p:ph type="title"/>
          </p:nvPr>
        </p:nvSpPr>
        <p:spPr>
          <a:xfrm>
            <a:off x="46038" y="217488"/>
            <a:ext cx="9066212" cy="773112"/>
          </a:xfrm>
        </p:spPr>
        <p:txBody>
          <a:bodyPr/>
          <a:lstStyle/>
          <a:p>
            <a:pPr fontAlgn="auto">
              <a:spcAft>
                <a:spcPts val="0"/>
              </a:spcAft>
              <a:defRPr/>
            </a:pPr>
            <a:r>
              <a:rPr lang="en-US" dirty="0" smtClean="0"/>
              <a:t>Epithelium</a:t>
            </a:r>
            <a:endParaRPr lang="en-US" dirty="0"/>
          </a:p>
        </p:txBody>
      </p:sp>
      <p:pic>
        <p:nvPicPr>
          <p:cNvPr id="33795" name="Picture 7" descr="pap13_fig_04_05.jpg"/>
          <p:cNvPicPr>
            <a:picLocks noChangeAspect="1"/>
          </p:cNvPicPr>
          <p:nvPr/>
        </p:nvPicPr>
        <p:blipFill>
          <a:blip r:embed="rId3" cstate="print"/>
          <a:srcRect l="19759" r="31375" b="57912"/>
          <a:stretch>
            <a:fillRect/>
          </a:stretch>
        </p:blipFill>
        <p:spPr bwMode="auto">
          <a:xfrm>
            <a:off x="1403350" y="2840038"/>
            <a:ext cx="6338888" cy="2928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8" y="242888"/>
            <a:ext cx="9066212" cy="773112"/>
          </a:xfrm>
        </p:spPr>
        <p:txBody>
          <a:bodyPr/>
          <a:lstStyle/>
          <a:p>
            <a:pPr fontAlgn="auto">
              <a:spcAft>
                <a:spcPts val="0"/>
              </a:spcAft>
              <a:defRPr/>
            </a:pPr>
            <a:r>
              <a:rPr lang="en-US" dirty="0" smtClean="0"/>
              <a:t>Epithelium</a:t>
            </a:r>
            <a:endParaRPr lang="en-US" dirty="0"/>
          </a:p>
        </p:txBody>
      </p:sp>
      <p:pic>
        <p:nvPicPr>
          <p:cNvPr id="35842" name="Picture 9" descr="pap13_fig_04_05.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304800" y="1463675"/>
            <a:ext cx="8534400" cy="4816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90600" y="2286000"/>
            <a:ext cx="75438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rgbClr val="FF8119"/>
              </a:buClr>
              <a:buSzPct val="55000"/>
              <a:buFont typeface="Wingdings" pitchFamily="2" charset="2"/>
              <a:buNone/>
              <a:defRPr/>
            </a:pPr>
            <a:endParaRPr lang="en-US">
              <a:solidFill>
                <a:prstClr val="white"/>
              </a:solidFill>
            </a:endParaRPr>
          </a:p>
        </p:txBody>
      </p:sp>
      <p:graphicFrame>
        <p:nvGraphicFramePr>
          <p:cNvPr id="9" name="Table 8"/>
          <p:cNvGraphicFramePr>
            <a:graphicFrameLocks noGrp="1"/>
          </p:cNvGraphicFramePr>
          <p:nvPr/>
        </p:nvGraphicFramePr>
        <p:xfrm>
          <a:off x="609600" y="4902200"/>
          <a:ext cx="7924800" cy="1141413"/>
        </p:xfrm>
        <a:graphic>
          <a:graphicData uri="http://schemas.openxmlformats.org/drawingml/2006/table">
            <a:tbl>
              <a:tblPr>
                <a:tableStyleId>{21E4AEA4-8DFA-4A89-87EB-49C32662AFE0}</a:tableStyleId>
              </a:tblPr>
              <a:tblGrid>
                <a:gridCol w="2438400"/>
                <a:gridCol w="2819400"/>
                <a:gridCol w="2667000"/>
              </a:tblGrid>
              <a:tr h="1141413">
                <a:tc>
                  <a:txBody>
                    <a:bodyPr/>
                    <a:lstStyle/>
                    <a:p>
                      <a:pPr algn="ctr"/>
                      <a:r>
                        <a:rPr lang="en-US" sz="1600" b="0" dirty="0" smtClean="0">
                          <a:solidFill>
                            <a:schemeClr val="tx1"/>
                          </a:solidFill>
                        </a:rPr>
                        <a:t>One layer.</a:t>
                      </a:r>
                      <a:r>
                        <a:rPr lang="en-US" sz="1600" b="0" baseline="0" dirty="0" smtClean="0">
                          <a:solidFill>
                            <a:schemeClr val="tx1"/>
                          </a:solidFill>
                        </a:rPr>
                        <a:t>  A</a:t>
                      </a:r>
                      <a:r>
                        <a:rPr lang="en-US" sz="1600" b="0" dirty="0" smtClean="0">
                          <a:solidFill>
                            <a:schemeClr val="tx1"/>
                          </a:solidFill>
                        </a:rPr>
                        <a:t>ll cells in contact with basement membrane</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0" dirty="0" smtClean="0">
                          <a:solidFill>
                            <a:schemeClr val="tx1"/>
                          </a:solidFill>
                        </a:rPr>
                        <a:t>Appears to have layers, but in reality all cells go from the apex to the base</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0" baseline="0" dirty="0" smtClean="0">
                          <a:solidFill>
                            <a:schemeClr val="tx1"/>
                          </a:solidFill>
                        </a:rPr>
                        <a:t>Two or more layers.  </a:t>
                      </a:r>
                      <a:r>
                        <a:rPr lang="en-US" sz="1600" b="0" dirty="0" smtClean="0">
                          <a:solidFill>
                            <a:schemeClr val="tx1"/>
                          </a:solidFill>
                        </a:rPr>
                        <a:t>Only basal layer in contact with basement</a:t>
                      </a:r>
                      <a:r>
                        <a:rPr lang="en-US" sz="1600" b="0" baseline="0" dirty="0" smtClean="0">
                          <a:solidFill>
                            <a:schemeClr val="tx1"/>
                          </a:solidFill>
                        </a:rPr>
                        <a:t> membrane</a:t>
                      </a:r>
                      <a:endParaRPr lang="en-US" sz="16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9948" name="Content Placeholder 9"/>
          <p:cNvSpPr>
            <a:spLocks noGrp="1"/>
          </p:cNvSpPr>
          <p:nvPr>
            <p:ph idx="1"/>
          </p:nvPr>
        </p:nvSpPr>
        <p:spPr>
          <a:xfrm>
            <a:off x="484188" y="942975"/>
            <a:ext cx="6983412" cy="898525"/>
          </a:xfrm>
        </p:spPr>
        <p:txBody>
          <a:bodyPr/>
          <a:lstStyle/>
          <a:p>
            <a:pPr>
              <a:spcBef>
                <a:spcPct val="0"/>
              </a:spcBef>
              <a:spcAft>
                <a:spcPct val="0"/>
              </a:spcAft>
            </a:pPr>
            <a:r>
              <a:rPr lang="en-US" dirty="0" smtClean="0"/>
              <a:t>First word: Named according to </a:t>
            </a:r>
            <a:r>
              <a:rPr lang="en-US" b="1" dirty="0" smtClean="0">
                <a:solidFill>
                  <a:srgbClr val="7D00FA"/>
                </a:solidFill>
              </a:rPr>
              <a:t>arrangement</a:t>
            </a:r>
          </a:p>
        </p:txBody>
      </p:sp>
      <p:pic>
        <p:nvPicPr>
          <p:cNvPr id="39949" name="Picture 7" descr="pap13_fig_04_05.jpg"/>
          <p:cNvPicPr>
            <a:picLocks noChangeAspect="1"/>
          </p:cNvPicPr>
          <p:nvPr/>
        </p:nvPicPr>
        <p:blipFill>
          <a:blip r:embed="rId3" cstate="print">
            <a:clrChange>
              <a:clrFrom>
                <a:srgbClr val="FFFFFF"/>
              </a:clrFrom>
              <a:clrTo>
                <a:srgbClr val="FFFFFF">
                  <a:alpha val="0"/>
                </a:srgbClr>
              </a:clrTo>
            </a:clrChange>
          </a:blip>
          <a:srcRect l="19566" b="50085"/>
          <a:stretch>
            <a:fillRect/>
          </a:stretch>
        </p:blipFill>
        <p:spPr bwMode="auto">
          <a:xfrm>
            <a:off x="477838" y="1966913"/>
            <a:ext cx="8188325" cy="2867025"/>
          </a:xfrm>
          <a:prstGeom prst="rect">
            <a:avLst/>
          </a:prstGeom>
          <a:noFill/>
          <a:ln w="9525">
            <a:noFill/>
            <a:miter lim="800000"/>
            <a:headEnd/>
            <a:tailEnd/>
          </a:ln>
        </p:spPr>
      </p:pic>
      <p:sp>
        <p:nvSpPr>
          <p:cNvPr id="13" name="Title 1"/>
          <p:cNvSpPr>
            <a:spLocks noGrp="1"/>
          </p:cNvSpPr>
          <p:nvPr>
            <p:ph type="title"/>
          </p:nvPr>
        </p:nvSpPr>
        <p:spPr>
          <a:xfrm>
            <a:off x="46038" y="217488"/>
            <a:ext cx="9066212" cy="773112"/>
          </a:xfrm>
        </p:spPr>
        <p:txBody>
          <a:bodyPr/>
          <a:lstStyle/>
          <a:p>
            <a:pPr fontAlgn="auto">
              <a:spcAft>
                <a:spcPts val="0"/>
              </a:spcAft>
              <a:defRPr/>
            </a:pPr>
            <a:r>
              <a:rPr lang="en-US" dirty="0" smtClean="0"/>
              <a:t>Epithelium</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Content Placeholder 9"/>
          <p:cNvSpPr>
            <a:spLocks noGrp="1"/>
          </p:cNvSpPr>
          <p:nvPr>
            <p:ph idx="1"/>
          </p:nvPr>
        </p:nvSpPr>
        <p:spPr>
          <a:xfrm>
            <a:off x="484188" y="930275"/>
            <a:ext cx="6983412" cy="898525"/>
          </a:xfrm>
        </p:spPr>
        <p:txBody>
          <a:bodyPr/>
          <a:lstStyle/>
          <a:p>
            <a:pPr>
              <a:spcBef>
                <a:spcPct val="0"/>
              </a:spcBef>
              <a:spcAft>
                <a:spcPct val="0"/>
              </a:spcAft>
            </a:pPr>
            <a:r>
              <a:rPr lang="en-US" dirty="0" smtClean="0"/>
              <a:t>Second word: Named according to </a:t>
            </a:r>
            <a:r>
              <a:rPr lang="en-US" b="1" dirty="0" smtClean="0">
                <a:solidFill>
                  <a:srgbClr val="7D00FA"/>
                </a:solidFill>
              </a:rPr>
              <a:t>shape</a:t>
            </a:r>
          </a:p>
        </p:txBody>
      </p:sp>
      <p:sp>
        <p:nvSpPr>
          <p:cNvPr id="2" name="Title 1"/>
          <p:cNvSpPr>
            <a:spLocks noGrp="1"/>
          </p:cNvSpPr>
          <p:nvPr>
            <p:ph type="title"/>
          </p:nvPr>
        </p:nvSpPr>
        <p:spPr>
          <a:xfrm>
            <a:off x="46038" y="217488"/>
            <a:ext cx="9066212" cy="773112"/>
          </a:xfrm>
        </p:spPr>
        <p:txBody>
          <a:bodyPr/>
          <a:lstStyle/>
          <a:p>
            <a:pPr fontAlgn="auto">
              <a:spcAft>
                <a:spcPts val="0"/>
              </a:spcAft>
              <a:defRPr/>
            </a:pPr>
            <a:r>
              <a:rPr lang="en-US" dirty="0" smtClean="0"/>
              <a:t>Epithelium</a:t>
            </a:r>
            <a:endParaRPr lang="en-US" dirty="0"/>
          </a:p>
        </p:txBody>
      </p:sp>
      <p:sp>
        <p:nvSpPr>
          <p:cNvPr id="7" name="Rectangle 6"/>
          <p:cNvSpPr/>
          <p:nvPr/>
        </p:nvSpPr>
        <p:spPr>
          <a:xfrm>
            <a:off x="990600" y="2286000"/>
            <a:ext cx="75438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rgbClr val="FF8119"/>
              </a:buClr>
              <a:buSzPct val="55000"/>
              <a:buFont typeface="Wingdings" pitchFamily="2" charset="2"/>
              <a:buNone/>
              <a:defRPr/>
            </a:pPr>
            <a:endParaRPr lang="en-US">
              <a:solidFill>
                <a:prstClr val="white"/>
              </a:solidFill>
            </a:endParaRPr>
          </a:p>
        </p:txBody>
      </p:sp>
      <p:graphicFrame>
        <p:nvGraphicFramePr>
          <p:cNvPr id="9" name="Table 8"/>
          <p:cNvGraphicFramePr>
            <a:graphicFrameLocks noGrp="1"/>
          </p:cNvGraphicFramePr>
          <p:nvPr/>
        </p:nvGraphicFramePr>
        <p:xfrm>
          <a:off x="579438" y="4572000"/>
          <a:ext cx="7868265" cy="914400"/>
        </p:xfrm>
        <a:graphic>
          <a:graphicData uri="http://schemas.openxmlformats.org/drawingml/2006/table">
            <a:tbl>
              <a:tblPr>
                <a:tableStyleId>{21E4AEA4-8DFA-4A89-87EB-49C32662AFE0}</a:tableStyleId>
              </a:tblPr>
              <a:tblGrid>
                <a:gridCol w="2433483"/>
                <a:gridCol w="2732549"/>
                <a:gridCol w="2702233"/>
              </a:tblGrid>
              <a:tr h="914400">
                <a:tc>
                  <a:txBody>
                    <a:bodyPr/>
                    <a:lstStyle/>
                    <a:p>
                      <a:pPr marL="0" algn="ctr" defTabSz="914400" rtl="0" eaLnBrk="1" latinLnBrk="0" hangingPunct="1"/>
                      <a:r>
                        <a:rPr lang="en-US" sz="1600" kern="1200" baseline="0" dirty="0" smtClean="0"/>
                        <a:t>Flat, wide “paving stone” cells</a:t>
                      </a:r>
                      <a:endParaRPr lang="en-US" sz="1600" b="0" kern="1200" baseline="0" dirty="0">
                        <a:solidFill>
                          <a:srgbClr val="FF0000"/>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1600" kern="1200" baseline="0" dirty="0" smtClean="0"/>
                        <a:t>Cells as tall as they are wide</a:t>
                      </a:r>
                      <a:endParaRPr lang="en-US" sz="1600" b="0" kern="1200" baseline="0" dirty="0">
                        <a:solidFill>
                          <a:srgbClr val="FF0000"/>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1600" kern="1200" baseline="0" dirty="0" smtClean="0"/>
                        <a:t>Cells taller than they are wide</a:t>
                      </a:r>
                      <a:endParaRPr lang="en-US" sz="1600" b="0" kern="1200" baseline="0" dirty="0">
                        <a:solidFill>
                          <a:srgbClr val="FF0000"/>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37902" name="Picture 7" descr="pap13_fig_04_05.jpg"/>
          <p:cNvPicPr>
            <a:picLocks noChangeAspect="1"/>
          </p:cNvPicPr>
          <p:nvPr/>
        </p:nvPicPr>
        <p:blipFill>
          <a:blip r:embed="rId3" cstate="print"/>
          <a:srcRect l="19278" t="57401"/>
          <a:stretch>
            <a:fillRect/>
          </a:stretch>
        </p:blipFill>
        <p:spPr bwMode="auto">
          <a:xfrm>
            <a:off x="485775" y="1941513"/>
            <a:ext cx="8172450" cy="2433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Content Placeholder 6"/>
          <p:cNvSpPr>
            <a:spLocks noGrp="1"/>
          </p:cNvSpPr>
          <p:nvPr>
            <p:ph idx="1"/>
          </p:nvPr>
        </p:nvSpPr>
        <p:spPr>
          <a:xfrm>
            <a:off x="320675" y="430211"/>
            <a:ext cx="8442325" cy="6427789"/>
          </a:xfrm>
        </p:spPr>
        <p:txBody>
          <a:bodyPr/>
          <a:lstStyle/>
          <a:p>
            <a:pPr>
              <a:spcBef>
                <a:spcPct val="0"/>
              </a:spcBef>
              <a:spcAft>
                <a:spcPct val="0"/>
              </a:spcAft>
            </a:pPr>
            <a:r>
              <a:rPr lang="en-US" sz="2400" b="1" dirty="0" smtClean="0"/>
              <a:t>Naming epithelia  </a:t>
            </a:r>
          </a:p>
          <a:p>
            <a:pPr lvl="1" fontAlgn="base">
              <a:spcBef>
                <a:spcPct val="0"/>
              </a:spcBef>
              <a:spcAft>
                <a:spcPct val="0"/>
              </a:spcAft>
            </a:pPr>
            <a:r>
              <a:rPr lang="en-US" sz="2400" dirty="0" smtClean="0"/>
              <a:t>Three different cell shapes </a:t>
            </a:r>
            <a:r>
              <a:rPr lang="en-US" sz="2400" dirty="0" smtClean="0">
                <a:latin typeface="Arial" charset="0"/>
                <a:cs typeface="Arial" charset="0"/>
              </a:rPr>
              <a:t>x</a:t>
            </a:r>
            <a:r>
              <a:rPr lang="en-US" sz="2400" dirty="0" smtClean="0"/>
              <a:t> three different cell arrangements = nine possibilities.  Two of these are not used.  Add transitional (cells that change shape),  and we’re back up to eight possible combinations.</a:t>
            </a:r>
          </a:p>
          <a:p>
            <a:pPr lvl="1" fontAlgn="base">
              <a:spcBef>
                <a:spcPct val="0"/>
              </a:spcBef>
              <a:spcAft>
                <a:spcPct val="0"/>
              </a:spcAft>
            </a:pPr>
            <a:r>
              <a:rPr lang="en-US" sz="2400" dirty="0" smtClean="0"/>
              <a:t>If different shapes are present in layers of cells, the epithelium is always named by the shape of cells in the apical (outermost) layer.</a:t>
            </a:r>
          </a:p>
          <a:p>
            <a:pPr lvl="1" fontAlgn="base">
              <a:spcBef>
                <a:spcPct val="0"/>
              </a:spcBef>
              <a:spcAft>
                <a:spcPct val="0"/>
              </a:spcAft>
            </a:pPr>
            <a:r>
              <a:rPr lang="en-US" sz="2400" dirty="0" smtClean="0"/>
              <a:t>Add “ciliated” or “</a:t>
            </a:r>
            <a:r>
              <a:rPr lang="en-US" sz="2400" dirty="0" err="1" smtClean="0"/>
              <a:t>nonciliated</a:t>
            </a:r>
            <a:r>
              <a:rPr lang="en-US" sz="2400" dirty="0" smtClean="0"/>
              <a:t>” before the shape if it has or could, but doesn’t have them…</a:t>
            </a:r>
          </a:p>
        </p:txBody>
      </p:sp>
      <p:sp>
        <p:nvSpPr>
          <p:cNvPr id="2" name="Title 1"/>
          <p:cNvSpPr>
            <a:spLocks noGrp="1"/>
          </p:cNvSpPr>
          <p:nvPr>
            <p:ph type="title"/>
          </p:nvPr>
        </p:nvSpPr>
        <p:spPr>
          <a:xfrm>
            <a:off x="46038" y="217488"/>
            <a:ext cx="9066212" cy="773112"/>
          </a:xfrm>
        </p:spPr>
        <p:txBody>
          <a:bodyPr/>
          <a:lstStyle/>
          <a:p>
            <a:pPr fontAlgn="auto">
              <a:spcAft>
                <a:spcPts val="0"/>
              </a:spcAft>
              <a:defRPr/>
            </a:pPr>
            <a:r>
              <a:rPr lang="en-US" dirty="0" smtClean="0"/>
              <a:t>Epithelium</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53" name="Content Placeholder 5"/>
          <p:cNvSpPr>
            <a:spLocks noGrp="1"/>
          </p:cNvSpPr>
          <p:nvPr>
            <p:ph idx="1"/>
          </p:nvPr>
        </p:nvSpPr>
        <p:spPr>
          <a:xfrm>
            <a:off x="420688" y="930276"/>
            <a:ext cx="8442325" cy="5284788"/>
          </a:xfrm>
        </p:spPr>
        <p:txBody>
          <a:bodyPr/>
          <a:lstStyle/>
          <a:p>
            <a:pPr>
              <a:spcBef>
                <a:spcPct val="0"/>
              </a:spcBef>
              <a:spcAft>
                <a:spcPct val="0"/>
              </a:spcAft>
            </a:pPr>
            <a:r>
              <a:rPr lang="en-US" b="1" dirty="0" smtClean="0">
                <a:solidFill>
                  <a:srgbClr val="7D00FA"/>
                </a:solidFill>
              </a:rPr>
              <a:t>Simple </a:t>
            </a:r>
            <a:r>
              <a:rPr lang="en-US" b="1" dirty="0" err="1" smtClean="0">
                <a:solidFill>
                  <a:srgbClr val="7D00FA"/>
                </a:solidFill>
              </a:rPr>
              <a:t>Squamous</a:t>
            </a:r>
            <a:r>
              <a:rPr lang="en-US" b="1" dirty="0" smtClean="0">
                <a:solidFill>
                  <a:srgbClr val="7D00FA"/>
                </a:solidFill>
              </a:rPr>
              <a:t> Epithelium </a:t>
            </a:r>
            <a:r>
              <a:rPr lang="en-US" dirty="0" smtClean="0"/>
              <a:t>is composed of a single layer of flat cells found:</a:t>
            </a:r>
          </a:p>
          <a:p>
            <a:pPr lvl="1" fontAlgn="base">
              <a:spcBef>
                <a:spcPct val="0"/>
              </a:spcBef>
              <a:spcAft>
                <a:spcPct val="0"/>
              </a:spcAft>
            </a:pPr>
            <a:r>
              <a:rPr lang="en-US" dirty="0" smtClean="0"/>
              <a:t>In the air sacs of lungs</a:t>
            </a:r>
          </a:p>
          <a:p>
            <a:pPr lvl="1" fontAlgn="base">
              <a:spcBef>
                <a:spcPct val="0"/>
              </a:spcBef>
              <a:spcAft>
                <a:spcPct val="0"/>
              </a:spcAft>
            </a:pPr>
            <a:r>
              <a:rPr lang="en-US" dirty="0" smtClean="0"/>
              <a:t>In the lining of blood </a:t>
            </a:r>
          </a:p>
          <a:p>
            <a:pPr lvl="1" fontAlgn="base">
              <a:spcBef>
                <a:spcPct val="0"/>
              </a:spcBef>
              <a:spcAft>
                <a:spcPct val="0"/>
              </a:spcAft>
              <a:buFont typeface="Wingdings" pitchFamily="2" charset="2"/>
              <a:buNone/>
            </a:pPr>
            <a:r>
              <a:rPr lang="en-US" dirty="0" smtClean="0"/>
              <a:t>	vessels, the heart, and lymphatic vessels</a:t>
            </a:r>
          </a:p>
          <a:p>
            <a:pPr lvl="1" fontAlgn="base">
              <a:spcBef>
                <a:spcPct val="0"/>
              </a:spcBef>
              <a:spcAft>
                <a:spcPct val="0"/>
              </a:spcAft>
            </a:pPr>
            <a:r>
              <a:rPr lang="en-US" dirty="0" smtClean="0"/>
              <a:t>In all capillaries, including those of the kidney</a:t>
            </a:r>
          </a:p>
          <a:p>
            <a:pPr lvl="1" fontAlgn="base">
              <a:spcBef>
                <a:spcPct val="0"/>
              </a:spcBef>
              <a:spcAft>
                <a:spcPct val="0"/>
              </a:spcAft>
            </a:pPr>
            <a:r>
              <a:rPr lang="en-US" dirty="0" smtClean="0"/>
              <a:t>As the major part of a </a:t>
            </a:r>
          </a:p>
          <a:p>
            <a:pPr lvl="1" fontAlgn="base">
              <a:spcBef>
                <a:spcPct val="0"/>
              </a:spcBef>
              <a:spcAft>
                <a:spcPct val="0"/>
              </a:spcAft>
              <a:buFont typeface="Wingdings" pitchFamily="2" charset="2"/>
              <a:buNone/>
            </a:pPr>
            <a:r>
              <a:rPr lang="en-US" dirty="0" smtClean="0"/>
              <a:t>	serous membrane</a:t>
            </a:r>
          </a:p>
        </p:txBody>
      </p:sp>
      <p:sp>
        <p:nvSpPr>
          <p:cNvPr id="154626" name="Rectangle 2"/>
          <p:cNvSpPr>
            <a:spLocks noGrp="1" noChangeArrowheads="1"/>
          </p:cNvSpPr>
          <p:nvPr>
            <p:ph type="title"/>
          </p:nvPr>
        </p:nvSpPr>
        <p:spPr>
          <a:xfrm>
            <a:off x="46038" y="217488"/>
            <a:ext cx="9066212" cy="773112"/>
          </a:xfrm>
        </p:spPr>
        <p:txBody>
          <a:bodyPr/>
          <a:lstStyle/>
          <a:p>
            <a:pPr fontAlgn="auto">
              <a:spcAft>
                <a:spcPts val="0"/>
              </a:spcAft>
              <a:defRPr/>
            </a:pPr>
            <a:r>
              <a:rPr lang="en-US" dirty="0" smtClean="0"/>
              <a:t>Epithelium</a:t>
            </a:r>
            <a:endParaRPr lang="en-US" dirty="0"/>
          </a:p>
        </p:txBody>
      </p:sp>
      <p:pic>
        <p:nvPicPr>
          <p:cNvPr id="44055" name="Picture 7" descr="pap13_tabfig_04_01a_03.jpg"/>
          <p:cNvPicPr>
            <a:picLocks noChangeAspect="1"/>
          </p:cNvPicPr>
          <p:nvPr/>
        </p:nvPicPr>
        <p:blipFill>
          <a:blip r:embed="rId3" cstate="print"/>
          <a:srcRect/>
          <a:stretch>
            <a:fillRect/>
          </a:stretch>
        </p:blipFill>
        <p:spPr bwMode="auto">
          <a:xfrm>
            <a:off x="4194175" y="2055813"/>
            <a:ext cx="4852988" cy="1598612"/>
          </a:xfrm>
          <a:prstGeom prst="rect">
            <a:avLst/>
          </a:prstGeom>
          <a:noFill/>
          <a:ln w="9525">
            <a:noFill/>
            <a:miter lim="800000"/>
            <a:headEnd/>
            <a:tailEnd/>
          </a:ln>
        </p:spPr>
      </p:pic>
      <p:graphicFrame>
        <p:nvGraphicFramePr>
          <p:cNvPr id="4" name="Table 3"/>
          <p:cNvGraphicFramePr>
            <a:graphicFrameLocks noGrp="1"/>
          </p:cNvGraphicFramePr>
          <p:nvPr/>
        </p:nvGraphicFramePr>
        <p:xfrm>
          <a:off x="4648200" y="5257800"/>
          <a:ext cx="4267200" cy="1219200"/>
        </p:xfrm>
        <a:graphic>
          <a:graphicData uri="http://schemas.openxmlformats.org/drawingml/2006/table">
            <a:tbl>
              <a:tblPr>
                <a:tableStyleId>{21E4AEA4-8DFA-4A89-87EB-49C32662AFE0}</a:tableStyleId>
              </a:tblPr>
              <a:tblGrid>
                <a:gridCol w="1422400"/>
                <a:gridCol w="1422400"/>
                <a:gridCol w="1422400"/>
              </a:tblGrid>
              <a:tr h="304800">
                <a:tc>
                  <a:txBody>
                    <a:bodyPr/>
                    <a:lstStyle/>
                    <a:p>
                      <a:pPr marL="0" algn="ctr" defTabSz="914400" rtl="0" eaLnBrk="1" latinLnBrk="0" hangingPunct="1"/>
                      <a:r>
                        <a:rPr lang="en-US" sz="1200" b="1" kern="1200" dirty="0" smtClean="0">
                          <a:solidFill>
                            <a:srgbClr val="7D00FA"/>
                          </a:solidFill>
                        </a:rPr>
                        <a:t>simple squamous</a:t>
                      </a:r>
                      <a:endParaRPr lang="en-US" sz="1200" b="1" kern="1200" dirty="0">
                        <a:solidFill>
                          <a:srgbClr val="7D00FA"/>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algn="ctr"/>
                      <a:r>
                        <a:rPr lang="en-US" sz="900" strike="sngStrike" dirty="0" smtClean="0">
                          <a:solidFill>
                            <a:schemeClr val="bg1">
                              <a:lumMod val="65000"/>
                            </a:schemeClr>
                          </a:solidFill>
                        </a:rPr>
                        <a:t>pseudostratified</a:t>
                      </a:r>
                      <a:r>
                        <a:rPr lang="en-US" sz="900" strike="sngStrike" baseline="0" dirty="0" smtClean="0">
                          <a:solidFill>
                            <a:schemeClr val="bg1">
                              <a:lumMod val="65000"/>
                            </a:schemeClr>
                          </a:solidFill>
                        </a:rPr>
                        <a:t> squamous</a:t>
                      </a:r>
                      <a:endParaRPr lang="en-US" sz="900" strike="sngStrike" dirty="0">
                        <a:solidFill>
                          <a:schemeClr val="bg1">
                            <a:lumMod val="65000"/>
                          </a:schemeClr>
                        </a:solidFill>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algn="ctr"/>
                      <a:r>
                        <a:rPr lang="en-US" sz="900" dirty="0" smtClean="0">
                          <a:solidFill>
                            <a:schemeClr val="bg1">
                              <a:lumMod val="65000"/>
                            </a:schemeClr>
                          </a:solidFill>
                        </a:rPr>
                        <a:t>stratified squamous</a:t>
                      </a:r>
                      <a:endParaRPr lang="en-US" sz="900" dirty="0">
                        <a:solidFill>
                          <a:schemeClr val="bg1">
                            <a:lumMod val="65000"/>
                          </a:schemeClr>
                        </a:solidFill>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304800">
                <a:tc>
                  <a:txBody>
                    <a:bodyPr/>
                    <a:lstStyle/>
                    <a:p>
                      <a:pPr algn="ctr"/>
                      <a:r>
                        <a:rPr lang="en-US" sz="900" dirty="0" smtClean="0">
                          <a:solidFill>
                            <a:schemeClr val="bg1">
                              <a:lumMod val="65000"/>
                            </a:schemeClr>
                          </a:solidFill>
                        </a:rPr>
                        <a:t>simple cuboidal</a:t>
                      </a:r>
                      <a:endParaRPr lang="en-US" sz="900" dirty="0">
                        <a:solidFill>
                          <a:schemeClr val="bg1">
                            <a:lumMod val="65000"/>
                          </a:schemeClr>
                        </a:solidFill>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algn="ctr"/>
                      <a:r>
                        <a:rPr lang="en-US" sz="900" strike="sngStrike" dirty="0" smtClean="0">
                          <a:solidFill>
                            <a:schemeClr val="bg1">
                              <a:lumMod val="65000"/>
                            </a:schemeClr>
                          </a:solidFill>
                        </a:rPr>
                        <a:t>pseudostratified</a:t>
                      </a:r>
                      <a:r>
                        <a:rPr lang="en-US" sz="900" strike="sngStrike" baseline="0" dirty="0" smtClean="0">
                          <a:solidFill>
                            <a:schemeClr val="bg1">
                              <a:lumMod val="65000"/>
                            </a:schemeClr>
                          </a:solidFill>
                        </a:rPr>
                        <a:t> cuboidal</a:t>
                      </a:r>
                      <a:endParaRPr lang="en-US" sz="900" strike="sngStrike" dirty="0">
                        <a:solidFill>
                          <a:schemeClr val="bg1">
                            <a:lumMod val="65000"/>
                          </a:schemeClr>
                        </a:solidFill>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algn="ctr"/>
                      <a:r>
                        <a:rPr lang="en-US" sz="900" dirty="0" smtClean="0">
                          <a:solidFill>
                            <a:schemeClr val="bg1">
                              <a:lumMod val="65000"/>
                            </a:schemeClr>
                          </a:solidFill>
                        </a:rPr>
                        <a:t>stratified cuboidal</a:t>
                      </a:r>
                      <a:endParaRPr lang="en-US" sz="900" dirty="0">
                        <a:solidFill>
                          <a:schemeClr val="bg1">
                            <a:lumMod val="65000"/>
                          </a:schemeClr>
                        </a:solidFill>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304800">
                <a:tc>
                  <a:txBody>
                    <a:bodyPr/>
                    <a:lstStyle/>
                    <a:p>
                      <a:pPr algn="ctr"/>
                      <a:r>
                        <a:rPr lang="en-US" sz="900" dirty="0" smtClean="0">
                          <a:solidFill>
                            <a:schemeClr val="bg1">
                              <a:lumMod val="65000"/>
                            </a:schemeClr>
                          </a:solidFill>
                        </a:rPr>
                        <a:t>simple columnar</a:t>
                      </a:r>
                      <a:endParaRPr lang="en-US" sz="900" dirty="0">
                        <a:solidFill>
                          <a:schemeClr val="bg1">
                            <a:lumMod val="65000"/>
                          </a:schemeClr>
                        </a:solidFill>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algn="ctr"/>
                      <a:r>
                        <a:rPr lang="en-US" sz="900" dirty="0" smtClean="0">
                          <a:solidFill>
                            <a:schemeClr val="bg1">
                              <a:lumMod val="65000"/>
                            </a:schemeClr>
                          </a:solidFill>
                        </a:rPr>
                        <a:t>pseudostratified columnar</a:t>
                      </a:r>
                      <a:endParaRPr lang="en-US" sz="900" dirty="0">
                        <a:solidFill>
                          <a:schemeClr val="bg1">
                            <a:lumMod val="65000"/>
                          </a:schemeClr>
                        </a:solidFill>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algn="ctr"/>
                      <a:r>
                        <a:rPr lang="en-US" sz="900" dirty="0" smtClean="0">
                          <a:solidFill>
                            <a:schemeClr val="bg1">
                              <a:lumMod val="65000"/>
                            </a:schemeClr>
                          </a:solidFill>
                        </a:rPr>
                        <a:t>stratified columnar</a:t>
                      </a:r>
                      <a:endParaRPr lang="en-US" sz="900" dirty="0">
                        <a:solidFill>
                          <a:schemeClr val="bg1">
                            <a:lumMod val="65000"/>
                          </a:schemeClr>
                        </a:solidFill>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304800">
                <a:tc gridSpan="3">
                  <a:txBody>
                    <a:bodyPr/>
                    <a:lstStyle/>
                    <a:p>
                      <a:pPr algn="ctr"/>
                      <a:r>
                        <a:rPr lang="en-US" sz="900" dirty="0" smtClean="0">
                          <a:solidFill>
                            <a:schemeClr val="bg1">
                              <a:lumMod val="65000"/>
                            </a:schemeClr>
                          </a:solidFill>
                        </a:rPr>
                        <a:t>transitional</a:t>
                      </a:r>
                      <a:endParaRPr lang="en-US" sz="900" dirty="0">
                        <a:solidFill>
                          <a:schemeClr val="bg1">
                            <a:lumMod val="65000"/>
                          </a:schemeClr>
                        </a:solidFill>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bl>
          </a:graphicData>
        </a:graphic>
      </p:graphicFrame>
      <p:pic>
        <p:nvPicPr>
          <p:cNvPr id="6" name="Picture 5"/>
          <p:cNvPicPr/>
          <p:nvPr/>
        </p:nvPicPr>
        <p:blipFill>
          <a:blip r:embed="rId4" cstate="print"/>
          <a:srcRect r="70481" b="57767"/>
          <a:stretch>
            <a:fillRect/>
          </a:stretch>
        </p:blipFill>
        <p:spPr bwMode="auto">
          <a:xfrm>
            <a:off x="6438900" y="4786311"/>
            <a:ext cx="2147888" cy="160020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8" descr="pap13_tabfig_04_01b_02.jpg"/>
          <p:cNvPicPr>
            <a:picLocks noChangeAspect="1"/>
          </p:cNvPicPr>
          <p:nvPr/>
        </p:nvPicPr>
        <p:blipFill>
          <a:blip r:embed="rId3" cstate="print"/>
          <a:srcRect b="13573"/>
          <a:stretch>
            <a:fillRect/>
          </a:stretch>
        </p:blipFill>
        <p:spPr bwMode="auto">
          <a:xfrm>
            <a:off x="3849688" y="2474913"/>
            <a:ext cx="5153025" cy="2703512"/>
          </a:xfrm>
          <a:prstGeom prst="rect">
            <a:avLst/>
          </a:prstGeom>
          <a:noFill/>
          <a:ln w="9525">
            <a:noFill/>
            <a:miter lim="800000"/>
            <a:headEnd/>
            <a:tailEnd/>
          </a:ln>
        </p:spPr>
      </p:pic>
      <p:sp>
        <p:nvSpPr>
          <p:cNvPr id="46082" name="Content Placeholder 5"/>
          <p:cNvSpPr>
            <a:spLocks noGrp="1"/>
          </p:cNvSpPr>
          <p:nvPr>
            <p:ph idx="1"/>
          </p:nvPr>
        </p:nvSpPr>
        <p:spPr>
          <a:xfrm>
            <a:off x="420688" y="930275"/>
            <a:ext cx="8442325" cy="5646738"/>
          </a:xfrm>
        </p:spPr>
        <p:txBody>
          <a:bodyPr/>
          <a:lstStyle/>
          <a:p>
            <a:pPr>
              <a:spcBef>
                <a:spcPct val="0"/>
              </a:spcBef>
              <a:spcAft>
                <a:spcPct val="0"/>
              </a:spcAft>
            </a:pPr>
            <a:r>
              <a:rPr lang="en-US" b="1" dirty="0" smtClean="0">
                <a:solidFill>
                  <a:srgbClr val="7D00FA"/>
                </a:solidFill>
              </a:rPr>
              <a:t>Simple </a:t>
            </a:r>
            <a:r>
              <a:rPr lang="en-US" b="1" dirty="0" err="1" smtClean="0">
                <a:solidFill>
                  <a:srgbClr val="7D00FA"/>
                </a:solidFill>
              </a:rPr>
              <a:t>Cuboidal</a:t>
            </a:r>
            <a:r>
              <a:rPr lang="en-US" b="1" dirty="0" smtClean="0">
                <a:solidFill>
                  <a:srgbClr val="7D00FA"/>
                </a:solidFill>
              </a:rPr>
              <a:t> Epithelium </a:t>
            </a:r>
            <a:r>
              <a:rPr lang="en-US" dirty="0" smtClean="0"/>
              <a:t>is composed of a single layer of cube shaped cells.</a:t>
            </a:r>
          </a:p>
          <a:p>
            <a:pPr lvl="1" fontAlgn="base">
              <a:spcBef>
                <a:spcPct val="0"/>
              </a:spcBef>
              <a:spcAft>
                <a:spcPct val="0"/>
              </a:spcAft>
            </a:pPr>
            <a:r>
              <a:rPr lang="en-US" dirty="0" smtClean="0"/>
              <a:t>It is often found lining</a:t>
            </a:r>
          </a:p>
          <a:p>
            <a:pPr lvl="1" fontAlgn="base">
              <a:spcBef>
                <a:spcPct val="0"/>
              </a:spcBef>
              <a:spcAft>
                <a:spcPct val="0"/>
              </a:spcAft>
              <a:buFont typeface="Wingdings" pitchFamily="2" charset="2"/>
              <a:buNone/>
            </a:pPr>
            <a:r>
              <a:rPr lang="en-US" dirty="0" smtClean="0"/>
              <a:t>	the tubules of the </a:t>
            </a:r>
          </a:p>
          <a:p>
            <a:pPr lvl="1" fontAlgn="base">
              <a:spcBef>
                <a:spcPct val="0"/>
              </a:spcBef>
              <a:spcAft>
                <a:spcPct val="0"/>
              </a:spcAft>
              <a:buFont typeface="Wingdings" pitchFamily="2" charset="2"/>
              <a:buNone/>
            </a:pPr>
            <a:r>
              <a:rPr lang="en-US" dirty="0" smtClean="0"/>
              <a:t>	kidneys and many</a:t>
            </a:r>
          </a:p>
          <a:p>
            <a:pPr lvl="1" fontAlgn="base">
              <a:spcBef>
                <a:spcPct val="0"/>
              </a:spcBef>
              <a:spcAft>
                <a:spcPct val="0"/>
              </a:spcAft>
              <a:buFont typeface="Wingdings" pitchFamily="2" charset="2"/>
              <a:buNone/>
            </a:pPr>
            <a:r>
              <a:rPr lang="en-US" dirty="0" smtClean="0"/>
              <a:t>	other glands.</a:t>
            </a:r>
          </a:p>
        </p:txBody>
      </p:sp>
      <p:sp>
        <p:nvSpPr>
          <p:cNvPr id="154626" name="Rectangle 2"/>
          <p:cNvSpPr>
            <a:spLocks noGrp="1" noChangeArrowheads="1"/>
          </p:cNvSpPr>
          <p:nvPr>
            <p:ph type="title"/>
          </p:nvPr>
        </p:nvSpPr>
        <p:spPr>
          <a:xfrm>
            <a:off x="46038" y="217488"/>
            <a:ext cx="9066212" cy="773112"/>
          </a:xfrm>
        </p:spPr>
        <p:txBody>
          <a:bodyPr/>
          <a:lstStyle/>
          <a:p>
            <a:pPr fontAlgn="auto">
              <a:spcAft>
                <a:spcPts val="0"/>
              </a:spcAft>
              <a:defRPr/>
            </a:pPr>
            <a:r>
              <a:rPr lang="en-US" dirty="0" smtClean="0"/>
              <a:t>Epithelium</a:t>
            </a:r>
            <a:endParaRPr lang="en-US" dirty="0"/>
          </a:p>
        </p:txBody>
      </p:sp>
      <p:graphicFrame>
        <p:nvGraphicFramePr>
          <p:cNvPr id="10" name="Table 9"/>
          <p:cNvGraphicFramePr>
            <a:graphicFrameLocks noGrp="1"/>
          </p:cNvGraphicFramePr>
          <p:nvPr/>
        </p:nvGraphicFramePr>
        <p:xfrm>
          <a:off x="4597400" y="5295900"/>
          <a:ext cx="4343400" cy="1188720"/>
        </p:xfrm>
        <a:graphic>
          <a:graphicData uri="http://schemas.openxmlformats.org/drawingml/2006/table">
            <a:tbl>
              <a:tblPr>
                <a:tableStyleId>{21E4AEA4-8DFA-4A89-87EB-49C32662AFE0}</a:tableStyleId>
              </a:tblPr>
              <a:tblGrid>
                <a:gridCol w="1447800"/>
                <a:gridCol w="1447800"/>
                <a:gridCol w="1447800"/>
              </a:tblGrid>
              <a:tr h="297180">
                <a:tc>
                  <a:txBody>
                    <a:bodyPr/>
                    <a:lstStyle/>
                    <a:p>
                      <a:pPr marL="0" algn="ctr" defTabSz="914400" rtl="0" eaLnBrk="1" latinLnBrk="0" hangingPunct="1"/>
                      <a:r>
                        <a:rPr lang="en-US" sz="900" kern="1200" dirty="0" smtClean="0">
                          <a:solidFill>
                            <a:schemeClr val="bg1">
                              <a:lumMod val="65000"/>
                            </a:schemeClr>
                          </a:solidFill>
                          <a:latin typeface="+mn-lt"/>
                          <a:ea typeface="+mn-ea"/>
                          <a:cs typeface="+mn-cs"/>
                        </a:rPr>
                        <a:t>simple squamous</a:t>
                      </a:r>
                      <a:endParaRPr lang="en-US" sz="900" kern="1200" dirty="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defTabSz="914400" rtl="0" eaLnBrk="1" latinLnBrk="0" hangingPunct="1"/>
                      <a:r>
                        <a:rPr lang="en-US" sz="900" strike="sngStrike" kern="1200" dirty="0" smtClean="0">
                          <a:solidFill>
                            <a:schemeClr val="bg1">
                              <a:lumMod val="65000"/>
                            </a:schemeClr>
                          </a:solidFill>
                          <a:latin typeface="+mn-lt"/>
                          <a:ea typeface="+mn-ea"/>
                          <a:cs typeface="+mn-cs"/>
                        </a:rPr>
                        <a:t>pseudostratified squamous</a:t>
                      </a:r>
                      <a:endParaRPr lang="en-US" sz="900" strike="sngStrike" kern="1200" dirty="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defTabSz="914400" rtl="0" eaLnBrk="1" latinLnBrk="0" hangingPunct="1"/>
                      <a:r>
                        <a:rPr lang="en-US" sz="900" kern="1200" dirty="0" smtClean="0">
                          <a:solidFill>
                            <a:schemeClr val="bg1">
                              <a:lumMod val="65000"/>
                            </a:schemeClr>
                          </a:solidFill>
                          <a:latin typeface="+mn-lt"/>
                          <a:ea typeface="+mn-ea"/>
                          <a:cs typeface="+mn-cs"/>
                        </a:rPr>
                        <a:t>stratified squamous</a:t>
                      </a:r>
                      <a:endParaRPr lang="en-US" sz="900" kern="1200" dirty="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297180">
                <a:tc>
                  <a:txBody>
                    <a:bodyPr/>
                    <a:lstStyle/>
                    <a:p>
                      <a:pPr marL="0" algn="ctr" defTabSz="914400" rtl="0" eaLnBrk="1" latinLnBrk="0" hangingPunct="1"/>
                      <a:r>
                        <a:rPr lang="en-US" sz="1200" b="1" kern="1200" dirty="0" smtClean="0">
                          <a:solidFill>
                            <a:srgbClr val="7D00FA"/>
                          </a:solidFill>
                          <a:latin typeface="+mn-lt"/>
                          <a:ea typeface="+mn-ea"/>
                          <a:cs typeface="+mn-cs"/>
                        </a:rPr>
                        <a:t>simple cuboidal</a:t>
                      </a:r>
                      <a:endParaRPr lang="en-US" sz="1200" b="1" kern="1200" dirty="0">
                        <a:solidFill>
                          <a:srgbClr val="7D00FA"/>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defTabSz="914400" rtl="0" eaLnBrk="1" latinLnBrk="0" hangingPunct="1"/>
                      <a:r>
                        <a:rPr lang="en-US" sz="900" strike="sngStrike" kern="1200" dirty="0" smtClean="0">
                          <a:solidFill>
                            <a:schemeClr val="bg1">
                              <a:lumMod val="65000"/>
                            </a:schemeClr>
                          </a:solidFill>
                          <a:latin typeface="+mn-lt"/>
                          <a:ea typeface="+mn-ea"/>
                          <a:cs typeface="+mn-cs"/>
                        </a:rPr>
                        <a:t>pseudostratified cuboidal</a:t>
                      </a:r>
                      <a:endParaRPr lang="en-US" sz="900" strike="sngStrike" kern="1200" dirty="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defTabSz="914400" rtl="0" eaLnBrk="1" latinLnBrk="0" hangingPunct="1"/>
                      <a:r>
                        <a:rPr lang="en-US" sz="900" kern="1200" dirty="0" smtClean="0">
                          <a:solidFill>
                            <a:schemeClr val="bg1">
                              <a:lumMod val="65000"/>
                            </a:schemeClr>
                          </a:solidFill>
                          <a:latin typeface="+mn-lt"/>
                          <a:ea typeface="+mn-ea"/>
                          <a:cs typeface="+mn-cs"/>
                        </a:rPr>
                        <a:t>stratified cuboidal</a:t>
                      </a:r>
                      <a:endParaRPr lang="en-US" sz="900" kern="1200" dirty="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297180">
                <a:tc>
                  <a:txBody>
                    <a:bodyPr/>
                    <a:lstStyle/>
                    <a:p>
                      <a:pPr marL="0" algn="ctr" defTabSz="914400" rtl="0" eaLnBrk="1" latinLnBrk="0" hangingPunct="1"/>
                      <a:r>
                        <a:rPr lang="en-US" sz="900" kern="1200" dirty="0" smtClean="0">
                          <a:solidFill>
                            <a:schemeClr val="bg1">
                              <a:lumMod val="65000"/>
                            </a:schemeClr>
                          </a:solidFill>
                          <a:latin typeface="+mn-lt"/>
                          <a:ea typeface="+mn-ea"/>
                          <a:cs typeface="+mn-cs"/>
                        </a:rPr>
                        <a:t>simple columnar</a:t>
                      </a:r>
                      <a:endParaRPr lang="en-US" sz="900" kern="1200" dirty="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defTabSz="914400" rtl="0" eaLnBrk="1" latinLnBrk="0" hangingPunct="1"/>
                      <a:r>
                        <a:rPr lang="en-US" sz="900" kern="1200" dirty="0" smtClean="0">
                          <a:solidFill>
                            <a:schemeClr val="bg1">
                              <a:lumMod val="65000"/>
                            </a:schemeClr>
                          </a:solidFill>
                          <a:latin typeface="+mn-lt"/>
                          <a:ea typeface="+mn-ea"/>
                          <a:cs typeface="+mn-cs"/>
                        </a:rPr>
                        <a:t>pseudostratified columnar</a:t>
                      </a:r>
                      <a:endParaRPr lang="en-US" sz="900" kern="1200" dirty="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defTabSz="914400" rtl="0" eaLnBrk="1" latinLnBrk="0" hangingPunct="1"/>
                      <a:r>
                        <a:rPr lang="en-US" sz="900" kern="1200" dirty="0" smtClean="0">
                          <a:solidFill>
                            <a:schemeClr val="bg1">
                              <a:lumMod val="65000"/>
                            </a:schemeClr>
                          </a:solidFill>
                          <a:latin typeface="+mn-lt"/>
                          <a:ea typeface="+mn-ea"/>
                          <a:cs typeface="+mn-cs"/>
                        </a:rPr>
                        <a:t>stratified columnar</a:t>
                      </a:r>
                      <a:endParaRPr lang="en-US" sz="900" kern="1200" dirty="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297180">
                <a:tc gridSpan="3">
                  <a:txBody>
                    <a:bodyPr/>
                    <a:lstStyle/>
                    <a:p>
                      <a:pPr marL="0" algn="ctr" defTabSz="914400" rtl="0" eaLnBrk="1" latinLnBrk="0" hangingPunct="1"/>
                      <a:r>
                        <a:rPr lang="en-US" sz="900" kern="1200" dirty="0" smtClean="0">
                          <a:solidFill>
                            <a:schemeClr val="bg1">
                              <a:lumMod val="65000"/>
                            </a:schemeClr>
                          </a:solidFill>
                          <a:latin typeface="+mn-lt"/>
                          <a:ea typeface="+mn-ea"/>
                          <a:cs typeface="+mn-cs"/>
                        </a:rPr>
                        <a:t>transitional</a:t>
                      </a:r>
                      <a:endParaRPr lang="en-US" sz="900" kern="1200" dirty="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bl>
          </a:graphicData>
        </a:graphic>
      </p:graphicFrame>
      <p:pic>
        <p:nvPicPr>
          <p:cNvPr id="7" name="Picture 6"/>
          <p:cNvPicPr/>
          <p:nvPr/>
        </p:nvPicPr>
        <p:blipFill>
          <a:blip r:embed="rId4" cstate="print"/>
          <a:srcRect l="28733" r="37101" b="57013"/>
          <a:stretch>
            <a:fillRect/>
          </a:stretch>
        </p:blipFill>
        <p:spPr bwMode="auto">
          <a:xfrm>
            <a:off x="942975" y="4943473"/>
            <a:ext cx="2486025" cy="162877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5" descr="pap13_tabfig_04_01c_02.jpg"/>
          <p:cNvPicPr>
            <a:picLocks noChangeAspect="1"/>
          </p:cNvPicPr>
          <p:nvPr/>
        </p:nvPicPr>
        <p:blipFill>
          <a:blip r:embed="rId3" cstate="print"/>
          <a:srcRect/>
          <a:stretch>
            <a:fillRect/>
          </a:stretch>
        </p:blipFill>
        <p:spPr bwMode="auto">
          <a:xfrm>
            <a:off x="3978275" y="2532063"/>
            <a:ext cx="4933950" cy="2633662"/>
          </a:xfrm>
          <a:prstGeom prst="rect">
            <a:avLst/>
          </a:prstGeom>
          <a:noFill/>
          <a:ln w="9525">
            <a:noFill/>
            <a:miter lim="800000"/>
            <a:headEnd/>
            <a:tailEnd/>
          </a:ln>
        </p:spPr>
      </p:pic>
      <p:sp>
        <p:nvSpPr>
          <p:cNvPr id="48130" name="Content Placeholder 10"/>
          <p:cNvSpPr>
            <a:spLocks noGrp="1"/>
          </p:cNvSpPr>
          <p:nvPr>
            <p:ph idx="1"/>
          </p:nvPr>
        </p:nvSpPr>
        <p:spPr>
          <a:xfrm>
            <a:off x="446089" y="930275"/>
            <a:ext cx="8297862" cy="5646738"/>
          </a:xfrm>
        </p:spPr>
        <p:txBody>
          <a:bodyPr/>
          <a:lstStyle/>
          <a:p>
            <a:pPr>
              <a:spcBef>
                <a:spcPct val="0"/>
              </a:spcBef>
              <a:spcAft>
                <a:spcPct val="0"/>
              </a:spcAft>
            </a:pPr>
            <a:r>
              <a:rPr lang="en-US" b="1" dirty="0" smtClean="0">
                <a:solidFill>
                  <a:srgbClr val="7D00FA"/>
                </a:solidFill>
              </a:rPr>
              <a:t>Simple Columnar Epithelium </a:t>
            </a:r>
            <a:r>
              <a:rPr lang="en-US" dirty="0" smtClean="0"/>
              <a:t>forms a single layer of column-like cells,  ± cilia, ± </a:t>
            </a:r>
            <a:r>
              <a:rPr lang="en-US" dirty="0" err="1" smtClean="0"/>
              <a:t>microvilli</a:t>
            </a:r>
            <a:r>
              <a:rPr lang="en-US" dirty="0" smtClean="0"/>
              <a:t>, ± mucous (goblet cells).</a:t>
            </a:r>
          </a:p>
          <a:p>
            <a:pPr lvl="1" fontAlgn="base">
              <a:spcBef>
                <a:spcPct val="0"/>
              </a:spcBef>
              <a:spcAft>
                <a:spcPct val="0"/>
              </a:spcAft>
            </a:pPr>
            <a:r>
              <a:rPr lang="en-US" b="1" dirty="0" smtClean="0"/>
              <a:t>Goblet cells </a:t>
            </a:r>
            <a:r>
              <a:rPr lang="en-US" dirty="0" smtClean="0"/>
              <a:t>are simple </a:t>
            </a:r>
          </a:p>
          <a:p>
            <a:pPr lvl="1" fontAlgn="base">
              <a:spcBef>
                <a:spcPct val="0"/>
              </a:spcBef>
              <a:spcAft>
                <a:spcPct val="0"/>
              </a:spcAft>
              <a:buFont typeface="Wingdings" pitchFamily="2" charset="2"/>
              <a:buNone/>
            </a:pPr>
            <a:r>
              <a:rPr lang="en-US" dirty="0" smtClean="0"/>
              <a:t>	columnar cells that </a:t>
            </a:r>
          </a:p>
          <a:p>
            <a:pPr lvl="1" fontAlgn="base">
              <a:spcBef>
                <a:spcPct val="0"/>
              </a:spcBef>
              <a:spcAft>
                <a:spcPct val="0"/>
              </a:spcAft>
              <a:buFont typeface="Wingdings" pitchFamily="2" charset="2"/>
              <a:buNone/>
            </a:pPr>
            <a:r>
              <a:rPr lang="en-US" dirty="0" smtClean="0"/>
              <a:t>	have differentiated to </a:t>
            </a:r>
          </a:p>
          <a:p>
            <a:pPr lvl="1" fontAlgn="base">
              <a:spcBef>
                <a:spcPct val="0"/>
              </a:spcBef>
              <a:spcAft>
                <a:spcPct val="0"/>
              </a:spcAft>
              <a:buFont typeface="Wingdings" pitchFamily="2" charset="2"/>
              <a:buNone/>
            </a:pPr>
            <a:r>
              <a:rPr lang="en-US" dirty="0" smtClean="0"/>
              <a:t>	acquire the ability to </a:t>
            </a:r>
          </a:p>
          <a:p>
            <a:pPr lvl="1" fontAlgn="base">
              <a:spcBef>
                <a:spcPct val="0"/>
              </a:spcBef>
              <a:spcAft>
                <a:spcPct val="0"/>
              </a:spcAft>
              <a:buFont typeface="Wingdings" pitchFamily="2" charset="2"/>
              <a:buNone/>
            </a:pPr>
            <a:r>
              <a:rPr lang="en-US" dirty="0" smtClean="0"/>
              <a:t>	secrete mucous.</a:t>
            </a:r>
          </a:p>
          <a:p>
            <a:pPr lvl="1" fontAlgn="base">
              <a:spcBef>
                <a:spcPct val="0"/>
              </a:spcBef>
              <a:spcAft>
                <a:spcPct val="0"/>
              </a:spcAft>
            </a:pPr>
            <a:endParaRPr lang="en-US" dirty="0" smtClean="0"/>
          </a:p>
        </p:txBody>
      </p:sp>
      <p:sp>
        <p:nvSpPr>
          <p:cNvPr id="156674" name="Rectangle 2"/>
          <p:cNvSpPr>
            <a:spLocks noGrp="1" noChangeArrowheads="1"/>
          </p:cNvSpPr>
          <p:nvPr>
            <p:ph type="title"/>
          </p:nvPr>
        </p:nvSpPr>
        <p:spPr>
          <a:xfrm>
            <a:off x="46038" y="217488"/>
            <a:ext cx="9066212" cy="773112"/>
          </a:xfrm>
        </p:spPr>
        <p:txBody>
          <a:bodyPr/>
          <a:lstStyle/>
          <a:p>
            <a:pPr fontAlgn="auto">
              <a:spcAft>
                <a:spcPts val="0"/>
              </a:spcAft>
              <a:defRPr/>
            </a:pPr>
            <a:r>
              <a:rPr lang="en-US" dirty="0" smtClean="0"/>
              <a:t>Epithelium</a:t>
            </a:r>
            <a:endParaRPr lang="en-US" dirty="0"/>
          </a:p>
        </p:txBody>
      </p:sp>
      <p:graphicFrame>
        <p:nvGraphicFramePr>
          <p:cNvPr id="48153" name="Group 25"/>
          <p:cNvGraphicFramePr>
            <a:graphicFrameLocks noGrp="1"/>
          </p:cNvGraphicFramePr>
          <p:nvPr/>
        </p:nvGraphicFramePr>
        <p:xfrm>
          <a:off x="4267200" y="5334000"/>
          <a:ext cx="4648200" cy="1187452"/>
        </p:xfrm>
        <a:graphic>
          <a:graphicData uri="http://schemas.openxmlformats.org/drawingml/2006/table">
            <a:tbl>
              <a:tblPr/>
              <a:tblGrid>
                <a:gridCol w="1549400"/>
                <a:gridCol w="1549400"/>
                <a:gridCol w="1549400"/>
              </a:tblGrid>
              <a:tr h="296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A6A6A6"/>
                          </a:solidFill>
                          <a:effectLst/>
                          <a:latin typeface="Sylfaen" pitchFamily="18" charset="0"/>
                        </a:rPr>
                        <a:t>simple squamous</a:t>
                      </a:r>
                    </a:p>
                  </a:txBody>
                  <a:tcPr marL="42519" marR="42519" marT="21259" marB="21259" anchor="ctr" horzOverflow="overflow">
                    <a:lnL w="12700" cap="flat" cmpd="sng" algn="ctr">
                      <a:solidFill>
                        <a:srgbClr val="E66C7D"/>
                      </a:solidFill>
                      <a:prstDash val="solid"/>
                      <a:round/>
                      <a:headEnd type="none" w="med" len="med"/>
                      <a:tailEnd type="none" w="med" len="med"/>
                    </a:lnL>
                    <a:lnR w="12700" cap="flat" cmpd="sng" algn="ctr">
                      <a:solidFill>
                        <a:srgbClr val="E66C7D"/>
                      </a:solidFill>
                      <a:prstDash val="solid"/>
                      <a:round/>
                      <a:headEnd type="none" w="med" len="med"/>
                      <a:tailEnd type="none" w="med" len="med"/>
                    </a:lnR>
                    <a:lnT w="12700" cap="flat" cmpd="sng" algn="ctr">
                      <a:solidFill>
                        <a:srgbClr val="E66C7D"/>
                      </a:solidFill>
                      <a:prstDash val="solid"/>
                      <a:round/>
                      <a:headEnd type="none" w="med" len="med"/>
                      <a:tailEnd type="none" w="med" len="med"/>
                    </a:lnT>
                    <a:lnB w="12700" cap="flat" cmpd="sng" algn="ctr">
                      <a:solidFill>
                        <a:srgbClr val="E66C7D"/>
                      </a:solidFill>
                      <a:prstDash val="solid"/>
                      <a:round/>
                      <a:headEnd type="none" w="med" len="med"/>
                      <a:tailEnd type="none" w="med" len="med"/>
                    </a:lnB>
                    <a:lnTlToBr>
                      <a:noFill/>
                    </a:lnTlToBr>
                    <a:lnBlToTr>
                      <a:noFill/>
                    </a:lnBlToTr>
                    <a:solidFill>
                      <a:srgbClr val="E7ED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sngStrike" cap="none" normalizeH="0" baseline="0" dirty="0" err="1" smtClean="0">
                          <a:ln>
                            <a:noFill/>
                          </a:ln>
                          <a:solidFill>
                            <a:srgbClr val="A6A6A6"/>
                          </a:solidFill>
                          <a:effectLst/>
                          <a:latin typeface="Sylfaen" pitchFamily="18" charset="0"/>
                        </a:rPr>
                        <a:t>pseudostratified</a:t>
                      </a:r>
                      <a:r>
                        <a:rPr kumimoji="0" lang="en-US" sz="900" b="0" i="0" u="none" strike="sngStrike" cap="none" normalizeH="0" baseline="0" dirty="0" smtClean="0">
                          <a:ln>
                            <a:noFill/>
                          </a:ln>
                          <a:solidFill>
                            <a:srgbClr val="A6A6A6"/>
                          </a:solidFill>
                          <a:effectLst/>
                          <a:latin typeface="Sylfaen" pitchFamily="18" charset="0"/>
                        </a:rPr>
                        <a:t> </a:t>
                      </a:r>
                      <a:r>
                        <a:rPr kumimoji="0" lang="en-US" sz="900" b="0" i="0" u="none" strike="sngStrike" cap="none" normalizeH="0" baseline="0" dirty="0" err="1" smtClean="0">
                          <a:ln>
                            <a:noFill/>
                          </a:ln>
                          <a:solidFill>
                            <a:srgbClr val="A6A6A6"/>
                          </a:solidFill>
                          <a:effectLst/>
                          <a:latin typeface="Sylfaen" pitchFamily="18" charset="0"/>
                        </a:rPr>
                        <a:t>squamous</a:t>
                      </a:r>
                      <a:endParaRPr kumimoji="0" lang="en-US" sz="900" b="0" i="0" u="none" strike="sngStrike" cap="none" normalizeH="0" baseline="0" dirty="0" smtClean="0">
                        <a:ln>
                          <a:noFill/>
                        </a:ln>
                        <a:solidFill>
                          <a:srgbClr val="A6A6A6"/>
                        </a:solidFill>
                        <a:effectLst/>
                        <a:latin typeface="Sylfaen" pitchFamily="18" charset="0"/>
                      </a:endParaRPr>
                    </a:p>
                  </a:txBody>
                  <a:tcPr marL="42519" marR="42519" marT="21259" marB="21259" anchor="ctr" horzOverflow="overflow">
                    <a:lnL w="12700" cap="flat" cmpd="sng" algn="ctr">
                      <a:solidFill>
                        <a:srgbClr val="E66C7D"/>
                      </a:solidFill>
                      <a:prstDash val="solid"/>
                      <a:round/>
                      <a:headEnd type="none" w="med" len="med"/>
                      <a:tailEnd type="none" w="med" len="med"/>
                    </a:lnL>
                    <a:lnR w="12700" cap="flat" cmpd="sng" algn="ctr">
                      <a:solidFill>
                        <a:srgbClr val="E66C7D"/>
                      </a:solidFill>
                      <a:prstDash val="solid"/>
                      <a:round/>
                      <a:headEnd type="none" w="med" len="med"/>
                      <a:tailEnd type="none" w="med" len="med"/>
                    </a:lnR>
                    <a:lnT w="12700" cap="flat" cmpd="sng" algn="ctr">
                      <a:solidFill>
                        <a:srgbClr val="E66C7D"/>
                      </a:solidFill>
                      <a:prstDash val="solid"/>
                      <a:round/>
                      <a:headEnd type="none" w="med" len="med"/>
                      <a:tailEnd type="none" w="med" len="med"/>
                    </a:lnT>
                    <a:lnB w="12700" cap="flat" cmpd="sng" algn="ctr">
                      <a:solidFill>
                        <a:srgbClr val="E66C7D"/>
                      </a:solidFill>
                      <a:prstDash val="solid"/>
                      <a:round/>
                      <a:headEnd type="none" w="med" len="med"/>
                      <a:tailEnd type="none" w="med" len="med"/>
                    </a:lnB>
                    <a:lnTlToBr>
                      <a:noFill/>
                    </a:lnTlToBr>
                    <a:lnBlToTr>
                      <a:noFill/>
                    </a:lnBlToTr>
                    <a:solidFill>
                      <a:srgbClr val="E7ED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A6A6A6"/>
                          </a:solidFill>
                          <a:effectLst/>
                          <a:latin typeface="Sylfaen" pitchFamily="18" charset="0"/>
                        </a:rPr>
                        <a:t>stratified squamous</a:t>
                      </a:r>
                    </a:p>
                  </a:txBody>
                  <a:tcPr marL="42519" marR="42519" marT="21259" marB="21259" anchor="ctr" horzOverflow="overflow">
                    <a:lnL w="12700" cap="flat" cmpd="sng" algn="ctr">
                      <a:solidFill>
                        <a:srgbClr val="E66C7D"/>
                      </a:solidFill>
                      <a:prstDash val="solid"/>
                      <a:round/>
                      <a:headEnd type="none" w="med" len="med"/>
                      <a:tailEnd type="none" w="med" len="med"/>
                    </a:lnL>
                    <a:lnR w="12700" cap="flat" cmpd="sng" algn="ctr">
                      <a:solidFill>
                        <a:srgbClr val="E66C7D"/>
                      </a:solidFill>
                      <a:prstDash val="solid"/>
                      <a:round/>
                      <a:headEnd type="none" w="med" len="med"/>
                      <a:tailEnd type="none" w="med" len="med"/>
                    </a:lnR>
                    <a:lnT w="12700" cap="flat" cmpd="sng" algn="ctr">
                      <a:solidFill>
                        <a:srgbClr val="E66C7D"/>
                      </a:solidFill>
                      <a:prstDash val="solid"/>
                      <a:round/>
                      <a:headEnd type="none" w="med" len="med"/>
                      <a:tailEnd type="none" w="med" len="med"/>
                    </a:lnT>
                    <a:lnB w="12700" cap="flat" cmpd="sng" algn="ctr">
                      <a:solidFill>
                        <a:srgbClr val="E66C7D"/>
                      </a:solidFill>
                      <a:prstDash val="solid"/>
                      <a:round/>
                      <a:headEnd type="none" w="med" len="med"/>
                      <a:tailEnd type="none" w="med" len="med"/>
                    </a:lnB>
                    <a:lnTlToBr>
                      <a:noFill/>
                    </a:lnTlToBr>
                    <a:lnBlToTr>
                      <a:noFill/>
                    </a:lnBlToTr>
                    <a:solidFill>
                      <a:srgbClr val="E7EDF2"/>
                    </a:solidFill>
                  </a:tcPr>
                </a:tc>
              </a:tr>
              <a:tr h="296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A6A6A6"/>
                          </a:solidFill>
                          <a:effectLst/>
                          <a:latin typeface="Sylfaen" pitchFamily="18" charset="0"/>
                        </a:rPr>
                        <a:t>simple cuboidal</a:t>
                      </a:r>
                    </a:p>
                  </a:txBody>
                  <a:tcPr marL="42519" marR="42519" marT="21259" marB="21259" anchor="ctr" horzOverflow="overflow">
                    <a:lnL w="12700" cap="flat" cmpd="sng" algn="ctr">
                      <a:solidFill>
                        <a:srgbClr val="E66C7D"/>
                      </a:solidFill>
                      <a:prstDash val="solid"/>
                      <a:round/>
                      <a:headEnd type="none" w="med" len="med"/>
                      <a:tailEnd type="none" w="med" len="med"/>
                    </a:lnL>
                    <a:lnR w="12700" cap="flat" cmpd="sng" algn="ctr">
                      <a:solidFill>
                        <a:srgbClr val="E66C7D"/>
                      </a:solidFill>
                      <a:prstDash val="solid"/>
                      <a:round/>
                      <a:headEnd type="none" w="med" len="med"/>
                      <a:tailEnd type="none" w="med" len="med"/>
                    </a:lnR>
                    <a:lnT w="12700" cap="flat" cmpd="sng" algn="ctr">
                      <a:solidFill>
                        <a:srgbClr val="E66C7D"/>
                      </a:solidFill>
                      <a:prstDash val="solid"/>
                      <a:round/>
                      <a:headEnd type="none" w="med" len="med"/>
                      <a:tailEnd type="none" w="med" len="med"/>
                    </a:lnT>
                    <a:lnB w="12700" cap="flat" cmpd="sng" algn="ctr">
                      <a:solidFill>
                        <a:srgbClr val="E66C7D"/>
                      </a:solidFill>
                      <a:prstDash val="solid"/>
                      <a:round/>
                      <a:headEnd type="none" w="med" len="med"/>
                      <a:tailEnd type="none" w="med" len="med"/>
                    </a:lnB>
                    <a:lnTlToBr>
                      <a:noFill/>
                    </a:lnTlToBr>
                    <a:lnBlToTr>
                      <a:noFill/>
                    </a:lnBlToTr>
                    <a:solidFill>
                      <a:srgbClr val="E7ED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sngStrike" cap="none" normalizeH="0" baseline="0" dirty="0" err="1" smtClean="0">
                          <a:ln>
                            <a:noFill/>
                          </a:ln>
                          <a:solidFill>
                            <a:srgbClr val="A6A6A6"/>
                          </a:solidFill>
                          <a:effectLst/>
                          <a:latin typeface="Sylfaen" pitchFamily="18" charset="0"/>
                        </a:rPr>
                        <a:t>pseudostratified</a:t>
                      </a:r>
                      <a:r>
                        <a:rPr kumimoji="0" lang="en-US" sz="900" b="0" i="0" u="none" strike="sngStrike" cap="none" normalizeH="0" baseline="0" dirty="0" smtClean="0">
                          <a:ln>
                            <a:noFill/>
                          </a:ln>
                          <a:solidFill>
                            <a:srgbClr val="A6A6A6"/>
                          </a:solidFill>
                          <a:effectLst/>
                          <a:latin typeface="Sylfaen" pitchFamily="18" charset="0"/>
                        </a:rPr>
                        <a:t> </a:t>
                      </a:r>
                      <a:r>
                        <a:rPr kumimoji="0" lang="en-US" sz="900" b="0" i="0" u="none" strike="sngStrike" cap="none" normalizeH="0" baseline="0" dirty="0" err="1" smtClean="0">
                          <a:ln>
                            <a:noFill/>
                          </a:ln>
                          <a:solidFill>
                            <a:srgbClr val="A6A6A6"/>
                          </a:solidFill>
                          <a:effectLst/>
                          <a:latin typeface="Sylfaen" pitchFamily="18" charset="0"/>
                        </a:rPr>
                        <a:t>cuboidal</a:t>
                      </a:r>
                      <a:endParaRPr kumimoji="0" lang="en-US" sz="900" b="0" i="0" u="none" strike="sngStrike" cap="none" normalizeH="0" baseline="0" dirty="0" smtClean="0">
                        <a:ln>
                          <a:noFill/>
                        </a:ln>
                        <a:solidFill>
                          <a:srgbClr val="A6A6A6"/>
                        </a:solidFill>
                        <a:effectLst/>
                        <a:latin typeface="Sylfaen" pitchFamily="18" charset="0"/>
                      </a:endParaRPr>
                    </a:p>
                  </a:txBody>
                  <a:tcPr marL="42519" marR="42519" marT="21259" marB="21259" anchor="ctr" horzOverflow="overflow">
                    <a:lnL w="12700" cap="flat" cmpd="sng" algn="ctr">
                      <a:solidFill>
                        <a:srgbClr val="E66C7D"/>
                      </a:solidFill>
                      <a:prstDash val="solid"/>
                      <a:round/>
                      <a:headEnd type="none" w="med" len="med"/>
                      <a:tailEnd type="none" w="med" len="med"/>
                    </a:lnL>
                    <a:lnR w="12700" cap="flat" cmpd="sng" algn="ctr">
                      <a:solidFill>
                        <a:srgbClr val="E66C7D"/>
                      </a:solidFill>
                      <a:prstDash val="solid"/>
                      <a:round/>
                      <a:headEnd type="none" w="med" len="med"/>
                      <a:tailEnd type="none" w="med" len="med"/>
                    </a:lnR>
                    <a:lnT w="12700" cap="flat" cmpd="sng" algn="ctr">
                      <a:solidFill>
                        <a:srgbClr val="E66C7D"/>
                      </a:solidFill>
                      <a:prstDash val="solid"/>
                      <a:round/>
                      <a:headEnd type="none" w="med" len="med"/>
                      <a:tailEnd type="none" w="med" len="med"/>
                    </a:lnT>
                    <a:lnB w="12700" cap="flat" cmpd="sng" algn="ctr">
                      <a:solidFill>
                        <a:srgbClr val="E66C7D"/>
                      </a:solidFill>
                      <a:prstDash val="solid"/>
                      <a:round/>
                      <a:headEnd type="none" w="med" len="med"/>
                      <a:tailEnd type="none" w="med" len="med"/>
                    </a:lnB>
                    <a:lnTlToBr>
                      <a:noFill/>
                    </a:lnTlToBr>
                    <a:lnBlToTr>
                      <a:noFill/>
                    </a:lnBlToTr>
                    <a:solidFill>
                      <a:srgbClr val="E7ED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A6A6A6"/>
                          </a:solidFill>
                          <a:effectLst/>
                          <a:latin typeface="Sylfaen" pitchFamily="18" charset="0"/>
                        </a:rPr>
                        <a:t>stratified cuboidal</a:t>
                      </a:r>
                    </a:p>
                  </a:txBody>
                  <a:tcPr marL="42519" marR="42519" marT="21259" marB="21259" anchor="ctr" horzOverflow="overflow">
                    <a:lnL w="12700" cap="flat" cmpd="sng" algn="ctr">
                      <a:solidFill>
                        <a:srgbClr val="E66C7D"/>
                      </a:solidFill>
                      <a:prstDash val="solid"/>
                      <a:round/>
                      <a:headEnd type="none" w="med" len="med"/>
                      <a:tailEnd type="none" w="med" len="med"/>
                    </a:lnL>
                    <a:lnR w="12700" cap="flat" cmpd="sng" algn="ctr">
                      <a:solidFill>
                        <a:srgbClr val="E66C7D"/>
                      </a:solidFill>
                      <a:prstDash val="solid"/>
                      <a:round/>
                      <a:headEnd type="none" w="med" len="med"/>
                      <a:tailEnd type="none" w="med" len="med"/>
                    </a:lnR>
                    <a:lnT w="12700" cap="flat" cmpd="sng" algn="ctr">
                      <a:solidFill>
                        <a:srgbClr val="E66C7D"/>
                      </a:solidFill>
                      <a:prstDash val="solid"/>
                      <a:round/>
                      <a:headEnd type="none" w="med" len="med"/>
                      <a:tailEnd type="none" w="med" len="med"/>
                    </a:lnT>
                    <a:lnB w="12700" cap="flat" cmpd="sng" algn="ctr">
                      <a:solidFill>
                        <a:srgbClr val="E66C7D"/>
                      </a:solidFill>
                      <a:prstDash val="solid"/>
                      <a:round/>
                      <a:headEnd type="none" w="med" len="med"/>
                      <a:tailEnd type="none" w="med" len="med"/>
                    </a:lnB>
                    <a:lnTlToBr>
                      <a:noFill/>
                    </a:lnTlToBr>
                    <a:lnBlToTr>
                      <a:noFill/>
                    </a:lnBlToTr>
                    <a:solidFill>
                      <a:srgbClr val="E7EDF2"/>
                    </a:solidFill>
                  </a:tcPr>
                </a:tc>
              </a:tr>
              <a:tr h="296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7D00FA"/>
                          </a:solidFill>
                          <a:effectLst/>
                          <a:latin typeface="Sylfaen" pitchFamily="18" charset="0"/>
                        </a:rPr>
                        <a:t>simple columnar</a:t>
                      </a:r>
                    </a:p>
                  </a:txBody>
                  <a:tcPr marL="42519" marR="42519" marT="21259" marB="21259" anchor="ctr" horzOverflow="overflow">
                    <a:lnL w="12700" cap="flat" cmpd="sng" algn="ctr">
                      <a:solidFill>
                        <a:srgbClr val="E66C7D"/>
                      </a:solidFill>
                      <a:prstDash val="solid"/>
                      <a:round/>
                      <a:headEnd type="none" w="med" len="med"/>
                      <a:tailEnd type="none" w="med" len="med"/>
                    </a:lnL>
                    <a:lnR w="12700" cap="flat" cmpd="sng" algn="ctr">
                      <a:solidFill>
                        <a:srgbClr val="E66C7D"/>
                      </a:solidFill>
                      <a:prstDash val="solid"/>
                      <a:round/>
                      <a:headEnd type="none" w="med" len="med"/>
                      <a:tailEnd type="none" w="med" len="med"/>
                    </a:lnR>
                    <a:lnT w="12700" cap="flat" cmpd="sng" algn="ctr">
                      <a:solidFill>
                        <a:srgbClr val="E66C7D"/>
                      </a:solidFill>
                      <a:prstDash val="solid"/>
                      <a:round/>
                      <a:headEnd type="none" w="med" len="med"/>
                      <a:tailEnd type="none" w="med" len="med"/>
                    </a:lnT>
                    <a:lnB w="12700" cap="flat" cmpd="sng" algn="ctr">
                      <a:solidFill>
                        <a:srgbClr val="E66C7D"/>
                      </a:solidFill>
                      <a:prstDash val="solid"/>
                      <a:round/>
                      <a:headEnd type="none" w="med" len="med"/>
                      <a:tailEnd type="none" w="med" len="med"/>
                    </a:lnB>
                    <a:lnTlToBr>
                      <a:noFill/>
                    </a:lnTlToBr>
                    <a:lnBlToTr>
                      <a:noFill/>
                    </a:lnBlToTr>
                    <a:solidFill>
                      <a:srgbClr val="E7ED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A6A6A6"/>
                          </a:solidFill>
                          <a:effectLst/>
                          <a:latin typeface="Sylfaen" pitchFamily="18" charset="0"/>
                        </a:rPr>
                        <a:t>pseudostratified columnar</a:t>
                      </a:r>
                    </a:p>
                  </a:txBody>
                  <a:tcPr marL="42519" marR="42519" marT="21259" marB="21259" anchor="ctr" horzOverflow="overflow">
                    <a:lnL w="12700" cap="flat" cmpd="sng" algn="ctr">
                      <a:solidFill>
                        <a:srgbClr val="E66C7D"/>
                      </a:solidFill>
                      <a:prstDash val="solid"/>
                      <a:round/>
                      <a:headEnd type="none" w="med" len="med"/>
                      <a:tailEnd type="none" w="med" len="med"/>
                    </a:lnL>
                    <a:lnR w="12700" cap="flat" cmpd="sng" algn="ctr">
                      <a:solidFill>
                        <a:srgbClr val="E66C7D"/>
                      </a:solidFill>
                      <a:prstDash val="solid"/>
                      <a:round/>
                      <a:headEnd type="none" w="med" len="med"/>
                      <a:tailEnd type="none" w="med" len="med"/>
                    </a:lnR>
                    <a:lnT w="12700" cap="flat" cmpd="sng" algn="ctr">
                      <a:solidFill>
                        <a:srgbClr val="E66C7D"/>
                      </a:solidFill>
                      <a:prstDash val="solid"/>
                      <a:round/>
                      <a:headEnd type="none" w="med" len="med"/>
                      <a:tailEnd type="none" w="med" len="med"/>
                    </a:lnT>
                    <a:lnB w="12700" cap="flat" cmpd="sng" algn="ctr">
                      <a:solidFill>
                        <a:srgbClr val="E66C7D"/>
                      </a:solidFill>
                      <a:prstDash val="solid"/>
                      <a:round/>
                      <a:headEnd type="none" w="med" len="med"/>
                      <a:tailEnd type="none" w="med" len="med"/>
                    </a:lnB>
                    <a:lnTlToBr>
                      <a:noFill/>
                    </a:lnTlToBr>
                    <a:lnBlToTr>
                      <a:noFill/>
                    </a:lnBlToTr>
                    <a:solidFill>
                      <a:srgbClr val="E7ED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A6A6A6"/>
                          </a:solidFill>
                          <a:effectLst/>
                          <a:latin typeface="Sylfaen" pitchFamily="18" charset="0"/>
                        </a:rPr>
                        <a:t>stratified columnar</a:t>
                      </a:r>
                    </a:p>
                  </a:txBody>
                  <a:tcPr marL="42519" marR="42519" marT="21259" marB="21259" anchor="ctr" horzOverflow="overflow">
                    <a:lnL w="12700" cap="flat" cmpd="sng" algn="ctr">
                      <a:solidFill>
                        <a:srgbClr val="E66C7D"/>
                      </a:solidFill>
                      <a:prstDash val="solid"/>
                      <a:round/>
                      <a:headEnd type="none" w="med" len="med"/>
                      <a:tailEnd type="none" w="med" len="med"/>
                    </a:lnL>
                    <a:lnR w="12700" cap="flat" cmpd="sng" algn="ctr">
                      <a:solidFill>
                        <a:srgbClr val="E66C7D"/>
                      </a:solidFill>
                      <a:prstDash val="solid"/>
                      <a:round/>
                      <a:headEnd type="none" w="med" len="med"/>
                      <a:tailEnd type="none" w="med" len="med"/>
                    </a:lnR>
                    <a:lnT w="12700" cap="flat" cmpd="sng" algn="ctr">
                      <a:solidFill>
                        <a:srgbClr val="E66C7D"/>
                      </a:solidFill>
                      <a:prstDash val="solid"/>
                      <a:round/>
                      <a:headEnd type="none" w="med" len="med"/>
                      <a:tailEnd type="none" w="med" len="med"/>
                    </a:lnT>
                    <a:lnB w="12700" cap="flat" cmpd="sng" algn="ctr">
                      <a:solidFill>
                        <a:srgbClr val="E66C7D"/>
                      </a:solidFill>
                      <a:prstDash val="solid"/>
                      <a:round/>
                      <a:headEnd type="none" w="med" len="med"/>
                      <a:tailEnd type="none" w="med" len="med"/>
                    </a:lnB>
                    <a:lnTlToBr>
                      <a:noFill/>
                    </a:lnTlToBr>
                    <a:lnBlToTr>
                      <a:noFill/>
                    </a:lnBlToTr>
                    <a:solidFill>
                      <a:srgbClr val="E7EDF2"/>
                    </a:solidFill>
                  </a:tcPr>
                </a:tc>
              </a:tr>
              <a:tr h="296863">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A6A6A6"/>
                          </a:solidFill>
                          <a:effectLst/>
                          <a:latin typeface="Sylfaen" pitchFamily="18" charset="0"/>
                        </a:rPr>
                        <a:t>transitional</a:t>
                      </a:r>
                    </a:p>
                  </a:txBody>
                  <a:tcPr marL="42519" marR="42519" marT="21259" marB="21259" anchor="ctr" horzOverflow="overflow">
                    <a:lnL w="12700" cap="flat" cmpd="sng" algn="ctr">
                      <a:solidFill>
                        <a:srgbClr val="E66C7D"/>
                      </a:solidFill>
                      <a:prstDash val="solid"/>
                      <a:round/>
                      <a:headEnd type="none" w="med" len="med"/>
                      <a:tailEnd type="none" w="med" len="med"/>
                    </a:lnL>
                    <a:lnR w="12700" cap="flat" cmpd="sng" algn="ctr">
                      <a:solidFill>
                        <a:srgbClr val="E66C7D"/>
                      </a:solidFill>
                      <a:prstDash val="solid"/>
                      <a:round/>
                      <a:headEnd type="none" w="med" len="med"/>
                      <a:tailEnd type="none" w="med" len="med"/>
                    </a:lnR>
                    <a:lnT w="12700" cap="flat" cmpd="sng" algn="ctr">
                      <a:solidFill>
                        <a:srgbClr val="E66C7D"/>
                      </a:solidFill>
                      <a:prstDash val="solid"/>
                      <a:round/>
                      <a:headEnd type="none" w="med" len="med"/>
                      <a:tailEnd type="none" w="med" len="med"/>
                    </a:lnT>
                    <a:lnB w="12700" cap="flat" cmpd="sng" algn="ctr">
                      <a:solidFill>
                        <a:srgbClr val="E66C7D"/>
                      </a:solidFill>
                      <a:prstDash val="solid"/>
                      <a:round/>
                      <a:headEnd type="none" w="med" len="med"/>
                      <a:tailEnd type="none" w="med" len="med"/>
                    </a:lnB>
                    <a:lnTlToBr>
                      <a:noFill/>
                    </a:lnTlToBr>
                    <a:lnBlToTr>
                      <a:noFill/>
                    </a:lnBlToTr>
                    <a:solidFill>
                      <a:srgbClr val="E7EDF2"/>
                    </a:solidFill>
                  </a:tcPr>
                </a:tc>
                <a:tc hMerge="1">
                  <a:txBody>
                    <a:bodyPr/>
                    <a:lstStyle/>
                    <a:p>
                      <a:endParaRPr lang="en-US"/>
                    </a:p>
                  </a:txBody>
                  <a:tcPr/>
                </a:tc>
                <a:tc hMerge="1">
                  <a:txBody>
                    <a:bodyPr/>
                    <a:lstStyle/>
                    <a:p>
                      <a:endParaRPr lang="en-US"/>
                    </a:p>
                  </a:txBody>
                  <a:tcPr/>
                </a:tc>
              </a:tr>
            </a:tbl>
          </a:graphicData>
        </a:graphic>
      </p:graphicFrame>
      <p:pic>
        <p:nvPicPr>
          <p:cNvPr id="6" name="Picture 5"/>
          <p:cNvPicPr/>
          <p:nvPr/>
        </p:nvPicPr>
        <p:blipFill>
          <a:blip r:embed="rId4" cstate="print"/>
          <a:srcRect l="61918" t="4148" r="4505" b="58144"/>
          <a:stretch>
            <a:fillRect/>
          </a:stretch>
        </p:blipFill>
        <p:spPr bwMode="auto">
          <a:xfrm>
            <a:off x="6215062" y="5157788"/>
            <a:ext cx="2443163" cy="1428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5" descr="pap13_tabfig_04_01e_02.jpg"/>
          <p:cNvPicPr>
            <a:picLocks noChangeAspect="1"/>
          </p:cNvPicPr>
          <p:nvPr/>
        </p:nvPicPr>
        <p:blipFill>
          <a:blip r:embed="rId3" cstate="print"/>
          <a:srcRect b="15955"/>
          <a:stretch>
            <a:fillRect/>
          </a:stretch>
        </p:blipFill>
        <p:spPr bwMode="auto">
          <a:xfrm>
            <a:off x="4489450" y="2779713"/>
            <a:ext cx="4654550" cy="2532062"/>
          </a:xfrm>
          <a:prstGeom prst="rect">
            <a:avLst/>
          </a:prstGeom>
          <a:noFill/>
          <a:ln w="9525">
            <a:noFill/>
            <a:miter lim="800000"/>
            <a:headEnd/>
            <a:tailEnd/>
          </a:ln>
        </p:spPr>
      </p:pic>
      <p:sp>
        <p:nvSpPr>
          <p:cNvPr id="50178" name="Content Placeholder 8"/>
          <p:cNvSpPr>
            <a:spLocks noGrp="1"/>
          </p:cNvSpPr>
          <p:nvPr>
            <p:ph idx="1"/>
          </p:nvPr>
        </p:nvSpPr>
        <p:spPr>
          <a:xfrm>
            <a:off x="330200" y="930275"/>
            <a:ext cx="8442325" cy="5927725"/>
          </a:xfrm>
        </p:spPr>
        <p:txBody>
          <a:bodyPr/>
          <a:lstStyle/>
          <a:p>
            <a:pPr>
              <a:lnSpc>
                <a:spcPct val="160000"/>
              </a:lnSpc>
              <a:spcBef>
                <a:spcPct val="0"/>
              </a:spcBef>
              <a:spcAft>
                <a:spcPct val="0"/>
              </a:spcAft>
            </a:pPr>
            <a:r>
              <a:rPr lang="en-US" b="1" dirty="0" err="1" smtClean="0">
                <a:solidFill>
                  <a:srgbClr val="7D00FA"/>
                </a:solidFill>
              </a:rPr>
              <a:t>Pseudostratified</a:t>
            </a:r>
            <a:r>
              <a:rPr lang="en-US" b="1" dirty="0" smtClean="0">
                <a:solidFill>
                  <a:srgbClr val="7D00FA"/>
                </a:solidFill>
              </a:rPr>
              <a:t> Columnar Epithelium </a:t>
            </a:r>
            <a:r>
              <a:rPr lang="en-US" dirty="0" smtClean="0"/>
              <a:t>appears to have layers, due to nuclei which are at various depths.  In reality, all cells are attached to the basement  </a:t>
            </a:r>
          </a:p>
          <a:p>
            <a:pPr>
              <a:lnSpc>
                <a:spcPct val="160000"/>
              </a:lnSpc>
              <a:spcBef>
                <a:spcPct val="0"/>
              </a:spcBef>
              <a:spcAft>
                <a:spcPct val="0"/>
              </a:spcAft>
              <a:buFont typeface="Wingdings" pitchFamily="2" charset="2"/>
              <a:buNone/>
            </a:pPr>
            <a:r>
              <a:rPr lang="en-US" dirty="0" smtClean="0"/>
              <a:t>	membrane in a single  </a:t>
            </a:r>
          </a:p>
          <a:p>
            <a:pPr>
              <a:lnSpc>
                <a:spcPct val="160000"/>
              </a:lnSpc>
              <a:spcBef>
                <a:spcPct val="0"/>
              </a:spcBef>
              <a:spcAft>
                <a:spcPct val="0"/>
              </a:spcAft>
              <a:buFont typeface="Wingdings" pitchFamily="2" charset="2"/>
              <a:buNone/>
            </a:pPr>
            <a:r>
              <a:rPr lang="en-US" dirty="0" smtClean="0"/>
              <a:t>	layer, but some do not </a:t>
            </a:r>
          </a:p>
          <a:p>
            <a:pPr>
              <a:lnSpc>
                <a:spcPct val="160000"/>
              </a:lnSpc>
              <a:spcBef>
                <a:spcPct val="0"/>
              </a:spcBef>
              <a:spcAft>
                <a:spcPct val="0"/>
              </a:spcAft>
              <a:buFont typeface="Wingdings" pitchFamily="2" charset="2"/>
              <a:buNone/>
            </a:pPr>
            <a:r>
              <a:rPr lang="en-US" dirty="0" smtClean="0"/>
              <a:t>	extend to the apical surface.</a:t>
            </a:r>
          </a:p>
          <a:p>
            <a:pPr lvl="1" fontAlgn="base">
              <a:lnSpc>
                <a:spcPct val="160000"/>
              </a:lnSpc>
              <a:spcBef>
                <a:spcPct val="0"/>
              </a:spcBef>
              <a:spcAft>
                <a:spcPct val="0"/>
              </a:spcAft>
            </a:pPr>
            <a:r>
              <a:rPr lang="en-US" dirty="0" smtClean="0"/>
              <a:t>	Ciliated tissue has</a:t>
            </a:r>
          </a:p>
          <a:p>
            <a:pPr lvl="1" fontAlgn="base">
              <a:lnSpc>
                <a:spcPct val="160000"/>
              </a:lnSpc>
              <a:spcBef>
                <a:spcPct val="0"/>
              </a:spcBef>
              <a:spcAft>
                <a:spcPct val="0"/>
              </a:spcAft>
              <a:buFont typeface="Wingdings" pitchFamily="2" charset="2"/>
              <a:buNone/>
            </a:pPr>
            <a:r>
              <a:rPr lang="en-US" dirty="0" smtClean="0"/>
              <a:t>	goblet cells that</a:t>
            </a:r>
          </a:p>
          <a:p>
            <a:pPr lvl="1" fontAlgn="base">
              <a:lnSpc>
                <a:spcPct val="160000"/>
              </a:lnSpc>
              <a:spcBef>
                <a:spcPct val="0"/>
              </a:spcBef>
              <a:spcAft>
                <a:spcPct val="0"/>
              </a:spcAft>
              <a:buFont typeface="Wingdings" pitchFamily="2" charset="2"/>
              <a:buNone/>
            </a:pPr>
            <a:r>
              <a:rPr lang="en-US" dirty="0" smtClean="0"/>
              <a:t>	secrete mucous.</a:t>
            </a:r>
          </a:p>
        </p:txBody>
      </p:sp>
      <p:graphicFrame>
        <p:nvGraphicFramePr>
          <p:cNvPr id="5" name="Table 4"/>
          <p:cNvGraphicFramePr>
            <a:graphicFrameLocks noGrp="1"/>
          </p:cNvGraphicFramePr>
          <p:nvPr/>
        </p:nvGraphicFramePr>
        <p:xfrm>
          <a:off x="4724400" y="5310188"/>
          <a:ext cx="4191000" cy="1253663"/>
        </p:xfrm>
        <a:graphic>
          <a:graphicData uri="http://schemas.openxmlformats.org/drawingml/2006/table">
            <a:tbl>
              <a:tblPr>
                <a:tableStyleId>{21E4AEA4-8DFA-4A89-87EB-49C32662AFE0}</a:tableStyleId>
              </a:tblPr>
              <a:tblGrid>
                <a:gridCol w="1397000"/>
                <a:gridCol w="1397000"/>
                <a:gridCol w="1397000"/>
              </a:tblGrid>
              <a:tr h="281795">
                <a:tc>
                  <a:txBody>
                    <a:bodyPr/>
                    <a:lstStyle/>
                    <a:p>
                      <a:pPr marL="0" algn="ctr" defTabSz="914400" rtl="0" eaLnBrk="1" latinLnBrk="0" hangingPunct="1"/>
                      <a:r>
                        <a:rPr lang="en-US" sz="900" kern="1200" dirty="0" smtClean="0">
                          <a:solidFill>
                            <a:schemeClr val="bg1">
                              <a:lumMod val="65000"/>
                            </a:schemeClr>
                          </a:solidFill>
                          <a:latin typeface="+mn-lt"/>
                          <a:ea typeface="+mn-ea"/>
                          <a:cs typeface="+mn-cs"/>
                        </a:rPr>
                        <a:t>simple squamous</a:t>
                      </a:r>
                      <a:endParaRPr lang="en-US" sz="900" kern="1200" dirty="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defTabSz="914400" rtl="0" eaLnBrk="1" latinLnBrk="0" hangingPunct="1"/>
                      <a:r>
                        <a:rPr lang="en-US" sz="900" strike="sngStrike" kern="1200" dirty="0" smtClean="0">
                          <a:solidFill>
                            <a:schemeClr val="bg1">
                              <a:lumMod val="65000"/>
                            </a:schemeClr>
                          </a:solidFill>
                          <a:latin typeface="+mn-lt"/>
                          <a:ea typeface="+mn-ea"/>
                          <a:cs typeface="+mn-cs"/>
                        </a:rPr>
                        <a:t>pseudostratified squamous</a:t>
                      </a:r>
                      <a:endParaRPr lang="en-US" sz="900" strike="sngStrike" kern="1200" dirty="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defTabSz="914400" rtl="0" eaLnBrk="1" latinLnBrk="0" hangingPunct="1"/>
                      <a:r>
                        <a:rPr lang="en-US" sz="900" kern="1200" smtClean="0">
                          <a:solidFill>
                            <a:schemeClr val="bg1">
                              <a:lumMod val="65000"/>
                            </a:schemeClr>
                          </a:solidFill>
                          <a:latin typeface="+mn-lt"/>
                          <a:ea typeface="+mn-ea"/>
                          <a:cs typeface="+mn-cs"/>
                        </a:rPr>
                        <a:t>stratified squamous</a:t>
                      </a:r>
                      <a:endParaRPr lang="en-US" sz="900" kern="120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281795">
                <a:tc>
                  <a:txBody>
                    <a:bodyPr/>
                    <a:lstStyle/>
                    <a:p>
                      <a:pPr marL="0" algn="ctr" defTabSz="914400" rtl="0" eaLnBrk="1" latinLnBrk="0" hangingPunct="1"/>
                      <a:r>
                        <a:rPr lang="en-US" sz="900" kern="1200" smtClean="0">
                          <a:solidFill>
                            <a:schemeClr val="bg1">
                              <a:lumMod val="65000"/>
                            </a:schemeClr>
                          </a:solidFill>
                          <a:latin typeface="+mn-lt"/>
                          <a:ea typeface="+mn-ea"/>
                          <a:cs typeface="+mn-cs"/>
                        </a:rPr>
                        <a:t>simple cuboidal</a:t>
                      </a:r>
                      <a:endParaRPr lang="en-US" sz="900" kern="120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defTabSz="914400" rtl="0" eaLnBrk="1" latinLnBrk="0" hangingPunct="1"/>
                      <a:r>
                        <a:rPr lang="en-US" sz="900" strike="sngStrike" kern="1200" dirty="0" smtClean="0">
                          <a:solidFill>
                            <a:schemeClr val="bg1">
                              <a:lumMod val="65000"/>
                            </a:schemeClr>
                          </a:solidFill>
                          <a:latin typeface="+mn-lt"/>
                          <a:ea typeface="+mn-ea"/>
                          <a:cs typeface="+mn-cs"/>
                        </a:rPr>
                        <a:t>pseudostratified cuboidal</a:t>
                      </a:r>
                      <a:endParaRPr lang="en-US" sz="900" strike="sngStrike" kern="1200" dirty="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defTabSz="914400" rtl="0" eaLnBrk="1" latinLnBrk="0" hangingPunct="1"/>
                      <a:r>
                        <a:rPr lang="en-US" sz="900" kern="1200" dirty="0" smtClean="0">
                          <a:solidFill>
                            <a:schemeClr val="bg1">
                              <a:lumMod val="65000"/>
                            </a:schemeClr>
                          </a:solidFill>
                          <a:latin typeface="+mn-lt"/>
                          <a:ea typeface="+mn-ea"/>
                          <a:cs typeface="+mn-cs"/>
                        </a:rPr>
                        <a:t>stratified cuboidal</a:t>
                      </a:r>
                      <a:endParaRPr lang="en-US" sz="900" kern="1200" dirty="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384457">
                <a:tc>
                  <a:txBody>
                    <a:bodyPr/>
                    <a:lstStyle/>
                    <a:p>
                      <a:pPr marL="0" algn="ctr" defTabSz="914400" rtl="0" eaLnBrk="1" latinLnBrk="0" hangingPunct="1"/>
                      <a:r>
                        <a:rPr lang="en-US" sz="900" kern="1200" smtClean="0">
                          <a:solidFill>
                            <a:schemeClr val="bg1">
                              <a:lumMod val="65000"/>
                            </a:schemeClr>
                          </a:solidFill>
                          <a:latin typeface="+mn-lt"/>
                          <a:ea typeface="+mn-ea"/>
                          <a:cs typeface="+mn-cs"/>
                        </a:rPr>
                        <a:t>simple columnar</a:t>
                      </a:r>
                      <a:endParaRPr lang="en-US" sz="900" kern="120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defTabSz="914400" rtl="0" eaLnBrk="1" latinLnBrk="0" hangingPunct="1"/>
                      <a:r>
                        <a:rPr lang="en-US" sz="1200" b="1" kern="1200" dirty="0" smtClean="0">
                          <a:solidFill>
                            <a:srgbClr val="7D00FA"/>
                          </a:solidFill>
                          <a:latin typeface="+mn-lt"/>
                          <a:ea typeface="+mn-ea"/>
                          <a:cs typeface="+mn-cs"/>
                        </a:rPr>
                        <a:t>pseudostratified columnar</a:t>
                      </a:r>
                      <a:endParaRPr lang="en-US" sz="1200" b="1" kern="1200" dirty="0">
                        <a:solidFill>
                          <a:srgbClr val="7D00FA"/>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defTabSz="914400" rtl="0" eaLnBrk="1" latinLnBrk="0" hangingPunct="1"/>
                      <a:r>
                        <a:rPr lang="en-US" sz="900" kern="1200" dirty="0" smtClean="0">
                          <a:solidFill>
                            <a:schemeClr val="bg1">
                              <a:lumMod val="65000"/>
                            </a:schemeClr>
                          </a:solidFill>
                          <a:latin typeface="+mn-lt"/>
                          <a:ea typeface="+mn-ea"/>
                          <a:cs typeface="+mn-cs"/>
                        </a:rPr>
                        <a:t>stratified columnar</a:t>
                      </a:r>
                      <a:endParaRPr lang="en-US" sz="900" kern="1200" dirty="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281795">
                <a:tc gridSpan="3">
                  <a:txBody>
                    <a:bodyPr/>
                    <a:lstStyle/>
                    <a:p>
                      <a:pPr marL="0" algn="ctr" defTabSz="914400" rtl="0" eaLnBrk="1" latinLnBrk="0" hangingPunct="1"/>
                      <a:r>
                        <a:rPr lang="en-US" sz="900" kern="1200" dirty="0" smtClean="0">
                          <a:solidFill>
                            <a:schemeClr val="bg1">
                              <a:lumMod val="65000"/>
                            </a:schemeClr>
                          </a:solidFill>
                          <a:latin typeface="+mn-lt"/>
                          <a:ea typeface="+mn-ea"/>
                          <a:cs typeface="+mn-cs"/>
                        </a:rPr>
                        <a:t>transitional</a:t>
                      </a:r>
                      <a:endParaRPr lang="en-US" sz="900" kern="1200" dirty="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bl>
          </a:graphicData>
        </a:graphic>
      </p:graphicFrame>
      <p:sp>
        <p:nvSpPr>
          <p:cNvPr id="158722" name="Rectangle 2"/>
          <p:cNvSpPr>
            <a:spLocks noGrp="1" noChangeArrowheads="1"/>
          </p:cNvSpPr>
          <p:nvPr>
            <p:ph type="title"/>
          </p:nvPr>
        </p:nvSpPr>
        <p:spPr>
          <a:xfrm>
            <a:off x="46038" y="217488"/>
            <a:ext cx="9066212" cy="773112"/>
          </a:xfrm>
        </p:spPr>
        <p:txBody>
          <a:bodyPr/>
          <a:lstStyle/>
          <a:p>
            <a:pPr fontAlgn="auto">
              <a:spcAft>
                <a:spcPts val="0"/>
              </a:spcAft>
              <a:defRPr/>
            </a:pPr>
            <a:r>
              <a:rPr lang="en-US" dirty="0" smtClean="0"/>
              <a:t>Epithelium</a:t>
            </a:r>
            <a:endParaRPr lang="en-US" dirty="0"/>
          </a:p>
        </p:txBody>
      </p:sp>
      <p:pic>
        <p:nvPicPr>
          <p:cNvPr id="1026" name="Picture 2" descr="http://classconnection.s3.amazonaws.com/120/flashcards/2044120/png/pseudostratified_columnar_ciliated_epithelium_%28pcce%2913494870702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352" y="4800802"/>
            <a:ext cx="3146611" cy="18470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3" descr="C:\Users\Curtis Home\Pictures\4. Chapter 04\Graphics to send Chapter 4\vhb2_05_03a_ul modified.png"/>
          <p:cNvPicPr>
            <a:picLocks noChangeAspect="1" noChangeArrowheads="1"/>
          </p:cNvPicPr>
          <p:nvPr/>
        </p:nvPicPr>
        <p:blipFill>
          <a:blip r:embed="rId2" cstate="print"/>
          <a:srcRect b="-957"/>
          <a:stretch>
            <a:fillRect/>
          </a:stretch>
        </p:blipFill>
        <p:spPr bwMode="auto">
          <a:xfrm>
            <a:off x="3448050" y="3352800"/>
            <a:ext cx="5391150" cy="3090863"/>
          </a:xfrm>
          <a:prstGeom prst="rect">
            <a:avLst/>
          </a:prstGeom>
          <a:noFill/>
          <a:ln w="9525">
            <a:noFill/>
            <a:miter lim="800000"/>
            <a:headEnd/>
            <a:tailEnd/>
          </a:ln>
        </p:spPr>
      </p:pic>
      <p:sp>
        <p:nvSpPr>
          <p:cNvPr id="6146" name="Rectangle 3"/>
          <p:cNvSpPr>
            <a:spLocks noGrp="1" noChangeArrowheads="1"/>
          </p:cNvSpPr>
          <p:nvPr>
            <p:ph idx="1"/>
          </p:nvPr>
        </p:nvSpPr>
        <p:spPr>
          <a:xfrm>
            <a:off x="420688" y="930275"/>
            <a:ext cx="8442325" cy="5646738"/>
          </a:xfrm>
        </p:spPr>
        <p:txBody>
          <a:bodyPr/>
          <a:lstStyle/>
          <a:p>
            <a:pPr>
              <a:spcBef>
                <a:spcPct val="0"/>
              </a:spcBef>
              <a:spcAft>
                <a:spcPct val="0"/>
              </a:spcAft>
            </a:pPr>
            <a:r>
              <a:rPr lang="en-US" b="1" dirty="0" smtClean="0"/>
              <a:t>Tissues</a:t>
            </a:r>
            <a:r>
              <a:rPr lang="en-US" dirty="0" smtClean="0"/>
              <a:t> are a group of cells with a common embryonic origin that function together to carry out specialized activities.</a:t>
            </a:r>
          </a:p>
          <a:p>
            <a:pPr lvl="1" fontAlgn="base">
              <a:spcBef>
                <a:spcPct val="0"/>
              </a:spcBef>
              <a:spcAft>
                <a:spcPct val="0"/>
              </a:spcAft>
            </a:pPr>
            <a:r>
              <a:rPr lang="en-US" dirty="0" smtClean="0"/>
              <a:t>They include various types, </a:t>
            </a:r>
          </a:p>
          <a:p>
            <a:pPr lvl="1" fontAlgn="base">
              <a:spcBef>
                <a:spcPct val="0"/>
              </a:spcBef>
              <a:spcAft>
                <a:spcPct val="0"/>
              </a:spcAft>
              <a:buFont typeface="Wingdings" pitchFamily="2" charset="2"/>
              <a:buNone/>
            </a:pPr>
            <a:r>
              <a:rPr lang="en-US" dirty="0" smtClean="0"/>
              <a:t>	ranging from hard (bone) </a:t>
            </a:r>
          </a:p>
          <a:p>
            <a:pPr lvl="1" fontAlgn="base">
              <a:spcBef>
                <a:spcPct val="0"/>
              </a:spcBef>
              <a:spcAft>
                <a:spcPct val="0"/>
              </a:spcAft>
              <a:buFont typeface="Wingdings" pitchFamily="2" charset="2"/>
              <a:buNone/>
            </a:pPr>
            <a:r>
              <a:rPr lang="en-US" dirty="0" smtClean="0"/>
              <a:t>	to semisolid (fat) to </a:t>
            </a:r>
          </a:p>
          <a:p>
            <a:pPr lvl="1" fontAlgn="base">
              <a:spcBef>
                <a:spcPct val="0"/>
              </a:spcBef>
              <a:spcAft>
                <a:spcPct val="0"/>
              </a:spcAft>
              <a:buFont typeface="Wingdings" pitchFamily="2" charset="2"/>
              <a:buNone/>
            </a:pPr>
            <a:r>
              <a:rPr lang="en-US" dirty="0" smtClean="0"/>
              <a:t>	liquid (blood).</a:t>
            </a:r>
          </a:p>
          <a:p>
            <a:pPr>
              <a:spcBef>
                <a:spcPct val="0"/>
              </a:spcBef>
              <a:spcAft>
                <a:spcPct val="0"/>
              </a:spcAft>
            </a:pPr>
            <a:endParaRPr lang="en-US" dirty="0" smtClean="0"/>
          </a:p>
          <a:p>
            <a:pPr lvl="1" fontAlgn="base">
              <a:spcBef>
                <a:spcPct val="0"/>
              </a:spcBef>
              <a:spcAft>
                <a:spcPct val="0"/>
              </a:spcAft>
            </a:pPr>
            <a:endParaRPr lang="en-US" dirty="0" smtClean="0"/>
          </a:p>
        </p:txBody>
      </p:sp>
      <p:sp>
        <p:nvSpPr>
          <p:cNvPr id="4100" name="Rectangle 2"/>
          <p:cNvSpPr>
            <a:spLocks noGrp="1" noChangeArrowheads="1"/>
          </p:cNvSpPr>
          <p:nvPr>
            <p:ph type="title"/>
          </p:nvPr>
        </p:nvSpPr>
        <p:spPr>
          <a:xfrm>
            <a:off x="46038" y="217488"/>
            <a:ext cx="9066212" cy="773112"/>
          </a:xfrm>
        </p:spPr>
        <p:txBody>
          <a:bodyPr/>
          <a:lstStyle/>
          <a:p>
            <a:pPr fontAlgn="auto">
              <a:spcAft>
                <a:spcPts val="0"/>
              </a:spcAft>
              <a:defRPr/>
            </a:pPr>
            <a:r>
              <a:rPr lang="en-US" dirty="0" smtClean="0"/>
              <a:t>Tissues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5" descr="pap13_tabfig_04_01f_02.jpg"/>
          <p:cNvPicPr>
            <a:picLocks noChangeAspect="1"/>
          </p:cNvPicPr>
          <p:nvPr/>
        </p:nvPicPr>
        <p:blipFill>
          <a:blip r:embed="rId3" cstate="print"/>
          <a:srcRect/>
          <a:stretch>
            <a:fillRect/>
          </a:stretch>
        </p:blipFill>
        <p:spPr bwMode="auto">
          <a:xfrm>
            <a:off x="5030788" y="1752600"/>
            <a:ext cx="3863975" cy="3306763"/>
          </a:xfrm>
          <a:prstGeom prst="rect">
            <a:avLst/>
          </a:prstGeom>
          <a:noFill/>
          <a:ln w="9525">
            <a:noFill/>
            <a:miter lim="800000"/>
            <a:headEnd/>
            <a:tailEnd/>
          </a:ln>
        </p:spPr>
      </p:pic>
      <p:sp>
        <p:nvSpPr>
          <p:cNvPr id="52226" name="Content Placeholder 6"/>
          <p:cNvSpPr>
            <a:spLocks noGrp="1"/>
          </p:cNvSpPr>
          <p:nvPr>
            <p:ph idx="1"/>
          </p:nvPr>
        </p:nvSpPr>
        <p:spPr>
          <a:xfrm>
            <a:off x="381000" y="930275"/>
            <a:ext cx="8482013" cy="5927725"/>
          </a:xfrm>
        </p:spPr>
        <p:txBody>
          <a:bodyPr/>
          <a:lstStyle/>
          <a:p>
            <a:pPr>
              <a:lnSpc>
                <a:spcPct val="155000"/>
              </a:lnSpc>
              <a:spcBef>
                <a:spcPct val="0"/>
              </a:spcBef>
              <a:spcAft>
                <a:spcPct val="0"/>
              </a:spcAft>
            </a:pPr>
            <a:r>
              <a:rPr lang="en-US" b="1" dirty="0" smtClean="0">
                <a:solidFill>
                  <a:srgbClr val="7D00FA"/>
                </a:solidFill>
              </a:rPr>
              <a:t>Stratified </a:t>
            </a:r>
            <a:r>
              <a:rPr lang="en-US" b="1" dirty="0" err="1" smtClean="0">
                <a:solidFill>
                  <a:srgbClr val="7D00FA"/>
                </a:solidFill>
              </a:rPr>
              <a:t>Squamous</a:t>
            </a:r>
            <a:r>
              <a:rPr lang="en-US" b="1" dirty="0" smtClean="0">
                <a:solidFill>
                  <a:srgbClr val="7D00FA"/>
                </a:solidFill>
              </a:rPr>
              <a:t> Epithelium </a:t>
            </a:r>
            <a:r>
              <a:rPr lang="en-US" dirty="0" smtClean="0"/>
              <a:t>has an apical surface that is made up of </a:t>
            </a:r>
            <a:r>
              <a:rPr lang="en-US" dirty="0" err="1" smtClean="0"/>
              <a:t>squamous</a:t>
            </a:r>
            <a:r>
              <a:rPr lang="en-US" dirty="0" smtClean="0"/>
              <a:t> (flat) cells.</a:t>
            </a:r>
          </a:p>
          <a:p>
            <a:pPr lvl="1" fontAlgn="base">
              <a:lnSpc>
                <a:spcPct val="155000"/>
              </a:lnSpc>
              <a:spcBef>
                <a:spcPct val="0"/>
              </a:spcBef>
              <a:spcAft>
                <a:spcPct val="0"/>
              </a:spcAft>
            </a:pPr>
            <a:r>
              <a:rPr lang="en-US" dirty="0" smtClean="0"/>
              <a:t>The other layers have different </a:t>
            </a:r>
          </a:p>
          <a:p>
            <a:pPr lvl="1" fontAlgn="base">
              <a:lnSpc>
                <a:spcPct val="155000"/>
              </a:lnSpc>
              <a:spcBef>
                <a:spcPct val="0"/>
              </a:spcBef>
              <a:spcAft>
                <a:spcPct val="0"/>
              </a:spcAft>
              <a:buFont typeface="Wingdings" pitchFamily="2" charset="2"/>
              <a:buNone/>
            </a:pPr>
            <a:r>
              <a:rPr lang="en-US" dirty="0" smtClean="0"/>
              <a:t>	shapes, but the name is based </a:t>
            </a:r>
          </a:p>
          <a:p>
            <a:pPr lvl="1" fontAlgn="base">
              <a:lnSpc>
                <a:spcPct val="155000"/>
              </a:lnSpc>
              <a:spcBef>
                <a:spcPct val="0"/>
              </a:spcBef>
              <a:spcAft>
                <a:spcPct val="0"/>
              </a:spcAft>
              <a:buFont typeface="Wingdings" pitchFamily="2" charset="2"/>
              <a:buNone/>
            </a:pPr>
            <a:r>
              <a:rPr lang="en-US" dirty="0" smtClean="0"/>
              <a:t>	on the apical layer.</a:t>
            </a:r>
          </a:p>
          <a:p>
            <a:pPr lvl="1" fontAlgn="base">
              <a:lnSpc>
                <a:spcPct val="155000"/>
              </a:lnSpc>
              <a:spcBef>
                <a:spcPct val="0"/>
              </a:spcBef>
              <a:spcAft>
                <a:spcPct val="0"/>
              </a:spcAft>
            </a:pPr>
            <a:r>
              <a:rPr lang="en-US" dirty="0" smtClean="0"/>
              <a:t>The many layers are ideal for</a:t>
            </a:r>
          </a:p>
          <a:p>
            <a:pPr lvl="1" fontAlgn="base">
              <a:lnSpc>
                <a:spcPct val="155000"/>
              </a:lnSpc>
              <a:spcBef>
                <a:spcPct val="0"/>
              </a:spcBef>
              <a:spcAft>
                <a:spcPct val="0"/>
              </a:spcAft>
              <a:buFont typeface="Wingdings" pitchFamily="2" charset="2"/>
              <a:buNone/>
            </a:pPr>
            <a:r>
              <a:rPr lang="en-US" dirty="0" smtClean="0"/>
              <a:t>	protection against</a:t>
            </a:r>
          </a:p>
          <a:p>
            <a:pPr lvl="1" fontAlgn="base">
              <a:lnSpc>
                <a:spcPct val="155000"/>
              </a:lnSpc>
              <a:spcBef>
                <a:spcPct val="0"/>
              </a:spcBef>
              <a:spcAft>
                <a:spcPct val="0"/>
              </a:spcAft>
              <a:buFont typeface="Wingdings" pitchFamily="2" charset="2"/>
              <a:buNone/>
            </a:pPr>
            <a:r>
              <a:rPr lang="en-US" dirty="0" smtClean="0"/>
              <a:t>	strong friction</a:t>
            </a:r>
          </a:p>
          <a:p>
            <a:pPr lvl="1" fontAlgn="base">
              <a:lnSpc>
                <a:spcPct val="155000"/>
              </a:lnSpc>
              <a:spcBef>
                <a:spcPct val="0"/>
              </a:spcBef>
              <a:spcAft>
                <a:spcPct val="0"/>
              </a:spcAft>
              <a:buFont typeface="Wingdings" pitchFamily="2" charset="2"/>
              <a:buNone/>
            </a:pPr>
            <a:r>
              <a:rPr lang="en-US" dirty="0" smtClean="0"/>
              <a:t>	forces.</a:t>
            </a:r>
          </a:p>
        </p:txBody>
      </p:sp>
      <p:graphicFrame>
        <p:nvGraphicFramePr>
          <p:cNvPr id="4" name="Table 3"/>
          <p:cNvGraphicFramePr>
            <a:graphicFrameLocks noGrp="1"/>
          </p:cNvGraphicFramePr>
          <p:nvPr/>
        </p:nvGraphicFramePr>
        <p:xfrm>
          <a:off x="4076700" y="5181600"/>
          <a:ext cx="4800600" cy="1339132"/>
        </p:xfrm>
        <a:graphic>
          <a:graphicData uri="http://schemas.openxmlformats.org/drawingml/2006/table">
            <a:tbl>
              <a:tblPr>
                <a:tableStyleId>{21E4AEA4-8DFA-4A89-87EB-49C32662AFE0}</a:tableStyleId>
              </a:tblPr>
              <a:tblGrid>
                <a:gridCol w="1600200"/>
                <a:gridCol w="1600200"/>
                <a:gridCol w="1600200"/>
              </a:tblGrid>
              <a:tr h="334783">
                <a:tc>
                  <a:txBody>
                    <a:bodyPr/>
                    <a:lstStyle/>
                    <a:p>
                      <a:pPr marL="0" algn="ctr" defTabSz="914400" rtl="0" eaLnBrk="1" latinLnBrk="0" hangingPunct="1"/>
                      <a:r>
                        <a:rPr lang="en-US" sz="900" kern="1200" dirty="0" smtClean="0">
                          <a:solidFill>
                            <a:schemeClr val="bg1">
                              <a:lumMod val="65000"/>
                            </a:schemeClr>
                          </a:solidFill>
                          <a:latin typeface="+mn-lt"/>
                          <a:ea typeface="+mn-ea"/>
                          <a:cs typeface="+mn-cs"/>
                        </a:rPr>
                        <a:t>simple squamous</a:t>
                      </a:r>
                      <a:endParaRPr lang="en-US" sz="900" kern="1200" dirty="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defTabSz="914400" rtl="0" eaLnBrk="1" latinLnBrk="0" hangingPunct="1"/>
                      <a:r>
                        <a:rPr lang="en-US" sz="900" kern="1200" dirty="0" smtClean="0">
                          <a:solidFill>
                            <a:schemeClr val="bg1">
                              <a:lumMod val="65000"/>
                            </a:schemeClr>
                          </a:solidFill>
                          <a:latin typeface="+mn-lt"/>
                          <a:ea typeface="+mn-ea"/>
                          <a:cs typeface="+mn-cs"/>
                        </a:rPr>
                        <a:t>pseudostratified squamous</a:t>
                      </a:r>
                      <a:endParaRPr lang="en-US" sz="900" kern="1200" dirty="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defTabSz="914400" rtl="0" eaLnBrk="1" latinLnBrk="0" hangingPunct="1"/>
                      <a:r>
                        <a:rPr lang="en-US" sz="1200" b="1" kern="1200" dirty="0" smtClean="0">
                          <a:solidFill>
                            <a:srgbClr val="7D00FA"/>
                          </a:solidFill>
                          <a:latin typeface="+mn-lt"/>
                          <a:ea typeface="+mn-ea"/>
                          <a:cs typeface="+mn-cs"/>
                        </a:rPr>
                        <a:t>stratified squamous</a:t>
                      </a:r>
                      <a:endParaRPr lang="en-US" sz="1200" b="1" kern="1200" dirty="0">
                        <a:solidFill>
                          <a:srgbClr val="7D00FA"/>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334783">
                <a:tc>
                  <a:txBody>
                    <a:bodyPr/>
                    <a:lstStyle/>
                    <a:p>
                      <a:pPr marL="0" algn="ctr" defTabSz="914400" rtl="0" eaLnBrk="1" latinLnBrk="0" hangingPunct="1"/>
                      <a:r>
                        <a:rPr lang="en-US" sz="900" kern="1200" smtClean="0">
                          <a:solidFill>
                            <a:schemeClr val="bg1">
                              <a:lumMod val="65000"/>
                            </a:schemeClr>
                          </a:solidFill>
                          <a:latin typeface="+mn-lt"/>
                          <a:ea typeface="+mn-ea"/>
                          <a:cs typeface="+mn-cs"/>
                        </a:rPr>
                        <a:t>simple cuboidal</a:t>
                      </a:r>
                      <a:endParaRPr lang="en-US" sz="900" kern="120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defTabSz="914400" rtl="0" eaLnBrk="1" latinLnBrk="0" hangingPunct="1"/>
                      <a:r>
                        <a:rPr lang="en-US" sz="900" kern="1200" dirty="0" smtClean="0">
                          <a:solidFill>
                            <a:schemeClr val="bg1">
                              <a:lumMod val="65000"/>
                            </a:schemeClr>
                          </a:solidFill>
                          <a:latin typeface="+mn-lt"/>
                          <a:ea typeface="+mn-ea"/>
                          <a:cs typeface="+mn-cs"/>
                        </a:rPr>
                        <a:t>pseudostratified cuboidal</a:t>
                      </a:r>
                      <a:endParaRPr lang="en-US" sz="900" kern="1200" dirty="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defTabSz="914400" rtl="0" eaLnBrk="1" latinLnBrk="0" hangingPunct="1"/>
                      <a:r>
                        <a:rPr lang="en-US" sz="900" kern="1200" smtClean="0">
                          <a:solidFill>
                            <a:schemeClr val="bg1">
                              <a:lumMod val="65000"/>
                            </a:schemeClr>
                          </a:solidFill>
                          <a:latin typeface="+mn-lt"/>
                          <a:ea typeface="+mn-ea"/>
                          <a:cs typeface="+mn-cs"/>
                        </a:rPr>
                        <a:t>stratified cuboidal</a:t>
                      </a:r>
                      <a:endParaRPr lang="en-US" sz="900" kern="120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334783">
                <a:tc>
                  <a:txBody>
                    <a:bodyPr/>
                    <a:lstStyle/>
                    <a:p>
                      <a:pPr marL="0" algn="ctr" defTabSz="914400" rtl="0" eaLnBrk="1" latinLnBrk="0" hangingPunct="1"/>
                      <a:r>
                        <a:rPr lang="en-US" sz="900" kern="1200" smtClean="0">
                          <a:solidFill>
                            <a:schemeClr val="bg1">
                              <a:lumMod val="65000"/>
                            </a:schemeClr>
                          </a:solidFill>
                          <a:latin typeface="+mn-lt"/>
                          <a:ea typeface="+mn-ea"/>
                          <a:cs typeface="+mn-cs"/>
                        </a:rPr>
                        <a:t>simple columnar</a:t>
                      </a:r>
                      <a:endParaRPr lang="en-US" sz="900" kern="120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defTabSz="914400" rtl="0" eaLnBrk="1" latinLnBrk="0" hangingPunct="1"/>
                      <a:r>
                        <a:rPr lang="en-US" sz="900" kern="1200" dirty="0" smtClean="0">
                          <a:solidFill>
                            <a:schemeClr val="bg1">
                              <a:lumMod val="65000"/>
                            </a:schemeClr>
                          </a:solidFill>
                          <a:latin typeface="+mn-lt"/>
                          <a:ea typeface="+mn-ea"/>
                          <a:cs typeface="+mn-cs"/>
                        </a:rPr>
                        <a:t>pseudostratified columnar</a:t>
                      </a:r>
                      <a:endParaRPr lang="en-US" sz="900" kern="1200" dirty="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defTabSz="914400" rtl="0" eaLnBrk="1" latinLnBrk="0" hangingPunct="1"/>
                      <a:r>
                        <a:rPr lang="en-US" sz="900" kern="1200" dirty="0" smtClean="0">
                          <a:solidFill>
                            <a:schemeClr val="bg1">
                              <a:lumMod val="65000"/>
                            </a:schemeClr>
                          </a:solidFill>
                          <a:latin typeface="+mn-lt"/>
                          <a:ea typeface="+mn-ea"/>
                          <a:cs typeface="+mn-cs"/>
                        </a:rPr>
                        <a:t>stratified columnar</a:t>
                      </a:r>
                      <a:endParaRPr lang="en-US" sz="900" kern="1200" dirty="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334783">
                <a:tc gridSpan="3">
                  <a:txBody>
                    <a:bodyPr/>
                    <a:lstStyle/>
                    <a:p>
                      <a:pPr marL="0" algn="ctr" defTabSz="914400" rtl="0" eaLnBrk="1" latinLnBrk="0" hangingPunct="1"/>
                      <a:r>
                        <a:rPr lang="en-US" sz="900" kern="1200" dirty="0" smtClean="0">
                          <a:solidFill>
                            <a:schemeClr val="bg1">
                              <a:lumMod val="65000"/>
                            </a:schemeClr>
                          </a:solidFill>
                          <a:latin typeface="+mn-lt"/>
                          <a:ea typeface="+mn-ea"/>
                          <a:cs typeface="+mn-cs"/>
                        </a:rPr>
                        <a:t>transitional</a:t>
                      </a:r>
                      <a:endParaRPr lang="en-US" sz="900" kern="1200" dirty="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bl>
          </a:graphicData>
        </a:graphic>
      </p:graphicFrame>
      <p:sp>
        <p:nvSpPr>
          <p:cNvPr id="160770" name="Rectangle 2"/>
          <p:cNvSpPr>
            <a:spLocks noGrp="1" noChangeArrowheads="1"/>
          </p:cNvSpPr>
          <p:nvPr>
            <p:ph type="title"/>
          </p:nvPr>
        </p:nvSpPr>
        <p:spPr>
          <a:xfrm>
            <a:off x="46038" y="217488"/>
            <a:ext cx="9066212" cy="773112"/>
          </a:xfrm>
        </p:spPr>
        <p:txBody>
          <a:bodyPr/>
          <a:lstStyle/>
          <a:p>
            <a:pPr fontAlgn="auto">
              <a:spcAft>
                <a:spcPts val="0"/>
              </a:spcAft>
              <a:defRPr/>
            </a:pPr>
            <a:r>
              <a:rPr lang="en-US" dirty="0" smtClean="0"/>
              <a:t>Epithelium</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5" descr="pap13_tabfig_04_01g_02.jpg"/>
          <p:cNvPicPr>
            <a:picLocks noChangeAspect="1"/>
          </p:cNvPicPr>
          <p:nvPr/>
        </p:nvPicPr>
        <p:blipFill>
          <a:blip r:embed="rId3" cstate="print"/>
          <a:srcRect l="25613" b="19542"/>
          <a:stretch>
            <a:fillRect/>
          </a:stretch>
        </p:blipFill>
        <p:spPr bwMode="auto">
          <a:xfrm>
            <a:off x="4383088" y="2622550"/>
            <a:ext cx="4456112" cy="1876425"/>
          </a:xfrm>
          <a:prstGeom prst="rect">
            <a:avLst/>
          </a:prstGeom>
          <a:noFill/>
          <a:ln w="9525">
            <a:noFill/>
            <a:miter lim="800000"/>
            <a:headEnd/>
            <a:tailEnd/>
          </a:ln>
        </p:spPr>
      </p:pic>
      <p:sp>
        <p:nvSpPr>
          <p:cNvPr id="54274" name="Content Placeholder 6"/>
          <p:cNvSpPr>
            <a:spLocks noGrp="1"/>
          </p:cNvSpPr>
          <p:nvPr>
            <p:ph idx="1"/>
          </p:nvPr>
        </p:nvSpPr>
        <p:spPr>
          <a:xfrm>
            <a:off x="420689" y="930275"/>
            <a:ext cx="7994650" cy="5646738"/>
          </a:xfrm>
        </p:spPr>
        <p:txBody>
          <a:bodyPr/>
          <a:lstStyle/>
          <a:p>
            <a:pPr>
              <a:spcBef>
                <a:spcPct val="0"/>
              </a:spcBef>
              <a:spcAft>
                <a:spcPct val="0"/>
              </a:spcAft>
            </a:pPr>
            <a:r>
              <a:rPr lang="en-US" b="1" dirty="0" smtClean="0">
                <a:solidFill>
                  <a:srgbClr val="7D00FA"/>
                </a:solidFill>
              </a:rPr>
              <a:t>Stratified </a:t>
            </a:r>
            <a:r>
              <a:rPr lang="en-US" b="1" dirty="0" err="1" smtClean="0">
                <a:solidFill>
                  <a:srgbClr val="7D00FA"/>
                </a:solidFill>
              </a:rPr>
              <a:t>Cuboidal</a:t>
            </a:r>
            <a:r>
              <a:rPr lang="en-US" b="1" dirty="0" smtClean="0">
                <a:solidFill>
                  <a:srgbClr val="7D00FA"/>
                </a:solidFill>
              </a:rPr>
              <a:t> Epithelium </a:t>
            </a:r>
            <a:r>
              <a:rPr lang="en-US" dirty="0" smtClean="0"/>
              <a:t>has an apical surface made up of two or more layers of cube-shaped cells.</a:t>
            </a:r>
          </a:p>
          <a:p>
            <a:pPr lvl="1" fontAlgn="base">
              <a:spcBef>
                <a:spcPct val="0"/>
              </a:spcBef>
              <a:spcAft>
                <a:spcPct val="0"/>
              </a:spcAft>
            </a:pPr>
            <a:r>
              <a:rPr lang="en-US" dirty="0" smtClean="0"/>
              <a:t>Locations include the sweat</a:t>
            </a:r>
          </a:p>
          <a:p>
            <a:pPr lvl="2" fontAlgn="base">
              <a:spcBef>
                <a:spcPct val="0"/>
              </a:spcBef>
              <a:spcAft>
                <a:spcPct val="0"/>
              </a:spcAft>
              <a:buFont typeface="Arial" charset="0"/>
              <a:buNone/>
            </a:pPr>
            <a:r>
              <a:rPr lang="en-US" dirty="0" smtClean="0"/>
              <a:t>glands and part of the </a:t>
            </a:r>
          </a:p>
          <a:p>
            <a:pPr lvl="2" fontAlgn="base">
              <a:spcBef>
                <a:spcPct val="0"/>
              </a:spcBef>
              <a:spcAft>
                <a:spcPct val="0"/>
              </a:spcAft>
              <a:buFont typeface="Arial" charset="0"/>
              <a:buNone/>
            </a:pPr>
            <a:r>
              <a:rPr lang="en-US" dirty="0" smtClean="0"/>
              <a:t>♂ urethra</a:t>
            </a:r>
          </a:p>
          <a:p>
            <a:pPr>
              <a:spcBef>
                <a:spcPct val="0"/>
              </a:spcBef>
              <a:spcAft>
                <a:spcPct val="0"/>
              </a:spcAft>
            </a:pPr>
            <a:r>
              <a:rPr lang="en-US" b="1" dirty="0" smtClean="0">
                <a:solidFill>
                  <a:srgbClr val="7D00FA"/>
                </a:solidFill>
              </a:rPr>
              <a:t>Stratified Columnar Epithelium </a:t>
            </a:r>
            <a:r>
              <a:rPr lang="en-US" dirty="0" smtClean="0"/>
              <a:t>is very rare, and for</a:t>
            </a:r>
          </a:p>
          <a:p>
            <a:pPr>
              <a:spcBef>
                <a:spcPct val="0"/>
              </a:spcBef>
              <a:spcAft>
                <a:spcPct val="0"/>
              </a:spcAft>
              <a:buFont typeface="Wingdings" pitchFamily="2" charset="2"/>
              <a:buNone/>
            </a:pPr>
            <a:r>
              <a:rPr lang="en-US" dirty="0" smtClean="0"/>
              <a:t>	our purposes, hardly </a:t>
            </a:r>
          </a:p>
          <a:p>
            <a:pPr>
              <a:spcBef>
                <a:spcPct val="0"/>
              </a:spcBef>
              <a:spcAft>
                <a:spcPct val="0"/>
              </a:spcAft>
              <a:buFont typeface="Wingdings" pitchFamily="2" charset="2"/>
              <a:buNone/>
            </a:pPr>
            <a:r>
              <a:rPr lang="en-US" dirty="0" smtClean="0"/>
              <a:t>	worth mentioning.</a:t>
            </a:r>
          </a:p>
        </p:txBody>
      </p:sp>
      <p:sp>
        <p:nvSpPr>
          <p:cNvPr id="160770" name="Rectangle 2"/>
          <p:cNvSpPr>
            <a:spLocks noGrp="1" noChangeArrowheads="1"/>
          </p:cNvSpPr>
          <p:nvPr>
            <p:ph type="title"/>
          </p:nvPr>
        </p:nvSpPr>
        <p:spPr>
          <a:xfrm>
            <a:off x="46038" y="217488"/>
            <a:ext cx="9066212" cy="773112"/>
          </a:xfrm>
        </p:spPr>
        <p:txBody>
          <a:bodyPr/>
          <a:lstStyle/>
          <a:p>
            <a:pPr fontAlgn="auto">
              <a:spcAft>
                <a:spcPts val="0"/>
              </a:spcAft>
              <a:defRPr/>
            </a:pPr>
            <a:r>
              <a:rPr lang="en-US" dirty="0" smtClean="0"/>
              <a:t>Epithelium</a:t>
            </a:r>
            <a:endParaRPr lang="en-US" dirty="0"/>
          </a:p>
        </p:txBody>
      </p:sp>
      <p:graphicFrame>
        <p:nvGraphicFramePr>
          <p:cNvPr id="4" name="Table 3"/>
          <p:cNvGraphicFramePr>
            <a:graphicFrameLocks noGrp="1"/>
          </p:cNvGraphicFramePr>
          <p:nvPr/>
        </p:nvGraphicFramePr>
        <p:xfrm>
          <a:off x="4279900" y="5219700"/>
          <a:ext cx="4572000" cy="1239320"/>
        </p:xfrm>
        <a:graphic>
          <a:graphicData uri="http://schemas.openxmlformats.org/drawingml/2006/table">
            <a:tbl>
              <a:tblPr>
                <a:tableStyleId>{21E4AEA4-8DFA-4A89-87EB-49C32662AFE0}</a:tableStyleId>
              </a:tblPr>
              <a:tblGrid>
                <a:gridCol w="1524000"/>
                <a:gridCol w="1524000"/>
                <a:gridCol w="1524000"/>
              </a:tblGrid>
              <a:tr h="309830">
                <a:tc>
                  <a:txBody>
                    <a:bodyPr/>
                    <a:lstStyle/>
                    <a:p>
                      <a:pPr marL="0" algn="ctr" defTabSz="914400" rtl="0" eaLnBrk="1" latinLnBrk="0" hangingPunct="1"/>
                      <a:r>
                        <a:rPr lang="en-US" sz="900" kern="1200" dirty="0" smtClean="0">
                          <a:solidFill>
                            <a:schemeClr val="bg1">
                              <a:lumMod val="65000"/>
                            </a:schemeClr>
                          </a:solidFill>
                          <a:latin typeface="+mn-lt"/>
                          <a:ea typeface="+mn-ea"/>
                          <a:cs typeface="+mn-cs"/>
                        </a:rPr>
                        <a:t>simple squamous</a:t>
                      </a:r>
                      <a:endParaRPr lang="en-US" sz="900" kern="1200" dirty="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defTabSz="914400" rtl="0" eaLnBrk="1" latinLnBrk="0" hangingPunct="1"/>
                      <a:r>
                        <a:rPr lang="en-US" sz="900" kern="1200" dirty="0" smtClean="0">
                          <a:solidFill>
                            <a:schemeClr val="bg1">
                              <a:lumMod val="65000"/>
                            </a:schemeClr>
                          </a:solidFill>
                          <a:latin typeface="+mn-lt"/>
                          <a:ea typeface="+mn-ea"/>
                          <a:cs typeface="+mn-cs"/>
                        </a:rPr>
                        <a:t>pseudostratified squamous</a:t>
                      </a:r>
                      <a:endParaRPr lang="en-US" sz="900" kern="1200" dirty="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defTabSz="914400" rtl="0" eaLnBrk="1" latinLnBrk="0" hangingPunct="1"/>
                      <a:r>
                        <a:rPr lang="en-US" sz="900" kern="1200" dirty="0" smtClean="0">
                          <a:solidFill>
                            <a:schemeClr val="bg1">
                              <a:lumMod val="65000"/>
                            </a:schemeClr>
                          </a:solidFill>
                          <a:latin typeface="+mn-lt"/>
                          <a:ea typeface="+mn-ea"/>
                          <a:cs typeface="+mn-cs"/>
                        </a:rPr>
                        <a:t>stratified squamous</a:t>
                      </a:r>
                      <a:endParaRPr lang="en-US" sz="900" kern="1200" dirty="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309830">
                <a:tc>
                  <a:txBody>
                    <a:bodyPr/>
                    <a:lstStyle/>
                    <a:p>
                      <a:pPr marL="0" algn="ctr" defTabSz="914400" rtl="0" eaLnBrk="1" latinLnBrk="0" hangingPunct="1"/>
                      <a:r>
                        <a:rPr lang="en-US" sz="900" kern="1200" smtClean="0">
                          <a:solidFill>
                            <a:schemeClr val="bg1">
                              <a:lumMod val="65000"/>
                            </a:schemeClr>
                          </a:solidFill>
                          <a:latin typeface="+mn-lt"/>
                          <a:ea typeface="+mn-ea"/>
                          <a:cs typeface="+mn-cs"/>
                        </a:rPr>
                        <a:t>simple cuboidal</a:t>
                      </a:r>
                      <a:endParaRPr lang="en-US" sz="900" kern="120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defTabSz="914400" rtl="0" eaLnBrk="1" latinLnBrk="0" hangingPunct="1"/>
                      <a:r>
                        <a:rPr lang="en-US" sz="900" kern="1200" dirty="0" smtClean="0">
                          <a:solidFill>
                            <a:schemeClr val="bg1">
                              <a:lumMod val="65000"/>
                            </a:schemeClr>
                          </a:solidFill>
                          <a:latin typeface="+mn-lt"/>
                          <a:ea typeface="+mn-ea"/>
                          <a:cs typeface="+mn-cs"/>
                        </a:rPr>
                        <a:t>pseudostratified cuboidal</a:t>
                      </a:r>
                      <a:endParaRPr lang="en-US" sz="900" kern="1200" dirty="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defTabSz="914400" rtl="0" eaLnBrk="1" latinLnBrk="0" hangingPunct="1"/>
                      <a:r>
                        <a:rPr lang="en-US" sz="1200" b="1" kern="1200" dirty="0" smtClean="0">
                          <a:solidFill>
                            <a:srgbClr val="7D00FA"/>
                          </a:solidFill>
                          <a:latin typeface="+mn-lt"/>
                          <a:ea typeface="+mn-ea"/>
                          <a:cs typeface="+mn-cs"/>
                        </a:rPr>
                        <a:t>stratified cuboidal</a:t>
                      </a:r>
                      <a:endParaRPr lang="en-US" sz="1200" b="1" kern="1200" dirty="0">
                        <a:solidFill>
                          <a:srgbClr val="7D00FA"/>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309830">
                <a:tc>
                  <a:txBody>
                    <a:bodyPr/>
                    <a:lstStyle/>
                    <a:p>
                      <a:pPr marL="0" algn="ctr" defTabSz="914400" rtl="0" eaLnBrk="1" latinLnBrk="0" hangingPunct="1"/>
                      <a:r>
                        <a:rPr lang="en-US" sz="900" kern="1200" dirty="0" smtClean="0">
                          <a:solidFill>
                            <a:schemeClr val="bg1">
                              <a:lumMod val="65000"/>
                            </a:schemeClr>
                          </a:solidFill>
                          <a:latin typeface="+mn-lt"/>
                          <a:ea typeface="+mn-ea"/>
                          <a:cs typeface="+mn-cs"/>
                        </a:rPr>
                        <a:t>simple columnar</a:t>
                      </a:r>
                      <a:endParaRPr lang="en-US" sz="900" kern="1200" dirty="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defTabSz="914400" rtl="0" eaLnBrk="1" latinLnBrk="0" hangingPunct="1"/>
                      <a:r>
                        <a:rPr lang="en-US" sz="900" kern="1200" smtClean="0">
                          <a:solidFill>
                            <a:schemeClr val="bg1">
                              <a:lumMod val="65000"/>
                            </a:schemeClr>
                          </a:solidFill>
                          <a:latin typeface="+mn-lt"/>
                          <a:ea typeface="+mn-ea"/>
                          <a:cs typeface="+mn-cs"/>
                        </a:rPr>
                        <a:t>pseudostratified columnar</a:t>
                      </a:r>
                      <a:endParaRPr lang="en-US" sz="900" kern="120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defTabSz="914400" rtl="0" eaLnBrk="1" latinLnBrk="0" hangingPunct="1"/>
                      <a:r>
                        <a:rPr lang="en-US" sz="1200" b="1" kern="1200" dirty="0" smtClean="0">
                          <a:solidFill>
                            <a:srgbClr val="7D00FA"/>
                          </a:solidFill>
                          <a:latin typeface="+mn-lt"/>
                          <a:ea typeface="+mn-ea"/>
                          <a:cs typeface="+mn-cs"/>
                        </a:rPr>
                        <a:t>stratified columnar</a:t>
                      </a:r>
                      <a:endParaRPr lang="en-US" sz="1200" b="1" kern="1200" dirty="0">
                        <a:solidFill>
                          <a:srgbClr val="7D00FA"/>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309830">
                <a:tc gridSpan="3">
                  <a:txBody>
                    <a:bodyPr/>
                    <a:lstStyle/>
                    <a:p>
                      <a:pPr marL="0" algn="ctr" defTabSz="914400" rtl="0" eaLnBrk="1" latinLnBrk="0" hangingPunct="1"/>
                      <a:r>
                        <a:rPr lang="en-US" sz="900" kern="1200" dirty="0" smtClean="0">
                          <a:solidFill>
                            <a:schemeClr val="bg1">
                              <a:lumMod val="65000"/>
                            </a:schemeClr>
                          </a:solidFill>
                          <a:latin typeface="+mn-lt"/>
                          <a:ea typeface="+mn-ea"/>
                          <a:cs typeface="+mn-cs"/>
                        </a:rPr>
                        <a:t>transitional</a:t>
                      </a:r>
                      <a:endParaRPr lang="en-US" sz="900" kern="1200" dirty="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bl>
          </a:graphicData>
        </a:graphic>
      </p:graphicFrame>
      <p:pic>
        <p:nvPicPr>
          <p:cNvPr id="6" name="Picture 5"/>
          <p:cNvPicPr/>
          <p:nvPr/>
        </p:nvPicPr>
        <p:blipFill>
          <a:blip r:embed="rId4" cstate="print"/>
          <a:srcRect l="36195" t="55431" r="31013" b="5730"/>
          <a:stretch>
            <a:fillRect/>
          </a:stretch>
        </p:blipFill>
        <p:spPr bwMode="auto">
          <a:xfrm>
            <a:off x="6415087" y="285751"/>
            <a:ext cx="2386013" cy="1471612"/>
          </a:xfrm>
          <a:prstGeom prst="rect">
            <a:avLst/>
          </a:prstGeom>
          <a:noFill/>
          <a:ln w="9525">
            <a:noFill/>
            <a:miter lim="800000"/>
            <a:headEnd/>
            <a:tailEnd/>
          </a:ln>
        </p:spPr>
      </p:pic>
      <p:pic>
        <p:nvPicPr>
          <p:cNvPr id="7" name="Picture 6"/>
          <p:cNvPicPr/>
          <p:nvPr/>
        </p:nvPicPr>
        <p:blipFill>
          <a:blip r:embed="rId4" cstate="print"/>
          <a:srcRect l="67809" t="44872" r="-11" b="7239"/>
          <a:stretch>
            <a:fillRect/>
          </a:stretch>
        </p:blipFill>
        <p:spPr bwMode="auto">
          <a:xfrm>
            <a:off x="4143375" y="4843463"/>
            <a:ext cx="2343150" cy="18145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274">
                                            <p:txEl>
                                              <p:pRg st="4" end="4"/>
                                            </p:txEl>
                                          </p:spTgt>
                                        </p:tgtEl>
                                        <p:attrNameLst>
                                          <p:attrName>style.visibility</p:attrName>
                                        </p:attrNameLst>
                                      </p:cBhvr>
                                      <p:to>
                                        <p:strVal val="visible"/>
                                      </p:to>
                                    </p:set>
                                    <p:animEffect transition="in" filter="fade">
                                      <p:cBhvr>
                                        <p:cTn id="12" dur="2000"/>
                                        <p:tgtEl>
                                          <p:spTgt spid="54274">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4274">
                                            <p:txEl>
                                              <p:pRg st="5" end="5"/>
                                            </p:txEl>
                                          </p:spTgt>
                                        </p:tgtEl>
                                        <p:attrNameLst>
                                          <p:attrName>style.visibility</p:attrName>
                                        </p:attrNameLst>
                                      </p:cBhvr>
                                      <p:to>
                                        <p:strVal val="visible"/>
                                      </p:to>
                                    </p:set>
                                    <p:animEffect transition="in" filter="fade">
                                      <p:cBhvr>
                                        <p:cTn id="15" dur="2000"/>
                                        <p:tgtEl>
                                          <p:spTgt spid="54274">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4274">
                                            <p:txEl>
                                              <p:pRg st="6" end="6"/>
                                            </p:txEl>
                                          </p:spTgt>
                                        </p:tgtEl>
                                        <p:attrNameLst>
                                          <p:attrName>style.visibility</p:attrName>
                                        </p:attrNameLst>
                                      </p:cBhvr>
                                      <p:to>
                                        <p:strVal val="visible"/>
                                      </p:to>
                                    </p:set>
                                    <p:animEffect transition="in" filter="fade">
                                      <p:cBhvr>
                                        <p:cTn id="18" dur="2000"/>
                                        <p:tgtEl>
                                          <p:spTgt spid="54274">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4470400" y="5156200"/>
          <a:ext cx="4495800" cy="1358900"/>
        </p:xfrm>
        <a:graphic>
          <a:graphicData uri="http://schemas.openxmlformats.org/drawingml/2006/table">
            <a:tbl>
              <a:tblPr>
                <a:tableStyleId>{21E4AEA4-8DFA-4A89-87EB-49C32662AFE0}</a:tableStyleId>
              </a:tblPr>
              <a:tblGrid>
                <a:gridCol w="1498600"/>
                <a:gridCol w="1498600"/>
                <a:gridCol w="1498600"/>
              </a:tblGrid>
              <a:tr h="334783">
                <a:tc>
                  <a:txBody>
                    <a:bodyPr/>
                    <a:lstStyle/>
                    <a:p>
                      <a:pPr marL="0" algn="ctr" defTabSz="914400" rtl="0" eaLnBrk="1" latinLnBrk="0" hangingPunct="1"/>
                      <a:r>
                        <a:rPr lang="en-US" sz="900" kern="1200" dirty="0" smtClean="0">
                          <a:solidFill>
                            <a:schemeClr val="bg1">
                              <a:lumMod val="65000"/>
                            </a:schemeClr>
                          </a:solidFill>
                          <a:latin typeface="+mn-lt"/>
                          <a:ea typeface="+mn-ea"/>
                          <a:cs typeface="+mn-cs"/>
                        </a:rPr>
                        <a:t>simple squamous</a:t>
                      </a:r>
                      <a:endParaRPr lang="en-US" sz="900" kern="1200" dirty="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defTabSz="914400" rtl="0" eaLnBrk="1" latinLnBrk="0" hangingPunct="1"/>
                      <a:r>
                        <a:rPr lang="en-US" sz="900" strike="sngStrike" kern="1200" dirty="0" smtClean="0">
                          <a:solidFill>
                            <a:schemeClr val="bg1">
                              <a:lumMod val="65000"/>
                            </a:schemeClr>
                          </a:solidFill>
                          <a:latin typeface="+mn-lt"/>
                          <a:ea typeface="+mn-ea"/>
                          <a:cs typeface="+mn-cs"/>
                        </a:rPr>
                        <a:t>pseudostratified squamous</a:t>
                      </a:r>
                      <a:endParaRPr lang="en-US" sz="900" strike="sngStrike" kern="1200" dirty="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defTabSz="914400" rtl="0" eaLnBrk="1" latinLnBrk="0" hangingPunct="1"/>
                      <a:r>
                        <a:rPr lang="en-US" sz="900" kern="1200" smtClean="0">
                          <a:solidFill>
                            <a:schemeClr val="bg1">
                              <a:lumMod val="65000"/>
                            </a:schemeClr>
                          </a:solidFill>
                          <a:latin typeface="+mn-lt"/>
                          <a:ea typeface="+mn-ea"/>
                          <a:cs typeface="+mn-cs"/>
                        </a:rPr>
                        <a:t>stratified squamous</a:t>
                      </a:r>
                      <a:endParaRPr lang="en-US" sz="900" kern="120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334783">
                <a:tc>
                  <a:txBody>
                    <a:bodyPr/>
                    <a:lstStyle/>
                    <a:p>
                      <a:pPr marL="0" algn="ctr" defTabSz="914400" rtl="0" eaLnBrk="1" latinLnBrk="0" hangingPunct="1"/>
                      <a:r>
                        <a:rPr lang="en-US" sz="900" kern="1200" smtClean="0">
                          <a:solidFill>
                            <a:schemeClr val="bg1">
                              <a:lumMod val="65000"/>
                            </a:schemeClr>
                          </a:solidFill>
                          <a:latin typeface="+mn-lt"/>
                          <a:ea typeface="+mn-ea"/>
                          <a:cs typeface="+mn-cs"/>
                        </a:rPr>
                        <a:t>simple cuboidal</a:t>
                      </a:r>
                      <a:endParaRPr lang="en-US" sz="900" kern="120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defTabSz="914400" rtl="0" eaLnBrk="1" latinLnBrk="0" hangingPunct="1"/>
                      <a:r>
                        <a:rPr lang="en-US" sz="900" strike="sngStrike" kern="1200" dirty="0" smtClean="0">
                          <a:solidFill>
                            <a:schemeClr val="bg1">
                              <a:lumMod val="65000"/>
                            </a:schemeClr>
                          </a:solidFill>
                          <a:latin typeface="+mn-lt"/>
                          <a:ea typeface="+mn-ea"/>
                          <a:cs typeface="+mn-cs"/>
                        </a:rPr>
                        <a:t>pseudostratified cuboidal</a:t>
                      </a:r>
                      <a:endParaRPr lang="en-US" sz="900" strike="sngStrike" kern="1200" dirty="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defTabSz="914400" rtl="0" eaLnBrk="1" latinLnBrk="0" hangingPunct="1"/>
                      <a:r>
                        <a:rPr lang="en-US" sz="900" kern="1200" smtClean="0">
                          <a:solidFill>
                            <a:schemeClr val="bg1">
                              <a:lumMod val="65000"/>
                            </a:schemeClr>
                          </a:solidFill>
                          <a:latin typeface="+mn-lt"/>
                          <a:ea typeface="+mn-ea"/>
                          <a:cs typeface="+mn-cs"/>
                        </a:rPr>
                        <a:t>stratified cuboidal</a:t>
                      </a:r>
                      <a:endParaRPr lang="en-US" sz="900" kern="120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334783">
                <a:tc>
                  <a:txBody>
                    <a:bodyPr/>
                    <a:lstStyle/>
                    <a:p>
                      <a:pPr marL="0" algn="ctr" defTabSz="914400" rtl="0" eaLnBrk="1" latinLnBrk="0" hangingPunct="1"/>
                      <a:r>
                        <a:rPr lang="en-US" sz="900" kern="1200" smtClean="0">
                          <a:solidFill>
                            <a:schemeClr val="bg1">
                              <a:lumMod val="65000"/>
                            </a:schemeClr>
                          </a:solidFill>
                          <a:latin typeface="+mn-lt"/>
                          <a:ea typeface="+mn-ea"/>
                          <a:cs typeface="+mn-cs"/>
                        </a:rPr>
                        <a:t>simple columnar</a:t>
                      </a:r>
                      <a:endParaRPr lang="en-US" sz="900" kern="120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defTabSz="914400" rtl="0" eaLnBrk="1" latinLnBrk="0" hangingPunct="1"/>
                      <a:r>
                        <a:rPr lang="en-US" sz="900" kern="1200" dirty="0" smtClean="0">
                          <a:solidFill>
                            <a:schemeClr val="bg1">
                              <a:lumMod val="65000"/>
                            </a:schemeClr>
                          </a:solidFill>
                          <a:latin typeface="+mn-lt"/>
                          <a:ea typeface="+mn-ea"/>
                          <a:cs typeface="+mn-cs"/>
                        </a:rPr>
                        <a:t>pseudostratified columnar</a:t>
                      </a:r>
                      <a:endParaRPr lang="en-US" sz="900" kern="1200" dirty="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algn="ctr" defTabSz="914400" rtl="0" eaLnBrk="1" latinLnBrk="0" hangingPunct="1"/>
                      <a:r>
                        <a:rPr lang="en-US" sz="900" kern="1200" dirty="0" smtClean="0">
                          <a:solidFill>
                            <a:schemeClr val="bg1">
                              <a:lumMod val="65000"/>
                            </a:schemeClr>
                          </a:solidFill>
                          <a:latin typeface="+mn-lt"/>
                          <a:ea typeface="+mn-ea"/>
                          <a:cs typeface="+mn-cs"/>
                        </a:rPr>
                        <a:t>stratified columnar</a:t>
                      </a:r>
                      <a:endParaRPr lang="en-US" sz="900" kern="1200" dirty="0">
                        <a:solidFill>
                          <a:schemeClr val="bg1">
                            <a:lumMod val="65000"/>
                          </a:schemeClr>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354551">
                <a:tc gridSpan="3">
                  <a:txBody>
                    <a:bodyPr/>
                    <a:lstStyle/>
                    <a:p>
                      <a:pPr marL="0" algn="ctr" defTabSz="914400" rtl="0" eaLnBrk="1" latinLnBrk="0" hangingPunct="1"/>
                      <a:r>
                        <a:rPr lang="en-US" sz="1200" b="1" kern="1200" dirty="0" smtClean="0">
                          <a:solidFill>
                            <a:srgbClr val="7D00FA"/>
                          </a:solidFill>
                          <a:latin typeface="+mn-lt"/>
                          <a:ea typeface="+mn-ea"/>
                          <a:cs typeface="+mn-cs"/>
                        </a:rPr>
                        <a:t>transitional</a:t>
                      </a:r>
                      <a:endParaRPr lang="en-US" sz="1200" b="1" kern="1200" dirty="0">
                        <a:solidFill>
                          <a:srgbClr val="7D00FA"/>
                        </a:solidFill>
                        <a:latin typeface="+mn-lt"/>
                        <a:ea typeface="+mn-ea"/>
                        <a:cs typeface="+mn-cs"/>
                      </a:endParaRPr>
                    </a:p>
                  </a:txBody>
                  <a:tcPr marL="42519" marR="42519" marT="21259" marB="21259"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bl>
          </a:graphicData>
        </a:graphic>
      </p:graphicFrame>
      <p:sp>
        <p:nvSpPr>
          <p:cNvPr id="56341" name="Content Placeholder 6"/>
          <p:cNvSpPr>
            <a:spLocks noGrp="1"/>
          </p:cNvSpPr>
          <p:nvPr>
            <p:ph idx="1"/>
          </p:nvPr>
        </p:nvSpPr>
        <p:spPr>
          <a:xfrm>
            <a:off x="206376" y="901700"/>
            <a:ext cx="8442325" cy="5556249"/>
          </a:xfrm>
        </p:spPr>
        <p:txBody>
          <a:bodyPr/>
          <a:lstStyle/>
          <a:p>
            <a:pPr>
              <a:spcBef>
                <a:spcPct val="0"/>
              </a:spcBef>
              <a:spcAft>
                <a:spcPct val="0"/>
              </a:spcAft>
            </a:pPr>
            <a:r>
              <a:rPr lang="en-US" dirty="0" smtClean="0"/>
              <a:t>The cells of </a:t>
            </a:r>
            <a:r>
              <a:rPr lang="en-US" b="1" dirty="0" smtClean="0">
                <a:solidFill>
                  <a:srgbClr val="7D00FA"/>
                </a:solidFill>
              </a:rPr>
              <a:t>Transitional Epithelium </a:t>
            </a:r>
            <a:r>
              <a:rPr lang="en-US" dirty="0" smtClean="0"/>
              <a:t>change shape depending on the state of stretch in the tissue.</a:t>
            </a:r>
          </a:p>
          <a:p>
            <a:pPr lvl="1" fontAlgn="base">
              <a:spcBef>
                <a:spcPct val="0"/>
              </a:spcBef>
              <a:spcAft>
                <a:spcPct val="0"/>
              </a:spcAft>
            </a:pPr>
            <a:r>
              <a:rPr lang="en-US" sz="2400" dirty="0" smtClean="0"/>
              <a:t>The apical “dome cells” of</a:t>
            </a:r>
          </a:p>
          <a:p>
            <a:pPr lvl="1" fontAlgn="base">
              <a:spcBef>
                <a:spcPct val="0"/>
              </a:spcBef>
              <a:spcAft>
                <a:spcPct val="0"/>
              </a:spcAft>
              <a:buFont typeface="Wingdings" pitchFamily="2" charset="2"/>
              <a:buNone/>
            </a:pPr>
            <a:r>
              <a:rPr lang="en-US" sz="2400" dirty="0" smtClean="0"/>
              <a:t>	 the top layer (seen here in </a:t>
            </a:r>
          </a:p>
          <a:p>
            <a:pPr lvl="1" fontAlgn="base">
              <a:spcBef>
                <a:spcPct val="0"/>
              </a:spcBef>
              <a:spcAft>
                <a:spcPct val="0"/>
              </a:spcAft>
              <a:buFont typeface="Wingdings" pitchFamily="2" charset="2"/>
              <a:buNone/>
            </a:pPr>
            <a:r>
              <a:rPr lang="en-US" sz="2400" dirty="0" smtClean="0"/>
              <a:t>	relaxation) are an </a:t>
            </a:r>
          </a:p>
          <a:p>
            <a:pPr lvl="1" fontAlgn="base">
              <a:spcBef>
                <a:spcPct val="0"/>
              </a:spcBef>
              <a:spcAft>
                <a:spcPct val="0"/>
              </a:spcAft>
              <a:buFont typeface="Wingdings" pitchFamily="2" charset="2"/>
              <a:buNone/>
            </a:pPr>
            <a:r>
              <a:rPr lang="en-US" sz="2400" dirty="0" smtClean="0"/>
              <a:t>	identifiable feature and </a:t>
            </a:r>
          </a:p>
          <a:p>
            <a:pPr lvl="1" fontAlgn="base">
              <a:spcBef>
                <a:spcPct val="0"/>
              </a:spcBef>
              <a:spcAft>
                <a:spcPct val="0"/>
              </a:spcAft>
              <a:buFont typeface="Wingdings" pitchFamily="2" charset="2"/>
              <a:buNone/>
            </a:pPr>
            <a:r>
              <a:rPr lang="en-US" sz="2400" dirty="0" smtClean="0"/>
              <a:t>	signify an empty bladder .</a:t>
            </a:r>
          </a:p>
          <a:p>
            <a:pPr lvl="1" fontAlgn="base">
              <a:spcBef>
                <a:spcPct val="0"/>
              </a:spcBef>
              <a:spcAft>
                <a:spcPct val="0"/>
              </a:spcAft>
            </a:pPr>
            <a:r>
              <a:rPr lang="en-US" sz="2400" dirty="0" smtClean="0"/>
              <a:t>In a full bladder, the </a:t>
            </a:r>
          </a:p>
          <a:p>
            <a:pPr lvl="1" fontAlgn="base">
              <a:spcBef>
                <a:spcPct val="0"/>
              </a:spcBef>
              <a:spcAft>
                <a:spcPct val="0"/>
              </a:spcAft>
              <a:buFont typeface="Wingdings" pitchFamily="2" charset="2"/>
              <a:buNone/>
            </a:pPr>
            <a:r>
              <a:rPr lang="en-US" sz="2400" dirty="0" smtClean="0"/>
              <a:t>	cells are flattened.</a:t>
            </a:r>
          </a:p>
        </p:txBody>
      </p:sp>
      <p:sp>
        <p:nvSpPr>
          <p:cNvPr id="162818" name="Rectangle 2"/>
          <p:cNvSpPr>
            <a:spLocks noGrp="1" noChangeArrowheads="1"/>
          </p:cNvSpPr>
          <p:nvPr>
            <p:ph type="title"/>
          </p:nvPr>
        </p:nvSpPr>
        <p:spPr>
          <a:xfrm>
            <a:off x="46038" y="217488"/>
            <a:ext cx="9066212" cy="773112"/>
          </a:xfrm>
        </p:spPr>
        <p:txBody>
          <a:bodyPr/>
          <a:lstStyle/>
          <a:p>
            <a:pPr fontAlgn="auto">
              <a:spcAft>
                <a:spcPts val="0"/>
              </a:spcAft>
              <a:defRPr/>
            </a:pPr>
            <a:r>
              <a:rPr lang="en-US" dirty="0" smtClean="0"/>
              <a:t>Epithelium</a:t>
            </a:r>
            <a:endParaRPr lang="en-US" dirty="0"/>
          </a:p>
        </p:txBody>
      </p:sp>
      <p:pic>
        <p:nvPicPr>
          <p:cNvPr id="56343" name="Picture 5" descr="pap13_tabfig_04_01i_02.jpg"/>
          <p:cNvPicPr>
            <a:picLocks noChangeAspect="1"/>
          </p:cNvPicPr>
          <p:nvPr/>
        </p:nvPicPr>
        <p:blipFill>
          <a:blip r:embed="rId3" cstate="print"/>
          <a:srcRect/>
          <a:stretch>
            <a:fillRect/>
          </a:stretch>
        </p:blipFill>
        <p:spPr bwMode="auto">
          <a:xfrm>
            <a:off x="4522788" y="2555875"/>
            <a:ext cx="4438650" cy="2425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5" descr="vhb2_05_01_li Epithelium by locations.jpg"/>
          <p:cNvPicPr>
            <a:picLocks noChangeAspect="1"/>
          </p:cNvPicPr>
          <p:nvPr/>
        </p:nvPicPr>
        <p:blipFill>
          <a:blip r:embed="rId3" cstate="print"/>
          <a:srcRect b="3357"/>
          <a:stretch>
            <a:fillRect/>
          </a:stretch>
        </p:blipFill>
        <p:spPr bwMode="auto">
          <a:xfrm>
            <a:off x="4337050" y="1828800"/>
            <a:ext cx="4667250" cy="4660900"/>
          </a:xfrm>
          <a:prstGeom prst="rect">
            <a:avLst/>
          </a:prstGeom>
          <a:noFill/>
          <a:ln w="9525">
            <a:noFill/>
            <a:miter lim="800000"/>
            <a:headEnd/>
            <a:tailEnd/>
          </a:ln>
        </p:spPr>
      </p:pic>
      <p:sp>
        <p:nvSpPr>
          <p:cNvPr id="58370" name="Content Placeholder 6"/>
          <p:cNvSpPr>
            <a:spLocks noGrp="1"/>
          </p:cNvSpPr>
          <p:nvPr>
            <p:ph idx="1"/>
          </p:nvPr>
        </p:nvSpPr>
        <p:spPr>
          <a:xfrm>
            <a:off x="457200" y="955675"/>
            <a:ext cx="8229600" cy="5927725"/>
          </a:xfrm>
        </p:spPr>
        <p:txBody>
          <a:bodyPr/>
          <a:lstStyle/>
          <a:p>
            <a:pPr>
              <a:lnSpc>
                <a:spcPct val="150000"/>
              </a:lnSpc>
              <a:spcBef>
                <a:spcPct val="0"/>
              </a:spcBef>
              <a:spcAft>
                <a:spcPct val="0"/>
              </a:spcAft>
            </a:pPr>
            <a:r>
              <a:rPr lang="en-US" dirty="0" smtClean="0"/>
              <a:t>Although epithelia are found throughout the body, certain ones are</a:t>
            </a:r>
          </a:p>
          <a:p>
            <a:pPr>
              <a:lnSpc>
                <a:spcPct val="150000"/>
              </a:lnSpc>
              <a:spcBef>
                <a:spcPct val="0"/>
              </a:spcBef>
              <a:spcAft>
                <a:spcPct val="0"/>
              </a:spcAft>
              <a:buFont typeface="Wingdings" pitchFamily="2" charset="2"/>
              <a:buNone/>
            </a:pPr>
            <a:r>
              <a:rPr lang="en-US" dirty="0" smtClean="0"/>
              <a:t>	associated with specific </a:t>
            </a:r>
          </a:p>
          <a:p>
            <a:pPr>
              <a:lnSpc>
                <a:spcPct val="150000"/>
              </a:lnSpc>
              <a:spcBef>
                <a:spcPct val="0"/>
              </a:spcBef>
              <a:spcAft>
                <a:spcPct val="0"/>
              </a:spcAft>
              <a:buFont typeface="Wingdings" pitchFamily="2" charset="2"/>
              <a:buNone/>
            </a:pPr>
            <a:r>
              <a:rPr lang="en-US" dirty="0" smtClean="0"/>
              <a:t>	body locations.</a:t>
            </a:r>
          </a:p>
          <a:p>
            <a:pPr lvl="1" fontAlgn="base">
              <a:lnSpc>
                <a:spcPct val="150000"/>
              </a:lnSpc>
              <a:spcBef>
                <a:spcPct val="0"/>
              </a:spcBef>
              <a:spcAft>
                <a:spcPct val="0"/>
              </a:spcAft>
            </a:pPr>
            <a:r>
              <a:rPr lang="en-US" b="1" dirty="0" smtClean="0"/>
              <a:t>Stratified </a:t>
            </a:r>
            <a:r>
              <a:rPr lang="en-US" b="1" dirty="0" err="1" smtClean="0"/>
              <a:t>squamous</a:t>
            </a:r>
            <a:r>
              <a:rPr lang="en-US" b="1" dirty="0" smtClean="0"/>
              <a:t> </a:t>
            </a:r>
          </a:p>
          <a:p>
            <a:pPr lvl="1" fontAlgn="base">
              <a:lnSpc>
                <a:spcPct val="150000"/>
              </a:lnSpc>
              <a:spcBef>
                <a:spcPct val="0"/>
              </a:spcBef>
              <a:spcAft>
                <a:spcPct val="0"/>
              </a:spcAft>
              <a:buFont typeface="Wingdings" pitchFamily="2" charset="2"/>
              <a:buNone/>
            </a:pPr>
            <a:r>
              <a:rPr lang="en-US" b="1" dirty="0" smtClean="0"/>
              <a:t>	epithelium </a:t>
            </a:r>
            <a:r>
              <a:rPr lang="en-US" dirty="0" smtClean="0"/>
              <a:t>is a </a:t>
            </a:r>
          </a:p>
          <a:p>
            <a:pPr lvl="1" fontAlgn="base">
              <a:lnSpc>
                <a:spcPct val="150000"/>
              </a:lnSpc>
              <a:spcBef>
                <a:spcPct val="0"/>
              </a:spcBef>
              <a:spcAft>
                <a:spcPct val="0"/>
              </a:spcAft>
              <a:buFont typeface="Wingdings" pitchFamily="2" charset="2"/>
              <a:buNone/>
            </a:pPr>
            <a:r>
              <a:rPr lang="en-US" dirty="0" smtClean="0"/>
              <a:t>	prominent feature </a:t>
            </a:r>
          </a:p>
          <a:p>
            <a:pPr lvl="1" fontAlgn="base">
              <a:lnSpc>
                <a:spcPct val="150000"/>
              </a:lnSpc>
              <a:spcBef>
                <a:spcPct val="0"/>
              </a:spcBef>
              <a:spcAft>
                <a:spcPct val="0"/>
              </a:spcAft>
              <a:buFont typeface="Wingdings" pitchFamily="2" charset="2"/>
              <a:buNone/>
            </a:pPr>
            <a:r>
              <a:rPr lang="en-US" dirty="0" smtClean="0"/>
              <a:t>	of the outer layers </a:t>
            </a:r>
          </a:p>
          <a:p>
            <a:pPr lvl="1" fontAlgn="base">
              <a:lnSpc>
                <a:spcPct val="150000"/>
              </a:lnSpc>
              <a:spcBef>
                <a:spcPct val="0"/>
              </a:spcBef>
              <a:spcAft>
                <a:spcPct val="0"/>
              </a:spcAft>
              <a:buFont typeface="Wingdings" pitchFamily="2" charset="2"/>
              <a:buNone/>
            </a:pPr>
            <a:r>
              <a:rPr lang="en-US" dirty="0" smtClean="0"/>
              <a:t>	of the </a:t>
            </a:r>
            <a:r>
              <a:rPr lang="en-US" b="1" dirty="0" smtClean="0"/>
              <a:t>skin</a:t>
            </a:r>
            <a:r>
              <a:rPr lang="en-US" dirty="0" smtClean="0"/>
              <a:t>.</a:t>
            </a:r>
          </a:p>
          <a:p>
            <a:pPr>
              <a:lnSpc>
                <a:spcPct val="150000"/>
              </a:lnSpc>
              <a:spcBef>
                <a:spcPct val="0"/>
              </a:spcBef>
              <a:spcAft>
                <a:spcPct val="0"/>
              </a:spcAft>
              <a:buFont typeface="Wingdings" pitchFamily="2" charset="2"/>
              <a:buNone/>
            </a:pPr>
            <a:endParaRPr lang="en-US" dirty="0" smtClean="0"/>
          </a:p>
        </p:txBody>
      </p:sp>
      <p:sp>
        <p:nvSpPr>
          <p:cNvPr id="2" name="Title 1"/>
          <p:cNvSpPr>
            <a:spLocks noGrp="1"/>
          </p:cNvSpPr>
          <p:nvPr>
            <p:ph type="title"/>
          </p:nvPr>
        </p:nvSpPr>
        <p:spPr>
          <a:xfrm>
            <a:off x="46038" y="217488"/>
            <a:ext cx="9066212" cy="773112"/>
          </a:xfrm>
        </p:spPr>
        <p:txBody>
          <a:bodyPr/>
          <a:lstStyle/>
          <a:p>
            <a:pPr fontAlgn="auto">
              <a:spcAft>
                <a:spcPts val="0"/>
              </a:spcAft>
              <a:defRPr/>
            </a:pPr>
            <a:r>
              <a:rPr lang="en-US" dirty="0" smtClean="0"/>
              <a:t>Epithelium</a:t>
            </a:r>
            <a:endParaRPr lang="en-US" dirty="0"/>
          </a:p>
        </p:txBody>
      </p:sp>
      <p:sp>
        <p:nvSpPr>
          <p:cNvPr id="5" name="Rounded Rectangular Callout 4"/>
          <p:cNvSpPr/>
          <p:nvPr/>
        </p:nvSpPr>
        <p:spPr>
          <a:xfrm>
            <a:off x="5457825" y="5800724"/>
            <a:ext cx="1857376" cy="671514"/>
          </a:xfrm>
          <a:prstGeom prst="wedgeRoundRectCallout">
            <a:avLst>
              <a:gd name="adj1" fmla="val -77026"/>
              <a:gd name="adj2" fmla="val -57130"/>
              <a:gd name="adj3" fmla="val 16667"/>
            </a:avLst>
          </a:prstGeom>
          <a:solidFill>
            <a:srgbClr val="28727C">
              <a:alpha val="86667"/>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70">
                                            <p:txEl>
                                              <p:pRg st="3" end="3"/>
                                            </p:txEl>
                                          </p:spTgt>
                                        </p:tgtEl>
                                        <p:attrNameLst>
                                          <p:attrName>style.visibility</p:attrName>
                                        </p:attrNameLst>
                                      </p:cBhvr>
                                      <p:to>
                                        <p:strVal val="visible"/>
                                      </p:to>
                                    </p:set>
                                    <p:animEffect transition="in" filter="fade">
                                      <p:cBhvr>
                                        <p:cTn id="7" dur="2000"/>
                                        <p:tgtEl>
                                          <p:spTgt spid="58370">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8370">
                                            <p:txEl>
                                              <p:pRg st="4" end="4"/>
                                            </p:txEl>
                                          </p:spTgt>
                                        </p:tgtEl>
                                        <p:attrNameLst>
                                          <p:attrName>style.visibility</p:attrName>
                                        </p:attrNameLst>
                                      </p:cBhvr>
                                      <p:to>
                                        <p:strVal val="visible"/>
                                      </p:to>
                                    </p:set>
                                    <p:animEffect transition="in" filter="fade">
                                      <p:cBhvr>
                                        <p:cTn id="10" dur="2000"/>
                                        <p:tgtEl>
                                          <p:spTgt spid="58370">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8370">
                                            <p:txEl>
                                              <p:pRg st="5" end="5"/>
                                            </p:txEl>
                                          </p:spTgt>
                                        </p:tgtEl>
                                        <p:attrNameLst>
                                          <p:attrName>style.visibility</p:attrName>
                                        </p:attrNameLst>
                                      </p:cBhvr>
                                      <p:to>
                                        <p:strVal val="visible"/>
                                      </p:to>
                                    </p:set>
                                    <p:animEffect transition="in" filter="fade">
                                      <p:cBhvr>
                                        <p:cTn id="13" dur="2000"/>
                                        <p:tgtEl>
                                          <p:spTgt spid="58370">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8370">
                                            <p:txEl>
                                              <p:pRg st="6" end="6"/>
                                            </p:txEl>
                                          </p:spTgt>
                                        </p:tgtEl>
                                        <p:attrNameLst>
                                          <p:attrName>style.visibility</p:attrName>
                                        </p:attrNameLst>
                                      </p:cBhvr>
                                      <p:to>
                                        <p:strVal val="visible"/>
                                      </p:to>
                                    </p:set>
                                    <p:animEffect transition="in" filter="fade">
                                      <p:cBhvr>
                                        <p:cTn id="16" dur="2000"/>
                                        <p:tgtEl>
                                          <p:spTgt spid="58370">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8370">
                                            <p:txEl>
                                              <p:pRg st="7" end="7"/>
                                            </p:txEl>
                                          </p:spTgt>
                                        </p:tgtEl>
                                        <p:attrNameLst>
                                          <p:attrName>style.visibility</p:attrName>
                                        </p:attrNameLst>
                                      </p:cBhvr>
                                      <p:to>
                                        <p:strVal val="visible"/>
                                      </p:to>
                                    </p:set>
                                    <p:animEffect transition="in" filter="fade">
                                      <p:cBhvr>
                                        <p:cTn id="19" dur="2000"/>
                                        <p:tgtEl>
                                          <p:spTgt spid="58370">
                                            <p:txEl>
                                              <p:pRg st="7" end="7"/>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5" descr="vhb2_05_01_li Epithelium by locations.jpg"/>
          <p:cNvPicPr>
            <a:picLocks noChangeAspect="1"/>
          </p:cNvPicPr>
          <p:nvPr/>
        </p:nvPicPr>
        <p:blipFill>
          <a:blip r:embed="rId3" cstate="print"/>
          <a:srcRect b="5556"/>
          <a:stretch>
            <a:fillRect/>
          </a:stretch>
        </p:blipFill>
        <p:spPr bwMode="auto">
          <a:xfrm>
            <a:off x="4821238" y="2817813"/>
            <a:ext cx="3827462" cy="3735387"/>
          </a:xfrm>
          <a:prstGeom prst="rect">
            <a:avLst/>
          </a:prstGeom>
          <a:noFill/>
          <a:ln w="9525">
            <a:noFill/>
            <a:miter lim="800000"/>
            <a:headEnd/>
            <a:tailEnd/>
          </a:ln>
        </p:spPr>
      </p:pic>
      <p:sp>
        <p:nvSpPr>
          <p:cNvPr id="7" name="Content Placeholder 6"/>
          <p:cNvSpPr>
            <a:spLocks noGrp="1"/>
          </p:cNvSpPr>
          <p:nvPr>
            <p:ph idx="1"/>
          </p:nvPr>
        </p:nvSpPr>
        <p:spPr>
          <a:xfrm>
            <a:off x="228600" y="854075"/>
            <a:ext cx="8458200" cy="5800725"/>
          </a:xfrm>
        </p:spPr>
        <p:txBody>
          <a:bodyPr rtlCol="0">
            <a:normAutofit fontScale="92500"/>
          </a:bodyPr>
          <a:lstStyle/>
          <a:p>
            <a:pPr lvl="1">
              <a:lnSpc>
                <a:spcPct val="155000"/>
              </a:lnSpc>
              <a:defRPr/>
            </a:pPr>
            <a:r>
              <a:rPr lang="en-US" b="1" dirty="0" smtClean="0"/>
              <a:t>Simple squamous </a:t>
            </a:r>
            <a:r>
              <a:rPr lang="en-US" dirty="0" smtClean="0"/>
              <a:t>makes up epithelial membranes and lines the </a:t>
            </a:r>
            <a:r>
              <a:rPr lang="en-US" b="1" dirty="0" smtClean="0"/>
              <a:t>blood vessels</a:t>
            </a:r>
            <a:r>
              <a:rPr lang="en-US" dirty="0" smtClean="0"/>
              <a:t>.</a:t>
            </a:r>
          </a:p>
          <a:p>
            <a:pPr lvl="1">
              <a:lnSpc>
                <a:spcPct val="155000"/>
              </a:lnSpc>
              <a:defRPr/>
            </a:pPr>
            <a:r>
              <a:rPr lang="en-US" b="1" dirty="0" smtClean="0"/>
              <a:t>Simple Columnar </a:t>
            </a:r>
            <a:r>
              <a:rPr lang="en-US" dirty="0" smtClean="0"/>
              <a:t>is common in the </a:t>
            </a:r>
            <a:r>
              <a:rPr lang="en-US" b="1" dirty="0" smtClean="0"/>
              <a:t>digestive tract</a:t>
            </a:r>
            <a:r>
              <a:rPr lang="en-US" dirty="0" smtClean="0"/>
              <a:t>.</a:t>
            </a:r>
          </a:p>
          <a:p>
            <a:pPr lvl="1">
              <a:lnSpc>
                <a:spcPct val="155000"/>
              </a:lnSpc>
              <a:defRPr/>
            </a:pPr>
            <a:r>
              <a:rPr lang="en-US" b="1" dirty="0" smtClean="0"/>
              <a:t>Pseudostratified ciliated </a:t>
            </a:r>
          </a:p>
          <a:p>
            <a:pPr lvl="1">
              <a:lnSpc>
                <a:spcPct val="155000"/>
              </a:lnSpc>
              <a:buFont typeface="Wingdings" pitchFamily="2" charset="2"/>
              <a:buNone/>
              <a:defRPr/>
            </a:pPr>
            <a:r>
              <a:rPr lang="en-US" b="1" dirty="0" smtClean="0"/>
              <a:t>	columnar </a:t>
            </a:r>
            <a:r>
              <a:rPr lang="en-US" dirty="0" smtClean="0"/>
              <a:t>is characteristic </a:t>
            </a:r>
          </a:p>
          <a:p>
            <a:pPr lvl="1">
              <a:lnSpc>
                <a:spcPct val="155000"/>
              </a:lnSpc>
              <a:buFont typeface="Wingdings" pitchFamily="2" charset="2"/>
              <a:buNone/>
              <a:defRPr/>
            </a:pPr>
            <a:r>
              <a:rPr lang="en-US" dirty="0" smtClean="0"/>
              <a:t>	of the upper respiratory tract.</a:t>
            </a:r>
          </a:p>
          <a:p>
            <a:pPr lvl="1">
              <a:lnSpc>
                <a:spcPct val="155000"/>
              </a:lnSpc>
              <a:defRPr/>
            </a:pPr>
            <a:r>
              <a:rPr lang="en-US" b="1" dirty="0" smtClean="0"/>
              <a:t>Transitional</a:t>
            </a:r>
            <a:r>
              <a:rPr lang="en-US" dirty="0" smtClean="0"/>
              <a:t> is found in </a:t>
            </a:r>
          </a:p>
          <a:p>
            <a:pPr lvl="1">
              <a:lnSpc>
                <a:spcPct val="155000"/>
              </a:lnSpc>
              <a:buFont typeface="Wingdings" pitchFamily="2" charset="2"/>
              <a:buNone/>
              <a:defRPr/>
            </a:pPr>
            <a:r>
              <a:rPr lang="en-US" dirty="0" smtClean="0"/>
              <a:t>	the </a:t>
            </a:r>
            <a:r>
              <a:rPr lang="en-US" b="1" dirty="0" smtClean="0"/>
              <a:t>bladder</a:t>
            </a:r>
            <a:r>
              <a:rPr lang="en-US" dirty="0" smtClean="0"/>
              <a:t>.</a:t>
            </a:r>
          </a:p>
          <a:p>
            <a:pPr lvl="1">
              <a:lnSpc>
                <a:spcPct val="155000"/>
              </a:lnSpc>
              <a:defRPr/>
            </a:pPr>
            <a:r>
              <a:rPr lang="en-US" b="1" dirty="0" smtClean="0"/>
              <a:t>Cuboidal</a:t>
            </a:r>
            <a:r>
              <a:rPr lang="en-US" dirty="0" smtClean="0"/>
              <a:t> lines </a:t>
            </a:r>
            <a:r>
              <a:rPr lang="en-US" b="1" dirty="0" smtClean="0"/>
              <a:t>ducts</a:t>
            </a:r>
            <a:r>
              <a:rPr lang="en-US" dirty="0" smtClean="0"/>
              <a:t> and </a:t>
            </a:r>
          </a:p>
          <a:p>
            <a:pPr lvl="1">
              <a:lnSpc>
                <a:spcPct val="155000"/>
              </a:lnSpc>
              <a:buFont typeface="Wingdings" pitchFamily="2" charset="2"/>
              <a:buNone/>
              <a:defRPr/>
            </a:pPr>
            <a:r>
              <a:rPr lang="en-US" dirty="0" smtClean="0"/>
              <a:t>	</a:t>
            </a:r>
            <a:r>
              <a:rPr lang="en-US" b="1" dirty="0" smtClean="0"/>
              <a:t>sweat glands</a:t>
            </a:r>
            <a:r>
              <a:rPr lang="en-US" dirty="0" smtClean="0"/>
              <a:t>.</a:t>
            </a:r>
            <a:endParaRPr lang="en-US" dirty="0"/>
          </a:p>
        </p:txBody>
      </p:sp>
      <p:sp>
        <p:nvSpPr>
          <p:cNvPr id="2" name="Title 1"/>
          <p:cNvSpPr>
            <a:spLocks noGrp="1"/>
          </p:cNvSpPr>
          <p:nvPr>
            <p:ph type="title"/>
          </p:nvPr>
        </p:nvSpPr>
        <p:spPr>
          <a:xfrm>
            <a:off x="46038" y="217488"/>
            <a:ext cx="9066212" cy="773112"/>
          </a:xfrm>
        </p:spPr>
        <p:txBody>
          <a:bodyPr/>
          <a:lstStyle/>
          <a:p>
            <a:pPr fontAlgn="auto">
              <a:spcAft>
                <a:spcPts val="0"/>
              </a:spcAft>
              <a:defRPr/>
            </a:pPr>
            <a:r>
              <a:rPr lang="en-US" dirty="0" smtClean="0"/>
              <a:t>Epithelium</a:t>
            </a:r>
            <a:endParaRPr lang="en-US" dirty="0"/>
          </a:p>
        </p:txBody>
      </p:sp>
      <p:sp>
        <p:nvSpPr>
          <p:cNvPr id="5" name="Rounded Rectangular Callout 4"/>
          <p:cNvSpPr/>
          <p:nvPr/>
        </p:nvSpPr>
        <p:spPr>
          <a:xfrm>
            <a:off x="7000875" y="1657349"/>
            <a:ext cx="1857376" cy="671514"/>
          </a:xfrm>
          <a:prstGeom prst="wedgeRoundRectCallout">
            <a:avLst>
              <a:gd name="adj1" fmla="val 8359"/>
              <a:gd name="adj2" fmla="val 257763"/>
              <a:gd name="adj3" fmla="val 16667"/>
            </a:avLst>
          </a:prstGeom>
          <a:solidFill>
            <a:srgbClr val="28727C">
              <a:alpha val="86667"/>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Why?</a:t>
            </a:r>
            <a:endParaRPr lang="en-US" dirty="0"/>
          </a:p>
        </p:txBody>
      </p:sp>
      <p:sp>
        <p:nvSpPr>
          <p:cNvPr id="6" name="Rounded Rectangular Callout 5"/>
          <p:cNvSpPr/>
          <p:nvPr/>
        </p:nvSpPr>
        <p:spPr>
          <a:xfrm>
            <a:off x="7015162" y="1671636"/>
            <a:ext cx="1857376" cy="671514"/>
          </a:xfrm>
          <a:prstGeom prst="wedgeRoundRectCallout">
            <a:avLst>
              <a:gd name="adj1" fmla="val -124719"/>
              <a:gd name="adj2" fmla="val 389677"/>
              <a:gd name="adj3" fmla="val 16667"/>
            </a:avLst>
          </a:prstGeom>
          <a:solidFill>
            <a:srgbClr val="28727C">
              <a:alpha val="86667"/>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Why?</a:t>
            </a:r>
            <a:endParaRPr lang="en-US" dirty="0"/>
          </a:p>
        </p:txBody>
      </p:sp>
      <p:sp>
        <p:nvSpPr>
          <p:cNvPr id="8" name="Rounded Rectangular Callout 7"/>
          <p:cNvSpPr/>
          <p:nvPr/>
        </p:nvSpPr>
        <p:spPr>
          <a:xfrm>
            <a:off x="7029450" y="1657349"/>
            <a:ext cx="1857376" cy="671514"/>
          </a:xfrm>
          <a:prstGeom prst="wedgeRoundRectCallout">
            <a:avLst>
              <a:gd name="adj1" fmla="val -123949"/>
              <a:gd name="adj2" fmla="val 140742"/>
              <a:gd name="adj3" fmla="val 16667"/>
            </a:avLst>
          </a:prstGeom>
          <a:solidFill>
            <a:srgbClr val="28727C">
              <a:alpha val="86667"/>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Why?</a:t>
            </a:r>
            <a:endParaRPr lang="en-US" dirty="0"/>
          </a:p>
        </p:txBody>
      </p:sp>
      <p:sp>
        <p:nvSpPr>
          <p:cNvPr id="9" name="Rounded Rectangular Callout 8"/>
          <p:cNvSpPr/>
          <p:nvPr/>
        </p:nvSpPr>
        <p:spPr>
          <a:xfrm>
            <a:off x="7029450" y="1628774"/>
            <a:ext cx="1857376" cy="671514"/>
          </a:xfrm>
          <a:prstGeom prst="wedgeRoundRectCallout">
            <a:avLst>
              <a:gd name="adj1" fmla="val -136257"/>
              <a:gd name="adj2" fmla="val 562018"/>
              <a:gd name="adj3" fmla="val 16667"/>
            </a:avLst>
          </a:prstGeom>
          <a:solidFill>
            <a:srgbClr val="28727C">
              <a:alpha val="86667"/>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Why?</a:t>
            </a:r>
            <a:endParaRPr lang="en-US" dirty="0"/>
          </a:p>
        </p:txBody>
      </p:sp>
      <p:sp>
        <p:nvSpPr>
          <p:cNvPr id="3" name="Rectangle 2"/>
          <p:cNvSpPr/>
          <p:nvPr/>
        </p:nvSpPr>
        <p:spPr>
          <a:xfrm>
            <a:off x="3247973" y="1245686"/>
            <a:ext cx="4572000" cy="707886"/>
          </a:xfrm>
          <a:prstGeom prst="rect">
            <a:avLst/>
          </a:prstGeom>
        </p:spPr>
        <p:txBody>
          <a:bodyPr>
            <a:spAutoFit/>
          </a:bodyPr>
          <a:lstStyle/>
          <a:p>
            <a:endParaRPr lang="en-US" sz="2000" b="1" dirty="0"/>
          </a:p>
          <a:p>
            <a:r>
              <a:rPr lang="en-US" sz="2000" dirty="0">
                <a:hlinkClick r:id="rId4" tooltip="Tissues, Part 2 - Epithelial Tissue: Crash Course A&amp;P #3"/>
              </a:rPr>
              <a:t>Tissues, Part 2 - Epithelial Tissue: </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2000"/>
                                        <p:tgtEl>
                                          <p:spTgt spid="7">
                                            <p:txEl>
                                              <p:pRg st="1" end="1"/>
                                            </p:txEl>
                                          </p:spTgt>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2000"/>
                                        <p:tgtEl>
                                          <p:spTgt spid="7">
                                            <p:txEl>
                                              <p:pRg st="2" end="2"/>
                                            </p:txEl>
                                          </p:spTgt>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xEl>
                                              <p:pRg st="5" end="5"/>
                                            </p:txEl>
                                          </p:spTgt>
                                        </p:tgtEl>
                                        <p:attrNameLst>
                                          <p:attrName>style.visibility</p:attrName>
                                        </p:attrNameLst>
                                      </p:cBhvr>
                                      <p:to>
                                        <p:strVal val="visible"/>
                                      </p:to>
                                    </p:set>
                                    <p:animEffect transition="in" filter="fade">
                                      <p:cBhvr>
                                        <p:cTn id="34" dur="2000"/>
                                        <p:tgtEl>
                                          <p:spTgt spid="7">
                                            <p:txEl>
                                              <p:pRg st="5" end="5"/>
                                            </p:txEl>
                                          </p:spTgt>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xEl>
                                              <p:pRg st="7" end="7"/>
                                            </p:txEl>
                                          </p:spTgt>
                                        </p:tgtEl>
                                        <p:attrNameLst>
                                          <p:attrName>style.visibility</p:attrName>
                                        </p:attrNameLst>
                                      </p:cBhvr>
                                      <p:to>
                                        <p:strVal val="visible"/>
                                      </p:to>
                                    </p:set>
                                    <p:animEffect transition="in" filter="fade">
                                      <p:cBhvr>
                                        <p:cTn id="43" dur="2000"/>
                                        <p:tgtEl>
                                          <p:spTgt spid="7">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4"/>
      <p:bldP spid="5" grpId="0" animBg="1"/>
      <p:bldP spid="6" grpId="0" animBg="1"/>
      <p:bldP spid="8" grpId="0" animBg="1"/>
      <p:bldP spid="9" grpId="0" animBg="1"/>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Rectangle 3"/>
          <p:cNvSpPr>
            <a:spLocks noGrp="1" noChangeArrowheads="1"/>
          </p:cNvSpPr>
          <p:nvPr>
            <p:ph idx="1"/>
          </p:nvPr>
        </p:nvSpPr>
        <p:spPr>
          <a:xfrm>
            <a:off x="420688" y="930275"/>
            <a:ext cx="8442325" cy="5646738"/>
          </a:xfrm>
        </p:spPr>
        <p:txBody>
          <a:bodyPr rtlCol="0">
            <a:normAutofit lnSpcReduction="10000"/>
          </a:bodyPr>
          <a:lstStyle/>
          <a:p>
            <a:pPr fontAlgn="auto">
              <a:defRPr/>
            </a:pPr>
            <a:r>
              <a:rPr lang="en-US" dirty="0" smtClean="0"/>
              <a:t>Connective Tissues are the most abundant and widely distributed tissues in the body – they are also the most heterogeneous of the tissue groups.</a:t>
            </a:r>
          </a:p>
          <a:p>
            <a:pPr lvl="1">
              <a:defRPr/>
            </a:pPr>
            <a:r>
              <a:rPr lang="en-US" dirty="0" smtClean="0"/>
              <a:t>They perform numerous functions:</a:t>
            </a:r>
          </a:p>
          <a:p>
            <a:pPr lvl="2">
              <a:defRPr/>
            </a:pPr>
            <a:r>
              <a:rPr lang="en-US" dirty="0" smtClean="0"/>
              <a:t>Bind tissues together</a:t>
            </a:r>
          </a:p>
          <a:p>
            <a:pPr lvl="2">
              <a:defRPr/>
            </a:pPr>
            <a:r>
              <a:rPr lang="en-US" dirty="0" smtClean="0"/>
              <a:t>Support and strengthen tissue</a:t>
            </a:r>
          </a:p>
          <a:p>
            <a:pPr lvl="2">
              <a:defRPr/>
            </a:pPr>
            <a:r>
              <a:rPr lang="en-US" dirty="0" smtClean="0"/>
              <a:t>Protect and insulate internal organs</a:t>
            </a:r>
          </a:p>
          <a:p>
            <a:pPr lvl="2">
              <a:defRPr/>
            </a:pPr>
            <a:r>
              <a:rPr lang="en-US" dirty="0" smtClean="0"/>
              <a:t>Compartmentalize and transport</a:t>
            </a:r>
          </a:p>
          <a:p>
            <a:pPr lvl="2">
              <a:defRPr/>
            </a:pPr>
            <a:r>
              <a:rPr lang="en-US" dirty="0" smtClean="0"/>
              <a:t>Energy reserves and immune responses</a:t>
            </a:r>
          </a:p>
        </p:txBody>
      </p:sp>
      <p:sp>
        <p:nvSpPr>
          <p:cNvPr id="49156" name="Rectangle 2"/>
          <p:cNvSpPr>
            <a:spLocks noGrp="1" noChangeArrowheads="1"/>
          </p:cNvSpPr>
          <p:nvPr>
            <p:ph type="title"/>
          </p:nvPr>
        </p:nvSpPr>
        <p:spPr>
          <a:xfrm>
            <a:off x="46038" y="217488"/>
            <a:ext cx="9066212" cy="773112"/>
          </a:xfrm>
        </p:spPr>
        <p:txBody>
          <a:bodyPr/>
          <a:lstStyle/>
          <a:p>
            <a:pPr fontAlgn="auto">
              <a:spcAft>
                <a:spcPts val="0"/>
              </a:spcAft>
              <a:defRPr/>
            </a:pPr>
            <a:r>
              <a:rPr lang="en-US" dirty="0" smtClean="0"/>
              <a:t>2. Connective Tissue</a:t>
            </a:r>
          </a:p>
        </p:txBody>
      </p:sp>
      <p:sp>
        <p:nvSpPr>
          <p:cNvPr id="2" name="Rectangle 1"/>
          <p:cNvSpPr/>
          <p:nvPr/>
        </p:nvSpPr>
        <p:spPr>
          <a:xfrm>
            <a:off x="6639636" y="2740547"/>
            <a:ext cx="2176818" cy="1200329"/>
          </a:xfrm>
          <a:prstGeom prst="rect">
            <a:avLst/>
          </a:prstGeom>
        </p:spPr>
        <p:txBody>
          <a:bodyPr wrap="square">
            <a:spAutoFit/>
          </a:bodyPr>
          <a:lstStyle/>
          <a:p>
            <a:r>
              <a:rPr lang="en-US" dirty="0">
                <a:hlinkClick r:id="rId2" tooltip="Tissues, Part 3 - Connective Tissues: Crash Course A&amp;P #4"/>
              </a:rPr>
              <a:t>Tissues, Part 3 - Connective Tissues: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C:\Users\Curtis\Desktop\fig_06_10[1].png"/>
          <p:cNvPicPr>
            <a:picLocks noChangeAspect="1" noChangeArrowheads="1"/>
          </p:cNvPicPr>
          <p:nvPr/>
        </p:nvPicPr>
        <p:blipFill>
          <a:blip r:embed="rId3" cstate="print"/>
          <a:srcRect l="3069" t="18971" r="2814" b="18578"/>
          <a:stretch>
            <a:fillRect/>
          </a:stretch>
        </p:blipFill>
        <p:spPr bwMode="auto">
          <a:xfrm>
            <a:off x="5105400" y="2508250"/>
            <a:ext cx="3733800" cy="3206750"/>
          </a:xfrm>
          <a:prstGeom prst="rect">
            <a:avLst/>
          </a:prstGeom>
          <a:noFill/>
          <a:ln w="9525">
            <a:noFill/>
            <a:miter lim="800000"/>
            <a:headEnd/>
            <a:tailEnd/>
          </a:ln>
        </p:spPr>
      </p:pic>
      <p:sp>
        <p:nvSpPr>
          <p:cNvPr id="7" name="Content Placeholder 6"/>
          <p:cNvSpPr>
            <a:spLocks noGrp="1"/>
          </p:cNvSpPr>
          <p:nvPr>
            <p:ph idx="1"/>
          </p:nvPr>
        </p:nvSpPr>
        <p:spPr>
          <a:xfrm>
            <a:off x="471488" y="879475"/>
            <a:ext cx="8442325" cy="5826125"/>
          </a:xfrm>
        </p:spPr>
        <p:txBody>
          <a:bodyPr rtlCol="0">
            <a:normAutofit lnSpcReduction="10000"/>
          </a:bodyPr>
          <a:lstStyle/>
          <a:p>
            <a:pPr fontAlgn="auto">
              <a:lnSpc>
                <a:spcPct val="160000"/>
              </a:lnSpc>
              <a:defRPr/>
            </a:pPr>
            <a:r>
              <a:rPr lang="en-US" dirty="0" smtClean="0"/>
              <a:t>Collagen is the main protein of C.T. and  the most abundant 	protein in the body, making up about 25% of total protein content.</a:t>
            </a:r>
          </a:p>
          <a:p>
            <a:pPr fontAlgn="auto">
              <a:defRPr/>
            </a:pPr>
            <a:r>
              <a:rPr lang="en-US" dirty="0" smtClean="0"/>
              <a:t>Connective tissue is usually</a:t>
            </a:r>
          </a:p>
          <a:p>
            <a:pPr fontAlgn="auto">
              <a:buFont typeface="Wingdings" pitchFamily="2" charset="2"/>
              <a:buNone/>
              <a:defRPr/>
            </a:pPr>
            <a:r>
              <a:rPr lang="en-US" dirty="0" smtClean="0"/>
              <a:t>	</a:t>
            </a:r>
            <a:r>
              <a:rPr lang="en-US" dirty="0" smtClean="0">
                <a:solidFill>
                  <a:srgbClr val="C00000"/>
                </a:solidFill>
              </a:rPr>
              <a:t>highly vascular </a:t>
            </a:r>
            <a:r>
              <a:rPr lang="en-US" dirty="0" smtClean="0"/>
              <a:t>and supplied</a:t>
            </a:r>
          </a:p>
          <a:p>
            <a:pPr fontAlgn="auto">
              <a:buFont typeface="Wingdings" pitchFamily="2" charset="2"/>
              <a:buNone/>
              <a:defRPr/>
            </a:pPr>
            <a:r>
              <a:rPr lang="en-US" dirty="0" smtClean="0"/>
              <a:t>	with many nerves.</a:t>
            </a:r>
          </a:p>
          <a:p>
            <a:pPr lvl="1">
              <a:defRPr/>
            </a:pPr>
            <a:r>
              <a:rPr lang="en-US" dirty="0" smtClean="0"/>
              <a:t>The </a:t>
            </a:r>
            <a:r>
              <a:rPr lang="en-US" i="1" dirty="0" smtClean="0"/>
              <a:t>exception</a:t>
            </a:r>
            <a:r>
              <a:rPr lang="en-US" dirty="0" smtClean="0"/>
              <a:t> is cartilage and </a:t>
            </a:r>
          </a:p>
          <a:p>
            <a:pPr lvl="1">
              <a:buFont typeface="Wingdings" pitchFamily="2" charset="2"/>
              <a:buNone/>
              <a:defRPr/>
            </a:pPr>
            <a:r>
              <a:rPr lang="en-US" dirty="0" smtClean="0"/>
              <a:t>	tendon - both have little or no </a:t>
            </a:r>
          </a:p>
          <a:p>
            <a:pPr lvl="1">
              <a:buFont typeface="Wingdings" pitchFamily="2" charset="2"/>
              <a:buNone/>
              <a:defRPr/>
            </a:pPr>
            <a:r>
              <a:rPr lang="en-US" dirty="0" smtClean="0"/>
              <a:t>	blood supply and no nerves.</a:t>
            </a:r>
          </a:p>
          <a:p>
            <a:pPr fontAlgn="auto">
              <a:lnSpc>
                <a:spcPct val="160000"/>
              </a:lnSpc>
              <a:defRPr/>
            </a:pPr>
            <a:endParaRPr lang="en-US" dirty="0"/>
          </a:p>
        </p:txBody>
      </p:sp>
      <p:sp>
        <p:nvSpPr>
          <p:cNvPr id="3074" name="Rectangle 2"/>
          <p:cNvSpPr>
            <a:spLocks noGrp="1" noChangeArrowheads="1"/>
          </p:cNvSpPr>
          <p:nvPr>
            <p:ph type="title"/>
          </p:nvPr>
        </p:nvSpPr>
        <p:spPr>
          <a:xfrm>
            <a:off x="46038" y="217488"/>
            <a:ext cx="9066212" cy="773112"/>
          </a:xfrm>
        </p:spPr>
        <p:txBody>
          <a:bodyPr/>
          <a:lstStyle/>
          <a:p>
            <a:pPr fontAlgn="auto">
              <a:spcAft>
                <a:spcPts val="0"/>
              </a:spcAft>
              <a:defRPr/>
            </a:pPr>
            <a:r>
              <a:rPr lang="en-US" dirty="0" smtClean="0"/>
              <a:t>Connective Tissues</a:t>
            </a:r>
          </a:p>
        </p:txBody>
      </p:sp>
      <p:sp>
        <p:nvSpPr>
          <p:cNvPr id="5" name="Rounded Rectangular Callout 4"/>
          <p:cNvSpPr/>
          <p:nvPr/>
        </p:nvSpPr>
        <p:spPr>
          <a:xfrm>
            <a:off x="5486399" y="5772151"/>
            <a:ext cx="3657601" cy="814388"/>
          </a:xfrm>
          <a:prstGeom prst="wedgeRoundRectCallout">
            <a:avLst>
              <a:gd name="adj1" fmla="val -57722"/>
              <a:gd name="adj2" fmla="val -6132"/>
              <a:gd name="adj3" fmla="val 16667"/>
            </a:avLst>
          </a:prstGeom>
          <a:solidFill>
            <a:srgbClr val="28727C">
              <a:alpha val="86667"/>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What consequences does this have when injured?</a:t>
            </a:r>
            <a:endParaRPr lang="en-US" sz="2000" dirty="0"/>
          </a:p>
        </p:txBody>
      </p:sp>
      <p:sp>
        <p:nvSpPr>
          <p:cNvPr id="6" name="Left Brace 5"/>
          <p:cNvSpPr/>
          <p:nvPr/>
        </p:nvSpPr>
        <p:spPr>
          <a:xfrm>
            <a:off x="928688" y="5800724"/>
            <a:ext cx="169736" cy="571501"/>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e 7"/>
          <p:cNvSpPr/>
          <p:nvPr/>
        </p:nvSpPr>
        <p:spPr>
          <a:xfrm>
            <a:off x="5100637" y="5800725"/>
            <a:ext cx="84011" cy="62865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2000"/>
                                        <p:tgtEl>
                                          <p:spTgt spid="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fade">
                                      <p:cBhvr>
                                        <p:cTn id="10" dur="2000"/>
                                        <p:tgtEl>
                                          <p:spTgt spid="7">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animEffect transition="in" filter="fade">
                                      <p:cBhvr>
                                        <p:cTn id="13" dur="2000"/>
                                        <p:tgtEl>
                                          <p:spTgt spid="7">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animEffect transition="in" filter="fade">
                                      <p:cBhvr>
                                        <p:cTn id="18" dur="2000"/>
                                        <p:tgtEl>
                                          <p:spTgt spid="7">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Effect transition="in" filter="fade">
                                      <p:cBhvr>
                                        <p:cTn id="21" dur="2000"/>
                                        <p:tgtEl>
                                          <p:spTgt spid="7">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6" end="6"/>
                                            </p:txEl>
                                          </p:spTgt>
                                        </p:tgtEl>
                                        <p:attrNameLst>
                                          <p:attrName>style.visibility</p:attrName>
                                        </p:attrNameLst>
                                      </p:cBhvr>
                                      <p:to>
                                        <p:strVal val="visible"/>
                                      </p:to>
                                    </p:set>
                                    <p:animEffect transition="in" filter="fade">
                                      <p:cBhvr>
                                        <p:cTn id="24" dur="2000"/>
                                        <p:tgtEl>
                                          <p:spTgt spid="7">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0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Rectangle 3"/>
          <p:cNvSpPr>
            <a:spLocks noGrp="1" noChangeArrowheads="1"/>
          </p:cNvSpPr>
          <p:nvPr>
            <p:ph idx="1"/>
          </p:nvPr>
        </p:nvSpPr>
        <p:spPr>
          <a:xfrm>
            <a:off x="484188" y="892175"/>
            <a:ext cx="8442325" cy="5646738"/>
          </a:xfrm>
        </p:spPr>
        <p:txBody>
          <a:bodyPr rtlCol="0">
            <a:normAutofit lnSpcReduction="10000"/>
          </a:bodyPr>
          <a:lstStyle/>
          <a:p>
            <a:pPr fontAlgn="auto">
              <a:defRPr/>
            </a:pPr>
            <a:r>
              <a:rPr lang="en-US" dirty="0" smtClean="0"/>
              <a:t>Although they are a varied group, all C.T. share a common “theme”:</a:t>
            </a:r>
          </a:p>
          <a:p>
            <a:pPr lvl="1">
              <a:defRPr/>
            </a:pPr>
            <a:r>
              <a:rPr lang="en-US" b="1" dirty="0" smtClean="0">
                <a:solidFill>
                  <a:srgbClr val="7D00FA"/>
                </a:solidFill>
              </a:rPr>
              <a:t>Sparse cells</a:t>
            </a:r>
            <a:endParaRPr lang="en-US" dirty="0" smtClean="0"/>
          </a:p>
          <a:p>
            <a:pPr lvl="1">
              <a:defRPr/>
            </a:pPr>
            <a:r>
              <a:rPr lang="en-US" dirty="0" smtClean="0"/>
              <a:t>Surrounded by an </a:t>
            </a:r>
            <a:r>
              <a:rPr lang="en-US" b="1" dirty="0" smtClean="0">
                <a:solidFill>
                  <a:srgbClr val="7D00FA"/>
                </a:solidFill>
              </a:rPr>
              <a:t>extracellular matrix</a:t>
            </a:r>
          </a:p>
          <a:p>
            <a:pPr lvl="2">
              <a:defRPr/>
            </a:pPr>
            <a:r>
              <a:rPr lang="en-US" dirty="0" smtClean="0"/>
              <a:t>The extracellular matrix is a non-cellular material located between and around the cells.</a:t>
            </a:r>
          </a:p>
          <a:p>
            <a:pPr lvl="3">
              <a:defRPr/>
            </a:pPr>
            <a:r>
              <a:rPr lang="en-US" dirty="0" smtClean="0"/>
              <a:t>It consists of </a:t>
            </a:r>
            <a:r>
              <a:rPr lang="en-US" b="1" dirty="0" smtClean="0"/>
              <a:t>protein fibers </a:t>
            </a:r>
            <a:r>
              <a:rPr lang="en-US" dirty="0" smtClean="0"/>
              <a:t>and </a:t>
            </a:r>
            <a:r>
              <a:rPr lang="en-US" b="1" dirty="0" smtClean="0"/>
              <a:t>ground substance </a:t>
            </a:r>
            <a:r>
              <a:rPr lang="en-US" dirty="0" smtClean="0"/>
              <a:t>(the ground substance may be fluid, semifluid, gelatinous, or calcified.)</a:t>
            </a:r>
          </a:p>
          <a:p>
            <a:pPr fontAlgn="auto">
              <a:defRPr/>
            </a:pPr>
            <a:endParaRPr lang="en-US" dirty="0" smtClean="0"/>
          </a:p>
          <a:p>
            <a:pPr lvl="1">
              <a:defRPr/>
            </a:pPr>
            <a:endParaRPr lang="en-US" dirty="0" smtClean="0"/>
          </a:p>
        </p:txBody>
      </p:sp>
      <p:sp>
        <p:nvSpPr>
          <p:cNvPr id="50180" name="Rectangle 2"/>
          <p:cNvSpPr>
            <a:spLocks noGrp="1" noChangeArrowheads="1"/>
          </p:cNvSpPr>
          <p:nvPr>
            <p:ph type="title"/>
          </p:nvPr>
        </p:nvSpPr>
        <p:spPr>
          <a:xfrm>
            <a:off x="46038" y="217488"/>
            <a:ext cx="9066212" cy="773112"/>
          </a:xfrm>
        </p:spPr>
        <p:txBody>
          <a:bodyPr/>
          <a:lstStyle/>
          <a:p>
            <a:pPr fontAlgn="auto">
              <a:spcAft>
                <a:spcPts val="0"/>
              </a:spcAft>
              <a:defRPr/>
            </a:pPr>
            <a:r>
              <a:rPr lang="en-US" dirty="0" smtClean="0"/>
              <a:t>Connective Tissues</a:t>
            </a:r>
          </a:p>
        </p:txBody>
      </p:sp>
      <p:sp>
        <p:nvSpPr>
          <p:cNvPr id="4" name="Rounded Rectangular Callout 3"/>
          <p:cNvSpPr/>
          <p:nvPr/>
        </p:nvSpPr>
        <p:spPr>
          <a:xfrm>
            <a:off x="3557589" y="1600201"/>
            <a:ext cx="5014912" cy="814388"/>
          </a:xfrm>
          <a:prstGeom prst="wedgeRoundRectCallout">
            <a:avLst>
              <a:gd name="adj1" fmla="val -49519"/>
              <a:gd name="adj2" fmla="val 83342"/>
              <a:gd name="adj3" fmla="val 16667"/>
            </a:avLst>
          </a:prstGeom>
          <a:solidFill>
            <a:srgbClr val="28727C">
              <a:alpha val="86667"/>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Therefore CT has 3 main parts: </a:t>
            </a:r>
            <a:r>
              <a:rPr lang="en-US" sz="2000" dirty="0" smtClean="0">
                <a:solidFill>
                  <a:srgbClr val="FFC000"/>
                </a:solidFill>
              </a:rPr>
              <a:t>cells, fibers, &amp; ground substance  </a:t>
            </a:r>
            <a:endParaRPr lang="en-US" sz="2000"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181">
                                            <p:txEl>
                                              <p:pRg st="3" end="3"/>
                                            </p:txEl>
                                          </p:spTgt>
                                        </p:tgtEl>
                                        <p:attrNameLst>
                                          <p:attrName>style.visibility</p:attrName>
                                        </p:attrNameLst>
                                      </p:cBhvr>
                                      <p:to>
                                        <p:strVal val="visible"/>
                                      </p:to>
                                    </p:set>
                                    <p:animEffect transition="in" filter="fade">
                                      <p:cBhvr>
                                        <p:cTn id="7" dur="2000"/>
                                        <p:tgtEl>
                                          <p:spTgt spid="50181">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181">
                                            <p:txEl>
                                              <p:pRg st="4" end="4"/>
                                            </p:txEl>
                                          </p:spTgt>
                                        </p:tgtEl>
                                        <p:attrNameLst>
                                          <p:attrName>style.visibility</p:attrName>
                                        </p:attrNameLst>
                                      </p:cBhvr>
                                      <p:to>
                                        <p:strVal val="visible"/>
                                      </p:to>
                                    </p:set>
                                    <p:animEffect transition="in" filter="fade">
                                      <p:cBhvr>
                                        <p:cTn id="12" dur="2000"/>
                                        <p:tgtEl>
                                          <p:spTgt spid="5018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114800" y="4298950"/>
            <a:ext cx="1128713" cy="379413"/>
          </a:xfrm>
          <a:prstGeom prst="rect">
            <a:avLst/>
          </a:prstGeom>
          <a:solidFill>
            <a:srgbClr val="FFFF00">
              <a:alpha val="2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ct val="20000"/>
              </a:spcBef>
              <a:buClr>
                <a:schemeClr val="hlink"/>
              </a:buClr>
              <a:buSzPct val="55000"/>
              <a:buFont typeface="Wingdings" pitchFamily="2" charset="2"/>
              <a:buNone/>
              <a:defRPr/>
            </a:pPr>
            <a:endParaRPr lang="en-US"/>
          </a:p>
        </p:txBody>
      </p:sp>
      <p:pic>
        <p:nvPicPr>
          <p:cNvPr id="67586" name="Picture 7" descr="pap13_tabfig_04_04a_02.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4056063" y="2992438"/>
            <a:ext cx="4776787" cy="3619500"/>
          </a:xfrm>
          <a:prstGeom prst="rect">
            <a:avLst/>
          </a:prstGeom>
          <a:noFill/>
          <a:ln w="9525">
            <a:noFill/>
            <a:miter lim="800000"/>
            <a:headEnd/>
            <a:tailEnd/>
          </a:ln>
        </p:spPr>
      </p:pic>
      <p:sp>
        <p:nvSpPr>
          <p:cNvPr id="67587" name="Content Placeholder 2"/>
          <p:cNvSpPr>
            <a:spLocks noGrp="1"/>
          </p:cNvSpPr>
          <p:nvPr>
            <p:ph idx="1"/>
          </p:nvPr>
        </p:nvSpPr>
        <p:spPr>
          <a:xfrm>
            <a:off x="357188" y="892175"/>
            <a:ext cx="8723312" cy="5584825"/>
          </a:xfrm>
        </p:spPr>
        <p:txBody>
          <a:bodyPr/>
          <a:lstStyle/>
          <a:p>
            <a:pPr>
              <a:spcBef>
                <a:spcPct val="0"/>
              </a:spcBef>
              <a:spcAft>
                <a:spcPct val="0"/>
              </a:spcAft>
            </a:pPr>
            <a:r>
              <a:rPr lang="en-US" dirty="0" smtClean="0"/>
              <a:t>Common C.T. cells</a:t>
            </a:r>
          </a:p>
          <a:p>
            <a:pPr lvl="1" fontAlgn="base">
              <a:spcBef>
                <a:spcPct val="0"/>
              </a:spcBef>
              <a:spcAft>
                <a:spcPct val="0"/>
              </a:spcAft>
            </a:pPr>
            <a:r>
              <a:rPr lang="en-US" b="1" dirty="0" smtClean="0"/>
              <a:t>Fibroblasts</a:t>
            </a:r>
            <a:r>
              <a:rPr lang="en-US" dirty="0" smtClean="0"/>
              <a:t> are the</a:t>
            </a:r>
            <a:r>
              <a:rPr lang="en-US" dirty="0" smtClean="0">
                <a:solidFill>
                  <a:srgbClr val="C00000"/>
                </a:solidFill>
              </a:rPr>
              <a:t> most numerous cell of connective tissues</a:t>
            </a:r>
            <a:r>
              <a:rPr lang="en-US" dirty="0" smtClean="0"/>
              <a:t>.  These cells secrete protein fibers (collagen, </a:t>
            </a:r>
            <a:r>
              <a:rPr lang="en-US" dirty="0" err="1" smtClean="0"/>
              <a:t>elastin</a:t>
            </a:r>
            <a:r>
              <a:rPr lang="en-US" dirty="0" smtClean="0"/>
              <a:t>, &amp; reticular </a:t>
            </a:r>
          </a:p>
          <a:p>
            <a:pPr lvl="1" fontAlgn="base">
              <a:spcBef>
                <a:spcPct val="0"/>
              </a:spcBef>
              <a:spcAft>
                <a:spcPct val="0"/>
              </a:spcAft>
              <a:buFont typeface="Wingdings" pitchFamily="2" charset="2"/>
              <a:buNone/>
            </a:pPr>
            <a:r>
              <a:rPr lang="en-US" dirty="0" smtClean="0"/>
              <a:t>	fibers) and a</a:t>
            </a:r>
          </a:p>
          <a:p>
            <a:pPr lvl="1" fontAlgn="base">
              <a:spcBef>
                <a:spcPct val="0"/>
              </a:spcBef>
              <a:spcAft>
                <a:spcPct val="0"/>
              </a:spcAft>
              <a:buFont typeface="Wingdings" pitchFamily="2" charset="2"/>
              <a:buNone/>
            </a:pPr>
            <a:r>
              <a:rPr lang="en-US" dirty="0" smtClean="0"/>
              <a:t>	“ground substance”</a:t>
            </a:r>
          </a:p>
          <a:p>
            <a:pPr lvl="1" fontAlgn="base">
              <a:spcBef>
                <a:spcPct val="0"/>
              </a:spcBef>
              <a:spcAft>
                <a:spcPct val="0"/>
              </a:spcAft>
              <a:buFont typeface="Wingdings" pitchFamily="2" charset="2"/>
              <a:buNone/>
            </a:pPr>
            <a:r>
              <a:rPr lang="en-US" dirty="0" smtClean="0"/>
              <a:t>	which varies from </a:t>
            </a:r>
          </a:p>
          <a:p>
            <a:pPr lvl="1" fontAlgn="base">
              <a:spcBef>
                <a:spcPct val="0"/>
              </a:spcBef>
              <a:spcAft>
                <a:spcPct val="0"/>
              </a:spcAft>
              <a:buFont typeface="Wingdings" pitchFamily="2" charset="2"/>
              <a:buNone/>
            </a:pPr>
            <a:r>
              <a:rPr lang="en-US" dirty="0" smtClean="0"/>
              <a:t>	one C.T. to another.</a:t>
            </a:r>
          </a:p>
        </p:txBody>
      </p:sp>
      <p:sp>
        <p:nvSpPr>
          <p:cNvPr id="7" name="Rectangle 2"/>
          <p:cNvSpPr>
            <a:spLocks noGrp="1" noChangeArrowheads="1"/>
          </p:cNvSpPr>
          <p:nvPr>
            <p:ph type="title"/>
          </p:nvPr>
        </p:nvSpPr>
        <p:spPr>
          <a:xfrm>
            <a:off x="46038" y="217488"/>
            <a:ext cx="9066212" cy="773112"/>
          </a:xfrm>
        </p:spPr>
        <p:txBody>
          <a:bodyPr/>
          <a:lstStyle/>
          <a:p>
            <a:pPr fontAlgn="auto">
              <a:spcAft>
                <a:spcPts val="0"/>
              </a:spcAft>
              <a:defRPr/>
            </a:pPr>
            <a:r>
              <a:rPr lang="en-US" smtClean="0"/>
              <a:t>Cells Of Connective Tissues</a:t>
            </a:r>
            <a:endParaRPr lang="en-US"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Content Placeholder 2"/>
          <p:cNvSpPr>
            <a:spLocks noGrp="1"/>
          </p:cNvSpPr>
          <p:nvPr>
            <p:ph idx="1"/>
          </p:nvPr>
        </p:nvSpPr>
        <p:spPr>
          <a:xfrm>
            <a:off x="496888" y="892175"/>
            <a:ext cx="8329612" cy="4797425"/>
          </a:xfrm>
        </p:spPr>
        <p:txBody>
          <a:bodyPr/>
          <a:lstStyle/>
          <a:p>
            <a:pPr>
              <a:lnSpc>
                <a:spcPct val="140000"/>
              </a:lnSpc>
              <a:spcBef>
                <a:spcPct val="0"/>
              </a:spcBef>
              <a:spcAft>
                <a:spcPct val="0"/>
              </a:spcAft>
            </a:pPr>
            <a:r>
              <a:rPr lang="en-US" dirty="0" smtClean="0"/>
              <a:t>Of the other common C.T. cells:</a:t>
            </a:r>
          </a:p>
          <a:p>
            <a:pPr lvl="1" fontAlgn="base">
              <a:lnSpc>
                <a:spcPct val="140000"/>
              </a:lnSpc>
              <a:spcBef>
                <a:spcPct val="0"/>
              </a:spcBef>
              <a:spcAft>
                <a:spcPct val="0"/>
              </a:spcAft>
            </a:pPr>
            <a:r>
              <a:rPr lang="en-US" sz="2400" b="1" dirty="0" err="1" smtClean="0"/>
              <a:t>Chondrocytes</a:t>
            </a:r>
            <a:r>
              <a:rPr lang="en-US" sz="2400" b="1" dirty="0" smtClean="0"/>
              <a:t> </a:t>
            </a:r>
            <a:r>
              <a:rPr lang="en-US" sz="2400" dirty="0" smtClean="0"/>
              <a:t>make the various </a:t>
            </a:r>
            <a:r>
              <a:rPr lang="en-US" sz="2400" dirty="0" smtClean="0">
                <a:solidFill>
                  <a:srgbClr val="C00000"/>
                </a:solidFill>
              </a:rPr>
              <a:t>cartilaginous</a:t>
            </a:r>
            <a:r>
              <a:rPr lang="en-US" sz="2400" dirty="0" smtClean="0"/>
              <a:t> C.T.</a:t>
            </a:r>
          </a:p>
          <a:p>
            <a:pPr lvl="1" fontAlgn="base">
              <a:lnSpc>
                <a:spcPct val="140000"/>
              </a:lnSpc>
              <a:spcBef>
                <a:spcPct val="0"/>
              </a:spcBef>
              <a:spcAft>
                <a:spcPct val="0"/>
              </a:spcAft>
            </a:pPr>
            <a:r>
              <a:rPr lang="en-US" sz="2400" b="1" dirty="0" err="1" smtClean="0"/>
              <a:t>Adipocytes</a:t>
            </a:r>
            <a:r>
              <a:rPr lang="en-US" sz="2400" dirty="0" smtClean="0"/>
              <a:t> store triglycerides (</a:t>
            </a:r>
            <a:r>
              <a:rPr lang="en-US" sz="2400" dirty="0" smtClean="0">
                <a:solidFill>
                  <a:srgbClr val="C00000"/>
                </a:solidFill>
              </a:rPr>
              <a:t>fats</a:t>
            </a:r>
            <a:r>
              <a:rPr lang="en-US" sz="2400" dirty="0" smtClean="0"/>
              <a:t>).</a:t>
            </a:r>
          </a:p>
          <a:p>
            <a:pPr lvl="1" fontAlgn="base">
              <a:lnSpc>
                <a:spcPct val="140000"/>
              </a:lnSpc>
              <a:spcBef>
                <a:spcPct val="0"/>
              </a:spcBef>
              <a:spcAft>
                <a:spcPct val="0"/>
              </a:spcAft>
            </a:pPr>
            <a:r>
              <a:rPr lang="en-US" sz="2400" b="1" dirty="0" err="1" smtClean="0"/>
              <a:t>Osteocytes</a:t>
            </a:r>
            <a:r>
              <a:rPr lang="en-US" sz="2400" dirty="0" smtClean="0"/>
              <a:t> make </a:t>
            </a:r>
            <a:r>
              <a:rPr lang="en-US" sz="2400" dirty="0" smtClean="0">
                <a:solidFill>
                  <a:srgbClr val="C00000"/>
                </a:solidFill>
              </a:rPr>
              <a:t>bone</a:t>
            </a:r>
            <a:r>
              <a:rPr lang="en-US" sz="2400" dirty="0" smtClean="0"/>
              <a:t>.</a:t>
            </a:r>
          </a:p>
          <a:p>
            <a:pPr lvl="1" fontAlgn="base">
              <a:lnSpc>
                <a:spcPct val="140000"/>
              </a:lnSpc>
              <a:spcBef>
                <a:spcPct val="0"/>
              </a:spcBef>
              <a:spcAft>
                <a:spcPct val="0"/>
              </a:spcAft>
            </a:pPr>
            <a:r>
              <a:rPr lang="en-US" sz="2400" b="1" dirty="0" smtClean="0"/>
              <a:t>Blood: White blood cells </a:t>
            </a:r>
            <a:r>
              <a:rPr lang="en-US" sz="2400" dirty="0" smtClean="0"/>
              <a:t>(</a:t>
            </a:r>
            <a:r>
              <a:rPr lang="en-US" sz="2400" dirty="0" smtClean="0">
                <a:solidFill>
                  <a:srgbClr val="C00000"/>
                </a:solidFill>
              </a:rPr>
              <a:t>leucocytes</a:t>
            </a:r>
            <a:r>
              <a:rPr lang="en-US" sz="2400" dirty="0" smtClean="0"/>
              <a:t>), </a:t>
            </a:r>
            <a:r>
              <a:rPr lang="en-US" sz="2400" b="1" dirty="0" smtClean="0"/>
              <a:t>Red blood cells </a:t>
            </a:r>
            <a:r>
              <a:rPr lang="en-US" sz="2400" dirty="0" smtClean="0"/>
              <a:t>(</a:t>
            </a:r>
            <a:r>
              <a:rPr lang="en-US" sz="2400" dirty="0" smtClean="0">
                <a:solidFill>
                  <a:srgbClr val="C00000"/>
                </a:solidFill>
              </a:rPr>
              <a:t>erythrocytes</a:t>
            </a:r>
            <a:r>
              <a:rPr lang="en-US" sz="2400" dirty="0" smtClean="0"/>
              <a:t>), and </a:t>
            </a:r>
            <a:r>
              <a:rPr lang="en-US" sz="2400" b="1" dirty="0" smtClean="0"/>
              <a:t>platelets </a:t>
            </a:r>
            <a:r>
              <a:rPr lang="en-US" sz="2400" dirty="0" smtClean="0"/>
              <a:t>(</a:t>
            </a:r>
            <a:r>
              <a:rPr lang="en-US" sz="2400" dirty="0" err="1" smtClean="0">
                <a:solidFill>
                  <a:srgbClr val="C00000"/>
                </a:solidFill>
              </a:rPr>
              <a:t>thrombocytes</a:t>
            </a:r>
            <a:r>
              <a:rPr lang="en-US" sz="2400" dirty="0" smtClean="0"/>
              <a:t>)</a:t>
            </a:r>
          </a:p>
        </p:txBody>
      </p:sp>
      <p:sp>
        <p:nvSpPr>
          <p:cNvPr id="7" name="Rectangle 2"/>
          <p:cNvSpPr>
            <a:spLocks noGrp="1" noChangeArrowheads="1"/>
          </p:cNvSpPr>
          <p:nvPr>
            <p:ph type="title"/>
          </p:nvPr>
        </p:nvSpPr>
        <p:spPr>
          <a:xfrm>
            <a:off x="46038" y="217488"/>
            <a:ext cx="9066212" cy="773112"/>
          </a:xfrm>
        </p:spPr>
        <p:txBody>
          <a:bodyPr/>
          <a:lstStyle/>
          <a:p>
            <a:pPr fontAlgn="auto">
              <a:spcAft>
                <a:spcPts val="0"/>
              </a:spcAft>
              <a:defRPr/>
            </a:pPr>
            <a:r>
              <a:rPr lang="en-US" dirty="0" smtClean="0"/>
              <a:t>Cells of Connective Tissues</a:t>
            </a:r>
          </a:p>
        </p:txBody>
      </p:sp>
      <p:pic>
        <p:nvPicPr>
          <p:cNvPr id="69635" name="Picture 7" descr="pap13_tabfig_04_04b_02.jpg"/>
          <p:cNvPicPr>
            <a:picLocks noChangeAspect="1"/>
          </p:cNvPicPr>
          <p:nvPr/>
        </p:nvPicPr>
        <p:blipFill>
          <a:blip r:embed="rId3" cstate="print"/>
          <a:srcRect/>
          <a:stretch>
            <a:fillRect/>
          </a:stretch>
        </p:blipFill>
        <p:spPr bwMode="auto">
          <a:xfrm>
            <a:off x="3375025" y="4014788"/>
            <a:ext cx="3249613" cy="2163762"/>
          </a:xfrm>
          <a:prstGeom prst="rect">
            <a:avLst/>
          </a:prstGeom>
          <a:noFill/>
          <a:ln w="9525">
            <a:noFill/>
            <a:miter lim="800000"/>
            <a:headEnd/>
            <a:tailEnd/>
          </a:ln>
        </p:spPr>
      </p:pic>
      <p:pic>
        <p:nvPicPr>
          <p:cNvPr id="69636" name="Picture 9" descr="pap13_tabfig_04_06a_02.jpg"/>
          <p:cNvPicPr>
            <a:picLocks noChangeAspect="1"/>
          </p:cNvPicPr>
          <p:nvPr/>
        </p:nvPicPr>
        <p:blipFill>
          <a:blip r:embed="rId4" cstate="print"/>
          <a:srcRect/>
          <a:stretch>
            <a:fillRect/>
          </a:stretch>
        </p:blipFill>
        <p:spPr bwMode="auto">
          <a:xfrm>
            <a:off x="82550" y="3976688"/>
            <a:ext cx="3278188" cy="2668587"/>
          </a:xfrm>
          <a:prstGeom prst="rect">
            <a:avLst/>
          </a:prstGeom>
          <a:noFill/>
          <a:ln w="9525">
            <a:noFill/>
            <a:miter lim="800000"/>
            <a:headEnd/>
            <a:tailEnd/>
          </a:ln>
        </p:spPr>
      </p:pic>
      <p:pic>
        <p:nvPicPr>
          <p:cNvPr id="69637" name="Picture 10" descr="pap13_tabfig_04_07_02.jp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6562725" y="3867150"/>
            <a:ext cx="2387600" cy="256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13" name="Title 2"/>
          <p:cNvSpPr txBox="1">
            <a:spLocks/>
          </p:cNvSpPr>
          <p:nvPr/>
        </p:nvSpPr>
        <p:spPr>
          <a:xfrm>
            <a:off x="0" y="5876651"/>
            <a:ext cx="3720672"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spc="-100" dirty="0" smtClean="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Various biopsies…</a:t>
            </a:r>
            <a:endParaRPr kumimoji="0" lang="en-US" sz="3200" b="0" i="0" u="none" strike="noStrike" kern="1200" cap="none" spc="-10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smtClean="0">
                <a:solidFill>
                  <a:schemeClr val="accent5">
                    <a:lumMod val="75000"/>
                  </a:schemeClr>
                </a:solidFill>
                <a:effectLst>
                  <a:outerShdw blurRad="38100" dist="38100" dir="2700000" algn="tl">
                    <a:srgbClr val="000000">
                      <a:alpha val="43137"/>
                    </a:srgbClr>
                  </a:outerShdw>
                </a:effectLst>
                <a:latin typeface="Blackadder ITC" pitchFamily="82" charset="0"/>
                <a:ea typeface="+mj-ea"/>
                <a:cs typeface="+mj-cs"/>
              </a:rPr>
              <a:t>Biopsy</a:t>
            </a:r>
            <a:endParaRPr kumimoji="0" lang="en-US" sz="4000" b="0" i="0" u="none" strike="noStrike" kern="1200" cap="none" spc="-10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10" name="Rounded Rectangular Callout 9"/>
          <p:cNvSpPr/>
          <p:nvPr/>
        </p:nvSpPr>
        <p:spPr>
          <a:xfrm>
            <a:off x="4743451" y="1014412"/>
            <a:ext cx="4186237" cy="2028826"/>
          </a:xfrm>
          <a:prstGeom prst="wedgeRoundRectCallout">
            <a:avLst>
              <a:gd name="adj1" fmla="val 21495"/>
              <a:gd name="adj2" fmla="val 179223"/>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effectLst>
                  <a:outerShdw blurRad="38100" dist="38100" dir="2700000" algn="tl">
                    <a:srgbClr val="000000">
                      <a:alpha val="43137"/>
                    </a:srgbClr>
                  </a:outerShdw>
                </a:effectLst>
              </a:rPr>
              <a:t>Bio-(“life”) –</a:t>
            </a:r>
            <a:r>
              <a:rPr lang="en-US" dirty="0" err="1" smtClean="0">
                <a:solidFill>
                  <a:schemeClr val="tx1"/>
                </a:solidFill>
                <a:effectLst>
                  <a:outerShdw blurRad="38100" dist="38100" dir="2700000" algn="tl">
                    <a:srgbClr val="000000">
                      <a:alpha val="43137"/>
                    </a:srgbClr>
                  </a:outerShdw>
                </a:effectLst>
              </a:rPr>
              <a:t>opsy</a:t>
            </a:r>
            <a:r>
              <a:rPr lang="en-US" dirty="0" smtClean="0">
                <a:solidFill>
                  <a:schemeClr val="tx1"/>
                </a:solidFill>
                <a:effectLst>
                  <a:outerShdw blurRad="38100" dist="38100" dir="2700000" algn="tl">
                    <a:srgbClr val="000000">
                      <a:alpha val="43137"/>
                    </a:srgbClr>
                  </a:outerShdw>
                </a:effectLst>
              </a:rPr>
              <a:t> (“to view”)</a:t>
            </a:r>
          </a:p>
          <a:p>
            <a:pPr algn="ctr"/>
            <a:endParaRPr lang="en-US" dirty="0" smtClean="0">
              <a:solidFill>
                <a:schemeClr val="tx1"/>
              </a:solidFill>
              <a:effectLst>
                <a:outerShdw blurRad="38100" dist="38100" dir="2700000" algn="tl">
                  <a:srgbClr val="000000">
                    <a:alpha val="43137"/>
                  </a:srgbClr>
                </a:outerShdw>
              </a:effectLst>
            </a:endParaRPr>
          </a:p>
          <a:p>
            <a:pPr algn="ctr"/>
            <a:r>
              <a:rPr lang="en-US" dirty="0" smtClean="0">
                <a:solidFill>
                  <a:schemeClr val="tx1"/>
                </a:solidFill>
                <a:effectLst>
                  <a:outerShdw blurRad="38100" dist="38100" dir="2700000" algn="tl">
                    <a:srgbClr val="000000">
                      <a:alpha val="43137"/>
                    </a:srgbClr>
                  </a:outerShdw>
                </a:effectLst>
              </a:rPr>
              <a:t>The removal of a section of tissue for microscopic observation…</a:t>
            </a:r>
            <a:endParaRPr lang="en-US" dirty="0">
              <a:solidFill>
                <a:schemeClr val="tx1"/>
              </a:solidFill>
              <a:effectLst>
                <a:outerShdw blurRad="38100" dist="38100" dir="2700000" algn="tl">
                  <a:srgbClr val="000000">
                    <a:alpha val="43137"/>
                  </a:srgbClr>
                </a:outerShdw>
              </a:effectLst>
            </a:endParaRPr>
          </a:p>
        </p:txBody>
      </p:sp>
      <p:pic>
        <p:nvPicPr>
          <p:cNvPr id="3074" name="Picture 2" descr="http://www.elsevierimages.com/images/vpv/000/000/027/27101-0550x0475.jpg"/>
          <p:cNvPicPr>
            <a:picLocks noChangeAspect="1" noChangeArrowheads="1"/>
          </p:cNvPicPr>
          <p:nvPr/>
        </p:nvPicPr>
        <p:blipFill>
          <a:blip r:embed="rId3" cstate="print"/>
          <a:srcRect r="54502"/>
          <a:stretch>
            <a:fillRect/>
          </a:stretch>
        </p:blipFill>
        <p:spPr bwMode="auto">
          <a:xfrm>
            <a:off x="228600" y="825500"/>
            <a:ext cx="1828800" cy="4657725"/>
          </a:xfrm>
          <a:prstGeom prst="rect">
            <a:avLst/>
          </a:prstGeom>
          <a:ln>
            <a:noFill/>
          </a:ln>
          <a:effectLst>
            <a:outerShdw blurRad="292100" dist="139700" dir="2700000" algn="tl" rotWithShape="0">
              <a:srgbClr val="333333">
                <a:alpha val="65000"/>
              </a:srgbClr>
            </a:outerShdw>
          </a:effectLst>
        </p:spPr>
      </p:pic>
      <p:pic>
        <p:nvPicPr>
          <p:cNvPr id="3076" name="Picture 4" descr="http://www.vanderbilthealth.com/includes/healthtopics/getimage.php?imageid=151733"/>
          <p:cNvPicPr>
            <a:picLocks noChangeAspect="1" noChangeArrowheads="1"/>
          </p:cNvPicPr>
          <p:nvPr/>
        </p:nvPicPr>
        <p:blipFill>
          <a:blip r:embed="rId4" cstate="print"/>
          <a:srcRect/>
          <a:stretch>
            <a:fillRect/>
          </a:stretch>
        </p:blipFill>
        <p:spPr bwMode="auto">
          <a:xfrm>
            <a:off x="2241549" y="1287463"/>
            <a:ext cx="2381250" cy="2124075"/>
          </a:xfrm>
          <a:prstGeom prst="rect">
            <a:avLst/>
          </a:prstGeom>
          <a:ln>
            <a:noFill/>
          </a:ln>
          <a:effectLst>
            <a:outerShdw blurRad="292100" dist="139700" dir="2700000" algn="tl" rotWithShape="0">
              <a:srgbClr val="333333">
                <a:alpha val="65000"/>
              </a:srgbClr>
            </a:outerShdw>
          </a:effectLst>
        </p:spPr>
      </p:pic>
      <p:pic>
        <p:nvPicPr>
          <p:cNvPr id="3078" name="Picture 6" descr="http://cnscrc.com/yahoo_site_admin/assets/images/anal_pap1.30874152.jpg"/>
          <p:cNvPicPr>
            <a:picLocks noChangeAspect="1" noChangeArrowheads="1"/>
          </p:cNvPicPr>
          <p:nvPr/>
        </p:nvPicPr>
        <p:blipFill>
          <a:blip r:embed="rId5" cstate="print"/>
          <a:srcRect/>
          <a:stretch>
            <a:fillRect/>
          </a:stretch>
        </p:blipFill>
        <p:spPr bwMode="auto">
          <a:xfrm>
            <a:off x="2143918" y="3529012"/>
            <a:ext cx="2750344" cy="220027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fade">
                                      <p:cBhvr>
                                        <p:cTn id="20" dur="2000"/>
                                        <p:tgtEl>
                                          <p:spTgt spid="307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76"/>
                                        </p:tgtEl>
                                        <p:attrNameLst>
                                          <p:attrName>style.visibility</p:attrName>
                                        </p:attrNameLst>
                                      </p:cBhvr>
                                      <p:to>
                                        <p:strVal val="visible"/>
                                      </p:to>
                                    </p:set>
                                    <p:animEffect transition="in" filter="fade">
                                      <p:cBhvr>
                                        <p:cTn id="25" dur="2000"/>
                                        <p:tgtEl>
                                          <p:spTgt spid="307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078"/>
                                        </p:tgtEl>
                                        <p:attrNameLst>
                                          <p:attrName>style.visibility</p:attrName>
                                        </p:attrNameLst>
                                      </p:cBhvr>
                                      <p:to>
                                        <p:strVal val="visible"/>
                                      </p:to>
                                    </p:set>
                                    <p:animEffect transition="in" filter="fade">
                                      <p:cBhvr>
                                        <p:cTn id="30" dur="2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13" name="Title 2"/>
          <p:cNvSpPr txBox="1">
            <a:spLocks/>
          </p:cNvSpPr>
          <p:nvPr/>
        </p:nvSpPr>
        <p:spPr>
          <a:xfrm>
            <a:off x="0" y="5876651"/>
            <a:ext cx="3720672"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spc="-100" noProof="0" dirty="0" smtClean="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Sounds easy but there can be complications…</a:t>
            </a:r>
            <a:endParaRPr kumimoji="0" lang="en-US" sz="3200" b="0" i="0" u="none" strike="noStrike" kern="1200" cap="none" spc="-10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smtClean="0">
                <a:solidFill>
                  <a:schemeClr val="accent5">
                    <a:lumMod val="75000"/>
                  </a:schemeClr>
                </a:solidFill>
                <a:effectLst>
                  <a:outerShdw blurRad="38100" dist="38100" dir="2700000" algn="tl">
                    <a:srgbClr val="000000">
                      <a:alpha val="43137"/>
                    </a:srgbClr>
                  </a:outerShdw>
                </a:effectLst>
                <a:latin typeface="Blackadder ITC" pitchFamily="82" charset="0"/>
                <a:ea typeface="+mj-ea"/>
                <a:cs typeface="+mj-cs"/>
              </a:rPr>
              <a:t>Liposuction</a:t>
            </a:r>
            <a:endParaRPr kumimoji="0" lang="en-US" sz="4000" b="0" i="0" u="none" strike="noStrike" kern="1200" cap="none" spc="-10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10" name="Rounded Rectangular Callout 9"/>
          <p:cNvSpPr/>
          <p:nvPr/>
        </p:nvSpPr>
        <p:spPr>
          <a:xfrm>
            <a:off x="4029075" y="942973"/>
            <a:ext cx="5114925" cy="4057651"/>
          </a:xfrm>
          <a:prstGeom prst="wedgeRoundRectCallout">
            <a:avLst>
              <a:gd name="adj1" fmla="val 9282"/>
              <a:gd name="adj2" fmla="val 71022"/>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chemeClr val="tx1"/>
                </a:solidFill>
                <a:effectLst>
                  <a:outerShdw blurRad="38100" dist="38100" dir="2700000" algn="tl">
                    <a:srgbClr val="000000">
                      <a:alpha val="43137"/>
                    </a:srgbClr>
                  </a:outerShdw>
                </a:effectLst>
              </a:rPr>
              <a:t>Liposuction is a surgical technique that improves the body's contour by removing excess fat from deposits located between the skin and muscle. Liposuction uses a small stainless steel tube, called a </a:t>
            </a:r>
            <a:r>
              <a:rPr lang="en-US" sz="1800" dirty="0" err="1" smtClean="0">
                <a:solidFill>
                  <a:schemeClr val="tx1"/>
                </a:solidFill>
                <a:effectLst>
                  <a:outerShdw blurRad="38100" dist="38100" dir="2700000" algn="tl">
                    <a:srgbClr val="000000">
                      <a:alpha val="43137"/>
                    </a:srgbClr>
                  </a:outerShdw>
                </a:effectLst>
              </a:rPr>
              <a:t>cannula</a:t>
            </a:r>
            <a:r>
              <a:rPr lang="en-US" sz="1800" dirty="0" smtClean="0">
                <a:solidFill>
                  <a:schemeClr val="tx1"/>
                </a:solidFill>
                <a:effectLst>
                  <a:outerShdw blurRad="38100" dist="38100" dir="2700000" algn="tl">
                    <a:srgbClr val="000000">
                      <a:alpha val="43137"/>
                    </a:srgbClr>
                  </a:outerShdw>
                </a:effectLst>
              </a:rPr>
              <a:t> (from the Latin word for reed, tube, cane), connected to a powerful suction pump and inserted into the fat through small incisions in the skin. Fat removal is accomplished as it creates tiny tunnels through the fatty layers. After surgery, these tiny tunnels collapse and thus result in an improved body contour.</a:t>
            </a:r>
            <a:endParaRPr lang="en-US" sz="1800" dirty="0">
              <a:solidFill>
                <a:schemeClr val="tx1"/>
              </a:solidFill>
              <a:effectLst>
                <a:outerShdw blurRad="38100" dist="38100" dir="2700000" algn="tl">
                  <a:srgbClr val="000000">
                    <a:alpha val="43137"/>
                  </a:srgbClr>
                </a:outerShdw>
              </a:effectLst>
            </a:endParaRPr>
          </a:p>
        </p:txBody>
      </p:sp>
      <p:pic>
        <p:nvPicPr>
          <p:cNvPr id="150530" name="Picture 2" descr="http://www.silktouchmedspa.com/wp-content/uploads/2009/12/smartlipo-arms-before-and-after-Brian-Kerr-MD.jpg"/>
          <p:cNvPicPr>
            <a:picLocks noChangeAspect="1" noChangeArrowheads="1"/>
          </p:cNvPicPr>
          <p:nvPr/>
        </p:nvPicPr>
        <p:blipFill>
          <a:blip r:embed="rId3" cstate="print"/>
          <a:srcRect/>
          <a:stretch>
            <a:fillRect/>
          </a:stretch>
        </p:blipFill>
        <p:spPr bwMode="auto">
          <a:xfrm>
            <a:off x="223106" y="1011237"/>
            <a:ext cx="3594496" cy="2774951"/>
          </a:xfrm>
          <a:prstGeom prst="rect">
            <a:avLst/>
          </a:prstGeom>
          <a:ln>
            <a:noFill/>
          </a:ln>
          <a:effectLst>
            <a:outerShdw blurRad="292100" dist="139700" dir="2700000" algn="tl" rotWithShape="0">
              <a:srgbClr val="333333">
                <a:alpha val="65000"/>
              </a:srgbClr>
            </a:outerShdw>
          </a:effectLst>
        </p:spPr>
      </p:pic>
      <p:pic>
        <p:nvPicPr>
          <p:cNvPr id="150532" name="Picture 4" descr="http://www.davidhumphreysmd.com/wp-content/gallery/liposuction-02/liposuction-04c.jpg"/>
          <p:cNvPicPr>
            <a:picLocks noChangeAspect="1" noChangeArrowheads="1"/>
          </p:cNvPicPr>
          <p:nvPr/>
        </p:nvPicPr>
        <p:blipFill>
          <a:blip r:embed="rId4" cstate="print"/>
          <a:srcRect t="35344" b="9748"/>
          <a:stretch>
            <a:fillRect/>
          </a:stretch>
        </p:blipFill>
        <p:spPr bwMode="auto">
          <a:xfrm>
            <a:off x="85728" y="3543298"/>
            <a:ext cx="3858105" cy="16287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0530"/>
                                        </p:tgtEl>
                                        <p:attrNameLst>
                                          <p:attrName>style.visibility</p:attrName>
                                        </p:attrNameLst>
                                      </p:cBhvr>
                                      <p:to>
                                        <p:strVal val="visible"/>
                                      </p:to>
                                    </p:set>
                                    <p:animEffect transition="in" filter="fade">
                                      <p:cBhvr>
                                        <p:cTn id="22" dur="2000"/>
                                        <p:tgtEl>
                                          <p:spTgt spid="1505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0532"/>
                                        </p:tgtEl>
                                        <p:attrNameLst>
                                          <p:attrName>style.visibility</p:attrName>
                                        </p:attrNameLst>
                                      </p:cBhvr>
                                      <p:to>
                                        <p:strVal val="visible"/>
                                      </p:to>
                                    </p:set>
                                    <p:animEffect transition="in" filter="fade">
                                      <p:cBhvr>
                                        <p:cTn id="27" dur="2000"/>
                                        <p:tgtEl>
                                          <p:spTgt spid="150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Content Placeholder 9"/>
          <p:cNvSpPr>
            <a:spLocks noGrp="1"/>
          </p:cNvSpPr>
          <p:nvPr>
            <p:ph idx="1"/>
          </p:nvPr>
        </p:nvSpPr>
        <p:spPr>
          <a:xfrm>
            <a:off x="420688" y="930275"/>
            <a:ext cx="8442325" cy="1508125"/>
          </a:xfrm>
        </p:spPr>
        <p:txBody>
          <a:bodyPr/>
          <a:lstStyle/>
          <a:p>
            <a:pPr>
              <a:spcBef>
                <a:spcPct val="0"/>
              </a:spcBef>
              <a:spcAft>
                <a:spcPct val="0"/>
              </a:spcAft>
            </a:pPr>
            <a:r>
              <a:rPr lang="en-US" smtClean="0"/>
              <a:t>This graphic represents a collage of different C.T. elements (cells and fibers) and not a specific C.T.</a:t>
            </a:r>
          </a:p>
        </p:txBody>
      </p:sp>
      <p:sp>
        <p:nvSpPr>
          <p:cNvPr id="51204" name="Rectangle 2"/>
          <p:cNvSpPr>
            <a:spLocks noGrp="1" noChangeArrowheads="1"/>
          </p:cNvSpPr>
          <p:nvPr>
            <p:ph type="title"/>
          </p:nvPr>
        </p:nvSpPr>
        <p:spPr>
          <a:xfrm>
            <a:off x="46038" y="217488"/>
            <a:ext cx="9066212" cy="773112"/>
          </a:xfrm>
        </p:spPr>
        <p:txBody>
          <a:bodyPr/>
          <a:lstStyle/>
          <a:p>
            <a:pPr fontAlgn="auto">
              <a:spcAft>
                <a:spcPts val="0"/>
              </a:spcAft>
              <a:defRPr/>
            </a:pPr>
            <a:r>
              <a:rPr lang="en-US" dirty="0" smtClean="0"/>
              <a:t>Connective Tissues</a:t>
            </a:r>
          </a:p>
        </p:txBody>
      </p:sp>
      <p:pic>
        <p:nvPicPr>
          <p:cNvPr id="75779" name="Picture 4" descr="pap13_fig_04_08.jpg"/>
          <p:cNvPicPr>
            <a:picLocks noChangeAspect="1"/>
          </p:cNvPicPr>
          <p:nvPr/>
        </p:nvPicPr>
        <p:blipFill>
          <a:blip r:embed="rId2" cstate="print"/>
          <a:srcRect/>
          <a:stretch>
            <a:fillRect/>
          </a:stretch>
        </p:blipFill>
        <p:spPr bwMode="auto">
          <a:xfrm>
            <a:off x="304800" y="2643188"/>
            <a:ext cx="8534400" cy="3406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13" name="Title 2"/>
          <p:cNvSpPr txBox="1">
            <a:spLocks/>
          </p:cNvSpPr>
          <p:nvPr/>
        </p:nvSpPr>
        <p:spPr>
          <a:xfrm>
            <a:off x="0" y="5876651"/>
            <a:ext cx="3720672"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spc="-100" noProof="0" dirty="0" smtClean="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Is it possible?</a:t>
            </a:r>
            <a:endParaRPr kumimoji="0" lang="en-US" sz="3200" b="0" i="0" u="none" strike="noStrike" kern="1200" cap="none" spc="-10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err="1" smtClean="0">
                <a:solidFill>
                  <a:schemeClr val="accent5">
                    <a:lumMod val="75000"/>
                  </a:schemeClr>
                </a:solidFill>
                <a:effectLst>
                  <a:outerShdw blurRad="38100" dist="38100" dir="2700000" algn="tl">
                    <a:srgbClr val="000000">
                      <a:alpha val="43137"/>
                    </a:srgbClr>
                  </a:outerShdw>
                </a:effectLst>
                <a:latin typeface="Blackadder ITC" pitchFamily="82" charset="0"/>
                <a:ea typeface="+mj-ea"/>
                <a:cs typeface="+mj-cs"/>
              </a:rPr>
              <a:t>Marfan</a:t>
            </a:r>
            <a:r>
              <a:rPr lang="en-US" sz="4000" spc="-100" dirty="0" smtClean="0">
                <a:solidFill>
                  <a:schemeClr val="accent5">
                    <a:lumMod val="75000"/>
                  </a:schemeClr>
                </a:solidFill>
                <a:effectLst>
                  <a:outerShdw blurRad="38100" dist="38100" dir="2700000" algn="tl">
                    <a:srgbClr val="000000">
                      <a:alpha val="43137"/>
                    </a:srgbClr>
                  </a:outerShdw>
                </a:effectLst>
                <a:latin typeface="Blackadder ITC" pitchFamily="82" charset="0"/>
                <a:ea typeface="+mj-ea"/>
                <a:cs typeface="+mj-cs"/>
              </a:rPr>
              <a:t> Syndrome</a:t>
            </a:r>
            <a:endParaRPr kumimoji="0" lang="en-US" sz="4000" b="0" i="0" u="none" strike="noStrike" kern="1200" cap="none" spc="-10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10" name="Rounded Rectangular Callout 9"/>
          <p:cNvSpPr/>
          <p:nvPr/>
        </p:nvSpPr>
        <p:spPr>
          <a:xfrm>
            <a:off x="4214813" y="942974"/>
            <a:ext cx="4600575" cy="3286126"/>
          </a:xfrm>
          <a:prstGeom prst="wedgeRoundRectCallout">
            <a:avLst>
              <a:gd name="adj1" fmla="val 12634"/>
              <a:gd name="adj2" fmla="val 97783"/>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chemeClr val="tx1"/>
                </a:solidFill>
              </a:rPr>
              <a:t>Marfan</a:t>
            </a:r>
            <a:r>
              <a:rPr lang="en-US" sz="2000" dirty="0" smtClean="0">
                <a:solidFill>
                  <a:schemeClr val="tx1"/>
                </a:solidFill>
              </a:rPr>
              <a:t> syndrome is a genetic disorder that affects the connective tissue that holds together all of the body's cells, organs and tissue and plays an important role in helping the body grow and develop properly.  Problems with vision, long limbs, fingers, and aortic thinness oft results. </a:t>
            </a:r>
            <a:endParaRPr lang="en-US" sz="2000" dirty="0">
              <a:solidFill>
                <a:schemeClr val="tx1"/>
              </a:solidFill>
              <a:effectLst>
                <a:outerShdw blurRad="38100" dist="38100" dir="2700000" algn="tl">
                  <a:srgbClr val="000000">
                    <a:alpha val="43137"/>
                  </a:srgbClr>
                </a:outerShdw>
              </a:effectLst>
            </a:endParaRPr>
          </a:p>
        </p:txBody>
      </p:sp>
      <p:pic>
        <p:nvPicPr>
          <p:cNvPr id="148482" name="Picture 2" descr="http://c85c7a.medialib.glogster.com/media/f3/f335eda54446d0d7f0272382dadcfd50d7f7e9456497f5707d90931de1316cb2/billy-jpg.jpg"/>
          <p:cNvPicPr>
            <a:picLocks noChangeAspect="1" noChangeArrowheads="1"/>
          </p:cNvPicPr>
          <p:nvPr/>
        </p:nvPicPr>
        <p:blipFill>
          <a:blip r:embed="rId3" cstate="print"/>
          <a:srcRect/>
          <a:stretch>
            <a:fillRect/>
          </a:stretch>
        </p:blipFill>
        <p:spPr bwMode="auto">
          <a:xfrm>
            <a:off x="327025" y="862013"/>
            <a:ext cx="3333750" cy="2228850"/>
          </a:xfrm>
          <a:prstGeom prst="rect">
            <a:avLst/>
          </a:prstGeom>
          <a:ln>
            <a:noFill/>
          </a:ln>
          <a:effectLst>
            <a:outerShdw blurRad="292100" dist="139700" dir="2700000" algn="tl" rotWithShape="0">
              <a:srgbClr val="333333">
                <a:alpha val="65000"/>
              </a:srgbClr>
            </a:outerShdw>
          </a:effectLst>
        </p:spPr>
      </p:pic>
      <p:pic>
        <p:nvPicPr>
          <p:cNvPr id="148486" name="Picture 6" descr="http://3.bp.blogspot.com/-9S2U3_eHMkE/TYrPj_h7RUI/AAAAAAAAAEM/JhAMOjg7FBc/s400/imagesCAJ0G98Tmpmarfan.jpg"/>
          <p:cNvPicPr>
            <a:picLocks noChangeAspect="1" noChangeArrowheads="1"/>
          </p:cNvPicPr>
          <p:nvPr/>
        </p:nvPicPr>
        <p:blipFill>
          <a:blip r:embed="rId4" cstate="print"/>
          <a:srcRect/>
          <a:stretch>
            <a:fillRect/>
          </a:stretch>
        </p:blipFill>
        <p:spPr bwMode="auto">
          <a:xfrm>
            <a:off x="198437" y="2825750"/>
            <a:ext cx="1819275" cy="2514600"/>
          </a:xfrm>
          <a:prstGeom prst="rect">
            <a:avLst/>
          </a:prstGeom>
          <a:ln>
            <a:noFill/>
          </a:ln>
          <a:effectLst>
            <a:outerShdw blurRad="292100" dist="139700" dir="2700000" algn="tl" rotWithShape="0">
              <a:srgbClr val="333333">
                <a:alpha val="65000"/>
              </a:srgbClr>
            </a:outerShdw>
          </a:effectLst>
        </p:spPr>
      </p:pic>
      <p:pic>
        <p:nvPicPr>
          <p:cNvPr id="148488" name="Picture 8" descr="http://www.thenewsinfo.com/wp-content/uploads/2013/06/tallest-281x380.jpg"/>
          <p:cNvPicPr>
            <a:picLocks noChangeAspect="1" noChangeArrowheads="1"/>
          </p:cNvPicPr>
          <p:nvPr/>
        </p:nvPicPr>
        <p:blipFill>
          <a:blip r:embed="rId5" cstate="print"/>
          <a:srcRect/>
          <a:stretch>
            <a:fillRect/>
          </a:stretch>
        </p:blipFill>
        <p:spPr bwMode="auto">
          <a:xfrm>
            <a:off x="2227262" y="2789238"/>
            <a:ext cx="2343133" cy="3168649"/>
          </a:xfrm>
          <a:prstGeom prst="rect">
            <a:avLst/>
          </a:prstGeom>
          <a:ln>
            <a:noFill/>
          </a:ln>
          <a:effectLst>
            <a:outerShdw blurRad="292100" dist="139700" dir="2700000" algn="tl" rotWithShape="0">
              <a:srgbClr val="333333">
                <a:alpha val="65000"/>
              </a:srgbClr>
            </a:outerShdw>
          </a:effectLst>
        </p:spPr>
      </p:pic>
      <p:pic>
        <p:nvPicPr>
          <p:cNvPr id="148484" name="Picture 4" descr="http://hereditarypathology.org/userfiles/MArfanLincoln.jpg"/>
          <p:cNvPicPr>
            <a:picLocks noChangeAspect="1" noChangeArrowheads="1"/>
          </p:cNvPicPr>
          <p:nvPr/>
        </p:nvPicPr>
        <p:blipFill>
          <a:blip r:embed="rId6" cstate="print"/>
          <a:srcRect/>
          <a:stretch>
            <a:fillRect/>
          </a:stretch>
        </p:blipFill>
        <p:spPr bwMode="auto">
          <a:xfrm>
            <a:off x="2212004" y="3068639"/>
            <a:ext cx="1403248" cy="2532061"/>
          </a:xfrm>
          <a:prstGeom prst="rect">
            <a:avLst/>
          </a:prstGeom>
          <a:ln>
            <a:noFill/>
          </a:ln>
          <a:effectLst>
            <a:outerShdw blurRad="292100" dist="139700" dir="2700000" algn="tl" rotWithShape="0">
              <a:srgbClr val="333333">
                <a:alpha val="65000"/>
              </a:srgbClr>
            </a:outerShdw>
          </a:effectLst>
        </p:spPr>
      </p:pic>
      <p:sp>
        <p:nvSpPr>
          <p:cNvPr id="15" name="Rectangle 14"/>
          <p:cNvSpPr/>
          <p:nvPr/>
        </p:nvSpPr>
        <p:spPr>
          <a:xfrm>
            <a:off x="3314701" y="6157734"/>
            <a:ext cx="5186363" cy="523220"/>
          </a:xfrm>
          <a:prstGeom prst="rect">
            <a:avLst/>
          </a:prstGeom>
        </p:spPr>
        <p:txBody>
          <a:bodyPr wrap="square">
            <a:spAutoFit/>
          </a:bodyPr>
          <a:lstStyle/>
          <a:p>
            <a:r>
              <a:rPr lang="en-US" sz="1400" dirty="0" smtClean="0">
                <a:hlinkClick r:id="rId7"/>
              </a:rPr>
              <a:t>http://espn.go.com/nba/draft2014/story/_/id/11119553/former-baylor-star-isaiah-austin-career-ending-medical-condition</a:t>
            </a:r>
            <a:endParaRPr lang="en-US" sz="1400" dirty="0" smtClean="0"/>
          </a:p>
        </p:txBody>
      </p:sp>
      <p:pic>
        <p:nvPicPr>
          <p:cNvPr id="148490" name="Picture 10" descr="Isaiah Austin"/>
          <p:cNvPicPr>
            <a:picLocks noChangeAspect="1" noChangeArrowheads="1"/>
          </p:cNvPicPr>
          <p:nvPr/>
        </p:nvPicPr>
        <p:blipFill>
          <a:blip r:embed="rId8" cstate="print"/>
          <a:srcRect/>
          <a:stretch>
            <a:fillRect/>
          </a:stretch>
        </p:blipFill>
        <p:spPr bwMode="auto">
          <a:xfrm>
            <a:off x="541336" y="3157536"/>
            <a:ext cx="3321845" cy="2214563"/>
          </a:xfrm>
          <a:prstGeom prst="rect">
            <a:avLst/>
          </a:prstGeom>
          <a:ln>
            <a:noFill/>
          </a:ln>
          <a:effectLst>
            <a:outerShdw blurRad="292100" dist="139700" dir="2700000" algn="tl" rotWithShape="0">
              <a:srgbClr val="333333">
                <a:alpha val="65000"/>
              </a:srgbClr>
            </a:outerShdw>
          </a:effectLst>
        </p:spPr>
      </p:pic>
      <p:sp>
        <p:nvSpPr>
          <p:cNvPr id="17" name="Rectangle 16"/>
          <p:cNvSpPr/>
          <p:nvPr/>
        </p:nvSpPr>
        <p:spPr>
          <a:xfrm>
            <a:off x="3371850" y="5270927"/>
            <a:ext cx="4743450" cy="646331"/>
          </a:xfrm>
          <a:prstGeom prst="rect">
            <a:avLst/>
          </a:prstGeom>
        </p:spPr>
        <p:txBody>
          <a:bodyPr wrap="square">
            <a:spAutoFit/>
          </a:bodyPr>
          <a:lstStyle/>
          <a:p>
            <a:r>
              <a:rPr lang="en-US" sz="1800" b="1" dirty="0">
                <a:hlinkClick r:id="rId9"/>
              </a:rPr>
              <a:t>Former Baylor star Isaiah Austin</a:t>
            </a:r>
            <a:endParaRPr lang="en-US" sz="1800" b="1" dirty="0"/>
          </a:p>
          <a:p>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8482"/>
                                        </p:tgtEl>
                                        <p:attrNameLst>
                                          <p:attrName>style.visibility</p:attrName>
                                        </p:attrNameLst>
                                      </p:cBhvr>
                                      <p:to>
                                        <p:strVal val="visible"/>
                                      </p:to>
                                    </p:set>
                                    <p:animEffect transition="in" filter="dissolve">
                                      <p:cBhvr>
                                        <p:cTn id="17" dur="500"/>
                                        <p:tgtEl>
                                          <p:spTgt spid="14848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8488"/>
                                        </p:tgtEl>
                                        <p:attrNameLst>
                                          <p:attrName>style.visibility</p:attrName>
                                        </p:attrNameLst>
                                      </p:cBhvr>
                                      <p:to>
                                        <p:strVal val="visible"/>
                                      </p:to>
                                    </p:set>
                                    <p:animEffect transition="in" filter="fade">
                                      <p:cBhvr>
                                        <p:cTn id="27" dur="2000"/>
                                        <p:tgtEl>
                                          <p:spTgt spid="14848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2000"/>
                                        <p:tgtEl>
                                          <p:spTgt spid="148488"/>
                                        </p:tgtEl>
                                      </p:cBhvr>
                                    </p:animEffect>
                                    <p:set>
                                      <p:cBhvr>
                                        <p:cTn id="32" dur="1" fill="hold">
                                          <p:stCondLst>
                                            <p:cond delay="1999"/>
                                          </p:stCondLst>
                                        </p:cTn>
                                        <p:tgtEl>
                                          <p:spTgt spid="148488"/>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48486"/>
                                        </p:tgtEl>
                                        <p:attrNameLst>
                                          <p:attrName>style.visibility</p:attrName>
                                        </p:attrNameLst>
                                      </p:cBhvr>
                                      <p:to>
                                        <p:strVal val="visible"/>
                                      </p:to>
                                    </p:set>
                                    <p:animEffect transition="in" filter="fade">
                                      <p:cBhvr>
                                        <p:cTn id="35" dur="2000"/>
                                        <p:tgtEl>
                                          <p:spTgt spid="14848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8484"/>
                                        </p:tgtEl>
                                        <p:attrNameLst>
                                          <p:attrName>style.visibility</p:attrName>
                                        </p:attrNameLst>
                                      </p:cBhvr>
                                      <p:to>
                                        <p:strVal val="visible"/>
                                      </p:to>
                                    </p:set>
                                    <p:animEffect transition="in" filter="fade">
                                      <p:cBhvr>
                                        <p:cTn id="40" dur="2000"/>
                                        <p:tgtEl>
                                          <p:spTgt spid="14848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8490"/>
                                        </p:tgtEl>
                                        <p:attrNameLst>
                                          <p:attrName>style.visibility</p:attrName>
                                        </p:attrNameLst>
                                      </p:cBhvr>
                                      <p:to>
                                        <p:strVal val="visible"/>
                                      </p:to>
                                    </p:set>
                                    <p:animEffect transition="in" filter="fade">
                                      <p:cBhvr>
                                        <p:cTn id="45" dur="2000"/>
                                        <p:tgtEl>
                                          <p:spTgt spid="14849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2000"/>
                                        <p:tgtEl>
                                          <p:spTgt spid="1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0" grpId="0" animBg="1"/>
      <p:bldP spid="15"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6575" y="930275"/>
            <a:ext cx="8442325" cy="5646738"/>
          </a:xfrm>
        </p:spPr>
        <p:txBody>
          <a:bodyPr rtlCol="0">
            <a:normAutofit fontScale="92500"/>
          </a:bodyPr>
          <a:lstStyle/>
          <a:p>
            <a:pPr fontAlgn="auto">
              <a:defRPr/>
            </a:pPr>
            <a:r>
              <a:rPr lang="en-US" b="1" dirty="0" smtClean="0">
                <a:solidFill>
                  <a:schemeClr val="bg1">
                    <a:lumMod val="85000"/>
                  </a:schemeClr>
                </a:solidFill>
              </a:rPr>
              <a:t>Embryonic connective tissue</a:t>
            </a:r>
          </a:p>
          <a:p>
            <a:pPr lvl="1">
              <a:defRPr/>
            </a:pPr>
            <a:r>
              <a:rPr lang="en-US" dirty="0" smtClean="0">
                <a:solidFill>
                  <a:schemeClr val="bg1">
                    <a:lumMod val="85000"/>
                  </a:schemeClr>
                </a:solidFill>
              </a:rPr>
              <a:t>Mesenchyme</a:t>
            </a:r>
          </a:p>
          <a:p>
            <a:pPr lvl="1">
              <a:defRPr/>
            </a:pPr>
            <a:r>
              <a:rPr lang="en-US" dirty="0" smtClean="0">
                <a:solidFill>
                  <a:schemeClr val="bg1">
                    <a:lumMod val="85000"/>
                  </a:schemeClr>
                </a:solidFill>
              </a:rPr>
              <a:t>Mucous connective tissue</a:t>
            </a:r>
          </a:p>
          <a:p>
            <a:pPr fontAlgn="auto">
              <a:lnSpc>
                <a:spcPct val="175000"/>
              </a:lnSpc>
              <a:defRPr/>
            </a:pPr>
            <a:r>
              <a:rPr lang="en-US" b="1" dirty="0" smtClean="0">
                <a:solidFill>
                  <a:srgbClr val="7D00FA"/>
                </a:solidFill>
              </a:rPr>
              <a:t>Mature connective tissue</a:t>
            </a:r>
          </a:p>
          <a:p>
            <a:pPr lvl="1">
              <a:defRPr/>
            </a:pPr>
            <a:r>
              <a:rPr lang="en-US" dirty="0" smtClean="0"/>
              <a:t>Loose connective tissue</a:t>
            </a:r>
          </a:p>
          <a:p>
            <a:pPr lvl="1">
              <a:defRPr/>
            </a:pPr>
            <a:r>
              <a:rPr lang="en-US" dirty="0" smtClean="0"/>
              <a:t>Dense connective tissue</a:t>
            </a:r>
          </a:p>
          <a:p>
            <a:pPr lvl="1">
              <a:defRPr/>
            </a:pPr>
            <a:r>
              <a:rPr lang="en-US" dirty="0" smtClean="0"/>
              <a:t>Cartilage</a:t>
            </a:r>
          </a:p>
          <a:p>
            <a:pPr lvl="1">
              <a:defRPr/>
            </a:pPr>
            <a:r>
              <a:rPr lang="en-US" dirty="0" smtClean="0"/>
              <a:t>Bone</a:t>
            </a:r>
          </a:p>
          <a:p>
            <a:pPr lvl="1">
              <a:defRPr/>
            </a:pPr>
            <a:r>
              <a:rPr lang="en-US" dirty="0" smtClean="0"/>
              <a:t>Liquid</a:t>
            </a:r>
            <a:endParaRPr lang="en-US" dirty="0"/>
          </a:p>
        </p:txBody>
      </p:sp>
      <p:sp>
        <p:nvSpPr>
          <p:cNvPr id="3074" name="Rectangle 2"/>
          <p:cNvSpPr>
            <a:spLocks noGrp="1" noChangeArrowheads="1"/>
          </p:cNvSpPr>
          <p:nvPr>
            <p:ph type="title"/>
          </p:nvPr>
        </p:nvSpPr>
        <p:spPr>
          <a:xfrm>
            <a:off x="46038" y="217488"/>
            <a:ext cx="9066212" cy="773112"/>
          </a:xfrm>
        </p:spPr>
        <p:txBody>
          <a:bodyPr/>
          <a:lstStyle/>
          <a:p>
            <a:pPr fontAlgn="auto">
              <a:spcAft>
                <a:spcPts val="0"/>
              </a:spcAft>
              <a:defRPr/>
            </a:pPr>
            <a:r>
              <a:rPr lang="en-US" smtClean="0"/>
              <a:t>Connective Tissue Classification</a:t>
            </a:r>
            <a:endParaRPr lang="en-US" dirty="0" smtClean="0"/>
          </a:p>
        </p:txBody>
      </p:sp>
      <p:sp>
        <p:nvSpPr>
          <p:cNvPr id="4" name="Right Brace 3"/>
          <p:cNvSpPr/>
          <p:nvPr/>
        </p:nvSpPr>
        <p:spPr>
          <a:xfrm>
            <a:off x="4872037" y="971550"/>
            <a:ext cx="312611" cy="208597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5300663" y="1042988"/>
            <a:ext cx="3028950" cy="1938992"/>
          </a:xfrm>
          <a:prstGeom prst="rect">
            <a:avLst/>
          </a:prstGeom>
          <a:noFill/>
        </p:spPr>
        <p:txBody>
          <a:bodyPr wrap="square" rtlCol="0">
            <a:spAutoFit/>
          </a:bodyPr>
          <a:lstStyle/>
          <a:p>
            <a:pPr algn="ctr">
              <a:lnSpc>
                <a:spcPct val="120000"/>
              </a:lnSpc>
            </a:pPr>
            <a:r>
              <a:rPr lang="en-US" sz="2000" dirty="0" smtClean="0">
                <a:latin typeface="Sylfaen" pitchFamily="18" charset="0"/>
              </a:rPr>
              <a:t>Do not worry your overstuffed and glorious little heads about this…must save some stuff for undergrad…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20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20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20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2000"/>
                                        <p:tgtEl>
                                          <p:spTgt spid="3">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fade">
                                      <p:cBhvr>
                                        <p:cTn id="19"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Content Placeholder 2"/>
          <p:cNvSpPr>
            <a:spLocks noGrp="1"/>
          </p:cNvSpPr>
          <p:nvPr>
            <p:ph idx="1"/>
          </p:nvPr>
        </p:nvSpPr>
        <p:spPr>
          <a:xfrm>
            <a:off x="446088" y="866775"/>
            <a:ext cx="8442325" cy="3324225"/>
          </a:xfrm>
        </p:spPr>
        <p:txBody>
          <a:bodyPr/>
          <a:lstStyle/>
          <a:p>
            <a:pPr>
              <a:spcBef>
                <a:spcPct val="0"/>
              </a:spcBef>
              <a:spcAft>
                <a:spcPct val="0"/>
              </a:spcAft>
            </a:pPr>
            <a:r>
              <a:rPr lang="en-US" sz="2400" dirty="0" smtClean="0"/>
              <a:t>There are 2 Embryonic Connective Tissues:</a:t>
            </a:r>
          </a:p>
          <a:p>
            <a:pPr lvl="1" fontAlgn="base">
              <a:spcBef>
                <a:spcPct val="0"/>
              </a:spcBef>
              <a:spcAft>
                <a:spcPct val="0"/>
              </a:spcAft>
            </a:pPr>
            <a:r>
              <a:rPr lang="en-US" sz="2400" b="1" dirty="0" err="1" smtClean="0">
                <a:solidFill>
                  <a:schemeClr val="bg1">
                    <a:lumMod val="65000"/>
                  </a:schemeClr>
                </a:solidFill>
              </a:rPr>
              <a:t>Mesenchyme</a:t>
            </a:r>
            <a:r>
              <a:rPr lang="en-US" sz="2400" b="1" dirty="0" smtClean="0">
                <a:solidFill>
                  <a:schemeClr val="bg1">
                    <a:lumMod val="65000"/>
                  </a:schemeClr>
                </a:solidFill>
              </a:rPr>
              <a:t> </a:t>
            </a:r>
            <a:r>
              <a:rPr lang="en-US" sz="2400" dirty="0" smtClean="0">
                <a:solidFill>
                  <a:schemeClr val="bg1">
                    <a:lumMod val="65000"/>
                  </a:schemeClr>
                </a:solidFill>
              </a:rPr>
              <a:t>gives rise to all other connective tissues.</a:t>
            </a:r>
          </a:p>
          <a:p>
            <a:pPr lvl="1" fontAlgn="base">
              <a:spcBef>
                <a:spcPct val="0"/>
              </a:spcBef>
              <a:spcAft>
                <a:spcPct val="0"/>
              </a:spcAft>
            </a:pPr>
            <a:r>
              <a:rPr lang="en-US" sz="2400" b="1" dirty="0" smtClean="0">
                <a:solidFill>
                  <a:schemeClr val="bg1">
                    <a:lumMod val="65000"/>
                  </a:schemeClr>
                </a:solidFill>
              </a:rPr>
              <a:t>Mucous C.T. </a:t>
            </a:r>
            <a:r>
              <a:rPr lang="en-US" sz="2400" dirty="0" smtClean="0">
                <a:solidFill>
                  <a:schemeClr val="bg1">
                    <a:lumMod val="65000"/>
                  </a:schemeClr>
                </a:solidFill>
              </a:rPr>
              <a:t>(Wharton's Jelly) is a gelatinous substance within the umbilical cord and is a rich source of </a:t>
            </a:r>
            <a:r>
              <a:rPr lang="en-US" sz="2400" dirty="0" smtClean="0">
                <a:solidFill>
                  <a:srgbClr val="C00000"/>
                </a:solidFill>
              </a:rPr>
              <a:t>stem cells</a:t>
            </a:r>
            <a:r>
              <a:rPr lang="en-US" sz="2400" dirty="0" smtClean="0">
                <a:solidFill>
                  <a:schemeClr val="bg1">
                    <a:lumMod val="65000"/>
                  </a:schemeClr>
                </a:solidFill>
              </a:rPr>
              <a:t>.</a:t>
            </a:r>
            <a:endParaRPr lang="en-US" sz="2400" b="1" dirty="0" smtClean="0">
              <a:solidFill>
                <a:schemeClr val="bg1">
                  <a:lumMod val="65000"/>
                </a:schemeClr>
              </a:solidFill>
            </a:endParaRPr>
          </a:p>
        </p:txBody>
      </p:sp>
      <p:sp>
        <p:nvSpPr>
          <p:cNvPr id="3074" name="Rectangle 2"/>
          <p:cNvSpPr>
            <a:spLocks noGrp="1" noChangeArrowheads="1"/>
          </p:cNvSpPr>
          <p:nvPr>
            <p:ph type="title"/>
          </p:nvPr>
        </p:nvSpPr>
        <p:spPr>
          <a:xfrm>
            <a:off x="46038" y="217488"/>
            <a:ext cx="9066212" cy="773112"/>
          </a:xfrm>
        </p:spPr>
        <p:txBody>
          <a:bodyPr/>
          <a:lstStyle/>
          <a:p>
            <a:pPr fontAlgn="auto">
              <a:spcAft>
                <a:spcPts val="0"/>
              </a:spcAft>
              <a:defRPr/>
            </a:pPr>
            <a:r>
              <a:rPr lang="en-US" dirty="0" smtClean="0"/>
              <a:t>FYI: Embryonic Connective Tissues</a:t>
            </a:r>
          </a:p>
        </p:txBody>
      </p:sp>
      <p:pic>
        <p:nvPicPr>
          <p:cNvPr id="78851" name="Picture 4" descr="pap13_tabfig_04_03a_01.jpg"/>
          <p:cNvPicPr>
            <a:picLocks noChangeAspect="1"/>
          </p:cNvPicPr>
          <p:nvPr/>
        </p:nvPicPr>
        <p:blipFill>
          <a:blip r:embed="rId3" cstate="print"/>
          <a:srcRect/>
          <a:stretch>
            <a:fillRect/>
          </a:stretch>
        </p:blipFill>
        <p:spPr bwMode="auto">
          <a:xfrm>
            <a:off x="106363" y="3503613"/>
            <a:ext cx="4538662" cy="2865437"/>
          </a:xfrm>
          <a:prstGeom prst="rect">
            <a:avLst/>
          </a:prstGeom>
          <a:noFill/>
          <a:ln w="9525">
            <a:noFill/>
            <a:miter lim="800000"/>
            <a:headEnd/>
            <a:tailEnd/>
          </a:ln>
        </p:spPr>
      </p:pic>
      <p:pic>
        <p:nvPicPr>
          <p:cNvPr id="78852" name="Picture 7" descr="pap13_tabfig_04_03b_01.jpg"/>
          <p:cNvPicPr>
            <a:picLocks noChangeAspect="1"/>
          </p:cNvPicPr>
          <p:nvPr/>
        </p:nvPicPr>
        <p:blipFill>
          <a:blip r:embed="rId4" cstate="print"/>
          <a:srcRect/>
          <a:stretch>
            <a:fillRect/>
          </a:stretch>
        </p:blipFill>
        <p:spPr bwMode="auto">
          <a:xfrm>
            <a:off x="4657725" y="3740150"/>
            <a:ext cx="4344988" cy="2628900"/>
          </a:xfrm>
          <a:prstGeom prst="rect">
            <a:avLst/>
          </a:prstGeom>
          <a:noFill/>
          <a:ln w="9525">
            <a:noFill/>
            <a:miter lim="800000"/>
            <a:headEnd/>
            <a:tailEnd/>
          </a:ln>
        </p:spPr>
      </p:pic>
      <p:sp>
        <p:nvSpPr>
          <p:cNvPr id="6" name="Rounded Rectangular Callout 5"/>
          <p:cNvSpPr/>
          <p:nvPr/>
        </p:nvSpPr>
        <p:spPr>
          <a:xfrm>
            <a:off x="5543551" y="942975"/>
            <a:ext cx="3414712" cy="971550"/>
          </a:xfrm>
          <a:prstGeom prst="wedgeRoundRectCallout">
            <a:avLst>
              <a:gd name="adj1" fmla="val 21903"/>
              <a:gd name="adj2" fmla="val 149518"/>
              <a:gd name="adj3" fmla="val 16667"/>
            </a:avLst>
          </a:prstGeom>
          <a:solidFill>
            <a:srgbClr val="28727C">
              <a:alpha val="86667"/>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You need to know what these are…</a:t>
            </a:r>
            <a:endParaRPr lang="en-US" sz="2000"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500" y="890588"/>
            <a:ext cx="8445500" cy="5713412"/>
          </a:xfrm>
        </p:spPr>
        <p:txBody>
          <a:bodyPr rtlCol="0">
            <a:normAutofit/>
          </a:bodyPr>
          <a:lstStyle/>
          <a:p>
            <a:pPr fontAlgn="auto">
              <a:lnSpc>
                <a:spcPct val="150000"/>
              </a:lnSpc>
              <a:defRPr/>
            </a:pPr>
            <a:r>
              <a:rPr lang="en-US" sz="2400" b="1" dirty="0" smtClean="0">
                <a:solidFill>
                  <a:schemeClr val="tx1"/>
                </a:solidFill>
              </a:rPr>
              <a:t>Loose Connective Tissues</a:t>
            </a:r>
          </a:p>
          <a:p>
            <a:pPr lvl="1">
              <a:lnSpc>
                <a:spcPct val="150000"/>
              </a:lnSpc>
              <a:defRPr/>
            </a:pPr>
            <a:r>
              <a:rPr lang="en-US" sz="2400" b="1" dirty="0" smtClean="0">
                <a:solidFill>
                  <a:srgbClr val="7D00FA"/>
                </a:solidFill>
              </a:rPr>
              <a:t>Areolar Connective Tissue </a:t>
            </a:r>
            <a:r>
              <a:rPr lang="en-US" sz="2400" dirty="0" smtClean="0"/>
              <a:t>is the most widely distributed in the body. It contains several types of cells and all three fiber types.</a:t>
            </a:r>
          </a:p>
          <a:p>
            <a:pPr lvl="2">
              <a:lnSpc>
                <a:spcPct val="150000"/>
              </a:lnSpc>
              <a:defRPr/>
            </a:pPr>
            <a:r>
              <a:rPr lang="en-US" sz="2400" dirty="0" smtClean="0"/>
              <a:t>It is used to </a:t>
            </a:r>
            <a:r>
              <a:rPr lang="en-US" sz="2400" dirty="0" smtClean="0">
                <a:solidFill>
                  <a:srgbClr val="C00000"/>
                </a:solidFill>
              </a:rPr>
              <a:t>attach</a:t>
            </a:r>
            <a:r>
              <a:rPr lang="en-US" sz="2400" dirty="0" smtClean="0"/>
              <a:t> skin and underlying tissues, and as a </a:t>
            </a:r>
            <a:r>
              <a:rPr lang="en-US" sz="2400" dirty="0" smtClean="0">
                <a:solidFill>
                  <a:srgbClr val="C00000"/>
                </a:solidFill>
              </a:rPr>
              <a:t>packing</a:t>
            </a:r>
            <a:r>
              <a:rPr lang="en-US" sz="2400" dirty="0" smtClean="0"/>
              <a:t> between glands, muscles, and nerves.</a:t>
            </a:r>
          </a:p>
          <a:p>
            <a:pPr lvl="1">
              <a:lnSpc>
                <a:spcPct val="150000"/>
              </a:lnSpc>
              <a:defRPr/>
            </a:pPr>
            <a:r>
              <a:rPr lang="en-US" sz="2400" dirty="0" smtClean="0">
                <a:solidFill>
                  <a:schemeClr val="bg1">
                    <a:lumMod val="65000"/>
                  </a:schemeClr>
                </a:solidFill>
              </a:rPr>
              <a:t>Adipose</a:t>
            </a:r>
          </a:p>
          <a:p>
            <a:pPr lvl="1">
              <a:lnSpc>
                <a:spcPct val="150000"/>
              </a:lnSpc>
              <a:defRPr/>
            </a:pPr>
            <a:r>
              <a:rPr lang="en-US" sz="2400" dirty="0" smtClean="0">
                <a:solidFill>
                  <a:schemeClr val="bg1">
                    <a:lumMod val="65000"/>
                  </a:schemeClr>
                </a:solidFill>
              </a:rPr>
              <a:t>Reticular</a:t>
            </a:r>
          </a:p>
        </p:txBody>
      </p:sp>
      <p:sp>
        <p:nvSpPr>
          <p:cNvPr id="3074" name="Rectangle 2"/>
          <p:cNvSpPr>
            <a:spLocks noGrp="1" noChangeArrowheads="1"/>
          </p:cNvSpPr>
          <p:nvPr>
            <p:ph type="title"/>
          </p:nvPr>
        </p:nvSpPr>
        <p:spPr>
          <a:xfrm>
            <a:off x="46038" y="217488"/>
            <a:ext cx="9066212" cy="773112"/>
          </a:xfrm>
        </p:spPr>
        <p:txBody>
          <a:bodyPr/>
          <a:lstStyle/>
          <a:p>
            <a:pPr fontAlgn="auto">
              <a:spcAft>
                <a:spcPts val="0"/>
              </a:spcAft>
              <a:defRPr/>
            </a:pPr>
            <a:r>
              <a:rPr lang="en-US" dirty="0" smtClean="0"/>
              <a:t>Mature Connective Tissues</a:t>
            </a:r>
          </a:p>
        </p:txBody>
      </p:sp>
      <p:pic>
        <p:nvPicPr>
          <p:cNvPr id="80899" name="Picture 4" descr="pap13_tabfig_04_04a.jpg"/>
          <p:cNvPicPr>
            <a:picLocks noChangeAspect="1"/>
          </p:cNvPicPr>
          <p:nvPr/>
        </p:nvPicPr>
        <p:blipFill>
          <a:blip r:embed="rId3" cstate="print"/>
          <a:srcRect/>
          <a:stretch>
            <a:fillRect/>
          </a:stretch>
        </p:blipFill>
        <p:spPr bwMode="auto">
          <a:xfrm>
            <a:off x="2425700" y="4244975"/>
            <a:ext cx="6545263" cy="2341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6" descr="pap13_tabfig_04_04b.jpg"/>
          <p:cNvPicPr>
            <a:picLocks noChangeAspect="1"/>
          </p:cNvPicPr>
          <p:nvPr/>
        </p:nvPicPr>
        <p:blipFill>
          <a:blip r:embed="rId3" cstate="print"/>
          <a:srcRect/>
          <a:stretch>
            <a:fillRect/>
          </a:stretch>
        </p:blipFill>
        <p:spPr bwMode="auto">
          <a:xfrm>
            <a:off x="2638425" y="4332288"/>
            <a:ext cx="6200775" cy="2227262"/>
          </a:xfrm>
          <a:prstGeom prst="rect">
            <a:avLst/>
          </a:prstGeom>
          <a:noFill/>
          <a:ln w="9525">
            <a:noFill/>
            <a:miter lim="800000"/>
            <a:headEnd/>
            <a:tailEnd/>
          </a:ln>
        </p:spPr>
      </p:pic>
      <p:sp>
        <p:nvSpPr>
          <p:cNvPr id="3" name="Content Placeholder 2"/>
          <p:cNvSpPr>
            <a:spLocks noGrp="1"/>
          </p:cNvSpPr>
          <p:nvPr>
            <p:ph idx="1"/>
          </p:nvPr>
        </p:nvSpPr>
        <p:spPr>
          <a:xfrm>
            <a:off x="496888" y="904875"/>
            <a:ext cx="8442325" cy="4429125"/>
          </a:xfrm>
        </p:spPr>
        <p:txBody>
          <a:bodyPr rtlCol="0">
            <a:normAutofit lnSpcReduction="10000"/>
          </a:bodyPr>
          <a:lstStyle/>
          <a:p>
            <a:pPr fontAlgn="auto">
              <a:lnSpc>
                <a:spcPct val="160000"/>
              </a:lnSpc>
              <a:defRPr/>
            </a:pPr>
            <a:r>
              <a:rPr lang="en-US" b="1" dirty="0" smtClean="0">
                <a:solidFill>
                  <a:schemeClr val="tx1"/>
                </a:solidFill>
              </a:rPr>
              <a:t>Loose Connective Tissues</a:t>
            </a:r>
          </a:p>
          <a:p>
            <a:pPr lvl="1">
              <a:lnSpc>
                <a:spcPct val="160000"/>
              </a:lnSpc>
              <a:defRPr/>
            </a:pPr>
            <a:r>
              <a:rPr lang="en-US" dirty="0" smtClean="0">
                <a:solidFill>
                  <a:schemeClr val="bg1">
                    <a:lumMod val="65000"/>
                  </a:schemeClr>
                </a:solidFill>
              </a:rPr>
              <a:t>Loose areolar</a:t>
            </a:r>
          </a:p>
          <a:p>
            <a:pPr lvl="1">
              <a:lnSpc>
                <a:spcPct val="160000"/>
              </a:lnSpc>
              <a:defRPr/>
            </a:pPr>
            <a:r>
              <a:rPr lang="en-US" b="1" dirty="0" smtClean="0">
                <a:solidFill>
                  <a:srgbClr val="7D00FA"/>
                </a:solidFill>
              </a:rPr>
              <a:t>Adipose tissue </a:t>
            </a:r>
            <a:r>
              <a:rPr lang="en-US" dirty="0" smtClean="0"/>
              <a:t>is located in the subcutaneous layer deep to the skin and around organs and joints.</a:t>
            </a:r>
          </a:p>
          <a:p>
            <a:pPr lvl="2">
              <a:lnSpc>
                <a:spcPct val="160000"/>
              </a:lnSpc>
              <a:defRPr/>
            </a:pPr>
            <a:r>
              <a:rPr lang="en-US" dirty="0" smtClean="0"/>
              <a:t>It </a:t>
            </a:r>
            <a:r>
              <a:rPr lang="en-US" dirty="0" smtClean="0">
                <a:solidFill>
                  <a:srgbClr val="C00000"/>
                </a:solidFill>
              </a:rPr>
              <a:t>reduces heat loss and serves as padding </a:t>
            </a:r>
            <a:r>
              <a:rPr lang="en-US" dirty="0" smtClean="0"/>
              <a:t>and as an energy source.</a:t>
            </a:r>
          </a:p>
          <a:p>
            <a:pPr lvl="1">
              <a:lnSpc>
                <a:spcPct val="160000"/>
              </a:lnSpc>
              <a:defRPr/>
            </a:pPr>
            <a:r>
              <a:rPr lang="en-US" dirty="0" smtClean="0">
                <a:solidFill>
                  <a:schemeClr val="bg1">
                    <a:lumMod val="65000"/>
                  </a:schemeClr>
                </a:solidFill>
              </a:rPr>
              <a:t>Reticular</a:t>
            </a:r>
            <a:endParaRPr lang="en-US" dirty="0" smtClean="0"/>
          </a:p>
        </p:txBody>
      </p:sp>
      <p:sp>
        <p:nvSpPr>
          <p:cNvPr id="3074" name="Rectangle 2"/>
          <p:cNvSpPr>
            <a:spLocks noGrp="1" noChangeArrowheads="1"/>
          </p:cNvSpPr>
          <p:nvPr>
            <p:ph type="title"/>
          </p:nvPr>
        </p:nvSpPr>
        <p:spPr>
          <a:xfrm>
            <a:off x="46038" y="217488"/>
            <a:ext cx="9066212" cy="773112"/>
          </a:xfrm>
        </p:spPr>
        <p:txBody>
          <a:bodyPr/>
          <a:lstStyle/>
          <a:p>
            <a:pPr fontAlgn="auto">
              <a:spcAft>
                <a:spcPts val="0"/>
              </a:spcAft>
              <a:defRPr/>
            </a:pPr>
            <a:r>
              <a:rPr lang="en-US" dirty="0" smtClean="0"/>
              <a:t>Mature Connective Tissues</a:t>
            </a:r>
          </a:p>
        </p:txBody>
      </p:sp>
      <p:sp>
        <p:nvSpPr>
          <p:cNvPr id="5" name="Rounded Rectangular Callout 4"/>
          <p:cNvSpPr/>
          <p:nvPr/>
        </p:nvSpPr>
        <p:spPr>
          <a:xfrm>
            <a:off x="4600574" y="885826"/>
            <a:ext cx="4543425" cy="814388"/>
          </a:xfrm>
          <a:prstGeom prst="wedgeRoundRectCallout">
            <a:avLst>
              <a:gd name="adj1" fmla="val -53283"/>
              <a:gd name="adj2" fmla="val 274571"/>
              <a:gd name="adj3" fmla="val 16667"/>
            </a:avLst>
          </a:prstGeom>
          <a:solidFill>
            <a:srgbClr val="28727C">
              <a:alpha val="86667"/>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latin typeface="Star Jedi" pitchFamily="82" charset="0"/>
              </a:rPr>
              <a:t>MD: Mnemonic Device</a:t>
            </a:r>
          </a:p>
          <a:p>
            <a:r>
              <a:rPr lang="en-US" sz="2000" dirty="0" smtClean="0">
                <a:solidFill>
                  <a:srgbClr val="FFC000"/>
                </a:solidFill>
              </a:rPr>
              <a:t>(association…)</a:t>
            </a:r>
            <a:endParaRPr lang="en-US" sz="2000" dirty="0">
              <a:solidFill>
                <a:srgbClr val="FFC000"/>
              </a:solidFill>
            </a:endParaRPr>
          </a:p>
        </p:txBody>
      </p:sp>
      <p:pic>
        <p:nvPicPr>
          <p:cNvPr id="65538" name="Picture 2" descr="https://encrypted-tbn2.gstatic.com/images?q=tbn:ANd9GcSfd_TxHhECTOgb2N36udZUqxkceQJO_PL_zSqDsRTEygw80Dph"/>
          <p:cNvPicPr>
            <a:picLocks noChangeAspect="1" noChangeArrowheads="1"/>
          </p:cNvPicPr>
          <p:nvPr/>
        </p:nvPicPr>
        <p:blipFill>
          <a:blip r:embed="rId4" cstate="print"/>
          <a:srcRect/>
          <a:stretch>
            <a:fillRect/>
          </a:stretch>
        </p:blipFill>
        <p:spPr bwMode="auto">
          <a:xfrm>
            <a:off x="7977890" y="906463"/>
            <a:ext cx="974016" cy="8223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jen2e_tabfig_04_02c"/>
          <p:cNvPicPr>
            <a:picLocks noChangeAspect="1" noChangeArrowheads="1"/>
          </p:cNvPicPr>
          <p:nvPr/>
        </p:nvPicPr>
        <p:blipFill>
          <a:blip r:embed="rId3" cstate="print"/>
          <a:srcRect b="5510"/>
          <a:stretch>
            <a:fillRect/>
          </a:stretch>
        </p:blipFill>
        <p:spPr bwMode="auto">
          <a:xfrm>
            <a:off x="3429000" y="4751388"/>
            <a:ext cx="5486400" cy="1862137"/>
          </a:xfrm>
          <a:prstGeom prst="rect">
            <a:avLst/>
          </a:prstGeom>
          <a:noFill/>
          <a:ln w="9525">
            <a:noFill/>
            <a:miter lim="800000"/>
            <a:headEnd/>
            <a:tailEnd/>
          </a:ln>
        </p:spPr>
      </p:pic>
      <p:sp>
        <p:nvSpPr>
          <p:cNvPr id="3" name="Content Placeholder 2"/>
          <p:cNvSpPr>
            <a:spLocks noGrp="1"/>
          </p:cNvSpPr>
          <p:nvPr>
            <p:ph idx="1"/>
          </p:nvPr>
        </p:nvSpPr>
        <p:spPr>
          <a:xfrm>
            <a:off x="446088" y="854075"/>
            <a:ext cx="8442325" cy="5394325"/>
          </a:xfrm>
        </p:spPr>
        <p:txBody>
          <a:bodyPr rtlCol="0">
            <a:normAutofit/>
          </a:bodyPr>
          <a:lstStyle/>
          <a:p>
            <a:pPr fontAlgn="auto">
              <a:lnSpc>
                <a:spcPct val="145000"/>
              </a:lnSpc>
              <a:defRPr/>
            </a:pPr>
            <a:r>
              <a:rPr lang="en-US" b="1" dirty="0" smtClean="0">
                <a:solidFill>
                  <a:schemeClr val="tx1"/>
                </a:solidFill>
              </a:rPr>
              <a:t>Loose Connective Tissues</a:t>
            </a:r>
          </a:p>
          <a:p>
            <a:pPr lvl="1">
              <a:lnSpc>
                <a:spcPct val="145000"/>
              </a:lnSpc>
              <a:defRPr/>
            </a:pPr>
            <a:r>
              <a:rPr lang="en-US" dirty="0" smtClean="0">
                <a:solidFill>
                  <a:schemeClr val="bg1">
                    <a:lumMod val="65000"/>
                  </a:schemeClr>
                </a:solidFill>
              </a:rPr>
              <a:t>Loose </a:t>
            </a:r>
            <a:r>
              <a:rPr lang="en-US" dirty="0" err="1" smtClean="0">
                <a:solidFill>
                  <a:schemeClr val="bg1">
                    <a:lumMod val="65000"/>
                  </a:schemeClr>
                </a:solidFill>
              </a:rPr>
              <a:t>areolar</a:t>
            </a:r>
            <a:endParaRPr lang="en-US" dirty="0" smtClean="0">
              <a:solidFill>
                <a:schemeClr val="bg1">
                  <a:lumMod val="65000"/>
                </a:schemeClr>
              </a:solidFill>
            </a:endParaRPr>
          </a:p>
          <a:p>
            <a:pPr lvl="1">
              <a:lnSpc>
                <a:spcPct val="145000"/>
              </a:lnSpc>
              <a:defRPr/>
            </a:pPr>
            <a:r>
              <a:rPr lang="en-US" dirty="0" smtClean="0">
                <a:solidFill>
                  <a:schemeClr val="bg1">
                    <a:lumMod val="65000"/>
                  </a:schemeClr>
                </a:solidFill>
              </a:rPr>
              <a:t>Adipose</a:t>
            </a:r>
          </a:p>
          <a:p>
            <a:pPr lvl="1">
              <a:lnSpc>
                <a:spcPct val="145000"/>
              </a:lnSpc>
              <a:defRPr/>
            </a:pPr>
            <a:r>
              <a:rPr lang="en-US" b="1" dirty="0" smtClean="0">
                <a:solidFill>
                  <a:srgbClr val="7D00FA"/>
                </a:solidFill>
              </a:rPr>
              <a:t>Reticular connective tissue </a:t>
            </a:r>
            <a:r>
              <a:rPr lang="en-US" dirty="0" smtClean="0"/>
              <a:t>is a network of interlacing reticular fibers and cells.</a:t>
            </a:r>
          </a:p>
          <a:p>
            <a:pPr lvl="2">
              <a:lnSpc>
                <a:spcPct val="145000"/>
              </a:lnSpc>
              <a:defRPr/>
            </a:pPr>
            <a:r>
              <a:rPr lang="en-US" dirty="0" smtClean="0"/>
              <a:t>It forms a </a:t>
            </a:r>
            <a:r>
              <a:rPr lang="en-US" dirty="0" smtClean="0">
                <a:solidFill>
                  <a:srgbClr val="C00000"/>
                </a:solidFill>
              </a:rPr>
              <a:t>scaffolding</a:t>
            </a:r>
            <a:r>
              <a:rPr lang="en-US" dirty="0" smtClean="0"/>
              <a:t> used by cells of lymphoid tissues such as the </a:t>
            </a:r>
          </a:p>
          <a:p>
            <a:pPr lvl="2">
              <a:lnSpc>
                <a:spcPct val="145000"/>
              </a:lnSpc>
              <a:buFont typeface="Arial" pitchFamily="34" charset="0"/>
              <a:buNone/>
              <a:defRPr/>
            </a:pPr>
            <a:r>
              <a:rPr lang="en-US" dirty="0" smtClean="0"/>
              <a:t>	spleen and </a:t>
            </a:r>
          </a:p>
          <a:p>
            <a:pPr lvl="2">
              <a:lnSpc>
                <a:spcPct val="145000"/>
              </a:lnSpc>
              <a:buFont typeface="Arial" pitchFamily="34" charset="0"/>
              <a:buNone/>
              <a:defRPr/>
            </a:pPr>
            <a:r>
              <a:rPr lang="en-US" dirty="0" smtClean="0"/>
              <a:t>	lymph nodes.</a:t>
            </a:r>
          </a:p>
        </p:txBody>
      </p:sp>
      <p:sp>
        <p:nvSpPr>
          <p:cNvPr id="3074" name="Rectangle 2"/>
          <p:cNvSpPr>
            <a:spLocks noGrp="1" noChangeArrowheads="1"/>
          </p:cNvSpPr>
          <p:nvPr>
            <p:ph type="title"/>
          </p:nvPr>
        </p:nvSpPr>
        <p:spPr>
          <a:xfrm>
            <a:off x="46038" y="217488"/>
            <a:ext cx="9066212" cy="773112"/>
          </a:xfrm>
        </p:spPr>
        <p:txBody>
          <a:bodyPr/>
          <a:lstStyle/>
          <a:p>
            <a:pPr fontAlgn="auto">
              <a:spcAft>
                <a:spcPts val="0"/>
              </a:spcAft>
              <a:defRPr/>
            </a:pPr>
            <a:r>
              <a:rPr lang="en-US" dirty="0" smtClean="0"/>
              <a:t>Mature Connective Tissues</a:t>
            </a:r>
          </a:p>
        </p:txBody>
      </p:sp>
      <p:sp>
        <p:nvSpPr>
          <p:cNvPr id="6" name="Rounded Rectangular Callout 5"/>
          <p:cNvSpPr/>
          <p:nvPr/>
        </p:nvSpPr>
        <p:spPr>
          <a:xfrm>
            <a:off x="4900613" y="942976"/>
            <a:ext cx="4057649" cy="571500"/>
          </a:xfrm>
          <a:prstGeom prst="wedgeRoundRectCallout">
            <a:avLst>
              <a:gd name="adj1" fmla="val -113111"/>
              <a:gd name="adj2" fmla="val 275458"/>
              <a:gd name="adj3" fmla="val 16667"/>
            </a:avLst>
          </a:prstGeom>
          <a:solidFill>
            <a:srgbClr val="28727C">
              <a:alpha val="86667"/>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Means “marked like a net”</a:t>
            </a:r>
            <a:endParaRPr lang="en-US" sz="2000" dirty="0">
              <a:solidFill>
                <a:srgbClr val="FFC000"/>
              </a:solidFill>
            </a:endParaRPr>
          </a:p>
        </p:txBody>
      </p:sp>
      <p:pic>
        <p:nvPicPr>
          <p:cNvPr id="63490" name="Picture 2" descr="http://animals.pawnation.com/DM-Resize/photos.demandstudios.com/getty/article/61/152/200207244-001.jpg?w=600&amp;h=600&amp;keep_ratio=1&amp;webp=1"/>
          <p:cNvPicPr>
            <a:picLocks noChangeAspect="1" noChangeArrowheads="1"/>
          </p:cNvPicPr>
          <p:nvPr/>
        </p:nvPicPr>
        <p:blipFill>
          <a:blip r:embed="rId4" cstate="print"/>
          <a:srcRect/>
          <a:stretch>
            <a:fillRect/>
          </a:stretch>
        </p:blipFill>
        <p:spPr bwMode="auto">
          <a:xfrm>
            <a:off x="5800725" y="1443039"/>
            <a:ext cx="900113" cy="1362710"/>
          </a:xfrm>
          <a:prstGeom prst="rect">
            <a:avLst/>
          </a:prstGeom>
          <a:noFill/>
        </p:spPr>
      </p:pic>
      <p:pic>
        <p:nvPicPr>
          <p:cNvPr id="63492" name="Picture 4" descr="http://thesunbreak.com/wp-content/uploads/2011/05/Reticulated-Python-Male-Ryan-Hawk.jpg"/>
          <p:cNvPicPr>
            <a:picLocks noChangeAspect="1" noChangeArrowheads="1"/>
          </p:cNvPicPr>
          <p:nvPr/>
        </p:nvPicPr>
        <p:blipFill>
          <a:blip r:embed="rId5" cstate="print"/>
          <a:srcRect/>
          <a:stretch>
            <a:fillRect/>
          </a:stretch>
        </p:blipFill>
        <p:spPr bwMode="auto">
          <a:xfrm>
            <a:off x="6772274" y="1611313"/>
            <a:ext cx="1514475" cy="100349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3490"/>
                                        </p:tgtEl>
                                        <p:attrNameLst>
                                          <p:attrName>style.visibility</p:attrName>
                                        </p:attrNameLst>
                                      </p:cBhvr>
                                      <p:to>
                                        <p:strVal val="visible"/>
                                      </p:to>
                                    </p:set>
                                    <p:animEffect transition="in" filter="dissolve">
                                      <p:cBhvr>
                                        <p:cTn id="12" dur="500"/>
                                        <p:tgtEl>
                                          <p:spTgt spid="6349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3492"/>
                                        </p:tgtEl>
                                        <p:attrNameLst>
                                          <p:attrName>style.visibility</p:attrName>
                                        </p:attrNameLst>
                                      </p:cBhvr>
                                      <p:to>
                                        <p:strVal val="visible"/>
                                      </p:to>
                                    </p:set>
                                    <p:animEffect transition="in" filter="dissolve">
                                      <p:cBhvr>
                                        <p:cTn id="17" dur="500"/>
                                        <p:tgtEl>
                                          <p:spTgt spid="63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jen2e_tabfig_04_02e"/>
          <p:cNvPicPr>
            <a:picLocks noChangeAspect="1" noChangeArrowheads="1"/>
          </p:cNvPicPr>
          <p:nvPr/>
        </p:nvPicPr>
        <p:blipFill>
          <a:blip r:embed="rId3" cstate="print"/>
          <a:srcRect b="6639"/>
          <a:stretch>
            <a:fillRect/>
          </a:stretch>
        </p:blipFill>
        <p:spPr bwMode="auto">
          <a:xfrm>
            <a:off x="2916238" y="4552950"/>
            <a:ext cx="6024562" cy="2024063"/>
          </a:xfrm>
          <a:prstGeom prst="rect">
            <a:avLst/>
          </a:prstGeom>
          <a:noFill/>
          <a:ln w="9525">
            <a:noFill/>
            <a:miter lim="800000"/>
            <a:headEnd/>
            <a:tailEnd/>
          </a:ln>
        </p:spPr>
      </p:pic>
      <p:sp>
        <p:nvSpPr>
          <p:cNvPr id="3" name="Content Placeholder 2"/>
          <p:cNvSpPr>
            <a:spLocks noGrp="1"/>
          </p:cNvSpPr>
          <p:nvPr>
            <p:ph idx="1"/>
          </p:nvPr>
        </p:nvSpPr>
        <p:spPr>
          <a:xfrm>
            <a:off x="0" y="906462"/>
            <a:ext cx="8442325" cy="5127625"/>
          </a:xfrm>
        </p:spPr>
        <p:txBody>
          <a:bodyPr rtlCol="0">
            <a:normAutofit lnSpcReduction="10000"/>
          </a:bodyPr>
          <a:lstStyle/>
          <a:p>
            <a:pPr fontAlgn="auto">
              <a:lnSpc>
                <a:spcPct val="150000"/>
              </a:lnSpc>
              <a:defRPr/>
            </a:pPr>
            <a:r>
              <a:rPr lang="en-US" b="1" dirty="0" smtClean="0"/>
              <a:t>Dense Connective Tissues</a:t>
            </a:r>
          </a:p>
          <a:p>
            <a:pPr lvl="1">
              <a:lnSpc>
                <a:spcPct val="150000"/>
              </a:lnSpc>
              <a:defRPr/>
            </a:pPr>
            <a:r>
              <a:rPr lang="en-US" b="1" dirty="0" smtClean="0">
                <a:solidFill>
                  <a:srgbClr val="7D00FA"/>
                </a:solidFill>
              </a:rPr>
              <a:t>Dense Irregular Connective Tissue </a:t>
            </a:r>
            <a:r>
              <a:rPr lang="en-US" dirty="0" smtClean="0"/>
              <a:t>consists predominantly of fibroblasts and collagen fibers </a:t>
            </a:r>
            <a:r>
              <a:rPr lang="en-US" dirty="0" smtClean="0">
                <a:solidFill>
                  <a:schemeClr val="tx1"/>
                </a:solidFill>
              </a:rPr>
              <a:t>randomly arranged. </a:t>
            </a:r>
            <a:r>
              <a:rPr lang="en-US" sz="1800" dirty="0" smtClean="0">
                <a:solidFill>
                  <a:schemeClr val="tx1"/>
                </a:solidFill>
              </a:rPr>
              <a:t>(like a sweater knitted by a beginner or a wardrobe recommended by this guy…)</a:t>
            </a:r>
            <a:endParaRPr lang="en-US" dirty="0" smtClean="0">
              <a:solidFill>
                <a:schemeClr val="tx1"/>
              </a:solidFill>
            </a:endParaRPr>
          </a:p>
          <a:p>
            <a:pPr lvl="2">
              <a:lnSpc>
                <a:spcPct val="150000"/>
              </a:lnSpc>
              <a:defRPr/>
            </a:pPr>
            <a:r>
              <a:rPr lang="en-US" dirty="0" smtClean="0">
                <a:solidFill>
                  <a:srgbClr val="C00000"/>
                </a:solidFill>
              </a:rPr>
              <a:t>It provides strength when forces are pulling from many different directions.</a:t>
            </a:r>
          </a:p>
          <a:p>
            <a:pPr lvl="1">
              <a:lnSpc>
                <a:spcPct val="150000"/>
              </a:lnSpc>
              <a:defRPr/>
            </a:pPr>
            <a:r>
              <a:rPr lang="en-US" dirty="0" smtClean="0">
                <a:solidFill>
                  <a:schemeClr val="bg1">
                    <a:lumMod val="65000"/>
                  </a:schemeClr>
                </a:solidFill>
              </a:rPr>
              <a:t>Dense regular</a:t>
            </a:r>
          </a:p>
          <a:p>
            <a:pPr lvl="1">
              <a:lnSpc>
                <a:spcPct val="150000"/>
              </a:lnSpc>
              <a:defRPr/>
            </a:pPr>
            <a:r>
              <a:rPr lang="en-US" dirty="0" smtClean="0">
                <a:solidFill>
                  <a:schemeClr val="bg1">
                    <a:lumMod val="65000"/>
                  </a:schemeClr>
                </a:solidFill>
              </a:rPr>
              <a:t>Elastic</a:t>
            </a:r>
          </a:p>
          <a:p>
            <a:pPr lvl="2">
              <a:lnSpc>
                <a:spcPct val="150000"/>
              </a:lnSpc>
              <a:defRPr/>
            </a:pPr>
            <a:endParaRPr lang="en-US" dirty="0" smtClean="0"/>
          </a:p>
        </p:txBody>
      </p:sp>
      <p:sp>
        <p:nvSpPr>
          <p:cNvPr id="3074" name="Rectangle 2"/>
          <p:cNvSpPr>
            <a:spLocks noGrp="1" noChangeArrowheads="1"/>
          </p:cNvSpPr>
          <p:nvPr>
            <p:ph type="title"/>
          </p:nvPr>
        </p:nvSpPr>
        <p:spPr>
          <a:xfrm>
            <a:off x="46038" y="217488"/>
            <a:ext cx="9066212" cy="773112"/>
          </a:xfrm>
        </p:spPr>
        <p:txBody>
          <a:bodyPr/>
          <a:lstStyle/>
          <a:p>
            <a:pPr fontAlgn="auto">
              <a:spcAft>
                <a:spcPts val="0"/>
              </a:spcAft>
              <a:defRPr/>
            </a:pPr>
            <a:r>
              <a:rPr lang="en-US" dirty="0" smtClean="0"/>
              <a:t>Mature Connective Tissues</a:t>
            </a:r>
          </a:p>
        </p:txBody>
      </p:sp>
      <p:pic>
        <p:nvPicPr>
          <p:cNvPr id="61442" name="Picture 2" descr="http://4.bp.blogspot.com/_wvcCE9jbIg0/S-omm1O0SuI/AAAAAAAAGfo/heYaJin58TU/s1600/sweaters+for+men+2.jpg"/>
          <p:cNvPicPr>
            <a:picLocks noChangeAspect="1" noChangeArrowheads="1"/>
          </p:cNvPicPr>
          <p:nvPr/>
        </p:nvPicPr>
        <p:blipFill>
          <a:blip r:embed="rId4" cstate="print"/>
          <a:srcRect/>
          <a:stretch>
            <a:fillRect/>
          </a:stretch>
        </p:blipFill>
        <p:spPr bwMode="auto">
          <a:xfrm>
            <a:off x="7573920" y="868363"/>
            <a:ext cx="1570080" cy="21566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42"/>
                                        </p:tgtEl>
                                        <p:attrNameLst>
                                          <p:attrName>style.visibility</p:attrName>
                                        </p:attrNameLst>
                                      </p:cBhvr>
                                      <p:to>
                                        <p:strVal val="visible"/>
                                      </p:to>
                                    </p:set>
                                    <p:animEffect transition="in" filter="fade">
                                      <p:cBhvr>
                                        <p:cTn id="7" dur="2000"/>
                                        <p:tgtEl>
                                          <p:spTgt spid="614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jen2e_tabfig_04_02d"/>
          <p:cNvPicPr>
            <a:picLocks noChangeAspect="1" noChangeArrowheads="1"/>
          </p:cNvPicPr>
          <p:nvPr/>
        </p:nvPicPr>
        <p:blipFill>
          <a:blip r:embed="rId3" cstate="print"/>
          <a:srcRect b="6339"/>
          <a:stretch>
            <a:fillRect/>
          </a:stretch>
        </p:blipFill>
        <p:spPr bwMode="auto">
          <a:xfrm>
            <a:off x="2925763" y="4498975"/>
            <a:ext cx="5989637" cy="2100263"/>
          </a:xfrm>
          <a:prstGeom prst="rect">
            <a:avLst/>
          </a:prstGeom>
          <a:noFill/>
          <a:ln w="9525">
            <a:noFill/>
            <a:miter lim="800000"/>
            <a:headEnd/>
            <a:tailEnd/>
          </a:ln>
        </p:spPr>
      </p:pic>
      <p:sp>
        <p:nvSpPr>
          <p:cNvPr id="3" name="Content Placeholder 2"/>
          <p:cNvSpPr>
            <a:spLocks noGrp="1"/>
          </p:cNvSpPr>
          <p:nvPr>
            <p:ph idx="1"/>
          </p:nvPr>
        </p:nvSpPr>
        <p:spPr>
          <a:xfrm>
            <a:off x="0" y="892175"/>
            <a:ext cx="8442325" cy="4670425"/>
          </a:xfrm>
        </p:spPr>
        <p:txBody>
          <a:bodyPr rtlCol="0">
            <a:normAutofit/>
          </a:bodyPr>
          <a:lstStyle/>
          <a:p>
            <a:pPr fontAlgn="auto">
              <a:lnSpc>
                <a:spcPct val="150000"/>
              </a:lnSpc>
              <a:defRPr/>
            </a:pPr>
            <a:r>
              <a:rPr lang="en-US" b="1" dirty="0" smtClean="0"/>
              <a:t>Dense Connective Tissues</a:t>
            </a:r>
          </a:p>
          <a:p>
            <a:pPr lvl="1">
              <a:lnSpc>
                <a:spcPct val="150000"/>
              </a:lnSpc>
              <a:defRPr/>
            </a:pPr>
            <a:r>
              <a:rPr lang="en-US" dirty="0" smtClean="0">
                <a:solidFill>
                  <a:schemeClr val="bg1">
                    <a:lumMod val="65000"/>
                  </a:schemeClr>
                </a:solidFill>
              </a:rPr>
              <a:t>Dense Irregular</a:t>
            </a:r>
            <a:endParaRPr lang="en-US" b="1" dirty="0" smtClean="0">
              <a:solidFill>
                <a:srgbClr val="7D00FA"/>
              </a:solidFill>
            </a:endParaRPr>
          </a:p>
          <a:p>
            <a:pPr lvl="1">
              <a:lnSpc>
                <a:spcPct val="150000"/>
              </a:lnSpc>
              <a:defRPr/>
            </a:pPr>
            <a:r>
              <a:rPr lang="en-US" b="1" dirty="0" smtClean="0">
                <a:solidFill>
                  <a:srgbClr val="7D00FA"/>
                </a:solidFill>
              </a:rPr>
              <a:t>Dense regular Connective Tissue </a:t>
            </a:r>
            <a:r>
              <a:rPr lang="en-US" dirty="0" smtClean="0"/>
              <a:t>comprise tendons, ligaments, and other strong attachments where the </a:t>
            </a:r>
            <a:r>
              <a:rPr lang="en-US" dirty="0" smtClean="0">
                <a:solidFill>
                  <a:srgbClr val="C00000"/>
                </a:solidFill>
              </a:rPr>
              <a:t>need for strength along one axis is mandatory </a:t>
            </a:r>
            <a:r>
              <a:rPr lang="en-US" dirty="0" smtClean="0"/>
              <a:t>(a muscle pulling on a bone). </a:t>
            </a:r>
            <a:r>
              <a:rPr lang="en-US" sz="1600" dirty="0" smtClean="0"/>
              <a:t>(hey—like this guy’s belt!)</a:t>
            </a:r>
            <a:endParaRPr lang="en-US" dirty="0" smtClean="0">
              <a:solidFill>
                <a:schemeClr val="bg1">
                  <a:lumMod val="65000"/>
                </a:schemeClr>
              </a:solidFill>
            </a:endParaRPr>
          </a:p>
          <a:p>
            <a:pPr lvl="1">
              <a:lnSpc>
                <a:spcPct val="150000"/>
              </a:lnSpc>
              <a:defRPr/>
            </a:pPr>
            <a:r>
              <a:rPr lang="en-US" dirty="0" smtClean="0">
                <a:solidFill>
                  <a:schemeClr val="bg1">
                    <a:lumMod val="65000"/>
                  </a:schemeClr>
                </a:solidFill>
              </a:rPr>
              <a:t>Elastic</a:t>
            </a:r>
          </a:p>
          <a:p>
            <a:pPr lvl="2">
              <a:lnSpc>
                <a:spcPct val="150000"/>
              </a:lnSpc>
              <a:defRPr/>
            </a:pPr>
            <a:endParaRPr lang="en-US" dirty="0" smtClean="0"/>
          </a:p>
        </p:txBody>
      </p:sp>
      <p:sp>
        <p:nvSpPr>
          <p:cNvPr id="3074" name="Rectangle 2"/>
          <p:cNvSpPr>
            <a:spLocks noGrp="1" noChangeArrowheads="1"/>
          </p:cNvSpPr>
          <p:nvPr>
            <p:ph type="title"/>
          </p:nvPr>
        </p:nvSpPr>
        <p:spPr>
          <a:xfrm>
            <a:off x="46038" y="217488"/>
            <a:ext cx="9066212" cy="773112"/>
          </a:xfrm>
        </p:spPr>
        <p:txBody>
          <a:bodyPr/>
          <a:lstStyle/>
          <a:p>
            <a:pPr fontAlgn="auto">
              <a:spcAft>
                <a:spcPts val="0"/>
              </a:spcAft>
              <a:defRPr/>
            </a:pPr>
            <a:r>
              <a:rPr lang="en-US" dirty="0" smtClean="0"/>
              <a:t>Mature Connective Tissues</a:t>
            </a:r>
          </a:p>
        </p:txBody>
      </p:sp>
      <p:pic>
        <p:nvPicPr>
          <p:cNvPr id="5" name="Picture 2" descr="http://4.bp.blogspot.com/_wvcCE9jbIg0/S-omm1O0SuI/AAAAAAAAGfo/heYaJin58TU/s1600/sweaters+for+men+2.jpg"/>
          <p:cNvPicPr>
            <a:picLocks noChangeAspect="1" noChangeArrowheads="1"/>
          </p:cNvPicPr>
          <p:nvPr/>
        </p:nvPicPr>
        <p:blipFill>
          <a:blip r:embed="rId4" cstate="print"/>
          <a:srcRect/>
          <a:stretch>
            <a:fillRect/>
          </a:stretch>
        </p:blipFill>
        <p:spPr bwMode="auto">
          <a:xfrm>
            <a:off x="7202445" y="111122"/>
            <a:ext cx="1570080" cy="21566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Content Placeholder 2"/>
          <p:cNvSpPr>
            <a:spLocks noGrp="1"/>
          </p:cNvSpPr>
          <p:nvPr>
            <p:ph idx="1"/>
          </p:nvPr>
        </p:nvSpPr>
        <p:spPr>
          <a:xfrm>
            <a:off x="420688" y="730250"/>
            <a:ext cx="8442325" cy="5646738"/>
          </a:xfrm>
        </p:spPr>
        <p:txBody>
          <a:bodyPr/>
          <a:lstStyle/>
          <a:p>
            <a:pPr>
              <a:spcBef>
                <a:spcPct val="0"/>
              </a:spcBef>
              <a:spcAft>
                <a:spcPct val="0"/>
              </a:spcAft>
            </a:pPr>
            <a:r>
              <a:rPr lang="en-US" b="1" dirty="0" smtClean="0"/>
              <a:t>Histology</a:t>
            </a:r>
            <a:r>
              <a:rPr lang="en-US" dirty="0" smtClean="0"/>
              <a:t> is the study of the microscopic anatomy of cells and tissues – it is a branch of pathology.</a:t>
            </a:r>
          </a:p>
          <a:p>
            <a:pPr lvl="1" fontAlgn="base">
              <a:spcBef>
                <a:spcPct val="0"/>
              </a:spcBef>
              <a:spcAft>
                <a:spcPct val="0"/>
              </a:spcAft>
            </a:pPr>
            <a:r>
              <a:rPr lang="en-US" dirty="0" smtClean="0"/>
              <a:t>Of the 10 trillion cells in our body, no single cell type can said to be “typical”.  </a:t>
            </a:r>
          </a:p>
          <a:p>
            <a:pPr lvl="1" fontAlgn="base">
              <a:spcBef>
                <a:spcPct val="0"/>
              </a:spcBef>
              <a:spcAft>
                <a:spcPct val="0"/>
              </a:spcAft>
            </a:pPr>
            <a:r>
              <a:rPr lang="en-US" dirty="0" smtClean="0"/>
              <a:t>A trained histologist can recognize over 200 distinct human cell types under the microscope and is able to distinguish a cell from pancreatic tissue as opposed to a cell from the skin.</a:t>
            </a:r>
          </a:p>
          <a:p>
            <a:pPr lvl="1" fontAlgn="base">
              <a:spcBef>
                <a:spcPct val="0"/>
              </a:spcBef>
              <a:spcAft>
                <a:spcPct val="0"/>
              </a:spcAft>
              <a:buFont typeface="Arial" charset="0"/>
              <a:buChar char="•"/>
            </a:pPr>
            <a:r>
              <a:rPr lang="en-US" dirty="0" smtClean="0"/>
              <a:t>Each cell type has features particular to its function.  </a:t>
            </a:r>
          </a:p>
        </p:txBody>
      </p:sp>
      <p:sp>
        <p:nvSpPr>
          <p:cNvPr id="9" name="Title 8"/>
          <p:cNvSpPr>
            <a:spLocks noGrp="1"/>
          </p:cNvSpPr>
          <p:nvPr>
            <p:ph type="title"/>
          </p:nvPr>
        </p:nvSpPr>
        <p:spPr>
          <a:xfrm>
            <a:off x="46038" y="217488"/>
            <a:ext cx="9066212" cy="773112"/>
          </a:xfrm>
        </p:spPr>
        <p:txBody>
          <a:bodyPr/>
          <a:lstStyle/>
          <a:p>
            <a:pPr fontAlgn="auto">
              <a:spcAft>
                <a:spcPts val="0"/>
              </a:spcAft>
              <a:defRPr/>
            </a:pPr>
            <a:r>
              <a:rPr lang="en-US" dirty="0" smtClean="0"/>
              <a:t>Tissues</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1662"/>
            <a:ext cx="8442325" cy="5927725"/>
          </a:xfrm>
        </p:spPr>
        <p:txBody>
          <a:bodyPr rtlCol="0">
            <a:normAutofit/>
          </a:bodyPr>
          <a:lstStyle/>
          <a:p>
            <a:pPr fontAlgn="auto">
              <a:lnSpc>
                <a:spcPct val="150000"/>
              </a:lnSpc>
              <a:defRPr/>
            </a:pPr>
            <a:r>
              <a:rPr lang="en-US" b="1" dirty="0" smtClean="0"/>
              <a:t>Dense Connective Tissues</a:t>
            </a:r>
          </a:p>
          <a:p>
            <a:pPr lvl="1">
              <a:lnSpc>
                <a:spcPct val="150000"/>
              </a:lnSpc>
              <a:defRPr/>
            </a:pPr>
            <a:r>
              <a:rPr lang="en-US" dirty="0" smtClean="0">
                <a:solidFill>
                  <a:schemeClr val="bg1">
                    <a:lumMod val="65000"/>
                  </a:schemeClr>
                </a:solidFill>
              </a:rPr>
              <a:t>Dense Irregular</a:t>
            </a:r>
          </a:p>
          <a:p>
            <a:pPr lvl="1">
              <a:lnSpc>
                <a:spcPct val="150000"/>
              </a:lnSpc>
              <a:defRPr/>
            </a:pPr>
            <a:r>
              <a:rPr lang="en-US" dirty="0" smtClean="0">
                <a:solidFill>
                  <a:schemeClr val="bg1">
                    <a:lumMod val="65000"/>
                  </a:schemeClr>
                </a:solidFill>
              </a:rPr>
              <a:t>Dense regular</a:t>
            </a:r>
          </a:p>
          <a:p>
            <a:pPr lvl="1">
              <a:lnSpc>
                <a:spcPct val="150000"/>
              </a:lnSpc>
              <a:defRPr/>
            </a:pPr>
            <a:r>
              <a:rPr lang="en-US" b="1" dirty="0" smtClean="0">
                <a:solidFill>
                  <a:srgbClr val="7D00FA"/>
                </a:solidFill>
              </a:rPr>
              <a:t>Elastic Connective Tissue </a:t>
            </a:r>
            <a:r>
              <a:rPr lang="en-US" dirty="0" smtClean="0"/>
              <a:t>consists predominantly of fibroblasts and freely branching elastic fibers.</a:t>
            </a:r>
            <a:endParaRPr lang="en-US" dirty="0" smtClean="0">
              <a:solidFill>
                <a:schemeClr val="tx1"/>
              </a:solidFill>
            </a:endParaRPr>
          </a:p>
          <a:p>
            <a:pPr lvl="2">
              <a:lnSpc>
                <a:spcPct val="150000"/>
              </a:lnSpc>
              <a:defRPr/>
            </a:pPr>
            <a:r>
              <a:rPr lang="en-US" dirty="0" smtClean="0">
                <a:solidFill>
                  <a:schemeClr val="tx1"/>
                </a:solidFill>
              </a:rPr>
              <a:t>It </a:t>
            </a:r>
            <a:r>
              <a:rPr lang="en-US" dirty="0" smtClean="0">
                <a:solidFill>
                  <a:srgbClr val="C00000"/>
                </a:solidFill>
              </a:rPr>
              <a:t>allows stretching </a:t>
            </a:r>
            <a:r>
              <a:rPr lang="en-US" dirty="0" smtClean="0">
                <a:solidFill>
                  <a:schemeClr val="tx1"/>
                </a:solidFill>
              </a:rPr>
              <a:t>of certain tissues like the elastic arteries </a:t>
            </a:r>
            <a:r>
              <a:rPr lang="en-US" sz="2000" dirty="0" smtClean="0">
                <a:solidFill>
                  <a:schemeClr val="tx1"/>
                </a:solidFill>
              </a:rPr>
              <a:t>and this man’s sense of fashion</a:t>
            </a:r>
            <a:r>
              <a:rPr lang="en-US" dirty="0" smtClean="0">
                <a:solidFill>
                  <a:schemeClr val="tx1"/>
                </a:solidFill>
              </a:rPr>
              <a:t>)</a:t>
            </a:r>
          </a:p>
          <a:p>
            <a:pPr lvl="1">
              <a:lnSpc>
                <a:spcPct val="150000"/>
              </a:lnSpc>
              <a:defRPr/>
            </a:pPr>
            <a:endParaRPr lang="en-US" dirty="0" smtClean="0">
              <a:solidFill>
                <a:schemeClr val="bg1">
                  <a:lumMod val="65000"/>
                </a:schemeClr>
              </a:solidFill>
            </a:endParaRPr>
          </a:p>
          <a:p>
            <a:pPr lvl="2">
              <a:lnSpc>
                <a:spcPct val="150000"/>
              </a:lnSpc>
              <a:defRPr/>
            </a:pPr>
            <a:endParaRPr lang="en-US" dirty="0" smtClean="0"/>
          </a:p>
        </p:txBody>
      </p:sp>
      <p:sp>
        <p:nvSpPr>
          <p:cNvPr id="3074" name="Rectangle 2"/>
          <p:cNvSpPr>
            <a:spLocks noGrp="1" noChangeArrowheads="1"/>
          </p:cNvSpPr>
          <p:nvPr>
            <p:ph type="title"/>
          </p:nvPr>
        </p:nvSpPr>
        <p:spPr>
          <a:xfrm>
            <a:off x="46038" y="217488"/>
            <a:ext cx="9066212" cy="773112"/>
          </a:xfrm>
        </p:spPr>
        <p:txBody>
          <a:bodyPr/>
          <a:lstStyle/>
          <a:p>
            <a:pPr fontAlgn="auto">
              <a:spcAft>
                <a:spcPts val="0"/>
              </a:spcAft>
              <a:defRPr/>
            </a:pPr>
            <a:r>
              <a:rPr lang="en-US" dirty="0" smtClean="0"/>
              <a:t>Mature Connective Tissues</a:t>
            </a:r>
          </a:p>
        </p:txBody>
      </p:sp>
      <p:pic>
        <p:nvPicPr>
          <p:cNvPr id="91139" name="Picture 2" descr="jen2e_tabfig_04_02f"/>
          <p:cNvPicPr>
            <a:picLocks noChangeAspect="1" noChangeArrowheads="1"/>
          </p:cNvPicPr>
          <p:nvPr/>
        </p:nvPicPr>
        <p:blipFill>
          <a:blip r:embed="rId3" cstate="print"/>
          <a:srcRect b="6909"/>
          <a:stretch>
            <a:fillRect/>
          </a:stretch>
        </p:blipFill>
        <p:spPr bwMode="auto">
          <a:xfrm>
            <a:off x="3132138" y="4795845"/>
            <a:ext cx="5783262" cy="1981200"/>
          </a:xfrm>
          <a:prstGeom prst="rect">
            <a:avLst/>
          </a:prstGeom>
          <a:noFill/>
          <a:ln w="9525">
            <a:noFill/>
            <a:miter lim="800000"/>
            <a:headEnd/>
            <a:tailEnd/>
          </a:ln>
        </p:spPr>
      </p:pic>
      <p:pic>
        <p:nvPicPr>
          <p:cNvPr id="5" name="Picture 2" descr="http://4.bp.blogspot.com/_wvcCE9jbIg0/S-omm1O0SuI/AAAAAAAAGfo/heYaJin58TU/s1600/sweaters+for+men+2.jpg"/>
          <p:cNvPicPr>
            <a:picLocks noChangeAspect="1" noChangeArrowheads="1"/>
          </p:cNvPicPr>
          <p:nvPr/>
        </p:nvPicPr>
        <p:blipFill>
          <a:blip r:embed="rId4" cstate="print"/>
          <a:srcRect/>
          <a:stretch>
            <a:fillRect/>
          </a:stretch>
        </p:blipFill>
        <p:spPr bwMode="auto">
          <a:xfrm>
            <a:off x="7116720" y="225425"/>
            <a:ext cx="1570080" cy="21566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25500"/>
            <a:ext cx="8229600" cy="5534025"/>
          </a:xfrm>
        </p:spPr>
        <p:txBody>
          <a:bodyPr rtlCol="0">
            <a:normAutofit/>
          </a:bodyPr>
          <a:lstStyle/>
          <a:p>
            <a:pPr fontAlgn="auto">
              <a:lnSpc>
                <a:spcPct val="145000"/>
              </a:lnSpc>
              <a:defRPr/>
            </a:pPr>
            <a:r>
              <a:rPr lang="en-US" b="1" dirty="0" smtClean="0">
                <a:solidFill>
                  <a:schemeClr val="tx1"/>
                </a:solidFill>
              </a:rPr>
              <a:t>Cartilage </a:t>
            </a:r>
            <a:r>
              <a:rPr lang="en-US" dirty="0" smtClean="0">
                <a:solidFill>
                  <a:schemeClr val="tx1"/>
                </a:solidFill>
              </a:rPr>
              <a:t>is a tissue with poor blood supply that </a:t>
            </a:r>
            <a:r>
              <a:rPr lang="en-US" dirty="0" smtClean="0"/>
              <a:t>grows slowly.  When injured or inflamed, </a:t>
            </a:r>
            <a:r>
              <a:rPr lang="en-US" dirty="0" smtClean="0">
                <a:solidFill>
                  <a:srgbClr val="C00000"/>
                </a:solidFill>
              </a:rPr>
              <a:t>repair is slow</a:t>
            </a:r>
            <a:r>
              <a:rPr lang="en-US" dirty="0" smtClean="0"/>
              <a:t>.</a:t>
            </a:r>
            <a:endParaRPr lang="en-US" dirty="0" smtClean="0">
              <a:solidFill>
                <a:schemeClr val="tx1"/>
              </a:solidFill>
            </a:endParaRPr>
          </a:p>
          <a:p>
            <a:pPr lvl="1">
              <a:lnSpc>
                <a:spcPct val="145000"/>
              </a:lnSpc>
              <a:defRPr/>
            </a:pPr>
            <a:r>
              <a:rPr lang="en-US" b="1" dirty="0" smtClean="0">
                <a:solidFill>
                  <a:srgbClr val="7D00FA"/>
                </a:solidFill>
              </a:rPr>
              <a:t>Hyaline cartilage </a:t>
            </a:r>
            <a:r>
              <a:rPr lang="en-US" dirty="0" smtClean="0"/>
              <a:t>is the most abundant type of cartilage; it covers the ends of long bones and parts of the ribs, nose, trachea, bronchi, and </a:t>
            </a:r>
            <a:r>
              <a:rPr lang="en-US" dirty="0" smtClean="0">
                <a:solidFill>
                  <a:schemeClr val="tx1"/>
                </a:solidFill>
              </a:rPr>
              <a:t>larynx.</a:t>
            </a:r>
          </a:p>
          <a:p>
            <a:pPr lvl="2">
              <a:lnSpc>
                <a:spcPct val="145000"/>
              </a:lnSpc>
              <a:defRPr/>
            </a:pPr>
            <a:r>
              <a:rPr lang="en-US" dirty="0" smtClean="0">
                <a:solidFill>
                  <a:schemeClr val="tx1"/>
                </a:solidFill>
              </a:rPr>
              <a:t>It provides a smooth surface for joint movement.</a:t>
            </a:r>
          </a:p>
          <a:p>
            <a:pPr lvl="1">
              <a:lnSpc>
                <a:spcPct val="145000"/>
              </a:lnSpc>
              <a:defRPr/>
            </a:pPr>
            <a:r>
              <a:rPr lang="en-US" dirty="0" smtClean="0">
                <a:solidFill>
                  <a:schemeClr val="bg1">
                    <a:lumMod val="65000"/>
                  </a:schemeClr>
                </a:solidFill>
              </a:rPr>
              <a:t>Fibrocartilage</a:t>
            </a:r>
          </a:p>
          <a:p>
            <a:pPr lvl="1">
              <a:lnSpc>
                <a:spcPct val="145000"/>
              </a:lnSpc>
              <a:defRPr/>
            </a:pPr>
            <a:r>
              <a:rPr lang="en-US" dirty="0" smtClean="0">
                <a:solidFill>
                  <a:schemeClr val="bg1">
                    <a:lumMod val="65000"/>
                  </a:schemeClr>
                </a:solidFill>
              </a:rPr>
              <a:t>Elastic cartilage</a:t>
            </a:r>
          </a:p>
        </p:txBody>
      </p:sp>
      <p:sp>
        <p:nvSpPr>
          <p:cNvPr id="3074" name="Rectangle 2"/>
          <p:cNvSpPr>
            <a:spLocks noGrp="1" noChangeArrowheads="1"/>
          </p:cNvSpPr>
          <p:nvPr>
            <p:ph type="title"/>
          </p:nvPr>
        </p:nvSpPr>
        <p:spPr>
          <a:xfrm>
            <a:off x="46038" y="217488"/>
            <a:ext cx="9066212" cy="773112"/>
          </a:xfrm>
        </p:spPr>
        <p:txBody>
          <a:bodyPr/>
          <a:lstStyle/>
          <a:p>
            <a:pPr fontAlgn="auto">
              <a:spcAft>
                <a:spcPts val="0"/>
              </a:spcAft>
              <a:defRPr/>
            </a:pPr>
            <a:r>
              <a:rPr lang="en-US" dirty="0" smtClean="0"/>
              <a:t>Mature Connective Tissues</a:t>
            </a:r>
          </a:p>
        </p:txBody>
      </p:sp>
      <p:pic>
        <p:nvPicPr>
          <p:cNvPr id="93187" name="Picture 2" descr="kun1e_tabfig_04_04g"/>
          <p:cNvPicPr>
            <a:picLocks noChangeAspect="1" noChangeArrowheads="1"/>
          </p:cNvPicPr>
          <p:nvPr/>
        </p:nvPicPr>
        <p:blipFill>
          <a:blip r:embed="rId3" cstate="print"/>
          <a:srcRect b="3995"/>
          <a:stretch>
            <a:fillRect/>
          </a:stretch>
        </p:blipFill>
        <p:spPr bwMode="auto">
          <a:xfrm>
            <a:off x="3733800" y="4484688"/>
            <a:ext cx="5187950" cy="2106612"/>
          </a:xfrm>
          <a:prstGeom prst="rect">
            <a:avLst/>
          </a:prstGeom>
          <a:noFill/>
          <a:ln w="9525">
            <a:noFill/>
            <a:miter lim="800000"/>
            <a:headEnd/>
            <a:tailEnd/>
          </a:ln>
        </p:spPr>
      </p:pic>
      <p:sp>
        <p:nvSpPr>
          <p:cNvPr id="5" name="Rounded Rectangular Callout 4"/>
          <p:cNvSpPr/>
          <p:nvPr/>
        </p:nvSpPr>
        <p:spPr>
          <a:xfrm>
            <a:off x="4772026" y="228601"/>
            <a:ext cx="4057649" cy="571500"/>
          </a:xfrm>
          <a:prstGeom prst="wedgeRoundRectCallout">
            <a:avLst>
              <a:gd name="adj1" fmla="val -6773"/>
              <a:gd name="adj2" fmla="val 190458"/>
              <a:gd name="adj3" fmla="val 16667"/>
            </a:avLst>
          </a:prstGeom>
          <a:solidFill>
            <a:srgbClr val="28727C">
              <a:alpha val="86667"/>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Why?</a:t>
            </a:r>
            <a:endParaRPr lang="en-US" sz="2000"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300" y="892175"/>
            <a:ext cx="8407400" cy="5826125"/>
          </a:xfrm>
        </p:spPr>
        <p:txBody>
          <a:bodyPr rtlCol="0">
            <a:normAutofit/>
          </a:bodyPr>
          <a:lstStyle/>
          <a:p>
            <a:pPr fontAlgn="auto">
              <a:lnSpc>
                <a:spcPct val="145000"/>
              </a:lnSpc>
              <a:defRPr/>
            </a:pPr>
            <a:r>
              <a:rPr lang="en-US" b="1" dirty="0" smtClean="0">
                <a:solidFill>
                  <a:schemeClr val="tx1"/>
                </a:solidFill>
              </a:rPr>
              <a:t>Cartilage</a:t>
            </a:r>
            <a:endParaRPr lang="en-US" dirty="0" smtClean="0">
              <a:solidFill>
                <a:schemeClr val="tx1"/>
              </a:solidFill>
            </a:endParaRPr>
          </a:p>
          <a:p>
            <a:pPr lvl="1">
              <a:lnSpc>
                <a:spcPct val="145000"/>
              </a:lnSpc>
              <a:defRPr/>
            </a:pPr>
            <a:r>
              <a:rPr lang="en-US" dirty="0" smtClean="0">
                <a:solidFill>
                  <a:schemeClr val="bg1">
                    <a:lumMod val="65000"/>
                  </a:schemeClr>
                </a:solidFill>
              </a:rPr>
              <a:t>Hyaline cartilage</a:t>
            </a:r>
            <a:endParaRPr lang="en-US" b="1" dirty="0" smtClean="0">
              <a:solidFill>
                <a:srgbClr val="7D00FA"/>
              </a:solidFill>
            </a:endParaRPr>
          </a:p>
          <a:p>
            <a:pPr lvl="1">
              <a:lnSpc>
                <a:spcPct val="145000"/>
              </a:lnSpc>
              <a:defRPr/>
            </a:pPr>
            <a:r>
              <a:rPr lang="en-US" b="1" dirty="0" smtClean="0">
                <a:solidFill>
                  <a:srgbClr val="7D00FA"/>
                </a:solidFill>
              </a:rPr>
              <a:t>Fibrocartilage, </a:t>
            </a:r>
            <a:r>
              <a:rPr lang="en-US" dirty="0" smtClean="0">
                <a:solidFill>
                  <a:schemeClr val="tx1"/>
                </a:solidFill>
              </a:rPr>
              <a:t>with its thick bundles of collagen fibers, is a very strong, tough cartilage.</a:t>
            </a:r>
          </a:p>
          <a:p>
            <a:pPr lvl="2">
              <a:lnSpc>
                <a:spcPct val="145000"/>
              </a:lnSpc>
              <a:defRPr/>
            </a:pPr>
            <a:r>
              <a:rPr lang="en-US" dirty="0" smtClean="0">
                <a:solidFill>
                  <a:schemeClr val="tx1"/>
                </a:solidFill>
              </a:rPr>
              <a:t>Fibrocartilage discs in the </a:t>
            </a:r>
            <a:r>
              <a:rPr lang="en-US" dirty="0" smtClean="0">
                <a:solidFill>
                  <a:srgbClr val="C00000"/>
                </a:solidFill>
              </a:rPr>
              <a:t>intervertebral spaces </a:t>
            </a:r>
            <a:r>
              <a:rPr lang="en-US" dirty="0" smtClean="0">
                <a:solidFill>
                  <a:schemeClr val="tx1"/>
                </a:solidFill>
              </a:rPr>
              <a:t>and the </a:t>
            </a:r>
            <a:r>
              <a:rPr lang="en-US" dirty="0" smtClean="0">
                <a:solidFill>
                  <a:srgbClr val="C00000"/>
                </a:solidFill>
              </a:rPr>
              <a:t>knee joints support </a:t>
            </a:r>
            <a:r>
              <a:rPr lang="en-US" dirty="0" smtClean="0">
                <a:solidFill>
                  <a:schemeClr val="tx1"/>
                </a:solidFill>
              </a:rPr>
              <a:t>the huge loads up and down the long axis</a:t>
            </a:r>
          </a:p>
          <a:p>
            <a:pPr lvl="2">
              <a:lnSpc>
                <a:spcPct val="145000"/>
              </a:lnSpc>
              <a:buFont typeface="Arial" pitchFamily="34" charset="0"/>
              <a:buNone/>
              <a:defRPr/>
            </a:pPr>
            <a:r>
              <a:rPr lang="en-US" dirty="0" smtClean="0">
                <a:solidFill>
                  <a:schemeClr val="tx1"/>
                </a:solidFill>
              </a:rPr>
              <a:t>	of the body.</a:t>
            </a:r>
          </a:p>
          <a:p>
            <a:pPr lvl="1">
              <a:lnSpc>
                <a:spcPct val="145000"/>
              </a:lnSpc>
              <a:defRPr/>
            </a:pPr>
            <a:r>
              <a:rPr lang="en-US" dirty="0" smtClean="0">
                <a:solidFill>
                  <a:schemeClr val="bg1">
                    <a:lumMod val="65000"/>
                  </a:schemeClr>
                </a:solidFill>
              </a:rPr>
              <a:t>Elastic cartilage</a:t>
            </a:r>
          </a:p>
        </p:txBody>
      </p:sp>
      <p:sp>
        <p:nvSpPr>
          <p:cNvPr id="3074" name="Rectangle 2"/>
          <p:cNvSpPr>
            <a:spLocks noGrp="1" noChangeArrowheads="1"/>
          </p:cNvSpPr>
          <p:nvPr>
            <p:ph type="title"/>
          </p:nvPr>
        </p:nvSpPr>
        <p:spPr>
          <a:xfrm>
            <a:off x="46038" y="217488"/>
            <a:ext cx="9066212" cy="773112"/>
          </a:xfrm>
        </p:spPr>
        <p:txBody>
          <a:bodyPr/>
          <a:lstStyle/>
          <a:p>
            <a:pPr fontAlgn="auto">
              <a:spcAft>
                <a:spcPts val="0"/>
              </a:spcAft>
              <a:defRPr/>
            </a:pPr>
            <a:r>
              <a:rPr lang="en-US" dirty="0" smtClean="0"/>
              <a:t>Mature Connective Tissues</a:t>
            </a:r>
          </a:p>
        </p:txBody>
      </p:sp>
      <p:pic>
        <p:nvPicPr>
          <p:cNvPr id="95235" name="Picture 2" descr="jen2e_tabfig_04_02h"/>
          <p:cNvPicPr>
            <a:picLocks noChangeAspect="1" noChangeArrowheads="1"/>
          </p:cNvPicPr>
          <p:nvPr/>
        </p:nvPicPr>
        <p:blipFill>
          <a:blip r:embed="rId3" cstate="print"/>
          <a:srcRect b="5362"/>
          <a:stretch>
            <a:fillRect/>
          </a:stretch>
        </p:blipFill>
        <p:spPr bwMode="auto">
          <a:xfrm>
            <a:off x="3886200" y="4537075"/>
            <a:ext cx="5029200" cy="2074863"/>
          </a:xfrm>
          <a:prstGeom prst="rect">
            <a:avLst/>
          </a:prstGeom>
          <a:noFill/>
          <a:ln w="9525">
            <a:noFill/>
            <a:miter lim="800000"/>
            <a:headEnd/>
            <a:tailEnd/>
          </a:ln>
        </p:spPr>
      </p:pic>
      <p:sp>
        <p:nvSpPr>
          <p:cNvPr id="5" name="Rounded Rectangular Callout 4"/>
          <p:cNvSpPr/>
          <p:nvPr/>
        </p:nvSpPr>
        <p:spPr>
          <a:xfrm>
            <a:off x="4529139" y="1171576"/>
            <a:ext cx="4057649" cy="571500"/>
          </a:xfrm>
          <a:prstGeom prst="wedgeRoundRectCallout">
            <a:avLst>
              <a:gd name="adj1" fmla="val 40762"/>
              <a:gd name="adj2" fmla="val 340458"/>
              <a:gd name="adj3" fmla="val 16667"/>
            </a:avLst>
          </a:prstGeom>
          <a:solidFill>
            <a:srgbClr val="28727C">
              <a:alpha val="86667"/>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Why?</a:t>
            </a:r>
            <a:endParaRPr lang="en-US" sz="2000"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20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20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0388" y="892175"/>
            <a:ext cx="7935912" cy="5610225"/>
          </a:xfrm>
        </p:spPr>
        <p:txBody>
          <a:bodyPr rtlCol="0">
            <a:normAutofit/>
          </a:bodyPr>
          <a:lstStyle/>
          <a:p>
            <a:pPr fontAlgn="auto">
              <a:lnSpc>
                <a:spcPct val="160000"/>
              </a:lnSpc>
              <a:defRPr/>
            </a:pPr>
            <a:r>
              <a:rPr lang="en-US" sz="2400" b="1" dirty="0" smtClean="0">
                <a:solidFill>
                  <a:schemeClr val="tx1"/>
                </a:solidFill>
              </a:rPr>
              <a:t>Cartilage</a:t>
            </a:r>
            <a:endParaRPr lang="en-US" sz="2400" dirty="0" smtClean="0">
              <a:solidFill>
                <a:schemeClr val="tx1"/>
              </a:solidFill>
            </a:endParaRPr>
          </a:p>
          <a:p>
            <a:pPr lvl="1">
              <a:lnSpc>
                <a:spcPct val="160000"/>
              </a:lnSpc>
              <a:defRPr/>
            </a:pPr>
            <a:r>
              <a:rPr lang="en-US" sz="2400" dirty="0" smtClean="0">
                <a:solidFill>
                  <a:schemeClr val="bg1">
                    <a:lumMod val="65000"/>
                  </a:schemeClr>
                </a:solidFill>
              </a:rPr>
              <a:t>Hyaline cartilage</a:t>
            </a:r>
            <a:endParaRPr lang="en-US" sz="2400" b="1" dirty="0" smtClean="0">
              <a:solidFill>
                <a:srgbClr val="7D00FA"/>
              </a:solidFill>
            </a:endParaRPr>
          </a:p>
          <a:p>
            <a:pPr lvl="1">
              <a:lnSpc>
                <a:spcPct val="160000"/>
              </a:lnSpc>
              <a:defRPr/>
            </a:pPr>
            <a:r>
              <a:rPr lang="en-US" sz="2400" dirty="0" smtClean="0">
                <a:solidFill>
                  <a:schemeClr val="bg1">
                    <a:lumMod val="65000"/>
                  </a:schemeClr>
                </a:solidFill>
              </a:rPr>
              <a:t>Fibrocartilage</a:t>
            </a:r>
          </a:p>
          <a:p>
            <a:pPr lvl="1">
              <a:lnSpc>
                <a:spcPct val="160000"/>
              </a:lnSpc>
              <a:defRPr/>
            </a:pPr>
            <a:r>
              <a:rPr lang="en-US" sz="2400" b="1" dirty="0" smtClean="0">
                <a:solidFill>
                  <a:srgbClr val="7D00FA"/>
                </a:solidFill>
              </a:rPr>
              <a:t>Elastic cartilage </a:t>
            </a:r>
            <a:r>
              <a:rPr lang="en-US" sz="2400" dirty="0" smtClean="0"/>
              <a:t>consists of chondrocytes located in a threadlike network of elastic fibers. </a:t>
            </a:r>
          </a:p>
          <a:p>
            <a:pPr lvl="2">
              <a:lnSpc>
                <a:spcPct val="160000"/>
              </a:lnSpc>
              <a:defRPr/>
            </a:pPr>
            <a:r>
              <a:rPr lang="en-US" sz="2400" dirty="0" smtClean="0"/>
              <a:t>It makes up the </a:t>
            </a:r>
            <a:r>
              <a:rPr lang="en-US" sz="2400" dirty="0" smtClean="0">
                <a:solidFill>
                  <a:srgbClr val="C00000"/>
                </a:solidFill>
              </a:rPr>
              <a:t>malleable part of the external ear </a:t>
            </a:r>
            <a:r>
              <a:rPr lang="en-US" sz="2400" dirty="0" smtClean="0"/>
              <a:t>and the</a:t>
            </a:r>
          </a:p>
          <a:p>
            <a:pPr lvl="2">
              <a:lnSpc>
                <a:spcPct val="160000"/>
              </a:lnSpc>
              <a:buFont typeface="Arial" pitchFamily="34" charset="0"/>
              <a:buNone/>
              <a:defRPr/>
            </a:pPr>
            <a:r>
              <a:rPr lang="en-US" sz="2400" dirty="0" smtClean="0"/>
              <a:t>	epiglottis.</a:t>
            </a:r>
            <a:endParaRPr lang="en-US" sz="2400" dirty="0" smtClean="0">
              <a:solidFill>
                <a:schemeClr val="bg1">
                  <a:lumMod val="65000"/>
                </a:schemeClr>
              </a:solidFill>
            </a:endParaRPr>
          </a:p>
        </p:txBody>
      </p:sp>
      <p:sp>
        <p:nvSpPr>
          <p:cNvPr id="3074" name="Rectangle 2"/>
          <p:cNvSpPr>
            <a:spLocks noGrp="1" noChangeArrowheads="1"/>
          </p:cNvSpPr>
          <p:nvPr>
            <p:ph type="title"/>
          </p:nvPr>
        </p:nvSpPr>
        <p:spPr>
          <a:xfrm>
            <a:off x="46038" y="217488"/>
            <a:ext cx="9066212" cy="773112"/>
          </a:xfrm>
        </p:spPr>
        <p:txBody>
          <a:bodyPr/>
          <a:lstStyle/>
          <a:p>
            <a:pPr fontAlgn="auto">
              <a:spcAft>
                <a:spcPts val="0"/>
              </a:spcAft>
              <a:defRPr/>
            </a:pPr>
            <a:r>
              <a:rPr lang="en-US" dirty="0" smtClean="0"/>
              <a:t>Mature Connective Tissues</a:t>
            </a:r>
          </a:p>
        </p:txBody>
      </p:sp>
      <p:pic>
        <p:nvPicPr>
          <p:cNvPr id="97283" name="Picture 2" descr="jen2e_tabfig_04_02i"/>
          <p:cNvPicPr>
            <a:picLocks noChangeAspect="1" noChangeArrowheads="1"/>
          </p:cNvPicPr>
          <p:nvPr/>
        </p:nvPicPr>
        <p:blipFill>
          <a:blip r:embed="rId3" cstate="print"/>
          <a:srcRect b="6487"/>
          <a:stretch>
            <a:fillRect/>
          </a:stretch>
        </p:blipFill>
        <p:spPr bwMode="auto">
          <a:xfrm>
            <a:off x="3124200" y="4605338"/>
            <a:ext cx="5784850" cy="1947862"/>
          </a:xfrm>
          <a:prstGeom prst="rect">
            <a:avLst/>
          </a:prstGeom>
          <a:noFill/>
          <a:ln w="9525">
            <a:noFill/>
            <a:miter lim="800000"/>
            <a:headEnd/>
            <a:tailEnd/>
          </a:ln>
        </p:spPr>
      </p:pic>
      <p:sp>
        <p:nvSpPr>
          <p:cNvPr id="5" name="Rounded Rectangular Callout 4"/>
          <p:cNvSpPr/>
          <p:nvPr/>
        </p:nvSpPr>
        <p:spPr>
          <a:xfrm>
            <a:off x="4371976" y="1243014"/>
            <a:ext cx="4057649" cy="571500"/>
          </a:xfrm>
          <a:prstGeom prst="wedgeRoundRectCallout">
            <a:avLst>
              <a:gd name="adj1" fmla="val 14706"/>
              <a:gd name="adj2" fmla="val 420458"/>
              <a:gd name="adj3" fmla="val 16667"/>
            </a:avLst>
          </a:prstGeom>
          <a:solidFill>
            <a:srgbClr val="28727C">
              <a:alpha val="86667"/>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Why?</a:t>
            </a:r>
            <a:endParaRPr lang="en-US" sz="2000"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Content Placeholder 2"/>
          <p:cNvSpPr>
            <a:spLocks noGrp="1"/>
          </p:cNvSpPr>
          <p:nvPr>
            <p:ph idx="1"/>
          </p:nvPr>
        </p:nvSpPr>
        <p:spPr>
          <a:xfrm>
            <a:off x="520700" y="917575"/>
            <a:ext cx="8318500" cy="5788025"/>
          </a:xfrm>
        </p:spPr>
        <p:txBody>
          <a:bodyPr/>
          <a:lstStyle/>
          <a:p>
            <a:pPr>
              <a:lnSpc>
                <a:spcPct val="140000"/>
              </a:lnSpc>
              <a:spcBef>
                <a:spcPct val="0"/>
              </a:spcBef>
              <a:spcAft>
                <a:spcPct val="0"/>
              </a:spcAft>
            </a:pPr>
            <a:r>
              <a:rPr lang="en-US" b="1" dirty="0" smtClean="0">
                <a:solidFill>
                  <a:srgbClr val="7D00FA"/>
                </a:solidFill>
              </a:rPr>
              <a:t>Bone</a:t>
            </a:r>
            <a:r>
              <a:rPr lang="en-US" dirty="0" smtClean="0"/>
              <a:t> is a connective tissue with a </a:t>
            </a:r>
            <a:r>
              <a:rPr lang="en-US" dirty="0" smtClean="0">
                <a:solidFill>
                  <a:srgbClr val="C00000"/>
                </a:solidFill>
              </a:rPr>
              <a:t>calcified intracellular matrix</a:t>
            </a:r>
            <a:r>
              <a:rPr lang="en-US" dirty="0" smtClean="0"/>
              <a:t>.  In the right circumstances, the </a:t>
            </a:r>
            <a:r>
              <a:rPr lang="en-US" dirty="0" err="1" smtClean="0"/>
              <a:t>chondrocytes</a:t>
            </a:r>
            <a:r>
              <a:rPr lang="en-US" dirty="0" smtClean="0"/>
              <a:t> of cartilage are capable of turning into the </a:t>
            </a:r>
            <a:r>
              <a:rPr lang="en-US" dirty="0" err="1" smtClean="0">
                <a:solidFill>
                  <a:srgbClr val="C00000"/>
                </a:solidFill>
              </a:rPr>
              <a:t>osteocytes</a:t>
            </a:r>
            <a:r>
              <a:rPr lang="en-US" dirty="0" smtClean="0"/>
              <a:t> that make up bone tissue.</a:t>
            </a:r>
          </a:p>
          <a:p>
            <a:pPr lvl="1" fontAlgn="base">
              <a:lnSpc>
                <a:spcPct val="140000"/>
              </a:lnSpc>
              <a:spcBef>
                <a:spcPct val="0"/>
              </a:spcBef>
              <a:spcAft>
                <a:spcPct val="0"/>
              </a:spcAft>
            </a:pPr>
            <a:r>
              <a:rPr lang="en-US" dirty="0" smtClean="0"/>
              <a:t>We will study bone in detail in Chapter 6.</a:t>
            </a:r>
          </a:p>
        </p:txBody>
      </p:sp>
      <p:sp>
        <p:nvSpPr>
          <p:cNvPr id="3074" name="Rectangle 2"/>
          <p:cNvSpPr>
            <a:spLocks noGrp="1" noChangeArrowheads="1"/>
          </p:cNvSpPr>
          <p:nvPr>
            <p:ph type="title"/>
          </p:nvPr>
        </p:nvSpPr>
        <p:spPr>
          <a:xfrm>
            <a:off x="46038" y="255588"/>
            <a:ext cx="9066212" cy="773112"/>
          </a:xfrm>
        </p:spPr>
        <p:txBody>
          <a:bodyPr/>
          <a:lstStyle/>
          <a:p>
            <a:pPr fontAlgn="auto">
              <a:spcAft>
                <a:spcPts val="0"/>
              </a:spcAft>
              <a:defRPr/>
            </a:pPr>
            <a:r>
              <a:rPr lang="en-US" dirty="0" smtClean="0"/>
              <a:t>Mature Connective Tissues</a:t>
            </a:r>
          </a:p>
        </p:txBody>
      </p:sp>
      <p:pic>
        <p:nvPicPr>
          <p:cNvPr id="99331" name="Picture 4" descr="pap13_tabfig_04_07.jpg"/>
          <p:cNvPicPr>
            <a:picLocks noChangeAspect="1"/>
          </p:cNvPicPr>
          <p:nvPr/>
        </p:nvPicPr>
        <p:blipFill>
          <a:blip r:embed="rId3" cstate="print"/>
          <a:srcRect/>
          <a:stretch>
            <a:fillRect/>
          </a:stretch>
        </p:blipFill>
        <p:spPr bwMode="auto">
          <a:xfrm>
            <a:off x="1471613" y="3879850"/>
            <a:ext cx="6200775" cy="2679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7" descr="pap13_tabfig_04_08_01.jpg"/>
          <p:cNvPicPr>
            <a:picLocks noChangeAspect="1"/>
          </p:cNvPicPr>
          <p:nvPr/>
        </p:nvPicPr>
        <p:blipFill>
          <a:blip r:embed="rId3" cstate="print"/>
          <a:srcRect/>
          <a:stretch>
            <a:fillRect/>
          </a:stretch>
        </p:blipFill>
        <p:spPr bwMode="auto">
          <a:xfrm>
            <a:off x="2898775" y="3351213"/>
            <a:ext cx="6043613" cy="3108325"/>
          </a:xfrm>
          <a:prstGeom prst="rect">
            <a:avLst/>
          </a:prstGeom>
          <a:noFill/>
          <a:ln w="9525">
            <a:noFill/>
            <a:miter lim="800000"/>
            <a:headEnd/>
            <a:tailEnd/>
          </a:ln>
        </p:spPr>
      </p:pic>
      <p:sp>
        <p:nvSpPr>
          <p:cNvPr id="101378" name="Content Placeholder 2"/>
          <p:cNvSpPr>
            <a:spLocks noGrp="1"/>
          </p:cNvSpPr>
          <p:nvPr>
            <p:ph idx="1"/>
          </p:nvPr>
        </p:nvSpPr>
        <p:spPr>
          <a:xfrm>
            <a:off x="444500" y="942975"/>
            <a:ext cx="8532813" cy="4899025"/>
          </a:xfrm>
        </p:spPr>
        <p:txBody>
          <a:bodyPr/>
          <a:lstStyle/>
          <a:p>
            <a:pPr>
              <a:spcBef>
                <a:spcPct val="0"/>
              </a:spcBef>
              <a:spcAft>
                <a:spcPct val="0"/>
              </a:spcAft>
            </a:pPr>
            <a:r>
              <a:rPr lang="en-US" b="1" dirty="0" smtClean="0">
                <a:solidFill>
                  <a:srgbClr val="7D00FA"/>
                </a:solidFill>
              </a:rPr>
              <a:t>Blood and lymph </a:t>
            </a:r>
            <a:r>
              <a:rPr lang="en-US" dirty="0" smtClean="0"/>
              <a:t>are atypical liquid connective tissues that we will study in Chapters 19 and 22.  As we have seen, blood has many cells.  It also has fibers (such as fibrin that makes blood clot).</a:t>
            </a:r>
          </a:p>
        </p:txBody>
      </p:sp>
      <p:sp>
        <p:nvSpPr>
          <p:cNvPr id="3074" name="Rectangle 2"/>
          <p:cNvSpPr>
            <a:spLocks noGrp="1" noChangeArrowheads="1"/>
          </p:cNvSpPr>
          <p:nvPr>
            <p:ph type="title"/>
          </p:nvPr>
        </p:nvSpPr>
        <p:spPr>
          <a:xfrm>
            <a:off x="46038" y="255588"/>
            <a:ext cx="9066212" cy="773112"/>
          </a:xfrm>
        </p:spPr>
        <p:txBody>
          <a:bodyPr/>
          <a:lstStyle/>
          <a:p>
            <a:pPr fontAlgn="auto">
              <a:spcAft>
                <a:spcPts val="0"/>
              </a:spcAft>
              <a:defRPr/>
            </a:pPr>
            <a:r>
              <a:rPr lang="en-US" dirty="0" smtClean="0"/>
              <a:t>Mature Connective Tissues</a:t>
            </a:r>
          </a:p>
        </p:txBody>
      </p:sp>
      <p:sp>
        <p:nvSpPr>
          <p:cNvPr id="5" name="Rounded Rectangular Callout 4"/>
          <p:cNvSpPr/>
          <p:nvPr/>
        </p:nvSpPr>
        <p:spPr>
          <a:xfrm>
            <a:off x="385763" y="4929187"/>
            <a:ext cx="4057649" cy="1057275"/>
          </a:xfrm>
          <a:prstGeom prst="wedgeRoundRectCallout">
            <a:avLst>
              <a:gd name="adj1" fmla="val 45691"/>
              <a:gd name="adj2" fmla="val -238213"/>
              <a:gd name="adj3" fmla="val 16667"/>
            </a:avLst>
          </a:prstGeom>
          <a:solidFill>
            <a:srgbClr val="28727C">
              <a:alpha val="86667"/>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What are the three? What is the extracellular matrix of blood called?</a:t>
            </a:r>
            <a:endParaRPr lang="en-US" sz="2000"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xit" presetSubtype="0" fill="hold" nodeType="withEffect">
                                  <p:stCondLst>
                                    <p:cond delay="0"/>
                                  </p:stCondLst>
                                  <p:childTnLst>
                                    <p:animEffect transition="out" filter="fade">
                                      <p:cBhvr>
                                        <p:cTn id="9" dur="500"/>
                                        <p:tgtEl>
                                          <p:spTgt spid="101377"/>
                                        </p:tgtEl>
                                      </p:cBhvr>
                                    </p:animEffect>
                                    <p:set>
                                      <p:cBhvr>
                                        <p:cTn id="10" dur="1" fill="hold">
                                          <p:stCondLst>
                                            <p:cond delay="499"/>
                                          </p:stCondLst>
                                        </p:cTn>
                                        <p:tgtEl>
                                          <p:spTgt spid="10137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1377"/>
                                        </p:tgtEl>
                                        <p:attrNameLst>
                                          <p:attrName>style.visibility</p:attrName>
                                        </p:attrNameLst>
                                      </p:cBhvr>
                                      <p:to>
                                        <p:strVal val="visible"/>
                                      </p:to>
                                    </p:set>
                                    <p:animEffect transition="in" filter="fade">
                                      <p:cBhvr>
                                        <p:cTn id="15" dur="500"/>
                                        <p:tgtEl>
                                          <p:spTgt spid="101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5" name="Content Placeholder 2"/>
          <p:cNvSpPr>
            <a:spLocks noGrp="1"/>
          </p:cNvSpPr>
          <p:nvPr>
            <p:ph idx="1"/>
          </p:nvPr>
        </p:nvSpPr>
        <p:spPr>
          <a:xfrm>
            <a:off x="0" y="0"/>
            <a:ext cx="9144000" cy="1219200"/>
          </a:xfrm>
          <a:solidFill>
            <a:schemeClr val="bg1"/>
          </a:solidFill>
        </p:spPr>
        <p:txBody>
          <a:bodyPr/>
          <a:lstStyle/>
          <a:p>
            <a:pPr algn="ctr">
              <a:spcBef>
                <a:spcPct val="0"/>
              </a:spcBef>
              <a:spcAft>
                <a:spcPct val="0"/>
              </a:spcAft>
              <a:buFont typeface="Wingdings" pitchFamily="2" charset="2"/>
              <a:buNone/>
            </a:pPr>
            <a:r>
              <a:rPr lang="en-US" sz="3600" smtClean="0">
                <a:solidFill>
                  <a:schemeClr val="tx1"/>
                </a:solidFill>
              </a:rPr>
              <a:t>Summary of Mature Connective Tissues</a:t>
            </a:r>
          </a:p>
        </p:txBody>
      </p:sp>
      <p:pic>
        <p:nvPicPr>
          <p:cNvPr id="103426" name="Picture 2" descr="M:\A. 1110-1111\1. New Wiley\Lecture Graphics\alters1e_26_04_li Connective Tissues summary.jpg"/>
          <p:cNvPicPr>
            <a:picLocks noChangeAspect="1" noChangeArrowheads="1"/>
          </p:cNvPicPr>
          <p:nvPr/>
        </p:nvPicPr>
        <p:blipFill>
          <a:blip r:embed="rId3" cstate="print"/>
          <a:srcRect b="3429"/>
          <a:stretch>
            <a:fillRect/>
          </a:stretch>
        </p:blipFill>
        <p:spPr bwMode="auto">
          <a:xfrm>
            <a:off x="285750" y="1079500"/>
            <a:ext cx="8655050" cy="5486400"/>
          </a:xfrm>
          <a:prstGeom prst="rect">
            <a:avLst/>
          </a:prstGeom>
          <a:noFill/>
          <a:ln w="9525">
            <a:noFill/>
            <a:miter lim="800000"/>
            <a:headEnd/>
            <a:tailEnd/>
          </a:ln>
        </p:spPr>
      </p:pic>
      <p:sp>
        <p:nvSpPr>
          <p:cNvPr id="4" name="Oval 3"/>
          <p:cNvSpPr/>
          <p:nvPr/>
        </p:nvSpPr>
        <p:spPr>
          <a:xfrm>
            <a:off x="914400" y="1185863"/>
            <a:ext cx="1443038" cy="514350"/>
          </a:xfrm>
          <a:prstGeom prst="ellipse">
            <a:avLst/>
          </a:prstGeom>
          <a:solidFill>
            <a:srgbClr val="92D05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495800" y="1209676"/>
            <a:ext cx="1114425" cy="514350"/>
          </a:xfrm>
          <a:prstGeom prst="ellipse">
            <a:avLst/>
          </a:prstGeom>
          <a:solidFill>
            <a:srgbClr val="92D05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958136" y="1266826"/>
            <a:ext cx="814388" cy="404812"/>
          </a:xfrm>
          <a:prstGeom prst="ellipse">
            <a:avLst/>
          </a:prstGeom>
          <a:solidFill>
            <a:srgbClr val="92D05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81039" y="3038476"/>
            <a:ext cx="933450" cy="361949"/>
          </a:xfrm>
          <a:prstGeom prst="ellipse">
            <a:avLst/>
          </a:prstGeom>
          <a:solidFill>
            <a:srgbClr val="92D05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143000" y="3243263"/>
            <a:ext cx="928688" cy="414337"/>
          </a:xfrm>
          <a:prstGeom prst="ellipse">
            <a:avLst/>
          </a:prstGeom>
          <a:solidFill>
            <a:srgbClr val="92D05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86250" y="2986088"/>
            <a:ext cx="1828800" cy="514350"/>
          </a:xfrm>
          <a:prstGeom prst="ellipse">
            <a:avLst/>
          </a:prstGeom>
          <a:solidFill>
            <a:srgbClr val="92D05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572250" y="3343275"/>
            <a:ext cx="428625" cy="242888"/>
          </a:xfrm>
          <a:prstGeom prst="ellipse">
            <a:avLst/>
          </a:prstGeom>
          <a:solidFill>
            <a:srgbClr val="92D05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28600" y="5157788"/>
            <a:ext cx="1557338" cy="342900"/>
          </a:xfrm>
          <a:prstGeom prst="ellipse">
            <a:avLst/>
          </a:prstGeom>
          <a:solidFill>
            <a:srgbClr val="92D05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314825" y="4714876"/>
            <a:ext cx="1114425" cy="514350"/>
          </a:xfrm>
          <a:prstGeom prst="ellipse">
            <a:avLst/>
          </a:prstGeom>
          <a:solidFill>
            <a:srgbClr val="92D050">
              <a:alpha val="25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Arial" pitchFamily="34" charset="0"/>
                <a:cs typeface="Arial" pitchFamily="34" charset="0"/>
              </a:rPr>
              <a:t>duh.</a:t>
            </a:r>
            <a:endParaRPr lang="en-US" dirty="0">
              <a:solidFill>
                <a:schemeClr val="tx1"/>
              </a:solidFill>
              <a:latin typeface="Arial" pitchFamily="34" charset="0"/>
              <a:cs typeface="Arial" pitchFamily="34" charset="0"/>
            </a:endParaRPr>
          </a:p>
        </p:txBody>
      </p:sp>
      <p:sp>
        <p:nvSpPr>
          <p:cNvPr id="2" name="Rectangle 1"/>
          <p:cNvSpPr/>
          <p:nvPr/>
        </p:nvSpPr>
        <p:spPr>
          <a:xfrm>
            <a:off x="6940550" y="4983046"/>
            <a:ext cx="2000250" cy="1200329"/>
          </a:xfrm>
          <a:prstGeom prst="rect">
            <a:avLst/>
          </a:prstGeom>
        </p:spPr>
        <p:txBody>
          <a:bodyPr wrap="square">
            <a:spAutoFit/>
          </a:bodyPr>
          <a:lstStyle/>
          <a:p>
            <a:r>
              <a:rPr lang="en-US" dirty="0">
                <a:hlinkClick r:id="rId4" tooltip="Tissues, Part 4 - Types of Connective Tissues: Crash Course A&amp;P #5"/>
              </a:rPr>
              <a:t>Tissues, Part 4 - Types of Connective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dissolv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Content Placeholder 2"/>
          <p:cNvSpPr>
            <a:spLocks noGrp="1"/>
          </p:cNvSpPr>
          <p:nvPr>
            <p:ph idx="1"/>
          </p:nvPr>
        </p:nvSpPr>
        <p:spPr>
          <a:xfrm>
            <a:off x="471488" y="892175"/>
            <a:ext cx="8367712" cy="5737225"/>
          </a:xfrm>
        </p:spPr>
        <p:txBody>
          <a:bodyPr/>
          <a:lstStyle/>
          <a:p>
            <a:pPr>
              <a:lnSpc>
                <a:spcPct val="145000"/>
              </a:lnSpc>
              <a:spcBef>
                <a:spcPct val="0"/>
              </a:spcBef>
              <a:spcAft>
                <a:spcPct val="0"/>
              </a:spcAft>
            </a:pPr>
            <a:r>
              <a:rPr lang="en-US" dirty="0" smtClean="0"/>
              <a:t>Muscles and nerve tissues are the last of the 4 basic tissue types. Neurons and muscle fibers are considered </a:t>
            </a:r>
            <a:r>
              <a:rPr lang="en-US" b="1" dirty="0" smtClean="0">
                <a:solidFill>
                  <a:srgbClr val="7D00FA"/>
                </a:solidFill>
              </a:rPr>
              <a:t>excitable cells</a:t>
            </a:r>
            <a:r>
              <a:rPr lang="en-US" dirty="0" smtClean="0">
                <a:solidFill>
                  <a:srgbClr val="7D00FA"/>
                </a:solidFill>
              </a:rPr>
              <a:t> </a:t>
            </a:r>
            <a:r>
              <a:rPr lang="en-US" dirty="0" smtClean="0"/>
              <a:t>because they exhibit </a:t>
            </a:r>
            <a:r>
              <a:rPr lang="en-US" b="1" dirty="0" smtClean="0"/>
              <a:t>electrical excitability,</a:t>
            </a:r>
            <a:r>
              <a:rPr lang="en-US" dirty="0" smtClean="0"/>
              <a:t> the ability to respond to certain stimuli by producing electrical signals such as </a:t>
            </a:r>
            <a:r>
              <a:rPr lang="en-US" i="1" dirty="0" smtClean="0"/>
              <a:t>action potentials.</a:t>
            </a:r>
            <a:endParaRPr lang="en-US" dirty="0" smtClean="0"/>
          </a:p>
          <a:p>
            <a:pPr lvl="1" fontAlgn="base">
              <a:lnSpc>
                <a:spcPct val="145000"/>
              </a:lnSpc>
              <a:spcBef>
                <a:spcPct val="0"/>
              </a:spcBef>
              <a:spcAft>
                <a:spcPct val="0"/>
              </a:spcAft>
            </a:pPr>
            <a:r>
              <a:rPr lang="en-US" dirty="0" smtClean="0"/>
              <a:t>Action potentials can propagate (travel) along the plasma membrane of a neuron or muscle fiber due to the presence of specific voltage-gated ion channels.</a:t>
            </a:r>
          </a:p>
          <a:p>
            <a:pPr>
              <a:lnSpc>
                <a:spcPct val="145000"/>
              </a:lnSpc>
              <a:spcBef>
                <a:spcPct val="0"/>
              </a:spcBef>
              <a:spcAft>
                <a:spcPct val="0"/>
              </a:spcAft>
            </a:pPr>
            <a:r>
              <a:rPr lang="en-US" dirty="0" smtClean="0"/>
              <a:t>Each will be studied in depth in upcoming chapters.</a:t>
            </a:r>
          </a:p>
        </p:txBody>
      </p:sp>
      <p:sp>
        <p:nvSpPr>
          <p:cNvPr id="2" name="Title 1"/>
          <p:cNvSpPr>
            <a:spLocks noGrp="1"/>
          </p:cNvSpPr>
          <p:nvPr>
            <p:ph type="title"/>
          </p:nvPr>
        </p:nvSpPr>
        <p:spPr>
          <a:xfrm>
            <a:off x="46038" y="217488"/>
            <a:ext cx="9066212" cy="773112"/>
          </a:xfrm>
        </p:spPr>
        <p:txBody>
          <a:bodyPr/>
          <a:lstStyle/>
          <a:p>
            <a:pPr fontAlgn="auto">
              <a:spcAft>
                <a:spcPts val="0"/>
              </a:spcAft>
              <a:defRPr/>
            </a:pPr>
            <a:r>
              <a:rPr lang="en-US" dirty="0" smtClean="0"/>
              <a:t>Muscle and Nerve Tissues</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8" y="217488"/>
            <a:ext cx="9066212" cy="773112"/>
          </a:xfrm>
        </p:spPr>
        <p:txBody>
          <a:bodyPr/>
          <a:lstStyle/>
          <a:p>
            <a:pPr fontAlgn="auto">
              <a:spcAft>
                <a:spcPts val="0"/>
              </a:spcAft>
              <a:defRPr/>
            </a:pPr>
            <a:r>
              <a:rPr lang="en-US" dirty="0" smtClean="0"/>
              <a:t>Muscle and Nerve Tissues</a:t>
            </a:r>
            <a:endParaRPr lang="en-US" dirty="0"/>
          </a:p>
        </p:txBody>
      </p:sp>
      <p:pic>
        <p:nvPicPr>
          <p:cNvPr id="107522" name="Picture 4" descr="pap13_tabfig_04_09a.jpg"/>
          <p:cNvPicPr>
            <a:picLocks noChangeAspect="1"/>
          </p:cNvPicPr>
          <p:nvPr/>
        </p:nvPicPr>
        <p:blipFill>
          <a:blip r:embed="rId3" cstate="print"/>
          <a:srcRect/>
          <a:stretch>
            <a:fillRect/>
          </a:stretch>
        </p:blipFill>
        <p:spPr bwMode="auto">
          <a:xfrm>
            <a:off x="385763" y="1114425"/>
            <a:ext cx="6235700" cy="3330575"/>
          </a:xfrm>
          <a:prstGeom prst="rect">
            <a:avLst/>
          </a:prstGeom>
          <a:noFill/>
          <a:ln w="9525">
            <a:noFill/>
            <a:miter lim="800000"/>
            <a:headEnd/>
            <a:tailEnd/>
          </a:ln>
        </p:spPr>
      </p:pic>
      <p:pic>
        <p:nvPicPr>
          <p:cNvPr id="107523" name="Picture 5" descr="pap13_tabfig_04_10.jpg"/>
          <p:cNvPicPr>
            <a:picLocks noChangeAspect="1"/>
          </p:cNvPicPr>
          <p:nvPr/>
        </p:nvPicPr>
        <p:blipFill>
          <a:blip r:embed="rId4" cstate="print"/>
          <a:srcRect/>
          <a:stretch>
            <a:fillRect/>
          </a:stretch>
        </p:blipFill>
        <p:spPr bwMode="auto">
          <a:xfrm>
            <a:off x="495300" y="4533900"/>
            <a:ext cx="6389688" cy="2117725"/>
          </a:xfrm>
          <a:prstGeom prst="rect">
            <a:avLst/>
          </a:prstGeom>
          <a:noFill/>
          <a:ln w="9525">
            <a:noFill/>
            <a:miter lim="800000"/>
            <a:headEnd/>
            <a:tailEnd/>
          </a:ln>
        </p:spPr>
      </p:pic>
      <p:sp>
        <p:nvSpPr>
          <p:cNvPr id="6" name="Rounded Rectangular Callout 5"/>
          <p:cNvSpPr/>
          <p:nvPr/>
        </p:nvSpPr>
        <p:spPr>
          <a:xfrm rot="5400000">
            <a:off x="5993607" y="2793210"/>
            <a:ext cx="4629150" cy="928685"/>
          </a:xfrm>
          <a:prstGeom prst="wedgeRoundRectCallout">
            <a:avLst>
              <a:gd name="adj1" fmla="val -6773"/>
              <a:gd name="adj2" fmla="val 190458"/>
              <a:gd name="adj3" fmla="val 16667"/>
            </a:avLst>
          </a:prstGeom>
          <a:solidFill>
            <a:srgbClr val="28727C">
              <a:alpha val="86667"/>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Briefly explain the interdependence of these two tissue types…</a:t>
            </a:r>
            <a:endParaRPr lang="en-US" sz="2000"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5" descr="pap13_fig_04_09b.jpg"/>
          <p:cNvPicPr>
            <a:picLocks noChangeAspect="1"/>
          </p:cNvPicPr>
          <p:nvPr/>
        </p:nvPicPr>
        <p:blipFill>
          <a:blip r:embed="rId3" cstate="print"/>
          <a:srcRect/>
          <a:stretch>
            <a:fillRect/>
          </a:stretch>
        </p:blipFill>
        <p:spPr bwMode="auto">
          <a:xfrm>
            <a:off x="2859088" y="4160838"/>
            <a:ext cx="6119812" cy="2425700"/>
          </a:xfrm>
          <a:prstGeom prst="rect">
            <a:avLst/>
          </a:prstGeom>
          <a:noFill/>
          <a:ln w="9525">
            <a:noFill/>
            <a:miter lim="800000"/>
            <a:headEnd/>
            <a:tailEnd/>
          </a:ln>
        </p:spPr>
      </p:pic>
      <p:sp>
        <p:nvSpPr>
          <p:cNvPr id="109570" name="Content Placeholder 3"/>
          <p:cNvSpPr>
            <a:spLocks noGrp="1"/>
          </p:cNvSpPr>
          <p:nvPr>
            <p:ph idx="1"/>
          </p:nvPr>
        </p:nvSpPr>
        <p:spPr>
          <a:xfrm>
            <a:off x="420688" y="930275"/>
            <a:ext cx="8442325" cy="5646738"/>
          </a:xfrm>
        </p:spPr>
        <p:txBody>
          <a:bodyPr/>
          <a:lstStyle/>
          <a:p>
            <a:pPr>
              <a:lnSpc>
                <a:spcPct val="140000"/>
              </a:lnSpc>
              <a:spcBef>
                <a:spcPct val="0"/>
              </a:spcBef>
              <a:spcAft>
                <a:spcPct val="0"/>
              </a:spcAft>
            </a:pPr>
            <a:r>
              <a:rPr lang="en-US" dirty="0" smtClean="0">
                <a:solidFill>
                  <a:srgbClr val="C00000"/>
                </a:solidFill>
              </a:rPr>
              <a:t>Combining two tissues creates an </a:t>
            </a:r>
            <a:r>
              <a:rPr lang="en-US" b="1" dirty="0" smtClean="0">
                <a:solidFill>
                  <a:schemeClr val="tx1"/>
                </a:solidFill>
              </a:rPr>
              <a:t>organ</a:t>
            </a:r>
            <a:r>
              <a:rPr lang="en-US" dirty="0" smtClean="0"/>
              <a:t>.  However, most of the organs and all of the organs systems studied this year contain all 4 basic types of tissues.</a:t>
            </a:r>
          </a:p>
          <a:p>
            <a:pPr lvl="1" fontAlgn="base">
              <a:lnSpc>
                <a:spcPct val="140000"/>
              </a:lnSpc>
              <a:spcBef>
                <a:spcPct val="0"/>
              </a:spcBef>
              <a:spcAft>
                <a:spcPct val="0"/>
              </a:spcAft>
            </a:pPr>
            <a:r>
              <a:rPr lang="en-US" dirty="0" smtClean="0"/>
              <a:t>Epithelial membranes are the simplest organs in the body, constructed of </a:t>
            </a:r>
            <a:r>
              <a:rPr lang="en-US" b="1" dirty="0" smtClean="0">
                <a:solidFill>
                  <a:srgbClr val="7D00FA"/>
                </a:solidFill>
              </a:rPr>
              <a:t>only</a:t>
            </a:r>
            <a:r>
              <a:rPr lang="en-US" dirty="0" smtClean="0"/>
              <a:t> epithelium and a little bit of connective tissue.</a:t>
            </a:r>
          </a:p>
        </p:txBody>
      </p:sp>
      <p:sp>
        <p:nvSpPr>
          <p:cNvPr id="3" name="Title 2"/>
          <p:cNvSpPr>
            <a:spLocks noGrp="1"/>
          </p:cNvSpPr>
          <p:nvPr>
            <p:ph type="title"/>
          </p:nvPr>
        </p:nvSpPr>
        <p:spPr>
          <a:xfrm>
            <a:off x="46038" y="217488"/>
            <a:ext cx="9066212" cy="773112"/>
          </a:xfrm>
        </p:spPr>
        <p:txBody>
          <a:bodyPr/>
          <a:lstStyle/>
          <a:p>
            <a:pPr fontAlgn="auto">
              <a:spcAft>
                <a:spcPts val="0"/>
              </a:spcAft>
              <a:defRPr/>
            </a:pPr>
            <a:r>
              <a:rPr lang="en-US" dirty="0" smtClean="0"/>
              <a:t>Epithelial Membranes</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02B18"/>
        </a:solidFill>
        <a:effectLst/>
      </p:bgPr>
    </p:bg>
    <p:spTree>
      <p:nvGrpSpPr>
        <p:cNvPr id="1" name=""/>
        <p:cNvGrpSpPr/>
        <p:nvPr/>
      </p:nvGrpSpPr>
      <p:grpSpPr>
        <a:xfrm>
          <a:off x="0" y="0"/>
          <a:ext cx="0" cy="0"/>
          <a:chOff x="0" y="0"/>
          <a:chExt cx="0" cy="0"/>
        </a:xfrm>
      </p:grpSpPr>
      <p:pic>
        <p:nvPicPr>
          <p:cNvPr id="157698" name="Picture 2" descr="http://www.freakingnews.com/pictures/74000/The-Operation-Game-by-Rembrandt-74090.jpg"/>
          <p:cNvPicPr>
            <a:picLocks noChangeAspect="1" noChangeArrowheads="1"/>
          </p:cNvPicPr>
          <p:nvPr/>
        </p:nvPicPr>
        <p:blipFill>
          <a:blip r:embed="rId2" cstate="print"/>
          <a:srcRect b="7447"/>
          <a:stretch>
            <a:fillRect/>
          </a:stretch>
        </p:blipFill>
        <p:spPr bwMode="auto">
          <a:xfrm>
            <a:off x="3942208" y="0"/>
            <a:ext cx="5249917" cy="6858001"/>
          </a:xfrm>
          <a:prstGeom prst="rect">
            <a:avLst/>
          </a:prstGeom>
          <a:noFill/>
        </p:spPr>
      </p:pic>
      <p:sp>
        <p:nvSpPr>
          <p:cNvPr id="3" name="Title 2"/>
          <p:cNvSpPr>
            <a:spLocks noGrp="1"/>
          </p:cNvSpPr>
          <p:nvPr>
            <p:ph type="title"/>
          </p:nvPr>
        </p:nvSpPr>
        <p:spPr>
          <a:xfrm>
            <a:off x="-678207" y="0"/>
            <a:ext cx="5202910" cy="792162"/>
          </a:xfrm>
        </p:spPr>
        <p:txBody>
          <a:bodyPr/>
          <a:lstStyle/>
          <a:p>
            <a:r>
              <a:rPr lang="en-US" sz="4400" dirty="0" smtClean="0">
                <a:solidFill>
                  <a:schemeClr val="accent1"/>
                </a:solidFill>
                <a:effectLst>
                  <a:outerShdw blurRad="38100" dist="38100" dir="2700000" algn="tl">
                    <a:srgbClr val="000000">
                      <a:alpha val="43137"/>
                    </a:srgbClr>
                  </a:outerShdw>
                </a:effectLst>
                <a:latin typeface="Blackadder ITC" pitchFamily="82" charset="0"/>
              </a:rPr>
              <a:t>Clinical Connection</a:t>
            </a:r>
            <a:endParaRPr lang="en-US" sz="4400" dirty="0">
              <a:solidFill>
                <a:schemeClr val="accent1"/>
              </a:solidFill>
              <a:effectLst>
                <a:outerShdw blurRad="38100" dist="38100" dir="2700000" algn="tl">
                  <a:srgbClr val="000000">
                    <a:alpha val="43137"/>
                  </a:srgbClr>
                </a:outerShdw>
              </a:effectLst>
              <a:latin typeface="Blackadder ITC" pitchFamily="82" charset="0"/>
            </a:endParaRPr>
          </a:p>
        </p:txBody>
      </p:sp>
      <p:sp>
        <p:nvSpPr>
          <p:cNvPr id="13" name="Title 2"/>
          <p:cNvSpPr txBox="1">
            <a:spLocks/>
          </p:cNvSpPr>
          <p:nvPr/>
        </p:nvSpPr>
        <p:spPr>
          <a:xfrm>
            <a:off x="242888" y="6065838"/>
            <a:ext cx="3720672"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spc="-100" noProof="0" dirty="0" smtClean="0">
                <a:solidFill>
                  <a:schemeClr val="bg1">
                    <a:lumMod val="65000"/>
                  </a:schemeClr>
                </a:solidFill>
                <a:effectLst>
                  <a:outerShdw blurRad="38100" dist="38100" dir="2700000" algn="tl">
                    <a:srgbClr val="000000">
                      <a:alpha val="43137"/>
                    </a:srgbClr>
                  </a:outerShdw>
                </a:effectLst>
                <a:latin typeface="Blackadder ITC" pitchFamily="82" charset="0"/>
                <a:ea typeface="+mj-ea"/>
                <a:cs typeface="+mj-cs"/>
              </a:rPr>
              <a:t>Possibilities...</a:t>
            </a:r>
            <a:endParaRPr kumimoji="0" lang="en-US" sz="3200" b="0" i="0" u="none" strike="noStrike" kern="1200" cap="none" spc="-100" normalizeH="0" baseline="0" noProof="0" dirty="0">
              <a:ln>
                <a:noFill/>
              </a:ln>
              <a:solidFill>
                <a:schemeClr val="bg1">
                  <a:lumMod val="6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9" name="Title 2"/>
          <p:cNvSpPr txBox="1">
            <a:spLocks/>
          </p:cNvSpPr>
          <p:nvPr/>
        </p:nvSpPr>
        <p:spPr>
          <a:xfrm>
            <a:off x="3957138" y="204952"/>
            <a:ext cx="5202910" cy="792162"/>
          </a:xfrm>
          <a:prstGeom prst="rect">
            <a:avLst/>
          </a:prstGeom>
        </p:spPr>
        <p:txBody>
          <a:bodyPr vert="horz" lIns="91440" tIns="45720" rIns="91440" bIns="45720"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smtClean="0">
                <a:solidFill>
                  <a:schemeClr val="accent5">
                    <a:lumMod val="75000"/>
                  </a:schemeClr>
                </a:solidFill>
                <a:effectLst>
                  <a:outerShdw blurRad="38100" dist="38100" dir="2700000" algn="tl">
                    <a:srgbClr val="000000">
                      <a:alpha val="43137"/>
                    </a:srgbClr>
                  </a:outerShdw>
                </a:effectLst>
                <a:latin typeface="Blackadder ITC" pitchFamily="82" charset="0"/>
                <a:ea typeface="+mj-ea"/>
                <a:cs typeface="+mj-cs"/>
              </a:rPr>
              <a:t>Tissue Engineering</a:t>
            </a:r>
            <a:endParaRPr kumimoji="0" lang="en-US" sz="4000" b="0" i="0" u="none" strike="noStrike" kern="1200" cap="none" spc="-100" normalizeH="0" baseline="0" noProof="0" dirty="0">
              <a:ln>
                <a:noFill/>
              </a:ln>
              <a:solidFill>
                <a:schemeClr val="accent5">
                  <a:lumMod val="75000"/>
                </a:schemeClr>
              </a:solidFill>
              <a:effectLst>
                <a:outerShdw blurRad="38100" dist="38100" dir="2700000" algn="tl">
                  <a:srgbClr val="000000">
                    <a:alpha val="43137"/>
                  </a:srgbClr>
                </a:outerShdw>
              </a:effectLst>
              <a:uLnTx/>
              <a:uFillTx/>
              <a:latin typeface="Blackadder ITC" pitchFamily="82" charset="0"/>
              <a:ea typeface="+mj-ea"/>
              <a:cs typeface="+mj-cs"/>
            </a:endParaRPr>
          </a:p>
        </p:txBody>
      </p:sp>
      <p:sp>
        <p:nvSpPr>
          <p:cNvPr id="10" name="Rounded Rectangular Callout 9"/>
          <p:cNvSpPr/>
          <p:nvPr/>
        </p:nvSpPr>
        <p:spPr>
          <a:xfrm>
            <a:off x="4386264" y="928689"/>
            <a:ext cx="4529136" cy="4814886"/>
          </a:xfrm>
          <a:prstGeom prst="wedgeRoundRectCallout">
            <a:avLst>
              <a:gd name="adj1" fmla="val 9855"/>
              <a:gd name="adj2" fmla="val 55851"/>
              <a:gd name="adj3" fmla="val 16667"/>
            </a:avLst>
          </a:prstGeom>
          <a:solidFill>
            <a:schemeClr val="bg1">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effectLst>
                  <a:outerShdw blurRad="38100" dist="38100" dir="2700000" algn="tl">
                    <a:srgbClr val="000000">
                      <a:alpha val="43137"/>
                    </a:srgbClr>
                  </a:outerShdw>
                </a:effectLst>
              </a:rPr>
              <a:t>A building material (e.g., extracellular matrix, biodegradable polymer), is shaped as needed, seeded with living cells and bathed with growth factors. When the cells multiply, they fill up the scaffold and grow into three-dimensional tissue. Once implanted in the body, the cells recreate their intended tissue functions. Blood vessels attach themselves to the new tissue, the scaffold dissolves, and the newly-grown tissue eventually blends in with its surroundings.</a:t>
            </a:r>
            <a:endParaRPr lang="en-US" sz="2000" dirty="0">
              <a:solidFill>
                <a:schemeClr val="tx1"/>
              </a:solidFill>
              <a:effectLst>
                <a:outerShdw blurRad="38100" dist="38100" dir="2700000" algn="tl">
                  <a:srgbClr val="000000">
                    <a:alpha val="43137"/>
                  </a:srgbClr>
                </a:outerShdw>
              </a:effectLst>
            </a:endParaRPr>
          </a:p>
        </p:txBody>
      </p:sp>
      <p:pic>
        <p:nvPicPr>
          <p:cNvPr id="149506" name="Picture 2" descr="http://i.telegraph.co.uk/multimedia/archive/02841/Ear-Mouse_2841301b.jpg"/>
          <p:cNvPicPr>
            <a:picLocks noChangeAspect="1" noChangeArrowheads="1"/>
          </p:cNvPicPr>
          <p:nvPr/>
        </p:nvPicPr>
        <p:blipFill>
          <a:blip r:embed="rId3" cstate="print"/>
          <a:srcRect/>
          <a:stretch>
            <a:fillRect/>
          </a:stretch>
        </p:blipFill>
        <p:spPr bwMode="auto">
          <a:xfrm>
            <a:off x="171450" y="642938"/>
            <a:ext cx="2746743" cy="1714500"/>
          </a:xfrm>
          <a:prstGeom prst="rect">
            <a:avLst/>
          </a:prstGeom>
          <a:ln>
            <a:noFill/>
          </a:ln>
          <a:effectLst>
            <a:outerShdw blurRad="292100" dist="139700" dir="2700000" algn="tl" rotWithShape="0">
              <a:srgbClr val="333333">
                <a:alpha val="65000"/>
              </a:srgbClr>
            </a:outerShdw>
          </a:effectLst>
        </p:spPr>
      </p:pic>
      <p:pic>
        <p:nvPicPr>
          <p:cNvPr id="149508" name="Picture 4" descr="http://www.scientificamerican.com/sciam/cache/file/74A5C329-780E-42CD-B929195C7A2437BF_article.jpg?33DC4"/>
          <p:cNvPicPr>
            <a:picLocks noChangeAspect="1" noChangeArrowheads="1"/>
          </p:cNvPicPr>
          <p:nvPr/>
        </p:nvPicPr>
        <p:blipFill>
          <a:blip r:embed="rId4" cstate="print"/>
          <a:srcRect/>
          <a:stretch>
            <a:fillRect/>
          </a:stretch>
        </p:blipFill>
        <p:spPr bwMode="auto">
          <a:xfrm>
            <a:off x="1212850" y="2220912"/>
            <a:ext cx="2638425" cy="2638426"/>
          </a:xfrm>
          <a:prstGeom prst="rect">
            <a:avLst/>
          </a:prstGeom>
          <a:ln>
            <a:noFill/>
          </a:ln>
          <a:effectLst>
            <a:outerShdw blurRad="292100" dist="139700" dir="2700000" algn="tl" rotWithShape="0">
              <a:srgbClr val="333333">
                <a:alpha val="65000"/>
              </a:srgbClr>
            </a:outerShdw>
          </a:effectLst>
        </p:spPr>
      </p:pic>
      <p:pic>
        <p:nvPicPr>
          <p:cNvPr id="149510" name="Picture 6" descr="http://cdn.medgadget.com/wp-content/uploads/2011/12/HBIO-Harvard-Bioscience-Bioreactor.jpg"/>
          <p:cNvPicPr>
            <a:picLocks noChangeAspect="1" noChangeArrowheads="1"/>
          </p:cNvPicPr>
          <p:nvPr/>
        </p:nvPicPr>
        <p:blipFill>
          <a:blip r:embed="rId5" cstate="print"/>
          <a:srcRect/>
          <a:stretch>
            <a:fillRect/>
          </a:stretch>
        </p:blipFill>
        <p:spPr bwMode="auto">
          <a:xfrm>
            <a:off x="241301" y="4235450"/>
            <a:ext cx="2619375" cy="1962150"/>
          </a:xfrm>
          <a:prstGeom prst="rect">
            <a:avLst/>
          </a:prstGeom>
          <a:ln>
            <a:noFill/>
          </a:ln>
          <a:effectLst>
            <a:outerShdw blurRad="292100" dist="139700" dir="2700000" algn="tl" rotWithShape="0">
              <a:srgbClr val="333333">
                <a:alpha val="65000"/>
              </a:srgbClr>
            </a:outerShdw>
          </a:effectLst>
        </p:spPr>
      </p:pic>
      <p:pic>
        <p:nvPicPr>
          <p:cNvPr id="149512" name="Picture 8" descr="Schmeat isn't murder … a lab-grown slab of schmeat."/>
          <p:cNvPicPr>
            <a:picLocks noChangeAspect="1" noChangeArrowheads="1"/>
          </p:cNvPicPr>
          <p:nvPr/>
        </p:nvPicPr>
        <p:blipFill>
          <a:blip r:embed="rId6" cstate="print"/>
          <a:srcRect/>
          <a:stretch>
            <a:fillRect/>
          </a:stretch>
        </p:blipFill>
        <p:spPr bwMode="auto">
          <a:xfrm>
            <a:off x="169861" y="663571"/>
            <a:ext cx="2857500" cy="1714500"/>
          </a:xfrm>
          <a:prstGeom prst="rect">
            <a:avLst/>
          </a:prstGeom>
          <a:ln>
            <a:noFill/>
          </a:ln>
          <a:effectLst>
            <a:outerShdw blurRad="292100" dist="139700" dir="2700000" algn="tl" rotWithShape="0">
              <a:srgbClr val="333333">
                <a:alpha val="65000"/>
              </a:srgbClr>
            </a:outerShdw>
          </a:effectLst>
        </p:spPr>
      </p:pic>
      <p:pic>
        <p:nvPicPr>
          <p:cNvPr id="149514" name="Picture 10" descr="https://encrypted-tbn2.gstatic.com/images?q=tbn:ANd9GcT4l7tE-010AbnPZuxtC7u8oOTNhup7RqFr70CixOtwPUbwwnBl"/>
          <p:cNvPicPr>
            <a:picLocks noChangeAspect="1" noChangeArrowheads="1"/>
          </p:cNvPicPr>
          <p:nvPr/>
        </p:nvPicPr>
        <p:blipFill>
          <a:blip r:embed="rId7" cstate="print"/>
          <a:srcRect/>
          <a:stretch>
            <a:fillRect/>
          </a:stretch>
        </p:blipFill>
        <p:spPr bwMode="auto">
          <a:xfrm>
            <a:off x="1155700" y="2338387"/>
            <a:ext cx="2847975" cy="1600200"/>
          </a:xfrm>
          <a:prstGeom prst="rect">
            <a:avLst/>
          </a:prstGeom>
          <a:ln>
            <a:noFill/>
          </a:ln>
          <a:effectLst>
            <a:outerShdw blurRad="292100" dist="139700" dir="2700000" algn="tl" rotWithShape="0">
              <a:srgbClr val="333333">
                <a:alpha val="65000"/>
              </a:srgbClr>
            </a:outerShdw>
          </a:effectLst>
        </p:spPr>
      </p:pic>
      <p:pic>
        <p:nvPicPr>
          <p:cNvPr id="149516" name="Picture 12" descr="http://thebackbencher.co.uk/wp-content/uploads/2013/08/lab-grown-burger.jpg"/>
          <p:cNvPicPr>
            <a:picLocks noChangeAspect="1" noChangeArrowheads="1"/>
          </p:cNvPicPr>
          <p:nvPr/>
        </p:nvPicPr>
        <p:blipFill>
          <a:blip r:embed="rId8" cstate="print"/>
          <a:srcRect/>
          <a:stretch>
            <a:fillRect/>
          </a:stretch>
        </p:blipFill>
        <p:spPr bwMode="auto">
          <a:xfrm>
            <a:off x="200025" y="3714750"/>
            <a:ext cx="3263865" cy="1800226"/>
          </a:xfrm>
          <a:prstGeom prst="rect">
            <a:avLst/>
          </a:prstGeom>
          <a:ln>
            <a:noFill/>
          </a:ln>
          <a:effectLst>
            <a:outerShdw blurRad="292100" dist="139700" dir="2700000" algn="tl" rotWithShape="0">
              <a:srgbClr val="333333">
                <a:alpha val="65000"/>
              </a:srgbClr>
            </a:outerShdw>
          </a:effectLst>
        </p:spPr>
      </p:pic>
      <p:pic>
        <p:nvPicPr>
          <p:cNvPr id="149518" name="Picture 14" descr="http://www.ecorazzi.com/wp-content/uploads/2013/08/Lab-Grown_Burger-592x357.jpg"/>
          <p:cNvPicPr>
            <a:picLocks noChangeAspect="1" noChangeArrowheads="1"/>
          </p:cNvPicPr>
          <p:nvPr/>
        </p:nvPicPr>
        <p:blipFill>
          <a:blip r:embed="rId9" cstate="print"/>
          <a:srcRect/>
          <a:stretch>
            <a:fillRect/>
          </a:stretch>
        </p:blipFill>
        <p:spPr bwMode="auto">
          <a:xfrm>
            <a:off x="2928937" y="5240426"/>
            <a:ext cx="2371726" cy="143024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9506"/>
                                        </p:tgtEl>
                                        <p:attrNameLst>
                                          <p:attrName>style.visibility</p:attrName>
                                        </p:attrNameLst>
                                      </p:cBhvr>
                                      <p:to>
                                        <p:strVal val="visible"/>
                                      </p:to>
                                    </p:set>
                                    <p:animEffect transition="in" filter="dissolve">
                                      <p:cBhvr>
                                        <p:cTn id="22" dur="500"/>
                                        <p:tgtEl>
                                          <p:spTgt spid="14950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9508"/>
                                        </p:tgtEl>
                                        <p:attrNameLst>
                                          <p:attrName>style.visibility</p:attrName>
                                        </p:attrNameLst>
                                      </p:cBhvr>
                                      <p:to>
                                        <p:strVal val="visible"/>
                                      </p:to>
                                    </p:set>
                                    <p:animEffect transition="in" filter="fade">
                                      <p:cBhvr>
                                        <p:cTn id="27" dur="2000"/>
                                        <p:tgtEl>
                                          <p:spTgt spid="14950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9510"/>
                                        </p:tgtEl>
                                        <p:attrNameLst>
                                          <p:attrName>style.visibility</p:attrName>
                                        </p:attrNameLst>
                                      </p:cBhvr>
                                      <p:to>
                                        <p:strVal val="visible"/>
                                      </p:to>
                                    </p:set>
                                    <p:animEffect transition="in" filter="fade">
                                      <p:cBhvr>
                                        <p:cTn id="32" dur="2000"/>
                                        <p:tgtEl>
                                          <p:spTgt spid="1495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9512"/>
                                        </p:tgtEl>
                                        <p:attrNameLst>
                                          <p:attrName>style.visibility</p:attrName>
                                        </p:attrNameLst>
                                      </p:cBhvr>
                                      <p:to>
                                        <p:strVal val="visible"/>
                                      </p:to>
                                    </p:set>
                                    <p:animEffect transition="in" filter="fade">
                                      <p:cBhvr>
                                        <p:cTn id="37" dur="2000"/>
                                        <p:tgtEl>
                                          <p:spTgt spid="1495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9514"/>
                                        </p:tgtEl>
                                        <p:attrNameLst>
                                          <p:attrName>style.visibility</p:attrName>
                                        </p:attrNameLst>
                                      </p:cBhvr>
                                      <p:to>
                                        <p:strVal val="visible"/>
                                      </p:to>
                                    </p:set>
                                    <p:animEffect transition="in" filter="fade">
                                      <p:cBhvr>
                                        <p:cTn id="42" dur="2000"/>
                                        <p:tgtEl>
                                          <p:spTgt spid="1495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9516"/>
                                        </p:tgtEl>
                                        <p:attrNameLst>
                                          <p:attrName>style.visibility</p:attrName>
                                        </p:attrNameLst>
                                      </p:cBhvr>
                                      <p:to>
                                        <p:strVal val="visible"/>
                                      </p:to>
                                    </p:set>
                                    <p:animEffect transition="in" filter="fade">
                                      <p:cBhvr>
                                        <p:cTn id="47" dur="2000"/>
                                        <p:tgtEl>
                                          <p:spTgt spid="1495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9518"/>
                                        </p:tgtEl>
                                        <p:attrNameLst>
                                          <p:attrName>style.visibility</p:attrName>
                                        </p:attrNameLst>
                                      </p:cBhvr>
                                      <p:to>
                                        <p:strVal val="visible"/>
                                      </p:to>
                                    </p:set>
                                    <p:animEffect transition="in" filter="fade">
                                      <p:cBhvr>
                                        <p:cTn id="52" dur="2000"/>
                                        <p:tgtEl>
                                          <p:spTgt spid="149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Content Placeholder 3"/>
          <p:cNvSpPr>
            <a:spLocks noGrp="1"/>
          </p:cNvSpPr>
          <p:nvPr>
            <p:ph idx="1"/>
          </p:nvPr>
        </p:nvSpPr>
        <p:spPr>
          <a:xfrm>
            <a:off x="0" y="928688"/>
            <a:ext cx="8958263" cy="5729287"/>
          </a:xfrm>
        </p:spPr>
        <p:txBody>
          <a:bodyPr/>
          <a:lstStyle/>
          <a:p>
            <a:pPr>
              <a:lnSpc>
                <a:spcPct val="130000"/>
              </a:lnSpc>
              <a:spcBef>
                <a:spcPct val="0"/>
              </a:spcBef>
              <a:spcAft>
                <a:spcPct val="0"/>
              </a:spcAft>
            </a:pPr>
            <a:r>
              <a:rPr lang="en-US" sz="2400" b="1" dirty="0" smtClean="0">
                <a:solidFill>
                  <a:srgbClr val="7D00FA"/>
                </a:solidFill>
              </a:rPr>
              <a:t>Epithelial membranes </a:t>
            </a:r>
            <a:r>
              <a:rPr lang="en-US" sz="2400" dirty="0" smtClean="0"/>
              <a:t>(3)= epithelium + connective tissue</a:t>
            </a:r>
          </a:p>
          <a:p>
            <a:pPr lvl="1" fontAlgn="base">
              <a:lnSpc>
                <a:spcPct val="130000"/>
              </a:lnSpc>
              <a:spcBef>
                <a:spcPct val="0"/>
              </a:spcBef>
              <a:spcAft>
                <a:spcPct val="0"/>
              </a:spcAft>
            </a:pPr>
            <a:r>
              <a:rPr lang="en-US" sz="2400" dirty="0" smtClean="0"/>
              <a:t>Mucous membranes: </a:t>
            </a:r>
            <a:r>
              <a:rPr lang="en-US" sz="1800" dirty="0" smtClean="0"/>
              <a:t>line “interior” body surfaces open to the outside (GI tract, repro &amp; </a:t>
            </a:r>
            <a:r>
              <a:rPr lang="en-US" sz="1800" dirty="0" err="1" smtClean="0"/>
              <a:t>resp</a:t>
            </a:r>
            <a:r>
              <a:rPr lang="en-US" sz="1800" dirty="0" smtClean="0"/>
              <a:t> tracts)</a:t>
            </a:r>
            <a:endParaRPr lang="en-US" sz="2400" dirty="0" smtClean="0"/>
          </a:p>
          <a:p>
            <a:pPr lvl="1" fontAlgn="base">
              <a:lnSpc>
                <a:spcPct val="130000"/>
              </a:lnSpc>
              <a:spcBef>
                <a:spcPct val="0"/>
              </a:spcBef>
              <a:spcAft>
                <a:spcPct val="0"/>
              </a:spcAft>
            </a:pPr>
            <a:r>
              <a:rPr lang="en-US" sz="2400" dirty="0" smtClean="0"/>
              <a:t>Serous membranes: </a:t>
            </a:r>
            <a:r>
              <a:rPr lang="en-US" sz="2000" dirty="0" smtClean="0"/>
              <a:t>membranes that line internal surfaces</a:t>
            </a:r>
            <a:endParaRPr lang="en-US" sz="2400" dirty="0" smtClean="0"/>
          </a:p>
          <a:p>
            <a:pPr lvl="1" fontAlgn="base">
              <a:lnSpc>
                <a:spcPct val="130000"/>
              </a:lnSpc>
              <a:spcBef>
                <a:spcPct val="0"/>
              </a:spcBef>
              <a:spcAft>
                <a:spcPct val="0"/>
              </a:spcAft>
            </a:pPr>
            <a:r>
              <a:rPr lang="en-US" sz="2400" dirty="0" err="1" smtClean="0"/>
              <a:t>Cutaneous</a:t>
            </a:r>
            <a:r>
              <a:rPr lang="en-US" sz="2400" dirty="0" smtClean="0"/>
              <a:t> membrane = skin </a:t>
            </a:r>
          </a:p>
          <a:p>
            <a:pPr lvl="2" fontAlgn="base">
              <a:lnSpc>
                <a:spcPct val="130000"/>
              </a:lnSpc>
              <a:spcBef>
                <a:spcPct val="0"/>
              </a:spcBef>
              <a:spcAft>
                <a:spcPct val="0"/>
              </a:spcAft>
              <a:buFont typeface="Arial" charset="0"/>
              <a:buChar char="•"/>
            </a:pPr>
            <a:r>
              <a:rPr lang="en-US" sz="2400" dirty="0" smtClean="0"/>
              <a:t>Skin is not a simple organ. We will study the integument as our first organ system in the next chapter.</a:t>
            </a:r>
          </a:p>
          <a:p>
            <a:pPr>
              <a:lnSpc>
                <a:spcPct val="130000"/>
              </a:lnSpc>
              <a:spcBef>
                <a:spcPct val="0"/>
              </a:spcBef>
              <a:spcAft>
                <a:spcPct val="0"/>
              </a:spcAft>
            </a:pPr>
            <a:r>
              <a:rPr lang="en-US" sz="2400" b="1" dirty="0" smtClean="0">
                <a:solidFill>
                  <a:srgbClr val="7D00FA"/>
                </a:solidFill>
              </a:rPr>
              <a:t>Synovial membranes </a:t>
            </a:r>
            <a:r>
              <a:rPr lang="en-US" sz="2400" dirty="0" smtClean="0"/>
              <a:t>enclose certain </a:t>
            </a:r>
            <a:r>
              <a:rPr lang="en-US" sz="2400" i="1" dirty="0" smtClean="0"/>
              <a:t>joints</a:t>
            </a:r>
            <a:r>
              <a:rPr lang="en-US" sz="2400" dirty="0" smtClean="0"/>
              <a:t> and are made of </a:t>
            </a:r>
            <a:r>
              <a:rPr lang="en-US" sz="2400" b="1" dirty="0" smtClean="0"/>
              <a:t>connective tissue only.</a:t>
            </a:r>
          </a:p>
          <a:p>
            <a:pPr>
              <a:spcBef>
                <a:spcPct val="0"/>
              </a:spcBef>
              <a:spcAft>
                <a:spcPct val="0"/>
              </a:spcAft>
            </a:pPr>
            <a:r>
              <a:rPr lang="en-US" b="1" dirty="0" smtClean="0">
                <a:solidFill>
                  <a:srgbClr val="7D00FA"/>
                </a:solidFill>
              </a:rPr>
              <a:t>Epithelial glands </a:t>
            </a:r>
            <a:r>
              <a:rPr lang="en-US" dirty="0" smtClean="0"/>
              <a:t>are another example of simple organs</a:t>
            </a:r>
          </a:p>
          <a:p>
            <a:pPr lvl="1" fontAlgn="base">
              <a:spcBef>
                <a:spcPct val="0"/>
              </a:spcBef>
              <a:spcAft>
                <a:spcPct val="0"/>
              </a:spcAft>
            </a:pPr>
            <a:r>
              <a:rPr lang="en-US" sz="1800" dirty="0" smtClean="0"/>
              <a:t>Glands that secrete their contents directly into the blood are called </a:t>
            </a:r>
            <a:r>
              <a:rPr lang="en-US" sz="1800" b="1" dirty="0" smtClean="0"/>
              <a:t>endocrine glands.</a:t>
            </a:r>
          </a:p>
          <a:p>
            <a:pPr lvl="1" fontAlgn="base">
              <a:spcBef>
                <a:spcPct val="0"/>
              </a:spcBef>
              <a:spcAft>
                <a:spcPct val="0"/>
              </a:spcAft>
            </a:pPr>
            <a:r>
              <a:rPr lang="en-US" sz="1800" dirty="0" smtClean="0"/>
              <a:t>Glands that secrete their contents into a lumen or duct are called </a:t>
            </a:r>
            <a:r>
              <a:rPr lang="en-US" sz="1800" b="1" dirty="0" smtClean="0"/>
              <a:t>exocrine glands.</a:t>
            </a:r>
          </a:p>
          <a:p>
            <a:pPr>
              <a:lnSpc>
                <a:spcPct val="130000"/>
              </a:lnSpc>
              <a:spcBef>
                <a:spcPct val="0"/>
              </a:spcBef>
              <a:spcAft>
                <a:spcPct val="0"/>
              </a:spcAft>
            </a:pPr>
            <a:endParaRPr lang="en-US" sz="2400" dirty="0" smtClean="0"/>
          </a:p>
          <a:p>
            <a:pPr>
              <a:lnSpc>
                <a:spcPct val="130000"/>
              </a:lnSpc>
              <a:spcBef>
                <a:spcPct val="0"/>
              </a:spcBef>
              <a:spcAft>
                <a:spcPct val="0"/>
              </a:spcAft>
              <a:buFont typeface="Arial" charset="0"/>
              <a:buChar char="•"/>
            </a:pPr>
            <a:endParaRPr lang="en-US" sz="2400" dirty="0" smtClean="0"/>
          </a:p>
        </p:txBody>
      </p:sp>
      <p:sp>
        <p:nvSpPr>
          <p:cNvPr id="3" name="Title 2"/>
          <p:cNvSpPr>
            <a:spLocks noGrp="1"/>
          </p:cNvSpPr>
          <p:nvPr>
            <p:ph type="title"/>
          </p:nvPr>
        </p:nvSpPr>
        <p:spPr>
          <a:xfrm>
            <a:off x="46038" y="217488"/>
            <a:ext cx="9066212" cy="773112"/>
          </a:xfrm>
        </p:spPr>
        <p:txBody>
          <a:bodyPr/>
          <a:lstStyle/>
          <a:p>
            <a:pPr fontAlgn="auto">
              <a:spcAft>
                <a:spcPts val="0"/>
              </a:spcAft>
              <a:defRPr/>
            </a:pPr>
            <a:r>
              <a:rPr lang="en-US" dirty="0" smtClean="0"/>
              <a:t>Epithelial Membranes</a:t>
            </a:r>
            <a:endParaRPr lang="en-US" dirty="0"/>
          </a:p>
        </p:txBody>
      </p:sp>
      <p:sp>
        <p:nvSpPr>
          <p:cNvPr id="6" name="Rounded Rectangular Callout 5"/>
          <p:cNvSpPr/>
          <p:nvPr/>
        </p:nvSpPr>
        <p:spPr>
          <a:xfrm rot="5400000">
            <a:off x="6250781" y="2936084"/>
            <a:ext cx="4629150" cy="642938"/>
          </a:xfrm>
          <a:prstGeom prst="wedgeRoundRectCallout">
            <a:avLst>
              <a:gd name="adj1" fmla="val 46005"/>
              <a:gd name="adj2" fmla="val 101569"/>
              <a:gd name="adj3" fmla="val 16667"/>
            </a:avLst>
          </a:prstGeom>
          <a:solidFill>
            <a:srgbClr val="28727C">
              <a:alpha val="86667"/>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We are skipping the details of glandular types—and saving it for </a:t>
            </a:r>
            <a:r>
              <a:rPr lang="en-US" sz="2000" dirty="0" err="1" smtClean="0"/>
              <a:t>ch</a:t>
            </a:r>
            <a:r>
              <a:rPr lang="en-US" sz="2000" dirty="0" smtClean="0"/>
              <a:t> 18…</a:t>
            </a:r>
            <a:endParaRPr lang="en-US" sz="2000"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617">
                                            <p:txEl>
                                              <p:pRg st="1" end="1"/>
                                            </p:txEl>
                                          </p:spTgt>
                                        </p:tgtEl>
                                        <p:attrNameLst>
                                          <p:attrName>style.visibility</p:attrName>
                                        </p:attrNameLst>
                                      </p:cBhvr>
                                      <p:to>
                                        <p:strVal val="visible"/>
                                      </p:to>
                                    </p:set>
                                    <p:animEffect transition="in" filter="fade">
                                      <p:cBhvr>
                                        <p:cTn id="7" dur="2000"/>
                                        <p:tgtEl>
                                          <p:spTgt spid="1116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617">
                                            <p:txEl>
                                              <p:pRg st="2" end="2"/>
                                            </p:txEl>
                                          </p:spTgt>
                                        </p:tgtEl>
                                        <p:attrNameLst>
                                          <p:attrName>style.visibility</p:attrName>
                                        </p:attrNameLst>
                                      </p:cBhvr>
                                      <p:to>
                                        <p:strVal val="visible"/>
                                      </p:to>
                                    </p:set>
                                    <p:animEffect transition="in" filter="fade">
                                      <p:cBhvr>
                                        <p:cTn id="12" dur="2000"/>
                                        <p:tgtEl>
                                          <p:spTgt spid="1116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1617">
                                            <p:txEl>
                                              <p:pRg st="3" end="3"/>
                                            </p:txEl>
                                          </p:spTgt>
                                        </p:tgtEl>
                                        <p:attrNameLst>
                                          <p:attrName>style.visibility</p:attrName>
                                        </p:attrNameLst>
                                      </p:cBhvr>
                                      <p:to>
                                        <p:strVal val="visible"/>
                                      </p:to>
                                    </p:set>
                                    <p:animEffect transition="in" filter="fade">
                                      <p:cBhvr>
                                        <p:cTn id="17" dur="2000"/>
                                        <p:tgtEl>
                                          <p:spTgt spid="111617">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11617">
                                            <p:txEl>
                                              <p:pRg st="4" end="4"/>
                                            </p:txEl>
                                          </p:spTgt>
                                        </p:tgtEl>
                                        <p:attrNameLst>
                                          <p:attrName>style.visibility</p:attrName>
                                        </p:attrNameLst>
                                      </p:cBhvr>
                                      <p:to>
                                        <p:strVal val="visible"/>
                                      </p:to>
                                    </p:set>
                                    <p:animEffect transition="in" filter="fade">
                                      <p:cBhvr>
                                        <p:cTn id="20" dur="2000"/>
                                        <p:tgtEl>
                                          <p:spTgt spid="111617">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1617">
                                            <p:txEl>
                                              <p:pRg st="5" end="5"/>
                                            </p:txEl>
                                          </p:spTgt>
                                        </p:tgtEl>
                                        <p:attrNameLst>
                                          <p:attrName>style.visibility</p:attrName>
                                        </p:attrNameLst>
                                      </p:cBhvr>
                                      <p:to>
                                        <p:strVal val="visible"/>
                                      </p:to>
                                    </p:set>
                                    <p:animEffect transition="in" filter="fade">
                                      <p:cBhvr>
                                        <p:cTn id="25" dur="2000"/>
                                        <p:tgtEl>
                                          <p:spTgt spid="111617">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1617">
                                            <p:txEl>
                                              <p:pRg st="6" end="6"/>
                                            </p:txEl>
                                          </p:spTgt>
                                        </p:tgtEl>
                                        <p:attrNameLst>
                                          <p:attrName>style.visibility</p:attrName>
                                        </p:attrNameLst>
                                      </p:cBhvr>
                                      <p:to>
                                        <p:strVal val="visible"/>
                                      </p:to>
                                    </p:set>
                                    <p:animEffect transition="in" filter="fade">
                                      <p:cBhvr>
                                        <p:cTn id="30" dur="2000"/>
                                        <p:tgtEl>
                                          <p:spTgt spid="111617">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1617">
                                            <p:txEl>
                                              <p:pRg st="7" end="7"/>
                                            </p:txEl>
                                          </p:spTgt>
                                        </p:tgtEl>
                                        <p:attrNameLst>
                                          <p:attrName>style.visibility</p:attrName>
                                        </p:attrNameLst>
                                      </p:cBhvr>
                                      <p:to>
                                        <p:strVal val="visible"/>
                                      </p:to>
                                    </p:set>
                                    <p:animEffect transition="in" filter="fade">
                                      <p:cBhvr>
                                        <p:cTn id="35" dur="2000"/>
                                        <p:tgtEl>
                                          <p:spTgt spid="111617">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11617">
                                            <p:txEl>
                                              <p:pRg st="8" end="8"/>
                                            </p:txEl>
                                          </p:spTgt>
                                        </p:tgtEl>
                                        <p:attrNameLst>
                                          <p:attrName>style.visibility</p:attrName>
                                        </p:attrNameLst>
                                      </p:cBhvr>
                                      <p:to>
                                        <p:strVal val="visible"/>
                                      </p:to>
                                    </p:set>
                                    <p:animEffect transition="in" filter="fade">
                                      <p:cBhvr>
                                        <p:cTn id="38" dur="2000"/>
                                        <p:tgtEl>
                                          <p:spTgt spid="111617">
                                            <p:txEl>
                                              <p:pRg st="8" end="8"/>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4951" y="915988"/>
            <a:ext cx="8442325" cy="5646738"/>
          </a:xfrm>
        </p:spPr>
        <p:txBody>
          <a:bodyPr rtlCol="0">
            <a:normAutofit fontScale="92500"/>
          </a:bodyPr>
          <a:lstStyle/>
          <a:p>
            <a:pPr fontAlgn="auto">
              <a:defRPr/>
            </a:pPr>
            <a:r>
              <a:rPr lang="en-US" dirty="0" smtClean="0"/>
              <a:t> A convenient way to refer to certain cells when discussing an organ’s tissues is whether it is the </a:t>
            </a:r>
            <a:r>
              <a:rPr lang="en-US" b="1" i="1" dirty="0" smtClean="0"/>
              <a:t>Parenchyma</a:t>
            </a:r>
            <a:r>
              <a:rPr lang="en-US" dirty="0" smtClean="0"/>
              <a:t>  or </a:t>
            </a:r>
            <a:r>
              <a:rPr lang="en-US" b="1" i="1" dirty="0" err="1" smtClean="0"/>
              <a:t>Stroma</a:t>
            </a:r>
            <a:r>
              <a:rPr lang="en-US" b="1" i="1" dirty="0" smtClean="0"/>
              <a:t>.</a:t>
            </a:r>
          </a:p>
          <a:p>
            <a:pPr lvl="1">
              <a:defRPr/>
            </a:pPr>
            <a:r>
              <a:rPr lang="en-US" dirty="0" smtClean="0"/>
              <a:t> The </a:t>
            </a:r>
            <a:r>
              <a:rPr lang="en-US" b="1" dirty="0" smtClean="0">
                <a:solidFill>
                  <a:srgbClr val="7D00FA"/>
                </a:solidFill>
              </a:rPr>
              <a:t>parenchymal</a:t>
            </a:r>
            <a:r>
              <a:rPr lang="en-US" dirty="0" smtClean="0"/>
              <a:t> cells of an organ consist of that tissue which conducts the specific function of the organ. Cells of the </a:t>
            </a:r>
            <a:r>
              <a:rPr lang="en-US" b="1" dirty="0" smtClean="0">
                <a:solidFill>
                  <a:srgbClr val="7D00FA"/>
                </a:solidFill>
              </a:rPr>
              <a:t>stroma</a:t>
            </a:r>
            <a:r>
              <a:rPr lang="en-US" dirty="0" smtClean="0"/>
              <a:t> are everything else—connective tissue, blood vessels, nerves.</a:t>
            </a:r>
          </a:p>
          <a:p>
            <a:pPr fontAlgn="auto">
              <a:defRPr/>
            </a:pPr>
            <a:r>
              <a:rPr lang="en-US" dirty="0" smtClean="0"/>
              <a:t>For example: The parenchyma of the heart is cardiac muscle cells. The nerves, intrinsic blood vessels, and connective tissue of the heart comprise the </a:t>
            </a:r>
            <a:r>
              <a:rPr lang="en-US" dirty="0" err="1" smtClean="0"/>
              <a:t>stroma</a:t>
            </a:r>
            <a:r>
              <a:rPr lang="en-US" dirty="0" smtClean="0"/>
              <a:t>.</a:t>
            </a:r>
          </a:p>
        </p:txBody>
      </p:sp>
      <p:sp>
        <p:nvSpPr>
          <p:cNvPr id="9" name="Title 8"/>
          <p:cNvSpPr>
            <a:spLocks noGrp="1"/>
          </p:cNvSpPr>
          <p:nvPr>
            <p:ph type="title"/>
          </p:nvPr>
        </p:nvSpPr>
        <p:spPr>
          <a:xfrm>
            <a:off x="46038" y="217488"/>
            <a:ext cx="9066212" cy="773112"/>
          </a:xfrm>
        </p:spPr>
        <p:txBody>
          <a:bodyPr/>
          <a:lstStyle/>
          <a:p>
            <a:pPr fontAlgn="auto">
              <a:spcAft>
                <a:spcPts val="0"/>
              </a:spcAft>
              <a:defRPr/>
            </a:pPr>
            <a:r>
              <a:rPr lang="en-US" dirty="0" smtClean="0"/>
              <a:t>Tissue Repair</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Content Placeholder 2"/>
          <p:cNvSpPr>
            <a:spLocks noGrp="1"/>
          </p:cNvSpPr>
          <p:nvPr>
            <p:ph idx="1"/>
          </p:nvPr>
        </p:nvSpPr>
        <p:spPr>
          <a:xfrm>
            <a:off x="401233" y="529280"/>
            <a:ext cx="8442325" cy="5940425"/>
          </a:xfrm>
        </p:spPr>
        <p:txBody>
          <a:bodyPr/>
          <a:lstStyle/>
          <a:p>
            <a:pPr>
              <a:spcBef>
                <a:spcPct val="0"/>
              </a:spcBef>
              <a:spcAft>
                <a:spcPct val="0"/>
              </a:spcAft>
            </a:pPr>
            <a:r>
              <a:rPr lang="en-US" dirty="0" smtClean="0"/>
              <a:t> Parenchyma is interesting because organ-specific function usually centers on parenchymal cells (“how’s your heart working?”), histological and physiological descriptions of the tissues of an organ often emphasize parenchyma.</a:t>
            </a:r>
          </a:p>
          <a:p>
            <a:pPr>
              <a:spcBef>
                <a:spcPct val="0"/>
              </a:spcBef>
              <a:spcAft>
                <a:spcPct val="0"/>
              </a:spcAft>
            </a:pPr>
            <a:r>
              <a:rPr lang="en-US" dirty="0" smtClean="0"/>
              <a:t>Unfortunately, </a:t>
            </a:r>
            <a:r>
              <a:rPr lang="en-US" b="1" dirty="0" err="1" smtClean="0"/>
              <a:t>stroma</a:t>
            </a:r>
            <a:r>
              <a:rPr lang="en-US" dirty="0" smtClean="0"/>
              <a:t> is commonly ignored as just boring background tissue. No organ, however, can function without the mechanical and nutritional support provided by the </a:t>
            </a:r>
            <a:r>
              <a:rPr lang="en-US" dirty="0" err="1" smtClean="0"/>
              <a:t>stroma</a:t>
            </a:r>
            <a:r>
              <a:rPr lang="en-US" dirty="0" smtClean="0"/>
              <a:t>. </a:t>
            </a:r>
            <a:r>
              <a:rPr lang="en-US" sz="2000" dirty="0" smtClean="0"/>
              <a:t>(esp. viewed as note </a:t>
            </a:r>
            <a:r>
              <a:rPr lang="en-US" sz="2000" dirty="0" err="1" smtClean="0"/>
              <a:t>wothy</a:t>
            </a:r>
            <a:r>
              <a:rPr lang="en-US" sz="2000" dirty="0" smtClean="0"/>
              <a:t> by DO’s)</a:t>
            </a:r>
            <a:endParaRPr lang="en-US" dirty="0" smtClean="0"/>
          </a:p>
          <a:p>
            <a:pPr>
              <a:spcBef>
                <a:spcPct val="0"/>
              </a:spcBef>
              <a:spcAft>
                <a:spcPct val="0"/>
              </a:spcAft>
            </a:pPr>
            <a:endParaRPr lang="en-US" dirty="0" smtClean="0"/>
          </a:p>
        </p:txBody>
      </p:sp>
      <p:sp>
        <p:nvSpPr>
          <p:cNvPr id="9" name="Title 8"/>
          <p:cNvSpPr>
            <a:spLocks noGrp="1"/>
          </p:cNvSpPr>
          <p:nvPr>
            <p:ph type="title"/>
          </p:nvPr>
        </p:nvSpPr>
        <p:spPr>
          <a:xfrm>
            <a:off x="77788" y="0"/>
            <a:ext cx="9066212" cy="773112"/>
          </a:xfrm>
        </p:spPr>
        <p:txBody>
          <a:bodyPr/>
          <a:lstStyle/>
          <a:p>
            <a:pPr fontAlgn="auto">
              <a:spcAft>
                <a:spcPts val="0"/>
              </a:spcAft>
              <a:defRPr/>
            </a:pPr>
            <a:r>
              <a:rPr lang="en-US" dirty="0" smtClean="0"/>
              <a:t>FYI: Tissue Repair</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3"/>
          <p:cNvSpPr>
            <a:spLocks noGrp="1" noChangeArrowheads="1"/>
          </p:cNvSpPr>
          <p:nvPr>
            <p:ph idx="1"/>
          </p:nvPr>
        </p:nvSpPr>
        <p:spPr>
          <a:xfrm>
            <a:off x="368300" y="889000"/>
            <a:ext cx="8534400" cy="5740400"/>
          </a:xfrm>
        </p:spPr>
        <p:txBody>
          <a:bodyPr/>
          <a:lstStyle/>
          <a:p>
            <a:pPr>
              <a:spcBef>
                <a:spcPct val="0"/>
              </a:spcBef>
              <a:spcAft>
                <a:spcPct val="0"/>
              </a:spcAft>
            </a:pPr>
            <a:r>
              <a:rPr lang="en-US" smtClean="0"/>
              <a:t>When tissue damage is extensive, </a:t>
            </a:r>
            <a:r>
              <a:rPr lang="en-US" b="1" smtClean="0">
                <a:solidFill>
                  <a:srgbClr val="7D00FA"/>
                </a:solidFill>
              </a:rPr>
              <a:t>return to homeostasis </a:t>
            </a:r>
            <a:r>
              <a:rPr lang="en-US" smtClean="0"/>
              <a:t>depends on active repair of both parenchymal cells and stroma.</a:t>
            </a:r>
          </a:p>
          <a:p>
            <a:pPr lvl="1" fontAlgn="base">
              <a:spcBef>
                <a:spcPct val="0"/>
              </a:spcBef>
              <a:spcAft>
                <a:spcPct val="0"/>
              </a:spcAft>
            </a:pPr>
            <a:r>
              <a:rPr lang="en-US" smtClean="0"/>
              <a:t>Fibroblasts divide rapidly.</a:t>
            </a:r>
          </a:p>
          <a:p>
            <a:pPr lvl="1" fontAlgn="base">
              <a:spcBef>
                <a:spcPct val="0"/>
              </a:spcBef>
              <a:spcAft>
                <a:spcPct val="0"/>
              </a:spcAft>
            </a:pPr>
            <a:r>
              <a:rPr lang="en-US" smtClean="0"/>
              <a:t>New collagen fibers are manufactured.</a:t>
            </a:r>
          </a:p>
          <a:p>
            <a:pPr lvl="1" fontAlgn="base">
              <a:spcBef>
                <a:spcPct val="0"/>
              </a:spcBef>
              <a:spcAft>
                <a:spcPct val="0"/>
              </a:spcAft>
            </a:pPr>
            <a:r>
              <a:rPr lang="en-US" smtClean="0"/>
              <a:t>New blood capillaries supply materials for healing.</a:t>
            </a:r>
          </a:p>
          <a:p>
            <a:pPr>
              <a:spcBef>
                <a:spcPct val="0"/>
              </a:spcBef>
              <a:spcAft>
                <a:spcPct val="0"/>
              </a:spcAft>
            </a:pPr>
            <a:r>
              <a:rPr lang="en-US" smtClean="0"/>
              <a:t>All of these processes create an actively growing connective tissue called granulation tissue.</a:t>
            </a:r>
          </a:p>
        </p:txBody>
      </p:sp>
      <p:sp>
        <p:nvSpPr>
          <p:cNvPr id="82948" name="Rectangle 2"/>
          <p:cNvSpPr>
            <a:spLocks noGrp="1" noChangeArrowheads="1"/>
          </p:cNvSpPr>
          <p:nvPr>
            <p:ph type="title"/>
          </p:nvPr>
        </p:nvSpPr>
        <p:spPr>
          <a:xfrm>
            <a:off x="0" y="190500"/>
            <a:ext cx="9144000" cy="800100"/>
          </a:xfrm>
        </p:spPr>
        <p:txBody>
          <a:bodyPr/>
          <a:lstStyle/>
          <a:p>
            <a:pPr fontAlgn="auto">
              <a:spcAft>
                <a:spcPts val="0"/>
              </a:spcAft>
              <a:defRPr/>
            </a:pPr>
            <a:r>
              <a:rPr lang="en-US" dirty="0" smtClean="0"/>
              <a:t>FYI: Tissue Repair</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geewall.com/mmc_uploads/7094-black-wood-wallpaper-70919.jpg"/>
          <p:cNvPicPr>
            <a:picLocks noChangeAspect="1" noChangeArrowheads="1"/>
          </p:cNvPicPr>
          <p:nvPr/>
        </p:nvPicPr>
        <p:blipFill>
          <a:blip r:embed="rId3" cstate="print"/>
          <a:srcRect/>
          <a:stretch>
            <a:fillRect/>
          </a:stretch>
        </p:blipFill>
        <p:spPr bwMode="auto">
          <a:xfrm>
            <a:off x="0" y="0"/>
            <a:ext cx="9190038" cy="6858000"/>
          </a:xfrm>
          <a:prstGeom prst="rect">
            <a:avLst/>
          </a:prstGeom>
          <a:noFill/>
          <a:ln w="9525">
            <a:noFill/>
            <a:miter lim="800000"/>
            <a:headEnd/>
            <a:tailEnd/>
          </a:ln>
        </p:spPr>
      </p:pic>
      <p:sp>
        <p:nvSpPr>
          <p:cNvPr id="8" name="TextBox 7"/>
          <p:cNvSpPr txBox="1"/>
          <p:nvPr/>
        </p:nvSpPr>
        <p:spPr>
          <a:xfrm rot="16200000">
            <a:off x="5074444" y="2978722"/>
            <a:ext cx="6340475" cy="840230"/>
          </a:xfrm>
          <a:prstGeom prst="rect">
            <a:avLst/>
          </a:prstGeom>
          <a:noFill/>
        </p:spPr>
        <p:txBody>
          <a:bodyPr>
            <a:spAutoFit/>
          </a:bodyPr>
          <a:lstStyle/>
          <a:p>
            <a:pPr algn="just">
              <a:lnSpc>
                <a:spcPct val="135000"/>
              </a:lnSpc>
              <a:spcBef>
                <a:spcPts val="1800"/>
              </a:spcBef>
              <a:defRPr/>
            </a:pPr>
            <a:r>
              <a:rPr lang="en-US" sz="3600" dirty="0" smtClean="0">
                <a:solidFill>
                  <a:schemeClr val="accent2">
                    <a:lumMod val="75000"/>
                  </a:schemeClr>
                </a:solidFill>
                <a:latin typeface="Dali" pitchFamily="2" charset="0"/>
                <a:cs typeface="Arial" pitchFamily="34" charset="0"/>
              </a:rPr>
              <a:t>AGING…</a:t>
            </a:r>
            <a:endParaRPr lang="en-US" sz="2800" dirty="0">
              <a:solidFill>
                <a:schemeClr val="accent1">
                  <a:lumMod val="75000"/>
                </a:schemeClr>
              </a:solidFill>
              <a:latin typeface="Dali" pitchFamily="2" charset="0"/>
              <a:cs typeface="Arial" pitchFamily="34" charset="0"/>
            </a:endParaRPr>
          </a:p>
        </p:txBody>
      </p:sp>
      <p:pic>
        <p:nvPicPr>
          <p:cNvPr id="2" name="Picture 2" descr="https://thecomicninja.files.wordpress.com/2012/04/the-argyle-sweater-the-biebs.gif?w=640"/>
          <p:cNvPicPr>
            <a:picLocks noChangeAspect="1" noChangeArrowheads="1"/>
          </p:cNvPicPr>
          <p:nvPr/>
        </p:nvPicPr>
        <p:blipFill>
          <a:blip r:embed="rId4" cstate="print"/>
          <a:srcRect/>
          <a:stretch>
            <a:fillRect/>
          </a:stretch>
        </p:blipFill>
        <p:spPr bwMode="auto">
          <a:xfrm>
            <a:off x="1355725" y="452437"/>
            <a:ext cx="4730750" cy="5456133"/>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3"/>
          <p:cNvSpPr>
            <a:spLocks noGrp="1" noChangeArrowheads="1"/>
          </p:cNvSpPr>
          <p:nvPr>
            <p:ph idx="1"/>
          </p:nvPr>
        </p:nvSpPr>
        <p:spPr>
          <a:xfrm>
            <a:off x="509588" y="930275"/>
            <a:ext cx="8189912" cy="5646738"/>
          </a:xfrm>
        </p:spPr>
        <p:txBody>
          <a:bodyPr/>
          <a:lstStyle/>
          <a:p>
            <a:pPr>
              <a:spcBef>
                <a:spcPct val="0"/>
              </a:spcBef>
              <a:spcAft>
                <a:spcPct val="0"/>
              </a:spcAft>
            </a:pPr>
            <a:r>
              <a:rPr lang="en-US" smtClean="0"/>
              <a:t>Tissue heals faster in young adults. </a:t>
            </a:r>
          </a:p>
          <a:p>
            <a:pPr>
              <a:spcBef>
                <a:spcPct val="0"/>
              </a:spcBef>
              <a:spcAft>
                <a:spcPct val="0"/>
              </a:spcAft>
            </a:pPr>
            <a:r>
              <a:rPr lang="en-US" smtClean="0"/>
              <a:t>Surgery of a fetus normally leaves no scars.</a:t>
            </a:r>
          </a:p>
          <a:p>
            <a:pPr>
              <a:spcBef>
                <a:spcPct val="0"/>
              </a:spcBef>
              <a:spcAft>
                <a:spcPct val="0"/>
              </a:spcAft>
            </a:pPr>
            <a:r>
              <a:rPr lang="en-US" smtClean="0"/>
              <a:t>Young tissues have a better nutritional state, blood supply, and higher metabolic rate.</a:t>
            </a:r>
          </a:p>
          <a:p>
            <a:pPr>
              <a:spcBef>
                <a:spcPct val="0"/>
              </a:spcBef>
              <a:spcAft>
                <a:spcPct val="0"/>
              </a:spcAft>
            </a:pPr>
            <a:r>
              <a:rPr lang="en-US" smtClean="0"/>
              <a:t>Extracellular components also change with age.</a:t>
            </a:r>
          </a:p>
          <a:p>
            <a:pPr>
              <a:spcBef>
                <a:spcPct val="0"/>
              </a:spcBef>
              <a:spcAft>
                <a:spcPct val="0"/>
              </a:spcAft>
            </a:pPr>
            <a:r>
              <a:rPr lang="en-US" smtClean="0"/>
              <a:t>Changes in the body’s use of glucose, collagen, and elastic fibers contribute to the aging process.</a:t>
            </a:r>
          </a:p>
        </p:txBody>
      </p:sp>
      <p:sp>
        <p:nvSpPr>
          <p:cNvPr id="83972" name="Rectangle 2"/>
          <p:cNvSpPr>
            <a:spLocks noGrp="1" noChangeArrowheads="1"/>
          </p:cNvSpPr>
          <p:nvPr>
            <p:ph type="title"/>
          </p:nvPr>
        </p:nvSpPr>
        <p:spPr>
          <a:xfrm>
            <a:off x="46038" y="217488"/>
            <a:ext cx="9066212" cy="773112"/>
          </a:xfrm>
        </p:spPr>
        <p:txBody>
          <a:bodyPr/>
          <a:lstStyle/>
          <a:p>
            <a:pPr fontAlgn="auto">
              <a:spcAft>
                <a:spcPts val="0"/>
              </a:spcAft>
              <a:defRPr/>
            </a:pPr>
            <a:r>
              <a:rPr lang="en-US" dirty="0" smtClean="0"/>
              <a:t>Aging and Tissues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geewall.com/mmc_uploads/7094-black-wood-wallpaper-70919.jpg"/>
          <p:cNvPicPr>
            <a:picLocks noChangeAspect="1" noChangeArrowheads="1"/>
          </p:cNvPicPr>
          <p:nvPr/>
        </p:nvPicPr>
        <p:blipFill>
          <a:blip r:embed="rId3" cstate="print"/>
          <a:srcRect/>
          <a:stretch>
            <a:fillRect/>
          </a:stretch>
        </p:blipFill>
        <p:spPr bwMode="auto">
          <a:xfrm>
            <a:off x="0" y="0"/>
            <a:ext cx="9190038" cy="6858000"/>
          </a:xfrm>
          <a:prstGeom prst="rect">
            <a:avLst/>
          </a:prstGeom>
          <a:noFill/>
          <a:ln w="9525">
            <a:noFill/>
            <a:miter lim="800000"/>
            <a:headEnd/>
            <a:tailEnd/>
          </a:ln>
        </p:spPr>
      </p:pic>
      <p:sp>
        <p:nvSpPr>
          <p:cNvPr id="8" name="TextBox 7"/>
          <p:cNvSpPr txBox="1"/>
          <p:nvPr/>
        </p:nvSpPr>
        <p:spPr>
          <a:xfrm rot="16200000">
            <a:off x="5074444" y="2688431"/>
            <a:ext cx="6340475" cy="1420813"/>
          </a:xfrm>
          <a:prstGeom prst="rect">
            <a:avLst/>
          </a:prstGeom>
          <a:noFill/>
        </p:spPr>
        <p:txBody>
          <a:bodyPr>
            <a:spAutoFit/>
          </a:bodyPr>
          <a:lstStyle/>
          <a:p>
            <a:pPr algn="just">
              <a:lnSpc>
                <a:spcPct val="135000"/>
              </a:lnSpc>
              <a:spcBef>
                <a:spcPts val="1800"/>
              </a:spcBef>
              <a:defRPr/>
            </a:pPr>
            <a:r>
              <a:rPr lang="en-US" sz="3600" dirty="0">
                <a:solidFill>
                  <a:schemeClr val="accent2">
                    <a:lumMod val="75000"/>
                  </a:schemeClr>
                </a:solidFill>
                <a:latin typeface="Dali" pitchFamily="2" charset="0"/>
                <a:cs typeface="Arial" pitchFamily="34" charset="0"/>
              </a:rPr>
              <a:t>Chapter </a:t>
            </a:r>
            <a:r>
              <a:rPr lang="en-US" sz="3600" dirty="0" smtClean="0">
                <a:solidFill>
                  <a:schemeClr val="accent2">
                    <a:lumMod val="75000"/>
                  </a:schemeClr>
                </a:solidFill>
                <a:latin typeface="Dali" pitchFamily="2" charset="0"/>
                <a:cs typeface="Arial" pitchFamily="34" charset="0"/>
              </a:rPr>
              <a:t>4: </a:t>
            </a:r>
            <a:r>
              <a:rPr lang="en-US" sz="2800" dirty="0" smtClean="0">
                <a:solidFill>
                  <a:schemeClr val="bg1"/>
                </a:solidFill>
                <a:latin typeface="Dali" pitchFamily="2" charset="0"/>
              </a:rPr>
              <a:t>Tissues: (but don’t start crying)</a:t>
            </a:r>
            <a:r>
              <a:rPr lang="en-US" sz="2800" dirty="0">
                <a:solidFill>
                  <a:schemeClr val="bg1"/>
                </a:solidFill>
                <a:latin typeface="Dali" pitchFamily="2" charset="0"/>
              </a:rPr>
              <a:t>	</a:t>
            </a:r>
            <a:r>
              <a:rPr lang="en-US" sz="2800" dirty="0">
                <a:solidFill>
                  <a:schemeClr val="accent1">
                    <a:lumMod val="75000"/>
                  </a:schemeClr>
                </a:solidFill>
                <a:latin typeface="Dali" pitchFamily="2" charset="0"/>
              </a:rPr>
              <a:t>A&amp;P   fall 2014      </a:t>
            </a:r>
            <a:r>
              <a:rPr lang="en-US" sz="2800" dirty="0" err="1">
                <a:solidFill>
                  <a:schemeClr val="accent1">
                    <a:lumMod val="75000"/>
                  </a:schemeClr>
                </a:solidFill>
                <a:latin typeface="Dali" pitchFamily="2" charset="0"/>
              </a:rPr>
              <a:t>mr.</a:t>
            </a:r>
            <a:r>
              <a:rPr lang="en-US" sz="2800" dirty="0">
                <a:solidFill>
                  <a:schemeClr val="accent1">
                    <a:lumMod val="75000"/>
                  </a:schemeClr>
                </a:solidFill>
                <a:latin typeface="Dali" pitchFamily="2" charset="0"/>
              </a:rPr>
              <a:t> e 	       SRCS</a:t>
            </a:r>
            <a:endParaRPr lang="en-US" sz="2800" dirty="0">
              <a:solidFill>
                <a:schemeClr val="accent1">
                  <a:lumMod val="75000"/>
                </a:schemeClr>
              </a:solidFill>
              <a:latin typeface="Dali" pitchFamily="2" charset="0"/>
              <a:cs typeface="Arial" pitchFamily="34" charset="0"/>
            </a:endParaRPr>
          </a:p>
        </p:txBody>
      </p:sp>
      <p:pic>
        <p:nvPicPr>
          <p:cNvPr id="150530" name="Picture 2" descr="egg1.gif"/>
          <p:cNvPicPr>
            <a:picLocks noChangeAspect="1" noChangeArrowheads="1"/>
          </p:cNvPicPr>
          <p:nvPr/>
        </p:nvPicPr>
        <p:blipFill>
          <a:blip r:embed="rId4" cstate="print"/>
          <a:srcRect/>
          <a:stretch>
            <a:fillRect/>
          </a:stretch>
        </p:blipFill>
        <p:spPr bwMode="auto">
          <a:xfrm>
            <a:off x="1027113" y="441324"/>
            <a:ext cx="4773612" cy="5680600"/>
          </a:xfrm>
          <a:prstGeom prst="rect">
            <a:avLst/>
          </a:prstGeom>
          <a:noFill/>
        </p:spPr>
      </p:pic>
      <p:sp>
        <p:nvSpPr>
          <p:cNvPr id="2" name="TextBox 1"/>
          <p:cNvSpPr txBox="1"/>
          <p:nvPr/>
        </p:nvSpPr>
        <p:spPr>
          <a:xfrm>
            <a:off x="5952744" y="2194560"/>
            <a:ext cx="1682496" cy="830997"/>
          </a:xfrm>
          <a:prstGeom prst="rect">
            <a:avLst/>
          </a:prstGeom>
          <a:noFill/>
        </p:spPr>
        <p:txBody>
          <a:bodyPr wrap="square" rtlCol="0">
            <a:spAutoFit/>
          </a:bodyPr>
          <a:lstStyle/>
          <a:p>
            <a:pPr algn="ctr">
              <a:lnSpc>
                <a:spcPct val="120000"/>
              </a:lnSpc>
            </a:pPr>
            <a:r>
              <a:rPr lang="en-US" sz="2000" dirty="0" smtClean="0">
                <a:solidFill>
                  <a:schemeClr val="bg1"/>
                </a:solidFill>
                <a:latin typeface="Sylfaen" pitchFamily="18" charset="0"/>
              </a:rPr>
              <a:t>The end…</a:t>
            </a:r>
          </a:p>
          <a:p>
            <a:pPr algn="ctr">
              <a:lnSpc>
                <a:spcPct val="120000"/>
              </a:lnSpc>
            </a:pPr>
            <a:r>
              <a:rPr lang="en-US" sz="2000" dirty="0">
                <a:solidFill>
                  <a:schemeClr val="bg1"/>
                </a:solidFill>
                <a:latin typeface="Sylfaen" pitchFamily="18" charset="0"/>
              </a:rPr>
              <a:t>l</a:t>
            </a:r>
            <a:r>
              <a:rPr lang="en-US" sz="2000" dirty="0" smtClean="0">
                <a:solidFill>
                  <a:schemeClr val="bg1"/>
                </a:solidFill>
                <a:latin typeface="Sylfaen" pitchFamily="18" charset="0"/>
              </a:rPr>
              <a:t>iterally.</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Content Placeholder 2"/>
          <p:cNvSpPr>
            <a:spLocks noGrp="1"/>
          </p:cNvSpPr>
          <p:nvPr>
            <p:ph idx="1"/>
          </p:nvPr>
        </p:nvSpPr>
        <p:spPr>
          <a:xfrm>
            <a:off x="420688" y="930275"/>
            <a:ext cx="3998912" cy="5646738"/>
          </a:xfrm>
        </p:spPr>
        <p:txBody>
          <a:bodyPr/>
          <a:lstStyle/>
          <a:p>
            <a:pPr>
              <a:lnSpc>
                <a:spcPct val="145000"/>
              </a:lnSpc>
              <a:spcBef>
                <a:spcPct val="0"/>
              </a:spcBef>
              <a:spcAft>
                <a:spcPct val="0"/>
              </a:spcAft>
            </a:pPr>
            <a:r>
              <a:rPr lang="en-US" sz="2200" dirty="0" smtClean="0"/>
              <a:t>Tissues are formed by grouping cells together using a variety of Intercellular Junctions .</a:t>
            </a:r>
          </a:p>
          <a:p>
            <a:pPr lvl="1" fontAlgn="base">
              <a:lnSpc>
                <a:spcPct val="145000"/>
              </a:lnSpc>
              <a:spcBef>
                <a:spcPct val="0"/>
              </a:spcBef>
              <a:spcAft>
                <a:spcPct val="0"/>
              </a:spcAft>
            </a:pPr>
            <a:r>
              <a:rPr lang="en-US" sz="2200" dirty="0" smtClean="0"/>
              <a:t>Intercellular Junctions connect adjacent cells mechanically at the cell membranes or through </a:t>
            </a:r>
            <a:r>
              <a:rPr lang="en-US" sz="2200" dirty="0" err="1" smtClean="0"/>
              <a:t>cytoskeletal</a:t>
            </a:r>
            <a:r>
              <a:rPr lang="en-US" sz="2200" dirty="0" smtClean="0"/>
              <a:t> elements within and between cells.</a:t>
            </a:r>
          </a:p>
        </p:txBody>
      </p:sp>
      <p:sp>
        <p:nvSpPr>
          <p:cNvPr id="9" name="Title 8"/>
          <p:cNvSpPr>
            <a:spLocks noGrp="1"/>
          </p:cNvSpPr>
          <p:nvPr>
            <p:ph type="title"/>
          </p:nvPr>
        </p:nvSpPr>
        <p:spPr>
          <a:xfrm>
            <a:off x="46038" y="217488"/>
            <a:ext cx="9066212" cy="773112"/>
          </a:xfrm>
        </p:spPr>
        <p:txBody>
          <a:bodyPr/>
          <a:lstStyle/>
          <a:p>
            <a:pPr fontAlgn="auto">
              <a:spcAft>
                <a:spcPts val="0"/>
              </a:spcAft>
              <a:defRPr/>
            </a:pPr>
            <a:r>
              <a:rPr lang="en-US" dirty="0" smtClean="0"/>
              <a:t>Intercellular Junctions</a:t>
            </a:r>
            <a:endParaRPr lang="en-US" dirty="0"/>
          </a:p>
        </p:txBody>
      </p:sp>
      <p:pic>
        <p:nvPicPr>
          <p:cNvPr id="9219" name="Picture 7" descr="pap13_fig_04_02_lect01.jpg"/>
          <p:cNvPicPr>
            <a:picLocks noChangeAspect="1"/>
          </p:cNvPicPr>
          <p:nvPr/>
        </p:nvPicPr>
        <p:blipFill>
          <a:blip r:embed="rId3" cstate="print"/>
          <a:srcRect/>
          <a:stretch>
            <a:fillRect/>
          </a:stretch>
        </p:blipFill>
        <p:spPr bwMode="auto">
          <a:xfrm>
            <a:off x="4495800" y="2133600"/>
            <a:ext cx="4476750" cy="3200400"/>
          </a:xfrm>
          <a:prstGeom prst="rect">
            <a:avLst/>
          </a:prstGeom>
          <a:noFill/>
          <a:ln w="9525">
            <a:noFill/>
            <a:miter lim="800000"/>
            <a:headEnd/>
            <a:tailEnd/>
          </a:ln>
        </p:spPr>
      </p:pic>
      <p:sp>
        <p:nvSpPr>
          <p:cNvPr id="5" name="Rounded Rectangular Callout 4"/>
          <p:cNvSpPr/>
          <p:nvPr/>
        </p:nvSpPr>
        <p:spPr>
          <a:xfrm>
            <a:off x="4371974" y="1028699"/>
            <a:ext cx="4271964" cy="1114425"/>
          </a:xfrm>
          <a:prstGeom prst="wedgeRoundRectCallout">
            <a:avLst>
              <a:gd name="adj1" fmla="val -24718"/>
              <a:gd name="adj2" fmla="val -67768"/>
              <a:gd name="adj3" fmla="val 16667"/>
            </a:avLst>
          </a:prstGeom>
          <a:solidFill>
            <a:srgbClr val="28727C">
              <a:alpha val="86667"/>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You will be responsible to match each junction with a keyword and </a:t>
            </a:r>
            <a:r>
              <a:rPr lang="en-US" dirty="0" err="1" smtClean="0"/>
              <a:t>pic</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Content Placeholder 4"/>
          <p:cNvSpPr>
            <a:spLocks noGrp="1"/>
          </p:cNvSpPr>
          <p:nvPr>
            <p:ph idx="1"/>
          </p:nvPr>
        </p:nvSpPr>
        <p:spPr>
          <a:xfrm>
            <a:off x="447675" y="908050"/>
            <a:ext cx="8442325" cy="5645150"/>
          </a:xfrm>
        </p:spPr>
        <p:txBody>
          <a:bodyPr/>
          <a:lstStyle/>
          <a:p>
            <a:pPr>
              <a:lnSpc>
                <a:spcPct val="140000"/>
              </a:lnSpc>
              <a:spcBef>
                <a:spcPct val="0"/>
              </a:spcBef>
              <a:spcAft>
                <a:spcPct val="0"/>
              </a:spcAft>
            </a:pPr>
            <a:r>
              <a:rPr lang="en-US" b="1" dirty="0" smtClean="0">
                <a:solidFill>
                  <a:srgbClr val="7D00FA"/>
                </a:solidFill>
              </a:rPr>
              <a:t>Tight Junctions </a:t>
            </a:r>
            <a:r>
              <a:rPr lang="en-US" dirty="0" smtClean="0"/>
              <a:t>are found where </a:t>
            </a:r>
            <a:r>
              <a:rPr lang="en-US" b="1" dirty="0" smtClean="0"/>
              <a:t>a </a:t>
            </a:r>
            <a:r>
              <a:rPr lang="en-US" b="1" dirty="0" err="1" smtClean="0"/>
              <a:t>leakproof</a:t>
            </a:r>
            <a:r>
              <a:rPr lang="en-US" b="1" dirty="0" smtClean="0"/>
              <a:t> seal</a:t>
            </a:r>
            <a:r>
              <a:rPr lang="en-US" dirty="0" smtClean="0"/>
              <a:t> is needed between cells.</a:t>
            </a:r>
          </a:p>
          <a:p>
            <a:pPr lvl="1" fontAlgn="base">
              <a:lnSpc>
                <a:spcPct val="140000"/>
              </a:lnSpc>
              <a:spcBef>
                <a:spcPct val="0"/>
              </a:spcBef>
              <a:spcAft>
                <a:spcPct val="0"/>
              </a:spcAft>
            </a:pPr>
            <a:r>
              <a:rPr lang="en-US" dirty="0" smtClean="0"/>
              <a:t>They keep materials from leaking out of organs like the stomach and bladder.</a:t>
            </a:r>
          </a:p>
        </p:txBody>
      </p:sp>
      <p:sp>
        <p:nvSpPr>
          <p:cNvPr id="2" name="Title 1"/>
          <p:cNvSpPr>
            <a:spLocks noGrp="1"/>
          </p:cNvSpPr>
          <p:nvPr>
            <p:ph type="title"/>
          </p:nvPr>
        </p:nvSpPr>
        <p:spPr>
          <a:xfrm>
            <a:off x="46038" y="217488"/>
            <a:ext cx="9066212" cy="773112"/>
          </a:xfrm>
        </p:spPr>
        <p:txBody>
          <a:bodyPr/>
          <a:lstStyle/>
          <a:p>
            <a:pPr fontAlgn="auto">
              <a:spcAft>
                <a:spcPts val="0"/>
              </a:spcAft>
              <a:defRPr/>
            </a:pPr>
            <a:r>
              <a:rPr lang="en-US" dirty="0" smtClean="0"/>
              <a:t>Intercellular Junctions</a:t>
            </a:r>
            <a:endParaRPr lang="en-US" dirty="0"/>
          </a:p>
        </p:txBody>
      </p:sp>
      <p:pic>
        <p:nvPicPr>
          <p:cNvPr id="11267" name="Picture 5" descr="pap13_fig_04_02a.jpg"/>
          <p:cNvPicPr>
            <a:picLocks noChangeAspect="1"/>
          </p:cNvPicPr>
          <p:nvPr/>
        </p:nvPicPr>
        <p:blipFill>
          <a:blip r:embed="rId3" cstate="print"/>
          <a:srcRect/>
          <a:stretch>
            <a:fillRect/>
          </a:stretch>
        </p:blipFill>
        <p:spPr bwMode="auto">
          <a:xfrm>
            <a:off x="4703763" y="2670175"/>
            <a:ext cx="3952875"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Content Placeholder 4"/>
          <p:cNvSpPr>
            <a:spLocks noGrp="1"/>
          </p:cNvSpPr>
          <p:nvPr>
            <p:ph idx="1"/>
          </p:nvPr>
        </p:nvSpPr>
        <p:spPr>
          <a:xfrm>
            <a:off x="396875" y="908050"/>
            <a:ext cx="8518525" cy="5645150"/>
          </a:xfrm>
        </p:spPr>
        <p:txBody>
          <a:bodyPr/>
          <a:lstStyle/>
          <a:p>
            <a:pPr>
              <a:lnSpc>
                <a:spcPct val="160000"/>
              </a:lnSpc>
              <a:spcBef>
                <a:spcPct val="0"/>
              </a:spcBef>
              <a:spcAft>
                <a:spcPct val="0"/>
              </a:spcAft>
            </a:pPr>
            <a:r>
              <a:rPr lang="en-US" b="1" dirty="0" err="1" smtClean="0">
                <a:solidFill>
                  <a:srgbClr val="7D00FA"/>
                </a:solidFill>
              </a:rPr>
              <a:t>Adherens</a:t>
            </a:r>
            <a:r>
              <a:rPr lang="en-US" b="1" dirty="0" smtClean="0">
                <a:solidFill>
                  <a:srgbClr val="7D00FA"/>
                </a:solidFill>
              </a:rPr>
              <a:t> Junctions </a:t>
            </a:r>
            <a:r>
              <a:rPr lang="en-US" dirty="0" smtClean="0"/>
              <a:t>make an </a:t>
            </a:r>
            <a:r>
              <a:rPr lang="en-US" b="1" dirty="0" smtClean="0"/>
              <a:t>adhesion belt </a:t>
            </a:r>
            <a:r>
              <a:rPr lang="en-US" dirty="0" smtClean="0"/>
              <a:t>(like the belt on your pants) that keeps tissues from separating as they stretch and contract.</a:t>
            </a:r>
          </a:p>
        </p:txBody>
      </p:sp>
      <p:sp>
        <p:nvSpPr>
          <p:cNvPr id="2" name="Title 1"/>
          <p:cNvSpPr>
            <a:spLocks noGrp="1"/>
          </p:cNvSpPr>
          <p:nvPr>
            <p:ph type="title"/>
          </p:nvPr>
        </p:nvSpPr>
        <p:spPr>
          <a:xfrm>
            <a:off x="46038" y="217488"/>
            <a:ext cx="9066212" cy="773112"/>
          </a:xfrm>
        </p:spPr>
        <p:txBody>
          <a:bodyPr/>
          <a:lstStyle/>
          <a:p>
            <a:pPr fontAlgn="auto">
              <a:spcAft>
                <a:spcPts val="0"/>
              </a:spcAft>
              <a:defRPr/>
            </a:pPr>
            <a:r>
              <a:rPr lang="en-US" dirty="0" smtClean="0"/>
              <a:t>Intercellular Junctions</a:t>
            </a:r>
            <a:endParaRPr lang="en-US" dirty="0"/>
          </a:p>
        </p:txBody>
      </p:sp>
      <p:pic>
        <p:nvPicPr>
          <p:cNvPr id="13315" name="Picture 5" descr="pap13_fig_04_02b.jpg"/>
          <p:cNvPicPr>
            <a:picLocks noChangeAspect="1"/>
          </p:cNvPicPr>
          <p:nvPr/>
        </p:nvPicPr>
        <p:blipFill>
          <a:blip r:embed="rId3" cstate="print"/>
          <a:srcRect/>
          <a:stretch>
            <a:fillRect/>
          </a:stretch>
        </p:blipFill>
        <p:spPr bwMode="auto">
          <a:xfrm>
            <a:off x="4572000" y="2438400"/>
            <a:ext cx="4419600" cy="4138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pter 1 Introduction to the Human Body">
  <a:themeElements>
    <a:clrScheme name="Custom 2">
      <a:dk1>
        <a:sysClr val="windowText" lastClr="000000"/>
      </a:dk1>
      <a:lt1>
        <a:sysClr val="window" lastClr="FFFFFF"/>
      </a:lt1>
      <a:dk2>
        <a:srgbClr val="5A6378"/>
      </a:dk2>
      <a:lt2>
        <a:srgbClr val="D4D4D6"/>
      </a:lt2>
      <a:accent1>
        <a:srgbClr val="F0AD00"/>
      </a:accent1>
      <a:accent2>
        <a:srgbClr val="0082B0"/>
      </a:accent2>
      <a:accent3>
        <a:srgbClr val="E66C7D"/>
      </a:accent3>
      <a:accent4>
        <a:srgbClr val="6BB76D"/>
      </a:accent4>
      <a:accent5>
        <a:srgbClr val="E88651"/>
      </a:accent5>
      <a:accent6>
        <a:srgbClr val="C64847"/>
      </a:accent6>
      <a:hlink>
        <a:srgbClr val="0070C0"/>
      </a:hlink>
      <a:folHlink>
        <a:srgbClr val="680000"/>
      </a:folHlink>
    </a:clrScheme>
    <a:fontScheme name="Wiley PowerPoint slides Project">
      <a:majorFont>
        <a:latin typeface="Bookman Old Style"/>
        <a:ea typeface=""/>
        <a:cs typeface=""/>
      </a:majorFont>
      <a:minorFont>
        <a:latin typeface="Sylfaen"/>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spDef>
      <a:spPr>
        <a:solidFill>
          <a:srgbClr val="FFFF00">
            <a:alpha val="25000"/>
          </a:srgbClr>
        </a:solidFill>
        <a:ln w="952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ctr">
          <a:lnSpc>
            <a:spcPct val="120000"/>
          </a:lnSpc>
          <a:defRPr sz="2000" dirty="0" smtClean="0">
            <a:latin typeface="Sylfaen" pitchFamily="18"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Chapter 1 Introduction to the Human Body</Template>
  <TotalTime>21071</TotalTime>
  <Words>2912</Words>
  <Application>Microsoft Office PowerPoint</Application>
  <PresentationFormat>On-screen Show (4:3)</PresentationFormat>
  <Paragraphs>490</Paragraphs>
  <Slides>66</Slides>
  <Notes>51</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Chapter 1 Introduction to the Human Body</vt:lpstr>
      <vt:lpstr>PowerPoint Presentation</vt:lpstr>
      <vt:lpstr>PowerPoint Presentation</vt:lpstr>
      <vt:lpstr>Tissues</vt:lpstr>
      <vt:lpstr>Clinical Connection</vt:lpstr>
      <vt:lpstr>Tissues</vt:lpstr>
      <vt:lpstr>Clinical Connection</vt:lpstr>
      <vt:lpstr>Intercellular Junctions</vt:lpstr>
      <vt:lpstr>Intercellular Junctions</vt:lpstr>
      <vt:lpstr>Intercellular Junctions</vt:lpstr>
      <vt:lpstr>Intercellular Junctions</vt:lpstr>
      <vt:lpstr>Intercellular Junctions</vt:lpstr>
      <vt:lpstr>Intercellular Junctions</vt:lpstr>
      <vt:lpstr>Clinical Connection</vt:lpstr>
      <vt:lpstr>Intracellular Junctions Interactions Animation</vt:lpstr>
      <vt:lpstr>The 4 Basic Tissues</vt:lpstr>
      <vt:lpstr>The 4 Basic Tissues</vt:lpstr>
      <vt:lpstr>The 4 Basic Tissues</vt:lpstr>
      <vt:lpstr>The 4 Basic Tissues</vt:lpstr>
      <vt:lpstr>1. Epithelium</vt:lpstr>
      <vt:lpstr>Clinical Connection</vt:lpstr>
      <vt:lpstr>Epithelium</vt:lpstr>
      <vt:lpstr>Epithelium</vt:lpstr>
      <vt:lpstr>Epithelium</vt:lpstr>
      <vt:lpstr>Epithelium</vt:lpstr>
      <vt:lpstr>Epithelium</vt:lpstr>
      <vt:lpstr>Epithelium</vt:lpstr>
      <vt:lpstr>Epithelium</vt:lpstr>
      <vt:lpstr>Epithelium</vt:lpstr>
      <vt:lpstr>Epithelium</vt:lpstr>
      <vt:lpstr>Epithelium</vt:lpstr>
      <vt:lpstr>Epithelium</vt:lpstr>
      <vt:lpstr>Epithelium</vt:lpstr>
      <vt:lpstr>Epithelium</vt:lpstr>
      <vt:lpstr>Epithelium</vt:lpstr>
      <vt:lpstr>2. Connective Tissue</vt:lpstr>
      <vt:lpstr>Connective Tissues</vt:lpstr>
      <vt:lpstr>Connective Tissues</vt:lpstr>
      <vt:lpstr>Cells Of Connective Tissues</vt:lpstr>
      <vt:lpstr>Cells of Connective Tissues</vt:lpstr>
      <vt:lpstr>Clinical Connection</vt:lpstr>
      <vt:lpstr>Connective Tissues</vt:lpstr>
      <vt:lpstr>Clinical Connection</vt:lpstr>
      <vt:lpstr>Connective Tissue Classification</vt:lpstr>
      <vt:lpstr>FYI: Embryonic Connective Tissues</vt:lpstr>
      <vt:lpstr>Mature Connective Tissues</vt:lpstr>
      <vt:lpstr>Mature Connective Tissues</vt:lpstr>
      <vt:lpstr>Mature Connective Tissues</vt:lpstr>
      <vt:lpstr>Mature Connective Tissues</vt:lpstr>
      <vt:lpstr>Mature Connective Tissues</vt:lpstr>
      <vt:lpstr>Mature Connective Tissues</vt:lpstr>
      <vt:lpstr>Mature Connective Tissues</vt:lpstr>
      <vt:lpstr>Mature Connective Tissues</vt:lpstr>
      <vt:lpstr>Mature Connective Tissues</vt:lpstr>
      <vt:lpstr>Mature Connective Tissues</vt:lpstr>
      <vt:lpstr>Mature Connective Tissues</vt:lpstr>
      <vt:lpstr>PowerPoint Presentation</vt:lpstr>
      <vt:lpstr>Muscle and Nerve Tissues</vt:lpstr>
      <vt:lpstr>Muscle and Nerve Tissues</vt:lpstr>
      <vt:lpstr>Epithelial Membranes</vt:lpstr>
      <vt:lpstr>Epithelial Membranes</vt:lpstr>
      <vt:lpstr>Tissue Repair</vt:lpstr>
      <vt:lpstr>FYI: Tissue Repair</vt:lpstr>
      <vt:lpstr>FYI: Tissue Repair</vt:lpstr>
      <vt:lpstr>PowerPoint Presentation</vt:lpstr>
      <vt:lpstr>Aging and Tissues</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Curtis Home</dc:creator>
  <cp:lastModifiedBy>Chris Eckart</cp:lastModifiedBy>
  <cp:revision>1058</cp:revision>
  <dcterms:created xsi:type="dcterms:W3CDTF">2010-12-08T22:07:09Z</dcterms:created>
  <dcterms:modified xsi:type="dcterms:W3CDTF">2016-09-26T17:36:00Z</dcterms:modified>
</cp:coreProperties>
</file>