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84"/>
  </p:notesMasterIdLst>
  <p:handoutMasterIdLst>
    <p:handoutMasterId r:id="rId85"/>
  </p:handoutMasterIdLst>
  <p:sldIdLst>
    <p:sldId id="256" r:id="rId3"/>
    <p:sldId id="263" r:id="rId4"/>
    <p:sldId id="287" r:id="rId5"/>
    <p:sldId id="271" r:id="rId6"/>
    <p:sldId id="270" r:id="rId7"/>
    <p:sldId id="258" r:id="rId8"/>
    <p:sldId id="301" r:id="rId9"/>
    <p:sldId id="262" r:id="rId10"/>
    <p:sldId id="261" r:id="rId11"/>
    <p:sldId id="260" r:id="rId12"/>
    <p:sldId id="304" r:id="rId13"/>
    <p:sldId id="259" r:id="rId14"/>
    <p:sldId id="265" r:id="rId15"/>
    <p:sldId id="264" r:id="rId16"/>
    <p:sldId id="305" r:id="rId17"/>
    <p:sldId id="299" r:id="rId18"/>
    <p:sldId id="266" r:id="rId19"/>
    <p:sldId id="306" r:id="rId20"/>
    <p:sldId id="267" r:id="rId21"/>
    <p:sldId id="274" r:id="rId22"/>
    <p:sldId id="275" r:id="rId23"/>
    <p:sldId id="277" r:id="rId24"/>
    <p:sldId id="279" r:id="rId25"/>
    <p:sldId id="278" r:id="rId26"/>
    <p:sldId id="307" r:id="rId27"/>
    <p:sldId id="276" r:id="rId28"/>
    <p:sldId id="281" r:id="rId29"/>
    <p:sldId id="280" r:id="rId30"/>
    <p:sldId id="285" r:id="rId31"/>
    <p:sldId id="268" r:id="rId32"/>
    <p:sldId id="282" r:id="rId33"/>
    <p:sldId id="272" r:id="rId34"/>
    <p:sldId id="309" r:id="rId35"/>
    <p:sldId id="286" r:id="rId36"/>
    <p:sldId id="290" r:id="rId37"/>
    <p:sldId id="310" r:id="rId38"/>
    <p:sldId id="288" r:id="rId39"/>
    <p:sldId id="292" r:id="rId40"/>
    <p:sldId id="291" r:id="rId41"/>
    <p:sldId id="295" r:id="rId42"/>
    <p:sldId id="297" r:id="rId43"/>
    <p:sldId id="296" r:id="rId44"/>
    <p:sldId id="293" r:id="rId45"/>
    <p:sldId id="294" r:id="rId46"/>
    <p:sldId id="298" r:id="rId47"/>
    <p:sldId id="300" r:id="rId48"/>
    <p:sldId id="302" r:id="rId49"/>
    <p:sldId id="311" r:id="rId50"/>
    <p:sldId id="303" r:id="rId51"/>
    <p:sldId id="317" r:id="rId52"/>
    <p:sldId id="314" r:id="rId53"/>
    <p:sldId id="316" r:id="rId54"/>
    <p:sldId id="315" r:id="rId55"/>
    <p:sldId id="313" r:id="rId56"/>
    <p:sldId id="312" r:id="rId57"/>
    <p:sldId id="319" r:id="rId58"/>
    <p:sldId id="320" r:id="rId59"/>
    <p:sldId id="321" r:id="rId60"/>
    <p:sldId id="322" r:id="rId61"/>
    <p:sldId id="323" r:id="rId62"/>
    <p:sldId id="324" r:id="rId63"/>
    <p:sldId id="325" r:id="rId64"/>
    <p:sldId id="330" r:id="rId65"/>
    <p:sldId id="326" r:id="rId66"/>
    <p:sldId id="331" r:id="rId67"/>
    <p:sldId id="332" r:id="rId68"/>
    <p:sldId id="327" r:id="rId69"/>
    <p:sldId id="318" r:id="rId70"/>
    <p:sldId id="329" r:id="rId71"/>
    <p:sldId id="333" r:id="rId72"/>
    <p:sldId id="336" r:id="rId73"/>
    <p:sldId id="338" r:id="rId74"/>
    <p:sldId id="335" r:id="rId75"/>
    <p:sldId id="337" r:id="rId76"/>
    <p:sldId id="339" r:id="rId77"/>
    <p:sldId id="340" r:id="rId78"/>
    <p:sldId id="343" r:id="rId79"/>
    <p:sldId id="328" r:id="rId80"/>
    <p:sldId id="344" r:id="rId81"/>
    <p:sldId id="342" r:id="rId82"/>
    <p:sldId id="341" r:id="rId83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-90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76" Type="http://schemas.openxmlformats.org/officeDocument/2006/relationships/slide" Target="slides/slide74.xml"/><Relationship Id="rId84" Type="http://schemas.openxmlformats.org/officeDocument/2006/relationships/notesMaster" Target="notesMasters/notesMaster1.xml"/><Relationship Id="rId89" Type="http://schemas.openxmlformats.org/officeDocument/2006/relationships/tableStyles" Target="tableStyles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87" Type="http://schemas.openxmlformats.org/officeDocument/2006/relationships/viewProps" Target="viewProps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handoutMaster" Target="handoutMasters/handoutMaster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F1454D4F-09A6-4F18-BCC2-3926131D24B2}" type="datetimeFigureOut">
              <a:rPr lang="en-US" smtClean="0"/>
              <a:pPr/>
              <a:t>4/18/2016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E430FE86-8587-455D-9593-FECBE6B810E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26197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ECC60A-84FF-424C-B673-2EABA7E8EF41}" type="datetimeFigureOut">
              <a:rPr lang="en-US" smtClean="0"/>
              <a:pPr/>
              <a:t>4/18/2016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41C1C0-7617-49F9-A2D7-3E47B520D7C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3623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41C1C0-7617-49F9-A2D7-3E47B520D7CE}" type="slidenum">
              <a:rPr lang="en-US" smtClean="0"/>
              <a:pPr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90433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FB94F7-218C-404D-90B8-8F79DE2DEB5C}" type="datetimeFigureOut">
              <a:rPr lang="en-US" smtClean="0"/>
              <a:pPr/>
              <a:t>4/18/2016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09FF2-2C88-422F-B46D-979351425F1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92988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FB94F7-218C-404D-90B8-8F79DE2DEB5C}" type="datetimeFigureOut">
              <a:rPr lang="en-US" smtClean="0"/>
              <a:pPr/>
              <a:t>4/18/2016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09FF2-2C88-422F-B46D-979351425F1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4916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FB94F7-218C-404D-90B8-8F79DE2DEB5C}" type="datetimeFigureOut">
              <a:rPr lang="en-US" smtClean="0"/>
              <a:pPr/>
              <a:t>4/18/2016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09FF2-2C88-422F-B46D-979351425F1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02668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CDA50-80FC-4418-AF23-F56290BAFD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4/18/2016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6208C-4759-49B0-8266-32EDD3CA7F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72117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CDA50-80FC-4418-AF23-F56290BAFD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4/18/2016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6208C-4759-49B0-8266-32EDD3CA7F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47901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CDA50-80FC-4418-AF23-F56290BAFD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4/18/2016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6208C-4759-49B0-8266-32EDD3CA7F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46437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CDA50-80FC-4418-AF23-F56290BAFD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4/18/2016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6208C-4759-49B0-8266-32EDD3CA7F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18757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CDA50-80FC-4418-AF23-F56290BAFD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4/18/2016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6208C-4759-49B0-8266-32EDD3CA7F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67544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CDA50-80FC-4418-AF23-F56290BAFD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4/18/2016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6208C-4759-49B0-8266-32EDD3CA7F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85649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CDA50-80FC-4418-AF23-F56290BAFD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4/18/2016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6208C-4759-49B0-8266-32EDD3CA7F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83995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CDA50-80FC-4418-AF23-F56290BAFD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4/18/2016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6208C-4759-49B0-8266-32EDD3CA7F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46277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FB94F7-218C-404D-90B8-8F79DE2DEB5C}" type="datetimeFigureOut">
              <a:rPr lang="en-US" smtClean="0"/>
              <a:pPr/>
              <a:t>4/18/2016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09FF2-2C88-422F-B46D-979351425F1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29370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CDA50-80FC-4418-AF23-F56290BAFD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4/18/2016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6208C-4759-49B0-8266-32EDD3CA7F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812727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CDA50-80FC-4418-AF23-F56290BAFD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4/18/2016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6208C-4759-49B0-8266-32EDD3CA7F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317436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CDA50-80FC-4418-AF23-F56290BAFD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4/18/2016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6208C-4759-49B0-8266-32EDD3CA7F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21838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FB94F7-218C-404D-90B8-8F79DE2DEB5C}" type="datetimeFigureOut">
              <a:rPr lang="en-US" smtClean="0"/>
              <a:pPr/>
              <a:t>4/18/2016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09FF2-2C88-422F-B46D-979351425F1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7325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FB94F7-218C-404D-90B8-8F79DE2DEB5C}" type="datetimeFigureOut">
              <a:rPr lang="en-US" smtClean="0"/>
              <a:pPr/>
              <a:t>4/18/2016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09FF2-2C88-422F-B46D-979351425F1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6883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FB94F7-218C-404D-90B8-8F79DE2DEB5C}" type="datetimeFigureOut">
              <a:rPr lang="en-US" smtClean="0"/>
              <a:pPr/>
              <a:t>4/18/2016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09FF2-2C88-422F-B46D-979351425F1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19996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FB94F7-218C-404D-90B8-8F79DE2DEB5C}" type="datetimeFigureOut">
              <a:rPr lang="en-US" smtClean="0"/>
              <a:pPr/>
              <a:t>4/18/2016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09FF2-2C88-422F-B46D-979351425F1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73842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FB94F7-218C-404D-90B8-8F79DE2DEB5C}" type="datetimeFigureOut">
              <a:rPr lang="en-US" smtClean="0"/>
              <a:pPr/>
              <a:t>4/18/2016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09FF2-2C88-422F-B46D-979351425F1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2364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FB94F7-218C-404D-90B8-8F79DE2DEB5C}" type="datetimeFigureOut">
              <a:rPr lang="en-US" smtClean="0"/>
              <a:pPr/>
              <a:t>4/18/2016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09FF2-2C88-422F-B46D-979351425F1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1775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FB94F7-218C-404D-90B8-8F79DE2DEB5C}" type="datetimeFigureOut">
              <a:rPr lang="en-US" smtClean="0"/>
              <a:pPr/>
              <a:t>4/18/2016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09FF2-2C88-422F-B46D-979351425F1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3605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2000">
              <a:schemeClr val="accent3">
                <a:lumMod val="50000"/>
              </a:schemeClr>
            </a:gs>
            <a:gs pos="95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FB94F7-218C-404D-90B8-8F79DE2DEB5C}" type="datetimeFigureOut">
              <a:rPr lang="en-US" smtClean="0"/>
              <a:pPr/>
              <a:t>4/18/2016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D09FF2-2C88-422F-B46D-979351425F1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23304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2CDA50-80FC-4418-AF23-F56290BAFD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4/18/2016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56208C-4759-49B0-8266-32EDD3CA7F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48410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d49TzVF1gmY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jpeg"/><Relationship Id="rId5" Type="http://schemas.openxmlformats.org/officeDocument/2006/relationships/image" Target="http://www.woodrow.org/teachers/chemistry/institutes/1992/MENDELEEV.GIF" TargetMode="External"/><Relationship Id="rId4" Type="http://schemas.openxmlformats.org/officeDocument/2006/relationships/image" Target="../media/image17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eg"/><Relationship Id="rId5" Type="http://schemas.openxmlformats.org/officeDocument/2006/relationships/hyperlink" Target="https://www.youtube.com/watch?v=a8FJEiI5e6Q&amp;index=2&amp;list=PL7A1F4CF36C085DE1" TargetMode="External"/><Relationship Id="rId4" Type="http://schemas.openxmlformats.org/officeDocument/2006/relationships/image" Target="../media/image1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www.youtube.com/watch?v=FSyAehMdpyI&amp;index=1&amp;list=PL8dPuuaLjXtPHzzYuWy6fYEaX9mQQ8oGr" TargetMode="External"/><Relationship Id="rId4" Type="http://schemas.openxmlformats.org/officeDocument/2006/relationships/hyperlink" Target="https://www.youtube.com/watch?v=rcKilE9CdaA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eg"/><Relationship Id="rId5" Type="http://schemas.openxmlformats.org/officeDocument/2006/relationships/hyperlink" Target="https://www.youtube.com/watch?v=wY0afMI4Jgc&amp;index=3&amp;list=PL7A1F4CF36C085DE1" TargetMode="External"/><Relationship Id="rId4" Type="http://schemas.openxmlformats.org/officeDocument/2006/relationships/image" Target="../media/image1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youtube.com/watch?v=FSyAehMdpyI&amp;index=1&amp;list=PL8dPuuaLjXtPHzzYuWy6fYEaX9mQQ8oGr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QiiyvzZBKT8&amp;index=3&amp;list=PL8dPuuaLjXtPHzzYuWy6fYEaX9mQQ8oGr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youtube.com/watch?v=qy8JyQShZRA&amp;list=PL7A1F4CF36C085DE1&amp;index=4" TargetMode="External"/><Relationship Id="rId5" Type="http://schemas.openxmlformats.org/officeDocument/2006/relationships/image" Target="../media/image34.jpeg"/><Relationship Id="rId4" Type="http://schemas.openxmlformats.org/officeDocument/2006/relationships/image" Target="../media/image1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gi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hyperlink" Target="https://encrypted.google.com/url?sa=t&amp;rct=j&amp;q=&amp;esrc=s&amp;source=web&amp;cd=1&amp;cad=rja&amp;uact=8&amp;ved=0ahUKEwjC0MaL-5bMAhXBMSYKHSKdA1oQyCkIHzAA&amp;url=https://www.youtube.com/watch?v%3DUy0m7jnyv6U&amp;usg=AFQjCNFbpefk-gxB9nBFJQcTnxugZlVNWA&amp;sig2=BPaRkXu5aJLLSsDmxHRGAQ" TargetMode="External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google.com/url?sa=t&amp;rct=j&amp;q=&amp;esrc=s&amp;source=web&amp;cd=2&amp;cad=rja&amp;uact=8&amp;ved=0ahUKEwjkkZf7-vfLAhXCwiYKHYVADf8QtwIIIjAB&amp;url=https://www.youtube.com/watch?v=uixxJtJPVXk&amp;usg=AFQjCNGUpAItd9ysZj81Kkyy1H5eiKt5sg&amp;sig2=9-nx5ZYU63RsWtFTCt8CWA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youtube.com/watch?v=fLSfgNxoVGk&amp;index=5&amp;list=PL43285691048DAD00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www.youtube.com/watch?v=_SrZZ3Ds0WE" TargetMode="External"/><Relationship Id="rId4" Type="http://schemas.openxmlformats.org/officeDocument/2006/relationships/image" Target="../media/image42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eg"/><Relationship Id="rId5" Type="http://schemas.openxmlformats.org/officeDocument/2006/relationships/image" Target="../media/image45.jpeg"/><Relationship Id="rId4" Type="http://schemas.openxmlformats.org/officeDocument/2006/relationships/hyperlink" Target="https://www.youtube.com/watch?v=QuW4_bRHbUk&amp;index=6&amp;list=PL7A1F4CF36C085DE1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X328AWaJXvI&amp;index=12&amp;list=PL43285691048DAD00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oogle.com/url?sa=t&amp;rct=j&amp;q=&amp;esrc=s&amp;source=video&amp;cd=1&amp;cad=rja&amp;ved=0CD8QtwIwAA&amp;url=http://www.youtube.com/watch?v=XyfGA20UCJU&amp;ei=ql03UrL0JoaK9ASVhICwDg&amp;usg=AFQjCNEZOzoGQP-VNH8BJBMX7F3xnPBUEQ&amp;sig2=RO2tXH-2_kYya6BE0yXqMw" TargetMode="External"/><Relationship Id="rId3" Type="http://schemas.openxmlformats.org/officeDocument/2006/relationships/hyperlink" Target="http://www.google.com/url?sa=t&amp;rct=j&amp;q=&amp;esrc=s&amp;source=web&amp;cd=2&amp;cad=rja&amp;ved=0CD0QtwIwAQ&amp;url=http://www.youtube.com/watch?v=OBdgeJFzSec&amp;ei=a1o3UtKmE4_Y8gT48ICIDA&amp;usg=AFQjCNH_Zq8ERne3ABwHaVdAOIpivcKI-w&amp;sig2=3N2Z-cRrsfIiO1-UTJrLQQ&amp;bvm=bv.52164340,d.eWU" TargetMode="External"/><Relationship Id="rId7" Type="http://schemas.openxmlformats.org/officeDocument/2006/relationships/hyperlink" Target="http://www.google.com/url?sa=t&amp;rct=j&amp;q=&amp;esrc=s&amp;source=video&amp;cd=4&amp;cad=rja&amp;ved=0CE0QtwIwAw&amp;url=http://www.youtube.com/watch?v=SEqdapiHLNA&amp;ei=vuQ6Up3PHo788QTa1IGoBw&amp;usg=AFQjCNEbBCeiy7oQcA-tdwCP_hL4Wq-oUA&amp;sig2=sJUPGQisT5RhCpZ-eRbNbA&amp;bvm=bv.52288139,d.eWU" TargetMode="External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3.xml"/><Relationship Id="rId6" Type="http://schemas.openxmlformats.org/officeDocument/2006/relationships/hyperlink" Target="http://www.google.com/url?sa=t&amp;rct=j&amp;q=&amp;esrc=s&amp;source=video&amp;cd=1&amp;cad=rja&amp;ved=0CEQQtwIwAA&amp;url=http://www.youtube.com/watch?v=DITY2rXYU-I&amp;ei=s1w3Ut35D4G89gSq-IHoBA&amp;usg=AFQjCNGBTNWuh8Xc8cWsNArrwhXLFb2Rig&amp;sig2=Dzd9N1KmAur_ok_z1b9sMg" TargetMode="External"/><Relationship Id="rId5" Type="http://schemas.openxmlformats.org/officeDocument/2006/relationships/hyperlink" Target="http://www.google.com/url?sa=t&amp;rct=j&amp;q=&amp;esrc=s&amp;source=video&amp;cd=1&amp;cad=rja&amp;ved=0CD8QtwIwAA&amp;url=http://www.youtube.com/watch?v=cV-LXfHcn9M&amp;ei=4Vs3UoW5L5TW9AT9iYHIBQ&amp;usg=AFQjCNGU4mxvkaIzLmvMFfT7RyOwBjRxWg&amp;sig2=PKEz-YQ-hQGzu53gSZACBg" TargetMode="External"/><Relationship Id="rId4" Type="http://schemas.openxmlformats.org/officeDocument/2006/relationships/hyperlink" Target="http://www.google.com/url?sa=t&amp;rct=j&amp;q=&amp;esrc=s&amp;source=video&amp;cd=2&amp;cad=rja&amp;ved=0CEIQtwIwAQ&amp;url=http://www.youtube.com/watch?v=wjdFYC9GOII&amp;ei=Hls3UuTEGIPs8wTS04DwAQ&amp;usg=AFQjCNFixCw4aTFxdm9fDpvD7TEIx-kIRw&amp;sig2=qBmg59j5Nc4Z883uVO7CZg" TargetMode="External"/><Relationship Id="rId9" Type="http://schemas.openxmlformats.org/officeDocument/2006/relationships/hyperlink" Target="http://www.google.com/url?sa=t&amp;rct=j&amp;q=&amp;esrc=s&amp;source=video&amp;cd=1&amp;cad=rja&amp;ved=0CEEQtwIwAA&amp;url=http://www.youtube.com/watch?v=dgQloQvMGfE&amp;ei=e143UrjFCYb28wSDo4HADQ&amp;usg=AFQjCNEtyHS2Hme49B3kYgBuc_SDpsFxAw&amp;sig2=wFNS5JbmaA6-ERK5_sYfEQ" TargetMode="Externa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DFfRqoIdArM" TargetMode="External"/><Relationship Id="rId3" Type="http://schemas.openxmlformats.org/officeDocument/2006/relationships/image" Target="../media/image13.jpeg"/><Relationship Id="rId7" Type="http://schemas.openxmlformats.org/officeDocument/2006/relationships/hyperlink" Target="https://www.youtube.com/watch?v=2KlAf936E90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youtube.com/watch?v=zmvJ54kRpjg&amp;index=7&amp;list=PL7A1F4CF36C085DE1" TargetMode="External"/><Relationship Id="rId5" Type="http://schemas.openxmlformats.org/officeDocument/2006/relationships/image" Target="../media/image55.jpeg"/><Relationship Id="rId4" Type="http://schemas.openxmlformats.org/officeDocument/2006/relationships/image" Target="../media/image14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1.gif"/><Relationship Id="rId4" Type="http://schemas.openxmlformats.org/officeDocument/2006/relationships/image" Target="../media/image60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4.jpeg"/><Relationship Id="rId5" Type="http://schemas.openxmlformats.org/officeDocument/2006/relationships/hyperlink" Target="https://www.youtube.com/watch?v=WuG5WTId-IY&amp;index=8&amp;list=PL7A1F4CF36C085DE1" TargetMode="External"/><Relationship Id="rId4" Type="http://schemas.openxmlformats.org/officeDocument/2006/relationships/image" Target="../media/image14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6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www.youtube.com/watch?v=iCXQ3nKF2no" TargetMode="External"/><Relationship Id="rId4" Type="http://schemas.openxmlformats.org/officeDocument/2006/relationships/hyperlink" Target="https://www.youtube.com/watch?v=UV8KbQyF228" TargetMode="Externa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ji_25I_q4LQ" TargetMode="External"/><Relationship Id="rId7" Type="http://schemas.openxmlformats.org/officeDocument/2006/relationships/image" Target="../media/image7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9.png"/><Relationship Id="rId5" Type="http://schemas.openxmlformats.org/officeDocument/2006/relationships/image" Target="../media/image68.jpeg"/><Relationship Id="rId4" Type="http://schemas.openxmlformats.org/officeDocument/2006/relationships/hyperlink" Target="https://www.youtube.com/watch?v=-eN0Tt2Gu0I" TargetMode="Externa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3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4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6.jpeg"/><Relationship Id="rId5" Type="http://schemas.openxmlformats.org/officeDocument/2006/relationships/hyperlink" Target="https://www.youtube.com/watch?v=vtWp45Eewtw&amp;list=PL7A1F4CF36C085DE1&amp;index=9" TargetMode="External"/><Relationship Id="rId4" Type="http://schemas.openxmlformats.org/officeDocument/2006/relationships/image" Target="../media/image14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www.google.com/url?sa=t&amp;rct=j&amp;q=&amp;esrc=s&amp;source=video&amp;cd=10&amp;cad=rja&amp;uact=8&amp;ved=0ahUKEwjO88aQ_JDMAhXJ8x4KHYQuA4YQtwIIQzAJ&amp;url=https://www.youtube.com/watch?v=w_XUZET670Q&amp;usg=AFQjCNEmg0NL_2RNxKDP1JIuN7-_N1ZJ3Q&amp;sig2=puJ-RB5Dp43PMEKQp-0GQA" TargetMode="External"/><Relationship Id="rId4" Type="http://schemas.openxmlformats.org/officeDocument/2006/relationships/image" Target="../media/image77.jpe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9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8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8.jpeg"/><Relationship Id="rId4" Type="http://schemas.openxmlformats.org/officeDocument/2006/relationships/image" Target="../media/image81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8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4.png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url?sa=t&amp;rct=j&amp;q=&amp;esrc=s&amp;source=video&amp;cd=2&amp;cad=rja&amp;uact=8&amp;ved=0ahUKEwidn6eGjpHMAhWJPD4KHX7uCp8QtwIIHzAB&amp;url=https://www.youtube.com/watch?v=nsEkKIiOz7Q&amp;usg=AFQjCNEPBduOtrv1ZXg5vnUfw_IKocYA0w&amp;sig2=5hV44Y2jN0Fm2nCVu5uFRA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5.png"/><Relationship Id="rId4" Type="http://schemas.openxmlformats.org/officeDocument/2006/relationships/hyperlink" Target="http://www.livebinders.com/media/get/NTI2MDI4Ng" TargetMode="Externa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eg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0RRVV4Diomg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youtube.com/watch?v=fPnwBITSmgU" TargetMode="External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img04.deviantart.net/bde1/i/2013/332/b/c/wallpaper___i_love_chemistry___breaking_bad_by_black_adrac_star-d6vypf7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14"/>
          <a:stretch/>
        </p:blipFill>
        <p:spPr bwMode="auto">
          <a:xfrm>
            <a:off x="1" y="784412"/>
            <a:ext cx="9144000" cy="5020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4800600"/>
            <a:ext cx="2057400" cy="1752600"/>
          </a:xfrm>
        </p:spPr>
        <p:txBody>
          <a:bodyPr>
            <a:normAutofit/>
          </a:bodyPr>
          <a:lstStyle/>
          <a:p>
            <a:pPr algn="l"/>
            <a:r>
              <a:rPr lang="en-US" sz="1600" dirty="0" smtClean="0"/>
              <a:t>Physical science</a:t>
            </a:r>
          </a:p>
          <a:p>
            <a:pPr algn="l"/>
            <a:r>
              <a:rPr lang="en-US" sz="1600" dirty="0" smtClean="0"/>
              <a:t>Spring </a:t>
            </a:r>
            <a:r>
              <a:rPr lang="en-US" sz="1600" dirty="0" smtClean="0"/>
              <a:t>2016</a:t>
            </a:r>
            <a:endParaRPr lang="en-US" sz="1600" dirty="0" smtClean="0"/>
          </a:p>
          <a:p>
            <a:pPr algn="l"/>
            <a:r>
              <a:rPr lang="en-US" sz="1600" dirty="0" err="1"/>
              <a:t>m</a:t>
            </a:r>
            <a:r>
              <a:rPr lang="en-US" sz="1600" dirty="0" err="1" smtClean="0"/>
              <a:t>r</a:t>
            </a:r>
            <a:r>
              <a:rPr lang="en-US" sz="1600" dirty="0" smtClean="0"/>
              <a:t> e</a:t>
            </a:r>
            <a:endParaRPr lang="en-US" sz="1600" dirty="0"/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1" y="815788"/>
            <a:ext cx="2057400" cy="175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000" dirty="0" smtClean="0"/>
              <a:t>Intro to </a:t>
            </a:r>
            <a:r>
              <a:rPr lang="en-US" sz="2000" dirty="0" err="1" smtClean="0"/>
              <a:t>chem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9057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img04.deviantart.net/bde1/i/2013/332/b/c/wallpaper___i_love_chemistry___breaking_bad_by_black_adrac_star-d6vypf7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" t="51090" r="-395" b="28529"/>
          <a:stretch/>
        </p:blipFill>
        <p:spPr bwMode="auto">
          <a:xfrm>
            <a:off x="0" y="0"/>
            <a:ext cx="9144000" cy="10560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6" name="Picture 2" descr="http://img04.deviantart.net/bde1/i/2013/332/b/c/wallpaper___i_love_chemistry___breaking_bad_by_black_adrac_star-d6vypf7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09" t="30036" r="69254" b="49247"/>
          <a:stretch/>
        </p:blipFill>
        <p:spPr bwMode="auto">
          <a:xfrm>
            <a:off x="152400" y="-17398"/>
            <a:ext cx="1118937" cy="10734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4" name="TextBox 3"/>
          <p:cNvSpPr txBox="1"/>
          <p:nvPr/>
        </p:nvSpPr>
        <p:spPr>
          <a:xfrm>
            <a:off x="1219200" y="152400"/>
            <a:ext cx="1676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n cmpd="sng">
                  <a:solidFill>
                    <a:srgbClr val="FFFF00">
                      <a:alpha val="64000"/>
                    </a:srgbClr>
                  </a:solidFill>
                </a:ln>
                <a:solidFill>
                  <a:schemeClr val="bg1"/>
                </a:solidFill>
                <a:effectLst>
                  <a:innerShdw dir="3660000">
                    <a:srgbClr val="FFFF00"/>
                  </a:innerShdw>
                  <a:reflection blurRad="6350" stA="50000" endA="300" endPos="50000" dist="60007" dir="5400000" sy="-100000" algn="bl" rotWithShape="0"/>
                </a:effectLst>
                <a:latin typeface="Footlight MT Light" panose="0204060206030A020304" pitchFamily="18" charset="0"/>
              </a:rPr>
              <a:t>n</a:t>
            </a:r>
            <a:r>
              <a:rPr lang="en-US" sz="3200" b="1" dirty="0" err="1" smtClean="0">
                <a:ln cmpd="sng">
                  <a:solidFill>
                    <a:srgbClr val="FFFF00">
                      <a:alpha val="64000"/>
                    </a:srgbClr>
                  </a:solidFill>
                </a:ln>
                <a:solidFill>
                  <a:schemeClr val="bg1"/>
                </a:solidFill>
                <a:effectLst>
                  <a:innerShdw dir="3660000">
                    <a:srgbClr val="FFFF00"/>
                  </a:innerShdw>
                  <a:reflection blurRad="6350" stA="50000" endA="300" endPos="50000" dist="60007" dir="5400000" sy="-100000" algn="bl" rotWithShape="0"/>
                </a:effectLst>
                <a:latin typeface="Footlight MT Light" panose="0204060206030A020304" pitchFamily="18" charset="0"/>
              </a:rPr>
              <a:t>tro</a:t>
            </a:r>
            <a:r>
              <a:rPr lang="en-US" sz="3200" b="1" dirty="0" smtClean="0">
                <a:ln cmpd="sng">
                  <a:solidFill>
                    <a:srgbClr val="FFFF00">
                      <a:alpha val="64000"/>
                    </a:srgbClr>
                  </a:solidFill>
                </a:ln>
                <a:solidFill>
                  <a:schemeClr val="bg1"/>
                </a:solidFill>
                <a:effectLst>
                  <a:innerShdw dir="3660000">
                    <a:srgbClr val="FFFF00"/>
                  </a:innerShdw>
                  <a:reflection blurRad="6350" stA="50000" endA="300" endPos="50000" dist="60007" dir="5400000" sy="-100000" algn="bl" rotWithShape="0"/>
                </a:effectLst>
                <a:latin typeface="Footlight MT Light" panose="0204060206030A020304" pitchFamily="18" charset="0"/>
              </a:rPr>
              <a:t>  to</a:t>
            </a:r>
            <a:endParaRPr lang="en-US" sz="3200" b="1" dirty="0">
              <a:ln cmpd="sng">
                <a:solidFill>
                  <a:srgbClr val="FFFF00">
                    <a:alpha val="64000"/>
                  </a:srgbClr>
                </a:solidFill>
              </a:ln>
              <a:solidFill>
                <a:schemeClr val="bg1"/>
              </a:solidFill>
              <a:effectLst>
                <a:innerShdw dir="3660000">
                  <a:srgbClr val="FFFF00"/>
                </a:innerShdw>
                <a:reflection blurRad="6350" stA="50000" endA="300" endPos="50000" dist="60007" dir="5400000" sy="-100000" algn="bl" rotWithShape="0"/>
              </a:effectLst>
              <a:latin typeface="Footlight MT Light" panose="0204060206030A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28600" y="1149489"/>
            <a:ext cx="8382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Unit Outline</a:t>
            </a:r>
          </a:p>
          <a:p>
            <a:pPr marL="514350" indent="-514350">
              <a:buAutoNum type="romanUcPeriod"/>
            </a:pPr>
            <a:r>
              <a:rPr lang="en-US" sz="2000" dirty="0" smtClean="0">
                <a:solidFill>
                  <a:schemeClr val="bg1"/>
                </a:solidFill>
              </a:rPr>
              <a:t>Setting up the Lab</a:t>
            </a:r>
          </a:p>
          <a:p>
            <a:pPr lvl="1"/>
            <a:r>
              <a:rPr lang="en-US" sz="2000" dirty="0" smtClean="0">
                <a:solidFill>
                  <a:schemeClr val="bg1"/>
                </a:solidFill>
              </a:rPr>
              <a:t>A.  How did we get the periodic table?</a:t>
            </a:r>
          </a:p>
          <a:p>
            <a:r>
              <a:rPr lang="en-US" sz="2000" dirty="0">
                <a:solidFill>
                  <a:schemeClr val="bg1"/>
                </a:solidFill>
              </a:rPr>
              <a:t>	</a:t>
            </a:r>
            <a:r>
              <a:rPr lang="en-US" sz="2000" dirty="0" smtClean="0">
                <a:solidFill>
                  <a:schemeClr val="bg1"/>
                </a:solidFill>
              </a:rPr>
              <a:t>1.  The importance of Negative space</a:t>
            </a:r>
          </a:p>
        </p:txBody>
      </p:sp>
      <p:pic>
        <p:nvPicPr>
          <p:cNvPr id="8" name="Picture 6" descr="http://www.meta-synthesis.com/webbook/35_pt/joke_elements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2832" y="1811208"/>
            <a:ext cx="3599243" cy="4856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5638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img04.deviantart.net/bde1/i/2013/332/b/c/wallpaper___i_love_chemistry___breaking_bad_by_black_adrac_star-d6vypf7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" t="51090" r="-395" b="28529"/>
          <a:stretch/>
        </p:blipFill>
        <p:spPr bwMode="auto">
          <a:xfrm>
            <a:off x="0" y="0"/>
            <a:ext cx="9144000" cy="10560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6" name="Picture 2" descr="http://img04.deviantart.net/bde1/i/2013/332/b/c/wallpaper___i_love_chemistry___breaking_bad_by_black_adrac_star-d6vypf7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09" t="30036" r="69254" b="49247"/>
          <a:stretch/>
        </p:blipFill>
        <p:spPr bwMode="auto">
          <a:xfrm>
            <a:off x="152400" y="-17398"/>
            <a:ext cx="1118937" cy="10734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4" name="TextBox 3"/>
          <p:cNvSpPr txBox="1"/>
          <p:nvPr/>
        </p:nvSpPr>
        <p:spPr>
          <a:xfrm>
            <a:off x="1219200" y="152400"/>
            <a:ext cx="1676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n cmpd="sng">
                  <a:solidFill>
                    <a:srgbClr val="FFFF00">
                      <a:alpha val="64000"/>
                    </a:srgbClr>
                  </a:solidFill>
                </a:ln>
                <a:solidFill>
                  <a:schemeClr val="bg1"/>
                </a:solidFill>
                <a:effectLst>
                  <a:innerShdw dir="3660000">
                    <a:srgbClr val="FFFF00"/>
                  </a:innerShdw>
                  <a:reflection blurRad="6350" stA="50000" endA="300" endPos="50000" dist="60007" dir="5400000" sy="-100000" algn="bl" rotWithShape="0"/>
                </a:effectLst>
                <a:latin typeface="Footlight MT Light" panose="0204060206030A020304" pitchFamily="18" charset="0"/>
              </a:rPr>
              <a:t>n</a:t>
            </a:r>
            <a:r>
              <a:rPr lang="en-US" sz="3200" b="1" dirty="0" err="1" smtClean="0">
                <a:ln cmpd="sng">
                  <a:solidFill>
                    <a:srgbClr val="FFFF00">
                      <a:alpha val="64000"/>
                    </a:srgbClr>
                  </a:solidFill>
                </a:ln>
                <a:solidFill>
                  <a:schemeClr val="bg1"/>
                </a:solidFill>
                <a:effectLst>
                  <a:innerShdw dir="3660000">
                    <a:srgbClr val="FFFF00"/>
                  </a:innerShdw>
                  <a:reflection blurRad="6350" stA="50000" endA="300" endPos="50000" dist="60007" dir="5400000" sy="-100000" algn="bl" rotWithShape="0"/>
                </a:effectLst>
                <a:latin typeface="Footlight MT Light" panose="0204060206030A020304" pitchFamily="18" charset="0"/>
              </a:rPr>
              <a:t>tro</a:t>
            </a:r>
            <a:r>
              <a:rPr lang="en-US" sz="3200" b="1" dirty="0" smtClean="0">
                <a:ln cmpd="sng">
                  <a:solidFill>
                    <a:srgbClr val="FFFF00">
                      <a:alpha val="64000"/>
                    </a:srgbClr>
                  </a:solidFill>
                </a:ln>
                <a:solidFill>
                  <a:schemeClr val="bg1"/>
                </a:solidFill>
                <a:effectLst>
                  <a:innerShdw dir="3660000">
                    <a:srgbClr val="FFFF00"/>
                  </a:innerShdw>
                  <a:reflection blurRad="6350" stA="50000" endA="300" endPos="50000" dist="60007" dir="5400000" sy="-100000" algn="bl" rotWithShape="0"/>
                </a:effectLst>
                <a:latin typeface="Footlight MT Light" panose="0204060206030A020304" pitchFamily="18" charset="0"/>
              </a:rPr>
              <a:t>  to</a:t>
            </a:r>
            <a:endParaRPr lang="en-US" sz="3200" b="1" dirty="0">
              <a:ln cmpd="sng">
                <a:solidFill>
                  <a:srgbClr val="FFFF00">
                    <a:alpha val="64000"/>
                  </a:srgbClr>
                </a:solidFill>
              </a:ln>
              <a:solidFill>
                <a:schemeClr val="bg1"/>
              </a:solidFill>
              <a:effectLst>
                <a:innerShdw dir="3660000">
                  <a:srgbClr val="FFFF00"/>
                </a:innerShdw>
                <a:reflection blurRad="6350" stA="50000" endA="300" endPos="50000" dist="60007" dir="5400000" sy="-100000" algn="bl" rotWithShape="0"/>
              </a:effectLst>
              <a:latin typeface="Footlight MT Light" panose="0204060206030A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04800" y="6172200"/>
            <a:ext cx="14196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hlinkClick r:id="rId3"/>
              </a:rPr>
              <a:t>Hydrogen</a:t>
            </a:r>
            <a:endParaRPr lang="en-US" sz="2400" b="1" dirty="0"/>
          </a:p>
        </p:txBody>
      </p:sp>
      <p:pic>
        <p:nvPicPr>
          <p:cNvPr id="1032" name="Picture 8" descr="http://www.plethorahomeschool.com/wp-content/uploads/2013/09/Periodic-Table-of-Videos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57600" y="1447800"/>
            <a:ext cx="5090858" cy="36576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1028" name="Picture 4" descr="http://www.themarysue.com/wp-content/uploads/2014/07/Screenshot-2014-07-08-12.59.42-640x36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8200" y="4876800"/>
            <a:ext cx="2664918" cy="1524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34" name="Picture 10" descr="https://s-media-cache-ak0.pinimg.com/736x/9f/8b/98/9f8b982d35ad6d10995ebef7f62e9d3d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4800" y="1600200"/>
            <a:ext cx="3390900" cy="33909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915638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img04.deviantart.net/bde1/i/2013/332/b/c/wallpaper___i_love_chemistry___breaking_bad_by_black_adrac_star-d6vypf7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" t="51090" r="-395" b="28529"/>
          <a:stretch/>
        </p:blipFill>
        <p:spPr bwMode="auto">
          <a:xfrm>
            <a:off x="0" y="0"/>
            <a:ext cx="9144000" cy="10560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6" name="Picture 2" descr="http://img04.deviantart.net/bde1/i/2013/332/b/c/wallpaper___i_love_chemistry___breaking_bad_by_black_adrac_star-d6vypf7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09" t="30036" r="69254" b="49247"/>
          <a:stretch/>
        </p:blipFill>
        <p:spPr bwMode="auto">
          <a:xfrm>
            <a:off x="152400" y="-17398"/>
            <a:ext cx="1118937" cy="10734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4" name="TextBox 3"/>
          <p:cNvSpPr txBox="1"/>
          <p:nvPr/>
        </p:nvSpPr>
        <p:spPr>
          <a:xfrm>
            <a:off x="1219200" y="152400"/>
            <a:ext cx="1676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n cmpd="sng">
                  <a:solidFill>
                    <a:srgbClr val="FFFF00">
                      <a:alpha val="64000"/>
                    </a:srgbClr>
                  </a:solidFill>
                </a:ln>
                <a:solidFill>
                  <a:schemeClr val="bg1"/>
                </a:solidFill>
                <a:effectLst>
                  <a:innerShdw dir="3660000">
                    <a:srgbClr val="FFFF00"/>
                  </a:innerShdw>
                  <a:reflection blurRad="6350" stA="50000" endA="300" endPos="50000" dist="60007" dir="5400000" sy="-100000" algn="bl" rotWithShape="0"/>
                </a:effectLst>
                <a:latin typeface="Footlight MT Light" panose="0204060206030A020304" pitchFamily="18" charset="0"/>
              </a:rPr>
              <a:t>n</a:t>
            </a:r>
            <a:r>
              <a:rPr lang="en-US" sz="3200" b="1" dirty="0" err="1" smtClean="0">
                <a:ln cmpd="sng">
                  <a:solidFill>
                    <a:srgbClr val="FFFF00">
                      <a:alpha val="64000"/>
                    </a:srgbClr>
                  </a:solidFill>
                </a:ln>
                <a:solidFill>
                  <a:schemeClr val="bg1"/>
                </a:solidFill>
                <a:effectLst>
                  <a:innerShdw dir="3660000">
                    <a:srgbClr val="FFFF00"/>
                  </a:innerShdw>
                  <a:reflection blurRad="6350" stA="50000" endA="300" endPos="50000" dist="60007" dir="5400000" sy="-100000" algn="bl" rotWithShape="0"/>
                </a:effectLst>
                <a:latin typeface="Footlight MT Light" panose="0204060206030A020304" pitchFamily="18" charset="0"/>
              </a:rPr>
              <a:t>tro</a:t>
            </a:r>
            <a:r>
              <a:rPr lang="en-US" sz="3200" b="1" dirty="0" smtClean="0">
                <a:ln cmpd="sng">
                  <a:solidFill>
                    <a:srgbClr val="FFFF00">
                      <a:alpha val="64000"/>
                    </a:srgbClr>
                  </a:solidFill>
                </a:ln>
                <a:solidFill>
                  <a:schemeClr val="bg1"/>
                </a:solidFill>
                <a:effectLst>
                  <a:innerShdw dir="3660000">
                    <a:srgbClr val="FFFF00"/>
                  </a:innerShdw>
                  <a:reflection blurRad="6350" stA="50000" endA="300" endPos="50000" dist="60007" dir="5400000" sy="-100000" algn="bl" rotWithShape="0"/>
                </a:effectLst>
                <a:latin typeface="Footlight MT Light" panose="0204060206030A020304" pitchFamily="18" charset="0"/>
              </a:rPr>
              <a:t>  to</a:t>
            </a:r>
            <a:endParaRPr lang="en-US" sz="3200" b="1" dirty="0">
              <a:ln cmpd="sng">
                <a:solidFill>
                  <a:srgbClr val="FFFF00">
                    <a:alpha val="64000"/>
                  </a:srgbClr>
                </a:solidFill>
              </a:ln>
              <a:solidFill>
                <a:schemeClr val="bg1"/>
              </a:solidFill>
              <a:effectLst>
                <a:innerShdw dir="3660000">
                  <a:srgbClr val="FFFF00"/>
                </a:innerShdw>
                <a:reflection blurRad="6350" stA="50000" endA="300" endPos="50000" dist="60007" dir="5400000" sy="-100000" algn="bl" rotWithShape="0"/>
              </a:effectLst>
              <a:latin typeface="Footlight MT Light" panose="0204060206030A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28600" y="1149489"/>
            <a:ext cx="8382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Unit Outline</a:t>
            </a:r>
          </a:p>
          <a:p>
            <a:pPr marL="514350" indent="-514350">
              <a:buAutoNum type="romanUcPeriod"/>
            </a:pPr>
            <a:r>
              <a:rPr lang="en-US" sz="2000" dirty="0" smtClean="0">
                <a:solidFill>
                  <a:schemeClr val="bg1"/>
                </a:solidFill>
              </a:rPr>
              <a:t>Setting up the Lab</a:t>
            </a:r>
          </a:p>
          <a:p>
            <a:pPr lvl="1"/>
            <a:r>
              <a:rPr lang="en-US" sz="2000" dirty="0" smtClean="0">
                <a:solidFill>
                  <a:schemeClr val="bg1"/>
                </a:solidFill>
              </a:rPr>
              <a:t>A.  How did we get the periodic chart?</a:t>
            </a:r>
          </a:p>
          <a:p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smtClean="0">
                <a:solidFill>
                  <a:schemeClr val="bg1"/>
                </a:solidFill>
              </a:rPr>
              <a:t>       B.  What does “Periodic” mean anyway?</a:t>
            </a:r>
          </a:p>
        </p:txBody>
      </p:sp>
      <p:pic>
        <p:nvPicPr>
          <p:cNvPr id="1030" name="Picture 6" descr="http://www.academypendulums.com/pendulum/images/13swing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00" y="1143000"/>
            <a:ext cx="2050961" cy="2667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TextBox 15"/>
          <p:cNvSpPr txBox="1"/>
          <p:nvPr/>
        </p:nvSpPr>
        <p:spPr>
          <a:xfrm>
            <a:off x="381000" y="3124200"/>
            <a:ext cx="556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042" name="Picture 10" descr="http://www.woodrow.org/teachers/chemistry/institutes/1992/MENDELEEV.GIF"/>
          <p:cNvPicPr>
            <a:picLocks noChangeAspect="1" noChangeArrowheads="1"/>
          </p:cNvPicPr>
          <p:nvPr/>
        </p:nvPicPr>
        <p:blipFill>
          <a:blip r:embed="rId4" r:link="rId5" cstate="print"/>
          <a:srcRect/>
          <a:stretch>
            <a:fillRect/>
          </a:stretch>
        </p:blipFill>
        <p:spPr bwMode="auto">
          <a:xfrm>
            <a:off x="3962400" y="3429000"/>
            <a:ext cx="1447800" cy="17373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40" name="Text Box 8"/>
          <p:cNvSpPr txBox="1">
            <a:spLocks noChangeArrowheads="1"/>
          </p:cNvSpPr>
          <p:nvPr/>
        </p:nvSpPr>
        <p:spPr bwMode="auto">
          <a:xfrm>
            <a:off x="3810000" y="5257800"/>
            <a:ext cx="1905000" cy="1323439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"The properties of the elements are a periodic function of their atomic masses" 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</p:txBody>
      </p:sp>
      <p:sp>
        <p:nvSpPr>
          <p:cNvPr id="1041" name="Text Box 9"/>
          <p:cNvSpPr txBox="1">
            <a:spLocks noChangeArrowheads="1"/>
          </p:cNvSpPr>
          <p:nvPr/>
        </p:nvSpPr>
        <p:spPr bwMode="auto">
          <a:xfrm>
            <a:off x="6705600" y="5257800"/>
            <a:ext cx="1905000" cy="1323439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"The properties of the elements are a periodic function of their atomic NUMBERS"</a:t>
            </a:r>
            <a:endParaRPr kumimoji="0" lang="en-US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43" name="Rectangle 19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28600" y="2667000"/>
            <a:ext cx="35052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Arranging these elements according to atomic masses and properties, Mendeleev became the “Father of the modern Periodic Table.”</a:t>
            </a:r>
          </a:p>
          <a:p>
            <a:endParaRPr lang="en-US" sz="2400" dirty="0" smtClean="0">
              <a:solidFill>
                <a:schemeClr val="bg1">
                  <a:lumMod val="8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2400" dirty="0" smtClean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Eventually, what was termed the ‘periodic law’ changed from Mendeleev’s means…</a:t>
            </a:r>
            <a:endParaRPr lang="en-US" sz="2400" dirty="0">
              <a:solidFill>
                <a:schemeClr val="accent3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943600" y="5486400"/>
            <a:ext cx="68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to</a:t>
            </a:r>
            <a:endParaRPr lang="en-US" sz="2800" b="1" dirty="0">
              <a:solidFill>
                <a:schemeClr val="bg1"/>
              </a:solidFill>
            </a:endParaRPr>
          </a:p>
        </p:txBody>
      </p:sp>
      <p:pic>
        <p:nvPicPr>
          <p:cNvPr id="1048" name="Picture 24" descr="https://upload.wikimedia.org/wikipedia/en/d/dd/Henry_Moseley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48600" y="3480089"/>
            <a:ext cx="1143000" cy="17015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6" name="TextBox 25"/>
          <p:cNvSpPr txBox="1"/>
          <p:nvPr/>
        </p:nvSpPr>
        <p:spPr>
          <a:xfrm>
            <a:off x="6324600" y="4267200"/>
            <a:ext cx="1981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Moseley’s means…</a:t>
            </a:r>
            <a:endParaRPr lang="en-US" sz="2400" dirty="0">
              <a:solidFill>
                <a:schemeClr val="accent3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7" name="Rounded Rectangular Callout 26"/>
          <p:cNvSpPr/>
          <p:nvPr/>
        </p:nvSpPr>
        <p:spPr>
          <a:xfrm>
            <a:off x="3657600" y="2663952"/>
            <a:ext cx="2133600" cy="612648"/>
          </a:xfrm>
          <a:prstGeom prst="wedgeRoundRectCallout">
            <a:avLst>
              <a:gd name="adj1" fmla="val 2903"/>
              <a:gd name="adj2" fmla="val 145164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Why couldn’t I have thought of this?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8242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10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0" grpId="0" animBg="1"/>
      <p:bldP spid="1041" grpId="0" animBg="1"/>
      <p:bldP spid="23" grpId="0"/>
      <p:bldP spid="24" grpId="0"/>
      <p:bldP spid="26" grpId="0"/>
      <p:bldP spid="2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img04.deviantart.net/bde1/i/2013/332/b/c/wallpaper___i_love_chemistry___breaking_bad_by_black_adrac_star-d6vypf7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" t="51090" r="-395" b="28529"/>
          <a:stretch/>
        </p:blipFill>
        <p:spPr bwMode="auto">
          <a:xfrm>
            <a:off x="0" y="0"/>
            <a:ext cx="9144000" cy="10560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6" name="Picture 2" descr="http://img04.deviantart.net/bde1/i/2013/332/b/c/wallpaper___i_love_chemistry___breaking_bad_by_black_adrac_star-d6vypf7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09" t="30036" r="69254" b="49247"/>
          <a:stretch/>
        </p:blipFill>
        <p:spPr bwMode="auto">
          <a:xfrm>
            <a:off x="152400" y="-17398"/>
            <a:ext cx="1118937" cy="10734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4" name="TextBox 3"/>
          <p:cNvSpPr txBox="1"/>
          <p:nvPr/>
        </p:nvSpPr>
        <p:spPr>
          <a:xfrm>
            <a:off x="1219200" y="152400"/>
            <a:ext cx="1676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n cmpd="sng">
                  <a:solidFill>
                    <a:srgbClr val="FFFF00">
                      <a:alpha val="64000"/>
                    </a:srgbClr>
                  </a:solidFill>
                </a:ln>
                <a:solidFill>
                  <a:schemeClr val="bg1"/>
                </a:solidFill>
                <a:effectLst>
                  <a:innerShdw dir="3660000">
                    <a:srgbClr val="FFFF00"/>
                  </a:innerShdw>
                  <a:reflection blurRad="6350" stA="50000" endA="300" endPos="50000" dist="60007" dir="5400000" sy="-100000" algn="bl" rotWithShape="0"/>
                </a:effectLst>
                <a:latin typeface="Footlight MT Light" panose="0204060206030A020304" pitchFamily="18" charset="0"/>
              </a:rPr>
              <a:t>n</a:t>
            </a:r>
            <a:r>
              <a:rPr lang="en-US" sz="3200" b="1" dirty="0" err="1" smtClean="0">
                <a:ln cmpd="sng">
                  <a:solidFill>
                    <a:srgbClr val="FFFF00">
                      <a:alpha val="64000"/>
                    </a:srgbClr>
                  </a:solidFill>
                </a:ln>
                <a:solidFill>
                  <a:schemeClr val="bg1"/>
                </a:solidFill>
                <a:effectLst>
                  <a:innerShdw dir="3660000">
                    <a:srgbClr val="FFFF00"/>
                  </a:innerShdw>
                  <a:reflection blurRad="6350" stA="50000" endA="300" endPos="50000" dist="60007" dir="5400000" sy="-100000" algn="bl" rotWithShape="0"/>
                </a:effectLst>
                <a:latin typeface="Footlight MT Light" panose="0204060206030A020304" pitchFamily="18" charset="0"/>
              </a:rPr>
              <a:t>tro</a:t>
            </a:r>
            <a:r>
              <a:rPr lang="en-US" sz="3200" b="1" dirty="0" smtClean="0">
                <a:ln cmpd="sng">
                  <a:solidFill>
                    <a:srgbClr val="FFFF00">
                      <a:alpha val="64000"/>
                    </a:srgbClr>
                  </a:solidFill>
                </a:ln>
                <a:solidFill>
                  <a:schemeClr val="bg1"/>
                </a:solidFill>
                <a:effectLst>
                  <a:innerShdw dir="3660000">
                    <a:srgbClr val="FFFF00"/>
                  </a:innerShdw>
                  <a:reflection blurRad="6350" stA="50000" endA="300" endPos="50000" dist="60007" dir="5400000" sy="-100000" algn="bl" rotWithShape="0"/>
                </a:effectLst>
                <a:latin typeface="Footlight MT Light" panose="0204060206030A020304" pitchFamily="18" charset="0"/>
              </a:rPr>
              <a:t>  to</a:t>
            </a:r>
            <a:endParaRPr lang="en-US" sz="3200" b="1" dirty="0">
              <a:ln cmpd="sng">
                <a:solidFill>
                  <a:srgbClr val="FFFF00">
                    <a:alpha val="64000"/>
                  </a:srgbClr>
                </a:solidFill>
              </a:ln>
              <a:solidFill>
                <a:schemeClr val="bg1"/>
              </a:solidFill>
              <a:effectLst>
                <a:innerShdw dir="3660000">
                  <a:srgbClr val="FFFF00"/>
                </a:innerShdw>
                <a:reflection blurRad="6350" stA="50000" endA="300" endPos="50000" dist="60007" dir="5400000" sy="-100000" algn="bl" rotWithShape="0"/>
              </a:effectLst>
              <a:latin typeface="Footlight MT Light" panose="0204060206030A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28600" y="1149489"/>
            <a:ext cx="8382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Unit Outline</a:t>
            </a:r>
          </a:p>
          <a:p>
            <a:pPr marL="514350" indent="-514350">
              <a:buAutoNum type="romanUcPeriod"/>
            </a:pPr>
            <a:r>
              <a:rPr lang="en-US" sz="2000" dirty="0" smtClean="0">
                <a:solidFill>
                  <a:schemeClr val="bg1"/>
                </a:solidFill>
              </a:rPr>
              <a:t>Setting up the Lab</a:t>
            </a:r>
          </a:p>
          <a:p>
            <a:pPr lvl="1"/>
            <a:r>
              <a:rPr lang="en-US" sz="2000" dirty="0" smtClean="0">
                <a:solidFill>
                  <a:schemeClr val="bg1"/>
                </a:solidFill>
              </a:rPr>
              <a:t>A.  How did we get the periodic chart?</a:t>
            </a:r>
          </a:p>
          <a:p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smtClean="0">
                <a:solidFill>
                  <a:schemeClr val="bg1"/>
                </a:solidFill>
              </a:rPr>
              <a:t>       B.  What does “Periodic” mean anyway?</a:t>
            </a:r>
          </a:p>
        </p:txBody>
      </p:sp>
      <p:pic>
        <p:nvPicPr>
          <p:cNvPr id="1032" name="Picture 8" descr="https://classconnection.s3.amazonaws.com/514/flashcards/883514/jpg/element132015923596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47800" y="2514600"/>
            <a:ext cx="5715000" cy="4128667"/>
          </a:xfrm>
          <a:prstGeom prst="rect">
            <a:avLst/>
          </a:prstGeom>
          <a:noFill/>
        </p:spPr>
      </p:pic>
      <p:pic>
        <p:nvPicPr>
          <p:cNvPr id="21520" name="Picture 16" descr="http://alexpetty.com/content/images/2014/09/Table-2--Wide-view-of-periodic-table-of-the-elements-in-201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6773" y="4114800"/>
            <a:ext cx="8834827" cy="197167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58242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15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img04.deviantart.net/bde1/i/2013/332/b/c/wallpaper___i_love_chemistry___breaking_bad_by_black_adrac_star-d6vypf7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" t="51090" r="-395" b="28529"/>
          <a:stretch/>
        </p:blipFill>
        <p:spPr bwMode="auto">
          <a:xfrm>
            <a:off x="0" y="0"/>
            <a:ext cx="9144000" cy="10560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6" name="Picture 2" descr="http://img04.deviantart.net/bde1/i/2013/332/b/c/wallpaper___i_love_chemistry___breaking_bad_by_black_adrac_star-d6vypf7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09" t="30036" r="69254" b="49247"/>
          <a:stretch/>
        </p:blipFill>
        <p:spPr bwMode="auto">
          <a:xfrm>
            <a:off x="152400" y="-17398"/>
            <a:ext cx="1118937" cy="10734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4" name="TextBox 3"/>
          <p:cNvSpPr txBox="1"/>
          <p:nvPr/>
        </p:nvSpPr>
        <p:spPr>
          <a:xfrm>
            <a:off x="1219200" y="152400"/>
            <a:ext cx="1676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n cmpd="sng">
                  <a:solidFill>
                    <a:srgbClr val="FFFF00">
                      <a:alpha val="64000"/>
                    </a:srgbClr>
                  </a:solidFill>
                </a:ln>
                <a:solidFill>
                  <a:schemeClr val="bg1"/>
                </a:solidFill>
                <a:effectLst>
                  <a:innerShdw dir="3660000">
                    <a:srgbClr val="FFFF00"/>
                  </a:innerShdw>
                  <a:reflection blurRad="6350" stA="50000" endA="300" endPos="50000" dist="60007" dir="5400000" sy="-100000" algn="bl" rotWithShape="0"/>
                </a:effectLst>
                <a:latin typeface="Footlight MT Light" panose="0204060206030A020304" pitchFamily="18" charset="0"/>
              </a:rPr>
              <a:t>n</a:t>
            </a:r>
            <a:r>
              <a:rPr lang="en-US" sz="3200" b="1" dirty="0" err="1" smtClean="0">
                <a:ln cmpd="sng">
                  <a:solidFill>
                    <a:srgbClr val="FFFF00">
                      <a:alpha val="64000"/>
                    </a:srgbClr>
                  </a:solidFill>
                </a:ln>
                <a:solidFill>
                  <a:schemeClr val="bg1"/>
                </a:solidFill>
                <a:effectLst>
                  <a:innerShdw dir="3660000">
                    <a:srgbClr val="FFFF00"/>
                  </a:innerShdw>
                  <a:reflection blurRad="6350" stA="50000" endA="300" endPos="50000" dist="60007" dir="5400000" sy="-100000" algn="bl" rotWithShape="0"/>
                </a:effectLst>
                <a:latin typeface="Footlight MT Light" panose="0204060206030A020304" pitchFamily="18" charset="0"/>
              </a:rPr>
              <a:t>tro</a:t>
            </a:r>
            <a:r>
              <a:rPr lang="en-US" sz="3200" b="1" dirty="0" smtClean="0">
                <a:ln cmpd="sng">
                  <a:solidFill>
                    <a:srgbClr val="FFFF00">
                      <a:alpha val="64000"/>
                    </a:srgbClr>
                  </a:solidFill>
                </a:ln>
                <a:solidFill>
                  <a:schemeClr val="bg1"/>
                </a:solidFill>
                <a:effectLst>
                  <a:innerShdw dir="3660000">
                    <a:srgbClr val="FFFF00"/>
                  </a:innerShdw>
                  <a:reflection blurRad="6350" stA="50000" endA="300" endPos="50000" dist="60007" dir="5400000" sy="-100000" algn="bl" rotWithShape="0"/>
                </a:effectLst>
                <a:latin typeface="Footlight MT Light" panose="0204060206030A020304" pitchFamily="18" charset="0"/>
              </a:rPr>
              <a:t>  to</a:t>
            </a:r>
            <a:endParaRPr lang="en-US" sz="3200" b="1" dirty="0">
              <a:ln cmpd="sng">
                <a:solidFill>
                  <a:srgbClr val="FFFF00">
                    <a:alpha val="64000"/>
                  </a:srgbClr>
                </a:solidFill>
              </a:ln>
              <a:solidFill>
                <a:schemeClr val="bg1"/>
              </a:solidFill>
              <a:effectLst>
                <a:innerShdw dir="3660000">
                  <a:srgbClr val="FFFF00"/>
                </a:innerShdw>
                <a:reflection blurRad="6350" stA="50000" endA="300" endPos="50000" dist="60007" dir="5400000" sy="-100000" algn="bl" rotWithShape="0"/>
              </a:effectLst>
              <a:latin typeface="Footlight MT Light" panose="0204060206030A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28600" y="1149489"/>
            <a:ext cx="8382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Unit Outline</a:t>
            </a:r>
          </a:p>
          <a:p>
            <a:pPr marL="514350" indent="-514350">
              <a:buAutoNum type="romanUcPeriod"/>
            </a:pPr>
            <a:r>
              <a:rPr lang="en-US" sz="2000" dirty="0" smtClean="0">
                <a:solidFill>
                  <a:schemeClr val="bg1"/>
                </a:solidFill>
              </a:rPr>
              <a:t>Setting up the Lab</a:t>
            </a:r>
          </a:p>
          <a:p>
            <a:pPr lvl="1"/>
            <a:r>
              <a:rPr lang="en-US" sz="2000" dirty="0" smtClean="0">
                <a:solidFill>
                  <a:schemeClr val="bg1"/>
                </a:solidFill>
              </a:rPr>
              <a:t>A.  How did we get the periodic chart?</a:t>
            </a:r>
          </a:p>
          <a:p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smtClean="0">
                <a:solidFill>
                  <a:schemeClr val="bg1"/>
                </a:solidFill>
              </a:rPr>
              <a:t>       B.  What does “Periodic” mean anyway?</a:t>
            </a:r>
          </a:p>
        </p:txBody>
      </p:sp>
      <p:pic>
        <p:nvPicPr>
          <p:cNvPr id="3" name="Picture 2" descr="http://blogs.smithsonianmag.com/smartnews/files/2013/06/06_21_2013_periodic-tabl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6800" y="2514600"/>
            <a:ext cx="6894864" cy="41243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58242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img04.deviantart.net/bde1/i/2013/332/b/c/wallpaper___i_love_chemistry___breaking_bad_by_black_adrac_star-d6vypf7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" t="51090" r="-395" b="28529"/>
          <a:stretch/>
        </p:blipFill>
        <p:spPr bwMode="auto">
          <a:xfrm>
            <a:off x="0" y="0"/>
            <a:ext cx="9144000" cy="10560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6" name="Picture 2" descr="http://img04.deviantart.net/bde1/i/2013/332/b/c/wallpaper___i_love_chemistry___breaking_bad_by_black_adrac_star-d6vypf7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09" t="30036" r="69254" b="49247"/>
          <a:stretch/>
        </p:blipFill>
        <p:spPr bwMode="auto">
          <a:xfrm>
            <a:off x="152400" y="-17398"/>
            <a:ext cx="1118937" cy="10734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4" name="TextBox 3"/>
          <p:cNvSpPr txBox="1"/>
          <p:nvPr/>
        </p:nvSpPr>
        <p:spPr>
          <a:xfrm>
            <a:off x="1219200" y="152400"/>
            <a:ext cx="1676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n cmpd="sng">
                  <a:solidFill>
                    <a:srgbClr val="FFFF00">
                      <a:alpha val="64000"/>
                    </a:srgbClr>
                  </a:solidFill>
                </a:ln>
                <a:solidFill>
                  <a:schemeClr val="bg1"/>
                </a:solidFill>
                <a:effectLst>
                  <a:innerShdw dir="3660000">
                    <a:srgbClr val="FFFF00"/>
                  </a:innerShdw>
                  <a:reflection blurRad="6350" stA="50000" endA="300" endPos="50000" dist="60007" dir="5400000" sy="-100000" algn="bl" rotWithShape="0"/>
                </a:effectLst>
                <a:latin typeface="Footlight MT Light" panose="0204060206030A020304" pitchFamily="18" charset="0"/>
              </a:rPr>
              <a:t>n</a:t>
            </a:r>
            <a:r>
              <a:rPr lang="en-US" sz="3200" b="1" dirty="0" err="1" smtClean="0">
                <a:ln cmpd="sng">
                  <a:solidFill>
                    <a:srgbClr val="FFFF00">
                      <a:alpha val="64000"/>
                    </a:srgbClr>
                  </a:solidFill>
                </a:ln>
                <a:solidFill>
                  <a:schemeClr val="bg1"/>
                </a:solidFill>
                <a:effectLst>
                  <a:innerShdw dir="3660000">
                    <a:srgbClr val="FFFF00"/>
                  </a:innerShdw>
                  <a:reflection blurRad="6350" stA="50000" endA="300" endPos="50000" dist="60007" dir="5400000" sy="-100000" algn="bl" rotWithShape="0"/>
                </a:effectLst>
                <a:latin typeface="Footlight MT Light" panose="0204060206030A020304" pitchFamily="18" charset="0"/>
              </a:rPr>
              <a:t>tro</a:t>
            </a:r>
            <a:r>
              <a:rPr lang="en-US" sz="3200" b="1" dirty="0" smtClean="0">
                <a:ln cmpd="sng">
                  <a:solidFill>
                    <a:srgbClr val="FFFF00">
                      <a:alpha val="64000"/>
                    </a:srgbClr>
                  </a:solidFill>
                </a:ln>
                <a:solidFill>
                  <a:schemeClr val="bg1"/>
                </a:solidFill>
                <a:effectLst>
                  <a:innerShdw dir="3660000">
                    <a:srgbClr val="FFFF00"/>
                  </a:innerShdw>
                  <a:reflection blurRad="6350" stA="50000" endA="300" endPos="50000" dist="60007" dir="5400000" sy="-100000" algn="bl" rotWithShape="0"/>
                </a:effectLst>
                <a:latin typeface="Footlight MT Light" panose="0204060206030A020304" pitchFamily="18" charset="0"/>
              </a:rPr>
              <a:t>  to</a:t>
            </a:r>
            <a:endParaRPr lang="en-US" sz="3200" b="1" dirty="0">
              <a:ln cmpd="sng">
                <a:solidFill>
                  <a:srgbClr val="FFFF00">
                    <a:alpha val="64000"/>
                  </a:srgbClr>
                </a:solidFill>
              </a:ln>
              <a:solidFill>
                <a:schemeClr val="bg1"/>
              </a:solidFill>
              <a:effectLst>
                <a:innerShdw dir="3660000">
                  <a:srgbClr val="FFFF00"/>
                </a:innerShdw>
                <a:reflection blurRad="6350" stA="50000" endA="300" endPos="50000" dist="60007" dir="5400000" sy="-100000" algn="bl" rotWithShape="0"/>
              </a:effectLst>
              <a:latin typeface="Footlight MT Light" panose="0204060206030A020304" pitchFamily="18" charset="0"/>
            </a:endParaRPr>
          </a:p>
        </p:txBody>
      </p:sp>
      <p:pic>
        <p:nvPicPr>
          <p:cNvPr id="1032" name="Picture 8" descr="http://www.plethorahomeschool.com/wp-content/uploads/2013/09/Periodic-Table-of-Videos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57600" y="1447800"/>
            <a:ext cx="5090858" cy="36576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1028" name="Picture 4" descr="http://www.themarysue.com/wp-content/uploads/2014/07/Screenshot-2014-07-08-12.59.42-640x36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8200" y="4876800"/>
            <a:ext cx="2664918" cy="1524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Rectangle 8"/>
          <p:cNvSpPr/>
          <p:nvPr/>
        </p:nvSpPr>
        <p:spPr>
          <a:xfrm>
            <a:off x="457200" y="6167735"/>
            <a:ext cx="109998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hlinkClick r:id="rId5"/>
              </a:rPr>
              <a:t>Helium</a:t>
            </a:r>
            <a:endParaRPr lang="en-US" sz="2400" b="1" dirty="0">
              <a:hlinkClick r:id="rId5"/>
            </a:endParaRPr>
          </a:p>
        </p:txBody>
      </p:sp>
      <p:pic>
        <p:nvPicPr>
          <p:cNvPr id="73730" name="Picture 2" descr="http://www.periodictable.com/Samples/002.6/s1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8600" y="1752600"/>
            <a:ext cx="3743325" cy="37433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915638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img04.deviantart.net/bde1/i/2013/332/b/c/wallpaper___i_love_chemistry___breaking_bad_by_black_adrac_star-d6vypf7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" t="51090" r="-395" b="28529"/>
          <a:stretch/>
        </p:blipFill>
        <p:spPr bwMode="auto">
          <a:xfrm>
            <a:off x="0" y="0"/>
            <a:ext cx="9144000" cy="10560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6" name="Picture 2" descr="http://img04.deviantart.net/bde1/i/2013/332/b/c/wallpaper___i_love_chemistry___breaking_bad_by_black_adrac_star-d6vypf7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09" t="30036" r="69254" b="49247"/>
          <a:stretch/>
        </p:blipFill>
        <p:spPr bwMode="auto">
          <a:xfrm>
            <a:off x="152400" y="-17398"/>
            <a:ext cx="1118937" cy="10734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4" name="TextBox 3"/>
          <p:cNvSpPr txBox="1"/>
          <p:nvPr/>
        </p:nvSpPr>
        <p:spPr>
          <a:xfrm>
            <a:off x="1219200" y="152400"/>
            <a:ext cx="1676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n cmpd="sng">
                  <a:solidFill>
                    <a:srgbClr val="FFFF00">
                      <a:alpha val="64000"/>
                    </a:srgbClr>
                  </a:solidFill>
                </a:ln>
                <a:solidFill>
                  <a:schemeClr val="bg1"/>
                </a:solidFill>
                <a:effectLst>
                  <a:innerShdw dir="3660000">
                    <a:srgbClr val="FFFF00"/>
                  </a:innerShdw>
                  <a:reflection blurRad="6350" stA="50000" endA="300" endPos="50000" dist="60007" dir="5400000" sy="-100000" algn="bl" rotWithShape="0"/>
                </a:effectLst>
                <a:latin typeface="Footlight MT Light" panose="0204060206030A020304" pitchFamily="18" charset="0"/>
              </a:rPr>
              <a:t>n</a:t>
            </a:r>
            <a:r>
              <a:rPr lang="en-US" sz="3200" b="1" dirty="0" err="1" smtClean="0">
                <a:ln cmpd="sng">
                  <a:solidFill>
                    <a:srgbClr val="FFFF00">
                      <a:alpha val="64000"/>
                    </a:srgbClr>
                  </a:solidFill>
                </a:ln>
                <a:solidFill>
                  <a:schemeClr val="bg1"/>
                </a:solidFill>
                <a:effectLst>
                  <a:innerShdw dir="3660000">
                    <a:srgbClr val="FFFF00"/>
                  </a:innerShdw>
                  <a:reflection blurRad="6350" stA="50000" endA="300" endPos="50000" dist="60007" dir="5400000" sy="-100000" algn="bl" rotWithShape="0"/>
                </a:effectLst>
                <a:latin typeface="Footlight MT Light" panose="0204060206030A020304" pitchFamily="18" charset="0"/>
              </a:rPr>
              <a:t>tro</a:t>
            </a:r>
            <a:r>
              <a:rPr lang="en-US" sz="3200" b="1" dirty="0" smtClean="0">
                <a:ln cmpd="sng">
                  <a:solidFill>
                    <a:srgbClr val="FFFF00">
                      <a:alpha val="64000"/>
                    </a:srgbClr>
                  </a:solidFill>
                </a:ln>
                <a:solidFill>
                  <a:schemeClr val="bg1"/>
                </a:solidFill>
                <a:effectLst>
                  <a:innerShdw dir="3660000">
                    <a:srgbClr val="FFFF00"/>
                  </a:innerShdw>
                  <a:reflection blurRad="6350" stA="50000" endA="300" endPos="50000" dist="60007" dir="5400000" sy="-100000" algn="bl" rotWithShape="0"/>
                </a:effectLst>
                <a:latin typeface="Footlight MT Light" panose="0204060206030A020304" pitchFamily="18" charset="0"/>
              </a:rPr>
              <a:t>  to</a:t>
            </a:r>
            <a:endParaRPr lang="en-US" sz="3200" b="1" dirty="0">
              <a:ln cmpd="sng">
                <a:solidFill>
                  <a:srgbClr val="FFFF00">
                    <a:alpha val="64000"/>
                  </a:srgbClr>
                </a:solidFill>
              </a:ln>
              <a:solidFill>
                <a:schemeClr val="bg1"/>
              </a:solidFill>
              <a:effectLst>
                <a:innerShdw dir="3660000">
                  <a:srgbClr val="FFFF00"/>
                </a:innerShdw>
                <a:reflection blurRad="6350" stA="50000" endA="300" endPos="50000" dist="60007" dir="5400000" sy="-100000" algn="bl" rotWithShape="0"/>
              </a:effectLst>
              <a:latin typeface="Footlight MT Light" panose="0204060206030A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28600" y="1149489"/>
            <a:ext cx="8382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Unit Outline</a:t>
            </a:r>
          </a:p>
          <a:p>
            <a:pPr marL="514350" indent="-514350">
              <a:buAutoNum type="romanUcPeriod"/>
            </a:pPr>
            <a:r>
              <a:rPr lang="en-US" sz="2000" dirty="0" smtClean="0">
                <a:solidFill>
                  <a:schemeClr val="bg1"/>
                </a:solidFill>
              </a:rPr>
              <a:t>Setting up the Lab</a:t>
            </a:r>
          </a:p>
          <a:p>
            <a:pPr lvl="1"/>
            <a:r>
              <a:rPr lang="en-US" sz="2000" dirty="0" smtClean="0">
                <a:solidFill>
                  <a:schemeClr val="bg1"/>
                </a:solidFill>
              </a:rPr>
              <a:t>A.  How did we get the periodic chart?</a:t>
            </a:r>
          </a:p>
          <a:p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smtClean="0">
                <a:solidFill>
                  <a:schemeClr val="bg1"/>
                </a:solidFill>
              </a:rPr>
              <a:t>       B.  What does “Periodic” mean anyway?</a:t>
            </a:r>
          </a:p>
        </p:txBody>
      </p:sp>
      <p:pic>
        <p:nvPicPr>
          <p:cNvPr id="5" name="Picture 2" descr="http://www.meta-synthesis.com/webbook/35_pt/relative_abundance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610"/>
          <a:stretch/>
        </p:blipFill>
        <p:spPr bwMode="auto">
          <a:xfrm>
            <a:off x="1981200" y="2590800"/>
            <a:ext cx="5563453" cy="3909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2537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img04.deviantart.net/bde1/i/2013/332/b/c/wallpaper___i_love_chemistry___breaking_bad_by_black_adrac_star-d6vypf7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" t="51090" r="-395" b="28529"/>
          <a:stretch/>
        </p:blipFill>
        <p:spPr bwMode="auto">
          <a:xfrm>
            <a:off x="0" y="0"/>
            <a:ext cx="9144000" cy="10560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6" name="Picture 2" descr="http://img04.deviantart.net/bde1/i/2013/332/b/c/wallpaper___i_love_chemistry___breaking_bad_by_black_adrac_star-d6vypf7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09" t="30036" r="69254" b="49247"/>
          <a:stretch/>
        </p:blipFill>
        <p:spPr bwMode="auto">
          <a:xfrm>
            <a:off x="152400" y="-17398"/>
            <a:ext cx="1118937" cy="10734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4" name="TextBox 3"/>
          <p:cNvSpPr txBox="1"/>
          <p:nvPr/>
        </p:nvSpPr>
        <p:spPr>
          <a:xfrm>
            <a:off x="1219200" y="152400"/>
            <a:ext cx="1676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n cmpd="sng">
                  <a:solidFill>
                    <a:srgbClr val="FFFF00">
                      <a:alpha val="64000"/>
                    </a:srgbClr>
                  </a:solidFill>
                </a:ln>
                <a:solidFill>
                  <a:schemeClr val="bg1"/>
                </a:solidFill>
                <a:effectLst>
                  <a:innerShdw dir="3660000">
                    <a:srgbClr val="FFFF00"/>
                  </a:innerShdw>
                  <a:reflection blurRad="6350" stA="50000" endA="300" endPos="50000" dist="60007" dir="5400000" sy="-100000" algn="bl" rotWithShape="0"/>
                </a:effectLst>
                <a:latin typeface="Footlight MT Light" panose="0204060206030A020304" pitchFamily="18" charset="0"/>
              </a:rPr>
              <a:t>n</a:t>
            </a:r>
            <a:r>
              <a:rPr lang="en-US" sz="3200" b="1" dirty="0" err="1" smtClean="0">
                <a:ln cmpd="sng">
                  <a:solidFill>
                    <a:srgbClr val="FFFF00">
                      <a:alpha val="64000"/>
                    </a:srgbClr>
                  </a:solidFill>
                </a:ln>
                <a:solidFill>
                  <a:schemeClr val="bg1"/>
                </a:solidFill>
                <a:effectLst>
                  <a:innerShdw dir="3660000">
                    <a:srgbClr val="FFFF00"/>
                  </a:innerShdw>
                  <a:reflection blurRad="6350" stA="50000" endA="300" endPos="50000" dist="60007" dir="5400000" sy="-100000" algn="bl" rotWithShape="0"/>
                </a:effectLst>
                <a:latin typeface="Footlight MT Light" panose="0204060206030A020304" pitchFamily="18" charset="0"/>
              </a:rPr>
              <a:t>tro</a:t>
            </a:r>
            <a:r>
              <a:rPr lang="en-US" sz="3200" b="1" dirty="0" smtClean="0">
                <a:ln cmpd="sng">
                  <a:solidFill>
                    <a:srgbClr val="FFFF00">
                      <a:alpha val="64000"/>
                    </a:srgbClr>
                  </a:solidFill>
                </a:ln>
                <a:solidFill>
                  <a:schemeClr val="bg1"/>
                </a:solidFill>
                <a:effectLst>
                  <a:innerShdw dir="3660000">
                    <a:srgbClr val="FFFF00"/>
                  </a:innerShdw>
                  <a:reflection blurRad="6350" stA="50000" endA="300" endPos="50000" dist="60007" dir="5400000" sy="-100000" algn="bl" rotWithShape="0"/>
                </a:effectLst>
                <a:latin typeface="Footlight MT Light" panose="0204060206030A020304" pitchFamily="18" charset="0"/>
              </a:rPr>
              <a:t>  to</a:t>
            </a:r>
            <a:endParaRPr lang="en-US" sz="3200" b="1" dirty="0">
              <a:ln cmpd="sng">
                <a:solidFill>
                  <a:srgbClr val="FFFF00">
                    <a:alpha val="64000"/>
                  </a:srgbClr>
                </a:solidFill>
              </a:ln>
              <a:solidFill>
                <a:schemeClr val="bg1"/>
              </a:solidFill>
              <a:effectLst>
                <a:innerShdw dir="3660000">
                  <a:srgbClr val="FFFF00"/>
                </a:innerShdw>
                <a:reflection blurRad="6350" stA="50000" endA="300" endPos="50000" dist="60007" dir="5400000" sy="-100000" algn="bl" rotWithShape="0"/>
              </a:effectLst>
              <a:latin typeface="Footlight MT Light" panose="0204060206030A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28600" y="1149489"/>
            <a:ext cx="8382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Unit Outline</a:t>
            </a:r>
          </a:p>
          <a:p>
            <a:pPr marL="514350" indent="-514350">
              <a:buAutoNum type="romanUcPeriod"/>
            </a:pPr>
            <a:r>
              <a:rPr lang="en-US" sz="2000" dirty="0" smtClean="0">
                <a:solidFill>
                  <a:schemeClr val="bg1"/>
                </a:solidFill>
              </a:rPr>
              <a:t>Setting up the Lab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II.    Prepping the Reactants: making sense of the Periodic Table</a:t>
            </a:r>
          </a:p>
          <a:p>
            <a:pPr marL="914400" lvl="1" indent="-457200">
              <a:buAutoNum type="alphaUcPeriod"/>
            </a:pPr>
            <a:r>
              <a:rPr lang="en-US" sz="2000" dirty="0" smtClean="0">
                <a:solidFill>
                  <a:schemeClr val="bg1"/>
                </a:solidFill>
              </a:rPr>
              <a:t>Basic atomic structure</a:t>
            </a:r>
          </a:p>
        </p:txBody>
      </p:sp>
      <p:pic>
        <p:nvPicPr>
          <p:cNvPr id="7" name="Picture 6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62600" y="2362200"/>
            <a:ext cx="3311608" cy="19811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152400" y="2895600"/>
            <a:ext cx="548640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000" dirty="0" smtClean="0">
                <a:solidFill>
                  <a:schemeClr val="bg1">
                    <a:lumMod val="85000"/>
                  </a:schemeClr>
                </a:solidFill>
              </a:rPr>
              <a:t>What’s in an atom?</a:t>
            </a:r>
          </a:p>
          <a:p>
            <a:pPr lvl="0"/>
            <a:r>
              <a:rPr lang="en-US" sz="2000" dirty="0" smtClean="0">
                <a:solidFill>
                  <a:schemeClr val="bg1">
                    <a:lumMod val="85000"/>
                  </a:schemeClr>
                </a:solidFill>
              </a:rPr>
              <a:t> Atoms are made of protons, neutrons, and electrons. </a:t>
            </a:r>
          </a:p>
          <a:p>
            <a:r>
              <a:rPr lang="en-US" sz="2000" dirty="0" smtClean="0">
                <a:solidFill>
                  <a:schemeClr val="bg1">
                    <a:lumMod val="85000"/>
                  </a:schemeClr>
                </a:solidFill>
              </a:rPr>
              <a:t>1. Nucleus contains nucleons) n</a:t>
            </a:r>
            <a:r>
              <a:rPr lang="en-US" sz="2000" baseline="30000" dirty="0" smtClean="0">
                <a:solidFill>
                  <a:schemeClr val="bg1">
                    <a:lumMod val="85000"/>
                  </a:schemeClr>
                </a:solidFill>
              </a:rPr>
              <a:t>o</a:t>
            </a:r>
            <a:r>
              <a:rPr lang="en-US" sz="2000" dirty="0" smtClean="0">
                <a:solidFill>
                  <a:schemeClr val="bg1">
                    <a:lumMod val="85000"/>
                  </a:schemeClr>
                </a:solidFill>
              </a:rPr>
              <a:t> and p+</a:t>
            </a:r>
          </a:p>
          <a:p>
            <a:r>
              <a:rPr lang="en-US" sz="2000" dirty="0" smtClean="0">
                <a:solidFill>
                  <a:schemeClr val="bg1">
                    <a:lumMod val="85000"/>
                  </a:schemeClr>
                </a:solidFill>
              </a:rPr>
              <a:t>	a. Neutrons are neutrally charged (n</a:t>
            </a:r>
            <a:r>
              <a:rPr lang="en-US" sz="2000" baseline="30000" dirty="0" smtClean="0">
                <a:solidFill>
                  <a:schemeClr val="bg1">
                    <a:lumMod val="85000"/>
                  </a:schemeClr>
                </a:solidFill>
              </a:rPr>
              <a:t>o</a:t>
            </a:r>
            <a:r>
              <a:rPr lang="en-US" sz="2000" dirty="0" smtClean="0">
                <a:solidFill>
                  <a:schemeClr val="bg1">
                    <a:lumMod val="85000"/>
                  </a:schemeClr>
                </a:solidFill>
              </a:rPr>
              <a:t>)</a:t>
            </a:r>
          </a:p>
          <a:p>
            <a:r>
              <a:rPr lang="en-US" sz="2000" dirty="0" smtClean="0">
                <a:solidFill>
                  <a:schemeClr val="bg1">
                    <a:lumMod val="85000"/>
                  </a:schemeClr>
                </a:solidFill>
              </a:rPr>
              <a:t>	b. Protons are positively charged (p+)</a:t>
            </a:r>
          </a:p>
          <a:p>
            <a:r>
              <a:rPr lang="en-US" sz="2000" dirty="0" smtClean="0">
                <a:solidFill>
                  <a:schemeClr val="bg1">
                    <a:lumMod val="85000"/>
                  </a:schemeClr>
                </a:solidFill>
              </a:rPr>
              <a:t>	c. Both are similar and size and mass </a:t>
            </a:r>
          </a:p>
          <a:p>
            <a:r>
              <a:rPr lang="en-US" sz="2000" dirty="0" smtClean="0">
                <a:solidFill>
                  <a:schemeClr val="bg1">
                    <a:lumMod val="85000"/>
                  </a:schemeClr>
                </a:solidFill>
              </a:rPr>
              <a:t>2. Electrons move in clouds outside of the nucleus </a:t>
            </a:r>
          </a:p>
          <a:p>
            <a:r>
              <a:rPr lang="en-US" sz="2000" dirty="0" smtClean="0">
                <a:solidFill>
                  <a:schemeClr val="bg1">
                    <a:lumMod val="85000"/>
                  </a:schemeClr>
                </a:solidFill>
              </a:rPr>
              <a:t>	a. Electrons have a negative charge </a:t>
            </a:r>
          </a:p>
          <a:p>
            <a:r>
              <a:rPr lang="en-US" sz="2000" dirty="0" smtClean="0">
                <a:solidFill>
                  <a:schemeClr val="bg1">
                    <a:lumMod val="85000"/>
                  </a:schemeClr>
                </a:solidFill>
              </a:rPr>
              <a:t>	b. Electrons are very small in comparison 		to protons and neutrons </a:t>
            </a:r>
            <a:r>
              <a:rPr lang="en-US" sz="1600" dirty="0" smtClean="0">
                <a:solidFill>
                  <a:schemeClr val="bg1">
                    <a:lumMod val="85000"/>
                  </a:schemeClr>
                </a:solidFill>
              </a:rPr>
              <a:t>(so 		small that mass is unaccounted for)</a:t>
            </a:r>
            <a:endParaRPr lang="en-US" sz="2000" dirty="0" smtClean="0">
              <a:solidFill>
                <a:schemeClr val="bg1">
                  <a:lumMod val="85000"/>
                </a:schemeClr>
              </a:solidFill>
            </a:endParaRPr>
          </a:p>
          <a:p>
            <a:endParaRPr lang="en-US" sz="20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0" name="Rounded Rectangular Callout 9"/>
          <p:cNvSpPr/>
          <p:nvPr/>
        </p:nvSpPr>
        <p:spPr>
          <a:xfrm>
            <a:off x="2590800" y="2438400"/>
            <a:ext cx="2743200" cy="838200"/>
          </a:xfrm>
          <a:prstGeom prst="wedgeRoundRectCallout">
            <a:avLst>
              <a:gd name="adj1" fmla="val 54991"/>
              <a:gd name="adj2" fmla="val 30086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Discovered 1</a:t>
            </a:r>
            <a:r>
              <a:rPr lang="en-US" baseline="30000" dirty="0" smtClean="0"/>
              <a:t>st</a:t>
            </a:r>
            <a:r>
              <a:rPr lang="en-US" dirty="0" smtClean="0"/>
              <a:t>; negative charge (-1); responsible for atomic CHARGE</a:t>
            </a:r>
            <a:endParaRPr lang="en-US" dirty="0"/>
          </a:p>
        </p:txBody>
      </p:sp>
      <p:sp>
        <p:nvSpPr>
          <p:cNvPr id="11" name="Rounded Rectangular Callout 10"/>
          <p:cNvSpPr/>
          <p:nvPr/>
        </p:nvSpPr>
        <p:spPr>
          <a:xfrm>
            <a:off x="5715000" y="914400"/>
            <a:ext cx="3352800" cy="841248"/>
          </a:xfrm>
          <a:prstGeom prst="wedgeRoundRectCallout">
            <a:avLst>
              <a:gd name="adj1" fmla="val 28558"/>
              <a:gd name="adj2" fmla="val 113416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Discovered 2</a:t>
            </a:r>
            <a:r>
              <a:rPr lang="en-US" baseline="30000" dirty="0" smtClean="0"/>
              <a:t>nd</a:t>
            </a:r>
            <a:r>
              <a:rPr lang="en-US" dirty="0" smtClean="0"/>
              <a:t>; positive charge (+1); responsible for atomic IDENTITY</a:t>
            </a:r>
            <a:endParaRPr lang="en-US" dirty="0"/>
          </a:p>
        </p:txBody>
      </p:sp>
      <p:sp>
        <p:nvSpPr>
          <p:cNvPr id="12" name="Rounded Rectangular Callout 11"/>
          <p:cNvSpPr/>
          <p:nvPr/>
        </p:nvSpPr>
        <p:spPr>
          <a:xfrm>
            <a:off x="6705600" y="4724400"/>
            <a:ext cx="2133600" cy="1219200"/>
          </a:xfrm>
          <a:prstGeom prst="wedgeRoundRectCallout">
            <a:avLst>
              <a:gd name="adj1" fmla="val 24661"/>
              <a:gd name="adj2" fmla="val -86754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Discovered last; neutral charge; responsible for nuclear MASS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5680438" y="6338120"/>
            <a:ext cx="314272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hlinkClick r:id="rId4" tooltip="The Electron: Crash Course Chemistry #5"/>
              </a:rPr>
              <a:t>The Electron: Crash Course Chemistry #5</a:t>
            </a:r>
            <a:endParaRPr lang="en-US" sz="1400" dirty="0"/>
          </a:p>
        </p:txBody>
      </p:sp>
      <p:sp>
        <p:nvSpPr>
          <p:cNvPr id="5" name="TextBox 4"/>
          <p:cNvSpPr txBox="1"/>
          <p:nvPr/>
        </p:nvSpPr>
        <p:spPr>
          <a:xfrm>
            <a:off x="5582653" y="6109247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Play to 4:35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5562600" y="4964668"/>
            <a:ext cx="140368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hlinkClick r:id="rId5"/>
              </a:rPr>
              <a:t>The Nucleus: Crash Course Chemistry #1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141495" y="4724400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Play to 6:35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7848600" y="3091934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nucleons</a:t>
            </a:r>
            <a:endParaRPr 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 flipV="1">
            <a:off x="8610600" y="2667000"/>
            <a:ext cx="0" cy="42493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8610600" y="3429001"/>
            <a:ext cx="0" cy="45719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53651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 bldLvl="4"/>
      <p:bldP spid="10" grpId="0" animBg="1"/>
      <p:bldP spid="11" grpId="0" animBg="1"/>
      <p:bldP spid="12" grpId="0" animBg="1"/>
      <p:bldP spid="3" grpId="0"/>
      <p:bldP spid="5" grpId="0"/>
      <p:bldP spid="9" grpId="0"/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img04.deviantart.net/bde1/i/2013/332/b/c/wallpaper___i_love_chemistry___breaking_bad_by_black_adrac_star-d6vypf7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" t="51090" r="-395" b="28529"/>
          <a:stretch/>
        </p:blipFill>
        <p:spPr bwMode="auto">
          <a:xfrm>
            <a:off x="0" y="0"/>
            <a:ext cx="9144000" cy="10560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6" name="Picture 2" descr="http://img04.deviantart.net/bde1/i/2013/332/b/c/wallpaper___i_love_chemistry___breaking_bad_by_black_adrac_star-d6vypf7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09" t="30036" r="69254" b="49247"/>
          <a:stretch/>
        </p:blipFill>
        <p:spPr bwMode="auto">
          <a:xfrm>
            <a:off x="152400" y="-17398"/>
            <a:ext cx="1118937" cy="10734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4" name="TextBox 3"/>
          <p:cNvSpPr txBox="1"/>
          <p:nvPr/>
        </p:nvSpPr>
        <p:spPr>
          <a:xfrm>
            <a:off x="1219200" y="152400"/>
            <a:ext cx="1676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n cmpd="sng">
                  <a:solidFill>
                    <a:srgbClr val="FFFF00">
                      <a:alpha val="64000"/>
                    </a:srgbClr>
                  </a:solidFill>
                </a:ln>
                <a:solidFill>
                  <a:schemeClr val="bg1"/>
                </a:solidFill>
                <a:effectLst>
                  <a:innerShdw dir="3660000">
                    <a:srgbClr val="FFFF00"/>
                  </a:innerShdw>
                  <a:reflection blurRad="6350" stA="50000" endA="300" endPos="50000" dist="60007" dir="5400000" sy="-100000" algn="bl" rotWithShape="0"/>
                </a:effectLst>
                <a:latin typeface="Footlight MT Light" panose="0204060206030A020304" pitchFamily="18" charset="0"/>
              </a:rPr>
              <a:t>n</a:t>
            </a:r>
            <a:r>
              <a:rPr lang="en-US" sz="3200" b="1" dirty="0" err="1" smtClean="0">
                <a:ln cmpd="sng">
                  <a:solidFill>
                    <a:srgbClr val="FFFF00">
                      <a:alpha val="64000"/>
                    </a:srgbClr>
                  </a:solidFill>
                </a:ln>
                <a:solidFill>
                  <a:schemeClr val="bg1"/>
                </a:solidFill>
                <a:effectLst>
                  <a:innerShdw dir="3660000">
                    <a:srgbClr val="FFFF00"/>
                  </a:innerShdw>
                  <a:reflection blurRad="6350" stA="50000" endA="300" endPos="50000" dist="60007" dir="5400000" sy="-100000" algn="bl" rotWithShape="0"/>
                </a:effectLst>
                <a:latin typeface="Footlight MT Light" panose="0204060206030A020304" pitchFamily="18" charset="0"/>
              </a:rPr>
              <a:t>tro</a:t>
            </a:r>
            <a:r>
              <a:rPr lang="en-US" sz="3200" b="1" dirty="0" smtClean="0">
                <a:ln cmpd="sng">
                  <a:solidFill>
                    <a:srgbClr val="FFFF00">
                      <a:alpha val="64000"/>
                    </a:srgbClr>
                  </a:solidFill>
                </a:ln>
                <a:solidFill>
                  <a:schemeClr val="bg1"/>
                </a:solidFill>
                <a:effectLst>
                  <a:innerShdw dir="3660000">
                    <a:srgbClr val="FFFF00"/>
                  </a:innerShdw>
                  <a:reflection blurRad="6350" stA="50000" endA="300" endPos="50000" dist="60007" dir="5400000" sy="-100000" algn="bl" rotWithShape="0"/>
                </a:effectLst>
                <a:latin typeface="Footlight MT Light" panose="0204060206030A020304" pitchFamily="18" charset="0"/>
              </a:rPr>
              <a:t>  to</a:t>
            </a:r>
            <a:endParaRPr lang="en-US" sz="3200" b="1" dirty="0">
              <a:ln cmpd="sng">
                <a:solidFill>
                  <a:srgbClr val="FFFF00">
                    <a:alpha val="64000"/>
                  </a:srgbClr>
                </a:solidFill>
              </a:ln>
              <a:solidFill>
                <a:schemeClr val="bg1"/>
              </a:solidFill>
              <a:effectLst>
                <a:innerShdw dir="3660000">
                  <a:srgbClr val="FFFF00"/>
                </a:innerShdw>
                <a:reflection blurRad="6350" stA="50000" endA="300" endPos="50000" dist="60007" dir="5400000" sy="-100000" algn="bl" rotWithShape="0"/>
              </a:effectLst>
              <a:latin typeface="Footlight MT Light" panose="0204060206030A020304" pitchFamily="18" charset="0"/>
            </a:endParaRPr>
          </a:p>
        </p:txBody>
      </p:sp>
      <p:pic>
        <p:nvPicPr>
          <p:cNvPr id="1032" name="Picture 8" descr="http://www.plethorahomeschool.com/wp-content/uploads/2013/09/Periodic-Table-of-Videos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57600" y="1447800"/>
            <a:ext cx="5090858" cy="36576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1028" name="Picture 4" descr="http://www.themarysue.com/wp-content/uploads/2014/07/Screenshot-2014-07-08-12.59.42-640x36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8200" y="4876800"/>
            <a:ext cx="2664918" cy="1524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Rectangle 9"/>
          <p:cNvSpPr/>
          <p:nvPr/>
        </p:nvSpPr>
        <p:spPr>
          <a:xfrm>
            <a:off x="381000" y="6172200"/>
            <a:ext cx="11528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hlinkClick r:id="rId5"/>
              </a:rPr>
              <a:t>Lithium</a:t>
            </a:r>
            <a:endParaRPr lang="en-US" sz="2400" b="1" dirty="0">
              <a:hlinkClick r:id="rId5"/>
            </a:endParaRPr>
          </a:p>
        </p:txBody>
      </p:sp>
      <p:pic>
        <p:nvPicPr>
          <p:cNvPr id="74754" name="Picture 2" descr="http://www.periodictable.com/Samples/003.3/s1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8600" y="1447800"/>
            <a:ext cx="3743325" cy="37433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915638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img04.deviantart.net/bde1/i/2013/332/b/c/wallpaper___i_love_chemistry___breaking_bad_by_black_adrac_star-d6vypf7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" t="51090" r="-395" b="28529"/>
          <a:stretch/>
        </p:blipFill>
        <p:spPr bwMode="auto">
          <a:xfrm>
            <a:off x="0" y="0"/>
            <a:ext cx="9144000" cy="10560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6" name="Picture 2" descr="http://img04.deviantart.net/bde1/i/2013/332/b/c/wallpaper___i_love_chemistry___breaking_bad_by_black_adrac_star-d6vypf7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09" t="30036" r="69254" b="49247"/>
          <a:stretch/>
        </p:blipFill>
        <p:spPr bwMode="auto">
          <a:xfrm>
            <a:off x="152400" y="-17398"/>
            <a:ext cx="1118937" cy="10734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4" name="TextBox 3"/>
          <p:cNvSpPr txBox="1"/>
          <p:nvPr/>
        </p:nvSpPr>
        <p:spPr>
          <a:xfrm>
            <a:off x="1219200" y="152400"/>
            <a:ext cx="1676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n cmpd="sng">
                  <a:solidFill>
                    <a:srgbClr val="FFFF00">
                      <a:alpha val="64000"/>
                    </a:srgbClr>
                  </a:solidFill>
                </a:ln>
                <a:solidFill>
                  <a:schemeClr val="bg1"/>
                </a:solidFill>
                <a:effectLst>
                  <a:innerShdw dir="3660000">
                    <a:srgbClr val="FFFF00"/>
                  </a:innerShdw>
                  <a:reflection blurRad="6350" stA="50000" endA="300" endPos="50000" dist="60007" dir="5400000" sy="-100000" algn="bl" rotWithShape="0"/>
                </a:effectLst>
                <a:latin typeface="Footlight MT Light" panose="0204060206030A020304" pitchFamily="18" charset="0"/>
              </a:rPr>
              <a:t>n</a:t>
            </a:r>
            <a:r>
              <a:rPr lang="en-US" sz="3200" b="1" dirty="0" err="1" smtClean="0">
                <a:ln cmpd="sng">
                  <a:solidFill>
                    <a:srgbClr val="FFFF00">
                      <a:alpha val="64000"/>
                    </a:srgbClr>
                  </a:solidFill>
                </a:ln>
                <a:solidFill>
                  <a:schemeClr val="bg1"/>
                </a:solidFill>
                <a:effectLst>
                  <a:innerShdw dir="3660000">
                    <a:srgbClr val="FFFF00"/>
                  </a:innerShdw>
                  <a:reflection blurRad="6350" stA="50000" endA="300" endPos="50000" dist="60007" dir="5400000" sy="-100000" algn="bl" rotWithShape="0"/>
                </a:effectLst>
                <a:latin typeface="Footlight MT Light" panose="0204060206030A020304" pitchFamily="18" charset="0"/>
              </a:rPr>
              <a:t>tro</a:t>
            </a:r>
            <a:r>
              <a:rPr lang="en-US" sz="3200" b="1" dirty="0" smtClean="0">
                <a:ln cmpd="sng">
                  <a:solidFill>
                    <a:srgbClr val="FFFF00">
                      <a:alpha val="64000"/>
                    </a:srgbClr>
                  </a:solidFill>
                </a:ln>
                <a:solidFill>
                  <a:schemeClr val="bg1"/>
                </a:solidFill>
                <a:effectLst>
                  <a:innerShdw dir="3660000">
                    <a:srgbClr val="FFFF00"/>
                  </a:innerShdw>
                  <a:reflection blurRad="6350" stA="50000" endA="300" endPos="50000" dist="60007" dir="5400000" sy="-100000" algn="bl" rotWithShape="0"/>
                </a:effectLst>
                <a:latin typeface="Footlight MT Light" panose="0204060206030A020304" pitchFamily="18" charset="0"/>
              </a:rPr>
              <a:t>  to</a:t>
            </a:r>
            <a:endParaRPr lang="en-US" sz="3200" b="1" dirty="0">
              <a:ln cmpd="sng">
                <a:solidFill>
                  <a:srgbClr val="FFFF00">
                    <a:alpha val="64000"/>
                  </a:srgbClr>
                </a:solidFill>
              </a:ln>
              <a:solidFill>
                <a:schemeClr val="bg1"/>
              </a:solidFill>
              <a:effectLst>
                <a:innerShdw dir="3660000">
                  <a:srgbClr val="FFFF00"/>
                </a:innerShdw>
                <a:reflection blurRad="6350" stA="50000" endA="300" endPos="50000" dist="60007" dir="5400000" sy="-100000" algn="bl" rotWithShape="0"/>
              </a:effectLst>
              <a:latin typeface="Footlight MT Light" panose="0204060206030A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28600" y="1149489"/>
            <a:ext cx="8382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Unit Outline</a:t>
            </a:r>
          </a:p>
          <a:p>
            <a:pPr marL="514350" indent="-514350">
              <a:buAutoNum type="romanUcPeriod"/>
            </a:pPr>
            <a:r>
              <a:rPr lang="en-US" sz="2000" dirty="0" smtClean="0">
                <a:solidFill>
                  <a:schemeClr val="bg1"/>
                </a:solidFill>
              </a:rPr>
              <a:t>Setting up the Lab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II.    Prepping the Reactants: making sense of the Periodic Table</a:t>
            </a:r>
          </a:p>
          <a:p>
            <a:pPr marL="914400" lvl="1" indent="-457200">
              <a:buAutoNum type="alphaUcPeriod"/>
            </a:pPr>
            <a:r>
              <a:rPr lang="en-US" sz="2000" dirty="0" smtClean="0">
                <a:solidFill>
                  <a:schemeClr val="bg1"/>
                </a:solidFill>
              </a:rPr>
              <a:t>Basic atomic structure</a:t>
            </a:r>
          </a:p>
        </p:txBody>
      </p:sp>
      <p:pic>
        <p:nvPicPr>
          <p:cNvPr id="2052" name="Picture 4" descr="http://i3.cpcache.com/product/1453168596/11_sodium_tile_coaster.jpg?height=225&amp;width=22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0686" y="3733800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ounded Rectangular Callout 13"/>
          <p:cNvSpPr/>
          <p:nvPr/>
        </p:nvSpPr>
        <p:spPr>
          <a:xfrm>
            <a:off x="1187116" y="3132221"/>
            <a:ext cx="2019300" cy="436287"/>
          </a:xfrm>
          <a:prstGeom prst="wedgeRoundRectCallout">
            <a:avLst>
              <a:gd name="adj1" fmla="val 28711"/>
              <a:gd name="adj2" fmla="val 132695"/>
              <a:gd name="adj3" fmla="val 16667"/>
            </a:avLst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Elemental name</a:t>
            </a:r>
            <a:endParaRPr lang="en-US" dirty="0"/>
          </a:p>
        </p:txBody>
      </p:sp>
      <p:sp>
        <p:nvSpPr>
          <p:cNvPr id="15" name="Rounded Rectangular Callout 14"/>
          <p:cNvSpPr/>
          <p:nvPr/>
        </p:nvSpPr>
        <p:spPr>
          <a:xfrm>
            <a:off x="292893" y="4138003"/>
            <a:ext cx="1243014" cy="667359"/>
          </a:xfrm>
          <a:prstGeom prst="wedgeRoundRectCallout">
            <a:avLst>
              <a:gd name="adj1" fmla="val 90659"/>
              <a:gd name="adj2" fmla="val 40749"/>
              <a:gd name="adj3" fmla="val 16667"/>
            </a:avLst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Chemical symbol</a:t>
            </a:r>
            <a:endParaRPr lang="en-US" dirty="0"/>
          </a:p>
        </p:txBody>
      </p:sp>
      <p:sp>
        <p:nvSpPr>
          <p:cNvPr id="16" name="Rounded Rectangular Callout 15"/>
          <p:cNvSpPr/>
          <p:nvPr/>
        </p:nvSpPr>
        <p:spPr>
          <a:xfrm>
            <a:off x="3562350" y="3515656"/>
            <a:ext cx="2019300" cy="436287"/>
          </a:xfrm>
          <a:prstGeom prst="wedgeRoundRectCallout">
            <a:avLst>
              <a:gd name="adj1" fmla="val -78538"/>
              <a:gd name="adj2" fmla="val 146484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</a:t>
            </a:r>
            <a:r>
              <a:rPr lang="en-US" dirty="0" smtClean="0"/>
              <a:t>tomic </a:t>
            </a:r>
            <a:r>
              <a:rPr lang="en-US" b="1" dirty="0"/>
              <a:t>n</a:t>
            </a:r>
            <a:r>
              <a:rPr lang="en-US" b="1" dirty="0" smtClean="0"/>
              <a:t>umber</a:t>
            </a:r>
            <a:endParaRPr lang="en-US" b="1" dirty="0"/>
          </a:p>
        </p:txBody>
      </p:sp>
      <p:sp>
        <p:nvSpPr>
          <p:cNvPr id="17" name="Rounded Rectangular Callout 16"/>
          <p:cNvSpPr/>
          <p:nvPr/>
        </p:nvSpPr>
        <p:spPr>
          <a:xfrm>
            <a:off x="3409950" y="5440638"/>
            <a:ext cx="2019300" cy="436287"/>
          </a:xfrm>
          <a:prstGeom prst="wedgeRoundRectCallout">
            <a:avLst>
              <a:gd name="adj1" fmla="val -62451"/>
              <a:gd name="adj2" fmla="val -46557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</a:t>
            </a:r>
            <a:r>
              <a:rPr lang="en-US" dirty="0" smtClean="0"/>
              <a:t>tomic </a:t>
            </a:r>
            <a:r>
              <a:rPr lang="en-US" b="1" dirty="0" smtClean="0"/>
              <a:t>mass</a:t>
            </a:r>
            <a:endParaRPr lang="en-US" b="1" dirty="0"/>
          </a:p>
        </p:txBody>
      </p:sp>
      <p:sp>
        <p:nvSpPr>
          <p:cNvPr id="11" name="Rectangle 10"/>
          <p:cNvSpPr/>
          <p:nvPr/>
        </p:nvSpPr>
        <p:spPr>
          <a:xfrm>
            <a:off x="7315200" y="1981200"/>
            <a:ext cx="140368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hlinkClick r:id="rId4"/>
              </a:rPr>
              <a:t>The Nucleus: Crash Course Chemistry #1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315200" y="1676400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Play from 6:35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5943600" y="2971800"/>
            <a:ext cx="28956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</a:t>
            </a:r>
            <a:r>
              <a:rPr lang="en-US" sz="2000" b="1" dirty="0" smtClean="0">
                <a:solidFill>
                  <a:schemeClr val="bg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General Rules for Chemical symbols</a:t>
            </a:r>
            <a:r>
              <a:rPr lang="en-US" sz="2000" dirty="0" smtClean="0">
                <a:solidFill>
                  <a:schemeClr val="bg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</a:p>
          <a:p>
            <a:endParaRPr lang="en-US" sz="2000" dirty="0" smtClean="0">
              <a:solidFill>
                <a:schemeClr val="bg2">
                  <a:lumMod val="9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2000" dirty="0" smtClean="0">
                <a:solidFill>
                  <a:schemeClr val="bg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1.  </a:t>
            </a:r>
            <a:r>
              <a:rPr lang="en-US" sz="2000" i="1" dirty="0" smtClean="0">
                <a:solidFill>
                  <a:schemeClr val="bg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first letter of a chemical symbol is always capitalized. </a:t>
            </a:r>
          </a:p>
          <a:p>
            <a:r>
              <a:rPr lang="en-US" sz="2000" i="1" dirty="0" smtClean="0">
                <a:solidFill>
                  <a:schemeClr val="bg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2.  When a second letter is used, it is lowercase.</a:t>
            </a:r>
            <a:endParaRPr lang="en-US" sz="2000" dirty="0" smtClean="0">
              <a:solidFill>
                <a:schemeClr val="bg2">
                  <a:lumMod val="9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sz="2000" dirty="0">
              <a:solidFill>
                <a:schemeClr val="bg2">
                  <a:lumMod val="9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53651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1" grpId="0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img04.deviantart.net/bde1/i/2013/332/b/c/wallpaper___i_love_chemistry___breaking_bad_by_black_adrac_star-d6vypf7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" t="51090" r="-395" b="28529"/>
          <a:stretch/>
        </p:blipFill>
        <p:spPr bwMode="auto">
          <a:xfrm>
            <a:off x="0" y="0"/>
            <a:ext cx="9144000" cy="10560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6" name="Picture 2" descr="http://img04.deviantart.net/bde1/i/2013/332/b/c/wallpaper___i_love_chemistry___breaking_bad_by_black_adrac_star-d6vypf7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09" t="30036" r="69254" b="49247"/>
          <a:stretch/>
        </p:blipFill>
        <p:spPr bwMode="auto">
          <a:xfrm>
            <a:off x="152400" y="-17398"/>
            <a:ext cx="1118937" cy="10734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4" name="TextBox 3"/>
          <p:cNvSpPr txBox="1"/>
          <p:nvPr/>
        </p:nvSpPr>
        <p:spPr>
          <a:xfrm>
            <a:off x="1219200" y="152400"/>
            <a:ext cx="1676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n cmpd="sng">
                  <a:solidFill>
                    <a:srgbClr val="FFFF00">
                      <a:alpha val="64000"/>
                    </a:srgbClr>
                  </a:solidFill>
                </a:ln>
                <a:solidFill>
                  <a:schemeClr val="bg1"/>
                </a:solidFill>
                <a:effectLst>
                  <a:innerShdw dir="3660000">
                    <a:srgbClr val="FFFF00"/>
                  </a:innerShdw>
                  <a:reflection blurRad="6350" stA="50000" endA="300" endPos="50000" dist="60007" dir="5400000" sy="-100000" algn="bl" rotWithShape="0"/>
                </a:effectLst>
                <a:latin typeface="Footlight MT Light" panose="0204060206030A020304" pitchFamily="18" charset="0"/>
              </a:rPr>
              <a:t>n</a:t>
            </a:r>
            <a:r>
              <a:rPr lang="en-US" sz="3200" b="1" dirty="0" err="1" smtClean="0">
                <a:ln cmpd="sng">
                  <a:solidFill>
                    <a:srgbClr val="FFFF00">
                      <a:alpha val="64000"/>
                    </a:srgbClr>
                  </a:solidFill>
                </a:ln>
                <a:solidFill>
                  <a:schemeClr val="bg1"/>
                </a:solidFill>
                <a:effectLst>
                  <a:innerShdw dir="3660000">
                    <a:srgbClr val="FFFF00"/>
                  </a:innerShdw>
                  <a:reflection blurRad="6350" stA="50000" endA="300" endPos="50000" dist="60007" dir="5400000" sy="-100000" algn="bl" rotWithShape="0"/>
                </a:effectLst>
                <a:latin typeface="Footlight MT Light" panose="0204060206030A020304" pitchFamily="18" charset="0"/>
              </a:rPr>
              <a:t>tro</a:t>
            </a:r>
            <a:r>
              <a:rPr lang="en-US" sz="3200" b="1" dirty="0" smtClean="0">
                <a:ln cmpd="sng">
                  <a:solidFill>
                    <a:srgbClr val="FFFF00">
                      <a:alpha val="64000"/>
                    </a:srgbClr>
                  </a:solidFill>
                </a:ln>
                <a:solidFill>
                  <a:schemeClr val="bg1"/>
                </a:solidFill>
                <a:effectLst>
                  <a:innerShdw dir="3660000">
                    <a:srgbClr val="FFFF00"/>
                  </a:innerShdw>
                  <a:reflection blurRad="6350" stA="50000" endA="300" endPos="50000" dist="60007" dir="5400000" sy="-100000" algn="bl" rotWithShape="0"/>
                </a:effectLst>
                <a:latin typeface="Footlight MT Light" panose="0204060206030A020304" pitchFamily="18" charset="0"/>
              </a:rPr>
              <a:t>  to</a:t>
            </a:r>
            <a:endParaRPr lang="en-US" sz="3200" b="1" dirty="0">
              <a:ln cmpd="sng">
                <a:solidFill>
                  <a:srgbClr val="FFFF00">
                    <a:alpha val="64000"/>
                  </a:srgbClr>
                </a:solidFill>
              </a:ln>
              <a:solidFill>
                <a:schemeClr val="bg1"/>
              </a:solidFill>
              <a:effectLst>
                <a:innerShdw dir="3660000">
                  <a:srgbClr val="FFFF00"/>
                </a:innerShdw>
                <a:reflection blurRad="6350" stA="50000" endA="300" endPos="50000" dist="60007" dir="5400000" sy="-100000" algn="bl" rotWithShape="0"/>
              </a:effectLst>
              <a:latin typeface="Footlight MT Light" panose="0204060206030A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28600" y="1447800"/>
            <a:ext cx="838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What is </a:t>
            </a:r>
            <a:r>
              <a:rPr lang="en-US" sz="2400" dirty="0" err="1" smtClean="0">
                <a:solidFill>
                  <a:schemeClr val="bg1"/>
                </a:solidFill>
              </a:rPr>
              <a:t>Chem</a:t>
            </a:r>
            <a:r>
              <a:rPr lang="en-US" sz="2400" dirty="0" smtClean="0">
                <a:solidFill>
                  <a:schemeClr val="bg1"/>
                </a:solidFill>
              </a:rPr>
              <a:t>?</a:t>
            </a:r>
          </a:p>
        </p:txBody>
      </p:sp>
      <p:sp>
        <p:nvSpPr>
          <p:cNvPr id="3" name="Rectangle 2"/>
          <p:cNvSpPr/>
          <p:nvPr/>
        </p:nvSpPr>
        <p:spPr>
          <a:xfrm>
            <a:off x="3733800" y="114300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>
                <a:hlinkClick r:id="rId3"/>
              </a:rPr>
              <a:t>The Creation of Chemistry - The Fundamental Laws: Crash Course Chemistry #3</a:t>
            </a:r>
          </a:p>
        </p:txBody>
      </p:sp>
      <p:sp>
        <p:nvSpPr>
          <p:cNvPr id="8" name="Rounded Rectangular Callout 7"/>
          <p:cNvSpPr/>
          <p:nvPr/>
        </p:nvSpPr>
        <p:spPr>
          <a:xfrm>
            <a:off x="571500" y="6016752"/>
            <a:ext cx="8001000" cy="612648"/>
          </a:xfrm>
          <a:prstGeom prst="wedgeRoundRectCallout">
            <a:avLst>
              <a:gd name="adj1" fmla="val -29254"/>
              <a:gd name="adj2" fmla="val -744648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In a word?  “Chemistry is the study of matter and the changes it undergoes…”</a:t>
            </a:r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28" t="15148" r="50794" b="23153"/>
          <a:stretch/>
        </p:blipFill>
        <p:spPr bwMode="auto">
          <a:xfrm>
            <a:off x="1062789" y="2001253"/>
            <a:ext cx="7166811" cy="37899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53651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2" name="Picture 6" descr="http://quatr.us/chemistry/atoms/pictures/sodium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8379" y="3515656"/>
            <a:ext cx="2178673" cy="2139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img04.deviantart.net/bde1/i/2013/332/b/c/wallpaper___i_love_chemistry___breaking_bad_by_black_adrac_star-d6vypf7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" t="51090" r="-395" b="28529"/>
          <a:stretch/>
        </p:blipFill>
        <p:spPr bwMode="auto">
          <a:xfrm>
            <a:off x="0" y="0"/>
            <a:ext cx="9144000" cy="10560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6" name="Picture 2" descr="http://img04.deviantart.net/bde1/i/2013/332/b/c/wallpaper___i_love_chemistry___breaking_bad_by_black_adrac_star-d6vypf7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09" t="30036" r="69254" b="49247"/>
          <a:stretch/>
        </p:blipFill>
        <p:spPr bwMode="auto">
          <a:xfrm>
            <a:off x="152400" y="-17398"/>
            <a:ext cx="1118937" cy="10734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4" name="TextBox 3"/>
          <p:cNvSpPr txBox="1"/>
          <p:nvPr/>
        </p:nvSpPr>
        <p:spPr>
          <a:xfrm>
            <a:off x="1219200" y="152400"/>
            <a:ext cx="1676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n cmpd="sng">
                  <a:solidFill>
                    <a:srgbClr val="FFFF00">
                      <a:alpha val="64000"/>
                    </a:srgbClr>
                  </a:solidFill>
                </a:ln>
                <a:solidFill>
                  <a:schemeClr val="bg1"/>
                </a:solidFill>
                <a:effectLst>
                  <a:innerShdw dir="3660000">
                    <a:srgbClr val="FFFF00"/>
                  </a:innerShdw>
                  <a:reflection blurRad="6350" stA="50000" endA="300" endPos="50000" dist="60007" dir="5400000" sy="-100000" algn="bl" rotWithShape="0"/>
                </a:effectLst>
                <a:latin typeface="Footlight MT Light" panose="0204060206030A020304" pitchFamily="18" charset="0"/>
              </a:rPr>
              <a:t>n</a:t>
            </a:r>
            <a:r>
              <a:rPr lang="en-US" sz="3200" b="1" dirty="0" err="1" smtClean="0">
                <a:ln cmpd="sng">
                  <a:solidFill>
                    <a:srgbClr val="FFFF00">
                      <a:alpha val="64000"/>
                    </a:srgbClr>
                  </a:solidFill>
                </a:ln>
                <a:solidFill>
                  <a:schemeClr val="bg1"/>
                </a:solidFill>
                <a:effectLst>
                  <a:innerShdw dir="3660000">
                    <a:srgbClr val="FFFF00"/>
                  </a:innerShdw>
                  <a:reflection blurRad="6350" stA="50000" endA="300" endPos="50000" dist="60007" dir="5400000" sy="-100000" algn="bl" rotWithShape="0"/>
                </a:effectLst>
                <a:latin typeface="Footlight MT Light" panose="0204060206030A020304" pitchFamily="18" charset="0"/>
              </a:rPr>
              <a:t>tro</a:t>
            </a:r>
            <a:r>
              <a:rPr lang="en-US" sz="3200" b="1" dirty="0" smtClean="0">
                <a:ln cmpd="sng">
                  <a:solidFill>
                    <a:srgbClr val="FFFF00">
                      <a:alpha val="64000"/>
                    </a:srgbClr>
                  </a:solidFill>
                </a:ln>
                <a:solidFill>
                  <a:schemeClr val="bg1"/>
                </a:solidFill>
                <a:effectLst>
                  <a:innerShdw dir="3660000">
                    <a:srgbClr val="FFFF00"/>
                  </a:innerShdw>
                  <a:reflection blurRad="6350" stA="50000" endA="300" endPos="50000" dist="60007" dir="5400000" sy="-100000" algn="bl" rotWithShape="0"/>
                </a:effectLst>
                <a:latin typeface="Footlight MT Light" panose="0204060206030A020304" pitchFamily="18" charset="0"/>
              </a:rPr>
              <a:t>  to</a:t>
            </a:r>
            <a:endParaRPr lang="en-US" sz="3200" b="1" dirty="0">
              <a:ln cmpd="sng">
                <a:solidFill>
                  <a:srgbClr val="FFFF00">
                    <a:alpha val="64000"/>
                  </a:srgbClr>
                </a:solidFill>
              </a:ln>
              <a:solidFill>
                <a:schemeClr val="bg1"/>
              </a:solidFill>
              <a:effectLst>
                <a:innerShdw dir="3660000">
                  <a:srgbClr val="FFFF00"/>
                </a:innerShdw>
                <a:reflection blurRad="6350" stA="50000" endA="300" endPos="50000" dist="60007" dir="5400000" sy="-100000" algn="bl" rotWithShape="0"/>
              </a:effectLst>
              <a:latin typeface="Footlight MT Light" panose="0204060206030A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28600" y="1149489"/>
            <a:ext cx="8382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Unit Outline</a:t>
            </a:r>
          </a:p>
          <a:p>
            <a:pPr marL="514350" indent="-514350">
              <a:buAutoNum type="romanUcPeriod"/>
            </a:pPr>
            <a:r>
              <a:rPr lang="en-US" sz="2000" dirty="0" smtClean="0">
                <a:solidFill>
                  <a:schemeClr val="bg1"/>
                </a:solidFill>
              </a:rPr>
              <a:t>Setting up the Lab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II.    Prepping the Reactants: making sense of the Periodic Table</a:t>
            </a:r>
          </a:p>
          <a:p>
            <a:pPr marL="914400" lvl="1" indent="-457200">
              <a:buAutoNum type="alphaUcPeriod"/>
            </a:pPr>
            <a:r>
              <a:rPr lang="en-US" sz="2000" dirty="0" smtClean="0">
                <a:solidFill>
                  <a:schemeClr val="bg1"/>
                </a:solidFill>
              </a:rPr>
              <a:t>Basic atomic structure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486400" y="2659856"/>
            <a:ext cx="236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This is a Sodium atom</a:t>
            </a:r>
            <a:endParaRPr lang="en-US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2" name="Rounded Rectangular Callout 11"/>
          <p:cNvSpPr/>
          <p:nvPr/>
        </p:nvSpPr>
        <p:spPr>
          <a:xfrm>
            <a:off x="228600" y="2431256"/>
            <a:ext cx="5067300" cy="603429"/>
          </a:xfrm>
          <a:prstGeom prst="wedgeRoundRectCallout">
            <a:avLst>
              <a:gd name="adj1" fmla="val -26935"/>
              <a:gd name="adj2" fmla="val 88670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Let’s see how this relates to its Periodic box…</a:t>
            </a:r>
            <a:endParaRPr lang="en-US" dirty="0"/>
          </a:p>
        </p:txBody>
      </p:sp>
      <p:pic>
        <p:nvPicPr>
          <p:cNvPr id="2052" name="Picture 4" descr="http://i3.cpcache.com/product/1453168596/11_sodium_tile_coaster.jpg?height=225&amp;width=22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515656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ounded Rectangular Callout 15"/>
          <p:cNvSpPr/>
          <p:nvPr/>
        </p:nvSpPr>
        <p:spPr>
          <a:xfrm>
            <a:off x="2514600" y="3218602"/>
            <a:ext cx="2514600" cy="1838801"/>
          </a:xfrm>
          <a:prstGeom prst="wedgeRoundRectCallout">
            <a:avLst>
              <a:gd name="adj1" fmla="val -83849"/>
              <a:gd name="adj2" fmla="val -3049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US" dirty="0"/>
              <a:t>a</a:t>
            </a:r>
            <a:r>
              <a:rPr lang="en-US" dirty="0" smtClean="0"/>
              <a:t>tomic </a:t>
            </a:r>
            <a:r>
              <a:rPr lang="en-US" b="1" dirty="0" smtClean="0"/>
              <a:t>number </a:t>
            </a:r>
          </a:p>
          <a:p>
            <a:r>
              <a:rPr lang="en-US" b="1" dirty="0"/>
              <a:t> </a:t>
            </a:r>
            <a:r>
              <a:rPr lang="en-US" b="1" dirty="0" smtClean="0"/>
              <a:t>   Describes</a:t>
            </a:r>
          </a:p>
          <a:p>
            <a:pPr marL="800100" lvl="1" indent="-342900">
              <a:buAutoNum type="arabicPeriod"/>
            </a:pPr>
            <a:r>
              <a:rPr lang="en-US" b="1" dirty="0" smtClean="0"/>
              <a:t># of p</a:t>
            </a:r>
            <a:r>
              <a:rPr lang="en-US" b="1" baseline="30000" dirty="0" smtClean="0"/>
              <a:t>+</a:t>
            </a:r>
          </a:p>
          <a:p>
            <a:pPr marL="800100" lvl="1" indent="-342900">
              <a:buAutoNum type="arabicPeriod"/>
            </a:pPr>
            <a:r>
              <a:rPr lang="en-US" b="1" dirty="0" smtClean="0"/>
              <a:t># of e- in a stable atom</a:t>
            </a:r>
          </a:p>
          <a:p>
            <a:pPr marL="342900" indent="-342900">
              <a:buAutoNum type="arabicPeriod"/>
            </a:pPr>
            <a:endParaRPr lang="en-US" b="1" baseline="30000" dirty="0"/>
          </a:p>
        </p:txBody>
      </p:sp>
      <p:sp>
        <p:nvSpPr>
          <p:cNvPr id="17" name="Rounded Rectangular Callout 16"/>
          <p:cNvSpPr/>
          <p:nvPr/>
        </p:nvSpPr>
        <p:spPr>
          <a:xfrm>
            <a:off x="148389" y="5794238"/>
            <a:ext cx="2975811" cy="1021556"/>
          </a:xfrm>
          <a:prstGeom prst="wedgeRoundRectCallout">
            <a:avLst>
              <a:gd name="adj1" fmla="val -14624"/>
              <a:gd name="adj2" fmla="val -89938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US" dirty="0"/>
              <a:t>a</a:t>
            </a:r>
            <a:r>
              <a:rPr lang="en-US" dirty="0" smtClean="0"/>
              <a:t>tomic </a:t>
            </a:r>
            <a:r>
              <a:rPr lang="en-US" b="1" dirty="0" smtClean="0"/>
              <a:t>mass</a:t>
            </a:r>
          </a:p>
          <a:p>
            <a:r>
              <a:rPr lang="en-US" b="1" dirty="0"/>
              <a:t> </a:t>
            </a:r>
            <a:r>
              <a:rPr lang="en-US" b="1" dirty="0" smtClean="0"/>
              <a:t>  AS A WHOLE #, </a:t>
            </a:r>
            <a:r>
              <a:rPr lang="en-US" b="1" dirty="0"/>
              <a:t>d</a:t>
            </a:r>
            <a:r>
              <a:rPr lang="en-US" b="1" dirty="0" smtClean="0"/>
              <a:t>escribes:</a:t>
            </a:r>
          </a:p>
          <a:p>
            <a:pPr lvl="1"/>
            <a:r>
              <a:rPr lang="en-US" b="1" dirty="0" smtClean="0"/>
              <a:t># of </a:t>
            </a:r>
            <a:r>
              <a:rPr lang="en-US" b="1" dirty="0"/>
              <a:t>p</a:t>
            </a:r>
            <a:r>
              <a:rPr lang="en-US" b="1" baseline="30000" dirty="0" smtClean="0"/>
              <a:t>+</a:t>
            </a:r>
            <a:r>
              <a:rPr lang="en-US" dirty="0" smtClean="0"/>
              <a:t>+ </a:t>
            </a:r>
            <a:r>
              <a:rPr lang="en-US" b="1" dirty="0" smtClean="0"/>
              <a:t># of </a:t>
            </a:r>
            <a:r>
              <a:rPr lang="en-US" dirty="0" smtClean="0"/>
              <a:t>n</a:t>
            </a:r>
            <a:r>
              <a:rPr lang="en-US" baseline="30000" dirty="0" smtClean="0"/>
              <a:t>o</a:t>
            </a:r>
            <a:endParaRPr lang="en-US" b="1" dirty="0"/>
          </a:p>
        </p:txBody>
      </p:sp>
      <p:sp>
        <p:nvSpPr>
          <p:cNvPr id="18" name="Rounded Rectangular Callout 17"/>
          <p:cNvSpPr/>
          <p:nvPr/>
        </p:nvSpPr>
        <p:spPr>
          <a:xfrm>
            <a:off x="7748337" y="3034685"/>
            <a:ext cx="1014663" cy="1021556"/>
          </a:xfrm>
          <a:prstGeom prst="wedgeRoundRectCallout">
            <a:avLst>
              <a:gd name="adj1" fmla="val -72889"/>
              <a:gd name="adj2" fmla="val 15796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marL="0" lvl="1"/>
            <a:r>
              <a:rPr lang="en-US" dirty="0" smtClean="0"/>
              <a:t>How many </a:t>
            </a:r>
            <a:r>
              <a:rPr lang="en-US" b="1" dirty="0"/>
              <a:t>p</a:t>
            </a:r>
            <a:r>
              <a:rPr lang="en-US" b="1" baseline="30000" dirty="0" smtClean="0"/>
              <a:t>+</a:t>
            </a:r>
            <a:r>
              <a:rPr lang="en-US" dirty="0" smtClean="0"/>
              <a:t>? </a:t>
            </a:r>
            <a:r>
              <a:rPr lang="en-US" dirty="0"/>
              <a:t>n</a:t>
            </a:r>
            <a:r>
              <a:rPr lang="en-US" baseline="30000" dirty="0" smtClean="0"/>
              <a:t>o</a:t>
            </a:r>
            <a:r>
              <a:rPr lang="en-US" dirty="0" smtClean="0"/>
              <a:t>?</a:t>
            </a:r>
            <a:endParaRPr lang="en-US" b="1" dirty="0" smtClean="0"/>
          </a:p>
        </p:txBody>
      </p:sp>
      <p:sp>
        <p:nvSpPr>
          <p:cNvPr id="19" name="Rounded Rectangular Callout 18"/>
          <p:cNvSpPr/>
          <p:nvPr/>
        </p:nvSpPr>
        <p:spPr>
          <a:xfrm>
            <a:off x="7804484" y="4554648"/>
            <a:ext cx="1181100" cy="715089"/>
          </a:xfrm>
          <a:prstGeom prst="wedgeRoundRectCallout">
            <a:avLst>
              <a:gd name="adj1" fmla="val -78415"/>
              <a:gd name="adj2" fmla="val -28623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US" dirty="0" smtClean="0"/>
              <a:t>How many e-?</a:t>
            </a:r>
            <a:endParaRPr lang="en-US" b="1" dirty="0" smtClean="0"/>
          </a:p>
        </p:txBody>
      </p:sp>
      <p:sp>
        <p:nvSpPr>
          <p:cNvPr id="20" name="Rounded Rectangular Callout 19"/>
          <p:cNvSpPr/>
          <p:nvPr/>
        </p:nvSpPr>
        <p:spPr>
          <a:xfrm>
            <a:off x="2790324" y="5342995"/>
            <a:ext cx="2895600" cy="715089"/>
          </a:xfrm>
          <a:prstGeom prst="wedgeRoundRectCallout">
            <a:avLst>
              <a:gd name="adj1" fmla="val -85079"/>
              <a:gd name="adj2" fmla="val -49038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marL="0" lvl="1"/>
            <a:r>
              <a:rPr lang="en-US" dirty="0" smtClean="0"/>
              <a:t>If atomic masses are whole #’s. why is this a decimal?</a:t>
            </a:r>
            <a:endParaRPr lang="en-US" b="1" dirty="0" smtClean="0"/>
          </a:p>
        </p:txBody>
      </p:sp>
      <p:sp>
        <p:nvSpPr>
          <p:cNvPr id="21" name="Rounded Rectangular Callout 20"/>
          <p:cNvSpPr/>
          <p:nvPr/>
        </p:nvSpPr>
        <p:spPr>
          <a:xfrm>
            <a:off x="4191000" y="6066711"/>
            <a:ext cx="4794584" cy="715089"/>
          </a:xfrm>
          <a:prstGeom prst="wedgeRoundRectCallout">
            <a:avLst>
              <a:gd name="adj1" fmla="val -78624"/>
              <a:gd name="adj2" fmla="val 20884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US" dirty="0" smtClean="0"/>
              <a:t>They are</a:t>
            </a:r>
            <a:r>
              <a:rPr lang="en-US" b="1" dirty="0" smtClean="0"/>
              <a:t>: Weighted average of relative amounts of Isotopes of element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799770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2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img04.deviantart.net/bde1/i/2013/332/b/c/wallpaper___i_love_chemistry___breaking_bad_by_black_adrac_star-d6vypf7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" t="51090" r="-395" b="28529"/>
          <a:stretch/>
        </p:blipFill>
        <p:spPr bwMode="auto">
          <a:xfrm>
            <a:off x="0" y="0"/>
            <a:ext cx="9144000" cy="10560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6" name="Picture 2" descr="http://img04.deviantart.net/bde1/i/2013/332/b/c/wallpaper___i_love_chemistry___breaking_bad_by_black_adrac_star-d6vypf7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09" t="30036" r="69254" b="49247"/>
          <a:stretch/>
        </p:blipFill>
        <p:spPr bwMode="auto">
          <a:xfrm>
            <a:off x="152400" y="-17398"/>
            <a:ext cx="1118937" cy="10734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4" name="TextBox 3"/>
          <p:cNvSpPr txBox="1"/>
          <p:nvPr/>
        </p:nvSpPr>
        <p:spPr>
          <a:xfrm>
            <a:off x="1219200" y="152400"/>
            <a:ext cx="1676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n cmpd="sng">
                  <a:solidFill>
                    <a:srgbClr val="FFFF00">
                      <a:alpha val="64000"/>
                    </a:srgbClr>
                  </a:solidFill>
                </a:ln>
                <a:solidFill>
                  <a:schemeClr val="bg1"/>
                </a:solidFill>
                <a:effectLst>
                  <a:innerShdw dir="3660000">
                    <a:srgbClr val="FFFF00"/>
                  </a:innerShdw>
                  <a:reflection blurRad="6350" stA="50000" endA="300" endPos="50000" dist="60007" dir="5400000" sy="-100000" algn="bl" rotWithShape="0"/>
                </a:effectLst>
                <a:latin typeface="Footlight MT Light" panose="0204060206030A020304" pitchFamily="18" charset="0"/>
              </a:rPr>
              <a:t>n</a:t>
            </a:r>
            <a:r>
              <a:rPr lang="en-US" sz="3200" b="1" dirty="0" err="1" smtClean="0">
                <a:ln cmpd="sng">
                  <a:solidFill>
                    <a:srgbClr val="FFFF00">
                      <a:alpha val="64000"/>
                    </a:srgbClr>
                  </a:solidFill>
                </a:ln>
                <a:solidFill>
                  <a:schemeClr val="bg1"/>
                </a:solidFill>
                <a:effectLst>
                  <a:innerShdw dir="3660000">
                    <a:srgbClr val="FFFF00"/>
                  </a:innerShdw>
                  <a:reflection blurRad="6350" stA="50000" endA="300" endPos="50000" dist="60007" dir="5400000" sy="-100000" algn="bl" rotWithShape="0"/>
                </a:effectLst>
                <a:latin typeface="Footlight MT Light" panose="0204060206030A020304" pitchFamily="18" charset="0"/>
              </a:rPr>
              <a:t>tro</a:t>
            </a:r>
            <a:r>
              <a:rPr lang="en-US" sz="3200" b="1" dirty="0" smtClean="0">
                <a:ln cmpd="sng">
                  <a:solidFill>
                    <a:srgbClr val="FFFF00">
                      <a:alpha val="64000"/>
                    </a:srgbClr>
                  </a:solidFill>
                </a:ln>
                <a:solidFill>
                  <a:schemeClr val="bg1"/>
                </a:solidFill>
                <a:effectLst>
                  <a:innerShdw dir="3660000">
                    <a:srgbClr val="FFFF00"/>
                  </a:innerShdw>
                  <a:reflection blurRad="6350" stA="50000" endA="300" endPos="50000" dist="60007" dir="5400000" sy="-100000" algn="bl" rotWithShape="0"/>
                </a:effectLst>
                <a:latin typeface="Footlight MT Light" panose="0204060206030A020304" pitchFamily="18" charset="0"/>
              </a:rPr>
              <a:t>  to</a:t>
            </a:r>
            <a:endParaRPr lang="en-US" sz="3200" b="1" dirty="0">
              <a:ln cmpd="sng">
                <a:solidFill>
                  <a:srgbClr val="FFFF00">
                    <a:alpha val="64000"/>
                  </a:srgbClr>
                </a:solidFill>
              </a:ln>
              <a:solidFill>
                <a:schemeClr val="bg1"/>
              </a:solidFill>
              <a:effectLst>
                <a:innerShdw dir="3660000">
                  <a:srgbClr val="FFFF00"/>
                </a:innerShdw>
                <a:reflection blurRad="6350" stA="50000" endA="300" endPos="50000" dist="60007" dir="5400000" sy="-100000" algn="bl" rotWithShape="0"/>
              </a:effectLst>
              <a:latin typeface="Footlight MT Light" panose="0204060206030A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28600" y="1149489"/>
            <a:ext cx="8382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Unit Outline</a:t>
            </a:r>
          </a:p>
          <a:p>
            <a:pPr marL="514350" indent="-514350">
              <a:buAutoNum type="romanUcPeriod"/>
            </a:pPr>
            <a:r>
              <a:rPr lang="en-US" sz="2000" dirty="0" smtClean="0">
                <a:solidFill>
                  <a:schemeClr val="bg1"/>
                </a:solidFill>
              </a:rPr>
              <a:t>Setting up the Lab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II.    Prepping the Reactants: making sense of the Periodic Table</a:t>
            </a:r>
          </a:p>
          <a:p>
            <a:pPr marL="914400" lvl="1" indent="-457200">
              <a:buAutoNum type="alphaUcPeriod"/>
            </a:pPr>
            <a:r>
              <a:rPr lang="en-US" sz="2000" dirty="0" smtClean="0">
                <a:solidFill>
                  <a:schemeClr val="bg1"/>
                </a:solidFill>
              </a:rPr>
              <a:t>Basic atomic structure</a:t>
            </a:r>
          </a:p>
        </p:txBody>
      </p:sp>
      <p:sp>
        <p:nvSpPr>
          <p:cNvPr id="12" name="Rounded Rectangular Callout 11"/>
          <p:cNvSpPr/>
          <p:nvPr/>
        </p:nvSpPr>
        <p:spPr>
          <a:xfrm>
            <a:off x="323850" y="2491414"/>
            <a:ext cx="3467100" cy="603429"/>
          </a:xfrm>
          <a:prstGeom prst="wedgeRoundRectCallout">
            <a:avLst>
              <a:gd name="adj1" fmla="val -26935"/>
              <a:gd name="adj2" fmla="val 88670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Let’s see how this works…</a:t>
            </a:r>
            <a:endParaRPr lang="en-US" dirty="0"/>
          </a:p>
        </p:txBody>
      </p:sp>
      <p:pic>
        <p:nvPicPr>
          <p:cNvPr id="5122" name="Picture 2" descr="http://rlv.zcache.de/magnesium_kissen_des_periodensystem_12_kissen-rf88dabea63ae4329addab0c7d68ee255_i5zuq_8byvr_102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428673"/>
            <a:ext cx="2967038" cy="2967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ounded Rectangular Callout 17"/>
          <p:cNvSpPr/>
          <p:nvPr/>
        </p:nvSpPr>
        <p:spPr>
          <a:xfrm>
            <a:off x="3378868" y="3733800"/>
            <a:ext cx="1726532" cy="715089"/>
          </a:xfrm>
          <a:prstGeom prst="wedgeRoundRectCallout">
            <a:avLst>
              <a:gd name="adj1" fmla="val -75676"/>
              <a:gd name="adj2" fmla="val 18039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marL="0" lvl="1"/>
            <a:r>
              <a:rPr lang="en-US" dirty="0" smtClean="0"/>
              <a:t>How many </a:t>
            </a:r>
            <a:r>
              <a:rPr lang="en-US" b="1" dirty="0"/>
              <a:t>p</a:t>
            </a:r>
            <a:r>
              <a:rPr lang="en-US" b="1" baseline="30000" dirty="0" smtClean="0"/>
              <a:t>+</a:t>
            </a:r>
            <a:r>
              <a:rPr lang="en-US" dirty="0" smtClean="0"/>
              <a:t>? </a:t>
            </a:r>
            <a:r>
              <a:rPr lang="en-US" dirty="0"/>
              <a:t>n</a:t>
            </a:r>
            <a:r>
              <a:rPr lang="en-US" baseline="30000" dirty="0" smtClean="0"/>
              <a:t>o</a:t>
            </a:r>
            <a:r>
              <a:rPr lang="en-US" dirty="0" smtClean="0"/>
              <a:t>?</a:t>
            </a:r>
            <a:endParaRPr lang="en-US" b="1" dirty="0" smtClean="0"/>
          </a:p>
        </p:txBody>
      </p:sp>
      <p:sp>
        <p:nvSpPr>
          <p:cNvPr id="19" name="Rounded Rectangular Callout 18"/>
          <p:cNvSpPr/>
          <p:nvPr/>
        </p:nvSpPr>
        <p:spPr>
          <a:xfrm>
            <a:off x="3390900" y="5029200"/>
            <a:ext cx="1181100" cy="715089"/>
          </a:xfrm>
          <a:prstGeom prst="wedgeRoundRectCallout">
            <a:avLst>
              <a:gd name="adj1" fmla="val -78415"/>
              <a:gd name="adj2" fmla="val -28623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US" dirty="0" smtClean="0"/>
              <a:t>How many e-?</a:t>
            </a:r>
            <a:endParaRPr lang="en-US" b="1" dirty="0" smtClean="0"/>
          </a:p>
        </p:txBody>
      </p:sp>
      <p:pic>
        <p:nvPicPr>
          <p:cNvPr id="5124" name="Picture 4" descr="https://encrypted-tbn2.gstatic.com/images?q=tbn:ANd9GcSepFpftiPNbNzN0v-hkccxYkyajYkDYUdkDWZA-wUSQCFADrNv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05" t="7104" r="12470" b="9360"/>
          <a:stretch/>
        </p:blipFill>
        <p:spPr bwMode="auto">
          <a:xfrm>
            <a:off x="5638800" y="3094843"/>
            <a:ext cx="2614864" cy="2892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ounded Rectangular Callout 10"/>
          <p:cNvSpPr/>
          <p:nvPr/>
        </p:nvSpPr>
        <p:spPr>
          <a:xfrm>
            <a:off x="3407805" y="3733800"/>
            <a:ext cx="1726532" cy="715089"/>
          </a:xfrm>
          <a:prstGeom prst="wedgeRoundRectCallout">
            <a:avLst>
              <a:gd name="adj1" fmla="val 84550"/>
              <a:gd name="adj2" fmla="val 29369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marL="0" lvl="1"/>
            <a:r>
              <a:rPr lang="en-US" dirty="0" smtClean="0"/>
              <a:t>How many </a:t>
            </a:r>
            <a:r>
              <a:rPr lang="en-US" b="1" dirty="0"/>
              <a:t>p</a:t>
            </a:r>
            <a:r>
              <a:rPr lang="en-US" b="1" baseline="30000" dirty="0" smtClean="0"/>
              <a:t>+</a:t>
            </a:r>
            <a:r>
              <a:rPr lang="en-US" dirty="0" smtClean="0"/>
              <a:t>? </a:t>
            </a:r>
            <a:r>
              <a:rPr lang="en-US" dirty="0"/>
              <a:t>n</a:t>
            </a:r>
            <a:r>
              <a:rPr lang="en-US" baseline="30000" dirty="0" smtClean="0"/>
              <a:t>o</a:t>
            </a:r>
            <a:r>
              <a:rPr lang="en-US" dirty="0" smtClean="0"/>
              <a:t>?</a:t>
            </a:r>
            <a:endParaRPr lang="en-US" b="1" dirty="0" smtClean="0"/>
          </a:p>
        </p:txBody>
      </p:sp>
      <p:sp>
        <p:nvSpPr>
          <p:cNvPr id="13" name="Rounded Rectangular Callout 12"/>
          <p:cNvSpPr/>
          <p:nvPr/>
        </p:nvSpPr>
        <p:spPr>
          <a:xfrm>
            <a:off x="3407805" y="5029200"/>
            <a:ext cx="1181100" cy="715089"/>
          </a:xfrm>
          <a:prstGeom prst="wedgeRoundRectCallout">
            <a:avLst>
              <a:gd name="adj1" fmla="val 145023"/>
              <a:gd name="adj2" fmla="val -20530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US" dirty="0" smtClean="0"/>
              <a:t>How many e-?</a:t>
            </a:r>
            <a:endParaRPr lang="en-US" b="1" dirty="0" smtClean="0"/>
          </a:p>
        </p:txBody>
      </p:sp>
    </p:spTree>
    <p:extLst>
      <p:ext uri="{BB962C8B-B14F-4D97-AF65-F5344CB8AC3E}">
        <p14:creationId xmlns:p14="http://schemas.microsoft.com/office/powerpoint/2010/main" val="2175280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11" grpId="0" animBg="1"/>
      <p:bldP spid="1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img04.deviantart.net/bde1/i/2013/332/b/c/wallpaper___i_love_chemistry___breaking_bad_by_black_adrac_star-d6vypf7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" t="51090" r="-395" b="28529"/>
          <a:stretch/>
        </p:blipFill>
        <p:spPr bwMode="auto">
          <a:xfrm>
            <a:off x="0" y="0"/>
            <a:ext cx="9144000" cy="10560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6" name="Picture 2" descr="http://img04.deviantart.net/bde1/i/2013/332/b/c/wallpaper___i_love_chemistry___breaking_bad_by_black_adrac_star-d6vypf7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09" t="30036" r="69254" b="49247"/>
          <a:stretch/>
        </p:blipFill>
        <p:spPr bwMode="auto">
          <a:xfrm>
            <a:off x="152400" y="-17398"/>
            <a:ext cx="1118937" cy="10734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4" name="TextBox 3"/>
          <p:cNvSpPr txBox="1"/>
          <p:nvPr/>
        </p:nvSpPr>
        <p:spPr>
          <a:xfrm>
            <a:off x="1219200" y="152400"/>
            <a:ext cx="1676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n cmpd="sng">
                  <a:solidFill>
                    <a:srgbClr val="FFFF00">
                      <a:alpha val="64000"/>
                    </a:srgbClr>
                  </a:solidFill>
                </a:ln>
                <a:solidFill>
                  <a:schemeClr val="bg1"/>
                </a:solidFill>
                <a:effectLst>
                  <a:innerShdw dir="3660000">
                    <a:srgbClr val="FFFF00"/>
                  </a:innerShdw>
                  <a:reflection blurRad="6350" stA="50000" endA="300" endPos="50000" dist="60007" dir="5400000" sy="-100000" algn="bl" rotWithShape="0"/>
                </a:effectLst>
                <a:latin typeface="Footlight MT Light" panose="0204060206030A020304" pitchFamily="18" charset="0"/>
              </a:rPr>
              <a:t>n</a:t>
            </a:r>
            <a:r>
              <a:rPr lang="en-US" sz="3200" b="1" dirty="0" err="1" smtClean="0">
                <a:ln cmpd="sng">
                  <a:solidFill>
                    <a:srgbClr val="FFFF00">
                      <a:alpha val="64000"/>
                    </a:srgbClr>
                  </a:solidFill>
                </a:ln>
                <a:solidFill>
                  <a:schemeClr val="bg1"/>
                </a:solidFill>
                <a:effectLst>
                  <a:innerShdw dir="3660000">
                    <a:srgbClr val="FFFF00"/>
                  </a:innerShdw>
                  <a:reflection blurRad="6350" stA="50000" endA="300" endPos="50000" dist="60007" dir="5400000" sy="-100000" algn="bl" rotWithShape="0"/>
                </a:effectLst>
                <a:latin typeface="Footlight MT Light" panose="0204060206030A020304" pitchFamily="18" charset="0"/>
              </a:rPr>
              <a:t>tro</a:t>
            </a:r>
            <a:r>
              <a:rPr lang="en-US" sz="3200" b="1" dirty="0" smtClean="0">
                <a:ln cmpd="sng">
                  <a:solidFill>
                    <a:srgbClr val="FFFF00">
                      <a:alpha val="64000"/>
                    </a:srgbClr>
                  </a:solidFill>
                </a:ln>
                <a:solidFill>
                  <a:schemeClr val="bg1"/>
                </a:solidFill>
                <a:effectLst>
                  <a:innerShdw dir="3660000">
                    <a:srgbClr val="FFFF00"/>
                  </a:innerShdw>
                  <a:reflection blurRad="6350" stA="50000" endA="300" endPos="50000" dist="60007" dir="5400000" sy="-100000" algn="bl" rotWithShape="0"/>
                </a:effectLst>
                <a:latin typeface="Footlight MT Light" panose="0204060206030A020304" pitchFamily="18" charset="0"/>
              </a:rPr>
              <a:t>  to</a:t>
            </a:r>
            <a:endParaRPr lang="en-US" sz="3200" b="1" dirty="0">
              <a:ln cmpd="sng">
                <a:solidFill>
                  <a:srgbClr val="FFFF00">
                    <a:alpha val="64000"/>
                  </a:srgbClr>
                </a:solidFill>
              </a:ln>
              <a:solidFill>
                <a:schemeClr val="bg1"/>
              </a:solidFill>
              <a:effectLst>
                <a:innerShdw dir="3660000">
                  <a:srgbClr val="FFFF00"/>
                </a:innerShdw>
                <a:reflection blurRad="6350" stA="50000" endA="300" endPos="50000" dist="60007" dir="5400000" sy="-100000" algn="bl" rotWithShape="0"/>
              </a:effectLst>
              <a:latin typeface="Footlight MT Light" panose="0204060206030A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28600" y="1149489"/>
            <a:ext cx="83820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Unit Outline</a:t>
            </a:r>
          </a:p>
          <a:p>
            <a:pPr marL="514350" indent="-514350">
              <a:buAutoNum type="romanUcPeriod"/>
            </a:pPr>
            <a:r>
              <a:rPr lang="en-US" sz="2000" dirty="0" smtClean="0">
                <a:solidFill>
                  <a:schemeClr val="bg1"/>
                </a:solidFill>
              </a:rPr>
              <a:t>Setting up the Lab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II.    Prepping the Reactants: making sense of the Periodic Table</a:t>
            </a:r>
          </a:p>
          <a:p>
            <a:pPr marL="914400" lvl="1" indent="-457200">
              <a:buAutoNum type="alphaUcPeriod"/>
            </a:pPr>
            <a:r>
              <a:rPr lang="en-US" sz="2000" dirty="0" smtClean="0">
                <a:solidFill>
                  <a:schemeClr val="bg1"/>
                </a:solidFill>
              </a:rPr>
              <a:t>Basic atomic structure</a:t>
            </a:r>
          </a:p>
          <a:p>
            <a:pPr marL="914400" lvl="1" indent="-457200">
              <a:buAutoNum type="alphaUcPeriod"/>
            </a:pPr>
            <a:r>
              <a:rPr lang="en-US" sz="2000" dirty="0" smtClean="0">
                <a:solidFill>
                  <a:schemeClr val="bg1"/>
                </a:solidFill>
              </a:rPr>
              <a:t>Places e- like to be, Things e- like to do</a:t>
            </a:r>
          </a:p>
        </p:txBody>
      </p:sp>
      <p:sp>
        <p:nvSpPr>
          <p:cNvPr id="7" name="AutoShape 4" descr="Image result for three quarter pounder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194" name="Picture 2" descr="http://pixel.nymag.com/imgs/daily/grub/2015/09/16/16-burgers-stack.w529.h52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93" t="33972" r="23441"/>
          <a:stretch/>
        </p:blipFill>
        <p:spPr bwMode="auto">
          <a:xfrm>
            <a:off x="3429000" y="3259486"/>
            <a:ext cx="1981200" cy="22763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ounded Rectangular Callout 11"/>
          <p:cNvSpPr/>
          <p:nvPr/>
        </p:nvSpPr>
        <p:spPr>
          <a:xfrm>
            <a:off x="2590800" y="795496"/>
            <a:ext cx="4800600" cy="760924"/>
          </a:xfrm>
          <a:prstGeom prst="wedgeRoundRectCallout">
            <a:avLst>
              <a:gd name="adj1" fmla="val 43135"/>
              <a:gd name="adj2" fmla="val 68631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Suppose 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that my Seth and I go to McDonalds and order 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three cheeseburgers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... </a:t>
            </a:r>
          </a:p>
        </p:txBody>
      </p:sp>
      <p:pic>
        <p:nvPicPr>
          <p:cNvPr id="8195" name="Picture 3" descr="\\SRP\School\Users\ceckart\Desktop\Eckart\IMG_043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1543091"/>
            <a:ext cx="1967162" cy="13114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376"/>
          <a:stretch/>
        </p:blipFill>
        <p:spPr bwMode="auto">
          <a:xfrm>
            <a:off x="844968" y="2780705"/>
            <a:ext cx="1139825" cy="1901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95"/>
          <a:stretch/>
        </p:blipFill>
        <p:spPr bwMode="auto">
          <a:xfrm>
            <a:off x="6622486" y="2854533"/>
            <a:ext cx="1537827" cy="1901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638434" y="2854533"/>
            <a:ext cx="35406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85000"/>
                  </a:schemeClr>
                </a:solidFill>
              </a:rPr>
              <a:t>Suppose that these represent e-</a:t>
            </a:r>
            <a:endParaRPr lang="en-US" b="1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18" name="Picture 2" descr="http://pixel.nymag.com/imgs/daily/grub/2015/09/16/16-burgers-stack.w529.h52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93" t="33972" r="23441" b="42530"/>
          <a:stretch/>
        </p:blipFill>
        <p:spPr bwMode="auto">
          <a:xfrm>
            <a:off x="480428" y="4827809"/>
            <a:ext cx="1981200" cy="8101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http://pixel.nymag.com/imgs/daily/grub/2015/09/16/16-burgers-stack.w529.h52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93" t="52581" r="23441"/>
          <a:stretch/>
        </p:blipFill>
        <p:spPr bwMode="auto">
          <a:xfrm>
            <a:off x="6179113" y="4667824"/>
            <a:ext cx="1981200" cy="16348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ounded Rectangular Callout 19"/>
          <p:cNvSpPr/>
          <p:nvPr/>
        </p:nvSpPr>
        <p:spPr>
          <a:xfrm>
            <a:off x="844968" y="5791200"/>
            <a:ext cx="4800600" cy="760924"/>
          </a:xfrm>
          <a:prstGeom prst="wedgeRoundRectCallout">
            <a:avLst>
              <a:gd name="adj1" fmla="val 23085"/>
              <a:gd name="adj2" fmla="val -85270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When we get to the table I find that Seth has two and I have one... What options do we have?</a:t>
            </a:r>
            <a:endParaRPr lang="en-US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4344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8" grpId="0"/>
      <p:bldP spid="2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img04.deviantart.net/bde1/i/2013/332/b/c/wallpaper___i_love_chemistry___breaking_bad_by_black_adrac_star-d6vypf7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" t="51090" r="-395" b="28529"/>
          <a:stretch/>
        </p:blipFill>
        <p:spPr bwMode="auto">
          <a:xfrm>
            <a:off x="0" y="0"/>
            <a:ext cx="9144000" cy="10560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6" name="Picture 2" descr="http://img04.deviantart.net/bde1/i/2013/332/b/c/wallpaper___i_love_chemistry___breaking_bad_by_black_adrac_star-d6vypf7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09" t="30036" r="69254" b="49247"/>
          <a:stretch/>
        </p:blipFill>
        <p:spPr bwMode="auto">
          <a:xfrm>
            <a:off x="152400" y="-17398"/>
            <a:ext cx="1118937" cy="10734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4" name="TextBox 3"/>
          <p:cNvSpPr txBox="1"/>
          <p:nvPr/>
        </p:nvSpPr>
        <p:spPr>
          <a:xfrm>
            <a:off x="1219200" y="152400"/>
            <a:ext cx="1676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n cmpd="sng">
                  <a:solidFill>
                    <a:srgbClr val="FFFF00">
                      <a:alpha val="64000"/>
                    </a:srgbClr>
                  </a:solidFill>
                </a:ln>
                <a:solidFill>
                  <a:schemeClr val="bg1"/>
                </a:solidFill>
                <a:effectLst>
                  <a:innerShdw dir="3660000">
                    <a:srgbClr val="FFFF00"/>
                  </a:innerShdw>
                  <a:reflection blurRad="6350" stA="50000" endA="300" endPos="50000" dist="60007" dir="5400000" sy="-100000" algn="bl" rotWithShape="0"/>
                </a:effectLst>
                <a:latin typeface="Footlight MT Light" panose="0204060206030A020304" pitchFamily="18" charset="0"/>
              </a:rPr>
              <a:t>n</a:t>
            </a:r>
            <a:r>
              <a:rPr lang="en-US" sz="3200" b="1" dirty="0" err="1" smtClean="0">
                <a:ln cmpd="sng">
                  <a:solidFill>
                    <a:srgbClr val="FFFF00">
                      <a:alpha val="64000"/>
                    </a:srgbClr>
                  </a:solidFill>
                </a:ln>
                <a:solidFill>
                  <a:schemeClr val="bg1"/>
                </a:solidFill>
                <a:effectLst>
                  <a:innerShdw dir="3660000">
                    <a:srgbClr val="FFFF00"/>
                  </a:innerShdw>
                  <a:reflection blurRad="6350" stA="50000" endA="300" endPos="50000" dist="60007" dir="5400000" sy="-100000" algn="bl" rotWithShape="0"/>
                </a:effectLst>
                <a:latin typeface="Footlight MT Light" panose="0204060206030A020304" pitchFamily="18" charset="0"/>
              </a:rPr>
              <a:t>tro</a:t>
            </a:r>
            <a:r>
              <a:rPr lang="en-US" sz="3200" b="1" dirty="0" smtClean="0">
                <a:ln cmpd="sng">
                  <a:solidFill>
                    <a:srgbClr val="FFFF00">
                      <a:alpha val="64000"/>
                    </a:srgbClr>
                  </a:solidFill>
                </a:ln>
                <a:solidFill>
                  <a:schemeClr val="bg1"/>
                </a:solidFill>
                <a:effectLst>
                  <a:innerShdw dir="3660000">
                    <a:srgbClr val="FFFF00"/>
                  </a:innerShdw>
                  <a:reflection blurRad="6350" stA="50000" endA="300" endPos="50000" dist="60007" dir="5400000" sy="-100000" algn="bl" rotWithShape="0"/>
                </a:effectLst>
                <a:latin typeface="Footlight MT Light" panose="0204060206030A020304" pitchFamily="18" charset="0"/>
              </a:rPr>
              <a:t>  to</a:t>
            </a:r>
            <a:endParaRPr lang="en-US" sz="3200" b="1" dirty="0">
              <a:ln cmpd="sng">
                <a:solidFill>
                  <a:srgbClr val="FFFF00">
                    <a:alpha val="64000"/>
                  </a:srgbClr>
                </a:solidFill>
              </a:ln>
              <a:solidFill>
                <a:schemeClr val="bg1"/>
              </a:solidFill>
              <a:effectLst>
                <a:innerShdw dir="3660000">
                  <a:srgbClr val="FFFF00"/>
                </a:innerShdw>
                <a:reflection blurRad="6350" stA="50000" endA="300" endPos="50000" dist="60007" dir="5400000" sy="-100000" algn="bl" rotWithShape="0"/>
              </a:effectLst>
              <a:latin typeface="Footlight MT Light" panose="0204060206030A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59313" y="1211742"/>
            <a:ext cx="83820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Unit Outline</a:t>
            </a:r>
          </a:p>
          <a:p>
            <a:pPr marL="514350" indent="-514350">
              <a:buAutoNum type="romanUcPeriod"/>
            </a:pPr>
            <a:r>
              <a:rPr lang="en-US" sz="2000" dirty="0" smtClean="0">
                <a:solidFill>
                  <a:schemeClr val="bg1"/>
                </a:solidFill>
              </a:rPr>
              <a:t>Setting up the Lab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II.    Prepping the Reactants: making sense of the Periodic Table</a:t>
            </a:r>
          </a:p>
          <a:p>
            <a:pPr marL="914400" lvl="1" indent="-457200">
              <a:buAutoNum type="alphaUcPeriod"/>
            </a:pPr>
            <a:r>
              <a:rPr lang="en-US" sz="2000" dirty="0" smtClean="0">
                <a:solidFill>
                  <a:schemeClr val="bg1"/>
                </a:solidFill>
              </a:rPr>
              <a:t>Basic atomic structure</a:t>
            </a:r>
          </a:p>
          <a:p>
            <a:pPr marL="914400" lvl="1" indent="-457200">
              <a:buAutoNum type="alphaUcPeriod"/>
            </a:pPr>
            <a:r>
              <a:rPr lang="en-US" sz="2000" dirty="0" smtClean="0">
                <a:solidFill>
                  <a:schemeClr val="bg1"/>
                </a:solidFill>
              </a:rPr>
              <a:t>Places e- like to be, Things e- like to do</a:t>
            </a:r>
          </a:p>
        </p:txBody>
      </p:sp>
      <p:sp>
        <p:nvSpPr>
          <p:cNvPr id="7" name="AutoShape 4" descr="Image result for three quarter pounder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194" name="Picture 2" descr="http://pixel.nymag.com/imgs/daily/grub/2015/09/16/16-burgers-stack.w529.h52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93" t="33972" r="23441"/>
          <a:stretch/>
        </p:blipFill>
        <p:spPr bwMode="auto">
          <a:xfrm>
            <a:off x="3429000" y="3259486"/>
            <a:ext cx="1981200" cy="22763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376"/>
          <a:stretch/>
        </p:blipFill>
        <p:spPr bwMode="auto">
          <a:xfrm>
            <a:off x="844968" y="2780705"/>
            <a:ext cx="1139825" cy="1901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95"/>
          <a:stretch/>
        </p:blipFill>
        <p:spPr bwMode="auto">
          <a:xfrm>
            <a:off x="6622486" y="2854533"/>
            <a:ext cx="1537827" cy="1901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2" descr="http://pixel.nymag.com/imgs/daily/grub/2015/09/16/16-burgers-stack.w529.h52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93" t="33972" r="23441" b="42530"/>
          <a:stretch/>
        </p:blipFill>
        <p:spPr bwMode="auto">
          <a:xfrm>
            <a:off x="480428" y="4827809"/>
            <a:ext cx="1981200" cy="8101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http://pixel.nymag.com/imgs/daily/grub/2015/09/16/16-burgers-stack.w529.h52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93" t="52581" r="23441"/>
          <a:stretch/>
        </p:blipFill>
        <p:spPr bwMode="auto">
          <a:xfrm>
            <a:off x="6179113" y="4667824"/>
            <a:ext cx="1981200" cy="16348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urved Up Arrow 2"/>
          <p:cNvSpPr/>
          <p:nvPr/>
        </p:nvSpPr>
        <p:spPr>
          <a:xfrm>
            <a:off x="1471028" y="5546194"/>
            <a:ext cx="5622486" cy="731520"/>
          </a:xfrm>
          <a:prstGeom prst="curvedUpArrow">
            <a:avLst>
              <a:gd name="adj1" fmla="val 34007"/>
              <a:gd name="adj2" fmla="val 54421"/>
              <a:gd name="adj3" fmla="val 3508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I could “lose” my burger…</a:t>
            </a:r>
            <a:endParaRPr lang="en-US" b="1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7" name="Curved Up Arrow 16"/>
          <p:cNvSpPr/>
          <p:nvPr/>
        </p:nvSpPr>
        <p:spPr>
          <a:xfrm rot="10800000">
            <a:off x="1608357" y="2780704"/>
            <a:ext cx="5783042" cy="1901825"/>
          </a:xfrm>
          <a:prstGeom prst="curvedUpArrow">
            <a:avLst>
              <a:gd name="adj1" fmla="val 15036"/>
              <a:gd name="adj2" fmla="val 50000"/>
              <a:gd name="adj3" fmla="val 2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686350" y="2411372"/>
            <a:ext cx="24340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I could “</a:t>
            </a:r>
            <a:r>
              <a:rPr lang="en-US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gain</a:t>
            </a:r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” </a:t>
            </a:r>
            <a:r>
              <a:rPr lang="en-US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a burger</a:t>
            </a:r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…</a:t>
            </a:r>
          </a:p>
        </p:txBody>
      </p:sp>
      <p:sp>
        <p:nvSpPr>
          <p:cNvPr id="21" name="Curved Up Arrow 20"/>
          <p:cNvSpPr/>
          <p:nvPr/>
        </p:nvSpPr>
        <p:spPr>
          <a:xfrm rot="10800000">
            <a:off x="2209799" y="3961501"/>
            <a:ext cx="4959913" cy="940633"/>
          </a:xfrm>
          <a:prstGeom prst="curvedUpArrow">
            <a:avLst>
              <a:gd name="adj1" fmla="val 15036"/>
              <a:gd name="adj2" fmla="val 50000"/>
              <a:gd name="adj3" fmla="val 2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3" name="Curved Up Arrow 22"/>
          <p:cNvSpPr/>
          <p:nvPr/>
        </p:nvSpPr>
        <p:spPr>
          <a:xfrm rot="10800000" flipH="1">
            <a:off x="7169713" y="4029793"/>
            <a:ext cx="1304462" cy="872341"/>
          </a:xfrm>
          <a:prstGeom prst="curvedUpArrow">
            <a:avLst>
              <a:gd name="adj1" fmla="val 15036"/>
              <a:gd name="adj2" fmla="val 50000"/>
              <a:gd name="adj3" fmla="val 2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5726313" y="3417470"/>
            <a:ext cx="89617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we </a:t>
            </a:r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could </a:t>
            </a:r>
            <a:r>
              <a:rPr lang="en-US" b="1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share</a:t>
            </a:r>
            <a:endParaRPr lang="en-US" b="1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3267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7" grpId="0" animBg="1"/>
      <p:bldP spid="5" grpId="0"/>
      <p:bldP spid="21" grpId="0" animBg="1"/>
      <p:bldP spid="23" grpId="0" animBg="1"/>
      <p:bldP spid="2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img04.deviantart.net/bde1/i/2013/332/b/c/wallpaper___i_love_chemistry___breaking_bad_by_black_adrac_star-d6vypf7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" t="51090" r="-395" b="28529"/>
          <a:stretch/>
        </p:blipFill>
        <p:spPr bwMode="auto">
          <a:xfrm>
            <a:off x="0" y="0"/>
            <a:ext cx="9144000" cy="10560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6" name="Picture 2" descr="http://img04.deviantart.net/bde1/i/2013/332/b/c/wallpaper___i_love_chemistry___breaking_bad_by_black_adrac_star-d6vypf7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09" t="30036" r="69254" b="49247"/>
          <a:stretch/>
        </p:blipFill>
        <p:spPr bwMode="auto">
          <a:xfrm>
            <a:off x="152400" y="-17398"/>
            <a:ext cx="1118937" cy="10734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4" name="TextBox 3"/>
          <p:cNvSpPr txBox="1"/>
          <p:nvPr/>
        </p:nvSpPr>
        <p:spPr>
          <a:xfrm>
            <a:off x="1219200" y="152400"/>
            <a:ext cx="1676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n cmpd="sng">
                  <a:solidFill>
                    <a:srgbClr val="FFFF00">
                      <a:alpha val="64000"/>
                    </a:srgbClr>
                  </a:solidFill>
                </a:ln>
                <a:solidFill>
                  <a:schemeClr val="bg1"/>
                </a:solidFill>
                <a:effectLst>
                  <a:innerShdw dir="3660000">
                    <a:srgbClr val="FFFF00"/>
                  </a:innerShdw>
                  <a:reflection blurRad="6350" stA="50000" endA="300" endPos="50000" dist="60007" dir="5400000" sy="-100000" algn="bl" rotWithShape="0"/>
                </a:effectLst>
                <a:latin typeface="Footlight MT Light" panose="0204060206030A020304" pitchFamily="18" charset="0"/>
              </a:rPr>
              <a:t>n</a:t>
            </a:r>
            <a:r>
              <a:rPr lang="en-US" sz="3200" b="1" dirty="0" err="1" smtClean="0">
                <a:ln cmpd="sng">
                  <a:solidFill>
                    <a:srgbClr val="FFFF00">
                      <a:alpha val="64000"/>
                    </a:srgbClr>
                  </a:solidFill>
                </a:ln>
                <a:solidFill>
                  <a:schemeClr val="bg1"/>
                </a:solidFill>
                <a:effectLst>
                  <a:innerShdw dir="3660000">
                    <a:srgbClr val="FFFF00"/>
                  </a:innerShdw>
                  <a:reflection blurRad="6350" stA="50000" endA="300" endPos="50000" dist="60007" dir="5400000" sy="-100000" algn="bl" rotWithShape="0"/>
                </a:effectLst>
                <a:latin typeface="Footlight MT Light" panose="0204060206030A020304" pitchFamily="18" charset="0"/>
              </a:rPr>
              <a:t>tro</a:t>
            </a:r>
            <a:r>
              <a:rPr lang="en-US" sz="3200" b="1" dirty="0" smtClean="0">
                <a:ln cmpd="sng">
                  <a:solidFill>
                    <a:srgbClr val="FFFF00">
                      <a:alpha val="64000"/>
                    </a:srgbClr>
                  </a:solidFill>
                </a:ln>
                <a:solidFill>
                  <a:schemeClr val="bg1"/>
                </a:solidFill>
                <a:effectLst>
                  <a:innerShdw dir="3660000">
                    <a:srgbClr val="FFFF00"/>
                  </a:innerShdw>
                  <a:reflection blurRad="6350" stA="50000" endA="300" endPos="50000" dist="60007" dir="5400000" sy="-100000" algn="bl" rotWithShape="0"/>
                </a:effectLst>
                <a:latin typeface="Footlight MT Light" panose="0204060206030A020304" pitchFamily="18" charset="0"/>
              </a:rPr>
              <a:t>  to</a:t>
            </a:r>
            <a:endParaRPr lang="en-US" sz="3200" b="1" dirty="0">
              <a:ln cmpd="sng">
                <a:solidFill>
                  <a:srgbClr val="FFFF00">
                    <a:alpha val="64000"/>
                  </a:srgbClr>
                </a:solidFill>
              </a:ln>
              <a:solidFill>
                <a:schemeClr val="bg1"/>
              </a:solidFill>
              <a:effectLst>
                <a:innerShdw dir="3660000">
                  <a:srgbClr val="FFFF00"/>
                </a:innerShdw>
                <a:reflection blurRad="6350" stA="50000" endA="300" endPos="50000" dist="60007" dir="5400000" sy="-100000" algn="bl" rotWithShape="0"/>
              </a:effectLst>
              <a:latin typeface="Footlight MT Light" panose="0204060206030A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28600" y="1149489"/>
            <a:ext cx="83820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Unit Outline</a:t>
            </a:r>
          </a:p>
          <a:p>
            <a:pPr marL="514350" indent="-514350">
              <a:buAutoNum type="romanUcPeriod"/>
            </a:pPr>
            <a:r>
              <a:rPr lang="en-US" sz="2000" dirty="0" smtClean="0">
                <a:solidFill>
                  <a:schemeClr val="bg1"/>
                </a:solidFill>
              </a:rPr>
              <a:t>Setting up the Lab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II.    Prepping the Reactants: making sense of the Periodic Table</a:t>
            </a:r>
          </a:p>
          <a:p>
            <a:pPr marL="914400" lvl="1" indent="-457200">
              <a:buAutoNum type="alphaUcPeriod"/>
            </a:pPr>
            <a:r>
              <a:rPr lang="en-US" sz="2000" dirty="0" smtClean="0">
                <a:solidFill>
                  <a:schemeClr val="bg1"/>
                </a:solidFill>
              </a:rPr>
              <a:t>Basic atomic structure</a:t>
            </a:r>
          </a:p>
          <a:p>
            <a:pPr marL="914400" lvl="1" indent="-457200">
              <a:buAutoNum type="alphaUcPeriod"/>
            </a:pPr>
            <a:r>
              <a:rPr lang="en-US" sz="2000" dirty="0" smtClean="0">
                <a:solidFill>
                  <a:schemeClr val="bg1"/>
                </a:solidFill>
              </a:rPr>
              <a:t>Places e- like to be, Things e- like to do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28599" y="3048000"/>
            <a:ext cx="3992479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>
                    <a:lumMod val="85000"/>
                  </a:schemeClr>
                </a:solidFill>
              </a:rPr>
              <a:t>We end up doing the inevitable with the “extra burger”…which is to make sure each is “satisfied”</a:t>
            </a:r>
          </a:p>
          <a:p>
            <a:endParaRPr lang="en-US" sz="2800" dirty="0">
              <a:solidFill>
                <a:schemeClr val="bg1">
                  <a:lumMod val="85000"/>
                </a:schemeClr>
              </a:solidFill>
            </a:endParaRPr>
          </a:p>
          <a:p>
            <a:endParaRPr lang="en-US" sz="2800" dirty="0" smtClean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en-US" sz="2800" dirty="0" smtClean="0">
                <a:solidFill>
                  <a:schemeClr val="bg1">
                    <a:lumMod val="85000"/>
                  </a:schemeClr>
                </a:solidFill>
              </a:rPr>
              <a:t>(at least we did not do what this dude did)</a:t>
            </a:r>
          </a:p>
        </p:txBody>
      </p:sp>
      <p:sp>
        <p:nvSpPr>
          <p:cNvPr id="7" name="AutoShape 4" descr="Image result for three quarter pounder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170" name="Picture 2" descr="https://cdn3.vox-cdn.com/thumbor/dAuoHyJispZOEazKOd6h3f36iSQ=/0x10:500x291/1310x737/cdn0.vox-cdn.com/uploads/chorus_image/image/38891080/missingburgerman500.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4227" y="3689435"/>
            <a:ext cx="4467529" cy="25142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2552034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img04.deviantart.net/bde1/i/2013/332/b/c/wallpaper___i_love_chemistry___breaking_bad_by_black_adrac_star-d6vypf7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" t="51090" r="-395" b="28529"/>
          <a:stretch/>
        </p:blipFill>
        <p:spPr bwMode="auto">
          <a:xfrm>
            <a:off x="0" y="0"/>
            <a:ext cx="9144000" cy="10560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6" name="Picture 2" descr="http://img04.deviantart.net/bde1/i/2013/332/b/c/wallpaper___i_love_chemistry___breaking_bad_by_black_adrac_star-d6vypf7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09" t="30036" r="69254" b="49247"/>
          <a:stretch/>
        </p:blipFill>
        <p:spPr bwMode="auto">
          <a:xfrm>
            <a:off x="152400" y="-17398"/>
            <a:ext cx="1118937" cy="10734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4" name="TextBox 3"/>
          <p:cNvSpPr txBox="1"/>
          <p:nvPr/>
        </p:nvSpPr>
        <p:spPr>
          <a:xfrm>
            <a:off x="1219200" y="152400"/>
            <a:ext cx="1676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n cmpd="sng">
                  <a:solidFill>
                    <a:srgbClr val="FFFF00">
                      <a:alpha val="64000"/>
                    </a:srgbClr>
                  </a:solidFill>
                </a:ln>
                <a:solidFill>
                  <a:schemeClr val="bg1"/>
                </a:solidFill>
                <a:effectLst>
                  <a:innerShdw dir="3660000">
                    <a:srgbClr val="FFFF00"/>
                  </a:innerShdw>
                  <a:reflection blurRad="6350" stA="50000" endA="300" endPos="50000" dist="60007" dir="5400000" sy="-100000" algn="bl" rotWithShape="0"/>
                </a:effectLst>
                <a:latin typeface="Footlight MT Light" panose="0204060206030A020304" pitchFamily="18" charset="0"/>
              </a:rPr>
              <a:t>n</a:t>
            </a:r>
            <a:r>
              <a:rPr lang="en-US" sz="3200" b="1" dirty="0" err="1" smtClean="0">
                <a:ln cmpd="sng">
                  <a:solidFill>
                    <a:srgbClr val="FFFF00">
                      <a:alpha val="64000"/>
                    </a:srgbClr>
                  </a:solidFill>
                </a:ln>
                <a:solidFill>
                  <a:schemeClr val="bg1"/>
                </a:solidFill>
                <a:effectLst>
                  <a:innerShdw dir="3660000">
                    <a:srgbClr val="FFFF00"/>
                  </a:innerShdw>
                  <a:reflection blurRad="6350" stA="50000" endA="300" endPos="50000" dist="60007" dir="5400000" sy="-100000" algn="bl" rotWithShape="0"/>
                </a:effectLst>
                <a:latin typeface="Footlight MT Light" panose="0204060206030A020304" pitchFamily="18" charset="0"/>
              </a:rPr>
              <a:t>tro</a:t>
            </a:r>
            <a:r>
              <a:rPr lang="en-US" sz="3200" b="1" dirty="0" smtClean="0">
                <a:ln cmpd="sng">
                  <a:solidFill>
                    <a:srgbClr val="FFFF00">
                      <a:alpha val="64000"/>
                    </a:srgbClr>
                  </a:solidFill>
                </a:ln>
                <a:solidFill>
                  <a:schemeClr val="bg1"/>
                </a:solidFill>
                <a:effectLst>
                  <a:innerShdw dir="3660000">
                    <a:srgbClr val="FFFF00"/>
                  </a:innerShdw>
                  <a:reflection blurRad="6350" stA="50000" endA="300" endPos="50000" dist="60007" dir="5400000" sy="-100000" algn="bl" rotWithShape="0"/>
                </a:effectLst>
                <a:latin typeface="Footlight MT Light" panose="0204060206030A020304" pitchFamily="18" charset="0"/>
              </a:rPr>
              <a:t>  to</a:t>
            </a:r>
            <a:endParaRPr lang="en-US" sz="3200" b="1" dirty="0">
              <a:ln cmpd="sng">
                <a:solidFill>
                  <a:srgbClr val="FFFF00">
                    <a:alpha val="64000"/>
                  </a:srgbClr>
                </a:solidFill>
              </a:ln>
              <a:solidFill>
                <a:schemeClr val="bg1"/>
              </a:solidFill>
              <a:effectLst>
                <a:innerShdw dir="3660000">
                  <a:srgbClr val="FFFF00"/>
                </a:innerShdw>
                <a:reflection blurRad="6350" stA="50000" endA="300" endPos="50000" dist="60007" dir="5400000" sy="-100000" algn="bl" rotWithShape="0"/>
              </a:effectLst>
              <a:latin typeface="Footlight MT Light" panose="0204060206030A020304" pitchFamily="18" charset="0"/>
            </a:endParaRPr>
          </a:p>
        </p:txBody>
      </p:sp>
      <p:pic>
        <p:nvPicPr>
          <p:cNvPr id="1032" name="Picture 8" descr="http://www.plethorahomeschool.com/wp-content/uploads/2013/09/Periodic-Table-of-Videos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57600" y="1447800"/>
            <a:ext cx="5090858" cy="36576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1028" name="Picture 4" descr="http://www.themarysue.com/wp-content/uploads/2014/07/Screenshot-2014-07-08-12.59.42-640x36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8200" y="4876800"/>
            <a:ext cx="2664918" cy="1524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5778" name="Picture 2" descr="http://www.periodictable.com/Samples/004.1/s1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600" y="1447800"/>
            <a:ext cx="3743325" cy="37433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11" name="Rectangle 10"/>
          <p:cNvSpPr/>
          <p:nvPr/>
        </p:nvSpPr>
        <p:spPr>
          <a:xfrm>
            <a:off x="228600" y="6172200"/>
            <a:ext cx="141070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hlinkClick r:id="rId6"/>
              </a:rPr>
              <a:t>Beryllium</a:t>
            </a:r>
            <a:endParaRPr lang="en-US" sz="2400" b="1" dirty="0">
              <a:hlinkClick r:id="rId6"/>
            </a:endParaRPr>
          </a:p>
        </p:txBody>
      </p:sp>
    </p:spTree>
    <p:extLst>
      <p:ext uri="{BB962C8B-B14F-4D97-AF65-F5344CB8AC3E}">
        <p14:creationId xmlns:p14="http://schemas.microsoft.com/office/powerpoint/2010/main" val="1915638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img04.deviantart.net/bde1/i/2013/332/b/c/wallpaper___i_love_chemistry___breaking_bad_by_black_adrac_star-d6vypf7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" t="51090" r="-395" b="28529"/>
          <a:stretch/>
        </p:blipFill>
        <p:spPr bwMode="auto">
          <a:xfrm>
            <a:off x="0" y="0"/>
            <a:ext cx="9144000" cy="10560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6" name="Picture 2" descr="http://img04.deviantart.net/bde1/i/2013/332/b/c/wallpaper___i_love_chemistry___breaking_bad_by_black_adrac_star-d6vypf7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09" t="30036" r="69254" b="49247"/>
          <a:stretch/>
        </p:blipFill>
        <p:spPr bwMode="auto">
          <a:xfrm>
            <a:off x="152400" y="-17398"/>
            <a:ext cx="1118937" cy="10734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4" name="TextBox 3"/>
          <p:cNvSpPr txBox="1"/>
          <p:nvPr/>
        </p:nvSpPr>
        <p:spPr>
          <a:xfrm>
            <a:off x="1219200" y="152400"/>
            <a:ext cx="1676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n cmpd="sng">
                  <a:solidFill>
                    <a:srgbClr val="FFFF00">
                      <a:alpha val="64000"/>
                    </a:srgbClr>
                  </a:solidFill>
                </a:ln>
                <a:solidFill>
                  <a:schemeClr val="bg1"/>
                </a:solidFill>
                <a:effectLst>
                  <a:innerShdw dir="3660000">
                    <a:srgbClr val="FFFF00"/>
                  </a:innerShdw>
                  <a:reflection blurRad="6350" stA="50000" endA="300" endPos="50000" dist="60007" dir="5400000" sy="-100000" algn="bl" rotWithShape="0"/>
                </a:effectLst>
                <a:latin typeface="Footlight MT Light" panose="0204060206030A020304" pitchFamily="18" charset="0"/>
              </a:rPr>
              <a:t>n</a:t>
            </a:r>
            <a:r>
              <a:rPr lang="en-US" sz="3200" b="1" dirty="0" err="1" smtClean="0">
                <a:ln cmpd="sng">
                  <a:solidFill>
                    <a:srgbClr val="FFFF00">
                      <a:alpha val="64000"/>
                    </a:srgbClr>
                  </a:solidFill>
                </a:ln>
                <a:solidFill>
                  <a:schemeClr val="bg1"/>
                </a:solidFill>
                <a:effectLst>
                  <a:innerShdw dir="3660000">
                    <a:srgbClr val="FFFF00"/>
                  </a:innerShdw>
                  <a:reflection blurRad="6350" stA="50000" endA="300" endPos="50000" dist="60007" dir="5400000" sy="-100000" algn="bl" rotWithShape="0"/>
                </a:effectLst>
                <a:latin typeface="Footlight MT Light" panose="0204060206030A020304" pitchFamily="18" charset="0"/>
              </a:rPr>
              <a:t>tro</a:t>
            </a:r>
            <a:r>
              <a:rPr lang="en-US" sz="3200" b="1" dirty="0" smtClean="0">
                <a:ln cmpd="sng">
                  <a:solidFill>
                    <a:srgbClr val="FFFF00">
                      <a:alpha val="64000"/>
                    </a:srgbClr>
                  </a:solidFill>
                </a:ln>
                <a:solidFill>
                  <a:schemeClr val="bg1"/>
                </a:solidFill>
                <a:effectLst>
                  <a:innerShdw dir="3660000">
                    <a:srgbClr val="FFFF00"/>
                  </a:innerShdw>
                  <a:reflection blurRad="6350" stA="50000" endA="300" endPos="50000" dist="60007" dir="5400000" sy="-100000" algn="bl" rotWithShape="0"/>
                </a:effectLst>
                <a:latin typeface="Footlight MT Light" panose="0204060206030A020304" pitchFamily="18" charset="0"/>
              </a:rPr>
              <a:t>  to</a:t>
            </a:r>
            <a:endParaRPr lang="en-US" sz="3200" b="1" dirty="0">
              <a:ln cmpd="sng">
                <a:solidFill>
                  <a:srgbClr val="FFFF00">
                    <a:alpha val="64000"/>
                  </a:srgbClr>
                </a:solidFill>
              </a:ln>
              <a:solidFill>
                <a:schemeClr val="bg1"/>
              </a:solidFill>
              <a:effectLst>
                <a:innerShdw dir="3660000">
                  <a:srgbClr val="FFFF00"/>
                </a:innerShdw>
                <a:reflection blurRad="6350" stA="50000" endA="300" endPos="50000" dist="60007" dir="5400000" sy="-100000" algn="bl" rotWithShape="0"/>
              </a:effectLst>
              <a:latin typeface="Footlight MT Light" panose="0204060206030A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28600" y="1149489"/>
            <a:ext cx="83820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Unit Outline</a:t>
            </a:r>
          </a:p>
          <a:p>
            <a:pPr marL="514350" indent="-514350">
              <a:buAutoNum type="romanUcPeriod"/>
            </a:pPr>
            <a:r>
              <a:rPr lang="en-US" sz="2000" dirty="0" smtClean="0">
                <a:solidFill>
                  <a:schemeClr val="bg1"/>
                </a:solidFill>
              </a:rPr>
              <a:t>Setting up the Lab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II.    Prepping the Reactants: making sense of the Periodic Table</a:t>
            </a:r>
          </a:p>
          <a:p>
            <a:pPr marL="914400" lvl="1" indent="-457200">
              <a:buAutoNum type="alphaUcPeriod"/>
            </a:pPr>
            <a:r>
              <a:rPr lang="en-US" sz="2000" dirty="0" smtClean="0">
                <a:solidFill>
                  <a:schemeClr val="bg1"/>
                </a:solidFill>
              </a:rPr>
              <a:t>Basic atomic structure</a:t>
            </a:r>
          </a:p>
          <a:p>
            <a:pPr marL="914400" lvl="1" indent="-457200">
              <a:buAutoNum type="alphaUcPeriod"/>
            </a:pPr>
            <a:r>
              <a:rPr lang="en-US" sz="2000" dirty="0" smtClean="0">
                <a:solidFill>
                  <a:schemeClr val="bg1"/>
                </a:solidFill>
              </a:rPr>
              <a:t>Places e- like to be, Things e- like to do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84321" y="2780705"/>
            <a:ext cx="236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This is a Sodium atom</a:t>
            </a:r>
            <a:endParaRPr lang="en-US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334000" y="2822449"/>
            <a:ext cx="236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This is a Chlorine atom</a:t>
            </a:r>
            <a:endParaRPr lang="en-US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2050" name="Picture 2" descr="http://bioserv.fiu.edu/%7Ewalterm/human_online/chemistry/img008.gif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96" t="-2005" r="58036" b="13033"/>
          <a:stretch/>
        </p:blipFill>
        <p:spPr bwMode="auto">
          <a:xfrm>
            <a:off x="533400" y="3191781"/>
            <a:ext cx="2076951" cy="2125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://bioserv.fiu.edu/%7Ewalterm/human_online/chemistry/img008.gif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67" b="13033"/>
          <a:stretch/>
        </p:blipFill>
        <p:spPr bwMode="auto">
          <a:xfrm>
            <a:off x="5145927" y="3247928"/>
            <a:ext cx="2062744" cy="2069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ounded Rectangular Callout 9"/>
          <p:cNvSpPr/>
          <p:nvPr/>
        </p:nvSpPr>
        <p:spPr>
          <a:xfrm>
            <a:off x="2895600" y="4621343"/>
            <a:ext cx="1181100" cy="510778"/>
          </a:xfrm>
          <a:prstGeom prst="wedgeRoundRectCallout">
            <a:avLst>
              <a:gd name="adj1" fmla="val -83577"/>
              <a:gd name="adj2" fmla="val -43115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US" sz="2400" dirty="0" smtClean="0"/>
              <a:t>PEL’s</a:t>
            </a:r>
            <a:endParaRPr lang="en-US" sz="2400" b="1" dirty="0" smtClean="0"/>
          </a:p>
        </p:txBody>
      </p:sp>
      <p:sp>
        <p:nvSpPr>
          <p:cNvPr id="12" name="Rounded Rectangular Callout 11"/>
          <p:cNvSpPr/>
          <p:nvPr/>
        </p:nvSpPr>
        <p:spPr>
          <a:xfrm>
            <a:off x="7429500" y="3681056"/>
            <a:ext cx="1181100" cy="715089"/>
          </a:xfrm>
          <a:prstGeom prst="wedgeRoundRectCallout">
            <a:avLst>
              <a:gd name="adj1" fmla="val -78415"/>
              <a:gd name="adj2" fmla="val -28623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US" dirty="0" smtClean="0"/>
              <a:t>Valence e-</a:t>
            </a:r>
            <a:endParaRPr lang="en-US" b="1" dirty="0" smtClean="0"/>
          </a:p>
        </p:txBody>
      </p:sp>
      <p:sp>
        <p:nvSpPr>
          <p:cNvPr id="13" name="Rounded Rectangular Callout 12"/>
          <p:cNvSpPr/>
          <p:nvPr/>
        </p:nvSpPr>
        <p:spPr>
          <a:xfrm>
            <a:off x="2595111" y="5562600"/>
            <a:ext cx="6438900" cy="919401"/>
          </a:xfrm>
          <a:prstGeom prst="wedgeRoundRectCallout">
            <a:avLst>
              <a:gd name="adj1" fmla="val -22275"/>
              <a:gd name="adj2" fmla="val -124337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US" sz="2400" dirty="0"/>
              <a:t>For now… </a:t>
            </a:r>
            <a:r>
              <a:rPr lang="en-US" sz="2400" dirty="0" smtClean="0"/>
              <a:t>The Octet Rule: an atom is “satisfied” once it has 8e- in its outer shell</a:t>
            </a:r>
            <a:endParaRPr lang="en-US" sz="2400" b="1" dirty="0" smtClean="0"/>
          </a:p>
        </p:txBody>
      </p:sp>
    </p:spTree>
    <p:extLst>
      <p:ext uri="{BB962C8B-B14F-4D97-AF65-F5344CB8AC3E}">
        <p14:creationId xmlns:p14="http://schemas.microsoft.com/office/powerpoint/2010/main" val="1193720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img04.deviantart.net/bde1/i/2013/332/b/c/wallpaper___i_love_chemistry___breaking_bad_by_black_adrac_star-d6vypf7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" t="51090" r="-395" b="28529"/>
          <a:stretch/>
        </p:blipFill>
        <p:spPr bwMode="auto">
          <a:xfrm>
            <a:off x="0" y="0"/>
            <a:ext cx="9144000" cy="10560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6" name="Picture 2" descr="http://img04.deviantart.net/bde1/i/2013/332/b/c/wallpaper___i_love_chemistry___breaking_bad_by_black_adrac_star-d6vypf7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09" t="30036" r="69254" b="49247"/>
          <a:stretch/>
        </p:blipFill>
        <p:spPr bwMode="auto">
          <a:xfrm>
            <a:off x="152400" y="-17398"/>
            <a:ext cx="1118937" cy="10734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4" name="TextBox 3"/>
          <p:cNvSpPr txBox="1"/>
          <p:nvPr/>
        </p:nvSpPr>
        <p:spPr>
          <a:xfrm>
            <a:off x="1219200" y="152400"/>
            <a:ext cx="1676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n cmpd="sng">
                  <a:solidFill>
                    <a:srgbClr val="FFFF00">
                      <a:alpha val="64000"/>
                    </a:srgbClr>
                  </a:solidFill>
                </a:ln>
                <a:solidFill>
                  <a:schemeClr val="bg1"/>
                </a:solidFill>
                <a:effectLst>
                  <a:innerShdw dir="3660000">
                    <a:srgbClr val="FFFF00"/>
                  </a:innerShdw>
                  <a:reflection blurRad="6350" stA="50000" endA="300" endPos="50000" dist="60007" dir="5400000" sy="-100000" algn="bl" rotWithShape="0"/>
                </a:effectLst>
                <a:latin typeface="Footlight MT Light" panose="0204060206030A020304" pitchFamily="18" charset="0"/>
              </a:rPr>
              <a:t>n</a:t>
            </a:r>
            <a:r>
              <a:rPr lang="en-US" sz="3200" b="1" dirty="0" err="1" smtClean="0">
                <a:ln cmpd="sng">
                  <a:solidFill>
                    <a:srgbClr val="FFFF00">
                      <a:alpha val="64000"/>
                    </a:srgbClr>
                  </a:solidFill>
                </a:ln>
                <a:solidFill>
                  <a:schemeClr val="bg1"/>
                </a:solidFill>
                <a:effectLst>
                  <a:innerShdw dir="3660000">
                    <a:srgbClr val="FFFF00"/>
                  </a:innerShdw>
                  <a:reflection blurRad="6350" stA="50000" endA="300" endPos="50000" dist="60007" dir="5400000" sy="-100000" algn="bl" rotWithShape="0"/>
                </a:effectLst>
                <a:latin typeface="Footlight MT Light" panose="0204060206030A020304" pitchFamily="18" charset="0"/>
              </a:rPr>
              <a:t>tro</a:t>
            </a:r>
            <a:r>
              <a:rPr lang="en-US" sz="3200" b="1" dirty="0" smtClean="0">
                <a:ln cmpd="sng">
                  <a:solidFill>
                    <a:srgbClr val="FFFF00">
                      <a:alpha val="64000"/>
                    </a:srgbClr>
                  </a:solidFill>
                </a:ln>
                <a:solidFill>
                  <a:schemeClr val="bg1"/>
                </a:solidFill>
                <a:effectLst>
                  <a:innerShdw dir="3660000">
                    <a:srgbClr val="FFFF00"/>
                  </a:innerShdw>
                  <a:reflection blurRad="6350" stA="50000" endA="300" endPos="50000" dist="60007" dir="5400000" sy="-100000" algn="bl" rotWithShape="0"/>
                </a:effectLst>
                <a:latin typeface="Footlight MT Light" panose="0204060206030A020304" pitchFamily="18" charset="0"/>
              </a:rPr>
              <a:t>  to</a:t>
            </a:r>
            <a:endParaRPr lang="en-US" sz="3200" b="1" dirty="0">
              <a:ln cmpd="sng">
                <a:solidFill>
                  <a:srgbClr val="FFFF00">
                    <a:alpha val="64000"/>
                  </a:srgbClr>
                </a:solidFill>
              </a:ln>
              <a:solidFill>
                <a:schemeClr val="bg1"/>
              </a:solidFill>
              <a:effectLst>
                <a:innerShdw dir="3660000">
                  <a:srgbClr val="FFFF00"/>
                </a:innerShdw>
                <a:reflection blurRad="6350" stA="50000" endA="300" endPos="50000" dist="60007" dir="5400000" sy="-100000" algn="bl" rotWithShape="0"/>
              </a:effectLst>
              <a:latin typeface="Footlight MT Light" panose="0204060206030A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28600" y="1149489"/>
            <a:ext cx="83820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Unit Outline</a:t>
            </a:r>
          </a:p>
          <a:p>
            <a:pPr marL="514350" indent="-514350">
              <a:buAutoNum type="romanUcPeriod"/>
            </a:pPr>
            <a:r>
              <a:rPr lang="en-US" sz="2000" dirty="0" smtClean="0">
                <a:solidFill>
                  <a:schemeClr val="bg1"/>
                </a:solidFill>
              </a:rPr>
              <a:t>Setting up the Lab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II.    Prepping the Reactants: making sense of the Periodic Table</a:t>
            </a:r>
          </a:p>
          <a:p>
            <a:pPr marL="914400" lvl="1" indent="-457200">
              <a:buAutoNum type="alphaUcPeriod"/>
            </a:pPr>
            <a:r>
              <a:rPr lang="en-US" sz="2000" dirty="0" smtClean="0">
                <a:solidFill>
                  <a:schemeClr val="bg1"/>
                </a:solidFill>
              </a:rPr>
              <a:t>Basic atomic structure</a:t>
            </a:r>
          </a:p>
          <a:p>
            <a:pPr marL="914400" lvl="1" indent="-457200">
              <a:buAutoNum type="alphaUcPeriod"/>
            </a:pPr>
            <a:r>
              <a:rPr lang="en-US" sz="2000" dirty="0" smtClean="0">
                <a:solidFill>
                  <a:schemeClr val="bg1"/>
                </a:solidFill>
              </a:rPr>
              <a:t>Places e- like to be, Things e- like to do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84321" y="2780705"/>
            <a:ext cx="236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This is a Sodium atom</a:t>
            </a:r>
            <a:endParaRPr lang="en-US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334000" y="2822449"/>
            <a:ext cx="236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This is a Chlorine atom</a:t>
            </a:r>
            <a:endParaRPr lang="en-US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2050" name="Picture 2" descr="http://bioserv.fiu.edu/%7Ewalterm/human_online/chemistry/img008.gif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96" t="-2005" r="58036" b="13033"/>
          <a:stretch/>
        </p:blipFill>
        <p:spPr bwMode="auto">
          <a:xfrm>
            <a:off x="740530" y="3191781"/>
            <a:ext cx="1869821" cy="1913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://bioserv.fiu.edu/%7Ewalterm/human_online/chemistry/img008.gif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67" b="13033"/>
          <a:stretch/>
        </p:blipFill>
        <p:spPr bwMode="auto">
          <a:xfrm>
            <a:off x="5334001" y="3247928"/>
            <a:ext cx="1874670" cy="1880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ounded Rectangular Callout 12"/>
          <p:cNvSpPr/>
          <p:nvPr/>
        </p:nvSpPr>
        <p:spPr>
          <a:xfrm>
            <a:off x="291565" y="5422614"/>
            <a:ext cx="3547712" cy="1123712"/>
          </a:xfrm>
          <a:prstGeom prst="wedgeRoundRectCallout">
            <a:avLst>
              <a:gd name="adj1" fmla="val -22275"/>
              <a:gd name="adj2" fmla="val -79582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US" sz="2000" dirty="0" smtClean="0"/>
              <a:t>In the presence of Cl atoms, what possible options does Na have?</a:t>
            </a:r>
          </a:p>
        </p:txBody>
      </p:sp>
      <p:sp>
        <p:nvSpPr>
          <p:cNvPr id="14" name="Rounded Rectangular Callout 13"/>
          <p:cNvSpPr/>
          <p:nvPr/>
        </p:nvSpPr>
        <p:spPr>
          <a:xfrm>
            <a:off x="4248601" y="5422614"/>
            <a:ext cx="3145856" cy="783193"/>
          </a:xfrm>
          <a:prstGeom prst="wedgeRoundRectCallout">
            <a:avLst>
              <a:gd name="adj1" fmla="val -79440"/>
              <a:gd name="adj2" fmla="val -141850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US" sz="2000" dirty="0" smtClean="0"/>
              <a:t>In the presence of Cl atoms, what does Na </a:t>
            </a:r>
            <a:r>
              <a:rPr lang="en-US" sz="2000" dirty="0" err="1" smtClean="0"/>
              <a:t>actally</a:t>
            </a:r>
            <a:r>
              <a:rPr lang="en-US" sz="2000" dirty="0" smtClean="0"/>
              <a:t> do?</a:t>
            </a:r>
            <a:endParaRPr lang="en-US" sz="2000" b="1" dirty="0" smtClean="0"/>
          </a:p>
        </p:txBody>
      </p:sp>
    </p:spTree>
    <p:extLst>
      <p:ext uri="{BB962C8B-B14F-4D97-AF65-F5344CB8AC3E}">
        <p14:creationId xmlns:p14="http://schemas.microsoft.com/office/powerpoint/2010/main" val="3538491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img04.deviantart.net/bde1/i/2013/332/b/c/wallpaper___i_love_chemistry___breaking_bad_by_black_adrac_star-d6vypf7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" t="51090" r="-395" b="28529"/>
          <a:stretch/>
        </p:blipFill>
        <p:spPr bwMode="auto">
          <a:xfrm>
            <a:off x="0" y="0"/>
            <a:ext cx="9144000" cy="10560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6" name="Picture 2" descr="http://img04.deviantart.net/bde1/i/2013/332/b/c/wallpaper___i_love_chemistry___breaking_bad_by_black_adrac_star-d6vypf7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09" t="30036" r="69254" b="49247"/>
          <a:stretch/>
        </p:blipFill>
        <p:spPr bwMode="auto">
          <a:xfrm>
            <a:off x="152400" y="-17398"/>
            <a:ext cx="1118937" cy="10734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4" name="TextBox 3"/>
          <p:cNvSpPr txBox="1"/>
          <p:nvPr/>
        </p:nvSpPr>
        <p:spPr>
          <a:xfrm>
            <a:off x="1219200" y="152400"/>
            <a:ext cx="1676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n cmpd="sng">
                  <a:solidFill>
                    <a:srgbClr val="FFFF00">
                      <a:alpha val="64000"/>
                    </a:srgbClr>
                  </a:solidFill>
                </a:ln>
                <a:solidFill>
                  <a:schemeClr val="bg1"/>
                </a:solidFill>
                <a:effectLst>
                  <a:innerShdw dir="3660000">
                    <a:srgbClr val="FFFF00"/>
                  </a:innerShdw>
                  <a:reflection blurRad="6350" stA="50000" endA="300" endPos="50000" dist="60007" dir="5400000" sy="-100000" algn="bl" rotWithShape="0"/>
                </a:effectLst>
                <a:latin typeface="Footlight MT Light" panose="0204060206030A020304" pitchFamily="18" charset="0"/>
              </a:rPr>
              <a:t>n</a:t>
            </a:r>
            <a:r>
              <a:rPr lang="en-US" sz="3200" b="1" dirty="0" err="1" smtClean="0">
                <a:ln cmpd="sng">
                  <a:solidFill>
                    <a:srgbClr val="FFFF00">
                      <a:alpha val="64000"/>
                    </a:srgbClr>
                  </a:solidFill>
                </a:ln>
                <a:solidFill>
                  <a:schemeClr val="bg1"/>
                </a:solidFill>
                <a:effectLst>
                  <a:innerShdw dir="3660000">
                    <a:srgbClr val="FFFF00"/>
                  </a:innerShdw>
                  <a:reflection blurRad="6350" stA="50000" endA="300" endPos="50000" dist="60007" dir="5400000" sy="-100000" algn="bl" rotWithShape="0"/>
                </a:effectLst>
                <a:latin typeface="Footlight MT Light" panose="0204060206030A020304" pitchFamily="18" charset="0"/>
              </a:rPr>
              <a:t>tro</a:t>
            </a:r>
            <a:r>
              <a:rPr lang="en-US" sz="3200" b="1" dirty="0" smtClean="0">
                <a:ln cmpd="sng">
                  <a:solidFill>
                    <a:srgbClr val="FFFF00">
                      <a:alpha val="64000"/>
                    </a:srgbClr>
                  </a:solidFill>
                </a:ln>
                <a:solidFill>
                  <a:schemeClr val="bg1"/>
                </a:solidFill>
                <a:effectLst>
                  <a:innerShdw dir="3660000">
                    <a:srgbClr val="FFFF00"/>
                  </a:innerShdw>
                  <a:reflection blurRad="6350" stA="50000" endA="300" endPos="50000" dist="60007" dir="5400000" sy="-100000" algn="bl" rotWithShape="0"/>
                </a:effectLst>
                <a:latin typeface="Footlight MT Light" panose="0204060206030A020304" pitchFamily="18" charset="0"/>
              </a:rPr>
              <a:t>  to</a:t>
            </a:r>
            <a:endParaRPr lang="en-US" sz="3200" b="1" dirty="0">
              <a:ln cmpd="sng">
                <a:solidFill>
                  <a:srgbClr val="FFFF00">
                    <a:alpha val="64000"/>
                  </a:srgbClr>
                </a:solidFill>
              </a:ln>
              <a:solidFill>
                <a:schemeClr val="bg1"/>
              </a:solidFill>
              <a:effectLst>
                <a:innerShdw dir="3660000">
                  <a:srgbClr val="FFFF00"/>
                </a:innerShdw>
                <a:reflection blurRad="6350" stA="50000" endA="300" endPos="50000" dist="60007" dir="5400000" sy="-100000" algn="bl" rotWithShape="0"/>
              </a:effectLst>
              <a:latin typeface="Footlight MT Light" panose="0204060206030A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28600" y="1149489"/>
            <a:ext cx="838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Unit Outline</a:t>
            </a:r>
          </a:p>
          <a:p>
            <a:pPr lvl="1"/>
            <a:r>
              <a:rPr lang="en-US" sz="2000" dirty="0" smtClean="0">
                <a:solidFill>
                  <a:schemeClr val="bg1"/>
                </a:solidFill>
              </a:rPr>
              <a:t>Places e- like to be, Things e- like to do</a:t>
            </a:r>
          </a:p>
        </p:txBody>
      </p:sp>
      <p:pic>
        <p:nvPicPr>
          <p:cNvPr id="9218" name="Picture 2" descr="http://www.800mainstreet.com/33/0003-000-periodic1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905501"/>
            <a:ext cx="6054107" cy="3801979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" name="Rectangle 2"/>
          <p:cNvSpPr/>
          <p:nvPr/>
        </p:nvSpPr>
        <p:spPr>
          <a:xfrm>
            <a:off x="6553200" y="1905501"/>
            <a:ext cx="22241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This is a Sodium atom</a:t>
            </a:r>
          </a:p>
        </p:txBody>
      </p:sp>
      <p:pic>
        <p:nvPicPr>
          <p:cNvPr id="9" name="Picture 2" descr="http://bioserv.fiu.edu/%7Ewalterm/human_online/chemistry/img008.gif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96" t="-2005" r="58036" b="13033"/>
          <a:stretch/>
        </p:blipFill>
        <p:spPr bwMode="auto">
          <a:xfrm>
            <a:off x="6969691" y="2274833"/>
            <a:ext cx="1391151" cy="1423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ular Callout 7"/>
          <p:cNvSpPr/>
          <p:nvPr/>
        </p:nvSpPr>
        <p:spPr>
          <a:xfrm>
            <a:off x="495300" y="5947611"/>
            <a:ext cx="5448300" cy="760924"/>
          </a:xfrm>
          <a:prstGeom prst="wedgeRoundRectCallout">
            <a:avLst>
              <a:gd name="adj1" fmla="val 18229"/>
              <a:gd name="adj2" fmla="val -98552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Notice any correlations between the chart and the atoms?</a:t>
            </a:r>
            <a:endParaRPr lang="en-US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10" name="Picture 2" descr="http://bioserv.fiu.edu/%7Ewalterm/human_online/chemistry/img008.gif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67" b="13033"/>
          <a:stretch/>
        </p:blipFill>
        <p:spPr bwMode="auto">
          <a:xfrm>
            <a:off x="7072760" y="4712732"/>
            <a:ext cx="1387141" cy="1391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6585230" y="4343400"/>
            <a:ext cx="236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This is a Chlorine atom</a:t>
            </a:r>
            <a:endParaRPr lang="en-US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2400" y="2318767"/>
            <a:ext cx="342900" cy="22532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</a:t>
            </a:r>
          </a:p>
          <a:p>
            <a:pPr algn="ctr"/>
            <a:r>
              <a:rPr lang="en-US" sz="2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</a:t>
            </a:r>
          </a:p>
          <a:p>
            <a:pPr algn="ctr"/>
            <a:r>
              <a:rPr lang="en-US" sz="2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</a:t>
            </a:r>
          </a:p>
          <a:p>
            <a:pPr algn="ctr"/>
            <a:r>
              <a:rPr lang="en-US" sz="2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</a:t>
            </a:r>
          </a:p>
          <a:p>
            <a:pPr algn="ctr"/>
            <a:r>
              <a:rPr lang="en-US" sz="2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5</a:t>
            </a:r>
          </a:p>
          <a:p>
            <a:pPr algn="ctr"/>
            <a:r>
              <a:rPr lang="en-US" sz="2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6</a:t>
            </a:r>
          </a:p>
          <a:p>
            <a:pPr algn="ctr"/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238153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img04.deviantart.net/bde1/i/2013/332/b/c/wallpaper___i_love_chemistry___breaking_bad_by_black_adrac_star-d6vypf7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" t="51090" r="-395" b="28529"/>
          <a:stretch/>
        </p:blipFill>
        <p:spPr bwMode="auto">
          <a:xfrm>
            <a:off x="0" y="0"/>
            <a:ext cx="9144000" cy="10560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6" name="Picture 2" descr="http://img04.deviantart.net/bde1/i/2013/332/b/c/wallpaper___i_love_chemistry___breaking_bad_by_black_adrac_star-d6vypf7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09" t="30036" r="69254" b="49247"/>
          <a:stretch/>
        </p:blipFill>
        <p:spPr bwMode="auto">
          <a:xfrm>
            <a:off x="152400" y="-17398"/>
            <a:ext cx="1118937" cy="10734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4" name="TextBox 3"/>
          <p:cNvSpPr txBox="1"/>
          <p:nvPr/>
        </p:nvSpPr>
        <p:spPr>
          <a:xfrm>
            <a:off x="1219200" y="152400"/>
            <a:ext cx="1676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n cmpd="sng">
                  <a:solidFill>
                    <a:srgbClr val="FFFF00">
                      <a:alpha val="64000"/>
                    </a:srgbClr>
                  </a:solidFill>
                </a:ln>
                <a:solidFill>
                  <a:schemeClr val="bg1"/>
                </a:solidFill>
                <a:effectLst>
                  <a:innerShdw dir="3660000">
                    <a:srgbClr val="FFFF00"/>
                  </a:innerShdw>
                  <a:reflection blurRad="6350" stA="50000" endA="300" endPos="50000" dist="60007" dir="5400000" sy="-100000" algn="bl" rotWithShape="0"/>
                </a:effectLst>
                <a:latin typeface="Footlight MT Light" panose="0204060206030A020304" pitchFamily="18" charset="0"/>
              </a:rPr>
              <a:t>n</a:t>
            </a:r>
            <a:r>
              <a:rPr lang="en-US" sz="3200" b="1" dirty="0" err="1" smtClean="0">
                <a:ln cmpd="sng">
                  <a:solidFill>
                    <a:srgbClr val="FFFF00">
                      <a:alpha val="64000"/>
                    </a:srgbClr>
                  </a:solidFill>
                </a:ln>
                <a:solidFill>
                  <a:schemeClr val="bg1"/>
                </a:solidFill>
                <a:effectLst>
                  <a:innerShdw dir="3660000">
                    <a:srgbClr val="FFFF00"/>
                  </a:innerShdw>
                  <a:reflection blurRad="6350" stA="50000" endA="300" endPos="50000" dist="60007" dir="5400000" sy="-100000" algn="bl" rotWithShape="0"/>
                </a:effectLst>
                <a:latin typeface="Footlight MT Light" panose="0204060206030A020304" pitchFamily="18" charset="0"/>
              </a:rPr>
              <a:t>tro</a:t>
            </a:r>
            <a:r>
              <a:rPr lang="en-US" sz="3200" b="1" dirty="0" smtClean="0">
                <a:ln cmpd="sng">
                  <a:solidFill>
                    <a:srgbClr val="FFFF00">
                      <a:alpha val="64000"/>
                    </a:srgbClr>
                  </a:solidFill>
                </a:ln>
                <a:solidFill>
                  <a:schemeClr val="bg1"/>
                </a:solidFill>
                <a:effectLst>
                  <a:innerShdw dir="3660000">
                    <a:srgbClr val="FFFF00"/>
                  </a:innerShdw>
                  <a:reflection blurRad="6350" stA="50000" endA="300" endPos="50000" dist="60007" dir="5400000" sy="-100000" algn="bl" rotWithShape="0"/>
                </a:effectLst>
                <a:latin typeface="Footlight MT Light" panose="0204060206030A020304" pitchFamily="18" charset="0"/>
              </a:rPr>
              <a:t>  to</a:t>
            </a:r>
            <a:endParaRPr lang="en-US" sz="3200" b="1" dirty="0">
              <a:ln cmpd="sng">
                <a:solidFill>
                  <a:srgbClr val="FFFF00">
                    <a:alpha val="64000"/>
                  </a:srgbClr>
                </a:solidFill>
              </a:ln>
              <a:solidFill>
                <a:schemeClr val="bg1"/>
              </a:solidFill>
              <a:effectLst>
                <a:innerShdw dir="3660000">
                  <a:srgbClr val="FFFF00"/>
                </a:innerShdw>
                <a:reflection blurRad="6350" stA="50000" endA="300" endPos="50000" dist="60007" dir="5400000" sy="-100000" algn="bl" rotWithShape="0"/>
              </a:effectLst>
              <a:latin typeface="Footlight MT Light" panose="0204060206030A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28600" y="1149489"/>
            <a:ext cx="838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Unit Outline</a:t>
            </a:r>
          </a:p>
          <a:p>
            <a:pPr lvl="1"/>
            <a:r>
              <a:rPr lang="en-US" sz="2000" dirty="0" smtClean="0">
                <a:solidFill>
                  <a:schemeClr val="bg1"/>
                </a:solidFill>
              </a:rPr>
              <a:t>Places e- like to be, Things e- like to do</a:t>
            </a:r>
          </a:p>
        </p:txBody>
      </p:sp>
      <p:pic>
        <p:nvPicPr>
          <p:cNvPr id="9220" name="Picture 4" descr="https://np-apchemistry.wikispaces.com/file/view/periodic_table.gif/75828575/800x541/periodic_table.gif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428"/>
          <a:stretch/>
        </p:blipFill>
        <p:spPr bwMode="auto">
          <a:xfrm>
            <a:off x="152400" y="1981200"/>
            <a:ext cx="8812832" cy="4503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ounded Rectangular Callout 6"/>
          <p:cNvSpPr/>
          <p:nvPr/>
        </p:nvSpPr>
        <p:spPr>
          <a:xfrm>
            <a:off x="4267200" y="945177"/>
            <a:ext cx="2819400" cy="408623"/>
          </a:xfrm>
          <a:prstGeom prst="wedgeRoundRectCallout">
            <a:avLst>
              <a:gd name="adj1" fmla="val -78415"/>
              <a:gd name="adj2" fmla="val -28623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US" dirty="0" smtClean="0"/>
              <a:t>What are Period &amp; Groups?</a:t>
            </a:r>
            <a:endParaRPr lang="en-US" b="1" dirty="0" smtClean="0"/>
          </a:p>
        </p:txBody>
      </p:sp>
      <p:sp>
        <p:nvSpPr>
          <p:cNvPr id="3" name="Oval 2"/>
          <p:cNvSpPr/>
          <p:nvPr/>
        </p:nvSpPr>
        <p:spPr>
          <a:xfrm>
            <a:off x="381000" y="2209800"/>
            <a:ext cx="685800" cy="4275221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ular Callout 8"/>
          <p:cNvSpPr/>
          <p:nvPr/>
        </p:nvSpPr>
        <p:spPr>
          <a:xfrm>
            <a:off x="699836" y="1776888"/>
            <a:ext cx="5167564" cy="408623"/>
          </a:xfrm>
          <a:prstGeom prst="wedgeRoundRectCallout">
            <a:avLst>
              <a:gd name="adj1" fmla="val -44283"/>
              <a:gd name="adj2" fmla="val 120560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US" dirty="0" smtClean="0"/>
              <a:t>With whom do the  alkali like to bond?  How? Why?</a:t>
            </a:r>
            <a:endParaRPr lang="en-US" b="1" dirty="0" smtClean="0"/>
          </a:p>
        </p:txBody>
      </p:sp>
      <p:sp>
        <p:nvSpPr>
          <p:cNvPr id="10" name="Rounded Rectangular Callout 9"/>
          <p:cNvSpPr/>
          <p:nvPr/>
        </p:nvSpPr>
        <p:spPr>
          <a:xfrm>
            <a:off x="753979" y="1821454"/>
            <a:ext cx="6561222" cy="408623"/>
          </a:xfrm>
          <a:prstGeom prst="wedgeRoundRectCallout">
            <a:avLst>
              <a:gd name="adj1" fmla="val -41279"/>
              <a:gd name="adj2" fmla="val 226559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US" dirty="0" smtClean="0"/>
              <a:t>With whom do the  alkaline earth metals like to bond?  How? Why?</a:t>
            </a:r>
            <a:endParaRPr lang="en-US" b="1" dirty="0" smtClean="0"/>
          </a:p>
        </p:txBody>
      </p:sp>
      <p:sp>
        <p:nvSpPr>
          <p:cNvPr id="11" name="Rounded Rectangular Callout 10"/>
          <p:cNvSpPr/>
          <p:nvPr/>
        </p:nvSpPr>
        <p:spPr>
          <a:xfrm>
            <a:off x="3387741" y="6280709"/>
            <a:ext cx="4959317" cy="408623"/>
          </a:xfrm>
          <a:prstGeom prst="wedgeRoundRectCallout">
            <a:avLst>
              <a:gd name="adj1" fmla="val 17400"/>
              <a:gd name="adj2" fmla="val -676396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US" dirty="0" smtClean="0"/>
              <a:t>With whom do groups 3A-6A like to bond? Why?</a:t>
            </a:r>
            <a:endParaRPr lang="en-US" b="1" dirty="0" smtClean="0"/>
          </a:p>
        </p:txBody>
      </p:sp>
      <p:sp>
        <p:nvSpPr>
          <p:cNvPr id="12" name="Oval 11"/>
          <p:cNvSpPr/>
          <p:nvPr/>
        </p:nvSpPr>
        <p:spPr>
          <a:xfrm>
            <a:off x="876300" y="2414111"/>
            <a:ext cx="685800" cy="4275221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4045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" grpId="0" animBg="1"/>
      <p:bldP spid="3" grpId="1" animBg="1"/>
      <p:bldP spid="9" grpId="0" animBg="1"/>
      <p:bldP spid="10" grpId="0" animBg="1"/>
      <p:bldP spid="11" grpId="0" animBg="1"/>
      <p:bldP spid="1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img04.deviantart.net/bde1/i/2013/332/b/c/wallpaper___i_love_chemistry___breaking_bad_by_black_adrac_star-d6vypf7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" t="51090" r="-395" b="28529"/>
          <a:stretch/>
        </p:blipFill>
        <p:spPr bwMode="auto">
          <a:xfrm>
            <a:off x="0" y="0"/>
            <a:ext cx="9144000" cy="10560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6" name="Picture 2" descr="http://img04.deviantart.net/bde1/i/2013/332/b/c/wallpaper___i_love_chemistry___breaking_bad_by_black_adrac_star-d6vypf7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09" t="30036" r="69254" b="49247"/>
          <a:stretch/>
        </p:blipFill>
        <p:spPr bwMode="auto">
          <a:xfrm>
            <a:off x="152400" y="-17398"/>
            <a:ext cx="1118937" cy="10734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4" name="TextBox 3"/>
          <p:cNvSpPr txBox="1"/>
          <p:nvPr/>
        </p:nvSpPr>
        <p:spPr>
          <a:xfrm>
            <a:off x="1219200" y="152400"/>
            <a:ext cx="1676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n cmpd="sng">
                  <a:solidFill>
                    <a:srgbClr val="FFFF00">
                      <a:alpha val="64000"/>
                    </a:srgbClr>
                  </a:solidFill>
                </a:ln>
                <a:solidFill>
                  <a:schemeClr val="bg1"/>
                </a:solidFill>
                <a:effectLst>
                  <a:innerShdw dir="3660000">
                    <a:srgbClr val="FFFF00"/>
                  </a:innerShdw>
                  <a:reflection blurRad="6350" stA="50000" endA="300" endPos="50000" dist="60007" dir="5400000" sy="-100000" algn="bl" rotWithShape="0"/>
                </a:effectLst>
                <a:latin typeface="Footlight MT Light" panose="0204060206030A020304" pitchFamily="18" charset="0"/>
              </a:rPr>
              <a:t>n</a:t>
            </a:r>
            <a:r>
              <a:rPr lang="en-US" sz="3200" b="1" dirty="0" err="1" smtClean="0">
                <a:ln cmpd="sng">
                  <a:solidFill>
                    <a:srgbClr val="FFFF00">
                      <a:alpha val="64000"/>
                    </a:srgbClr>
                  </a:solidFill>
                </a:ln>
                <a:solidFill>
                  <a:schemeClr val="bg1"/>
                </a:solidFill>
                <a:effectLst>
                  <a:innerShdw dir="3660000">
                    <a:srgbClr val="FFFF00"/>
                  </a:innerShdw>
                  <a:reflection blurRad="6350" stA="50000" endA="300" endPos="50000" dist="60007" dir="5400000" sy="-100000" algn="bl" rotWithShape="0"/>
                </a:effectLst>
                <a:latin typeface="Footlight MT Light" panose="0204060206030A020304" pitchFamily="18" charset="0"/>
              </a:rPr>
              <a:t>tro</a:t>
            </a:r>
            <a:r>
              <a:rPr lang="en-US" sz="3200" b="1" dirty="0" smtClean="0">
                <a:ln cmpd="sng">
                  <a:solidFill>
                    <a:srgbClr val="FFFF00">
                      <a:alpha val="64000"/>
                    </a:srgbClr>
                  </a:solidFill>
                </a:ln>
                <a:solidFill>
                  <a:schemeClr val="bg1"/>
                </a:solidFill>
                <a:effectLst>
                  <a:innerShdw dir="3660000">
                    <a:srgbClr val="FFFF00"/>
                  </a:innerShdw>
                  <a:reflection blurRad="6350" stA="50000" endA="300" endPos="50000" dist="60007" dir="5400000" sy="-100000" algn="bl" rotWithShape="0"/>
                </a:effectLst>
                <a:latin typeface="Footlight MT Light" panose="0204060206030A020304" pitchFamily="18" charset="0"/>
              </a:rPr>
              <a:t>  to</a:t>
            </a:r>
            <a:endParaRPr lang="en-US" sz="3200" b="1" dirty="0">
              <a:ln cmpd="sng">
                <a:solidFill>
                  <a:srgbClr val="FFFF00">
                    <a:alpha val="64000"/>
                  </a:srgbClr>
                </a:solidFill>
              </a:ln>
              <a:solidFill>
                <a:schemeClr val="bg1"/>
              </a:solidFill>
              <a:effectLst>
                <a:innerShdw dir="3660000">
                  <a:srgbClr val="FFFF00"/>
                </a:innerShdw>
                <a:reflection blurRad="6350" stA="50000" endA="300" endPos="50000" dist="60007" dir="5400000" sy="-100000" algn="bl" rotWithShape="0"/>
              </a:effectLst>
              <a:latin typeface="Footlight MT Light" panose="0204060206030A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28600" y="1447800"/>
            <a:ext cx="228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What is </a:t>
            </a:r>
            <a:r>
              <a:rPr lang="en-US" sz="2400" dirty="0" err="1" smtClean="0">
                <a:solidFill>
                  <a:schemeClr val="bg1"/>
                </a:solidFill>
              </a:rPr>
              <a:t>Chem</a:t>
            </a:r>
            <a:r>
              <a:rPr lang="en-US" sz="2400" dirty="0" smtClean="0">
                <a:solidFill>
                  <a:schemeClr val="bg1"/>
                </a:solidFill>
              </a:rPr>
              <a:t>?</a:t>
            </a:r>
          </a:p>
        </p:txBody>
      </p:sp>
      <p:pic>
        <p:nvPicPr>
          <p:cNvPr id="5126" name="Picture 6" descr="https://www.jumbulen.com/8/2014/03/interior-design-architecture-top-virtual-room-ikea-kitchen-white-chair-pendant-lamp-table-stainless-windows-glass-software-to-design-ideas-a-room-and-wonderful-inspiration-architecture-999x59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787" y="2209800"/>
            <a:ext cx="7306426" cy="4358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ounded Rectangular Callout 11"/>
          <p:cNvSpPr/>
          <p:nvPr/>
        </p:nvSpPr>
        <p:spPr>
          <a:xfrm>
            <a:off x="2745457" y="1440268"/>
            <a:ext cx="2057400" cy="476726"/>
          </a:xfrm>
          <a:prstGeom prst="wedgeRoundRectCallout">
            <a:avLst>
              <a:gd name="adj1" fmla="val -10820"/>
              <a:gd name="adj2" fmla="val 464637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US" sz="1100" dirty="0" smtClean="0"/>
              <a:t>Polysaccharides grown by N-based organic fertilizers</a:t>
            </a:r>
            <a:endParaRPr lang="en-US" sz="1100" b="1" dirty="0" smtClean="0"/>
          </a:p>
        </p:txBody>
      </p:sp>
      <p:sp>
        <p:nvSpPr>
          <p:cNvPr id="13" name="Rounded Rectangular Callout 12"/>
          <p:cNvSpPr/>
          <p:nvPr/>
        </p:nvSpPr>
        <p:spPr>
          <a:xfrm>
            <a:off x="4572000" y="1115942"/>
            <a:ext cx="2057400" cy="476726"/>
          </a:xfrm>
          <a:prstGeom prst="wedgeRoundRectCallout">
            <a:avLst>
              <a:gd name="adj1" fmla="val -87895"/>
              <a:gd name="adj2" fmla="val 564183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US" sz="1100" dirty="0" smtClean="0"/>
              <a:t>Cast Fe dish painted with alkyd polymers and metallic pigments </a:t>
            </a:r>
            <a:endParaRPr lang="en-US" sz="1100" b="1" dirty="0" smtClean="0"/>
          </a:p>
        </p:txBody>
      </p:sp>
      <p:sp>
        <p:nvSpPr>
          <p:cNvPr id="14" name="Rounded Rectangular Callout 13"/>
          <p:cNvSpPr/>
          <p:nvPr/>
        </p:nvSpPr>
        <p:spPr>
          <a:xfrm>
            <a:off x="5715000" y="1592668"/>
            <a:ext cx="2209800" cy="476726"/>
          </a:xfrm>
          <a:prstGeom prst="wedgeRoundRectCallout">
            <a:avLst>
              <a:gd name="adj1" fmla="val -55833"/>
              <a:gd name="adj2" fmla="val 161714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US" sz="1100" dirty="0" smtClean="0"/>
              <a:t>Silicate window pane (melted sand)</a:t>
            </a:r>
            <a:endParaRPr lang="en-US" sz="1100" b="1" dirty="0" smtClean="0"/>
          </a:p>
        </p:txBody>
      </p:sp>
      <p:sp>
        <p:nvSpPr>
          <p:cNvPr id="15" name="Rounded Rectangular Callout 14"/>
          <p:cNvSpPr/>
          <p:nvPr/>
        </p:nvSpPr>
        <p:spPr>
          <a:xfrm>
            <a:off x="8001000" y="1118623"/>
            <a:ext cx="914400" cy="851297"/>
          </a:xfrm>
          <a:prstGeom prst="wedgeRoundRectCallout">
            <a:avLst>
              <a:gd name="adj1" fmla="val -37262"/>
              <a:gd name="adj2" fmla="val 209604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US" sz="1100" dirty="0" smtClean="0"/>
              <a:t>Stainless steel (alloy of 10 metals)</a:t>
            </a:r>
            <a:endParaRPr lang="en-US" sz="1100" b="1" dirty="0" smtClean="0"/>
          </a:p>
        </p:txBody>
      </p:sp>
      <p:sp>
        <p:nvSpPr>
          <p:cNvPr id="17" name="Rounded Rectangular Callout 16"/>
          <p:cNvSpPr/>
          <p:nvPr/>
        </p:nvSpPr>
        <p:spPr>
          <a:xfrm>
            <a:off x="8001000" y="4395432"/>
            <a:ext cx="1066800" cy="1204436"/>
          </a:xfrm>
          <a:prstGeom prst="wedgeRoundRectCallout">
            <a:avLst>
              <a:gd name="adj1" fmla="val -69812"/>
              <a:gd name="adj2" fmla="val 78729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US" sz="1100" dirty="0" smtClean="0"/>
              <a:t>Wood veneer with melamine topcoat and cellulose fiberboard </a:t>
            </a:r>
            <a:endParaRPr lang="en-US" sz="1100" b="1" dirty="0" smtClean="0"/>
          </a:p>
        </p:txBody>
      </p:sp>
      <p:sp>
        <p:nvSpPr>
          <p:cNvPr id="18" name="Rounded Rectangular Callout 17"/>
          <p:cNvSpPr/>
          <p:nvPr/>
        </p:nvSpPr>
        <p:spPr>
          <a:xfrm>
            <a:off x="6477000" y="2190989"/>
            <a:ext cx="914400" cy="1193721"/>
          </a:xfrm>
          <a:prstGeom prst="wedgeRoundRectCallout">
            <a:avLst>
              <a:gd name="adj1" fmla="val -17009"/>
              <a:gd name="adj2" fmla="val 107305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US" sz="1100" dirty="0" smtClean="0"/>
              <a:t>Solid cellulose and  dye with mineral  oil residue</a:t>
            </a:r>
            <a:endParaRPr lang="en-US" sz="1100" b="1" dirty="0" smtClean="0"/>
          </a:p>
        </p:txBody>
      </p:sp>
      <p:sp>
        <p:nvSpPr>
          <p:cNvPr id="19" name="Rounded Rectangular Callout 18"/>
          <p:cNvSpPr/>
          <p:nvPr/>
        </p:nvSpPr>
        <p:spPr>
          <a:xfrm>
            <a:off x="8001000" y="3213498"/>
            <a:ext cx="914400" cy="476726"/>
          </a:xfrm>
          <a:prstGeom prst="wedgeRoundRectCallout">
            <a:avLst>
              <a:gd name="adj1" fmla="val -117009"/>
              <a:gd name="adj2" fmla="val 102094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US" sz="1100" dirty="0" smtClean="0"/>
              <a:t>Caffeinated beans…</a:t>
            </a:r>
            <a:endParaRPr lang="en-US" sz="1100" b="1" dirty="0" smtClean="0"/>
          </a:p>
        </p:txBody>
      </p:sp>
      <p:sp>
        <p:nvSpPr>
          <p:cNvPr id="20" name="Rounded Rectangular Callout 19"/>
          <p:cNvSpPr/>
          <p:nvPr/>
        </p:nvSpPr>
        <p:spPr>
          <a:xfrm>
            <a:off x="5905500" y="4748572"/>
            <a:ext cx="914400" cy="851297"/>
          </a:xfrm>
          <a:prstGeom prst="wedgeRoundRectCallout">
            <a:avLst>
              <a:gd name="adj1" fmla="val -198021"/>
              <a:gd name="adj2" fmla="val -22897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US" sz="1100" dirty="0" smtClean="0"/>
              <a:t>Bleached cotton treated with Teflon</a:t>
            </a:r>
            <a:endParaRPr lang="en-US" sz="1100" b="1" dirty="0" smtClean="0"/>
          </a:p>
        </p:txBody>
      </p:sp>
      <p:sp>
        <p:nvSpPr>
          <p:cNvPr id="21" name="Rounded Rectangular Callout 20"/>
          <p:cNvSpPr/>
          <p:nvPr/>
        </p:nvSpPr>
        <p:spPr>
          <a:xfrm>
            <a:off x="3200400" y="4805298"/>
            <a:ext cx="914400" cy="664012"/>
          </a:xfrm>
          <a:prstGeom prst="wedgeRoundRectCallout">
            <a:avLst>
              <a:gd name="adj1" fmla="val 62738"/>
              <a:gd name="adj2" fmla="val -126719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US" sz="1100" dirty="0" smtClean="0"/>
              <a:t>Man-made quartz (SiO</a:t>
            </a:r>
            <a:r>
              <a:rPr lang="en-US" sz="1100" baseline="-25000" dirty="0" smtClean="0"/>
              <a:t>2</a:t>
            </a:r>
            <a:r>
              <a:rPr lang="en-US" sz="1100" dirty="0" smtClean="0"/>
              <a:t>)</a:t>
            </a:r>
            <a:endParaRPr lang="en-US" sz="1100" b="1" dirty="0" smtClean="0"/>
          </a:p>
        </p:txBody>
      </p:sp>
      <p:sp>
        <p:nvSpPr>
          <p:cNvPr id="22" name="Rounded Rectangular Callout 21"/>
          <p:cNvSpPr/>
          <p:nvPr/>
        </p:nvSpPr>
        <p:spPr>
          <a:xfrm>
            <a:off x="1143000" y="4898941"/>
            <a:ext cx="1066800" cy="476726"/>
          </a:xfrm>
          <a:prstGeom prst="wedgeRoundRectCallout">
            <a:avLst>
              <a:gd name="adj1" fmla="val 24221"/>
              <a:gd name="adj2" fmla="val -223640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US" sz="1100" dirty="0" smtClean="0"/>
              <a:t>Polymeric </a:t>
            </a:r>
            <a:r>
              <a:rPr lang="en-US" sz="1100" dirty="0" err="1" smtClean="0"/>
              <a:t>thermoplasic</a:t>
            </a:r>
            <a:endParaRPr lang="en-US" sz="1100" b="1" dirty="0" smtClean="0"/>
          </a:p>
        </p:txBody>
      </p:sp>
      <p:sp>
        <p:nvSpPr>
          <p:cNvPr id="23" name="Rounded Rectangular Callout 22"/>
          <p:cNvSpPr/>
          <p:nvPr/>
        </p:nvSpPr>
        <p:spPr>
          <a:xfrm>
            <a:off x="228600" y="2336859"/>
            <a:ext cx="914400" cy="851297"/>
          </a:xfrm>
          <a:prstGeom prst="wedgeRoundRectCallout">
            <a:avLst>
              <a:gd name="adj1" fmla="val 100713"/>
              <a:gd name="adj2" fmla="val 122586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US" sz="1100" dirty="0" smtClean="0"/>
              <a:t>Stainless steel alloy filled with high T H</a:t>
            </a:r>
            <a:r>
              <a:rPr lang="en-US" sz="1100" baseline="-25000" dirty="0" smtClean="0"/>
              <a:t>2</a:t>
            </a:r>
            <a:r>
              <a:rPr lang="en-US" sz="1100" dirty="0" smtClean="0"/>
              <a:t>O</a:t>
            </a:r>
            <a:endParaRPr lang="en-US" sz="1100" b="1" dirty="0" smtClean="0"/>
          </a:p>
        </p:txBody>
      </p:sp>
      <p:sp>
        <p:nvSpPr>
          <p:cNvPr id="25" name="Rounded Rectangular Callout 24"/>
          <p:cNvSpPr/>
          <p:nvPr/>
        </p:nvSpPr>
        <p:spPr>
          <a:xfrm>
            <a:off x="76200" y="3654481"/>
            <a:ext cx="1066800" cy="1204436"/>
          </a:xfrm>
          <a:prstGeom prst="wedgeRoundRectCallout">
            <a:avLst>
              <a:gd name="adj1" fmla="val 62557"/>
              <a:gd name="adj2" fmla="val 14342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US" sz="1100" dirty="0" smtClean="0"/>
              <a:t>Painted veneer with melamine topcoat and cellulose fiberboard </a:t>
            </a:r>
            <a:endParaRPr lang="en-US" sz="1100" b="1" dirty="0" smtClean="0"/>
          </a:p>
        </p:txBody>
      </p:sp>
      <p:sp>
        <p:nvSpPr>
          <p:cNvPr id="26" name="Rounded Rectangular Callout 25"/>
          <p:cNvSpPr/>
          <p:nvPr/>
        </p:nvSpPr>
        <p:spPr>
          <a:xfrm>
            <a:off x="1357132" y="2133725"/>
            <a:ext cx="1538468" cy="851297"/>
          </a:xfrm>
          <a:prstGeom prst="wedgeRoundRectCallout">
            <a:avLst>
              <a:gd name="adj1" fmla="val -1393"/>
              <a:gd name="adj2" fmla="val 157106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US" sz="1100" dirty="0" smtClean="0"/>
              <a:t>Gaseous hydrocarbons laced with a </a:t>
            </a:r>
            <a:r>
              <a:rPr lang="en-US" sz="1100" dirty="0" err="1" smtClean="0"/>
              <a:t>mercaptan</a:t>
            </a:r>
            <a:r>
              <a:rPr lang="en-US" sz="1100" dirty="0" smtClean="0"/>
              <a:t> (S-based)</a:t>
            </a:r>
            <a:endParaRPr lang="en-US" sz="1100" b="1" dirty="0" smtClean="0"/>
          </a:p>
        </p:txBody>
      </p:sp>
      <p:sp>
        <p:nvSpPr>
          <p:cNvPr id="27" name="Rounded Rectangular Callout 26"/>
          <p:cNvSpPr/>
          <p:nvPr/>
        </p:nvSpPr>
        <p:spPr>
          <a:xfrm>
            <a:off x="4802856" y="3032720"/>
            <a:ext cx="1293143" cy="664012"/>
          </a:xfrm>
          <a:prstGeom prst="wedgeRoundRectCallout">
            <a:avLst>
              <a:gd name="adj1" fmla="val -6639"/>
              <a:gd name="adj2" fmla="val 114686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US" sz="1100" dirty="0" smtClean="0"/>
              <a:t>Alloy device filled with sodium </a:t>
            </a:r>
            <a:r>
              <a:rPr lang="en-US" sz="1100" dirty="0" err="1" smtClean="0"/>
              <a:t>laureth</a:t>
            </a:r>
            <a:r>
              <a:rPr lang="en-US" sz="1100" dirty="0" smtClean="0"/>
              <a:t> sulfates</a:t>
            </a:r>
            <a:endParaRPr lang="en-US" sz="1100" b="1" dirty="0" smtClean="0"/>
          </a:p>
        </p:txBody>
      </p:sp>
      <p:sp>
        <p:nvSpPr>
          <p:cNvPr id="29" name="Rounded Rectangular Callout 28"/>
          <p:cNvSpPr/>
          <p:nvPr/>
        </p:nvSpPr>
        <p:spPr>
          <a:xfrm>
            <a:off x="4249278" y="6424069"/>
            <a:ext cx="2702843" cy="289441"/>
          </a:xfrm>
          <a:prstGeom prst="wedgeRoundRectCallout">
            <a:avLst>
              <a:gd name="adj1" fmla="val 75196"/>
              <a:gd name="adj2" fmla="val -91631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US" sz="1100" dirty="0" smtClean="0"/>
              <a:t>comprised of practical, stylish, &amp; affordable</a:t>
            </a:r>
            <a:endParaRPr lang="en-US" sz="1100" b="1" dirty="0" smtClean="0"/>
          </a:p>
        </p:txBody>
      </p:sp>
    </p:spTree>
    <p:extLst>
      <p:ext uri="{BB962C8B-B14F-4D97-AF65-F5344CB8AC3E}">
        <p14:creationId xmlns:p14="http://schemas.microsoft.com/office/powerpoint/2010/main" val="2389250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5" grpId="0" animBg="1"/>
      <p:bldP spid="26" grpId="0" animBg="1"/>
      <p:bldP spid="27" grpId="0" animBg="1"/>
      <p:bldP spid="29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 descr="http://1.bp.blogspot.com/-SE4jShDLtaQ/T1O2DTpM9sI/AAAAAAAAD8c/KpOV5fV0y4E/s1600/IMG_107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3142" y="1699466"/>
            <a:ext cx="1120528" cy="1682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img04.deviantart.net/bde1/i/2013/332/b/c/wallpaper___i_love_chemistry___breaking_bad_by_black_adrac_star-d6vypf7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" t="51090" r="-395" b="28529"/>
          <a:stretch/>
        </p:blipFill>
        <p:spPr bwMode="auto">
          <a:xfrm>
            <a:off x="0" y="0"/>
            <a:ext cx="9144000" cy="10560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6" name="Picture 2" descr="http://img04.deviantart.net/bde1/i/2013/332/b/c/wallpaper___i_love_chemistry___breaking_bad_by_black_adrac_star-d6vypf7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09" t="30036" r="69254" b="49247"/>
          <a:stretch/>
        </p:blipFill>
        <p:spPr bwMode="auto">
          <a:xfrm>
            <a:off x="152400" y="-17398"/>
            <a:ext cx="1118937" cy="10734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4" name="TextBox 3"/>
          <p:cNvSpPr txBox="1"/>
          <p:nvPr/>
        </p:nvSpPr>
        <p:spPr>
          <a:xfrm>
            <a:off x="1219200" y="152400"/>
            <a:ext cx="1676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n cmpd="sng">
                  <a:solidFill>
                    <a:srgbClr val="FFFF00">
                      <a:alpha val="64000"/>
                    </a:srgbClr>
                  </a:solidFill>
                </a:ln>
                <a:solidFill>
                  <a:schemeClr val="bg1"/>
                </a:solidFill>
                <a:effectLst>
                  <a:innerShdw dir="3660000">
                    <a:srgbClr val="FFFF00"/>
                  </a:innerShdw>
                  <a:reflection blurRad="6350" stA="50000" endA="300" endPos="50000" dist="60007" dir="5400000" sy="-100000" algn="bl" rotWithShape="0"/>
                </a:effectLst>
                <a:latin typeface="Footlight MT Light" panose="0204060206030A020304" pitchFamily="18" charset="0"/>
              </a:rPr>
              <a:t>n</a:t>
            </a:r>
            <a:r>
              <a:rPr lang="en-US" sz="3200" b="1" dirty="0" err="1" smtClean="0">
                <a:ln cmpd="sng">
                  <a:solidFill>
                    <a:srgbClr val="FFFF00">
                      <a:alpha val="64000"/>
                    </a:srgbClr>
                  </a:solidFill>
                </a:ln>
                <a:solidFill>
                  <a:schemeClr val="bg1"/>
                </a:solidFill>
                <a:effectLst>
                  <a:innerShdw dir="3660000">
                    <a:srgbClr val="FFFF00"/>
                  </a:innerShdw>
                  <a:reflection blurRad="6350" stA="50000" endA="300" endPos="50000" dist="60007" dir="5400000" sy="-100000" algn="bl" rotWithShape="0"/>
                </a:effectLst>
                <a:latin typeface="Footlight MT Light" panose="0204060206030A020304" pitchFamily="18" charset="0"/>
              </a:rPr>
              <a:t>tro</a:t>
            </a:r>
            <a:r>
              <a:rPr lang="en-US" sz="3200" b="1" dirty="0" smtClean="0">
                <a:ln cmpd="sng">
                  <a:solidFill>
                    <a:srgbClr val="FFFF00">
                      <a:alpha val="64000"/>
                    </a:srgbClr>
                  </a:solidFill>
                </a:ln>
                <a:solidFill>
                  <a:schemeClr val="bg1"/>
                </a:solidFill>
                <a:effectLst>
                  <a:innerShdw dir="3660000">
                    <a:srgbClr val="FFFF00"/>
                  </a:innerShdw>
                  <a:reflection blurRad="6350" stA="50000" endA="300" endPos="50000" dist="60007" dir="5400000" sy="-100000" algn="bl" rotWithShape="0"/>
                </a:effectLst>
                <a:latin typeface="Footlight MT Light" panose="0204060206030A020304" pitchFamily="18" charset="0"/>
              </a:rPr>
              <a:t>  to</a:t>
            </a:r>
            <a:endParaRPr lang="en-US" sz="3200" b="1" dirty="0">
              <a:ln cmpd="sng">
                <a:solidFill>
                  <a:srgbClr val="FFFF00">
                    <a:alpha val="64000"/>
                  </a:srgbClr>
                </a:solidFill>
              </a:ln>
              <a:solidFill>
                <a:schemeClr val="bg1"/>
              </a:solidFill>
              <a:effectLst>
                <a:innerShdw dir="3660000">
                  <a:srgbClr val="FFFF00"/>
                </a:innerShdw>
                <a:reflection blurRad="6350" stA="50000" endA="300" endPos="50000" dist="60007" dir="5400000" sy="-100000" algn="bl" rotWithShape="0"/>
              </a:effectLst>
              <a:latin typeface="Footlight MT Light" panose="0204060206030A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28600" y="1149489"/>
            <a:ext cx="8382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Unit Outline</a:t>
            </a:r>
          </a:p>
          <a:p>
            <a:pPr marL="514350" indent="-514350">
              <a:buAutoNum type="romanUcPeriod"/>
            </a:pPr>
            <a:r>
              <a:rPr lang="en-US" sz="2000" dirty="0" smtClean="0">
                <a:solidFill>
                  <a:schemeClr val="bg1"/>
                </a:solidFill>
              </a:rPr>
              <a:t>Setting up the Lab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II.    Prepping the Reactants: making sense of the Periodic Table</a:t>
            </a:r>
          </a:p>
          <a:p>
            <a:pPr marL="914400" lvl="1" indent="-457200">
              <a:buAutoNum type="alphaUcPeriod" startAt="3"/>
            </a:pPr>
            <a:r>
              <a:rPr lang="en-US" sz="2000" dirty="0" err="1" smtClean="0">
                <a:solidFill>
                  <a:schemeClr val="bg1"/>
                </a:solidFill>
              </a:rPr>
              <a:t>Chemspeak</a:t>
            </a:r>
            <a:endParaRPr lang="en-US" sz="2000" dirty="0" smtClean="0">
              <a:solidFill>
                <a:schemeClr val="bg1"/>
              </a:solidFill>
            </a:endParaRPr>
          </a:p>
        </p:txBody>
      </p:sp>
      <p:pic>
        <p:nvPicPr>
          <p:cNvPr id="5" name="Picture 2" descr="https://i.ytimg.com/vi/R3aYM9_EJmk/hqdefault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20" t="10283" r="10450" b="10758"/>
          <a:stretch/>
        </p:blipFill>
        <p:spPr bwMode="auto">
          <a:xfrm>
            <a:off x="152400" y="2513821"/>
            <a:ext cx="5334000" cy="3966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ular Callout 7"/>
          <p:cNvSpPr/>
          <p:nvPr/>
        </p:nvSpPr>
        <p:spPr>
          <a:xfrm>
            <a:off x="4343400" y="2286000"/>
            <a:ext cx="2438400" cy="1021556"/>
          </a:xfrm>
          <a:prstGeom prst="wedgeRoundRectCallout">
            <a:avLst>
              <a:gd name="adj1" fmla="val -93648"/>
              <a:gd name="adj2" fmla="val 38116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US" dirty="0" smtClean="0"/>
              <a:t>Anything that takes up space and has mass… (V&amp;M)</a:t>
            </a:r>
            <a:endParaRPr lang="en-US" b="1" dirty="0" smtClean="0"/>
          </a:p>
        </p:txBody>
      </p:sp>
      <p:sp>
        <p:nvSpPr>
          <p:cNvPr id="9" name="Rounded Rectangular Callout 8"/>
          <p:cNvSpPr/>
          <p:nvPr/>
        </p:nvSpPr>
        <p:spPr>
          <a:xfrm>
            <a:off x="457200" y="5257800"/>
            <a:ext cx="1231231" cy="587395"/>
          </a:xfrm>
          <a:prstGeom prst="wedgeRoundRectCallout">
            <a:avLst>
              <a:gd name="adj1" fmla="val -16122"/>
              <a:gd name="adj2" fmla="val -84235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endParaRPr lang="en-US" b="1" dirty="0"/>
          </a:p>
          <a:p>
            <a:endParaRPr lang="en-US" sz="1050" b="1" dirty="0" smtClean="0"/>
          </a:p>
        </p:txBody>
      </p:sp>
      <p:sp>
        <p:nvSpPr>
          <p:cNvPr id="10" name="Rounded Rectangular Callout 9"/>
          <p:cNvSpPr/>
          <p:nvPr/>
        </p:nvSpPr>
        <p:spPr>
          <a:xfrm>
            <a:off x="3352800" y="4715887"/>
            <a:ext cx="1447800" cy="442674"/>
          </a:xfrm>
          <a:prstGeom prst="wedgeRoundRectCallout">
            <a:avLst>
              <a:gd name="adj1" fmla="val -81496"/>
              <a:gd name="adj2" fmla="val -15959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endParaRPr lang="en-US" sz="1000" b="1" dirty="0"/>
          </a:p>
          <a:p>
            <a:endParaRPr lang="en-US" sz="1000" b="1" dirty="0"/>
          </a:p>
        </p:txBody>
      </p:sp>
      <p:sp>
        <p:nvSpPr>
          <p:cNvPr id="7" name="Rectangle 6"/>
          <p:cNvSpPr/>
          <p:nvPr/>
        </p:nvSpPr>
        <p:spPr>
          <a:xfrm>
            <a:off x="3048000" y="5715000"/>
            <a:ext cx="2209800" cy="609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ular Callout 12"/>
          <p:cNvSpPr/>
          <p:nvPr/>
        </p:nvSpPr>
        <p:spPr>
          <a:xfrm>
            <a:off x="2857500" y="5998429"/>
            <a:ext cx="3162300" cy="715089"/>
          </a:xfrm>
          <a:prstGeom prst="wedgeRoundRectCallout">
            <a:avLst>
              <a:gd name="adj1" fmla="val -54064"/>
              <a:gd name="adj2" fmla="val -181959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US" dirty="0" smtClean="0"/>
              <a:t>These elements are combined in </a:t>
            </a:r>
            <a:r>
              <a:rPr lang="en-US" b="1" dirty="0" smtClean="0"/>
              <a:t>fixed proportions </a:t>
            </a:r>
            <a:r>
              <a:rPr lang="en-US" sz="1200" dirty="0" smtClean="0"/>
              <a:t>(important?)</a:t>
            </a:r>
          </a:p>
        </p:txBody>
      </p:sp>
      <p:pic>
        <p:nvPicPr>
          <p:cNvPr id="1028" name="Picture 4" descr="https://s-media-cache-ak0.pinimg.com/736x/9d/13/71/9d137104fa1a4ac566eade4e989c3ffb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9958" y="3027383"/>
            <a:ext cx="2817812" cy="2817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ounded Rectangular Callout 15"/>
          <p:cNvSpPr/>
          <p:nvPr/>
        </p:nvSpPr>
        <p:spPr>
          <a:xfrm>
            <a:off x="5594684" y="5282507"/>
            <a:ext cx="3396916" cy="1021556"/>
          </a:xfrm>
          <a:prstGeom prst="wedgeRoundRectCallout">
            <a:avLst>
              <a:gd name="adj1" fmla="val -72327"/>
              <a:gd name="adj2" fmla="val -51843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US" dirty="0" smtClean="0"/>
              <a:t>A compound can be broken down by chemical means…elements cannot—why?</a:t>
            </a:r>
            <a:endParaRPr lang="en-US" b="1" dirty="0" smtClean="0"/>
          </a:p>
        </p:txBody>
      </p:sp>
      <p:pic>
        <p:nvPicPr>
          <p:cNvPr id="1032" name="Picture 8" descr="https://actionforblindpeople.org.uk/assets/Images/Blog/2015/_resampled/CroppedImage720520-Glasses-of-Water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269"/>
          <a:stretch/>
        </p:blipFill>
        <p:spPr bwMode="auto">
          <a:xfrm>
            <a:off x="7086600" y="1635444"/>
            <a:ext cx="1647520" cy="17567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/>
          <p:cNvSpPr/>
          <p:nvPr/>
        </p:nvSpPr>
        <p:spPr>
          <a:xfrm rot="10800000" flipV="1">
            <a:off x="381000" y="2667000"/>
            <a:ext cx="210948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hlinkClick r:id="rId7"/>
              </a:rPr>
              <a:t>They Might Be Giants - Meet the Elements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153651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3" grpId="0" animBg="1"/>
      <p:bldP spid="16" grpId="0" animBg="1"/>
      <p:bldP spid="1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img04.deviantart.net/bde1/i/2013/332/b/c/wallpaper___i_love_chemistry___breaking_bad_by_black_adrac_star-d6vypf7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" t="51090" r="-395" b="28529"/>
          <a:stretch/>
        </p:blipFill>
        <p:spPr bwMode="auto">
          <a:xfrm>
            <a:off x="0" y="0"/>
            <a:ext cx="9144000" cy="10560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6" name="Picture 2" descr="http://img04.deviantart.net/bde1/i/2013/332/b/c/wallpaper___i_love_chemistry___breaking_bad_by_black_adrac_star-d6vypf7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09" t="30036" r="69254" b="49247"/>
          <a:stretch/>
        </p:blipFill>
        <p:spPr bwMode="auto">
          <a:xfrm>
            <a:off x="152400" y="-17398"/>
            <a:ext cx="1118937" cy="10734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4" name="TextBox 3"/>
          <p:cNvSpPr txBox="1"/>
          <p:nvPr/>
        </p:nvSpPr>
        <p:spPr>
          <a:xfrm>
            <a:off x="1219200" y="152400"/>
            <a:ext cx="1676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n cmpd="sng">
                  <a:solidFill>
                    <a:srgbClr val="FFFF00">
                      <a:alpha val="64000"/>
                    </a:srgbClr>
                  </a:solidFill>
                </a:ln>
                <a:solidFill>
                  <a:schemeClr val="bg1"/>
                </a:solidFill>
                <a:effectLst>
                  <a:innerShdw dir="3660000">
                    <a:srgbClr val="FFFF00"/>
                  </a:innerShdw>
                  <a:reflection blurRad="6350" stA="50000" endA="300" endPos="50000" dist="60007" dir="5400000" sy="-100000" algn="bl" rotWithShape="0"/>
                </a:effectLst>
                <a:latin typeface="Footlight MT Light" panose="0204060206030A020304" pitchFamily="18" charset="0"/>
              </a:rPr>
              <a:t>n</a:t>
            </a:r>
            <a:r>
              <a:rPr lang="en-US" sz="3200" b="1" dirty="0" err="1" smtClean="0">
                <a:ln cmpd="sng">
                  <a:solidFill>
                    <a:srgbClr val="FFFF00">
                      <a:alpha val="64000"/>
                    </a:srgbClr>
                  </a:solidFill>
                </a:ln>
                <a:solidFill>
                  <a:schemeClr val="bg1"/>
                </a:solidFill>
                <a:effectLst>
                  <a:innerShdw dir="3660000">
                    <a:srgbClr val="FFFF00"/>
                  </a:innerShdw>
                  <a:reflection blurRad="6350" stA="50000" endA="300" endPos="50000" dist="60007" dir="5400000" sy="-100000" algn="bl" rotWithShape="0"/>
                </a:effectLst>
                <a:latin typeface="Footlight MT Light" panose="0204060206030A020304" pitchFamily="18" charset="0"/>
              </a:rPr>
              <a:t>tro</a:t>
            </a:r>
            <a:r>
              <a:rPr lang="en-US" sz="3200" b="1" dirty="0" smtClean="0">
                <a:ln cmpd="sng">
                  <a:solidFill>
                    <a:srgbClr val="FFFF00">
                      <a:alpha val="64000"/>
                    </a:srgbClr>
                  </a:solidFill>
                </a:ln>
                <a:solidFill>
                  <a:schemeClr val="bg1"/>
                </a:solidFill>
                <a:effectLst>
                  <a:innerShdw dir="3660000">
                    <a:srgbClr val="FFFF00"/>
                  </a:innerShdw>
                  <a:reflection blurRad="6350" stA="50000" endA="300" endPos="50000" dist="60007" dir="5400000" sy="-100000" algn="bl" rotWithShape="0"/>
                </a:effectLst>
                <a:latin typeface="Footlight MT Light" panose="0204060206030A020304" pitchFamily="18" charset="0"/>
              </a:rPr>
              <a:t>  to</a:t>
            </a:r>
            <a:endParaRPr lang="en-US" sz="3200" b="1" dirty="0">
              <a:ln cmpd="sng">
                <a:solidFill>
                  <a:srgbClr val="FFFF00">
                    <a:alpha val="64000"/>
                  </a:srgbClr>
                </a:solidFill>
              </a:ln>
              <a:solidFill>
                <a:schemeClr val="bg1"/>
              </a:solidFill>
              <a:effectLst>
                <a:innerShdw dir="3660000">
                  <a:srgbClr val="FFFF00"/>
                </a:innerShdw>
                <a:reflection blurRad="6350" stA="50000" endA="300" endPos="50000" dist="60007" dir="5400000" sy="-100000" algn="bl" rotWithShape="0"/>
              </a:effectLst>
              <a:latin typeface="Footlight MT Light" panose="0204060206030A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28600" y="990600"/>
            <a:ext cx="8382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Unit Outline</a:t>
            </a:r>
          </a:p>
          <a:p>
            <a:pPr marL="514350" indent="-514350">
              <a:buAutoNum type="romanUcPeriod"/>
            </a:pPr>
            <a:r>
              <a:rPr lang="en-US" sz="2000" dirty="0" smtClean="0">
                <a:solidFill>
                  <a:schemeClr val="bg1"/>
                </a:solidFill>
              </a:rPr>
              <a:t>Setting up the Lab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II.    Prepping the Reactants: making sense of the Periodic Table</a:t>
            </a:r>
          </a:p>
          <a:p>
            <a:pPr lvl="1"/>
            <a:r>
              <a:rPr lang="en-US" sz="2000" dirty="0" smtClean="0">
                <a:solidFill>
                  <a:schemeClr val="bg1"/>
                </a:solidFill>
              </a:rPr>
              <a:t>D.	Family Resemblances: Cracking the album open</a:t>
            </a:r>
          </a:p>
        </p:txBody>
      </p:sp>
      <p:pic>
        <p:nvPicPr>
          <p:cNvPr id="7" name="Picture 4" descr="https://np-apchemistry.wikispaces.com/file/view/periodic_table.gif/75828575/800x541/periodic_table.gif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428"/>
          <a:stretch/>
        </p:blipFill>
        <p:spPr bwMode="auto">
          <a:xfrm>
            <a:off x="4839506" y="2369988"/>
            <a:ext cx="4041503" cy="2065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28600" y="2667000"/>
            <a:ext cx="4343400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>
                    <a:lumMod val="85000"/>
                  </a:schemeClr>
                </a:solidFill>
              </a:rPr>
              <a:t>FAMILIES/GROUPS</a:t>
            </a:r>
          </a:p>
          <a:p>
            <a:r>
              <a:rPr lang="en-US" sz="2000" dirty="0" smtClean="0">
                <a:solidFill>
                  <a:schemeClr val="bg1">
                    <a:lumMod val="85000"/>
                  </a:schemeClr>
                </a:solidFill>
              </a:rPr>
              <a:t>   1. Tend to share a resemblance to one another (if not visual—then chemical)</a:t>
            </a:r>
          </a:p>
          <a:p>
            <a:r>
              <a:rPr lang="en-US" sz="2000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n-US" sz="2000" dirty="0" smtClean="0">
                <a:solidFill>
                  <a:schemeClr val="bg1">
                    <a:lumMod val="85000"/>
                  </a:schemeClr>
                </a:solidFill>
              </a:rPr>
              <a:t> 2.  Reactivity increases or decreases (</a:t>
            </a:r>
            <a:r>
              <a:rPr lang="en-US" sz="2000" dirty="0" err="1" smtClean="0">
                <a:solidFill>
                  <a:schemeClr val="bg1">
                    <a:lumMod val="85000"/>
                  </a:schemeClr>
                </a:solidFill>
              </a:rPr>
              <a:t>eg</a:t>
            </a:r>
            <a:r>
              <a:rPr lang="en-US" sz="2000" dirty="0" smtClean="0">
                <a:solidFill>
                  <a:schemeClr val="bg1">
                    <a:lumMod val="85000"/>
                  </a:schemeClr>
                </a:solidFill>
              </a:rPr>
              <a:t>.                                          ) </a:t>
            </a:r>
          </a:p>
          <a:p>
            <a:r>
              <a:rPr lang="en-US" sz="2000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n-US" sz="2000" dirty="0" smtClean="0">
                <a:solidFill>
                  <a:schemeClr val="bg1">
                    <a:lumMod val="85000"/>
                  </a:schemeClr>
                </a:solidFill>
              </a:rPr>
              <a:t> 3.  Share = # of valence e-</a:t>
            </a:r>
            <a:endParaRPr lang="en-US" sz="2400" dirty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en-US" sz="2400" dirty="0" smtClean="0">
                <a:solidFill>
                  <a:schemeClr val="bg1">
                    <a:lumMod val="85000"/>
                  </a:schemeClr>
                </a:solidFill>
              </a:rPr>
              <a:t>PERIODS</a:t>
            </a:r>
          </a:p>
          <a:p>
            <a:r>
              <a:rPr lang="en-US" sz="2000" dirty="0">
                <a:solidFill>
                  <a:schemeClr val="bg1">
                    <a:lumMod val="85000"/>
                  </a:schemeClr>
                </a:solidFill>
              </a:rPr>
              <a:t> 1. Tend to </a:t>
            </a:r>
            <a:r>
              <a:rPr lang="en-US" sz="2000" dirty="0" smtClean="0">
                <a:solidFill>
                  <a:schemeClr val="bg1">
                    <a:lumMod val="85000"/>
                  </a:schemeClr>
                </a:solidFill>
              </a:rPr>
              <a:t>radically differ from one </a:t>
            </a:r>
            <a:r>
              <a:rPr lang="en-US" sz="2000" dirty="0">
                <a:solidFill>
                  <a:schemeClr val="bg1">
                    <a:lumMod val="85000"/>
                  </a:schemeClr>
                </a:solidFill>
              </a:rPr>
              <a:t>another </a:t>
            </a:r>
            <a:endParaRPr lang="en-US" sz="2000" dirty="0" smtClean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en-US" sz="2000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n-US" sz="2000" dirty="0" smtClean="0">
                <a:solidFill>
                  <a:schemeClr val="bg1">
                    <a:lumMod val="85000"/>
                  </a:schemeClr>
                </a:solidFill>
              </a:rPr>
              <a:t>2</a:t>
            </a:r>
            <a:r>
              <a:rPr lang="en-US" sz="2000" dirty="0">
                <a:solidFill>
                  <a:schemeClr val="bg1">
                    <a:lumMod val="85000"/>
                  </a:schemeClr>
                </a:solidFill>
              </a:rPr>
              <a:t>.  E</a:t>
            </a:r>
            <a:r>
              <a:rPr lang="en-US" sz="2000" dirty="0" smtClean="0">
                <a:solidFill>
                  <a:schemeClr val="bg1">
                    <a:lumMod val="85000"/>
                  </a:schemeClr>
                </a:solidFill>
              </a:rPr>
              <a:t>ach period adds another new E level (PEL) </a:t>
            </a:r>
            <a:endParaRPr lang="en-US" sz="20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8" name="Rounded Rectangular Callout 7"/>
          <p:cNvSpPr/>
          <p:nvPr/>
        </p:nvSpPr>
        <p:spPr>
          <a:xfrm>
            <a:off x="4802857" y="4860831"/>
            <a:ext cx="2057400" cy="715089"/>
          </a:xfrm>
          <a:prstGeom prst="wedgeRoundRectCallout">
            <a:avLst>
              <a:gd name="adj1" fmla="val -23685"/>
              <a:gd name="adj2" fmla="val -73828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US" dirty="0" smtClean="0"/>
              <a:t>Metallic, tend to give up e-</a:t>
            </a:r>
            <a:endParaRPr lang="en-US" b="1" dirty="0" smtClean="0"/>
          </a:p>
        </p:txBody>
      </p:sp>
      <p:sp>
        <p:nvSpPr>
          <p:cNvPr id="5" name="Rectangle 4"/>
          <p:cNvSpPr/>
          <p:nvPr/>
        </p:nvSpPr>
        <p:spPr>
          <a:xfrm>
            <a:off x="838200" y="3974068"/>
            <a:ext cx="22480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hlinkClick r:id="rId4"/>
              </a:rPr>
              <a:t>Alkali metals in water</a:t>
            </a:r>
            <a:endParaRPr lang="en-US" b="1" dirty="0"/>
          </a:p>
        </p:txBody>
      </p:sp>
      <p:sp>
        <p:nvSpPr>
          <p:cNvPr id="11" name="Rounded Rectangular Callout 10"/>
          <p:cNvSpPr/>
          <p:nvPr/>
        </p:nvSpPr>
        <p:spPr>
          <a:xfrm>
            <a:off x="4572000" y="6034416"/>
            <a:ext cx="4343400" cy="408623"/>
          </a:xfrm>
          <a:prstGeom prst="wedgeRoundRectCallout">
            <a:avLst>
              <a:gd name="adj1" fmla="val 46203"/>
              <a:gd name="adj2" fmla="val -664956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US" dirty="0"/>
              <a:t>U</a:t>
            </a:r>
            <a:r>
              <a:rPr lang="en-US" dirty="0" smtClean="0"/>
              <a:t>nreactive, tend to be satisfied with own e-</a:t>
            </a:r>
            <a:endParaRPr lang="en-US" b="1" dirty="0" smtClean="0"/>
          </a:p>
        </p:txBody>
      </p:sp>
      <p:sp>
        <p:nvSpPr>
          <p:cNvPr id="10" name="Rounded Rectangular Callout 9"/>
          <p:cNvSpPr/>
          <p:nvPr/>
        </p:nvSpPr>
        <p:spPr>
          <a:xfrm>
            <a:off x="7012657" y="4846077"/>
            <a:ext cx="2057400" cy="715089"/>
          </a:xfrm>
          <a:prstGeom prst="wedgeRoundRectCallout">
            <a:avLst>
              <a:gd name="adj1" fmla="val 19980"/>
              <a:gd name="adj2" fmla="val -264515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US" dirty="0" smtClean="0"/>
              <a:t>Nonmetallic, tend to gain e-</a:t>
            </a:r>
            <a:endParaRPr lang="en-US" b="1" dirty="0" smtClean="0"/>
          </a:p>
        </p:txBody>
      </p:sp>
    </p:spTree>
    <p:extLst>
      <p:ext uri="{BB962C8B-B14F-4D97-AF65-F5344CB8AC3E}">
        <p14:creationId xmlns:p14="http://schemas.microsoft.com/office/powerpoint/2010/main" val="1166383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5"/>
      <p:bldP spid="8" grpId="0" animBg="1"/>
      <p:bldP spid="5" grpId="0"/>
      <p:bldP spid="11" grpId="0" animBg="1"/>
      <p:bldP spid="10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img04.deviantart.net/bde1/i/2013/332/b/c/wallpaper___i_love_chemistry___breaking_bad_by_black_adrac_star-d6vypf7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" t="51090" r="-395" b="28529"/>
          <a:stretch/>
        </p:blipFill>
        <p:spPr bwMode="auto">
          <a:xfrm>
            <a:off x="0" y="0"/>
            <a:ext cx="9144000" cy="10560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6" name="Picture 2" descr="http://img04.deviantart.net/bde1/i/2013/332/b/c/wallpaper___i_love_chemistry___breaking_bad_by_black_adrac_star-d6vypf7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09" t="30036" r="69254" b="49247"/>
          <a:stretch/>
        </p:blipFill>
        <p:spPr bwMode="auto">
          <a:xfrm>
            <a:off x="152400" y="-17398"/>
            <a:ext cx="1118937" cy="10734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4" name="TextBox 3"/>
          <p:cNvSpPr txBox="1"/>
          <p:nvPr/>
        </p:nvSpPr>
        <p:spPr>
          <a:xfrm>
            <a:off x="1219200" y="152400"/>
            <a:ext cx="1676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n cmpd="sng">
                  <a:solidFill>
                    <a:srgbClr val="FFFF00">
                      <a:alpha val="64000"/>
                    </a:srgbClr>
                  </a:solidFill>
                </a:ln>
                <a:solidFill>
                  <a:schemeClr val="bg1"/>
                </a:solidFill>
                <a:effectLst>
                  <a:innerShdw dir="3660000">
                    <a:srgbClr val="FFFF00"/>
                  </a:innerShdw>
                  <a:reflection blurRad="6350" stA="50000" endA="300" endPos="50000" dist="60007" dir="5400000" sy="-100000" algn="bl" rotWithShape="0"/>
                </a:effectLst>
                <a:latin typeface="Footlight MT Light" panose="0204060206030A020304" pitchFamily="18" charset="0"/>
              </a:rPr>
              <a:t>n</a:t>
            </a:r>
            <a:r>
              <a:rPr lang="en-US" sz="3200" b="1" dirty="0" err="1" smtClean="0">
                <a:ln cmpd="sng">
                  <a:solidFill>
                    <a:srgbClr val="FFFF00">
                      <a:alpha val="64000"/>
                    </a:srgbClr>
                  </a:solidFill>
                </a:ln>
                <a:solidFill>
                  <a:schemeClr val="bg1"/>
                </a:solidFill>
                <a:effectLst>
                  <a:innerShdw dir="3660000">
                    <a:srgbClr val="FFFF00"/>
                  </a:innerShdw>
                  <a:reflection blurRad="6350" stA="50000" endA="300" endPos="50000" dist="60007" dir="5400000" sy="-100000" algn="bl" rotWithShape="0"/>
                </a:effectLst>
                <a:latin typeface="Footlight MT Light" panose="0204060206030A020304" pitchFamily="18" charset="0"/>
              </a:rPr>
              <a:t>tro</a:t>
            </a:r>
            <a:r>
              <a:rPr lang="en-US" sz="3200" b="1" dirty="0" smtClean="0">
                <a:ln cmpd="sng">
                  <a:solidFill>
                    <a:srgbClr val="FFFF00">
                      <a:alpha val="64000"/>
                    </a:srgbClr>
                  </a:solidFill>
                </a:ln>
                <a:solidFill>
                  <a:schemeClr val="bg1"/>
                </a:solidFill>
                <a:effectLst>
                  <a:innerShdw dir="3660000">
                    <a:srgbClr val="FFFF00"/>
                  </a:innerShdw>
                  <a:reflection blurRad="6350" stA="50000" endA="300" endPos="50000" dist="60007" dir="5400000" sy="-100000" algn="bl" rotWithShape="0"/>
                </a:effectLst>
                <a:latin typeface="Footlight MT Light" panose="0204060206030A020304" pitchFamily="18" charset="0"/>
              </a:rPr>
              <a:t>  to</a:t>
            </a:r>
            <a:endParaRPr lang="en-US" sz="3200" b="1" dirty="0">
              <a:ln cmpd="sng">
                <a:solidFill>
                  <a:srgbClr val="FFFF00">
                    <a:alpha val="64000"/>
                  </a:srgbClr>
                </a:solidFill>
              </a:ln>
              <a:solidFill>
                <a:schemeClr val="bg1"/>
              </a:solidFill>
              <a:effectLst>
                <a:innerShdw dir="3660000">
                  <a:srgbClr val="FFFF00"/>
                </a:innerShdw>
                <a:reflection blurRad="6350" stA="50000" endA="300" endPos="50000" dist="60007" dir="5400000" sy="-100000" algn="bl" rotWithShape="0"/>
              </a:effectLst>
              <a:latin typeface="Footlight MT Light" panose="0204060206030A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28600" y="1149489"/>
            <a:ext cx="838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Unit Outline</a:t>
            </a:r>
          </a:p>
          <a:p>
            <a:pPr lvl="1"/>
            <a:r>
              <a:rPr lang="en-US" sz="2000" dirty="0" smtClean="0">
                <a:solidFill>
                  <a:schemeClr val="bg1"/>
                </a:solidFill>
              </a:rPr>
              <a:t>Places e- like to be, Things e- like to do</a:t>
            </a:r>
          </a:p>
        </p:txBody>
      </p:sp>
      <p:pic>
        <p:nvPicPr>
          <p:cNvPr id="9220" name="Picture 4" descr="https://np-apchemistry.wikispaces.com/file/view/periodic_table.gif/75828575/800x541/periodic_table.gif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428"/>
          <a:stretch/>
        </p:blipFill>
        <p:spPr bwMode="auto">
          <a:xfrm>
            <a:off x="76200" y="1981200"/>
            <a:ext cx="8812832" cy="4503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5562600" y="1318766"/>
            <a:ext cx="28045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hlinkClick r:id="rId4"/>
              </a:rPr>
              <a:t>A Tour of the Periodic Table</a:t>
            </a:r>
          </a:p>
        </p:txBody>
      </p:sp>
    </p:spTree>
    <p:extLst>
      <p:ext uri="{BB962C8B-B14F-4D97-AF65-F5344CB8AC3E}">
        <p14:creationId xmlns:p14="http://schemas.microsoft.com/office/powerpoint/2010/main" val="135818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img04.deviantart.net/bde1/i/2013/332/b/c/wallpaper___i_love_chemistry___breaking_bad_by_black_adrac_star-d6vypf7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" t="51090" r="-395" b="28529"/>
          <a:stretch/>
        </p:blipFill>
        <p:spPr bwMode="auto">
          <a:xfrm>
            <a:off x="0" y="0"/>
            <a:ext cx="9144000" cy="10560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6" name="Picture 2" descr="http://img04.deviantart.net/bde1/i/2013/332/b/c/wallpaper___i_love_chemistry___breaking_bad_by_black_adrac_star-d6vypf7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09" t="30036" r="69254" b="49247"/>
          <a:stretch/>
        </p:blipFill>
        <p:spPr bwMode="auto">
          <a:xfrm>
            <a:off x="152400" y="-17398"/>
            <a:ext cx="1118937" cy="10734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4" name="TextBox 3"/>
          <p:cNvSpPr txBox="1"/>
          <p:nvPr/>
        </p:nvSpPr>
        <p:spPr>
          <a:xfrm>
            <a:off x="1219200" y="152400"/>
            <a:ext cx="1676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n cmpd="sng">
                  <a:solidFill>
                    <a:srgbClr val="FFFF00">
                      <a:alpha val="64000"/>
                    </a:srgbClr>
                  </a:solidFill>
                </a:ln>
                <a:solidFill>
                  <a:schemeClr val="bg1"/>
                </a:solidFill>
                <a:effectLst>
                  <a:innerShdw dir="3660000">
                    <a:srgbClr val="FFFF00"/>
                  </a:innerShdw>
                  <a:reflection blurRad="6350" stA="50000" endA="300" endPos="50000" dist="60007" dir="5400000" sy="-100000" algn="bl" rotWithShape="0"/>
                </a:effectLst>
                <a:latin typeface="Footlight MT Light" panose="0204060206030A020304" pitchFamily="18" charset="0"/>
              </a:rPr>
              <a:t>n</a:t>
            </a:r>
            <a:r>
              <a:rPr lang="en-US" sz="3200" b="1" dirty="0" err="1" smtClean="0">
                <a:ln cmpd="sng">
                  <a:solidFill>
                    <a:srgbClr val="FFFF00">
                      <a:alpha val="64000"/>
                    </a:srgbClr>
                  </a:solidFill>
                </a:ln>
                <a:solidFill>
                  <a:schemeClr val="bg1"/>
                </a:solidFill>
                <a:effectLst>
                  <a:innerShdw dir="3660000">
                    <a:srgbClr val="FFFF00"/>
                  </a:innerShdw>
                  <a:reflection blurRad="6350" stA="50000" endA="300" endPos="50000" dist="60007" dir="5400000" sy="-100000" algn="bl" rotWithShape="0"/>
                </a:effectLst>
                <a:latin typeface="Footlight MT Light" panose="0204060206030A020304" pitchFamily="18" charset="0"/>
              </a:rPr>
              <a:t>tro</a:t>
            </a:r>
            <a:r>
              <a:rPr lang="en-US" sz="3200" b="1" dirty="0" smtClean="0">
                <a:ln cmpd="sng">
                  <a:solidFill>
                    <a:srgbClr val="FFFF00">
                      <a:alpha val="64000"/>
                    </a:srgbClr>
                  </a:solidFill>
                </a:ln>
                <a:solidFill>
                  <a:schemeClr val="bg1"/>
                </a:solidFill>
                <a:effectLst>
                  <a:innerShdw dir="3660000">
                    <a:srgbClr val="FFFF00"/>
                  </a:innerShdw>
                  <a:reflection blurRad="6350" stA="50000" endA="300" endPos="50000" dist="60007" dir="5400000" sy="-100000" algn="bl" rotWithShape="0"/>
                </a:effectLst>
                <a:latin typeface="Footlight MT Light" panose="0204060206030A020304" pitchFamily="18" charset="0"/>
              </a:rPr>
              <a:t>  to</a:t>
            </a:r>
            <a:endParaRPr lang="en-US" sz="3200" b="1" dirty="0">
              <a:ln cmpd="sng">
                <a:solidFill>
                  <a:srgbClr val="FFFF00">
                    <a:alpha val="64000"/>
                  </a:srgbClr>
                </a:solidFill>
              </a:ln>
              <a:solidFill>
                <a:schemeClr val="bg1"/>
              </a:solidFill>
              <a:effectLst>
                <a:innerShdw dir="3660000">
                  <a:srgbClr val="FFFF00"/>
                </a:innerShdw>
                <a:reflection blurRad="6350" stA="50000" endA="300" endPos="50000" dist="60007" dir="5400000" sy="-100000" algn="bl" rotWithShape="0"/>
              </a:effectLst>
              <a:latin typeface="Footlight MT Light" panose="0204060206030A020304" pitchFamily="18" charset="0"/>
            </a:endParaRPr>
          </a:p>
        </p:txBody>
      </p:sp>
      <p:pic>
        <p:nvPicPr>
          <p:cNvPr id="1032" name="Picture 8" descr="http://www.plethorahomeschool.com/wp-content/uploads/2013/09/Periodic-Table-of-Videos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57600" y="1447800"/>
            <a:ext cx="5090858" cy="36576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76802" name="Picture 2" descr="http://www.periodictable.com/Samples/005.6/s1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1600200"/>
            <a:ext cx="3743325" cy="3743325"/>
          </a:xfrm>
          <a:prstGeom prst="rect">
            <a:avLst/>
          </a:prstGeom>
          <a:noFill/>
        </p:spPr>
      </p:pic>
      <p:sp>
        <p:nvSpPr>
          <p:cNvPr id="12" name="Rectangle 11"/>
          <p:cNvSpPr/>
          <p:nvPr/>
        </p:nvSpPr>
        <p:spPr>
          <a:xfrm>
            <a:off x="304800" y="6172200"/>
            <a:ext cx="95833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hlinkClick r:id="rId5" tooltip="Boron ***"/>
              </a:rPr>
              <a:t>Boron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915638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img04.deviantart.net/bde1/i/2013/332/b/c/wallpaper___i_love_chemistry___breaking_bad_by_black_adrac_star-d6vypf7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" t="51090" r="-395" b="28529"/>
          <a:stretch/>
        </p:blipFill>
        <p:spPr bwMode="auto">
          <a:xfrm>
            <a:off x="0" y="0"/>
            <a:ext cx="9144000" cy="10560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6" name="Picture 2" descr="http://img04.deviantart.net/bde1/i/2013/332/b/c/wallpaper___i_love_chemistry___breaking_bad_by_black_adrac_star-d6vypf7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09" t="30036" r="69254" b="49247"/>
          <a:stretch/>
        </p:blipFill>
        <p:spPr bwMode="auto">
          <a:xfrm>
            <a:off x="152400" y="-17398"/>
            <a:ext cx="1118937" cy="10734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4" name="TextBox 3"/>
          <p:cNvSpPr txBox="1"/>
          <p:nvPr/>
        </p:nvSpPr>
        <p:spPr>
          <a:xfrm>
            <a:off x="1219200" y="152400"/>
            <a:ext cx="1676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n cmpd="sng">
                  <a:solidFill>
                    <a:srgbClr val="FFFF00">
                      <a:alpha val="64000"/>
                    </a:srgbClr>
                  </a:solidFill>
                </a:ln>
                <a:solidFill>
                  <a:schemeClr val="bg1"/>
                </a:solidFill>
                <a:effectLst>
                  <a:innerShdw dir="3660000">
                    <a:srgbClr val="FFFF00"/>
                  </a:innerShdw>
                  <a:reflection blurRad="6350" stA="50000" endA="300" endPos="50000" dist="60007" dir="5400000" sy="-100000" algn="bl" rotWithShape="0"/>
                </a:effectLst>
                <a:latin typeface="Footlight MT Light" panose="0204060206030A020304" pitchFamily="18" charset="0"/>
              </a:rPr>
              <a:t>n</a:t>
            </a:r>
            <a:r>
              <a:rPr lang="en-US" sz="3200" b="1" dirty="0" err="1" smtClean="0">
                <a:ln cmpd="sng">
                  <a:solidFill>
                    <a:srgbClr val="FFFF00">
                      <a:alpha val="64000"/>
                    </a:srgbClr>
                  </a:solidFill>
                </a:ln>
                <a:solidFill>
                  <a:schemeClr val="bg1"/>
                </a:solidFill>
                <a:effectLst>
                  <a:innerShdw dir="3660000">
                    <a:srgbClr val="FFFF00"/>
                  </a:innerShdw>
                  <a:reflection blurRad="6350" stA="50000" endA="300" endPos="50000" dist="60007" dir="5400000" sy="-100000" algn="bl" rotWithShape="0"/>
                </a:effectLst>
                <a:latin typeface="Footlight MT Light" panose="0204060206030A020304" pitchFamily="18" charset="0"/>
              </a:rPr>
              <a:t>tro</a:t>
            </a:r>
            <a:r>
              <a:rPr lang="en-US" sz="3200" b="1" dirty="0" smtClean="0">
                <a:ln cmpd="sng">
                  <a:solidFill>
                    <a:srgbClr val="FFFF00">
                      <a:alpha val="64000"/>
                    </a:srgbClr>
                  </a:solidFill>
                </a:ln>
                <a:solidFill>
                  <a:schemeClr val="bg1"/>
                </a:solidFill>
                <a:effectLst>
                  <a:innerShdw dir="3660000">
                    <a:srgbClr val="FFFF00"/>
                  </a:innerShdw>
                  <a:reflection blurRad="6350" stA="50000" endA="300" endPos="50000" dist="60007" dir="5400000" sy="-100000" algn="bl" rotWithShape="0"/>
                </a:effectLst>
                <a:latin typeface="Footlight MT Light" panose="0204060206030A020304" pitchFamily="18" charset="0"/>
              </a:rPr>
              <a:t>  to</a:t>
            </a:r>
            <a:endParaRPr lang="en-US" sz="3200" b="1" dirty="0">
              <a:ln cmpd="sng">
                <a:solidFill>
                  <a:srgbClr val="FFFF00">
                    <a:alpha val="64000"/>
                  </a:srgbClr>
                </a:solidFill>
              </a:ln>
              <a:solidFill>
                <a:schemeClr val="bg1"/>
              </a:solidFill>
              <a:effectLst>
                <a:innerShdw dir="3660000">
                  <a:srgbClr val="FFFF00"/>
                </a:innerShdw>
                <a:reflection blurRad="6350" stA="50000" endA="300" endPos="50000" dist="60007" dir="5400000" sy="-100000" algn="bl" rotWithShape="0"/>
              </a:effectLst>
              <a:latin typeface="Footlight MT Light" panose="0204060206030A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28600" y="1149489"/>
            <a:ext cx="8382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Unit Outline</a:t>
            </a:r>
          </a:p>
          <a:p>
            <a:pPr marL="514350" indent="-514350">
              <a:buAutoNum type="romanUcPeriod"/>
            </a:pPr>
            <a:r>
              <a:rPr lang="en-US" sz="2000" dirty="0" smtClean="0">
                <a:solidFill>
                  <a:schemeClr val="bg1"/>
                </a:solidFill>
              </a:rPr>
              <a:t>Setting up the Lab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II.    Prepping the Reactants: making sense of the Periodic Table</a:t>
            </a:r>
          </a:p>
          <a:p>
            <a:pPr lvl="1"/>
            <a:r>
              <a:rPr lang="en-US" sz="2000" dirty="0" smtClean="0">
                <a:solidFill>
                  <a:schemeClr val="bg1"/>
                </a:solidFill>
              </a:rPr>
              <a:t>E.	e- dot notation</a:t>
            </a:r>
          </a:p>
        </p:txBody>
      </p:sp>
      <p:pic>
        <p:nvPicPr>
          <p:cNvPr id="7" name="Picture 2" descr="http://image.slidesharecdn.com/valenceelectrons-120524145827-phpapp01/95/valence-electrons-14-728.jpg?cb=133787159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" y="2667000"/>
            <a:ext cx="52832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://image.slidesharecdn.com/valenceelectrons-120524145827-phpapp01/95/valence-electrons-14-728.jpg?cb=1337871596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35" t="61246" r="4899" b="3992"/>
          <a:stretch/>
        </p:blipFill>
        <p:spPr bwMode="auto">
          <a:xfrm>
            <a:off x="5943600" y="2286000"/>
            <a:ext cx="1882815" cy="2175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7162800" y="2971800"/>
            <a:ext cx="228600" cy="152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1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6324600" y="2959261"/>
            <a:ext cx="228600" cy="152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2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6629400" y="2667000"/>
            <a:ext cx="228600" cy="152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3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6604804" y="3733800"/>
            <a:ext cx="228600" cy="152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4</a:t>
            </a:r>
          </a:p>
        </p:txBody>
      </p:sp>
      <p:sp>
        <p:nvSpPr>
          <p:cNvPr id="14" name="Rectangle 13"/>
          <p:cNvSpPr/>
          <p:nvPr/>
        </p:nvSpPr>
        <p:spPr>
          <a:xfrm>
            <a:off x="7164729" y="3297447"/>
            <a:ext cx="228600" cy="152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5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323153" y="3297447"/>
            <a:ext cx="228600" cy="152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6</a:t>
            </a:r>
          </a:p>
        </p:txBody>
      </p:sp>
      <p:sp>
        <p:nvSpPr>
          <p:cNvPr id="16" name="Rectangle 15"/>
          <p:cNvSpPr/>
          <p:nvPr/>
        </p:nvSpPr>
        <p:spPr>
          <a:xfrm>
            <a:off x="6885007" y="2667000"/>
            <a:ext cx="228600" cy="152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7</a:t>
            </a:r>
          </a:p>
        </p:txBody>
      </p:sp>
      <p:sp>
        <p:nvSpPr>
          <p:cNvPr id="17" name="Rectangle 16"/>
          <p:cNvSpPr/>
          <p:nvPr/>
        </p:nvSpPr>
        <p:spPr>
          <a:xfrm>
            <a:off x="6883560" y="3733800"/>
            <a:ext cx="228600" cy="152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3001389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 animBg="1"/>
      <p:bldP spid="11" grpId="0" animBg="1"/>
      <p:bldP spid="12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648200"/>
            <a:ext cx="8686800" cy="163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http://img04.deviantart.net/bde1/i/2013/332/b/c/wallpaper___i_love_chemistry___breaking_bad_by_black_adrac_star-d6vypf7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" t="51090" r="-395" b="28529"/>
          <a:stretch/>
        </p:blipFill>
        <p:spPr bwMode="auto">
          <a:xfrm>
            <a:off x="0" y="0"/>
            <a:ext cx="9144000" cy="10560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6" name="Picture 2" descr="http://img04.deviantart.net/bde1/i/2013/332/b/c/wallpaper___i_love_chemistry___breaking_bad_by_black_adrac_star-d6vypf7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09" t="30036" r="69254" b="49247"/>
          <a:stretch/>
        </p:blipFill>
        <p:spPr bwMode="auto">
          <a:xfrm>
            <a:off x="152400" y="-17398"/>
            <a:ext cx="1118937" cy="10734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4" name="TextBox 3"/>
          <p:cNvSpPr txBox="1"/>
          <p:nvPr/>
        </p:nvSpPr>
        <p:spPr>
          <a:xfrm>
            <a:off x="1219200" y="152400"/>
            <a:ext cx="1676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n cmpd="sng">
                  <a:solidFill>
                    <a:srgbClr val="FFFF00">
                      <a:alpha val="64000"/>
                    </a:srgbClr>
                  </a:solidFill>
                </a:ln>
                <a:solidFill>
                  <a:schemeClr val="bg1"/>
                </a:solidFill>
                <a:effectLst>
                  <a:innerShdw dir="3660000">
                    <a:srgbClr val="FFFF00"/>
                  </a:innerShdw>
                  <a:reflection blurRad="6350" stA="50000" endA="300" endPos="50000" dist="60007" dir="5400000" sy="-100000" algn="bl" rotWithShape="0"/>
                </a:effectLst>
                <a:latin typeface="Footlight MT Light" panose="0204060206030A020304" pitchFamily="18" charset="0"/>
              </a:rPr>
              <a:t>n</a:t>
            </a:r>
            <a:r>
              <a:rPr lang="en-US" sz="3200" b="1" dirty="0" err="1" smtClean="0">
                <a:ln cmpd="sng">
                  <a:solidFill>
                    <a:srgbClr val="FFFF00">
                      <a:alpha val="64000"/>
                    </a:srgbClr>
                  </a:solidFill>
                </a:ln>
                <a:solidFill>
                  <a:schemeClr val="bg1"/>
                </a:solidFill>
                <a:effectLst>
                  <a:innerShdw dir="3660000">
                    <a:srgbClr val="FFFF00"/>
                  </a:innerShdw>
                  <a:reflection blurRad="6350" stA="50000" endA="300" endPos="50000" dist="60007" dir="5400000" sy="-100000" algn="bl" rotWithShape="0"/>
                </a:effectLst>
                <a:latin typeface="Footlight MT Light" panose="0204060206030A020304" pitchFamily="18" charset="0"/>
              </a:rPr>
              <a:t>tro</a:t>
            </a:r>
            <a:r>
              <a:rPr lang="en-US" sz="3200" b="1" dirty="0" smtClean="0">
                <a:ln cmpd="sng">
                  <a:solidFill>
                    <a:srgbClr val="FFFF00">
                      <a:alpha val="64000"/>
                    </a:srgbClr>
                  </a:solidFill>
                </a:ln>
                <a:solidFill>
                  <a:schemeClr val="bg1"/>
                </a:solidFill>
                <a:effectLst>
                  <a:innerShdw dir="3660000">
                    <a:srgbClr val="FFFF00"/>
                  </a:innerShdw>
                  <a:reflection blurRad="6350" stA="50000" endA="300" endPos="50000" dist="60007" dir="5400000" sy="-100000" algn="bl" rotWithShape="0"/>
                </a:effectLst>
                <a:latin typeface="Footlight MT Light" panose="0204060206030A020304" pitchFamily="18" charset="0"/>
              </a:rPr>
              <a:t>  to</a:t>
            </a:r>
            <a:endParaRPr lang="en-US" sz="3200" b="1" dirty="0">
              <a:ln cmpd="sng">
                <a:solidFill>
                  <a:srgbClr val="FFFF00">
                    <a:alpha val="64000"/>
                  </a:srgbClr>
                </a:solidFill>
              </a:ln>
              <a:solidFill>
                <a:schemeClr val="bg1"/>
              </a:solidFill>
              <a:effectLst>
                <a:innerShdw dir="3660000">
                  <a:srgbClr val="FFFF00"/>
                </a:innerShdw>
                <a:reflection blurRad="6350" stA="50000" endA="300" endPos="50000" dist="60007" dir="5400000" sy="-100000" algn="bl" rotWithShape="0"/>
              </a:effectLst>
              <a:latin typeface="Footlight MT Light" panose="0204060206030A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28600" y="1149489"/>
            <a:ext cx="8382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Unit Outline</a:t>
            </a:r>
          </a:p>
          <a:p>
            <a:pPr marL="514350" indent="-514350">
              <a:buAutoNum type="romanUcPeriod"/>
            </a:pPr>
            <a:r>
              <a:rPr lang="en-US" sz="2000" dirty="0" smtClean="0">
                <a:solidFill>
                  <a:schemeClr val="bg1"/>
                </a:solidFill>
              </a:rPr>
              <a:t>Setting up the Lab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II.    Prepping the Reactants: making sense of the Periodic Table</a:t>
            </a:r>
          </a:p>
          <a:p>
            <a:pPr lvl="1"/>
            <a:r>
              <a:rPr lang="en-US" sz="2000" dirty="0" smtClean="0">
                <a:solidFill>
                  <a:schemeClr val="bg1"/>
                </a:solidFill>
              </a:rPr>
              <a:t>E.	e- dot notation</a:t>
            </a:r>
          </a:p>
        </p:txBody>
      </p:sp>
      <p:pic>
        <p:nvPicPr>
          <p:cNvPr id="8" name="Picture 2" descr="http://image.slidesharecdn.com/valenceelectrons-120524145827-phpapp01/95/valence-electrons-14-728.jpg?cb=1337871596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35" t="61246" r="4899" b="3992"/>
          <a:stretch/>
        </p:blipFill>
        <p:spPr bwMode="auto">
          <a:xfrm>
            <a:off x="5943600" y="2286000"/>
            <a:ext cx="1882815" cy="2175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7162800" y="2971800"/>
            <a:ext cx="228600" cy="152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1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6324600" y="2959261"/>
            <a:ext cx="228600" cy="152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2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6629400" y="2667000"/>
            <a:ext cx="228600" cy="152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3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6604804" y="3733800"/>
            <a:ext cx="228600" cy="152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4</a:t>
            </a:r>
          </a:p>
        </p:txBody>
      </p:sp>
      <p:sp>
        <p:nvSpPr>
          <p:cNvPr id="14" name="Rectangle 13"/>
          <p:cNvSpPr/>
          <p:nvPr/>
        </p:nvSpPr>
        <p:spPr>
          <a:xfrm>
            <a:off x="7164729" y="3297447"/>
            <a:ext cx="228600" cy="152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5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323153" y="3297447"/>
            <a:ext cx="228600" cy="152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6</a:t>
            </a:r>
          </a:p>
        </p:txBody>
      </p:sp>
      <p:sp>
        <p:nvSpPr>
          <p:cNvPr id="16" name="Rectangle 15"/>
          <p:cNvSpPr/>
          <p:nvPr/>
        </p:nvSpPr>
        <p:spPr>
          <a:xfrm>
            <a:off x="6885007" y="2667000"/>
            <a:ext cx="228600" cy="152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7</a:t>
            </a:r>
          </a:p>
        </p:txBody>
      </p:sp>
      <p:sp>
        <p:nvSpPr>
          <p:cNvPr id="17" name="Rectangle 16"/>
          <p:cNvSpPr/>
          <p:nvPr/>
        </p:nvSpPr>
        <p:spPr>
          <a:xfrm>
            <a:off x="6883560" y="3733800"/>
            <a:ext cx="228600" cy="152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8</a:t>
            </a:r>
          </a:p>
        </p:txBody>
      </p:sp>
      <p:sp>
        <p:nvSpPr>
          <p:cNvPr id="5" name="Rectangle 4"/>
          <p:cNvSpPr/>
          <p:nvPr/>
        </p:nvSpPr>
        <p:spPr>
          <a:xfrm>
            <a:off x="990600" y="5446570"/>
            <a:ext cx="228600" cy="2684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2171700" y="5580785"/>
            <a:ext cx="114300" cy="2684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1828800" y="5165845"/>
            <a:ext cx="228600" cy="2684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3124200" y="5446570"/>
            <a:ext cx="228600" cy="2684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2590800" y="5464755"/>
            <a:ext cx="228600" cy="2684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2819400" y="5181600"/>
            <a:ext cx="228600" cy="2684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4191000" y="5486400"/>
            <a:ext cx="228600" cy="2684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3657600" y="5580785"/>
            <a:ext cx="228600" cy="2684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3962400" y="5181600"/>
            <a:ext cx="228600" cy="2684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3962400" y="5867400"/>
            <a:ext cx="228600" cy="2684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5257800" y="5522770"/>
            <a:ext cx="228600" cy="2684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4724400" y="5486400"/>
            <a:ext cx="228600" cy="2684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5029200" y="5181600"/>
            <a:ext cx="228600" cy="2684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5029200" y="5903770"/>
            <a:ext cx="228600" cy="2684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6331017" y="5522770"/>
            <a:ext cx="228600" cy="2684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6096000" y="5166360"/>
            <a:ext cx="228600" cy="2684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5791200" y="5522770"/>
            <a:ext cx="228600" cy="2684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6108834" y="5903770"/>
            <a:ext cx="228600" cy="2684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7414021" y="5501640"/>
            <a:ext cx="228600" cy="2684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7179004" y="5181600"/>
            <a:ext cx="228600" cy="2684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6874204" y="5504585"/>
            <a:ext cx="228600" cy="2684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7191838" y="5919010"/>
            <a:ext cx="228600" cy="2684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8754531" y="5580784"/>
            <a:ext cx="160869" cy="2866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8305800" y="5181600"/>
            <a:ext cx="228600" cy="2684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7924800" y="5583730"/>
            <a:ext cx="228600" cy="2684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/>
          <p:cNvSpPr/>
          <p:nvPr/>
        </p:nvSpPr>
        <p:spPr>
          <a:xfrm>
            <a:off x="8305800" y="5921955"/>
            <a:ext cx="228600" cy="2684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395663" y="5036403"/>
            <a:ext cx="2807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/>
              <a:t>.</a:t>
            </a:r>
            <a:endParaRPr lang="en-US" sz="4800" dirty="0"/>
          </a:p>
        </p:txBody>
      </p:sp>
      <p:sp>
        <p:nvSpPr>
          <p:cNvPr id="44" name="Rectangle 43"/>
          <p:cNvSpPr/>
          <p:nvPr/>
        </p:nvSpPr>
        <p:spPr>
          <a:xfrm>
            <a:off x="1371600" y="5522770"/>
            <a:ext cx="228600" cy="2684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68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9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img04.deviantart.net/bde1/i/2013/332/b/c/wallpaper___i_love_chemistry___breaking_bad_by_black_adrac_star-d6vypf7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" t="51090" r="-395" b="28529"/>
          <a:stretch/>
        </p:blipFill>
        <p:spPr bwMode="auto">
          <a:xfrm>
            <a:off x="0" y="0"/>
            <a:ext cx="9144000" cy="10560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6" name="Picture 2" descr="http://img04.deviantart.net/bde1/i/2013/332/b/c/wallpaper___i_love_chemistry___breaking_bad_by_black_adrac_star-d6vypf7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09" t="30036" r="69254" b="49247"/>
          <a:stretch/>
        </p:blipFill>
        <p:spPr bwMode="auto">
          <a:xfrm>
            <a:off x="152400" y="-17398"/>
            <a:ext cx="1118937" cy="10734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4" name="TextBox 3"/>
          <p:cNvSpPr txBox="1"/>
          <p:nvPr/>
        </p:nvSpPr>
        <p:spPr>
          <a:xfrm>
            <a:off x="1219200" y="152400"/>
            <a:ext cx="1676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n cmpd="sng">
                  <a:solidFill>
                    <a:srgbClr val="FFFF00">
                      <a:alpha val="64000"/>
                    </a:srgbClr>
                  </a:solidFill>
                </a:ln>
                <a:solidFill>
                  <a:schemeClr val="bg1"/>
                </a:solidFill>
                <a:effectLst>
                  <a:innerShdw dir="3660000">
                    <a:srgbClr val="FFFF00"/>
                  </a:innerShdw>
                  <a:reflection blurRad="6350" stA="50000" endA="300" endPos="50000" dist="60007" dir="5400000" sy="-100000" algn="bl" rotWithShape="0"/>
                </a:effectLst>
                <a:latin typeface="Footlight MT Light" panose="0204060206030A020304" pitchFamily="18" charset="0"/>
              </a:rPr>
              <a:t>n</a:t>
            </a:r>
            <a:r>
              <a:rPr lang="en-US" sz="3200" b="1" dirty="0" err="1" smtClean="0">
                <a:ln cmpd="sng">
                  <a:solidFill>
                    <a:srgbClr val="FFFF00">
                      <a:alpha val="64000"/>
                    </a:srgbClr>
                  </a:solidFill>
                </a:ln>
                <a:solidFill>
                  <a:schemeClr val="bg1"/>
                </a:solidFill>
                <a:effectLst>
                  <a:innerShdw dir="3660000">
                    <a:srgbClr val="FFFF00"/>
                  </a:innerShdw>
                  <a:reflection blurRad="6350" stA="50000" endA="300" endPos="50000" dist="60007" dir="5400000" sy="-100000" algn="bl" rotWithShape="0"/>
                </a:effectLst>
                <a:latin typeface="Footlight MT Light" panose="0204060206030A020304" pitchFamily="18" charset="0"/>
              </a:rPr>
              <a:t>tro</a:t>
            </a:r>
            <a:r>
              <a:rPr lang="en-US" sz="3200" b="1" dirty="0" smtClean="0">
                <a:ln cmpd="sng">
                  <a:solidFill>
                    <a:srgbClr val="FFFF00">
                      <a:alpha val="64000"/>
                    </a:srgbClr>
                  </a:solidFill>
                </a:ln>
                <a:solidFill>
                  <a:schemeClr val="bg1"/>
                </a:solidFill>
                <a:effectLst>
                  <a:innerShdw dir="3660000">
                    <a:srgbClr val="FFFF00"/>
                  </a:innerShdw>
                  <a:reflection blurRad="6350" stA="50000" endA="300" endPos="50000" dist="60007" dir="5400000" sy="-100000" algn="bl" rotWithShape="0"/>
                </a:effectLst>
                <a:latin typeface="Footlight MT Light" panose="0204060206030A020304" pitchFamily="18" charset="0"/>
              </a:rPr>
              <a:t>  to</a:t>
            </a:r>
            <a:endParaRPr lang="en-US" sz="3200" b="1" dirty="0">
              <a:ln cmpd="sng">
                <a:solidFill>
                  <a:srgbClr val="FFFF00">
                    <a:alpha val="64000"/>
                  </a:srgbClr>
                </a:solidFill>
              </a:ln>
              <a:solidFill>
                <a:schemeClr val="bg1"/>
              </a:solidFill>
              <a:effectLst>
                <a:innerShdw dir="3660000">
                  <a:srgbClr val="FFFF00"/>
                </a:innerShdw>
                <a:reflection blurRad="6350" stA="50000" endA="300" endPos="50000" dist="60007" dir="5400000" sy="-100000" algn="bl" rotWithShape="0"/>
              </a:effectLst>
              <a:latin typeface="Footlight MT Light" panose="0204060206030A020304" pitchFamily="18" charset="0"/>
            </a:endParaRPr>
          </a:p>
        </p:txBody>
      </p:sp>
      <p:pic>
        <p:nvPicPr>
          <p:cNvPr id="1032" name="Picture 8" descr="http://www.plethorahomeschool.com/wp-content/uploads/2013/09/Periodic-Table-of-Videos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57600" y="1447800"/>
            <a:ext cx="5090858" cy="36576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8" name="Rectangle 7"/>
          <p:cNvSpPr/>
          <p:nvPr/>
        </p:nvSpPr>
        <p:spPr>
          <a:xfrm>
            <a:off x="228600" y="6172200"/>
            <a:ext cx="110479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hlinkClick r:id="rId4"/>
              </a:rPr>
              <a:t>Carbon</a:t>
            </a:r>
            <a:endParaRPr lang="en-US" sz="2400" b="1" dirty="0">
              <a:hlinkClick r:id="rId4"/>
            </a:endParaRPr>
          </a:p>
        </p:txBody>
      </p:sp>
      <p:pic>
        <p:nvPicPr>
          <p:cNvPr id="78850" name="Picture 2" descr="http://periodictable.com/Samples/006.x4/s9s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1000" y="1600200"/>
            <a:ext cx="3390900" cy="33909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0" name="Picture 4" descr="http://www.themarysue.com/wp-content/uploads/2014/07/Screenshot-2014-07-08-12.59.42-640x36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48200" y="4876800"/>
            <a:ext cx="2664918" cy="1524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15638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img04.deviantart.net/bde1/i/2013/332/b/c/wallpaper___i_love_chemistry___breaking_bad_by_black_adrac_star-d6vypf7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" t="51090" r="-395" b="28529"/>
          <a:stretch/>
        </p:blipFill>
        <p:spPr bwMode="auto">
          <a:xfrm>
            <a:off x="0" y="0"/>
            <a:ext cx="9144000" cy="10560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6" name="Picture 2" descr="http://img04.deviantart.net/bde1/i/2013/332/b/c/wallpaper___i_love_chemistry___breaking_bad_by_black_adrac_star-d6vypf7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09" t="30036" r="69254" b="49247"/>
          <a:stretch/>
        </p:blipFill>
        <p:spPr bwMode="auto">
          <a:xfrm>
            <a:off x="152400" y="-17398"/>
            <a:ext cx="1118937" cy="10734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4" name="TextBox 3"/>
          <p:cNvSpPr txBox="1"/>
          <p:nvPr/>
        </p:nvSpPr>
        <p:spPr>
          <a:xfrm>
            <a:off x="1219200" y="152400"/>
            <a:ext cx="1676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n cmpd="sng">
                  <a:solidFill>
                    <a:srgbClr val="FFFF00">
                      <a:alpha val="64000"/>
                    </a:srgbClr>
                  </a:solidFill>
                </a:ln>
                <a:solidFill>
                  <a:schemeClr val="bg1"/>
                </a:solidFill>
                <a:effectLst>
                  <a:innerShdw dir="3660000">
                    <a:srgbClr val="FFFF00"/>
                  </a:innerShdw>
                  <a:reflection blurRad="6350" stA="50000" endA="300" endPos="50000" dist="60007" dir="5400000" sy="-100000" algn="bl" rotWithShape="0"/>
                </a:effectLst>
                <a:latin typeface="Footlight MT Light" panose="0204060206030A020304" pitchFamily="18" charset="0"/>
              </a:rPr>
              <a:t>n</a:t>
            </a:r>
            <a:r>
              <a:rPr lang="en-US" sz="3200" b="1" dirty="0" err="1" smtClean="0">
                <a:ln cmpd="sng">
                  <a:solidFill>
                    <a:srgbClr val="FFFF00">
                      <a:alpha val="64000"/>
                    </a:srgbClr>
                  </a:solidFill>
                </a:ln>
                <a:solidFill>
                  <a:schemeClr val="bg1"/>
                </a:solidFill>
                <a:effectLst>
                  <a:innerShdw dir="3660000">
                    <a:srgbClr val="FFFF00"/>
                  </a:innerShdw>
                  <a:reflection blurRad="6350" stA="50000" endA="300" endPos="50000" dist="60007" dir="5400000" sy="-100000" algn="bl" rotWithShape="0"/>
                </a:effectLst>
                <a:latin typeface="Footlight MT Light" panose="0204060206030A020304" pitchFamily="18" charset="0"/>
              </a:rPr>
              <a:t>tro</a:t>
            </a:r>
            <a:r>
              <a:rPr lang="en-US" sz="3200" b="1" dirty="0" smtClean="0">
                <a:ln cmpd="sng">
                  <a:solidFill>
                    <a:srgbClr val="FFFF00">
                      <a:alpha val="64000"/>
                    </a:srgbClr>
                  </a:solidFill>
                </a:ln>
                <a:solidFill>
                  <a:schemeClr val="bg1"/>
                </a:solidFill>
                <a:effectLst>
                  <a:innerShdw dir="3660000">
                    <a:srgbClr val="FFFF00"/>
                  </a:innerShdw>
                  <a:reflection blurRad="6350" stA="50000" endA="300" endPos="50000" dist="60007" dir="5400000" sy="-100000" algn="bl" rotWithShape="0"/>
                </a:effectLst>
                <a:latin typeface="Footlight MT Light" panose="0204060206030A020304" pitchFamily="18" charset="0"/>
              </a:rPr>
              <a:t>  to</a:t>
            </a:r>
            <a:endParaRPr lang="en-US" sz="3200" b="1" dirty="0">
              <a:ln cmpd="sng">
                <a:solidFill>
                  <a:srgbClr val="FFFF00">
                    <a:alpha val="64000"/>
                  </a:srgbClr>
                </a:solidFill>
              </a:ln>
              <a:solidFill>
                <a:schemeClr val="bg1"/>
              </a:solidFill>
              <a:effectLst>
                <a:innerShdw dir="3660000">
                  <a:srgbClr val="FFFF00"/>
                </a:innerShdw>
                <a:reflection blurRad="6350" stA="50000" endA="300" endPos="50000" dist="60007" dir="5400000" sy="-100000" algn="bl" rotWithShape="0"/>
              </a:effectLst>
              <a:latin typeface="Footlight MT Light" panose="0204060206030A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28600" y="1149489"/>
            <a:ext cx="838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Unit Outline</a:t>
            </a:r>
          </a:p>
          <a:p>
            <a:pPr lvl="1"/>
            <a:r>
              <a:rPr lang="en-US" sz="2000" dirty="0" smtClean="0">
                <a:solidFill>
                  <a:schemeClr val="bg1"/>
                </a:solidFill>
              </a:rPr>
              <a:t>Places e- like to be, Things e- like to do</a:t>
            </a:r>
          </a:p>
        </p:txBody>
      </p:sp>
      <p:sp>
        <p:nvSpPr>
          <p:cNvPr id="3" name="Rectangle 2"/>
          <p:cNvSpPr/>
          <p:nvPr/>
        </p:nvSpPr>
        <p:spPr>
          <a:xfrm>
            <a:off x="5479230" y="1318766"/>
            <a:ext cx="31313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hlinkClick r:id="rId3"/>
              </a:rPr>
              <a:t>Physical and Chemical Changes</a:t>
            </a:r>
          </a:p>
        </p:txBody>
      </p:sp>
      <p:sp>
        <p:nvSpPr>
          <p:cNvPr id="7" name="Rectangle 6"/>
          <p:cNvSpPr/>
          <p:nvPr/>
        </p:nvSpPr>
        <p:spPr>
          <a:xfrm>
            <a:off x="304800" y="2063484"/>
            <a:ext cx="3505200" cy="44135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n-US" altLang="en-US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Physical changes</a:t>
            </a:r>
            <a:r>
              <a:rPr lang="en-US" altLang="en-US" sz="2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US" altLang="en-US" sz="2400" dirty="0" smtClean="0">
                <a:solidFill>
                  <a:schemeClr val="bg1"/>
                </a:solidFill>
              </a:rPr>
              <a:t>occur when matter changes its property but not its chemical nature (identity).</a:t>
            </a:r>
          </a:p>
          <a:p>
            <a:pPr>
              <a:lnSpc>
                <a:spcPct val="90000"/>
              </a:lnSpc>
            </a:pPr>
            <a:endParaRPr lang="en-US" altLang="en-US" sz="2400" dirty="0" smtClean="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</a:pPr>
            <a:r>
              <a:rPr lang="en-US" altLang="en-US" sz="2400" dirty="0" smtClean="0">
                <a:solidFill>
                  <a:schemeClr val="bg1"/>
                </a:solidFill>
              </a:rPr>
              <a:t>Physical property changes could include a change in: texture, shape, </a:t>
            </a:r>
            <a:r>
              <a:rPr lang="en-US" altLang="en-US" sz="2400" dirty="0" smtClean="0">
                <a:solidFill>
                  <a:schemeClr val="bg1"/>
                </a:solidFill>
              </a:rPr>
              <a:t>size, volume</a:t>
            </a:r>
            <a:r>
              <a:rPr lang="en-US" altLang="en-US" sz="2400" dirty="0" smtClean="0">
                <a:solidFill>
                  <a:schemeClr val="bg1"/>
                </a:solidFill>
              </a:rPr>
              <a:t>, mass, weight, and density.</a:t>
            </a:r>
          </a:p>
          <a:p>
            <a:pPr>
              <a:lnSpc>
                <a:spcPct val="90000"/>
              </a:lnSpc>
            </a:pPr>
            <a:endParaRPr lang="en-US" sz="2400" dirty="0" smtClean="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</a:pPr>
            <a:r>
              <a:rPr lang="en-US" sz="2400" dirty="0" smtClean="0">
                <a:solidFill>
                  <a:schemeClr val="bg1"/>
                </a:solidFill>
              </a:rPr>
              <a:t>Physical changes are typically reversible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114800" y="1981200"/>
            <a:ext cx="472440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400" b="1" dirty="0" smtClean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Chemical changes</a:t>
            </a:r>
            <a:r>
              <a:rPr lang="en-US" altLang="en-US" sz="2400" dirty="0" smtClean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are changes matter undergoes when it becomes new or </a:t>
            </a:r>
            <a:r>
              <a:rPr lang="en-US" alt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different matter</a:t>
            </a:r>
            <a:r>
              <a:rPr lang="en-US" alt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by breaking bonds and rearranging atoms.</a:t>
            </a:r>
          </a:p>
          <a:p>
            <a:endParaRPr lang="en-US" altLang="en-US" sz="24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alt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 identify a chemical change look for signs such as color change, bubbling and fizzing (gas), heat &amp; light production (E), and smoke.</a:t>
            </a:r>
          </a:p>
          <a:p>
            <a:endParaRPr lang="en-US" altLang="en-US" sz="24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alt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Chemical changes are </a:t>
            </a:r>
            <a:r>
              <a:rPr lang="en-US" alt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not reversible</a:t>
            </a:r>
            <a:r>
              <a:rPr lang="en-US" alt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32435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img04.deviantart.net/bde1/i/2013/332/b/c/wallpaper___i_love_chemistry___breaking_bad_by_black_adrac_star-d6vypf7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" t="51090" r="-395" b="28529"/>
          <a:stretch/>
        </p:blipFill>
        <p:spPr bwMode="auto">
          <a:xfrm>
            <a:off x="0" y="0"/>
            <a:ext cx="9144000" cy="10560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6" name="Picture 2" descr="http://img04.deviantart.net/bde1/i/2013/332/b/c/wallpaper___i_love_chemistry___breaking_bad_by_black_adrac_star-d6vypf7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09" t="30036" r="69254" b="49247"/>
          <a:stretch/>
        </p:blipFill>
        <p:spPr bwMode="auto">
          <a:xfrm>
            <a:off x="152400" y="-17398"/>
            <a:ext cx="1118937" cy="10734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4" name="TextBox 3"/>
          <p:cNvSpPr txBox="1"/>
          <p:nvPr/>
        </p:nvSpPr>
        <p:spPr>
          <a:xfrm>
            <a:off x="1219200" y="152400"/>
            <a:ext cx="1676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n cmpd="sng">
                  <a:solidFill>
                    <a:srgbClr val="FFFF00">
                      <a:alpha val="64000"/>
                    </a:srgbClr>
                  </a:solidFill>
                </a:ln>
                <a:solidFill>
                  <a:schemeClr val="bg1"/>
                </a:solidFill>
                <a:effectLst>
                  <a:innerShdw dir="3660000">
                    <a:srgbClr val="FFFF00"/>
                  </a:innerShdw>
                  <a:reflection blurRad="6350" stA="50000" endA="300" endPos="50000" dist="60007" dir="5400000" sy="-100000" algn="bl" rotWithShape="0"/>
                </a:effectLst>
                <a:latin typeface="Footlight MT Light" panose="0204060206030A020304" pitchFamily="18" charset="0"/>
              </a:rPr>
              <a:t>n</a:t>
            </a:r>
            <a:r>
              <a:rPr lang="en-US" sz="3200" b="1" dirty="0" err="1" smtClean="0">
                <a:ln cmpd="sng">
                  <a:solidFill>
                    <a:srgbClr val="FFFF00">
                      <a:alpha val="64000"/>
                    </a:srgbClr>
                  </a:solidFill>
                </a:ln>
                <a:solidFill>
                  <a:schemeClr val="bg1"/>
                </a:solidFill>
                <a:effectLst>
                  <a:innerShdw dir="3660000">
                    <a:srgbClr val="FFFF00"/>
                  </a:innerShdw>
                  <a:reflection blurRad="6350" stA="50000" endA="300" endPos="50000" dist="60007" dir="5400000" sy="-100000" algn="bl" rotWithShape="0"/>
                </a:effectLst>
                <a:latin typeface="Footlight MT Light" panose="0204060206030A020304" pitchFamily="18" charset="0"/>
              </a:rPr>
              <a:t>tro</a:t>
            </a:r>
            <a:r>
              <a:rPr lang="en-US" sz="3200" b="1" dirty="0" smtClean="0">
                <a:ln cmpd="sng">
                  <a:solidFill>
                    <a:srgbClr val="FFFF00">
                      <a:alpha val="64000"/>
                    </a:srgbClr>
                  </a:solidFill>
                </a:ln>
                <a:solidFill>
                  <a:schemeClr val="bg1"/>
                </a:solidFill>
                <a:effectLst>
                  <a:innerShdw dir="3660000">
                    <a:srgbClr val="FFFF00"/>
                  </a:innerShdw>
                  <a:reflection blurRad="6350" stA="50000" endA="300" endPos="50000" dist="60007" dir="5400000" sy="-100000" algn="bl" rotWithShape="0"/>
                </a:effectLst>
                <a:latin typeface="Footlight MT Light" panose="0204060206030A020304" pitchFamily="18" charset="0"/>
              </a:rPr>
              <a:t>  to</a:t>
            </a:r>
            <a:endParaRPr lang="en-US" sz="3200" b="1" dirty="0">
              <a:ln cmpd="sng">
                <a:solidFill>
                  <a:srgbClr val="FFFF00">
                    <a:alpha val="64000"/>
                  </a:srgbClr>
                </a:solidFill>
              </a:ln>
              <a:solidFill>
                <a:schemeClr val="bg1"/>
              </a:solidFill>
              <a:effectLst>
                <a:innerShdw dir="3660000">
                  <a:srgbClr val="FFFF00"/>
                </a:innerShdw>
                <a:reflection blurRad="6350" stA="50000" endA="300" endPos="50000" dist="60007" dir="5400000" sy="-100000" algn="bl" rotWithShape="0"/>
              </a:effectLst>
              <a:latin typeface="Footlight MT Light" panose="0204060206030A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28600" y="1149489"/>
            <a:ext cx="838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Unit Outline</a:t>
            </a:r>
          </a:p>
          <a:p>
            <a:pPr lvl="1"/>
            <a:r>
              <a:rPr lang="en-US" sz="2000" dirty="0" smtClean="0">
                <a:solidFill>
                  <a:schemeClr val="bg1"/>
                </a:solidFill>
              </a:rPr>
              <a:t>Places e- like to be, Things e- like to do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2066865"/>
            <a:ext cx="914400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000" baseline="-25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</a:t>
            </a:r>
            <a:r>
              <a:rPr lang="en-US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Chewing up a bite of hamburger: a.  Teeth chewing sandwich; b. saliva digesting</a:t>
            </a:r>
          </a:p>
          <a:p>
            <a:pPr marL="457200" indent="-457200">
              <a:buFont typeface="+mj-lt"/>
              <a:buAutoNum type="arabicPeriod"/>
            </a:pPr>
            <a:endParaRPr lang="en-US" sz="20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 take a shower and your wet hair begins to dry.</a:t>
            </a:r>
          </a:p>
          <a:p>
            <a:pPr marL="457200" indent="-457200">
              <a:buFont typeface="+mj-lt"/>
              <a:buAutoNum type="arabicPeriod"/>
            </a:pPr>
            <a:endParaRPr lang="en-US" sz="20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Silver nitrate and sodium chloride mix to form a grey-violet precipitate.</a:t>
            </a:r>
          </a:p>
          <a:p>
            <a:pPr marL="457200" indent="-457200">
              <a:buFont typeface="+mj-lt"/>
              <a:buAutoNum type="arabicPeriod"/>
            </a:pPr>
            <a:endParaRPr lang="en-US" sz="20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lvl="0" indent="-457200">
              <a:buFont typeface="+mj-lt"/>
              <a:buAutoNum type="arabicPeriod"/>
            </a:pPr>
            <a:r>
              <a:rPr lang="en-US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Trimming a plant because it has grown too high.</a:t>
            </a:r>
          </a:p>
          <a:p>
            <a:pPr marL="457200" indent="-457200">
              <a:buFont typeface="+mj-lt"/>
              <a:buAutoNum type="arabicPeriod"/>
            </a:pPr>
            <a:endParaRPr lang="en-US" sz="20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lvl="0" indent="-457200">
              <a:buFont typeface="+mj-lt"/>
              <a:buAutoNum type="arabicPeriod"/>
            </a:pPr>
            <a:r>
              <a:rPr lang="en-US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Mashing up potatoes to make mashed potatoes; melting butter into the fluffy mix.</a:t>
            </a:r>
          </a:p>
          <a:p>
            <a:pPr marL="457200" indent="-457200">
              <a:buFont typeface="+mj-lt"/>
              <a:buAutoNum type="arabicPeriod"/>
            </a:pPr>
            <a:endParaRPr lang="en-US" sz="20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lvl="0" indent="-457200">
              <a:buFont typeface="+mj-lt"/>
              <a:buAutoNum type="arabicPeriod"/>
            </a:pPr>
            <a:r>
              <a:rPr lang="en-US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Sodium </a:t>
            </a:r>
            <a:r>
              <a:rPr lang="en-US" sz="20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polyacrylate</a:t>
            </a:r>
            <a:r>
              <a:rPr lang="en-US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and water mix in a bowl to form a gel. When the water evaporates, the sodium </a:t>
            </a:r>
            <a:r>
              <a:rPr lang="en-US" sz="20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polyacrylate</a:t>
            </a:r>
            <a:r>
              <a:rPr lang="en-US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remains in the bowl.</a:t>
            </a:r>
          </a:p>
          <a:p>
            <a:pPr marL="457200" indent="-457200">
              <a:buFont typeface="+mj-lt"/>
              <a:buAutoNum type="arabicPeriod"/>
            </a:pPr>
            <a:endParaRPr lang="en-US" sz="20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lvl="0" indent="-457200">
              <a:buFont typeface="+mj-lt"/>
              <a:buAutoNum type="arabicPeriod"/>
            </a:pPr>
            <a:r>
              <a:rPr lang="en-US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Hydrogen peroxide is poured on some liver the liver begins to break down. </a:t>
            </a:r>
            <a:endParaRPr lang="en-US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32435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 bldLvl="4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img04.deviantart.net/bde1/i/2013/332/b/c/wallpaper___i_love_chemistry___breaking_bad_by_black_adrac_star-d6vypf7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" t="51090" r="-395" b="28529"/>
          <a:stretch/>
        </p:blipFill>
        <p:spPr bwMode="auto">
          <a:xfrm>
            <a:off x="0" y="0"/>
            <a:ext cx="9144000" cy="10560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6" name="Picture 2" descr="http://img04.deviantart.net/bde1/i/2013/332/b/c/wallpaper___i_love_chemistry___breaking_bad_by_black_adrac_star-d6vypf7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09" t="30036" r="69254" b="49247"/>
          <a:stretch/>
        </p:blipFill>
        <p:spPr bwMode="auto">
          <a:xfrm>
            <a:off x="152400" y="-17398"/>
            <a:ext cx="1118937" cy="10734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4" name="TextBox 3"/>
          <p:cNvSpPr txBox="1"/>
          <p:nvPr/>
        </p:nvSpPr>
        <p:spPr>
          <a:xfrm>
            <a:off x="1219200" y="152400"/>
            <a:ext cx="1676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n cmpd="sng">
                  <a:solidFill>
                    <a:srgbClr val="FFFF00">
                      <a:alpha val="64000"/>
                    </a:srgbClr>
                  </a:solidFill>
                </a:ln>
                <a:solidFill>
                  <a:schemeClr val="bg1"/>
                </a:solidFill>
                <a:effectLst>
                  <a:innerShdw dir="3660000">
                    <a:srgbClr val="FFFF00"/>
                  </a:innerShdw>
                  <a:reflection blurRad="6350" stA="50000" endA="300" endPos="50000" dist="60007" dir="5400000" sy="-100000" algn="bl" rotWithShape="0"/>
                </a:effectLst>
                <a:latin typeface="Footlight MT Light" panose="0204060206030A020304" pitchFamily="18" charset="0"/>
              </a:rPr>
              <a:t>n</a:t>
            </a:r>
            <a:r>
              <a:rPr lang="en-US" sz="3200" b="1" dirty="0" err="1" smtClean="0">
                <a:ln cmpd="sng">
                  <a:solidFill>
                    <a:srgbClr val="FFFF00">
                      <a:alpha val="64000"/>
                    </a:srgbClr>
                  </a:solidFill>
                </a:ln>
                <a:solidFill>
                  <a:schemeClr val="bg1"/>
                </a:solidFill>
                <a:effectLst>
                  <a:innerShdw dir="3660000">
                    <a:srgbClr val="FFFF00"/>
                  </a:innerShdw>
                  <a:reflection blurRad="6350" stA="50000" endA="300" endPos="50000" dist="60007" dir="5400000" sy="-100000" algn="bl" rotWithShape="0"/>
                </a:effectLst>
                <a:latin typeface="Footlight MT Light" panose="0204060206030A020304" pitchFamily="18" charset="0"/>
              </a:rPr>
              <a:t>tro</a:t>
            </a:r>
            <a:r>
              <a:rPr lang="en-US" sz="3200" b="1" dirty="0" smtClean="0">
                <a:ln cmpd="sng">
                  <a:solidFill>
                    <a:srgbClr val="FFFF00">
                      <a:alpha val="64000"/>
                    </a:srgbClr>
                  </a:solidFill>
                </a:ln>
                <a:solidFill>
                  <a:schemeClr val="bg1"/>
                </a:solidFill>
                <a:effectLst>
                  <a:innerShdw dir="3660000">
                    <a:srgbClr val="FFFF00"/>
                  </a:innerShdw>
                  <a:reflection blurRad="6350" stA="50000" endA="300" endPos="50000" dist="60007" dir="5400000" sy="-100000" algn="bl" rotWithShape="0"/>
                </a:effectLst>
                <a:latin typeface="Footlight MT Light" panose="0204060206030A020304" pitchFamily="18" charset="0"/>
              </a:rPr>
              <a:t>  to</a:t>
            </a:r>
            <a:endParaRPr lang="en-US" sz="3200" b="1" dirty="0">
              <a:ln cmpd="sng">
                <a:solidFill>
                  <a:srgbClr val="FFFF00">
                    <a:alpha val="64000"/>
                  </a:srgbClr>
                </a:solidFill>
              </a:ln>
              <a:solidFill>
                <a:schemeClr val="bg1"/>
              </a:solidFill>
              <a:effectLst>
                <a:innerShdw dir="3660000">
                  <a:srgbClr val="FFFF00"/>
                </a:innerShdw>
                <a:reflection blurRad="6350" stA="50000" endA="300" endPos="50000" dist="60007" dir="5400000" sy="-100000" algn="bl" rotWithShape="0"/>
              </a:effectLst>
              <a:latin typeface="Footlight MT Light" panose="0204060206030A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28600" y="1149489"/>
            <a:ext cx="838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Unit Outline</a:t>
            </a:r>
          </a:p>
          <a:p>
            <a:pPr lvl="1"/>
            <a:r>
              <a:rPr lang="en-US" sz="2000" dirty="0" smtClean="0">
                <a:solidFill>
                  <a:schemeClr val="bg1"/>
                </a:solidFill>
              </a:rPr>
              <a:t>Places e- like to be, Things e- like to do</a:t>
            </a:r>
          </a:p>
        </p:txBody>
      </p:sp>
      <p:sp>
        <p:nvSpPr>
          <p:cNvPr id="7" name="Rectangle 6"/>
          <p:cNvSpPr/>
          <p:nvPr/>
        </p:nvSpPr>
        <p:spPr>
          <a:xfrm>
            <a:off x="228600" y="1996619"/>
            <a:ext cx="8915400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/>
            <a:r>
              <a:rPr lang="en-US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8.  You leave your bicycle out in the rain and it rusts.</a:t>
            </a:r>
          </a:p>
          <a:p>
            <a:pPr marL="457200" indent="-457200"/>
            <a:endParaRPr lang="en-US" sz="20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lvl="0" indent="-457200"/>
            <a:r>
              <a:rPr lang="en-US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9.  A sugar cube dissolves in tea.</a:t>
            </a:r>
          </a:p>
          <a:p>
            <a:pPr marL="457200" indent="-457200">
              <a:buFont typeface="+mj-lt"/>
              <a:buAutoNum type="arabicPeriod"/>
            </a:pPr>
            <a:endParaRPr lang="en-US" sz="20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lvl="0" indent="-457200"/>
            <a:r>
              <a:rPr lang="en-US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10.  Pure potassium is normally stored in oil. When the oil is removed, a flame is produced because the potassium can now react with water vapor in the air.</a:t>
            </a:r>
          </a:p>
          <a:p>
            <a:pPr marL="457200" indent="-457200">
              <a:buFont typeface="+mj-lt"/>
              <a:buAutoNum type="arabicPeriod"/>
            </a:pPr>
            <a:endParaRPr lang="en-US" sz="20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457200"/>
            <a:r>
              <a:rPr lang="en-US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11.  Sand is mixed with water.</a:t>
            </a:r>
          </a:p>
          <a:p>
            <a:pPr marL="457200" indent="-457200">
              <a:buFont typeface="+mj-lt"/>
              <a:buAutoNum type="arabicPeriod"/>
            </a:pPr>
            <a:endParaRPr lang="en-US" sz="20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lvl="0" indent="-457200"/>
            <a:r>
              <a:rPr lang="en-US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12.  Scientists break up water (called hydrolysis) up by separating it into O</a:t>
            </a:r>
            <a:r>
              <a:rPr lang="en-US" sz="2000" baseline="-25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en-US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and H</a:t>
            </a:r>
            <a:r>
              <a:rPr lang="en-US" sz="2000" baseline="-25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endParaRPr lang="en-US" sz="20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457200">
              <a:buFont typeface="+mj-lt"/>
              <a:buAutoNum type="arabicPeriod"/>
            </a:pPr>
            <a:endParaRPr lang="en-US" sz="20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lvl="0" indent="-457200"/>
            <a:r>
              <a:rPr lang="en-US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13.  You are cleaning your bathroom and you accidentally mix bleach and ammonia, which produces a toxic gas, which makes you pass out.</a:t>
            </a:r>
          </a:p>
          <a:p>
            <a:pPr marL="457200" indent="-457200"/>
            <a:endParaRPr lang="en-US" sz="20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lvl="0" indent="-457200"/>
            <a:r>
              <a:rPr lang="en-US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14.  Burning coal for a barbecue.</a:t>
            </a:r>
          </a:p>
        </p:txBody>
      </p:sp>
    </p:spTree>
    <p:extLst>
      <p:ext uri="{BB962C8B-B14F-4D97-AF65-F5344CB8AC3E}">
        <p14:creationId xmlns:p14="http://schemas.microsoft.com/office/powerpoint/2010/main" val="832435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 bldLvl="5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img04.deviantart.net/bde1/i/2013/332/b/c/wallpaper___i_love_chemistry___breaking_bad_by_black_adrac_star-d6vypf7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" t="51090" r="-395" b="28529"/>
          <a:stretch/>
        </p:blipFill>
        <p:spPr bwMode="auto">
          <a:xfrm>
            <a:off x="0" y="0"/>
            <a:ext cx="9144000" cy="10560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6" name="Picture 2" descr="http://img04.deviantart.net/bde1/i/2013/332/b/c/wallpaper___i_love_chemistry___breaking_bad_by_black_adrac_star-d6vypf7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09" t="30036" r="69254" b="49247"/>
          <a:stretch/>
        </p:blipFill>
        <p:spPr bwMode="auto">
          <a:xfrm>
            <a:off x="152400" y="-17398"/>
            <a:ext cx="1118937" cy="10734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4" name="TextBox 3"/>
          <p:cNvSpPr txBox="1"/>
          <p:nvPr/>
        </p:nvSpPr>
        <p:spPr>
          <a:xfrm>
            <a:off x="1219200" y="152400"/>
            <a:ext cx="1676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n cmpd="sng">
                  <a:solidFill>
                    <a:srgbClr val="FFFF00">
                      <a:alpha val="64000"/>
                    </a:srgbClr>
                  </a:solidFill>
                </a:ln>
                <a:solidFill>
                  <a:schemeClr val="bg1"/>
                </a:solidFill>
                <a:effectLst>
                  <a:innerShdw dir="3660000">
                    <a:srgbClr val="FFFF00"/>
                  </a:innerShdw>
                  <a:reflection blurRad="6350" stA="50000" endA="300" endPos="50000" dist="60007" dir="5400000" sy="-100000" algn="bl" rotWithShape="0"/>
                </a:effectLst>
                <a:latin typeface="Footlight MT Light" panose="0204060206030A020304" pitchFamily="18" charset="0"/>
              </a:rPr>
              <a:t>n</a:t>
            </a:r>
            <a:r>
              <a:rPr lang="en-US" sz="3200" b="1" dirty="0" err="1" smtClean="0">
                <a:ln cmpd="sng">
                  <a:solidFill>
                    <a:srgbClr val="FFFF00">
                      <a:alpha val="64000"/>
                    </a:srgbClr>
                  </a:solidFill>
                </a:ln>
                <a:solidFill>
                  <a:schemeClr val="bg1"/>
                </a:solidFill>
                <a:effectLst>
                  <a:innerShdw dir="3660000">
                    <a:srgbClr val="FFFF00"/>
                  </a:innerShdw>
                  <a:reflection blurRad="6350" stA="50000" endA="300" endPos="50000" dist="60007" dir="5400000" sy="-100000" algn="bl" rotWithShape="0"/>
                </a:effectLst>
                <a:latin typeface="Footlight MT Light" panose="0204060206030A020304" pitchFamily="18" charset="0"/>
              </a:rPr>
              <a:t>tro</a:t>
            </a:r>
            <a:r>
              <a:rPr lang="en-US" sz="3200" b="1" dirty="0" smtClean="0">
                <a:ln cmpd="sng">
                  <a:solidFill>
                    <a:srgbClr val="FFFF00">
                      <a:alpha val="64000"/>
                    </a:srgbClr>
                  </a:solidFill>
                </a:ln>
                <a:solidFill>
                  <a:schemeClr val="bg1"/>
                </a:solidFill>
                <a:effectLst>
                  <a:innerShdw dir="3660000">
                    <a:srgbClr val="FFFF00"/>
                  </a:innerShdw>
                  <a:reflection blurRad="6350" stA="50000" endA="300" endPos="50000" dist="60007" dir="5400000" sy="-100000" algn="bl" rotWithShape="0"/>
                </a:effectLst>
                <a:latin typeface="Footlight MT Light" panose="0204060206030A020304" pitchFamily="18" charset="0"/>
              </a:rPr>
              <a:t>  to</a:t>
            </a:r>
            <a:endParaRPr lang="en-US" sz="3200" b="1" dirty="0">
              <a:ln cmpd="sng">
                <a:solidFill>
                  <a:srgbClr val="FFFF00">
                    <a:alpha val="64000"/>
                  </a:srgbClr>
                </a:solidFill>
              </a:ln>
              <a:solidFill>
                <a:schemeClr val="bg1"/>
              </a:solidFill>
              <a:effectLst>
                <a:innerShdw dir="3660000">
                  <a:srgbClr val="FFFF00"/>
                </a:innerShdw>
                <a:reflection blurRad="6350" stA="50000" endA="300" endPos="50000" dist="60007" dir="5400000" sy="-100000" algn="bl" rotWithShape="0"/>
              </a:effectLst>
              <a:latin typeface="Footlight MT Light" panose="0204060206030A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28600" y="1447800"/>
            <a:ext cx="838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Why Study </a:t>
            </a:r>
            <a:r>
              <a:rPr lang="en-US" sz="2400" dirty="0" err="1" smtClean="0">
                <a:solidFill>
                  <a:schemeClr val="bg1"/>
                </a:solidFill>
              </a:rPr>
              <a:t>Chem</a:t>
            </a:r>
            <a:r>
              <a:rPr lang="en-US" sz="2400" dirty="0" smtClean="0">
                <a:solidFill>
                  <a:schemeClr val="bg1"/>
                </a:solidFill>
              </a:rPr>
              <a:t>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81000" y="2057400"/>
            <a:ext cx="7620000" cy="440120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	10.						</a:t>
            </a:r>
          </a:p>
          <a:p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	9.				</a:t>
            </a:r>
          </a:p>
          <a:p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	8.				</a:t>
            </a:r>
          </a:p>
          <a:p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	7.				</a:t>
            </a:r>
          </a:p>
          <a:p>
            <a:pPr lvl="0"/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	6.</a:t>
            </a:r>
          </a:p>
          <a:p>
            <a:pPr lvl="0"/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	5.</a:t>
            </a:r>
          </a:p>
          <a:p>
            <a:pPr lvl="0"/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	4.</a:t>
            </a:r>
          </a:p>
          <a:p>
            <a:pPr lvl="0"/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	3.</a:t>
            </a:r>
          </a:p>
          <a:p>
            <a:pPr lvl="0"/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	2.</a:t>
            </a:r>
          </a:p>
          <a:p>
            <a:pPr lvl="0"/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	1.				</a:t>
            </a:r>
            <a:endParaRPr lang="en-US" sz="28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3267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-152400"/>
            <a:ext cx="8944429" cy="647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Physical &amp; Chemical Changes Inquiry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Video links for each station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5388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8991600" cy="6629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8" name="Straight Connector 7"/>
          <p:cNvCxnSpPr/>
          <p:nvPr/>
        </p:nvCxnSpPr>
        <p:spPr>
          <a:xfrm>
            <a:off x="990600" y="914400"/>
            <a:ext cx="0" cy="5715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4495800" y="914400"/>
            <a:ext cx="0" cy="5715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167640" y="2209800"/>
            <a:ext cx="806196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129540" y="4038600"/>
            <a:ext cx="806196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167640" y="5943600"/>
            <a:ext cx="806196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129540" y="6629400"/>
            <a:ext cx="825246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3352800" y="914400"/>
            <a:ext cx="0" cy="5715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58844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-152400"/>
            <a:ext cx="8944429" cy="647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Stations 1-6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562600"/>
          </a:xfrm>
        </p:spPr>
        <p:txBody>
          <a:bodyPr>
            <a:normAutofit/>
          </a:bodyPr>
          <a:lstStyle/>
          <a:p>
            <a:r>
              <a:rPr lang="en-US" sz="2400" b="1" u="sng" dirty="0" smtClean="0">
                <a:effectLst/>
                <a:latin typeface="Arial"/>
                <a:ea typeface="Times New Roman"/>
                <a:cs typeface="Times New Roman"/>
              </a:rPr>
              <a:t>Station 1: Mg and </a:t>
            </a:r>
            <a:r>
              <a:rPr lang="en-US" sz="2400" b="1" u="sng" dirty="0" err="1" smtClean="0">
                <a:effectLst/>
                <a:latin typeface="Arial"/>
                <a:ea typeface="Times New Roman"/>
                <a:cs typeface="Times New Roman"/>
              </a:rPr>
              <a:t>HCl</a:t>
            </a:r>
            <a:endParaRPr lang="en-US" sz="2400" b="1" u="sng" dirty="0" smtClean="0">
              <a:effectLst/>
              <a:latin typeface="Arial"/>
              <a:ea typeface="Times New Roman"/>
              <a:cs typeface="Times New Roman"/>
            </a:endParaRPr>
          </a:p>
          <a:p>
            <a:endParaRPr lang="en-US" sz="2400" b="1" u="sng" dirty="0" smtClean="0">
              <a:effectLst/>
              <a:latin typeface="Arial"/>
              <a:ea typeface="Times New Roman"/>
              <a:cs typeface="Times New Roman"/>
            </a:endParaRPr>
          </a:p>
          <a:p>
            <a:r>
              <a:rPr lang="en-US" sz="2400" b="1" u="sng" dirty="0" smtClean="0">
                <a:effectLst/>
                <a:latin typeface="Arial"/>
                <a:ea typeface="Times New Roman"/>
                <a:cs typeface="Times New Roman"/>
              </a:rPr>
              <a:t>Station 2: Heating Sucrose</a:t>
            </a:r>
          </a:p>
          <a:p>
            <a:endParaRPr lang="en-US" sz="2400" b="1" u="sng" dirty="0" smtClean="0">
              <a:effectLst/>
              <a:latin typeface="Arial"/>
              <a:ea typeface="Times New Roman"/>
              <a:cs typeface="Times New Roman"/>
            </a:endParaRPr>
          </a:p>
          <a:p>
            <a:r>
              <a:rPr lang="en-US" sz="2400" b="1" u="sng" dirty="0" smtClean="0">
                <a:effectLst/>
                <a:latin typeface="Arial"/>
                <a:ea typeface="Times New Roman"/>
                <a:cs typeface="Times New Roman"/>
              </a:rPr>
              <a:t>Station 3 : Silver nitrate and Hydrochloric acid</a:t>
            </a:r>
          </a:p>
          <a:p>
            <a:endParaRPr lang="en-US" sz="2400" b="1" u="sng" dirty="0" smtClean="0">
              <a:effectLst/>
              <a:latin typeface="Arial"/>
              <a:ea typeface="Times New Roman"/>
              <a:cs typeface="Times New Roman"/>
            </a:endParaRPr>
          </a:p>
          <a:p>
            <a:r>
              <a:rPr lang="en-US" sz="2400" b="1" u="sng" dirty="0" smtClean="0">
                <a:effectLst/>
                <a:latin typeface="Arial"/>
                <a:ea typeface="Times New Roman"/>
                <a:cs typeface="Times New Roman"/>
              </a:rPr>
              <a:t>Station 4 : Potassium iodide and lead nitrate</a:t>
            </a:r>
          </a:p>
          <a:p>
            <a:endParaRPr lang="en-US" sz="2400" dirty="0" smtClean="0">
              <a:effectLst/>
              <a:latin typeface="Times New Roman"/>
              <a:ea typeface="Times New Roman"/>
            </a:endParaRPr>
          </a:p>
          <a:p>
            <a:endParaRPr lang="en-US" sz="2400" dirty="0" smtClean="0">
              <a:effectLst/>
              <a:latin typeface="Times New Roman"/>
              <a:ea typeface="Times New Roman"/>
            </a:endParaRPr>
          </a:p>
          <a:p>
            <a:r>
              <a:rPr lang="en-US" sz="2400" b="1" u="sng" dirty="0" smtClean="0">
                <a:effectLst/>
                <a:latin typeface="Arial"/>
                <a:ea typeface="Times New Roman"/>
                <a:cs typeface="Times New Roman"/>
              </a:rPr>
              <a:t>Station 5 : Copper(II) chloride and Aluminum foil</a:t>
            </a:r>
          </a:p>
          <a:p>
            <a:endParaRPr lang="en-US" sz="2400" b="1" u="sng" dirty="0" smtClean="0">
              <a:effectLst/>
              <a:latin typeface="Arial"/>
              <a:ea typeface="Times New Roman"/>
              <a:cs typeface="Times New Roman"/>
            </a:endParaRPr>
          </a:p>
          <a:p>
            <a:r>
              <a:rPr lang="en-US" sz="2400" b="1" u="sng" dirty="0" smtClean="0">
                <a:effectLst/>
                <a:latin typeface="Arial"/>
                <a:ea typeface="Times New Roman"/>
                <a:cs typeface="Times New Roman"/>
              </a:rPr>
              <a:t>Station 6 : H</a:t>
            </a:r>
            <a:r>
              <a:rPr lang="en-US" sz="2400" b="1" u="sng" baseline="-25000" dirty="0" smtClean="0">
                <a:effectLst/>
                <a:latin typeface="Arial"/>
                <a:ea typeface="Times New Roman"/>
                <a:cs typeface="Times New Roman"/>
              </a:rPr>
              <a:t>2</a:t>
            </a:r>
            <a:r>
              <a:rPr lang="en-US" sz="2400" b="1" u="sng" dirty="0" smtClean="0">
                <a:effectLst/>
                <a:latin typeface="Arial"/>
                <a:ea typeface="Times New Roman"/>
                <a:cs typeface="Times New Roman"/>
              </a:rPr>
              <a:t>SO4 and antacid</a:t>
            </a:r>
            <a:endParaRPr lang="en-US" sz="2400" dirty="0" smtClean="0">
              <a:effectLst/>
              <a:latin typeface="Times New Roman"/>
              <a:ea typeface="Times New Roman"/>
            </a:endParaRPr>
          </a:p>
          <a:p>
            <a:endParaRPr lang="en-US" sz="2400" dirty="0" smtClean="0">
              <a:effectLst/>
              <a:latin typeface="Times New Roman"/>
              <a:ea typeface="Times New Roman"/>
            </a:endParaRPr>
          </a:p>
          <a:p>
            <a:endParaRPr lang="en-US" sz="2800" dirty="0" smtClean="0">
              <a:effectLst/>
              <a:latin typeface="Times New Roman"/>
              <a:ea typeface="Times New Roman"/>
            </a:endParaRPr>
          </a:p>
          <a:p>
            <a:endParaRPr lang="en-US" sz="2800" dirty="0" smtClean="0">
              <a:effectLst/>
              <a:latin typeface="Times New Roman"/>
              <a:ea typeface="Times New Roman"/>
            </a:endParaRPr>
          </a:p>
          <a:p>
            <a:endParaRPr lang="en-US" sz="2800" dirty="0"/>
          </a:p>
        </p:txBody>
      </p:sp>
      <p:sp>
        <p:nvSpPr>
          <p:cNvPr id="6" name="Rectangle 5"/>
          <p:cNvSpPr/>
          <p:nvPr/>
        </p:nvSpPr>
        <p:spPr>
          <a:xfrm>
            <a:off x="4800600" y="984102"/>
            <a:ext cx="282311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prstClr val="black"/>
                </a:solidFill>
                <a:hlinkClick r:id="rId3"/>
              </a:rPr>
              <a:t>Single Displacement </a:t>
            </a:r>
            <a:r>
              <a:rPr lang="en-US" b="1" i="1" dirty="0" smtClean="0">
                <a:solidFill>
                  <a:prstClr val="black"/>
                </a:solidFill>
                <a:hlinkClick r:id="rId3"/>
              </a:rPr>
              <a:t>Mg and </a:t>
            </a:r>
            <a:r>
              <a:rPr lang="en-US" b="1" i="1" dirty="0" err="1" smtClean="0">
                <a:solidFill>
                  <a:prstClr val="black"/>
                </a:solidFill>
                <a:hlinkClick r:id="rId3"/>
              </a:rPr>
              <a:t>HCl</a:t>
            </a:r>
            <a:r>
              <a:rPr lang="en-US" b="1" dirty="0" smtClean="0">
                <a:solidFill>
                  <a:prstClr val="black"/>
                </a:solidFill>
                <a:hlinkClick r:id="rId3"/>
              </a:rPr>
              <a:t> - YouTube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953000" y="1981200"/>
            <a:ext cx="39957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prstClr val="black"/>
                </a:solidFill>
                <a:hlinkClick r:id="rId4"/>
              </a:rPr>
              <a:t>Dehydration of Sugar By </a:t>
            </a:r>
            <a:r>
              <a:rPr lang="en-US" b="1" i="1" dirty="0" smtClean="0">
                <a:solidFill>
                  <a:prstClr val="black"/>
                </a:solidFill>
                <a:hlinkClick r:id="rId4"/>
              </a:rPr>
              <a:t>Heat</a:t>
            </a:r>
            <a:r>
              <a:rPr lang="en-US" b="1" dirty="0" smtClean="0">
                <a:solidFill>
                  <a:prstClr val="black"/>
                </a:solidFill>
                <a:hlinkClick r:id="rId4"/>
              </a:rPr>
              <a:t> - YouTube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791200" y="3200400"/>
            <a:ext cx="30199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smtClean="0">
                <a:solidFill>
                  <a:prstClr val="black"/>
                </a:solidFill>
                <a:hlinkClick r:id="rId5"/>
              </a:rPr>
              <a:t>HCL</a:t>
            </a:r>
            <a:r>
              <a:rPr lang="en-US" b="1" dirty="0" smtClean="0">
                <a:solidFill>
                  <a:prstClr val="black"/>
                </a:solidFill>
                <a:hlinkClick r:id="rId5"/>
              </a:rPr>
              <a:t> + </a:t>
            </a:r>
            <a:r>
              <a:rPr lang="en-US" b="1" i="1" dirty="0" smtClean="0">
                <a:solidFill>
                  <a:prstClr val="black"/>
                </a:solidFill>
                <a:hlinkClick r:id="rId5"/>
              </a:rPr>
              <a:t>Silver Nitrate</a:t>
            </a:r>
            <a:r>
              <a:rPr lang="en-US" b="1" dirty="0" smtClean="0">
                <a:solidFill>
                  <a:prstClr val="black"/>
                </a:solidFill>
                <a:hlinkClick r:id="rId5"/>
              </a:rPr>
              <a:t> - YouTube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09600" y="419100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 smtClean="0">
                <a:solidFill>
                  <a:prstClr val="black"/>
                </a:solidFill>
                <a:hlinkClick r:id="rId6"/>
              </a:rPr>
              <a:t>reaction of </a:t>
            </a:r>
            <a:r>
              <a:rPr lang="en-US" b="1" i="1" dirty="0" smtClean="0">
                <a:solidFill>
                  <a:prstClr val="black"/>
                </a:solidFill>
                <a:hlinkClick r:id="rId6"/>
              </a:rPr>
              <a:t>LEAD NITRATE</a:t>
            </a:r>
            <a:r>
              <a:rPr lang="en-US" b="1" dirty="0" smtClean="0">
                <a:solidFill>
                  <a:prstClr val="black"/>
                </a:solidFill>
                <a:hlinkClick r:id="rId6"/>
              </a:rPr>
              <a:t> &amp; </a:t>
            </a:r>
            <a:r>
              <a:rPr lang="en-US" b="1" i="1" dirty="0" smtClean="0">
                <a:solidFill>
                  <a:prstClr val="black"/>
                </a:solidFill>
                <a:hlinkClick r:id="rId6"/>
              </a:rPr>
              <a:t>POTASSIUM IODIDE</a:t>
            </a:r>
            <a:r>
              <a:rPr lang="en-US" b="1" dirty="0" smtClean="0">
                <a:solidFill>
                  <a:prstClr val="black"/>
                </a:solidFill>
                <a:hlinkClick r:id="rId6"/>
              </a:rPr>
              <a:t> solutions - YouTube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103091" y="4207056"/>
            <a:ext cx="355870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i="1" dirty="0" smtClean="0">
                <a:solidFill>
                  <a:prstClr val="black"/>
                </a:solidFill>
                <a:hlinkClick r:id="rId7"/>
              </a:rPr>
              <a:t>Potassium iodide and lead nitrate</a:t>
            </a:r>
            <a:r>
              <a:rPr lang="en-US" b="1" dirty="0" smtClean="0">
                <a:solidFill>
                  <a:prstClr val="black"/>
                </a:solidFill>
                <a:hlinkClick r:id="rId7"/>
              </a:rPr>
              <a:t> - YouTube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210256" y="5410200"/>
            <a:ext cx="573845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i="1" dirty="0" smtClean="0">
                <a:solidFill>
                  <a:prstClr val="black"/>
                </a:solidFill>
                <a:hlinkClick r:id="rId8"/>
              </a:rPr>
              <a:t>Copper</a:t>
            </a:r>
            <a:r>
              <a:rPr lang="en-US" b="1" dirty="0" smtClean="0">
                <a:solidFill>
                  <a:prstClr val="black"/>
                </a:solidFill>
                <a:hlinkClick r:id="rId8"/>
              </a:rPr>
              <a:t> (</a:t>
            </a:r>
            <a:r>
              <a:rPr lang="en-US" b="1" i="1" dirty="0" smtClean="0">
                <a:solidFill>
                  <a:prstClr val="black"/>
                </a:solidFill>
                <a:hlinkClick r:id="rId8"/>
              </a:rPr>
              <a:t>ii</a:t>
            </a:r>
            <a:r>
              <a:rPr lang="en-US" b="1" dirty="0" smtClean="0">
                <a:solidFill>
                  <a:prstClr val="black"/>
                </a:solidFill>
                <a:hlinkClick r:id="rId8"/>
              </a:rPr>
              <a:t>) </a:t>
            </a:r>
            <a:r>
              <a:rPr lang="en-US" b="1" i="1" dirty="0" smtClean="0">
                <a:solidFill>
                  <a:prstClr val="black"/>
                </a:solidFill>
                <a:hlinkClick r:id="rId8"/>
              </a:rPr>
              <a:t>chloride</a:t>
            </a:r>
            <a:r>
              <a:rPr lang="en-US" b="1" dirty="0" smtClean="0">
                <a:solidFill>
                  <a:prstClr val="black"/>
                </a:solidFill>
                <a:hlinkClick r:id="rId8"/>
              </a:rPr>
              <a:t> solution and </a:t>
            </a:r>
            <a:r>
              <a:rPr lang="en-US" b="1" i="1" dirty="0" err="1" smtClean="0">
                <a:solidFill>
                  <a:prstClr val="black"/>
                </a:solidFill>
                <a:hlinkClick r:id="rId8"/>
              </a:rPr>
              <a:t>aluminium</a:t>
            </a:r>
            <a:r>
              <a:rPr lang="en-US" b="1" i="1" dirty="0" smtClean="0">
                <a:solidFill>
                  <a:prstClr val="black"/>
                </a:solidFill>
                <a:hlinkClick r:id="rId8"/>
              </a:rPr>
              <a:t> foil</a:t>
            </a:r>
            <a:r>
              <a:rPr lang="en-US" b="1" dirty="0" smtClean="0">
                <a:solidFill>
                  <a:prstClr val="black"/>
                </a:solidFill>
                <a:hlinkClick r:id="rId8"/>
              </a:rPr>
              <a:t>. - YouTube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888673" y="6248400"/>
            <a:ext cx="5410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prstClr val="black"/>
                </a:solidFill>
                <a:hlinkClick r:id="rId9"/>
              </a:rPr>
              <a:t>Neutralization Reaction of an </a:t>
            </a:r>
            <a:r>
              <a:rPr lang="en-US" b="1" i="1" dirty="0" smtClean="0">
                <a:solidFill>
                  <a:prstClr val="black"/>
                </a:solidFill>
                <a:hlinkClick r:id="rId9"/>
              </a:rPr>
              <a:t>Antacid</a:t>
            </a:r>
            <a:r>
              <a:rPr lang="en-US" b="1" dirty="0" smtClean="0">
                <a:solidFill>
                  <a:prstClr val="black"/>
                </a:solidFill>
                <a:hlinkClick r:id="rId9"/>
              </a:rPr>
              <a:t> - YouTube</a:t>
            </a:r>
            <a:endParaRPr lang="en-US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2135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img04.deviantart.net/bde1/i/2013/332/b/c/wallpaper___i_love_chemistry___breaking_bad_by_black_adrac_star-d6vypf7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" t="51090" r="-395" b="28529"/>
          <a:stretch/>
        </p:blipFill>
        <p:spPr bwMode="auto">
          <a:xfrm>
            <a:off x="0" y="0"/>
            <a:ext cx="9144000" cy="10560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6" name="Picture 2" descr="http://img04.deviantart.net/bde1/i/2013/332/b/c/wallpaper___i_love_chemistry___breaking_bad_by_black_adrac_star-d6vypf7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09" t="30036" r="69254" b="49247"/>
          <a:stretch/>
        </p:blipFill>
        <p:spPr bwMode="auto">
          <a:xfrm>
            <a:off x="152400" y="-17398"/>
            <a:ext cx="1118937" cy="10734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4" name="TextBox 3"/>
          <p:cNvSpPr txBox="1"/>
          <p:nvPr/>
        </p:nvSpPr>
        <p:spPr>
          <a:xfrm>
            <a:off x="1219200" y="152400"/>
            <a:ext cx="1676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n cmpd="sng">
                  <a:solidFill>
                    <a:srgbClr val="FFFF00">
                      <a:alpha val="64000"/>
                    </a:srgbClr>
                  </a:solidFill>
                </a:ln>
                <a:solidFill>
                  <a:schemeClr val="bg1"/>
                </a:solidFill>
                <a:effectLst>
                  <a:innerShdw dir="3660000">
                    <a:srgbClr val="FFFF00"/>
                  </a:innerShdw>
                  <a:reflection blurRad="6350" stA="50000" endA="300" endPos="50000" dist="60007" dir="5400000" sy="-100000" algn="bl" rotWithShape="0"/>
                </a:effectLst>
                <a:latin typeface="Footlight MT Light" panose="0204060206030A020304" pitchFamily="18" charset="0"/>
              </a:rPr>
              <a:t>n</a:t>
            </a:r>
            <a:r>
              <a:rPr lang="en-US" sz="3200" b="1" dirty="0" err="1" smtClean="0">
                <a:ln cmpd="sng">
                  <a:solidFill>
                    <a:srgbClr val="FFFF00">
                      <a:alpha val="64000"/>
                    </a:srgbClr>
                  </a:solidFill>
                </a:ln>
                <a:solidFill>
                  <a:schemeClr val="bg1"/>
                </a:solidFill>
                <a:effectLst>
                  <a:innerShdw dir="3660000">
                    <a:srgbClr val="FFFF00"/>
                  </a:innerShdw>
                  <a:reflection blurRad="6350" stA="50000" endA="300" endPos="50000" dist="60007" dir="5400000" sy="-100000" algn="bl" rotWithShape="0"/>
                </a:effectLst>
                <a:latin typeface="Footlight MT Light" panose="0204060206030A020304" pitchFamily="18" charset="0"/>
              </a:rPr>
              <a:t>tro</a:t>
            </a:r>
            <a:r>
              <a:rPr lang="en-US" sz="3200" b="1" dirty="0" smtClean="0">
                <a:ln cmpd="sng">
                  <a:solidFill>
                    <a:srgbClr val="FFFF00">
                      <a:alpha val="64000"/>
                    </a:srgbClr>
                  </a:solidFill>
                </a:ln>
                <a:solidFill>
                  <a:schemeClr val="bg1"/>
                </a:solidFill>
                <a:effectLst>
                  <a:innerShdw dir="3660000">
                    <a:srgbClr val="FFFF00"/>
                  </a:innerShdw>
                  <a:reflection blurRad="6350" stA="50000" endA="300" endPos="50000" dist="60007" dir="5400000" sy="-100000" algn="bl" rotWithShape="0"/>
                </a:effectLst>
                <a:latin typeface="Footlight MT Light" panose="0204060206030A020304" pitchFamily="18" charset="0"/>
              </a:rPr>
              <a:t>  to</a:t>
            </a:r>
            <a:endParaRPr lang="en-US" sz="3200" b="1" dirty="0">
              <a:ln cmpd="sng">
                <a:solidFill>
                  <a:srgbClr val="FFFF00">
                    <a:alpha val="64000"/>
                  </a:srgbClr>
                </a:solidFill>
              </a:ln>
              <a:solidFill>
                <a:schemeClr val="bg1"/>
              </a:solidFill>
              <a:effectLst>
                <a:innerShdw dir="3660000">
                  <a:srgbClr val="FFFF00"/>
                </a:innerShdw>
                <a:reflection blurRad="6350" stA="50000" endA="300" endPos="50000" dist="60007" dir="5400000" sy="-100000" algn="bl" rotWithShape="0"/>
              </a:effectLst>
              <a:latin typeface="Footlight MT Light" panose="0204060206030A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28600" y="1149489"/>
            <a:ext cx="83820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Unit Outline</a:t>
            </a:r>
          </a:p>
          <a:p>
            <a:pPr marL="514350" indent="-514350">
              <a:buAutoNum type="romanUcPeriod"/>
            </a:pPr>
            <a:r>
              <a:rPr lang="en-US" sz="2000" dirty="0" smtClean="0">
                <a:solidFill>
                  <a:schemeClr val="bg1"/>
                </a:solidFill>
              </a:rPr>
              <a:t>Setting up the Lab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II.    Prepping the Reactants: making sense of the Periodic Table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III.   Cooking: Applying the Periodic Chart</a:t>
            </a:r>
          </a:p>
          <a:p>
            <a:pPr marL="914400" lvl="1" indent="-457200">
              <a:buAutoNum type="alphaUcPeriod"/>
            </a:pPr>
            <a:r>
              <a:rPr lang="en-US" sz="2000" dirty="0" smtClean="0">
                <a:solidFill>
                  <a:schemeClr val="bg1"/>
                </a:solidFill>
              </a:rPr>
              <a:t>Chemical bonding</a:t>
            </a:r>
          </a:p>
          <a:p>
            <a:pPr marL="914400" lvl="1" indent="-457200">
              <a:buAutoNum type="alphaUcPeriod"/>
            </a:pPr>
            <a:r>
              <a:rPr lang="en-US" sz="2000" dirty="0" smtClean="0">
                <a:solidFill>
                  <a:schemeClr val="bg1"/>
                </a:solidFill>
              </a:rPr>
              <a:t>Chemical formulae &amp; equations</a:t>
            </a:r>
          </a:p>
          <a:p>
            <a:pPr marL="914400" lvl="1" indent="-457200">
              <a:buAutoNum type="alphaUcPeriod"/>
            </a:pPr>
            <a:r>
              <a:rPr lang="en-US" sz="2000" dirty="0" smtClean="0">
                <a:solidFill>
                  <a:schemeClr val="bg1"/>
                </a:solidFill>
              </a:rPr>
              <a:t>Maintaining the Balance</a:t>
            </a:r>
          </a:p>
          <a:p>
            <a:pPr marL="914400" lvl="1" indent="-457200">
              <a:buAutoNum type="alphaUcPeriod"/>
            </a:pPr>
            <a:r>
              <a:rPr lang="en-US" sz="2000" dirty="0" smtClean="0">
                <a:solidFill>
                  <a:schemeClr val="bg1"/>
                </a:solidFill>
              </a:rPr>
              <a:t>Reaction types</a:t>
            </a:r>
          </a:p>
          <a:p>
            <a:pPr marL="914400" lvl="1" indent="-457200">
              <a:buAutoNum type="alphaUcPeriod"/>
            </a:pPr>
            <a:r>
              <a:rPr lang="en-US" sz="2000" dirty="0" smtClean="0">
                <a:solidFill>
                  <a:schemeClr val="bg1"/>
                </a:solidFill>
              </a:rPr>
              <a:t>Using equations to Predict Products </a:t>
            </a:r>
          </a:p>
        </p:txBody>
      </p:sp>
    </p:spTree>
    <p:extLst>
      <p:ext uri="{BB962C8B-B14F-4D97-AF65-F5344CB8AC3E}">
        <p14:creationId xmlns:p14="http://schemas.microsoft.com/office/powerpoint/2010/main" val="2153651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img04.deviantart.net/bde1/i/2013/332/b/c/wallpaper___i_love_chemistry___breaking_bad_by_black_adrac_star-d6vypf7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" t="51090" r="-395" b="28529"/>
          <a:stretch/>
        </p:blipFill>
        <p:spPr bwMode="auto">
          <a:xfrm>
            <a:off x="0" y="0"/>
            <a:ext cx="9144000" cy="10560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6" name="Picture 2" descr="http://img04.deviantart.net/bde1/i/2013/332/b/c/wallpaper___i_love_chemistry___breaking_bad_by_black_adrac_star-d6vypf7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09" t="30036" r="69254" b="49247"/>
          <a:stretch/>
        </p:blipFill>
        <p:spPr bwMode="auto">
          <a:xfrm>
            <a:off x="152400" y="-17398"/>
            <a:ext cx="1118937" cy="10734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4" name="TextBox 3"/>
          <p:cNvSpPr txBox="1"/>
          <p:nvPr/>
        </p:nvSpPr>
        <p:spPr>
          <a:xfrm>
            <a:off x="1219200" y="152400"/>
            <a:ext cx="1676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n cmpd="sng">
                  <a:solidFill>
                    <a:srgbClr val="FFFF00">
                      <a:alpha val="64000"/>
                    </a:srgbClr>
                  </a:solidFill>
                </a:ln>
                <a:solidFill>
                  <a:schemeClr val="bg1"/>
                </a:solidFill>
                <a:effectLst>
                  <a:innerShdw dir="3660000">
                    <a:srgbClr val="FFFF00"/>
                  </a:innerShdw>
                  <a:reflection blurRad="6350" stA="50000" endA="300" endPos="50000" dist="60007" dir="5400000" sy="-100000" algn="bl" rotWithShape="0"/>
                </a:effectLst>
                <a:latin typeface="Footlight MT Light" panose="0204060206030A020304" pitchFamily="18" charset="0"/>
              </a:rPr>
              <a:t>n</a:t>
            </a:r>
            <a:r>
              <a:rPr lang="en-US" sz="3200" b="1" dirty="0" err="1" smtClean="0">
                <a:ln cmpd="sng">
                  <a:solidFill>
                    <a:srgbClr val="FFFF00">
                      <a:alpha val="64000"/>
                    </a:srgbClr>
                  </a:solidFill>
                </a:ln>
                <a:solidFill>
                  <a:schemeClr val="bg1"/>
                </a:solidFill>
                <a:effectLst>
                  <a:innerShdw dir="3660000">
                    <a:srgbClr val="FFFF00"/>
                  </a:innerShdw>
                  <a:reflection blurRad="6350" stA="50000" endA="300" endPos="50000" dist="60007" dir="5400000" sy="-100000" algn="bl" rotWithShape="0"/>
                </a:effectLst>
                <a:latin typeface="Footlight MT Light" panose="0204060206030A020304" pitchFamily="18" charset="0"/>
              </a:rPr>
              <a:t>tro</a:t>
            </a:r>
            <a:r>
              <a:rPr lang="en-US" sz="3200" b="1" dirty="0" smtClean="0">
                <a:ln cmpd="sng">
                  <a:solidFill>
                    <a:srgbClr val="FFFF00">
                      <a:alpha val="64000"/>
                    </a:srgbClr>
                  </a:solidFill>
                </a:ln>
                <a:solidFill>
                  <a:schemeClr val="bg1"/>
                </a:solidFill>
                <a:effectLst>
                  <a:innerShdw dir="3660000">
                    <a:srgbClr val="FFFF00"/>
                  </a:innerShdw>
                  <a:reflection blurRad="6350" stA="50000" endA="300" endPos="50000" dist="60007" dir="5400000" sy="-100000" algn="bl" rotWithShape="0"/>
                </a:effectLst>
                <a:latin typeface="Footlight MT Light" panose="0204060206030A020304" pitchFamily="18" charset="0"/>
              </a:rPr>
              <a:t>  to</a:t>
            </a:r>
            <a:endParaRPr lang="en-US" sz="3200" b="1" dirty="0">
              <a:ln cmpd="sng">
                <a:solidFill>
                  <a:srgbClr val="FFFF00">
                    <a:alpha val="64000"/>
                  </a:srgbClr>
                </a:solidFill>
              </a:ln>
              <a:solidFill>
                <a:schemeClr val="bg1"/>
              </a:solidFill>
              <a:effectLst>
                <a:innerShdw dir="3660000">
                  <a:srgbClr val="FFFF00"/>
                </a:innerShdw>
                <a:reflection blurRad="6350" stA="50000" endA="300" endPos="50000" dist="60007" dir="5400000" sy="-100000" algn="bl" rotWithShape="0"/>
              </a:effectLst>
              <a:latin typeface="Footlight MT Light" panose="0204060206030A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28600" y="1149489"/>
            <a:ext cx="838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Unit Outline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III.   Cooking: Applying the Periodic Chart</a:t>
            </a:r>
          </a:p>
          <a:p>
            <a:pPr marL="914400" lvl="1" indent="-457200">
              <a:buAutoNum type="alphaUcPeriod"/>
            </a:pPr>
            <a:r>
              <a:rPr lang="en-US" sz="2000" dirty="0" smtClean="0">
                <a:solidFill>
                  <a:schemeClr val="bg1"/>
                </a:solidFill>
              </a:rPr>
              <a:t>Chemical bonding</a:t>
            </a:r>
          </a:p>
        </p:txBody>
      </p:sp>
      <p:sp>
        <p:nvSpPr>
          <p:cNvPr id="8" name="Rounded Rectangular Callout 7"/>
          <p:cNvSpPr/>
          <p:nvPr/>
        </p:nvSpPr>
        <p:spPr>
          <a:xfrm>
            <a:off x="134073" y="2178844"/>
            <a:ext cx="4056927" cy="1021556"/>
          </a:xfrm>
          <a:prstGeom prst="wedgeRoundRectCallout">
            <a:avLst>
              <a:gd name="adj1" fmla="val -20523"/>
              <a:gd name="adj2" fmla="val 70936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US" dirty="0" smtClean="0"/>
              <a:t>Remember these two?  What type of bond forms between them?  </a:t>
            </a:r>
          </a:p>
          <a:p>
            <a:r>
              <a:rPr lang="en-US" b="1" dirty="0" smtClean="0"/>
              <a:t>Look first at…</a:t>
            </a:r>
          </a:p>
        </p:txBody>
      </p:sp>
      <p:sp>
        <p:nvSpPr>
          <p:cNvPr id="9" name="Rounded Rectangular Callout 8"/>
          <p:cNvSpPr/>
          <p:nvPr/>
        </p:nvSpPr>
        <p:spPr>
          <a:xfrm>
            <a:off x="4800600" y="755733"/>
            <a:ext cx="4191000" cy="1940957"/>
          </a:xfrm>
          <a:prstGeom prst="wedgeRoundRectCallout">
            <a:avLst>
              <a:gd name="adj1" fmla="val -78521"/>
              <a:gd name="adj2" fmla="val 13091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US" dirty="0" smtClean="0"/>
              <a:t>How much a particular atom likes its e- determines what it will yield to or take from another atom.  This determines the type of bond that forms between them—and, ultimately , the characteristics of the result</a:t>
            </a:r>
            <a:endParaRPr lang="en-US" b="1" dirty="0" smtClean="0"/>
          </a:p>
        </p:txBody>
      </p:sp>
      <p:sp>
        <p:nvSpPr>
          <p:cNvPr id="10" name="TextBox 9"/>
          <p:cNvSpPr txBox="1"/>
          <p:nvPr/>
        </p:nvSpPr>
        <p:spPr>
          <a:xfrm>
            <a:off x="266700" y="3583937"/>
            <a:ext cx="236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This is a Sodium atom</a:t>
            </a:r>
            <a:endParaRPr lang="en-US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866663" y="3583937"/>
            <a:ext cx="236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This is a Chlorine atom</a:t>
            </a:r>
            <a:endParaRPr lang="en-US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12" name="Picture 2" descr="http://bioserv.fiu.edu/%7Ewalterm/human_online/chemistry/img008.gif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96" t="-2005" r="58036" b="13033"/>
          <a:stretch/>
        </p:blipFill>
        <p:spPr bwMode="auto">
          <a:xfrm>
            <a:off x="205098" y="4038600"/>
            <a:ext cx="2076951" cy="21256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://bioserv.fiu.edu/%7Ewalterm/human_online/chemistry/img008.gif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67" b="13033"/>
          <a:stretch/>
        </p:blipFill>
        <p:spPr bwMode="auto">
          <a:xfrm>
            <a:off x="3048000" y="4094747"/>
            <a:ext cx="2062744" cy="20694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ounded Rectangular Callout 13"/>
          <p:cNvSpPr/>
          <p:nvPr/>
        </p:nvSpPr>
        <p:spPr>
          <a:xfrm>
            <a:off x="152400" y="6340712"/>
            <a:ext cx="5428527" cy="408623"/>
          </a:xfrm>
          <a:prstGeom prst="wedgeRoundRectCallout">
            <a:avLst>
              <a:gd name="adj1" fmla="val 9754"/>
              <a:gd name="adj2" fmla="val -90523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US" dirty="0" smtClean="0"/>
              <a:t>This bond is typical between a metal and a nonmetal…</a:t>
            </a:r>
            <a:endParaRPr lang="en-US" b="1" dirty="0" smtClean="0"/>
          </a:p>
        </p:txBody>
      </p:sp>
      <p:pic>
        <p:nvPicPr>
          <p:cNvPr id="2050" name="Picture 2" descr="Image result for sodium and chlorine bondi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3325690"/>
            <a:ext cx="3429000" cy="8858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ounded Rectangular Callout 14"/>
          <p:cNvSpPr/>
          <p:nvPr/>
        </p:nvSpPr>
        <p:spPr>
          <a:xfrm>
            <a:off x="5942636" y="4733360"/>
            <a:ext cx="2971799" cy="1940957"/>
          </a:xfrm>
          <a:prstGeom prst="wedgeRoundRectCallout">
            <a:avLst>
              <a:gd name="adj1" fmla="val 19977"/>
              <a:gd name="adj2" fmla="val -86610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US" dirty="0" smtClean="0"/>
              <a:t>The movement of the singular valence e- from Na forms which type of ion?  Additional e- to Cl forms the other called a _________.</a:t>
            </a:r>
            <a:endParaRPr lang="en-US" b="1" dirty="0" smtClean="0"/>
          </a:p>
        </p:txBody>
      </p:sp>
    </p:spTree>
    <p:extLst>
      <p:ext uri="{BB962C8B-B14F-4D97-AF65-F5344CB8AC3E}">
        <p14:creationId xmlns:p14="http://schemas.microsoft.com/office/powerpoint/2010/main" val="2153651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4" grpId="0" animBg="1"/>
      <p:bldP spid="15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img04.deviantart.net/bde1/i/2013/332/b/c/wallpaper___i_love_chemistry___breaking_bad_by_black_adrac_star-d6vypf7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" t="51090" r="-395" b="28529"/>
          <a:stretch/>
        </p:blipFill>
        <p:spPr bwMode="auto">
          <a:xfrm>
            <a:off x="0" y="0"/>
            <a:ext cx="9144000" cy="10560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6" name="Picture 2" descr="http://img04.deviantart.net/bde1/i/2013/332/b/c/wallpaper___i_love_chemistry___breaking_bad_by_black_adrac_star-d6vypf7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09" t="30036" r="69254" b="49247"/>
          <a:stretch/>
        </p:blipFill>
        <p:spPr bwMode="auto">
          <a:xfrm>
            <a:off x="152400" y="-17398"/>
            <a:ext cx="1118937" cy="10734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4" name="TextBox 3"/>
          <p:cNvSpPr txBox="1"/>
          <p:nvPr/>
        </p:nvSpPr>
        <p:spPr>
          <a:xfrm>
            <a:off x="1219200" y="152400"/>
            <a:ext cx="1676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n cmpd="sng">
                  <a:solidFill>
                    <a:srgbClr val="FFFF00">
                      <a:alpha val="64000"/>
                    </a:srgbClr>
                  </a:solidFill>
                </a:ln>
                <a:solidFill>
                  <a:schemeClr val="bg1"/>
                </a:solidFill>
                <a:effectLst>
                  <a:innerShdw dir="3660000">
                    <a:srgbClr val="FFFF00"/>
                  </a:innerShdw>
                  <a:reflection blurRad="6350" stA="50000" endA="300" endPos="50000" dist="60007" dir="5400000" sy="-100000" algn="bl" rotWithShape="0"/>
                </a:effectLst>
                <a:latin typeface="Footlight MT Light" panose="0204060206030A020304" pitchFamily="18" charset="0"/>
              </a:rPr>
              <a:t>n</a:t>
            </a:r>
            <a:r>
              <a:rPr lang="en-US" sz="3200" b="1" dirty="0" err="1" smtClean="0">
                <a:ln cmpd="sng">
                  <a:solidFill>
                    <a:srgbClr val="FFFF00">
                      <a:alpha val="64000"/>
                    </a:srgbClr>
                  </a:solidFill>
                </a:ln>
                <a:solidFill>
                  <a:schemeClr val="bg1"/>
                </a:solidFill>
                <a:effectLst>
                  <a:innerShdw dir="3660000">
                    <a:srgbClr val="FFFF00"/>
                  </a:innerShdw>
                  <a:reflection blurRad="6350" stA="50000" endA="300" endPos="50000" dist="60007" dir="5400000" sy="-100000" algn="bl" rotWithShape="0"/>
                </a:effectLst>
                <a:latin typeface="Footlight MT Light" panose="0204060206030A020304" pitchFamily="18" charset="0"/>
              </a:rPr>
              <a:t>tro</a:t>
            </a:r>
            <a:r>
              <a:rPr lang="en-US" sz="3200" b="1" dirty="0" smtClean="0">
                <a:ln cmpd="sng">
                  <a:solidFill>
                    <a:srgbClr val="FFFF00">
                      <a:alpha val="64000"/>
                    </a:srgbClr>
                  </a:solidFill>
                </a:ln>
                <a:solidFill>
                  <a:schemeClr val="bg1"/>
                </a:solidFill>
                <a:effectLst>
                  <a:innerShdw dir="3660000">
                    <a:srgbClr val="FFFF00"/>
                  </a:innerShdw>
                  <a:reflection blurRad="6350" stA="50000" endA="300" endPos="50000" dist="60007" dir="5400000" sy="-100000" algn="bl" rotWithShape="0"/>
                </a:effectLst>
                <a:latin typeface="Footlight MT Light" panose="0204060206030A020304" pitchFamily="18" charset="0"/>
              </a:rPr>
              <a:t>  to</a:t>
            </a:r>
            <a:endParaRPr lang="en-US" sz="3200" b="1" dirty="0">
              <a:ln cmpd="sng">
                <a:solidFill>
                  <a:srgbClr val="FFFF00">
                    <a:alpha val="64000"/>
                  </a:srgbClr>
                </a:solidFill>
              </a:ln>
              <a:solidFill>
                <a:schemeClr val="bg1"/>
              </a:solidFill>
              <a:effectLst>
                <a:innerShdw dir="3660000">
                  <a:srgbClr val="FFFF00"/>
                </a:innerShdw>
                <a:reflection blurRad="6350" stA="50000" endA="300" endPos="50000" dist="60007" dir="5400000" sy="-100000" algn="bl" rotWithShape="0"/>
              </a:effectLst>
              <a:latin typeface="Footlight MT Light" panose="0204060206030A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28600" y="1149489"/>
            <a:ext cx="838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Unit Outline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III.   Cooking: Applying the Periodic Chart</a:t>
            </a:r>
          </a:p>
          <a:p>
            <a:pPr marL="914400" lvl="1" indent="-457200">
              <a:buAutoNum type="alphaUcPeriod"/>
            </a:pPr>
            <a:r>
              <a:rPr lang="en-US" sz="2000" dirty="0" smtClean="0">
                <a:solidFill>
                  <a:schemeClr val="bg1"/>
                </a:solidFill>
              </a:rPr>
              <a:t>Chemical bonding</a:t>
            </a:r>
          </a:p>
        </p:txBody>
      </p:sp>
      <p:pic>
        <p:nvPicPr>
          <p:cNvPr id="3076" name="Picture 4" descr="https://s-media-cache-ak0.pinimg.com/236x/61/62/60/616260635461d532322770f69adfa04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2700" y="1149489"/>
            <a:ext cx="2247900" cy="18002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://1.bp.blogspot.com/-DdW--LqrqRg/T-So-FMaDSI/AAAAAAAADRU/oKO1_YhyoPg/s1600/Cation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316" y="3505200"/>
            <a:ext cx="4142772" cy="31070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https://s-media-cache-ak0.pinimg.com/736x/d5/d9/3c/d5d93c50cf320369605c345069c1990d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7350" y="3452330"/>
            <a:ext cx="3159949" cy="31599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://thefinchandpea.files.wordpress.com/2013/09/cation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1889002"/>
            <a:ext cx="2343150" cy="23525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ounded Rectangular Callout 11"/>
          <p:cNvSpPr/>
          <p:nvPr/>
        </p:nvSpPr>
        <p:spPr>
          <a:xfrm>
            <a:off x="448422" y="2286001"/>
            <a:ext cx="2828178" cy="1021556"/>
          </a:xfrm>
          <a:prstGeom prst="wedgeRoundRectCallout">
            <a:avLst>
              <a:gd name="adj1" fmla="val 17633"/>
              <a:gd name="adj2" fmla="val 87006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US" dirty="0" smtClean="0"/>
              <a:t>Ionic bonds are formed by the attraction b/w </a:t>
            </a:r>
            <a:r>
              <a:rPr lang="en-US" b="1" dirty="0" smtClean="0"/>
              <a:t>cations</a:t>
            </a:r>
            <a:r>
              <a:rPr lang="en-US" dirty="0" smtClean="0"/>
              <a:t> (+) and </a:t>
            </a:r>
            <a:r>
              <a:rPr lang="en-US" b="1" dirty="0" smtClean="0"/>
              <a:t>anions</a:t>
            </a:r>
            <a:r>
              <a:rPr lang="en-US" dirty="0" smtClean="0"/>
              <a:t> (-)</a:t>
            </a:r>
            <a:endParaRPr lang="en-US" b="1" dirty="0" smtClean="0"/>
          </a:p>
        </p:txBody>
      </p:sp>
    </p:spTree>
    <p:extLst>
      <p:ext uri="{BB962C8B-B14F-4D97-AF65-F5344CB8AC3E}">
        <p14:creationId xmlns:p14="http://schemas.microsoft.com/office/powerpoint/2010/main" val="2972172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img04.deviantart.net/bde1/i/2013/332/b/c/wallpaper___i_love_chemistry___breaking_bad_by_black_adrac_star-d6vypf7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" t="51090" r="-395" b="28529"/>
          <a:stretch/>
        </p:blipFill>
        <p:spPr bwMode="auto">
          <a:xfrm>
            <a:off x="0" y="0"/>
            <a:ext cx="9144000" cy="10560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6" name="Picture 2" descr="http://img04.deviantart.net/bde1/i/2013/332/b/c/wallpaper___i_love_chemistry___breaking_bad_by_black_adrac_star-d6vypf7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09" t="30036" r="69254" b="49247"/>
          <a:stretch/>
        </p:blipFill>
        <p:spPr bwMode="auto">
          <a:xfrm>
            <a:off x="152400" y="-17398"/>
            <a:ext cx="1118937" cy="10734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4" name="TextBox 3"/>
          <p:cNvSpPr txBox="1"/>
          <p:nvPr/>
        </p:nvSpPr>
        <p:spPr>
          <a:xfrm>
            <a:off x="1219200" y="152400"/>
            <a:ext cx="1676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n cmpd="sng">
                  <a:solidFill>
                    <a:srgbClr val="FFFF00">
                      <a:alpha val="64000"/>
                    </a:srgbClr>
                  </a:solidFill>
                </a:ln>
                <a:solidFill>
                  <a:schemeClr val="bg1"/>
                </a:solidFill>
                <a:effectLst>
                  <a:innerShdw dir="3660000">
                    <a:srgbClr val="FFFF00"/>
                  </a:innerShdw>
                  <a:reflection blurRad="6350" stA="50000" endA="300" endPos="50000" dist="60007" dir="5400000" sy="-100000" algn="bl" rotWithShape="0"/>
                </a:effectLst>
                <a:latin typeface="Footlight MT Light" panose="0204060206030A020304" pitchFamily="18" charset="0"/>
              </a:rPr>
              <a:t>n</a:t>
            </a:r>
            <a:r>
              <a:rPr lang="en-US" sz="3200" b="1" dirty="0" err="1" smtClean="0">
                <a:ln cmpd="sng">
                  <a:solidFill>
                    <a:srgbClr val="FFFF00">
                      <a:alpha val="64000"/>
                    </a:srgbClr>
                  </a:solidFill>
                </a:ln>
                <a:solidFill>
                  <a:schemeClr val="bg1"/>
                </a:solidFill>
                <a:effectLst>
                  <a:innerShdw dir="3660000">
                    <a:srgbClr val="FFFF00"/>
                  </a:innerShdw>
                  <a:reflection blurRad="6350" stA="50000" endA="300" endPos="50000" dist="60007" dir="5400000" sy="-100000" algn="bl" rotWithShape="0"/>
                </a:effectLst>
                <a:latin typeface="Footlight MT Light" panose="0204060206030A020304" pitchFamily="18" charset="0"/>
              </a:rPr>
              <a:t>tro</a:t>
            </a:r>
            <a:r>
              <a:rPr lang="en-US" sz="3200" b="1" dirty="0" smtClean="0">
                <a:ln cmpd="sng">
                  <a:solidFill>
                    <a:srgbClr val="FFFF00">
                      <a:alpha val="64000"/>
                    </a:srgbClr>
                  </a:solidFill>
                </a:ln>
                <a:solidFill>
                  <a:schemeClr val="bg1"/>
                </a:solidFill>
                <a:effectLst>
                  <a:innerShdw dir="3660000">
                    <a:srgbClr val="FFFF00"/>
                  </a:innerShdw>
                  <a:reflection blurRad="6350" stA="50000" endA="300" endPos="50000" dist="60007" dir="5400000" sy="-100000" algn="bl" rotWithShape="0"/>
                </a:effectLst>
                <a:latin typeface="Footlight MT Light" panose="0204060206030A020304" pitchFamily="18" charset="0"/>
              </a:rPr>
              <a:t>  to</a:t>
            </a:r>
            <a:endParaRPr lang="en-US" sz="3200" b="1" dirty="0">
              <a:ln cmpd="sng">
                <a:solidFill>
                  <a:srgbClr val="FFFF00">
                    <a:alpha val="64000"/>
                  </a:srgbClr>
                </a:solidFill>
              </a:ln>
              <a:solidFill>
                <a:schemeClr val="bg1"/>
              </a:solidFill>
              <a:effectLst>
                <a:innerShdw dir="3660000">
                  <a:srgbClr val="FFFF00"/>
                </a:innerShdw>
                <a:reflection blurRad="6350" stA="50000" endA="300" endPos="50000" dist="60007" dir="5400000" sy="-100000" algn="bl" rotWithShape="0"/>
              </a:effectLst>
              <a:latin typeface="Footlight MT Light" panose="0204060206030A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28600" y="1149489"/>
            <a:ext cx="838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Unit Outline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III.   Cooking: Applying the Periodic Chart</a:t>
            </a:r>
          </a:p>
          <a:p>
            <a:pPr marL="914400" lvl="1" indent="-457200">
              <a:buAutoNum type="alphaUcPeriod"/>
            </a:pPr>
            <a:r>
              <a:rPr lang="en-US" sz="2000" dirty="0" smtClean="0">
                <a:solidFill>
                  <a:schemeClr val="bg1"/>
                </a:solidFill>
              </a:rPr>
              <a:t>Chemical bonding</a:t>
            </a:r>
          </a:p>
        </p:txBody>
      </p:sp>
      <p:pic>
        <p:nvPicPr>
          <p:cNvPr id="2052" name="Picture 4" descr="http://images.slideplayer.com/26/8445796/slides/slide_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85" b="12287"/>
          <a:stretch/>
        </p:blipFill>
        <p:spPr bwMode="auto">
          <a:xfrm>
            <a:off x="924636" y="2132128"/>
            <a:ext cx="7294728" cy="4573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272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img04.deviantart.net/bde1/i/2013/332/b/c/wallpaper___i_love_chemistry___breaking_bad_by_black_adrac_star-d6vypf7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" t="51090" r="-395" b="28529"/>
          <a:stretch/>
        </p:blipFill>
        <p:spPr bwMode="auto">
          <a:xfrm>
            <a:off x="0" y="0"/>
            <a:ext cx="9144000" cy="10560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6" name="Picture 2" descr="http://img04.deviantart.net/bde1/i/2013/332/b/c/wallpaper___i_love_chemistry___breaking_bad_by_black_adrac_star-d6vypf7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09" t="30036" r="69254" b="49247"/>
          <a:stretch/>
        </p:blipFill>
        <p:spPr bwMode="auto">
          <a:xfrm>
            <a:off x="152400" y="-17398"/>
            <a:ext cx="1118937" cy="10734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4" name="TextBox 3"/>
          <p:cNvSpPr txBox="1"/>
          <p:nvPr/>
        </p:nvSpPr>
        <p:spPr>
          <a:xfrm>
            <a:off x="1219200" y="152400"/>
            <a:ext cx="1676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n cmpd="sng">
                  <a:solidFill>
                    <a:srgbClr val="FFFF00">
                      <a:alpha val="64000"/>
                    </a:srgbClr>
                  </a:solidFill>
                </a:ln>
                <a:solidFill>
                  <a:schemeClr val="bg1"/>
                </a:solidFill>
                <a:effectLst>
                  <a:innerShdw dir="3660000">
                    <a:srgbClr val="FFFF00"/>
                  </a:innerShdw>
                  <a:reflection blurRad="6350" stA="50000" endA="300" endPos="50000" dist="60007" dir="5400000" sy="-100000" algn="bl" rotWithShape="0"/>
                </a:effectLst>
                <a:latin typeface="Footlight MT Light" panose="0204060206030A020304" pitchFamily="18" charset="0"/>
              </a:rPr>
              <a:t>n</a:t>
            </a:r>
            <a:r>
              <a:rPr lang="en-US" sz="3200" b="1" dirty="0" err="1" smtClean="0">
                <a:ln cmpd="sng">
                  <a:solidFill>
                    <a:srgbClr val="FFFF00">
                      <a:alpha val="64000"/>
                    </a:srgbClr>
                  </a:solidFill>
                </a:ln>
                <a:solidFill>
                  <a:schemeClr val="bg1"/>
                </a:solidFill>
                <a:effectLst>
                  <a:innerShdw dir="3660000">
                    <a:srgbClr val="FFFF00"/>
                  </a:innerShdw>
                  <a:reflection blurRad="6350" stA="50000" endA="300" endPos="50000" dist="60007" dir="5400000" sy="-100000" algn="bl" rotWithShape="0"/>
                </a:effectLst>
                <a:latin typeface="Footlight MT Light" panose="0204060206030A020304" pitchFamily="18" charset="0"/>
              </a:rPr>
              <a:t>tro</a:t>
            </a:r>
            <a:r>
              <a:rPr lang="en-US" sz="3200" b="1" dirty="0" smtClean="0">
                <a:ln cmpd="sng">
                  <a:solidFill>
                    <a:srgbClr val="FFFF00">
                      <a:alpha val="64000"/>
                    </a:srgbClr>
                  </a:solidFill>
                </a:ln>
                <a:solidFill>
                  <a:schemeClr val="bg1"/>
                </a:solidFill>
                <a:effectLst>
                  <a:innerShdw dir="3660000">
                    <a:srgbClr val="FFFF00"/>
                  </a:innerShdw>
                  <a:reflection blurRad="6350" stA="50000" endA="300" endPos="50000" dist="60007" dir="5400000" sy="-100000" algn="bl" rotWithShape="0"/>
                </a:effectLst>
                <a:latin typeface="Footlight MT Light" panose="0204060206030A020304" pitchFamily="18" charset="0"/>
              </a:rPr>
              <a:t>  to</a:t>
            </a:r>
            <a:endParaRPr lang="en-US" sz="3200" b="1" dirty="0">
              <a:ln cmpd="sng">
                <a:solidFill>
                  <a:srgbClr val="FFFF00">
                    <a:alpha val="64000"/>
                  </a:srgbClr>
                </a:solidFill>
              </a:ln>
              <a:solidFill>
                <a:schemeClr val="bg1"/>
              </a:solidFill>
              <a:effectLst>
                <a:innerShdw dir="3660000">
                  <a:srgbClr val="FFFF00"/>
                </a:innerShdw>
                <a:reflection blurRad="6350" stA="50000" endA="300" endPos="50000" dist="60007" dir="5400000" sy="-100000" algn="bl" rotWithShape="0"/>
              </a:effectLst>
              <a:latin typeface="Footlight MT Light" panose="0204060206030A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28600" y="1149489"/>
            <a:ext cx="838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Unit Outline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III.   Cooking: Applying the Periodic Chart</a:t>
            </a:r>
          </a:p>
          <a:p>
            <a:pPr marL="914400" lvl="1" indent="-457200">
              <a:buAutoNum type="alphaUcPeriod"/>
            </a:pPr>
            <a:r>
              <a:rPr lang="en-US" sz="2000" dirty="0" smtClean="0">
                <a:solidFill>
                  <a:schemeClr val="bg1"/>
                </a:solidFill>
              </a:rPr>
              <a:t>Chemical bonding: Covalent</a:t>
            </a:r>
          </a:p>
        </p:txBody>
      </p:sp>
      <p:pic>
        <p:nvPicPr>
          <p:cNvPr id="7172" name="Picture 4" descr="https://year10scienceaw.wikispaces.com/file/view/convalent_bonding.jpg/66183520/502x241/convalent_bondin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438400"/>
            <a:ext cx="4781550" cy="2295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ounded Rectangular Callout 8"/>
          <p:cNvSpPr/>
          <p:nvPr/>
        </p:nvSpPr>
        <p:spPr>
          <a:xfrm>
            <a:off x="4953000" y="1299775"/>
            <a:ext cx="3523527" cy="715089"/>
          </a:xfrm>
          <a:prstGeom prst="wedgeRoundRectCallout">
            <a:avLst>
              <a:gd name="adj1" fmla="val -68965"/>
              <a:gd name="adj2" fmla="val 48005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US" dirty="0" smtClean="0"/>
              <a:t>This bond is typical between a two nonmetals…</a:t>
            </a:r>
            <a:endParaRPr lang="en-US" b="1" dirty="0" smtClean="0"/>
          </a:p>
        </p:txBody>
      </p:sp>
      <p:sp>
        <p:nvSpPr>
          <p:cNvPr id="10" name="Rounded Rectangular Callout 9"/>
          <p:cNvSpPr/>
          <p:nvPr/>
        </p:nvSpPr>
        <p:spPr>
          <a:xfrm>
            <a:off x="152400" y="4419600"/>
            <a:ext cx="2057400" cy="2227778"/>
          </a:xfrm>
          <a:prstGeom prst="wedgeRoundRectCallout">
            <a:avLst>
              <a:gd name="adj1" fmla="val 11722"/>
              <a:gd name="adj2" fmla="val -63824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US" dirty="0" smtClean="0"/>
              <a:t>How many valence e- does O need?</a:t>
            </a:r>
          </a:p>
          <a:p>
            <a:r>
              <a:rPr lang="en-US" dirty="0" smtClean="0"/>
              <a:t>How many does each H need?  How can they solve it?</a:t>
            </a:r>
          </a:p>
        </p:txBody>
      </p:sp>
      <p:sp>
        <p:nvSpPr>
          <p:cNvPr id="3" name="Rectangle 2"/>
          <p:cNvSpPr/>
          <p:nvPr/>
        </p:nvSpPr>
        <p:spPr>
          <a:xfrm>
            <a:off x="3082290" y="2819400"/>
            <a:ext cx="1946910" cy="137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514600" y="4978479"/>
            <a:ext cx="2057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2">
                    <a:lumMod val="75000"/>
                  </a:schemeClr>
                </a:solidFill>
              </a:rPr>
              <a:t>Here’s the math on the PEL’s &amp; what they can theoretically hold: </a:t>
            </a:r>
            <a:r>
              <a:rPr lang="en-US" sz="2400" b="1" dirty="0" smtClean="0">
                <a:solidFill>
                  <a:schemeClr val="bg2">
                    <a:lumMod val="75000"/>
                  </a:schemeClr>
                </a:solidFill>
              </a:rPr>
              <a:t>2n</a:t>
            </a:r>
            <a:r>
              <a:rPr lang="en-US" sz="2400" b="1" baseline="30000" dirty="0" smtClean="0">
                <a:solidFill>
                  <a:schemeClr val="bg2">
                    <a:lumMod val="75000"/>
                  </a:schemeClr>
                </a:solidFill>
              </a:rPr>
              <a:t>2</a:t>
            </a:r>
            <a:r>
              <a:rPr lang="en-US" sz="2400" dirty="0" smtClean="0">
                <a:solidFill>
                  <a:schemeClr val="bg2">
                    <a:lumMod val="75000"/>
                  </a:schemeClr>
                </a:solidFill>
              </a:rPr>
              <a:t>; n=E level</a:t>
            </a:r>
            <a:endParaRPr lang="en-US" sz="24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333998" y="2298174"/>
            <a:ext cx="3142527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2">
                    <a:lumMod val="75000"/>
                  </a:schemeClr>
                </a:solidFill>
              </a:rPr>
              <a:t>Here’s the math on what happens:</a:t>
            </a:r>
          </a:p>
          <a:p>
            <a:endParaRPr lang="en-US" sz="2400" dirty="0">
              <a:solidFill>
                <a:schemeClr val="bg2">
                  <a:lumMod val="75000"/>
                </a:schemeClr>
              </a:solidFill>
            </a:endParaRPr>
          </a:p>
          <a:p>
            <a:r>
              <a:rPr lang="en-US" sz="2400" dirty="0" smtClean="0">
                <a:solidFill>
                  <a:schemeClr val="bg2">
                    <a:lumMod val="75000"/>
                  </a:schemeClr>
                </a:solidFill>
              </a:rPr>
              <a:t>O brings 6e-   needs 8e-</a:t>
            </a:r>
          </a:p>
          <a:p>
            <a:r>
              <a:rPr lang="en-US" sz="2400" dirty="0" smtClean="0">
                <a:solidFill>
                  <a:schemeClr val="bg2">
                    <a:lumMod val="75000"/>
                  </a:schemeClr>
                </a:solidFill>
              </a:rPr>
              <a:t>H brings 1e-   needs 2e-</a:t>
            </a:r>
          </a:p>
          <a:p>
            <a:r>
              <a:rPr lang="en-US" sz="2400" dirty="0" smtClean="0">
                <a:solidFill>
                  <a:schemeClr val="bg2">
                    <a:lumMod val="75000"/>
                  </a:schemeClr>
                </a:solidFill>
              </a:rPr>
              <a:t>H brings </a:t>
            </a:r>
            <a:r>
              <a:rPr lang="en-US" sz="2400" u="sng" dirty="0" smtClean="0">
                <a:solidFill>
                  <a:schemeClr val="bg2">
                    <a:lumMod val="75000"/>
                  </a:schemeClr>
                </a:solidFill>
              </a:rPr>
              <a:t>1e- </a:t>
            </a:r>
            <a:r>
              <a:rPr lang="en-US" sz="2400" dirty="0" smtClean="0">
                <a:solidFill>
                  <a:schemeClr val="bg2">
                    <a:lumMod val="75000"/>
                  </a:schemeClr>
                </a:solidFill>
              </a:rPr>
              <a:t>  needs </a:t>
            </a:r>
            <a:r>
              <a:rPr lang="en-US" sz="2400" u="sng" dirty="0" smtClean="0">
                <a:solidFill>
                  <a:schemeClr val="bg2">
                    <a:lumMod val="75000"/>
                  </a:schemeClr>
                </a:solidFill>
              </a:rPr>
              <a:t>2e-</a:t>
            </a:r>
          </a:p>
          <a:p>
            <a:r>
              <a:rPr lang="en-US" sz="2400" dirty="0" smtClean="0">
                <a:solidFill>
                  <a:schemeClr val="bg2">
                    <a:lumMod val="75000"/>
                  </a:schemeClr>
                </a:solidFill>
              </a:rPr>
              <a:t>                8e-	        12e-</a:t>
            </a:r>
          </a:p>
          <a:p>
            <a:r>
              <a:rPr lang="en-US" sz="2400" dirty="0" smtClean="0">
                <a:solidFill>
                  <a:schemeClr val="bg2">
                    <a:lumMod val="75000"/>
                  </a:schemeClr>
                </a:solidFill>
              </a:rPr>
              <a:t>Need 12e-</a:t>
            </a:r>
          </a:p>
          <a:p>
            <a:r>
              <a:rPr lang="en-US" sz="2400" dirty="0" smtClean="0">
                <a:solidFill>
                  <a:schemeClr val="bg2">
                    <a:lumMod val="75000"/>
                  </a:schemeClr>
                </a:solidFill>
              </a:rPr>
              <a:t>Bring    </a:t>
            </a:r>
            <a:r>
              <a:rPr lang="en-US" sz="2400" u="sng" dirty="0" smtClean="0">
                <a:solidFill>
                  <a:schemeClr val="bg2">
                    <a:lumMod val="75000"/>
                  </a:schemeClr>
                </a:solidFill>
              </a:rPr>
              <a:t>8e-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SHARE:   4e-   </a:t>
            </a:r>
            <a:r>
              <a:rPr lang="en-US" sz="2400" dirty="0" smtClean="0">
                <a:solidFill>
                  <a:schemeClr val="bg2">
                    <a:lumMod val="10000"/>
                  </a:schemeClr>
                </a:solidFill>
              </a:rPr>
              <a:t>(2 bonds b/c 2e- = 1 bond)    </a:t>
            </a:r>
            <a:endParaRPr lang="en-US" sz="2400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3898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3" grpId="0" animBg="1"/>
      <p:bldP spid="5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img04.deviantart.net/bde1/i/2013/332/b/c/wallpaper___i_love_chemistry___breaking_bad_by_black_adrac_star-d6vypf7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" t="51090" r="-395" b="28529"/>
          <a:stretch/>
        </p:blipFill>
        <p:spPr bwMode="auto">
          <a:xfrm>
            <a:off x="0" y="0"/>
            <a:ext cx="9144000" cy="10560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6" name="Picture 2" descr="http://img04.deviantart.net/bde1/i/2013/332/b/c/wallpaper___i_love_chemistry___breaking_bad_by_black_adrac_star-d6vypf7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09" t="30036" r="69254" b="49247"/>
          <a:stretch/>
        </p:blipFill>
        <p:spPr bwMode="auto">
          <a:xfrm>
            <a:off x="152400" y="-17398"/>
            <a:ext cx="1118937" cy="10734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4" name="TextBox 3"/>
          <p:cNvSpPr txBox="1"/>
          <p:nvPr/>
        </p:nvSpPr>
        <p:spPr>
          <a:xfrm>
            <a:off x="1219200" y="152400"/>
            <a:ext cx="1676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n cmpd="sng">
                  <a:solidFill>
                    <a:srgbClr val="FFFF00">
                      <a:alpha val="64000"/>
                    </a:srgbClr>
                  </a:solidFill>
                </a:ln>
                <a:solidFill>
                  <a:schemeClr val="bg1"/>
                </a:solidFill>
                <a:effectLst>
                  <a:innerShdw dir="3660000">
                    <a:srgbClr val="FFFF00"/>
                  </a:innerShdw>
                  <a:reflection blurRad="6350" stA="50000" endA="300" endPos="50000" dist="60007" dir="5400000" sy="-100000" algn="bl" rotWithShape="0"/>
                </a:effectLst>
                <a:latin typeface="Footlight MT Light" panose="0204060206030A020304" pitchFamily="18" charset="0"/>
              </a:rPr>
              <a:t>n</a:t>
            </a:r>
            <a:r>
              <a:rPr lang="en-US" sz="3200" b="1" dirty="0" err="1" smtClean="0">
                <a:ln cmpd="sng">
                  <a:solidFill>
                    <a:srgbClr val="FFFF00">
                      <a:alpha val="64000"/>
                    </a:srgbClr>
                  </a:solidFill>
                </a:ln>
                <a:solidFill>
                  <a:schemeClr val="bg1"/>
                </a:solidFill>
                <a:effectLst>
                  <a:innerShdw dir="3660000">
                    <a:srgbClr val="FFFF00"/>
                  </a:innerShdw>
                  <a:reflection blurRad="6350" stA="50000" endA="300" endPos="50000" dist="60007" dir="5400000" sy="-100000" algn="bl" rotWithShape="0"/>
                </a:effectLst>
                <a:latin typeface="Footlight MT Light" panose="0204060206030A020304" pitchFamily="18" charset="0"/>
              </a:rPr>
              <a:t>tro</a:t>
            </a:r>
            <a:r>
              <a:rPr lang="en-US" sz="3200" b="1" dirty="0" smtClean="0">
                <a:ln cmpd="sng">
                  <a:solidFill>
                    <a:srgbClr val="FFFF00">
                      <a:alpha val="64000"/>
                    </a:srgbClr>
                  </a:solidFill>
                </a:ln>
                <a:solidFill>
                  <a:schemeClr val="bg1"/>
                </a:solidFill>
                <a:effectLst>
                  <a:innerShdw dir="3660000">
                    <a:srgbClr val="FFFF00"/>
                  </a:innerShdw>
                  <a:reflection blurRad="6350" stA="50000" endA="300" endPos="50000" dist="60007" dir="5400000" sy="-100000" algn="bl" rotWithShape="0"/>
                </a:effectLst>
                <a:latin typeface="Footlight MT Light" panose="0204060206030A020304" pitchFamily="18" charset="0"/>
              </a:rPr>
              <a:t>  to</a:t>
            </a:r>
            <a:endParaRPr lang="en-US" sz="3200" b="1" dirty="0">
              <a:ln cmpd="sng">
                <a:solidFill>
                  <a:srgbClr val="FFFF00">
                    <a:alpha val="64000"/>
                  </a:srgbClr>
                </a:solidFill>
              </a:ln>
              <a:solidFill>
                <a:schemeClr val="bg1"/>
              </a:solidFill>
              <a:effectLst>
                <a:innerShdw dir="3660000">
                  <a:srgbClr val="FFFF00"/>
                </a:innerShdw>
                <a:reflection blurRad="6350" stA="50000" endA="300" endPos="50000" dist="60007" dir="5400000" sy="-100000" algn="bl" rotWithShape="0"/>
              </a:effectLst>
              <a:latin typeface="Footlight MT Light" panose="0204060206030A020304" pitchFamily="18" charset="0"/>
            </a:endParaRPr>
          </a:p>
        </p:txBody>
      </p:sp>
      <p:pic>
        <p:nvPicPr>
          <p:cNvPr id="1032" name="Picture 8" descr="http://www.plethorahomeschool.com/wp-content/uploads/2013/09/Periodic-Table-of-Videos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57600" y="1447800"/>
            <a:ext cx="5090858" cy="36576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10" name="Picture 4" descr="http://www.themarysue.com/wp-content/uploads/2014/07/Screenshot-2014-07-08-12.59.42-640x36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8200" y="4876800"/>
            <a:ext cx="2664918" cy="1524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9874" name="Picture 2" descr="http://cuttingedgeeagles.org/The%20actual%20web%20challenge%20Final%20Pages/Images/nitrogen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1000" y="1524000"/>
            <a:ext cx="3390900" cy="33909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11" name="Rectangle 10"/>
          <p:cNvSpPr/>
          <p:nvPr/>
        </p:nvSpPr>
        <p:spPr>
          <a:xfrm>
            <a:off x="381000" y="6096000"/>
            <a:ext cx="130285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hlinkClick r:id="rId6"/>
              </a:rPr>
              <a:t>Nitrogen</a:t>
            </a:r>
            <a:endParaRPr lang="en-US" sz="2400" b="1" dirty="0">
              <a:hlinkClick r:id="rId6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286000" y="5288518"/>
            <a:ext cx="19115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hlinkClick r:id="rId7" tooltip="Nitrogen Triiodide Detonation"/>
              </a:rPr>
              <a:t>Nitrogen Triiodide</a:t>
            </a:r>
            <a:endParaRPr lang="en-US" b="1" dirty="0"/>
          </a:p>
        </p:txBody>
      </p:sp>
      <p:sp>
        <p:nvSpPr>
          <p:cNvPr id="3" name="Rectangle 2"/>
          <p:cNvSpPr/>
          <p:nvPr/>
        </p:nvSpPr>
        <p:spPr>
          <a:xfrm>
            <a:off x="2286000" y="5673644"/>
            <a:ext cx="2667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hlinkClick r:id="rId8" tooltip="Slow Motion Contact Explosive - Nitrogen Triiodide"/>
              </a:rPr>
              <a:t>Slow Motion Contact Explosive - Nitrogen Triiodide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915638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img04.deviantart.net/bde1/i/2013/332/b/c/wallpaper___i_love_chemistry___breaking_bad_by_black_adrac_star-d6vypf7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" t="51090" r="-395" b="28529"/>
          <a:stretch/>
        </p:blipFill>
        <p:spPr bwMode="auto">
          <a:xfrm>
            <a:off x="0" y="0"/>
            <a:ext cx="9144000" cy="10560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6" name="Picture 2" descr="http://img04.deviantart.net/bde1/i/2013/332/b/c/wallpaper___i_love_chemistry___breaking_bad_by_black_adrac_star-d6vypf7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09" t="30036" r="69254" b="49247"/>
          <a:stretch/>
        </p:blipFill>
        <p:spPr bwMode="auto">
          <a:xfrm>
            <a:off x="152400" y="-17398"/>
            <a:ext cx="1118937" cy="10734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4" name="TextBox 3"/>
          <p:cNvSpPr txBox="1"/>
          <p:nvPr/>
        </p:nvSpPr>
        <p:spPr>
          <a:xfrm>
            <a:off x="1219200" y="152400"/>
            <a:ext cx="1676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n cmpd="sng">
                  <a:solidFill>
                    <a:srgbClr val="FFFF00">
                      <a:alpha val="64000"/>
                    </a:srgbClr>
                  </a:solidFill>
                </a:ln>
                <a:solidFill>
                  <a:schemeClr val="bg1"/>
                </a:solidFill>
                <a:effectLst>
                  <a:innerShdw dir="3660000">
                    <a:srgbClr val="FFFF00"/>
                  </a:innerShdw>
                  <a:reflection blurRad="6350" stA="50000" endA="300" endPos="50000" dist="60007" dir="5400000" sy="-100000" algn="bl" rotWithShape="0"/>
                </a:effectLst>
                <a:latin typeface="Footlight MT Light" panose="0204060206030A020304" pitchFamily="18" charset="0"/>
              </a:rPr>
              <a:t>n</a:t>
            </a:r>
            <a:r>
              <a:rPr lang="en-US" sz="3200" b="1" dirty="0" err="1" smtClean="0">
                <a:ln cmpd="sng">
                  <a:solidFill>
                    <a:srgbClr val="FFFF00">
                      <a:alpha val="64000"/>
                    </a:srgbClr>
                  </a:solidFill>
                </a:ln>
                <a:solidFill>
                  <a:schemeClr val="bg1"/>
                </a:solidFill>
                <a:effectLst>
                  <a:innerShdw dir="3660000">
                    <a:srgbClr val="FFFF00"/>
                  </a:innerShdw>
                  <a:reflection blurRad="6350" stA="50000" endA="300" endPos="50000" dist="60007" dir="5400000" sy="-100000" algn="bl" rotWithShape="0"/>
                </a:effectLst>
                <a:latin typeface="Footlight MT Light" panose="0204060206030A020304" pitchFamily="18" charset="0"/>
              </a:rPr>
              <a:t>tro</a:t>
            </a:r>
            <a:r>
              <a:rPr lang="en-US" sz="3200" b="1" dirty="0" smtClean="0">
                <a:ln cmpd="sng">
                  <a:solidFill>
                    <a:srgbClr val="FFFF00">
                      <a:alpha val="64000"/>
                    </a:srgbClr>
                  </a:solidFill>
                </a:ln>
                <a:solidFill>
                  <a:schemeClr val="bg1"/>
                </a:solidFill>
                <a:effectLst>
                  <a:innerShdw dir="3660000">
                    <a:srgbClr val="FFFF00"/>
                  </a:innerShdw>
                  <a:reflection blurRad="6350" stA="50000" endA="300" endPos="50000" dist="60007" dir="5400000" sy="-100000" algn="bl" rotWithShape="0"/>
                </a:effectLst>
                <a:latin typeface="Footlight MT Light" panose="0204060206030A020304" pitchFamily="18" charset="0"/>
              </a:rPr>
              <a:t>  to</a:t>
            </a:r>
            <a:endParaRPr lang="en-US" sz="3200" b="1" dirty="0">
              <a:ln cmpd="sng">
                <a:solidFill>
                  <a:srgbClr val="FFFF00">
                    <a:alpha val="64000"/>
                  </a:srgbClr>
                </a:solidFill>
              </a:ln>
              <a:solidFill>
                <a:schemeClr val="bg1"/>
              </a:solidFill>
              <a:effectLst>
                <a:innerShdw dir="3660000">
                  <a:srgbClr val="FFFF00"/>
                </a:innerShdw>
                <a:reflection blurRad="6350" stA="50000" endA="300" endPos="50000" dist="60007" dir="5400000" sy="-100000" algn="bl" rotWithShape="0"/>
              </a:effectLst>
              <a:latin typeface="Footlight MT Light" panose="0204060206030A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28600" y="1149489"/>
            <a:ext cx="838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Unit Outline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III.   Cooking: Applying the Periodic Chart</a:t>
            </a:r>
          </a:p>
          <a:p>
            <a:pPr marL="914400" lvl="1" indent="-457200">
              <a:buAutoNum type="alphaUcPeriod"/>
            </a:pPr>
            <a:r>
              <a:rPr lang="en-US" sz="2000" dirty="0" smtClean="0">
                <a:solidFill>
                  <a:schemeClr val="bg1"/>
                </a:solidFill>
              </a:rPr>
              <a:t>Chemical bonding: </a:t>
            </a:r>
            <a:r>
              <a:rPr lang="en-US" sz="2000" dirty="0">
                <a:solidFill>
                  <a:schemeClr val="bg1"/>
                </a:solidFill>
              </a:rPr>
              <a:t>Covalent</a:t>
            </a:r>
            <a:endParaRPr lang="en-US" sz="2000" dirty="0" smtClean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867400" y="1371600"/>
            <a:ext cx="3142527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2">
                    <a:lumMod val="75000"/>
                  </a:schemeClr>
                </a:solidFill>
              </a:rPr>
              <a:t>Here’s the math on what happens:</a:t>
            </a:r>
          </a:p>
          <a:p>
            <a:endParaRPr lang="en-US" sz="2400" dirty="0">
              <a:solidFill>
                <a:schemeClr val="bg2">
                  <a:lumMod val="75000"/>
                </a:schemeClr>
              </a:solidFill>
            </a:endParaRPr>
          </a:p>
          <a:p>
            <a:r>
              <a:rPr lang="en-US" sz="2400" dirty="0" smtClean="0">
                <a:solidFill>
                  <a:schemeClr val="bg2">
                    <a:lumMod val="75000"/>
                  </a:schemeClr>
                </a:solidFill>
              </a:rPr>
              <a:t>H brings 1e-   needs 2e-</a:t>
            </a:r>
          </a:p>
          <a:p>
            <a:r>
              <a:rPr lang="en-US" sz="2400" dirty="0" smtClean="0">
                <a:solidFill>
                  <a:schemeClr val="bg2">
                    <a:lumMod val="75000"/>
                  </a:schemeClr>
                </a:solidFill>
              </a:rPr>
              <a:t>H brings </a:t>
            </a:r>
            <a:r>
              <a:rPr lang="en-US" sz="2400" u="sng" dirty="0" smtClean="0">
                <a:solidFill>
                  <a:schemeClr val="bg2">
                    <a:lumMod val="75000"/>
                  </a:schemeClr>
                </a:solidFill>
              </a:rPr>
              <a:t>1e- </a:t>
            </a:r>
            <a:r>
              <a:rPr lang="en-US" sz="2400" dirty="0" smtClean="0">
                <a:solidFill>
                  <a:schemeClr val="bg2">
                    <a:lumMod val="75000"/>
                  </a:schemeClr>
                </a:solidFill>
              </a:rPr>
              <a:t>  needs </a:t>
            </a:r>
            <a:r>
              <a:rPr lang="en-US" sz="2400" u="sng" dirty="0" smtClean="0">
                <a:solidFill>
                  <a:schemeClr val="bg2">
                    <a:lumMod val="75000"/>
                  </a:schemeClr>
                </a:solidFill>
              </a:rPr>
              <a:t>2e-</a:t>
            </a:r>
          </a:p>
          <a:p>
            <a:r>
              <a:rPr lang="en-US" sz="2400" dirty="0" smtClean="0">
                <a:solidFill>
                  <a:schemeClr val="bg2">
                    <a:lumMod val="75000"/>
                  </a:schemeClr>
                </a:solidFill>
              </a:rPr>
              <a:t>                2e-	          4e-</a:t>
            </a:r>
          </a:p>
          <a:p>
            <a:r>
              <a:rPr lang="en-US" sz="2400" dirty="0" smtClean="0">
                <a:solidFill>
                  <a:schemeClr val="bg2">
                    <a:lumMod val="75000"/>
                  </a:schemeClr>
                </a:solidFill>
              </a:rPr>
              <a:t>Need     4e-</a:t>
            </a:r>
          </a:p>
          <a:p>
            <a:r>
              <a:rPr lang="en-US" sz="2400" dirty="0" smtClean="0">
                <a:solidFill>
                  <a:schemeClr val="bg2">
                    <a:lumMod val="75000"/>
                  </a:schemeClr>
                </a:solidFill>
              </a:rPr>
              <a:t>Bring     </a:t>
            </a:r>
            <a:r>
              <a:rPr lang="en-US" sz="2400" u="sng" dirty="0" smtClean="0">
                <a:solidFill>
                  <a:schemeClr val="bg2">
                    <a:lumMod val="75000"/>
                  </a:schemeClr>
                </a:solidFill>
              </a:rPr>
              <a:t>2e-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SHARE:  2e-   </a:t>
            </a:r>
            <a:r>
              <a:rPr lang="en-US" sz="2400" dirty="0" smtClean="0">
                <a:solidFill>
                  <a:schemeClr val="bg2">
                    <a:lumMod val="10000"/>
                  </a:schemeClr>
                </a:solidFill>
              </a:rPr>
              <a:t>(1 bond b/c 2e- = 1 bond)    </a:t>
            </a:r>
            <a:endParaRPr lang="en-US" sz="2400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2054" name="Picture 6" descr="http://www.mikeblaber.org/oldwine/chm1045/notes/Bonding/Covalent/IMG00004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674" y="2622923"/>
            <a:ext cx="4981575" cy="885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://media.wiley.com/Lux/05/168005.image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59" t="52990" r="3984" b="1"/>
          <a:stretch/>
        </p:blipFill>
        <p:spPr bwMode="auto">
          <a:xfrm>
            <a:off x="687805" y="3804896"/>
            <a:ext cx="2025316" cy="2715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/>
          <p:cNvSpPr/>
          <p:nvPr/>
        </p:nvSpPr>
        <p:spPr>
          <a:xfrm>
            <a:off x="4343400" y="2743200"/>
            <a:ext cx="228600" cy="609600"/>
          </a:xfrm>
          <a:prstGeom prst="ellipse">
            <a:avLst/>
          </a:prstGeom>
          <a:solidFill>
            <a:schemeClr val="accent1">
              <a:alpha val="4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8" name="Picture 10" descr="https://figures.boundless-cdn.com/29952/large/Bonds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861" b="51809"/>
          <a:stretch/>
        </p:blipFill>
        <p:spPr bwMode="auto">
          <a:xfrm>
            <a:off x="2990349" y="4060785"/>
            <a:ext cx="2275974" cy="2203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507833" y="3733800"/>
            <a:ext cx="2419851" cy="2786187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2990349" y="4060784"/>
            <a:ext cx="2419851" cy="2203311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3669004" y="2548496"/>
            <a:ext cx="1577391" cy="1034677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31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3" grpId="0" animBg="1"/>
      <p:bldP spid="12" grpId="0" animBg="1"/>
      <p:bldP spid="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img04.deviantart.net/bde1/i/2013/332/b/c/wallpaper___i_love_chemistry___breaking_bad_by_black_adrac_star-d6vypf7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" t="51090" r="-395" b="28529"/>
          <a:stretch/>
        </p:blipFill>
        <p:spPr bwMode="auto">
          <a:xfrm>
            <a:off x="0" y="0"/>
            <a:ext cx="9144000" cy="10560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6" name="Picture 2" descr="http://img04.deviantart.net/bde1/i/2013/332/b/c/wallpaper___i_love_chemistry___breaking_bad_by_black_adrac_star-d6vypf7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09" t="30036" r="69254" b="49247"/>
          <a:stretch/>
        </p:blipFill>
        <p:spPr bwMode="auto">
          <a:xfrm>
            <a:off x="152400" y="-17398"/>
            <a:ext cx="1118937" cy="10734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4" name="TextBox 3"/>
          <p:cNvSpPr txBox="1"/>
          <p:nvPr/>
        </p:nvSpPr>
        <p:spPr>
          <a:xfrm>
            <a:off x="1219200" y="152400"/>
            <a:ext cx="1676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n cmpd="sng">
                  <a:solidFill>
                    <a:srgbClr val="FFFF00">
                      <a:alpha val="64000"/>
                    </a:srgbClr>
                  </a:solidFill>
                </a:ln>
                <a:solidFill>
                  <a:schemeClr val="bg1"/>
                </a:solidFill>
                <a:effectLst>
                  <a:innerShdw dir="3660000">
                    <a:srgbClr val="FFFF00"/>
                  </a:innerShdw>
                  <a:reflection blurRad="6350" stA="50000" endA="300" endPos="50000" dist="60007" dir="5400000" sy="-100000" algn="bl" rotWithShape="0"/>
                </a:effectLst>
                <a:latin typeface="Footlight MT Light" panose="0204060206030A020304" pitchFamily="18" charset="0"/>
              </a:rPr>
              <a:t>n</a:t>
            </a:r>
            <a:r>
              <a:rPr lang="en-US" sz="3200" b="1" dirty="0" err="1" smtClean="0">
                <a:ln cmpd="sng">
                  <a:solidFill>
                    <a:srgbClr val="FFFF00">
                      <a:alpha val="64000"/>
                    </a:srgbClr>
                  </a:solidFill>
                </a:ln>
                <a:solidFill>
                  <a:schemeClr val="bg1"/>
                </a:solidFill>
                <a:effectLst>
                  <a:innerShdw dir="3660000">
                    <a:srgbClr val="FFFF00"/>
                  </a:innerShdw>
                  <a:reflection blurRad="6350" stA="50000" endA="300" endPos="50000" dist="60007" dir="5400000" sy="-100000" algn="bl" rotWithShape="0"/>
                </a:effectLst>
                <a:latin typeface="Footlight MT Light" panose="0204060206030A020304" pitchFamily="18" charset="0"/>
              </a:rPr>
              <a:t>tro</a:t>
            </a:r>
            <a:r>
              <a:rPr lang="en-US" sz="3200" b="1" dirty="0" smtClean="0">
                <a:ln cmpd="sng">
                  <a:solidFill>
                    <a:srgbClr val="FFFF00">
                      <a:alpha val="64000"/>
                    </a:srgbClr>
                  </a:solidFill>
                </a:ln>
                <a:solidFill>
                  <a:schemeClr val="bg1"/>
                </a:solidFill>
                <a:effectLst>
                  <a:innerShdw dir="3660000">
                    <a:srgbClr val="FFFF00"/>
                  </a:innerShdw>
                  <a:reflection blurRad="6350" stA="50000" endA="300" endPos="50000" dist="60007" dir="5400000" sy="-100000" algn="bl" rotWithShape="0"/>
                </a:effectLst>
                <a:latin typeface="Footlight MT Light" panose="0204060206030A020304" pitchFamily="18" charset="0"/>
              </a:rPr>
              <a:t>  to</a:t>
            </a:r>
            <a:endParaRPr lang="en-US" sz="3200" b="1" dirty="0">
              <a:ln cmpd="sng">
                <a:solidFill>
                  <a:srgbClr val="FFFF00">
                    <a:alpha val="64000"/>
                  </a:srgbClr>
                </a:solidFill>
              </a:ln>
              <a:solidFill>
                <a:schemeClr val="bg1"/>
              </a:solidFill>
              <a:effectLst>
                <a:innerShdw dir="3660000">
                  <a:srgbClr val="FFFF00"/>
                </a:innerShdw>
                <a:reflection blurRad="6350" stA="50000" endA="300" endPos="50000" dist="60007" dir="5400000" sy="-100000" algn="bl" rotWithShape="0"/>
              </a:effectLst>
              <a:latin typeface="Footlight MT Light" panose="0204060206030A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28600" y="1149489"/>
            <a:ext cx="83820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Unit Outline</a:t>
            </a:r>
          </a:p>
          <a:p>
            <a:pPr marL="514350" indent="-514350">
              <a:buAutoNum type="romanUcPeriod"/>
            </a:pPr>
            <a:r>
              <a:rPr lang="en-US" sz="2000" dirty="0" smtClean="0">
                <a:solidFill>
                  <a:schemeClr val="bg1"/>
                </a:solidFill>
              </a:rPr>
              <a:t>Setting up the Lab</a:t>
            </a:r>
          </a:p>
          <a:p>
            <a:pPr lvl="1"/>
            <a:r>
              <a:rPr lang="en-US" sz="2000" dirty="0" smtClean="0">
                <a:solidFill>
                  <a:schemeClr val="bg1"/>
                </a:solidFill>
              </a:rPr>
              <a:t>A.  How did we get the periodic table?</a:t>
            </a:r>
          </a:p>
          <a:p>
            <a:r>
              <a:rPr lang="en-US" sz="2000" dirty="0">
                <a:solidFill>
                  <a:schemeClr val="bg1"/>
                </a:solidFill>
              </a:rPr>
              <a:t>	</a:t>
            </a:r>
            <a:r>
              <a:rPr lang="en-US" sz="2000" dirty="0" smtClean="0">
                <a:solidFill>
                  <a:schemeClr val="bg1"/>
                </a:solidFill>
              </a:rPr>
              <a:t>1. Negative space</a:t>
            </a:r>
          </a:p>
          <a:p>
            <a:r>
              <a:rPr lang="en-US" sz="2000" dirty="0">
                <a:solidFill>
                  <a:schemeClr val="bg1"/>
                </a:solidFill>
              </a:rPr>
              <a:t>	</a:t>
            </a:r>
            <a:r>
              <a:rPr lang="en-US" sz="2000" dirty="0" smtClean="0">
                <a:solidFill>
                  <a:schemeClr val="bg1"/>
                </a:solidFill>
              </a:rPr>
              <a:t>2. Mendeleev &amp; Moseley</a:t>
            </a:r>
          </a:p>
          <a:p>
            <a:pPr lvl="1"/>
            <a:r>
              <a:rPr lang="en-US" sz="2000" dirty="0" smtClean="0">
                <a:solidFill>
                  <a:schemeClr val="bg1"/>
                </a:solidFill>
              </a:rPr>
              <a:t>B.  What does “Periodic” mean anyway?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II.    Prepping the Reactants: making sense of the Periodic Table</a:t>
            </a:r>
          </a:p>
          <a:p>
            <a:pPr marL="914400" lvl="1" indent="-457200">
              <a:buAutoNum type="alphaUcPeriod"/>
            </a:pPr>
            <a:r>
              <a:rPr lang="en-US" sz="2000" dirty="0" smtClean="0">
                <a:solidFill>
                  <a:schemeClr val="bg1"/>
                </a:solidFill>
              </a:rPr>
              <a:t>Basic atomic structure</a:t>
            </a:r>
          </a:p>
          <a:p>
            <a:pPr marL="914400" lvl="1" indent="-457200">
              <a:buAutoNum type="alphaUcPeriod"/>
            </a:pPr>
            <a:r>
              <a:rPr lang="en-US" sz="2000" dirty="0" smtClean="0">
                <a:solidFill>
                  <a:schemeClr val="bg1"/>
                </a:solidFill>
              </a:rPr>
              <a:t>Places e- like to be, Things e- like to do</a:t>
            </a:r>
          </a:p>
          <a:p>
            <a:pPr marL="914400" lvl="1" indent="-457200">
              <a:buAutoNum type="alphaUcPeriod"/>
            </a:pPr>
            <a:r>
              <a:rPr lang="en-US" sz="2000" dirty="0" err="1" smtClean="0">
                <a:solidFill>
                  <a:schemeClr val="bg1"/>
                </a:solidFill>
              </a:rPr>
              <a:t>Chemspeak</a:t>
            </a:r>
            <a:endParaRPr lang="en-US" sz="2000" dirty="0" smtClean="0">
              <a:solidFill>
                <a:schemeClr val="bg1"/>
              </a:solidFill>
            </a:endParaRPr>
          </a:p>
          <a:p>
            <a:pPr lvl="1"/>
            <a:r>
              <a:rPr lang="en-US" sz="2000" dirty="0" smtClean="0">
                <a:solidFill>
                  <a:schemeClr val="bg1"/>
                </a:solidFill>
              </a:rPr>
              <a:t>D.	Family Resemblances: Cracking the album open</a:t>
            </a:r>
          </a:p>
          <a:p>
            <a:pPr lvl="1"/>
            <a:r>
              <a:rPr lang="en-US" sz="2000" dirty="0" smtClean="0">
                <a:solidFill>
                  <a:schemeClr val="bg1"/>
                </a:solidFill>
              </a:rPr>
              <a:t>E.	e- dot notation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III.   Cooking: Applying the Periodic Chart</a:t>
            </a:r>
          </a:p>
          <a:p>
            <a:pPr marL="914400" lvl="1" indent="-457200">
              <a:buAutoNum type="alphaUcPeriod"/>
            </a:pPr>
            <a:r>
              <a:rPr lang="en-US" sz="2000" dirty="0" smtClean="0">
                <a:solidFill>
                  <a:schemeClr val="bg1"/>
                </a:solidFill>
              </a:rPr>
              <a:t>Chemical bonding</a:t>
            </a:r>
          </a:p>
          <a:p>
            <a:pPr marL="914400" lvl="1" indent="-457200">
              <a:buAutoNum type="alphaUcPeriod"/>
            </a:pPr>
            <a:r>
              <a:rPr lang="en-US" sz="2000" dirty="0" smtClean="0">
                <a:solidFill>
                  <a:schemeClr val="bg1"/>
                </a:solidFill>
              </a:rPr>
              <a:t>Chemical formulae &amp; equations</a:t>
            </a:r>
          </a:p>
          <a:p>
            <a:pPr marL="914400" lvl="1" indent="-457200">
              <a:buAutoNum type="alphaUcPeriod"/>
            </a:pPr>
            <a:r>
              <a:rPr lang="en-US" sz="2000" dirty="0" smtClean="0">
                <a:solidFill>
                  <a:schemeClr val="bg1"/>
                </a:solidFill>
              </a:rPr>
              <a:t>Maintaining the Balance</a:t>
            </a:r>
          </a:p>
          <a:p>
            <a:pPr marL="914400" lvl="1" indent="-457200">
              <a:buAutoNum type="alphaUcPeriod"/>
            </a:pPr>
            <a:r>
              <a:rPr lang="en-US" sz="2000" dirty="0" smtClean="0">
                <a:solidFill>
                  <a:schemeClr val="bg1"/>
                </a:solidFill>
              </a:rPr>
              <a:t>Reaction types</a:t>
            </a:r>
          </a:p>
          <a:p>
            <a:pPr marL="914400" lvl="1" indent="-457200">
              <a:buAutoNum type="alphaUcPeriod"/>
            </a:pPr>
            <a:r>
              <a:rPr lang="en-US" sz="2000" dirty="0" smtClean="0">
                <a:solidFill>
                  <a:schemeClr val="bg1"/>
                </a:solidFill>
              </a:rPr>
              <a:t>Using equations to Predict Products </a:t>
            </a:r>
          </a:p>
        </p:txBody>
      </p:sp>
    </p:spTree>
    <p:extLst>
      <p:ext uri="{BB962C8B-B14F-4D97-AF65-F5344CB8AC3E}">
        <p14:creationId xmlns:p14="http://schemas.microsoft.com/office/powerpoint/2010/main" val="2153651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img04.deviantart.net/bde1/i/2013/332/b/c/wallpaper___i_love_chemistry___breaking_bad_by_black_adrac_star-d6vypf7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" t="51090" r="-395" b="28529"/>
          <a:stretch/>
        </p:blipFill>
        <p:spPr bwMode="auto">
          <a:xfrm>
            <a:off x="0" y="0"/>
            <a:ext cx="9144000" cy="10560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6" name="Picture 2" descr="http://img04.deviantart.net/bde1/i/2013/332/b/c/wallpaper___i_love_chemistry___breaking_bad_by_black_adrac_star-d6vypf7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09" t="30036" r="69254" b="49247"/>
          <a:stretch/>
        </p:blipFill>
        <p:spPr bwMode="auto">
          <a:xfrm>
            <a:off x="152400" y="-17398"/>
            <a:ext cx="1118937" cy="10734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4" name="TextBox 3"/>
          <p:cNvSpPr txBox="1"/>
          <p:nvPr/>
        </p:nvSpPr>
        <p:spPr>
          <a:xfrm>
            <a:off x="1219200" y="152400"/>
            <a:ext cx="1676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n cmpd="sng">
                  <a:solidFill>
                    <a:srgbClr val="FFFF00">
                      <a:alpha val="64000"/>
                    </a:srgbClr>
                  </a:solidFill>
                </a:ln>
                <a:solidFill>
                  <a:schemeClr val="bg1"/>
                </a:solidFill>
                <a:effectLst>
                  <a:innerShdw dir="3660000">
                    <a:srgbClr val="FFFF00"/>
                  </a:innerShdw>
                  <a:reflection blurRad="6350" stA="50000" endA="300" endPos="50000" dist="60007" dir="5400000" sy="-100000" algn="bl" rotWithShape="0"/>
                </a:effectLst>
                <a:latin typeface="Footlight MT Light" panose="0204060206030A020304" pitchFamily="18" charset="0"/>
              </a:rPr>
              <a:t>n</a:t>
            </a:r>
            <a:r>
              <a:rPr lang="en-US" sz="3200" b="1" dirty="0" err="1" smtClean="0">
                <a:ln cmpd="sng">
                  <a:solidFill>
                    <a:srgbClr val="FFFF00">
                      <a:alpha val="64000"/>
                    </a:srgbClr>
                  </a:solidFill>
                </a:ln>
                <a:solidFill>
                  <a:schemeClr val="bg1"/>
                </a:solidFill>
                <a:effectLst>
                  <a:innerShdw dir="3660000">
                    <a:srgbClr val="FFFF00"/>
                  </a:innerShdw>
                  <a:reflection blurRad="6350" stA="50000" endA="300" endPos="50000" dist="60007" dir="5400000" sy="-100000" algn="bl" rotWithShape="0"/>
                </a:effectLst>
                <a:latin typeface="Footlight MT Light" panose="0204060206030A020304" pitchFamily="18" charset="0"/>
              </a:rPr>
              <a:t>tro</a:t>
            </a:r>
            <a:r>
              <a:rPr lang="en-US" sz="3200" b="1" dirty="0" smtClean="0">
                <a:ln cmpd="sng">
                  <a:solidFill>
                    <a:srgbClr val="FFFF00">
                      <a:alpha val="64000"/>
                    </a:srgbClr>
                  </a:solidFill>
                </a:ln>
                <a:solidFill>
                  <a:schemeClr val="bg1"/>
                </a:solidFill>
                <a:effectLst>
                  <a:innerShdw dir="3660000">
                    <a:srgbClr val="FFFF00"/>
                  </a:innerShdw>
                  <a:reflection blurRad="6350" stA="50000" endA="300" endPos="50000" dist="60007" dir="5400000" sy="-100000" algn="bl" rotWithShape="0"/>
                </a:effectLst>
                <a:latin typeface="Footlight MT Light" panose="0204060206030A020304" pitchFamily="18" charset="0"/>
              </a:rPr>
              <a:t>  to</a:t>
            </a:r>
            <a:endParaRPr lang="en-US" sz="3200" b="1" dirty="0">
              <a:ln cmpd="sng">
                <a:solidFill>
                  <a:srgbClr val="FFFF00">
                    <a:alpha val="64000"/>
                  </a:srgbClr>
                </a:solidFill>
              </a:ln>
              <a:solidFill>
                <a:schemeClr val="bg1"/>
              </a:solidFill>
              <a:effectLst>
                <a:innerShdw dir="3660000">
                  <a:srgbClr val="FFFF00"/>
                </a:innerShdw>
                <a:reflection blurRad="6350" stA="50000" endA="300" endPos="50000" dist="60007" dir="5400000" sy="-100000" algn="bl" rotWithShape="0"/>
              </a:effectLst>
              <a:latin typeface="Footlight MT Light" panose="0204060206030A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28600" y="1149489"/>
            <a:ext cx="838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Unit Outline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III.   Cooking: Applying the Periodic Chart</a:t>
            </a:r>
          </a:p>
          <a:p>
            <a:pPr marL="914400" lvl="1" indent="-457200">
              <a:buAutoNum type="alphaUcPeriod"/>
            </a:pPr>
            <a:r>
              <a:rPr lang="en-US" sz="2000" dirty="0" smtClean="0">
                <a:solidFill>
                  <a:schemeClr val="bg1"/>
                </a:solidFill>
              </a:rPr>
              <a:t>Chemical </a:t>
            </a:r>
            <a:r>
              <a:rPr lang="en-US" sz="2000" dirty="0">
                <a:solidFill>
                  <a:schemeClr val="bg1"/>
                </a:solidFill>
              </a:rPr>
              <a:t>bonding: Covalent</a:t>
            </a:r>
            <a:endParaRPr lang="en-US" sz="2000" dirty="0" smtClean="0">
              <a:solidFill>
                <a:schemeClr val="bg1"/>
              </a:solidFill>
            </a:endParaRPr>
          </a:p>
        </p:txBody>
      </p:sp>
      <p:pic>
        <p:nvPicPr>
          <p:cNvPr id="2050" name="Picture 2" descr="Image result for covalent bondi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337" b="7860"/>
          <a:stretch/>
        </p:blipFill>
        <p:spPr bwMode="auto">
          <a:xfrm>
            <a:off x="3352800" y="4572000"/>
            <a:ext cx="1443789" cy="1958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867400" y="1371600"/>
            <a:ext cx="3142527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2">
                    <a:lumMod val="75000"/>
                  </a:schemeClr>
                </a:solidFill>
              </a:rPr>
              <a:t>Here’s the math on what happens:</a:t>
            </a:r>
          </a:p>
          <a:p>
            <a:endParaRPr lang="en-US" sz="2400" dirty="0">
              <a:solidFill>
                <a:schemeClr val="bg2">
                  <a:lumMod val="75000"/>
                </a:schemeClr>
              </a:solidFill>
            </a:endParaRPr>
          </a:p>
          <a:p>
            <a:r>
              <a:rPr lang="en-US" sz="2400" dirty="0" smtClean="0">
                <a:solidFill>
                  <a:schemeClr val="bg2">
                    <a:lumMod val="75000"/>
                  </a:schemeClr>
                </a:solidFill>
              </a:rPr>
              <a:t>O brings 6e-   needs 8e-</a:t>
            </a:r>
          </a:p>
          <a:p>
            <a:r>
              <a:rPr lang="en-US" sz="2400" dirty="0" smtClean="0">
                <a:solidFill>
                  <a:schemeClr val="bg2">
                    <a:lumMod val="75000"/>
                  </a:schemeClr>
                </a:solidFill>
              </a:rPr>
              <a:t>O brings </a:t>
            </a:r>
            <a:r>
              <a:rPr lang="en-US" sz="2400" u="sng" dirty="0" smtClean="0">
                <a:solidFill>
                  <a:schemeClr val="bg2">
                    <a:lumMod val="75000"/>
                  </a:schemeClr>
                </a:solidFill>
              </a:rPr>
              <a:t>6e- </a:t>
            </a:r>
            <a:r>
              <a:rPr lang="en-US" sz="2400" dirty="0" smtClean="0">
                <a:solidFill>
                  <a:schemeClr val="bg2">
                    <a:lumMod val="75000"/>
                  </a:schemeClr>
                </a:solidFill>
              </a:rPr>
              <a:t>  needs </a:t>
            </a:r>
            <a:r>
              <a:rPr lang="en-US" sz="2400" u="sng" dirty="0" smtClean="0">
                <a:solidFill>
                  <a:schemeClr val="bg2">
                    <a:lumMod val="75000"/>
                  </a:schemeClr>
                </a:solidFill>
              </a:rPr>
              <a:t>8e-</a:t>
            </a:r>
          </a:p>
          <a:p>
            <a:r>
              <a:rPr lang="en-US" sz="2400" dirty="0" smtClean="0">
                <a:solidFill>
                  <a:schemeClr val="bg2">
                    <a:lumMod val="75000"/>
                  </a:schemeClr>
                </a:solidFill>
              </a:rPr>
              <a:t>                12e-	        16e-</a:t>
            </a:r>
          </a:p>
          <a:p>
            <a:r>
              <a:rPr lang="en-US" sz="2400" dirty="0" smtClean="0">
                <a:solidFill>
                  <a:schemeClr val="bg2">
                    <a:lumMod val="75000"/>
                  </a:schemeClr>
                </a:solidFill>
              </a:rPr>
              <a:t>Need   16e-</a:t>
            </a:r>
          </a:p>
          <a:p>
            <a:r>
              <a:rPr lang="en-US" sz="2400" dirty="0" smtClean="0">
                <a:solidFill>
                  <a:schemeClr val="bg2">
                    <a:lumMod val="75000"/>
                  </a:schemeClr>
                </a:solidFill>
              </a:rPr>
              <a:t>Bring    </a:t>
            </a:r>
            <a:r>
              <a:rPr lang="en-US" sz="2400" u="sng" dirty="0" smtClean="0">
                <a:solidFill>
                  <a:schemeClr val="bg2">
                    <a:lumMod val="75000"/>
                  </a:schemeClr>
                </a:solidFill>
              </a:rPr>
              <a:t>12e-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SHARE:   4e-   </a:t>
            </a:r>
            <a:r>
              <a:rPr lang="en-US" sz="2400" dirty="0" smtClean="0">
                <a:solidFill>
                  <a:schemeClr val="bg2">
                    <a:lumMod val="10000"/>
                  </a:schemeClr>
                </a:solidFill>
              </a:rPr>
              <a:t>(2 bonds b/c 2e- = 1 bond)    </a:t>
            </a:r>
            <a:endParaRPr lang="en-US" sz="24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352799" y="4559967"/>
            <a:ext cx="1443789" cy="1970505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8" name="Picture 4" descr="http://www.cstephenmurray.com/onlinequizes/chemistry/AtomicStructure/lewisdots/oxygenall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 t="65336" r="50000"/>
          <a:stretch/>
        </p:blipFill>
        <p:spPr bwMode="auto">
          <a:xfrm>
            <a:off x="731921" y="2544641"/>
            <a:ext cx="659606" cy="670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http://www.cstephenmurray.com/onlinequizes/chemistry/AtomicStructure/lewisdots/oxygenall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 t="65336" r="50000"/>
          <a:stretch/>
        </p:blipFill>
        <p:spPr bwMode="auto">
          <a:xfrm>
            <a:off x="1867465" y="2514600"/>
            <a:ext cx="659606" cy="670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447800" y="2667000"/>
            <a:ext cx="30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+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1030" name="Picture 6" descr="https://dept.astro.lsa.umich.edu/%7Ecowley/bonds.gif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32" t="64289" r="30348"/>
          <a:stretch/>
        </p:blipFill>
        <p:spPr bwMode="auto">
          <a:xfrm>
            <a:off x="3429000" y="2453189"/>
            <a:ext cx="1624263" cy="751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Straight Arrow Connector 9"/>
          <p:cNvCxnSpPr/>
          <p:nvPr/>
        </p:nvCxnSpPr>
        <p:spPr>
          <a:xfrm>
            <a:off x="2667000" y="2829051"/>
            <a:ext cx="533400" cy="0"/>
          </a:xfrm>
          <a:prstGeom prst="straightConnector1">
            <a:avLst/>
          </a:prstGeom>
          <a:ln w="254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/>
          <p:cNvSpPr/>
          <p:nvPr/>
        </p:nvSpPr>
        <p:spPr>
          <a:xfrm>
            <a:off x="3505200" y="2453189"/>
            <a:ext cx="914400" cy="76171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4066673" y="2423148"/>
            <a:ext cx="914400" cy="76171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4074694" y="2514600"/>
            <a:ext cx="344906" cy="609600"/>
          </a:xfrm>
          <a:prstGeom prst="ellipse">
            <a:avLst/>
          </a:prstGeom>
          <a:solidFill>
            <a:schemeClr val="accent1">
              <a:alpha val="4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3200399" y="3124200"/>
            <a:ext cx="1902995" cy="1066800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636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2" grpId="0" animBg="1"/>
      <p:bldP spid="18" grpId="0" animBg="1"/>
      <p:bldP spid="19" grpId="0" animBg="1"/>
      <p:bldP spid="16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img04.deviantart.net/bde1/i/2013/332/b/c/wallpaper___i_love_chemistry___breaking_bad_by_black_adrac_star-d6vypf7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" t="51090" r="-395" b="28529"/>
          <a:stretch/>
        </p:blipFill>
        <p:spPr bwMode="auto">
          <a:xfrm>
            <a:off x="0" y="0"/>
            <a:ext cx="9144000" cy="10560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6" name="Picture 2" descr="http://img04.deviantart.net/bde1/i/2013/332/b/c/wallpaper___i_love_chemistry___breaking_bad_by_black_adrac_star-d6vypf7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09" t="30036" r="69254" b="49247"/>
          <a:stretch/>
        </p:blipFill>
        <p:spPr bwMode="auto">
          <a:xfrm>
            <a:off x="152400" y="-17398"/>
            <a:ext cx="1118937" cy="10734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4" name="TextBox 3"/>
          <p:cNvSpPr txBox="1"/>
          <p:nvPr/>
        </p:nvSpPr>
        <p:spPr>
          <a:xfrm>
            <a:off x="1219200" y="152400"/>
            <a:ext cx="1676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n cmpd="sng">
                  <a:solidFill>
                    <a:srgbClr val="FFFF00">
                      <a:alpha val="64000"/>
                    </a:srgbClr>
                  </a:solidFill>
                </a:ln>
                <a:solidFill>
                  <a:schemeClr val="bg1"/>
                </a:solidFill>
                <a:effectLst>
                  <a:innerShdw dir="3660000">
                    <a:srgbClr val="FFFF00"/>
                  </a:innerShdw>
                  <a:reflection blurRad="6350" stA="50000" endA="300" endPos="50000" dist="60007" dir="5400000" sy="-100000" algn="bl" rotWithShape="0"/>
                </a:effectLst>
                <a:latin typeface="Footlight MT Light" panose="0204060206030A020304" pitchFamily="18" charset="0"/>
              </a:rPr>
              <a:t>n</a:t>
            </a:r>
            <a:r>
              <a:rPr lang="en-US" sz="3200" b="1" dirty="0" err="1" smtClean="0">
                <a:ln cmpd="sng">
                  <a:solidFill>
                    <a:srgbClr val="FFFF00">
                      <a:alpha val="64000"/>
                    </a:srgbClr>
                  </a:solidFill>
                </a:ln>
                <a:solidFill>
                  <a:schemeClr val="bg1"/>
                </a:solidFill>
                <a:effectLst>
                  <a:innerShdw dir="3660000">
                    <a:srgbClr val="FFFF00"/>
                  </a:innerShdw>
                  <a:reflection blurRad="6350" stA="50000" endA="300" endPos="50000" dist="60007" dir="5400000" sy="-100000" algn="bl" rotWithShape="0"/>
                </a:effectLst>
                <a:latin typeface="Footlight MT Light" panose="0204060206030A020304" pitchFamily="18" charset="0"/>
              </a:rPr>
              <a:t>tro</a:t>
            </a:r>
            <a:r>
              <a:rPr lang="en-US" sz="3200" b="1" dirty="0" smtClean="0">
                <a:ln cmpd="sng">
                  <a:solidFill>
                    <a:srgbClr val="FFFF00">
                      <a:alpha val="64000"/>
                    </a:srgbClr>
                  </a:solidFill>
                </a:ln>
                <a:solidFill>
                  <a:schemeClr val="bg1"/>
                </a:solidFill>
                <a:effectLst>
                  <a:innerShdw dir="3660000">
                    <a:srgbClr val="FFFF00"/>
                  </a:innerShdw>
                  <a:reflection blurRad="6350" stA="50000" endA="300" endPos="50000" dist="60007" dir="5400000" sy="-100000" algn="bl" rotWithShape="0"/>
                </a:effectLst>
                <a:latin typeface="Footlight MT Light" panose="0204060206030A020304" pitchFamily="18" charset="0"/>
              </a:rPr>
              <a:t>  to</a:t>
            </a:r>
            <a:endParaRPr lang="en-US" sz="3200" b="1" dirty="0">
              <a:ln cmpd="sng">
                <a:solidFill>
                  <a:srgbClr val="FFFF00">
                    <a:alpha val="64000"/>
                  </a:srgbClr>
                </a:solidFill>
              </a:ln>
              <a:solidFill>
                <a:schemeClr val="bg1"/>
              </a:solidFill>
              <a:effectLst>
                <a:innerShdw dir="3660000">
                  <a:srgbClr val="FFFF00"/>
                </a:innerShdw>
                <a:reflection blurRad="6350" stA="50000" endA="300" endPos="50000" dist="60007" dir="5400000" sy="-100000" algn="bl" rotWithShape="0"/>
              </a:effectLst>
              <a:latin typeface="Footlight MT Light" panose="0204060206030A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28600" y="1149489"/>
            <a:ext cx="838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Unit Outline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III.   Cooking: Applying the Periodic Chart</a:t>
            </a:r>
          </a:p>
          <a:p>
            <a:pPr marL="914400" lvl="1" indent="-457200">
              <a:buAutoNum type="alphaUcPeriod"/>
            </a:pPr>
            <a:r>
              <a:rPr lang="en-US" sz="2000" dirty="0" smtClean="0">
                <a:solidFill>
                  <a:schemeClr val="bg1"/>
                </a:solidFill>
              </a:rPr>
              <a:t>Chemical </a:t>
            </a:r>
            <a:r>
              <a:rPr lang="en-US" sz="2000" dirty="0">
                <a:solidFill>
                  <a:schemeClr val="bg1"/>
                </a:solidFill>
              </a:rPr>
              <a:t>bonding: Covalent</a:t>
            </a:r>
            <a:endParaRPr lang="en-US" sz="2000" dirty="0" smtClean="0">
              <a:solidFill>
                <a:schemeClr val="bg1"/>
              </a:solidFill>
            </a:endParaRPr>
          </a:p>
        </p:txBody>
      </p:sp>
      <p:pic>
        <p:nvPicPr>
          <p:cNvPr id="2050" name="Picture 2" descr="Image result for covalent bondi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07" r="26910" b="8992"/>
          <a:stretch/>
        </p:blipFill>
        <p:spPr bwMode="auto">
          <a:xfrm>
            <a:off x="1271337" y="4572000"/>
            <a:ext cx="2286000" cy="1934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867400" y="1371600"/>
            <a:ext cx="3142527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2">
                    <a:lumMod val="75000"/>
                  </a:schemeClr>
                </a:solidFill>
              </a:rPr>
              <a:t>Here’s the math on what happens:</a:t>
            </a:r>
          </a:p>
          <a:p>
            <a:endParaRPr lang="en-US" sz="2400" dirty="0">
              <a:solidFill>
                <a:schemeClr val="bg2">
                  <a:lumMod val="75000"/>
                </a:schemeClr>
              </a:solidFill>
            </a:endParaRPr>
          </a:p>
          <a:p>
            <a:r>
              <a:rPr lang="en-US" sz="2400" dirty="0" smtClean="0">
                <a:solidFill>
                  <a:schemeClr val="bg2">
                    <a:lumMod val="75000"/>
                  </a:schemeClr>
                </a:solidFill>
              </a:rPr>
              <a:t>O brings 6e-   needs 8e-</a:t>
            </a:r>
          </a:p>
          <a:p>
            <a:r>
              <a:rPr lang="en-US" sz="2400" dirty="0" smtClean="0">
                <a:solidFill>
                  <a:schemeClr val="bg2">
                    <a:lumMod val="75000"/>
                  </a:schemeClr>
                </a:solidFill>
              </a:rPr>
              <a:t>O brings 6e-   needs 8e-</a:t>
            </a:r>
          </a:p>
          <a:p>
            <a:r>
              <a:rPr lang="en-US" sz="2400" dirty="0" smtClean="0">
                <a:solidFill>
                  <a:schemeClr val="bg2">
                    <a:lumMod val="75000"/>
                  </a:schemeClr>
                </a:solidFill>
              </a:rPr>
              <a:t>C brings </a:t>
            </a:r>
            <a:r>
              <a:rPr lang="en-US" sz="2400" u="sng" dirty="0" smtClean="0">
                <a:solidFill>
                  <a:schemeClr val="bg2">
                    <a:lumMod val="75000"/>
                  </a:schemeClr>
                </a:solidFill>
              </a:rPr>
              <a:t>4e- </a:t>
            </a:r>
            <a:r>
              <a:rPr lang="en-US" sz="2400" dirty="0" smtClean="0">
                <a:solidFill>
                  <a:schemeClr val="bg2">
                    <a:lumMod val="75000"/>
                  </a:schemeClr>
                </a:solidFill>
              </a:rPr>
              <a:t>  needs </a:t>
            </a:r>
            <a:r>
              <a:rPr lang="en-US" sz="2400" u="sng" dirty="0" smtClean="0">
                <a:solidFill>
                  <a:schemeClr val="bg2">
                    <a:lumMod val="75000"/>
                  </a:schemeClr>
                </a:solidFill>
              </a:rPr>
              <a:t>8e-</a:t>
            </a:r>
          </a:p>
          <a:p>
            <a:r>
              <a:rPr lang="en-US" sz="2400" dirty="0" smtClean="0">
                <a:solidFill>
                  <a:schemeClr val="bg2">
                    <a:lumMod val="75000"/>
                  </a:schemeClr>
                </a:solidFill>
              </a:rPr>
              <a:t>               16e-	        24e-</a:t>
            </a:r>
          </a:p>
          <a:p>
            <a:r>
              <a:rPr lang="en-US" sz="2400" dirty="0" smtClean="0">
                <a:solidFill>
                  <a:schemeClr val="bg2">
                    <a:lumMod val="75000"/>
                  </a:schemeClr>
                </a:solidFill>
              </a:rPr>
              <a:t>Need    24e-</a:t>
            </a:r>
          </a:p>
          <a:p>
            <a:r>
              <a:rPr lang="en-US" sz="2400" dirty="0" smtClean="0">
                <a:solidFill>
                  <a:schemeClr val="bg2">
                    <a:lumMod val="75000"/>
                  </a:schemeClr>
                </a:solidFill>
              </a:rPr>
              <a:t>Bring    </a:t>
            </a:r>
            <a:r>
              <a:rPr lang="en-US" sz="2400" u="sng" dirty="0" smtClean="0">
                <a:solidFill>
                  <a:schemeClr val="bg2">
                    <a:lumMod val="75000"/>
                  </a:schemeClr>
                </a:solidFill>
              </a:rPr>
              <a:t>16e-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SHARE:   8e-   </a:t>
            </a:r>
            <a:r>
              <a:rPr lang="en-US" sz="2400" dirty="0" smtClean="0">
                <a:solidFill>
                  <a:schemeClr val="bg2">
                    <a:lumMod val="10000"/>
                  </a:schemeClr>
                </a:solidFill>
              </a:rPr>
              <a:t>(4 bonds b/c 2e- = 1 bond)    </a:t>
            </a:r>
            <a:endParaRPr lang="en-US" sz="2400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2052" name="Picture 4" descr="http://www.middleschoolchemistry.com/img/content/multimedia/chapter_4/lesson_6/covalent_bonding_carbon_dioxide_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189" y="2442388"/>
            <a:ext cx="1890295" cy="1890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www.middleschoolchemistry.com/img/content/multimedia/chapter_4/lesson_6/covalent_bonding_carbon_dioxide_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5273" y="2442388"/>
            <a:ext cx="1890295" cy="1890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Straight Arrow Connector 11"/>
          <p:cNvCxnSpPr/>
          <p:nvPr/>
        </p:nvCxnSpPr>
        <p:spPr>
          <a:xfrm>
            <a:off x="2400300" y="3733800"/>
            <a:ext cx="533400" cy="0"/>
          </a:xfrm>
          <a:prstGeom prst="straightConnector1">
            <a:avLst/>
          </a:prstGeom>
          <a:ln w="254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val 12"/>
          <p:cNvSpPr/>
          <p:nvPr/>
        </p:nvSpPr>
        <p:spPr>
          <a:xfrm>
            <a:off x="2933700" y="3554929"/>
            <a:ext cx="914400" cy="76171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3495173" y="3524888"/>
            <a:ext cx="914400" cy="76171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3503194" y="3616340"/>
            <a:ext cx="344906" cy="609600"/>
          </a:xfrm>
          <a:prstGeom prst="ellipse">
            <a:avLst/>
          </a:prstGeom>
          <a:solidFill>
            <a:schemeClr val="accent1">
              <a:alpha val="4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3529262" y="3554929"/>
            <a:ext cx="914400" cy="76171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4090735" y="3524888"/>
            <a:ext cx="914400" cy="76171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4098756" y="3616340"/>
            <a:ext cx="344906" cy="609600"/>
          </a:xfrm>
          <a:prstGeom prst="ellipse">
            <a:avLst/>
          </a:prstGeom>
          <a:solidFill>
            <a:schemeClr val="accent1">
              <a:alpha val="4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933700" y="2402282"/>
            <a:ext cx="2095500" cy="1970505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1219199" y="4574856"/>
            <a:ext cx="2338137" cy="1970505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ounded Rectangular Callout 23"/>
          <p:cNvSpPr/>
          <p:nvPr/>
        </p:nvSpPr>
        <p:spPr>
          <a:xfrm>
            <a:off x="152400" y="4773038"/>
            <a:ext cx="2064084" cy="1532334"/>
          </a:xfrm>
          <a:prstGeom prst="wedgeRoundRectCallout">
            <a:avLst>
              <a:gd name="adj1" fmla="val 12619"/>
              <a:gd name="adj2" fmla="val -84676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US" sz="1400" dirty="0" smtClean="0"/>
              <a:t>   When confused about which atom(s) to use as the central atom, C is very typically a central atom b/c it is the basis of organic  life forms</a:t>
            </a:r>
            <a:endParaRPr lang="en-US" sz="1400" b="1" dirty="0" smtClean="0"/>
          </a:p>
        </p:txBody>
      </p:sp>
      <p:sp>
        <p:nvSpPr>
          <p:cNvPr id="5" name="5-Point Star 4"/>
          <p:cNvSpPr/>
          <p:nvPr/>
        </p:nvSpPr>
        <p:spPr>
          <a:xfrm>
            <a:off x="254668" y="4850185"/>
            <a:ext cx="202532" cy="201985"/>
          </a:xfrm>
          <a:prstGeom prst="star5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411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9" grpId="0" animBg="1"/>
      <p:bldP spid="20" grpId="0" animBg="1"/>
      <p:bldP spid="21" grpId="0" animBg="1"/>
      <p:bldP spid="8" grpId="0" animBg="1"/>
      <p:bldP spid="22" grpId="0" animBg="1"/>
      <p:bldP spid="24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img04.deviantart.net/bde1/i/2013/332/b/c/wallpaper___i_love_chemistry___breaking_bad_by_black_adrac_star-d6vypf7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" t="51090" r="-395" b="28529"/>
          <a:stretch/>
        </p:blipFill>
        <p:spPr bwMode="auto">
          <a:xfrm>
            <a:off x="0" y="0"/>
            <a:ext cx="9144000" cy="10560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6" name="Picture 2" descr="http://img04.deviantart.net/bde1/i/2013/332/b/c/wallpaper___i_love_chemistry___breaking_bad_by_black_adrac_star-d6vypf7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09" t="30036" r="69254" b="49247"/>
          <a:stretch/>
        </p:blipFill>
        <p:spPr bwMode="auto">
          <a:xfrm>
            <a:off x="152400" y="-17398"/>
            <a:ext cx="1118937" cy="10734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4" name="TextBox 3"/>
          <p:cNvSpPr txBox="1"/>
          <p:nvPr/>
        </p:nvSpPr>
        <p:spPr>
          <a:xfrm>
            <a:off x="1219200" y="152400"/>
            <a:ext cx="1676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n cmpd="sng">
                  <a:solidFill>
                    <a:srgbClr val="FFFF00">
                      <a:alpha val="64000"/>
                    </a:srgbClr>
                  </a:solidFill>
                </a:ln>
                <a:solidFill>
                  <a:schemeClr val="bg1"/>
                </a:solidFill>
                <a:effectLst>
                  <a:innerShdw dir="3660000">
                    <a:srgbClr val="FFFF00"/>
                  </a:innerShdw>
                  <a:reflection blurRad="6350" stA="50000" endA="300" endPos="50000" dist="60007" dir="5400000" sy="-100000" algn="bl" rotWithShape="0"/>
                </a:effectLst>
                <a:latin typeface="Footlight MT Light" panose="0204060206030A020304" pitchFamily="18" charset="0"/>
              </a:rPr>
              <a:t>n</a:t>
            </a:r>
            <a:r>
              <a:rPr lang="en-US" sz="3200" b="1" dirty="0" err="1" smtClean="0">
                <a:ln cmpd="sng">
                  <a:solidFill>
                    <a:srgbClr val="FFFF00">
                      <a:alpha val="64000"/>
                    </a:srgbClr>
                  </a:solidFill>
                </a:ln>
                <a:solidFill>
                  <a:schemeClr val="bg1"/>
                </a:solidFill>
                <a:effectLst>
                  <a:innerShdw dir="3660000">
                    <a:srgbClr val="FFFF00"/>
                  </a:innerShdw>
                  <a:reflection blurRad="6350" stA="50000" endA="300" endPos="50000" dist="60007" dir="5400000" sy="-100000" algn="bl" rotWithShape="0"/>
                </a:effectLst>
                <a:latin typeface="Footlight MT Light" panose="0204060206030A020304" pitchFamily="18" charset="0"/>
              </a:rPr>
              <a:t>tro</a:t>
            </a:r>
            <a:r>
              <a:rPr lang="en-US" sz="3200" b="1" dirty="0" smtClean="0">
                <a:ln cmpd="sng">
                  <a:solidFill>
                    <a:srgbClr val="FFFF00">
                      <a:alpha val="64000"/>
                    </a:srgbClr>
                  </a:solidFill>
                </a:ln>
                <a:solidFill>
                  <a:schemeClr val="bg1"/>
                </a:solidFill>
                <a:effectLst>
                  <a:innerShdw dir="3660000">
                    <a:srgbClr val="FFFF00"/>
                  </a:innerShdw>
                  <a:reflection blurRad="6350" stA="50000" endA="300" endPos="50000" dist="60007" dir="5400000" sy="-100000" algn="bl" rotWithShape="0"/>
                </a:effectLst>
                <a:latin typeface="Footlight MT Light" panose="0204060206030A020304" pitchFamily="18" charset="0"/>
              </a:rPr>
              <a:t>  to</a:t>
            </a:r>
            <a:endParaRPr lang="en-US" sz="3200" b="1" dirty="0">
              <a:ln cmpd="sng">
                <a:solidFill>
                  <a:srgbClr val="FFFF00">
                    <a:alpha val="64000"/>
                  </a:srgbClr>
                </a:solidFill>
              </a:ln>
              <a:solidFill>
                <a:schemeClr val="bg1"/>
              </a:solidFill>
              <a:effectLst>
                <a:innerShdw dir="3660000">
                  <a:srgbClr val="FFFF00"/>
                </a:innerShdw>
                <a:reflection blurRad="6350" stA="50000" endA="300" endPos="50000" dist="60007" dir="5400000" sy="-100000" algn="bl" rotWithShape="0"/>
              </a:effectLst>
              <a:latin typeface="Footlight MT Light" panose="0204060206030A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28600" y="1149489"/>
            <a:ext cx="838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Unit Outline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III.   Cooking: Applying the Periodic Chart</a:t>
            </a:r>
          </a:p>
          <a:p>
            <a:pPr marL="914400" lvl="1" indent="-457200">
              <a:buAutoNum type="alphaUcPeriod"/>
            </a:pPr>
            <a:r>
              <a:rPr lang="en-US" sz="2000" dirty="0" smtClean="0">
                <a:solidFill>
                  <a:schemeClr val="bg1"/>
                </a:solidFill>
              </a:rPr>
              <a:t>Chemical </a:t>
            </a:r>
            <a:r>
              <a:rPr lang="en-US" sz="2000" dirty="0">
                <a:solidFill>
                  <a:schemeClr val="bg1"/>
                </a:solidFill>
              </a:rPr>
              <a:t>bonding: Covalent</a:t>
            </a:r>
            <a:endParaRPr lang="en-US" sz="2000" dirty="0" smtClean="0">
              <a:solidFill>
                <a:schemeClr val="bg1"/>
              </a:solidFill>
            </a:endParaRPr>
          </a:p>
        </p:txBody>
      </p:sp>
      <p:pic>
        <p:nvPicPr>
          <p:cNvPr id="2050" name="Picture 2" descr="Image result for covalent bondi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95"/>
          <a:stretch/>
        </p:blipFill>
        <p:spPr bwMode="auto">
          <a:xfrm>
            <a:off x="5029200" y="4492356"/>
            <a:ext cx="1415716" cy="2125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867400" y="1219200"/>
            <a:ext cx="3142527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2">
                    <a:lumMod val="75000"/>
                  </a:schemeClr>
                </a:solidFill>
              </a:rPr>
              <a:t>Here’s the math on what happens:</a:t>
            </a:r>
          </a:p>
          <a:p>
            <a:endParaRPr lang="en-US" sz="2400" dirty="0">
              <a:solidFill>
                <a:schemeClr val="bg2">
                  <a:lumMod val="75000"/>
                </a:schemeClr>
              </a:solidFill>
            </a:endParaRPr>
          </a:p>
          <a:p>
            <a:r>
              <a:rPr lang="en-US" sz="2400" dirty="0" smtClean="0">
                <a:solidFill>
                  <a:schemeClr val="bg2">
                    <a:lumMod val="75000"/>
                  </a:schemeClr>
                </a:solidFill>
              </a:rPr>
              <a:t>N brings     e- needs   e-</a:t>
            </a:r>
          </a:p>
          <a:p>
            <a:r>
              <a:rPr lang="en-US" sz="2400" dirty="0" smtClean="0">
                <a:solidFill>
                  <a:schemeClr val="bg2">
                    <a:lumMod val="75000"/>
                  </a:schemeClr>
                </a:solidFill>
              </a:rPr>
              <a:t>N brings     </a:t>
            </a:r>
            <a:r>
              <a:rPr lang="en-US" sz="2400" u="sng" dirty="0" smtClean="0">
                <a:solidFill>
                  <a:schemeClr val="bg2">
                    <a:lumMod val="75000"/>
                  </a:schemeClr>
                </a:solidFill>
              </a:rPr>
              <a:t>e- </a:t>
            </a:r>
            <a:r>
              <a:rPr lang="en-US" sz="2400" dirty="0" smtClean="0">
                <a:solidFill>
                  <a:schemeClr val="bg2">
                    <a:lumMod val="75000"/>
                  </a:schemeClr>
                </a:solidFill>
              </a:rPr>
              <a:t> needs  </a:t>
            </a:r>
            <a:r>
              <a:rPr lang="en-US" sz="2400" u="sng" dirty="0" smtClean="0">
                <a:solidFill>
                  <a:schemeClr val="bg2">
                    <a:lumMod val="75000"/>
                  </a:schemeClr>
                </a:solidFill>
              </a:rPr>
              <a:t>e-</a:t>
            </a:r>
          </a:p>
          <a:p>
            <a:r>
              <a:rPr lang="en-US" sz="2400" dirty="0" smtClean="0">
                <a:solidFill>
                  <a:schemeClr val="bg2">
                    <a:lumMod val="75000"/>
                  </a:schemeClr>
                </a:solidFill>
              </a:rPr>
              <a:t>	       e-	            e-</a:t>
            </a:r>
          </a:p>
          <a:p>
            <a:r>
              <a:rPr lang="en-US" sz="2400" dirty="0" smtClean="0">
                <a:solidFill>
                  <a:schemeClr val="bg2">
                    <a:lumMod val="75000"/>
                  </a:schemeClr>
                </a:solidFill>
              </a:rPr>
              <a:t>Need      e-</a:t>
            </a:r>
          </a:p>
          <a:p>
            <a:r>
              <a:rPr lang="en-US" sz="2400" dirty="0" smtClean="0">
                <a:solidFill>
                  <a:schemeClr val="bg2">
                    <a:lumMod val="75000"/>
                  </a:schemeClr>
                </a:solidFill>
              </a:rPr>
              <a:t>Bring    </a:t>
            </a:r>
            <a:r>
              <a:rPr lang="en-US" sz="2400" u="sng" dirty="0" smtClean="0">
                <a:solidFill>
                  <a:schemeClr val="bg2">
                    <a:lumMod val="75000"/>
                  </a:schemeClr>
                </a:solidFill>
              </a:rPr>
              <a:t>  e-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SHARE:      e-</a:t>
            </a:r>
            <a:endParaRPr lang="en-US" sz="24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884821" y="4472303"/>
            <a:ext cx="1704474" cy="2201734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ular Callout 8"/>
          <p:cNvSpPr/>
          <p:nvPr/>
        </p:nvSpPr>
        <p:spPr>
          <a:xfrm>
            <a:off x="533400" y="2286833"/>
            <a:ext cx="4191000" cy="715089"/>
          </a:xfrm>
          <a:prstGeom prst="wedgeRoundRectCallout">
            <a:avLst>
              <a:gd name="adj1" fmla="val 17882"/>
              <a:gd name="adj2" fmla="val 77856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US" dirty="0" smtClean="0"/>
              <a:t>   Try your hand at drawing a typical nitrogen molecule (N</a:t>
            </a:r>
            <a:r>
              <a:rPr lang="en-US" baseline="-25000" dirty="0" smtClean="0"/>
              <a:t>2</a:t>
            </a:r>
            <a:r>
              <a:rPr lang="en-US" dirty="0" smtClean="0"/>
              <a:t>)</a:t>
            </a:r>
            <a:endParaRPr lang="en-US" b="1" dirty="0" smtClean="0"/>
          </a:p>
        </p:txBody>
      </p:sp>
      <p:sp>
        <p:nvSpPr>
          <p:cNvPr id="10" name="TextBox 9"/>
          <p:cNvSpPr txBox="1"/>
          <p:nvPr/>
        </p:nvSpPr>
        <p:spPr>
          <a:xfrm>
            <a:off x="0" y="3322844"/>
            <a:ext cx="4876800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2">
                    <a:lumMod val="75000"/>
                  </a:schemeClr>
                </a:solidFill>
              </a:rPr>
              <a:t>Here are the steps:</a:t>
            </a:r>
          </a:p>
          <a:p>
            <a:endParaRPr lang="en-US" sz="2400" dirty="0">
              <a:solidFill>
                <a:schemeClr val="bg2">
                  <a:lumMod val="75000"/>
                </a:schemeClr>
              </a:solidFill>
            </a:endParaRPr>
          </a:p>
          <a:p>
            <a:pPr marL="457200" indent="-457200">
              <a:buAutoNum type="arabicPeriod"/>
            </a:pPr>
            <a:r>
              <a:rPr lang="en-US" sz="2400" dirty="0" smtClean="0">
                <a:solidFill>
                  <a:schemeClr val="bg2">
                    <a:lumMod val="75000"/>
                  </a:schemeClr>
                </a:solidFill>
              </a:rPr>
              <a:t>Draw the dot structures of the atoms involved</a:t>
            </a:r>
          </a:p>
          <a:p>
            <a:pPr marL="457200" indent="-457200">
              <a:buAutoNum type="arabicPeriod"/>
            </a:pPr>
            <a:r>
              <a:rPr lang="en-US" sz="2400" dirty="0" smtClean="0">
                <a:solidFill>
                  <a:schemeClr val="bg2">
                    <a:lumMod val="75000"/>
                  </a:schemeClr>
                </a:solidFill>
              </a:rPr>
              <a:t>Find out how e- are shared (e- needed minus  e- brought)</a:t>
            </a:r>
          </a:p>
          <a:p>
            <a:pPr marL="457200" indent="-457200">
              <a:buAutoNum type="arabicPeriod" startAt="3"/>
            </a:pPr>
            <a:r>
              <a:rPr lang="en-US" sz="2400" dirty="0" smtClean="0">
                <a:solidFill>
                  <a:schemeClr val="bg2">
                    <a:lumMod val="75000"/>
                  </a:schemeClr>
                </a:solidFill>
              </a:rPr>
              <a:t>Draw molecule with the shared e- between them such that all will end up with 8e-</a:t>
            </a:r>
          </a:p>
        </p:txBody>
      </p:sp>
    </p:spTree>
    <p:extLst>
      <p:ext uri="{BB962C8B-B14F-4D97-AF65-F5344CB8AC3E}">
        <p14:creationId xmlns:p14="http://schemas.microsoft.com/office/powerpoint/2010/main" val="379132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img04.deviantart.net/bde1/i/2013/332/b/c/wallpaper___i_love_chemistry___breaking_bad_by_black_adrac_star-d6vypf7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" t="51090" r="-395" b="28529"/>
          <a:stretch/>
        </p:blipFill>
        <p:spPr bwMode="auto">
          <a:xfrm>
            <a:off x="0" y="0"/>
            <a:ext cx="9144000" cy="10560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6" name="Picture 2" descr="http://img04.deviantart.net/bde1/i/2013/332/b/c/wallpaper___i_love_chemistry___breaking_bad_by_black_adrac_star-d6vypf7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09" t="30036" r="69254" b="49247"/>
          <a:stretch/>
        </p:blipFill>
        <p:spPr bwMode="auto">
          <a:xfrm>
            <a:off x="152400" y="-17398"/>
            <a:ext cx="1118937" cy="10734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4" name="TextBox 3"/>
          <p:cNvSpPr txBox="1"/>
          <p:nvPr/>
        </p:nvSpPr>
        <p:spPr>
          <a:xfrm>
            <a:off x="1219200" y="152400"/>
            <a:ext cx="1676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n cmpd="sng">
                  <a:solidFill>
                    <a:srgbClr val="FFFF00">
                      <a:alpha val="64000"/>
                    </a:srgbClr>
                  </a:solidFill>
                </a:ln>
                <a:solidFill>
                  <a:schemeClr val="bg1"/>
                </a:solidFill>
                <a:effectLst>
                  <a:innerShdw dir="3660000">
                    <a:srgbClr val="FFFF00"/>
                  </a:innerShdw>
                  <a:reflection blurRad="6350" stA="50000" endA="300" endPos="50000" dist="60007" dir="5400000" sy="-100000" algn="bl" rotWithShape="0"/>
                </a:effectLst>
                <a:latin typeface="Footlight MT Light" panose="0204060206030A020304" pitchFamily="18" charset="0"/>
              </a:rPr>
              <a:t>n</a:t>
            </a:r>
            <a:r>
              <a:rPr lang="en-US" sz="3200" b="1" dirty="0" err="1" smtClean="0">
                <a:ln cmpd="sng">
                  <a:solidFill>
                    <a:srgbClr val="FFFF00">
                      <a:alpha val="64000"/>
                    </a:srgbClr>
                  </a:solidFill>
                </a:ln>
                <a:solidFill>
                  <a:schemeClr val="bg1"/>
                </a:solidFill>
                <a:effectLst>
                  <a:innerShdw dir="3660000">
                    <a:srgbClr val="FFFF00"/>
                  </a:innerShdw>
                  <a:reflection blurRad="6350" stA="50000" endA="300" endPos="50000" dist="60007" dir="5400000" sy="-100000" algn="bl" rotWithShape="0"/>
                </a:effectLst>
                <a:latin typeface="Footlight MT Light" panose="0204060206030A020304" pitchFamily="18" charset="0"/>
              </a:rPr>
              <a:t>tro</a:t>
            </a:r>
            <a:r>
              <a:rPr lang="en-US" sz="3200" b="1" dirty="0" smtClean="0">
                <a:ln cmpd="sng">
                  <a:solidFill>
                    <a:srgbClr val="FFFF00">
                      <a:alpha val="64000"/>
                    </a:srgbClr>
                  </a:solidFill>
                </a:ln>
                <a:solidFill>
                  <a:schemeClr val="bg1"/>
                </a:solidFill>
                <a:effectLst>
                  <a:innerShdw dir="3660000">
                    <a:srgbClr val="FFFF00"/>
                  </a:innerShdw>
                  <a:reflection blurRad="6350" stA="50000" endA="300" endPos="50000" dist="60007" dir="5400000" sy="-100000" algn="bl" rotWithShape="0"/>
                </a:effectLst>
                <a:latin typeface="Footlight MT Light" panose="0204060206030A020304" pitchFamily="18" charset="0"/>
              </a:rPr>
              <a:t>  to</a:t>
            </a:r>
            <a:endParaRPr lang="en-US" sz="3200" b="1" dirty="0">
              <a:ln cmpd="sng">
                <a:solidFill>
                  <a:srgbClr val="FFFF00">
                    <a:alpha val="64000"/>
                  </a:srgbClr>
                </a:solidFill>
              </a:ln>
              <a:solidFill>
                <a:schemeClr val="bg1"/>
              </a:solidFill>
              <a:effectLst>
                <a:innerShdw dir="3660000">
                  <a:srgbClr val="FFFF00"/>
                </a:innerShdw>
                <a:reflection blurRad="6350" stA="50000" endA="300" endPos="50000" dist="60007" dir="5400000" sy="-100000" algn="bl" rotWithShape="0"/>
              </a:effectLst>
              <a:latin typeface="Footlight MT Light" panose="0204060206030A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28600" y="1149489"/>
            <a:ext cx="838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Unit Outline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III.   Cooking: Applying the Periodic Chart</a:t>
            </a:r>
          </a:p>
          <a:p>
            <a:pPr marL="914400" lvl="1" indent="-457200">
              <a:buAutoNum type="alphaUcPeriod"/>
            </a:pPr>
            <a:r>
              <a:rPr lang="en-US" sz="2000" dirty="0" smtClean="0">
                <a:solidFill>
                  <a:schemeClr val="bg1"/>
                </a:solidFill>
              </a:rPr>
              <a:t>Chemical </a:t>
            </a:r>
            <a:r>
              <a:rPr lang="en-US" sz="2000" dirty="0">
                <a:solidFill>
                  <a:schemeClr val="bg1"/>
                </a:solidFill>
              </a:rPr>
              <a:t>bonding: Covalent</a:t>
            </a:r>
            <a:endParaRPr lang="en-US" sz="2000" dirty="0" smtClean="0">
              <a:solidFill>
                <a:schemeClr val="bg1"/>
              </a:solidFill>
            </a:endParaRPr>
          </a:p>
        </p:txBody>
      </p:sp>
      <p:pic>
        <p:nvPicPr>
          <p:cNvPr id="3074" name="Picture 2" descr="http://www.astro.lsa.umich.edu/%7Ecowley/bonds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105" y="2667000"/>
            <a:ext cx="3829050" cy="21050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6350" stA="50000" endA="300" endPos="55000" dir="5400000" sy="-100000" algn="bl" rotWithShape="0"/>
          </a:effectLst>
          <a:extLst/>
        </p:spPr>
      </p:pic>
      <p:sp>
        <p:nvSpPr>
          <p:cNvPr id="8" name="Rounded Rectangular Callout 7"/>
          <p:cNvSpPr/>
          <p:nvPr/>
        </p:nvSpPr>
        <p:spPr>
          <a:xfrm>
            <a:off x="4876800" y="1657320"/>
            <a:ext cx="2590800" cy="1021556"/>
          </a:xfrm>
          <a:prstGeom prst="wedgeRoundRectCallout">
            <a:avLst>
              <a:gd name="adj1" fmla="val -62459"/>
              <a:gd name="adj2" fmla="val 196811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US" dirty="0" smtClean="0"/>
              <a:t>a nitrogen molecule (N</a:t>
            </a:r>
            <a:r>
              <a:rPr lang="en-US" baseline="-25000" dirty="0" smtClean="0"/>
              <a:t>2</a:t>
            </a:r>
            <a:r>
              <a:rPr lang="en-US" dirty="0" smtClean="0"/>
              <a:t>) is made up of very strong bonds…</a:t>
            </a:r>
            <a:endParaRPr lang="en-US" b="1" dirty="0" smtClean="0"/>
          </a:p>
        </p:txBody>
      </p:sp>
      <p:sp>
        <p:nvSpPr>
          <p:cNvPr id="9" name="Rectangle 8"/>
          <p:cNvSpPr/>
          <p:nvPr/>
        </p:nvSpPr>
        <p:spPr>
          <a:xfrm>
            <a:off x="3352800" y="2667000"/>
            <a:ext cx="1704474" cy="3429000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7671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img04.deviantart.net/bde1/i/2013/332/b/c/wallpaper___i_love_chemistry___breaking_bad_by_black_adrac_star-d6vypf7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" t="51090" r="-395" b="28529"/>
          <a:stretch/>
        </p:blipFill>
        <p:spPr bwMode="auto">
          <a:xfrm>
            <a:off x="0" y="0"/>
            <a:ext cx="9144000" cy="10560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6" name="Picture 2" descr="http://img04.deviantart.net/bde1/i/2013/332/b/c/wallpaper___i_love_chemistry___breaking_bad_by_black_adrac_star-d6vypf7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09" t="30036" r="69254" b="49247"/>
          <a:stretch/>
        </p:blipFill>
        <p:spPr bwMode="auto">
          <a:xfrm>
            <a:off x="152400" y="-17398"/>
            <a:ext cx="1118937" cy="10734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4" name="TextBox 3"/>
          <p:cNvSpPr txBox="1"/>
          <p:nvPr/>
        </p:nvSpPr>
        <p:spPr>
          <a:xfrm>
            <a:off x="1219200" y="152400"/>
            <a:ext cx="1676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n cmpd="sng">
                  <a:solidFill>
                    <a:srgbClr val="FFFF00">
                      <a:alpha val="64000"/>
                    </a:srgbClr>
                  </a:solidFill>
                </a:ln>
                <a:solidFill>
                  <a:schemeClr val="bg1"/>
                </a:solidFill>
                <a:effectLst>
                  <a:innerShdw dir="3660000">
                    <a:srgbClr val="FFFF00"/>
                  </a:innerShdw>
                  <a:reflection blurRad="6350" stA="50000" endA="300" endPos="50000" dist="60007" dir="5400000" sy="-100000" algn="bl" rotWithShape="0"/>
                </a:effectLst>
                <a:latin typeface="Footlight MT Light" panose="0204060206030A020304" pitchFamily="18" charset="0"/>
              </a:rPr>
              <a:t>n</a:t>
            </a:r>
            <a:r>
              <a:rPr lang="en-US" sz="3200" b="1" dirty="0" err="1" smtClean="0">
                <a:ln cmpd="sng">
                  <a:solidFill>
                    <a:srgbClr val="FFFF00">
                      <a:alpha val="64000"/>
                    </a:srgbClr>
                  </a:solidFill>
                </a:ln>
                <a:solidFill>
                  <a:schemeClr val="bg1"/>
                </a:solidFill>
                <a:effectLst>
                  <a:innerShdw dir="3660000">
                    <a:srgbClr val="FFFF00"/>
                  </a:innerShdw>
                  <a:reflection blurRad="6350" stA="50000" endA="300" endPos="50000" dist="60007" dir="5400000" sy="-100000" algn="bl" rotWithShape="0"/>
                </a:effectLst>
                <a:latin typeface="Footlight MT Light" panose="0204060206030A020304" pitchFamily="18" charset="0"/>
              </a:rPr>
              <a:t>tro</a:t>
            </a:r>
            <a:r>
              <a:rPr lang="en-US" sz="3200" b="1" dirty="0" smtClean="0">
                <a:ln cmpd="sng">
                  <a:solidFill>
                    <a:srgbClr val="FFFF00">
                      <a:alpha val="64000"/>
                    </a:srgbClr>
                  </a:solidFill>
                </a:ln>
                <a:solidFill>
                  <a:schemeClr val="bg1"/>
                </a:solidFill>
                <a:effectLst>
                  <a:innerShdw dir="3660000">
                    <a:srgbClr val="FFFF00"/>
                  </a:innerShdw>
                  <a:reflection blurRad="6350" stA="50000" endA="300" endPos="50000" dist="60007" dir="5400000" sy="-100000" algn="bl" rotWithShape="0"/>
                </a:effectLst>
                <a:latin typeface="Footlight MT Light" panose="0204060206030A020304" pitchFamily="18" charset="0"/>
              </a:rPr>
              <a:t>  to</a:t>
            </a:r>
            <a:endParaRPr lang="en-US" sz="3200" b="1" dirty="0">
              <a:ln cmpd="sng">
                <a:solidFill>
                  <a:srgbClr val="FFFF00">
                    <a:alpha val="64000"/>
                  </a:srgbClr>
                </a:solidFill>
              </a:ln>
              <a:solidFill>
                <a:schemeClr val="bg1"/>
              </a:solidFill>
              <a:effectLst>
                <a:innerShdw dir="3660000">
                  <a:srgbClr val="FFFF00"/>
                </a:innerShdw>
                <a:reflection blurRad="6350" stA="50000" endA="300" endPos="50000" dist="60007" dir="5400000" sy="-100000" algn="bl" rotWithShape="0"/>
              </a:effectLst>
              <a:latin typeface="Footlight MT Light" panose="0204060206030A020304" pitchFamily="18" charset="0"/>
            </a:endParaRPr>
          </a:p>
        </p:txBody>
      </p:sp>
      <p:pic>
        <p:nvPicPr>
          <p:cNvPr id="1032" name="Picture 8" descr="http://www.plethorahomeschool.com/wp-content/uploads/2013/09/Periodic-Table-of-Videos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57600" y="1447800"/>
            <a:ext cx="5090858" cy="36576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10" name="Picture 4" descr="http://www.themarysue.com/wp-content/uploads/2014/07/Screenshot-2014-07-08-12.59.42-640x36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8200" y="4876800"/>
            <a:ext cx="2664918" cy="1524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Rectangle 1"/>
          <p:cNvSpPr/>
          <p:nvPr/>
        </p:nvSpPr>
        <p:spPr>
          <a:xfrm>
            <a:off x="354820" y="6031468"/>
            <a:ext cx="113800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hlinkClick r:id="rId5"/>
              </a:rPr>
              <a:t>Oxygen</a:t>
            </a:r>
          </a:p>
        </p:txBody>
      </p:sp>
      <p:pic>
        <p:nvPicPr>
          <p:cNvPr id="3" name="Picture 2" descr="http://www.periodictable.com/Samples/008.10/s1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820" y="1654175"/>
            <a:ext cx="3451225" cy="34512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506286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img04.deviantart.net/bde1/i/2013/332/b/c/wallpaper___i_love_chemistry___breaking_bad_by_black_adrac_star-d6vypf7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" t="51090" r="-395" b="28529"/>
          <a:stretch/>
        </p:blipFill>
        <p:spPr bwMode="auto">
          <a:xfrm>
            <a:off x="0" y="0"/>
            <a:ext cx="9144000" cy="10560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6" name="Picture 2" descr="http://img04.deviantart.net/bde1/i/2013/332/b/c/wallpaper___i_love_chemistry___breaking_bad_by_black_adrac_star-d6vypf7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09" t="30036" r="69254" b="49247"/>
          <a:stretch/>
        </p:blipFill>
        <p:spPr bwMode="auto">
          <a:xfrm>
            <a:off x="152400" y="-17398"/>
            <a:ext cx="1118937" cy="10734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4" name="TextBox 3"/>
          <p:cNvSpPr txBox="1"/>
          <p:nvPr/>
        </p:nvSpPr>
        <p:spPr>
          <a:xfrm>
            <a:off x="1219200" y="152400"/>
            <a:ext cx="1676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n cmpd="sng">
                  <a:solidFill>
                    <a:srgbClr val="FFFF00">
                      <a:alpha val="64000"/>
                    </a:srgbClr>
                  </a:solidFill>
                </a:ln>
                <a:solidFill>
                  <a:schemeClr val="bg1"/>
                </a:solidFill>
                <a:effectLst>
                  <a:innerShdw dir="3660000">
                    <a:srgbClr val="FFFF00"/>
                  </a:innerShdw>
                  <a:reflection blurRad="6350" stA="50000" endA="300" endPos="50000" dist="60007" dir="5400000" sy="-100000" algn="bl" rotWithShape="0"/>
                </a:effectLst>
                <a:latin typeface="Footlight MT Light" panose="0204060206030A020304" pitchFamily="18" charset="0"/>
              </a:rPr>
              <a:t>n</a:t>
            </a:r>
            <a:r>
              <a:rPr lang="en-US" sz="3200" b="1" dirty="0" err="1" smtClean="0">
                <a:ln cmpd="sng">
                  <a:solidFill>
                    <a:srgbClr val="FFFF00">
                      <a:alpha val="64000"/>
                    </a:srgbClr>
                  </a:solidFill>
                </a:ln>
                <a:solidFill>
                  <a:schemeClr val="bg1"/>
                </a:solidFill>
                <a:effectLst>
                  <a:innerShdw dir="3660000">
                    <a:srgbClr val="FFFF00"/>
                  </a:innerShdw>
                  <a:reflection blurRad="6350" stA="50000" endA="300" endPos="50000" dist="60007" dir="5400000" sy="-100000" algn="bl" rotWithShape="0"/>
                </a:effectLst>
                <a:latin typeface="Footlight MT Light" panose="0204060206030A020304" pitchFamily="18" charset="0"/>
              </a:rPr>
              <a:t>tro</a:t>
            </a:r>
            <a:r>
              <a:rPr lang="en-US" sz="3200" b="1" dirty="0" smtClean="0">
                <a:ln cmpd="sng">
                  <a:solidFill>
                    <a:srgbClr val="FFFF00">
                      <a:alpha val="64000"/>
                    </a:srgbClr>
                  </a:solidFill>
                </a:ln>
                <a:solidFill>
                  <a:schemeClr val="bg1"/>
                </a:solidFill>
                <a:effectLst>
                  <a:innerShdw dir="3660000">
                    <a:srgbClr val="FFFF00"/>
                  </a:innerShdw>
                  <a:reflection blurRad="6350" stA="50000" endA="300" endPos="50000" dist="60007" dir="5400000" sy="-100000" algn="bl" rotWithShape="0"/>
                </a:effectLst>
                <a:latin typeface="Footlight MT Light" panose="0204060206030A020304" pitchFamily="18" charset="0"/>
              </a:rPr>
              <a:t>  to</a:t>
            </a:r>
            <a:endParaRPr lang="en-US" sz="3200" b="1" dirty="0">
              <a:ln cmpd="sng">
                <a:solidFill>
                  <a:srgbClr val="FFFF00">
                    <a:alpha val="64000"/>
                  </a:srgbClr>
                </a:solidFill>
              </a:ln>
              <a:solidFill>
                <a:schemeClr val="bg1"/>
              </a:solidFill>
              <a:effectLst>
                <a:innerShdw dir="3660000">
                  <a:srgbClr val="FFFF00"/>
                </a:innerShdw>
                <a:reflection blurRad="6350" stA="50000" endA="300" endPos="50000" dist="60007" dir="5400000" sy="-100000" algn="bl" rotWithShape="0"/>
              </a:effectLst>
              <a:latin typeface="Footlight MT Light" panose="0204060206030A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28600" y="1149489"/>
            <a:ext cx="8382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Unit Outline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III.   Cooking: Applying the Periodic Chart</a:t>
            </a:r>
          </a:p>
          <a:p>
            <a:pPr marL="914400" lvl="1" indent="-457200">
              <a:buAutoNum type="alphaUcPeriod"/>
            </a:pPr>
            <a:r>
              <a:rPr lang="en-US" sz="2000" dirty="0" smtClean="0">
                <a:solidFill>
                  <a:schemeClr val="bg1"/>
                </a:solidFill>
              </a:rPr>
              <a:t>Chemical bonding</a:t>
            </a:r>
          </a:p>
          <a:p>
            <a:pPr marL="914400" lvl="1" indent="-457200">
              <a:buAutoNum type="alphaUcPeriod"/>
            </a:pPr>
            <a:r>
              <a:rPr lang="en-US" sz="2000" dirty="0" smtClean="0">
                <a:solidFill>
                  <a:schemeClr val="bg1"/>
                </a:solidFill>
              </a:rPr>
              <a:t>Chemical formulae &amp; equations</a:t>
            </a:r>
          </a:p>
        </p:txBody>
      </p:sp>
      <p:sp>
        <p:nvSpPr>
          <p:cNvPr id="7" name="Rounded Rectangular Callout 6"/>
          <p:cNvSpPr/>
          <p:nvPr/>
        </p:nvSpPr>
        <p:spPr>
          <a:xfrm>
            <a:off x="5105400" y="1300430"/>
            <a:ext cx="3505200" cy="1021556"/>
          </a:xfrm>
          <a:prstGeom prst="wedgeRoundRectCallout">
            <a:avLst>
              <a:gd name="adj1" fmla="val -60447"/>
              <a:gd name="adj2" fmla="val 114076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US" dirty="0" smtClean="0">
                <a:solidFill>
                  <a:schemeClr val="bg2">
                    <a:lumMod val="90000"/>
                  </a:schemeClr>
                </a:solidFill>
              </a:rPr>
              <a:t>Chemists use chemical </a:t>
            </a:r>
            <a:r>
              <a:rPr lang="en-US" i="1" dirty="0" smtClean="0">
                <a:solidFill>
                  <a:schemeClr val="bg2">
                    <a:lumMod val="90000"/>
                  </a:schemeClr>
                </a:solidFill>
              </a:rPr>
              <a:t>symbols</a:t>
            </a:r>
            <a:r>
              <a:rPr lang="en-US" dirty="0" smtClean="0">
                <a:solidFill>
                  <a:schemeClr val="bg2">
                    <a:lumMod val="90000"/>
                  </a:schemeClr>
                </a:solidFill>
              </a:rPr>
              <a:t> to represent </a:t>
            </a:r>
            <a:r>
              <a:rPr lang="en-US" b="1" dirty="0" smtClean="0">
                <a:solidFill>
                  <a:schemeClr val="bg2">
                    <a:lumMod val="90000"/>
                  </a:schemeClr>
                </a:solidFill>
              </a:rPr>
              <a:t>elements</a:t>
            </a:r>
            <a:r>
              <a:rPr lang="en-US" dirty="0" smtClean="0">
                <a:solidFill>
                  <a:schemeClr val="bg2">
                    <a:lumMod val="90000"/>
                  </a:schemeClr>
                </a:solidFill>
              </a:rPr>
              <a:t> and</a:t>
            </a:r>
            <a:r>
              <a:rPr lang="en-US" i="1" dirty="0" smtClean="0">
                <a:solidFill>
                  <a:schemeClr val="bg2">
                    <a:lumMod val="90000"/>
                  </a:schemeClr>
                </a:solidFill>
              </a:rPr>
              <a:t> chemical formulas</a:t>
            </a:r>
            <a:r>
              <a:rPr lang="en-US" dirty="0" smtClean="0">
                <a:solidFill>
                  <a:schemeClr val="bg2">
                    <a:lumMod val="90000"/>
                  </a:schemeClr>
                </a:solidFill>
              </a:rPr>
              <a:t> to represent </a:t>
            </a:r>
            <a:r>
              <a:rPr lang="en-US" b="1" dirty="0" smtClean="0">
                <a:solidFill>
                  <a:schemeClr val="bg2">
                    <a:lumMod val="90000"/>
                  </a:schemeClr>
                </a:solidFill>
              </a:rPr>
              <a:t>compounds</a:t>
            </a:r>
          </a:p>
        </p:txBody>
      </p:sp>
      <p:sp>
        <p:nvSpPr>
          <p:cNvPr id="9" name="Rectangle 8"/>
          <p:cNvSpPr/>
          <p:nvPr/>
        </p:nvSpPr>
        <p:spPr>
          <a:xfrm>
            <a:off x="711868" y="2472928"/>
            <a:ext cx="4572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>
                <a:solidFill>
                  <a:schemeClr val="bg2">
                    <a:lumMod val="90000"/>
                  </a:schemeClr>
                </a:solidFill>
              </a:rPr>
              <a:t>A </a:t>
            </a:r>
            <a:r>
              <a:rPr lang="en-US" i="1" dirty="0" smtClean="0">
                <a:solidFill>
                  <a:schemeClr val="bg2">
                    <a:lumMod val="90000"/>
                  </a:schemeClr>
                </a:solidFill>
              </a:rPr>
              <a:t>chemical formula</a:t>
            </a:r>
            <a:r>
              <a:rPr lang="en-US" dirty="0" smtClean="0">
                <a:solidFill>
                  <a:schemeClr val="bg2">
                    <a:lumMod val="90000"/>
                  </a:schemeClr>
                </a:solidFill>
              </a:rPr>
              <a:t> tells us the number of atoms of each element in a compound. </a:t>
            </a:r>
          </a:p>
          <a:p>
            <a:endParaRPr lang="en-US" dirty="0" smtClean="0">
              <a:solidFill>
                <a:schemeClr val="bg2">
                  <a:lumMod val="90000"/>
                </a:schemeClr>
              </a:solidFill>
            </a:endParaRPr>
          </a:p>
          <a:p>
            <a:r>
              <a:rPr lang="en-US" dirty="0" smtClean="0">
                <a:solidFill>
                  <a:schemeClr val="bg2">
                    <a:lumMod val="90000"/>
                  </a:schemeClr>
                </a:solidFill>
              </a:rPr>
              <a:t>It contains the symbols of the atoms of the elements present in the compound, as well as how many there are for each element in the form of </a:t>
            </a:r>
            <a:r>
              <a:rPr lang="en-US" b="1" dirty="0" smtClean="0">
                <a:solidFill>
                  <a:schemeClr val="bg2">
                    <a:lumMod val="90000"/>
                  </a:schemeClr>
                </a:solidFill>
              </a:rPr>
              <a:t>subscripts</a:t>
            </a:r>
            <a:r>
              <a:rPr lang="en-US" dirty="0" smtClean="0">
                <a:solidFill>
                  <a:schemeClr val="bg2">
                    <a:lumMod val="90000"/>
                  </a:schemeClr>
                </a:solidFill>
              </a:rPr>
              <a:t>.</a:t>
            </a:r>
            <a:endParaRPr lang="en-US" dirty="0">
              <a:solidFill>
                <a:schemeClr val="bg2">
                  <a:lumMod val="90000"/>
                </a:schemeClr>
              </a:solidFill>
            </a:endParaRPr>
          </a:p>
        </p:txBody>
      </p:sp>
      <p:pic>
        <p:nvPicPr>
          <p:cNvPr id="4100" name="Picture 4" descr="http://www.bbc.co.uk/staticarchive/4e1862d0b757481990a81c6eebea40179f88903a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86200" y="4540155"/>
            <a:ext cx="4914900" cy="19431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228600" y="4495800"/>
            <a:ext cx="36576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If one looks at it from a humanities perspective:</a:t>
            </a:r>
          </a:p>
          <a:p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A chemical symbol is </a:t>
            </a:r>
            <a:r>
              <a:rPr lang="en-US" dirty="0">
                <a:solidFill>
                  <a:schemeClr val="bg1"/>
                </a:solidFill>
              </a:rPr>
              <a:t>to a </a:t>
            </a:r>
            <a:r>
              <a:rPr lang="en-US" dirty="0" smtClean="0">
                <a:solidFill>
                  <a:schemeClr val="bg1"/>
                </a:solidFill>
              </a:rPr>
              <a:t>letter 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A chemical formula is to a word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A chemical equation is to a sentence.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 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0" name="Picture 2" descr="https://s-media-cache-ak0.pinimg.com/736x/d8/a9/9d/d8a99df74868686138f47e203c1cccd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2119" y="2472928"/>
            <a:ext cx="2209800" cy="1470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ounded Rectangular Callout 10"/>
          <p:cNvSpPr/>
          <p:nvPr/>
        </p:nvSpPr>
        <p:spPr>
          <a:xfrm>
            <a:off x="6335110" y="4019727"/>
            <a:ext cx="2667000" cy="408623"/>
          </a:xfrm>
          <a:prstGeom prst="wedgeRoundRectCallout">
            <a:avLst>
              <a:gd name="adj1" fmla="val -19158"/>
              <a:gd name="adj2" fmla="val -128219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US" dirty="0" smtClean="0">
                <a:solidFill>
                  <a:schemeClr val="bg2">
                    <a:lumMod val="90000"/>
                  </a:schemeClr>
                </a:solidFill>
              </a:rPr>
              <a:t>Does it matter the order?</a:t>
            </a:r>
            <a:endParaRPr lang="en-US" b="1" dirty="0" smtClean="0">
              <a:solidFill>
                <a:schemeClr val="bg2">
                  <a:lumMod val="9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3651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img04.deviantart.net/bde1/i/2013/332/b/c/wallpaper___i_love_chemistry___breaking_bad_by_black_adrac_star-d6vypf7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" t="51090" r="-395" b="28529"/>
          <a:stretch/>
        </p:blipFill>
        <p:spPr bwMode="auto">
          <a:xfrm>
            <a:off x="0" y="0"/>
            <a:ext cx="9144000" cy="10560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6" name="Picture 2" descr="http://img04.deviantart.net/bde1/i/2013/332/b/c/wallpaper___i_love_chemistry___breaking_bad_by_black_adrac_star-d6vypf7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09" t="30036" r="69254" b="49247"/>
          <a:stretch/>
        </p:blipFill>
        <p:spPr bwMode="auto">
          <a:xfrm>
            <a:off x="152400" y="-17398"/>
            <a:ext cx="1118937" cy="10734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4" name="TextBox 3"/>
          <p:cNvSpPr txBox="1"/>
          <p:nvPr/>
        </p:nvSpPr>
        <p:spPr>
          <a:xfrm>
            <a:off x="1219200" y="152400"/>
            <a:ext cx="1676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n cmpd="sng">
                  <a:solidFill>
                    <a:srgbClr val="FFFF00">
                      <a:alpha val="64000"/>
                    </a:srgbClr>
                  </a:solidFill>
                </a:ln>
                <a:solidFill>
                  <a:schemeClr val="bg1"/>
                </a:solidFill>
                <a:effectLst>
                  <a:innerShdw dir="3660000">
                    <a:srgbClr val="FFFF00"/>
                  </a:innerShdw>
                  <a:reflection blurRad="6350" stA="50000" endA="300" endPos="50000" dist="60007" dir="5400000" sy="-100000" algn="bl" rotWithShape="0"/>
                </a:effectLst>
                <a:latin typeface="Footlight MT Light" panose="0204060206030A020304" pitchFamily="18" charset="0"/>
              </a:rPr>
              <a:t>n</a:t>
            </a:r>
            <a:r>
              <a:rPr lang="en-US" sz="3200" b="1" dirty="0" err="1" smtClean="0">
                <a:ln cmpd="sng">
                  <a:solidFill>
                    <a:srgbClr val="FFFF00">
                      <a:alpha val="64000"/>
                    </a:srgbClr>
                  </a:solidFill>
                </a:ln>
                <a:solidFill>
                  <a:schemeClr val="bg1"/>
                </a:solidFill>
                <a:effectLst>
                  <a:innerShdw dir="3660000">
                    <a:srgbClr val="FFFF00"/>
                  </a:innerShdw>
                  <a:reflection blurRad="6350" stA="50000" endA="300" endPos="50000" dist="60007" dir="5400000" sy="-100000" algn="bl" rotWithShape="0"/>
                </a:effectLst>
                <a:latin typeface="Footlight MT Light" panose="0204060206030A020304" pitchFamily="18" charset="0"/>
              </a:rPr>
              <a:t>tro</a:t>
            </a:r>
            <a:r>
              <a:rPr lang="en-US" sz="3200" b="1" dirty="0" smtClean="0">
                <a:ln cmpd="sng">
                  <a:solidFill>
                    <a:srgbClr val="FFFF00">
                      <a:alpha val="64000"/>
                    </a:srgbClr>
                  </a:solidFill>
                </a:ln>
                <a:solidFill>
                  <a:schemeClr val="bg1"/>
                </a:solidFill>
                <a:effectLst>
                  <a:innerShdw dir="3660000">
                    <a:srgbClr val="FFFF00"/>
                  </a:innerShdw>
                  <a:reflection blurRad="6350" stA="50000" endA="300" endPos="50000" dist="60007" dir="5400000" sy="-100000" algn="bl" rotWithShape="0"/>
                </a:effectLst>
                <a:latin typeface="Footlight MT Light" panose="0204060206030A020304" pitchFamily="18" charset="0"/>
              </a:rPr>
              <a:t>  to</a:t>
            </a:r>
            <a:endParaRPr lang="en-US" sz="3200" b="1" dirty="0">
              <a:ln cmpd="sng">
                <a:solidFill>
                  <a:srgbClr val="FFFF00">
                    <a:alpha val="64000"/>
                  </a:srgbClr>
                </a:solidFill>
              </a:ln>
              <a:solidFill>
                <a:schemeClr val="bg1"/>
              </a:solidFill>
              <a:effectLst>
                <a:innerShdw dir="3660000">
                  <a:srgbClr val="FFFF00"/>
                </a:innerShdw>
                <a:reflection blurRad="6350" stA="50000" endA="300" endPos="50000" dist="60007" dir="5400000" sy="-100000" algn="bl" rotWithShape="0"/>
              </a:effectLst>
              <a:latin typeface="Footlight MT Light" panose="0204060206030A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28600" y="1149489"/>
            <a:ext cx="8382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Unit Outline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III.   Cooking: Applying the Periodic Chart</a:t>
            </a:r>
          </a:p>
          <a:p>
            <a:pPr marL="914400" lvl="1" indent="-457200">
              <a:buAutoNum type="alphaUcPeriod"/>
            </a:pPr>
            <a:r>
              <a:rPr lang="en-US" sz="2000" dirty="0" smtClean="0">
                <a:solidFill>
                  <a:schemeClr val="bg1"/>
                </a:solidFill>
              </a:rPr>
              <a:t>Chemical bonding</a:t>
            </a:r>
          </a:p>
          <a:p>
            <a:pPr marL="914400" lvl="1" indent="-457200">
              <a:buAutoNum type="alphaUcPeriod"/>
            </a:pPr>
            <a:r>
              <a:rPr lang="en-US" sz="2000" dirty="0" smtClean="0">
                <a:solidFill>
                  <a:schemeClr val="bg1"/>
                </a:solidFill>
              </a:rPr>
              <a:t>Chemical formulae &amp; equations</a:t>
            </a:r>
          </a:p>
        </p:txBody>
      </p:sp>
      <p:pic>
        <p:nvPicPr>
          <p:cNvPr id="1028" name="Picture 4" descr="http://www.mikeblaber.org/oldwine/chm1045/notes/Stoich/Equation/coeff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43212" y="2895600"/>
            <a:ext cx="3457575" cy="2533651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7" name="Rounded Rectangular Callout 6"/>
          <p:cNvSpPr/>
          <p:nvPr/>
        </p:nvSpPr>
        <p:spPr>
          <a:xfrm>
            <a:off x="5105400" y="1908333"/>
            <a:ext cx="3048000" cy="408623"/>
          </a:xfrm>
          <a:prstGeom prst="wedgeRoundRectCallout">
            <a:avLst>
              <a:gd name="adj1" fmla="val -34459"/>
              <a:gd name="adj2" fmla="val 230421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US" dirty="0" smtClean="0">
                <a:solidFill>
                  <a:schemeClr val="bg2">
                    <a:lumMod val="90000"/>
                  </a:schemeClr>
                </a:solidFill>
              </a:rPr>
              <a:t>What is a chemical equation?</a:t>
            </a:r>
          </a:p>
        </p:txBody>
      </p:sp>
      <p:sp>
        <p:nvSpPr>
          <p:cNvPr id="10" name="Rounded Rectangular Callout 9"/>
          <p:cNvSpPr/>
          <p:nvPr/>
        </p:nvSpPr>
        <p:spPr>
          <a:xfrm>
            <a:off x="711868" y="5637967"/>
            <a:ext cx="3048000" cy="715089"/>
          </a:xfrm>
          <a:prstGeom prst="wedgeRoundRectCallout">
            <a:avLst>
              <a:gd name="adj1" fmla="val 34049"/>
              <a:gd name="adj2" fmla="val -90213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US" dirty="0" smtClean="0">
                <a:solidFill>
                  <a:schemeClr val="bg2">
                    <a:lumMod val="90000"/>
                  </a:schemeClr>
                </a:solidFill>
              </a:rPr>
              <a:t>Substance(s) put together to react in some way</a:t>
            </a:r>
          </a:p>
        </p:txBody>
      </p:sp>
      <p:sp>
        <p:nvSpPr>
          <p:cNvPr id="11" name="Rounded Rectangular Callout 10"/>
          <p:cNvSpPr/>
          <p:nvPr/>
        </p:nvSpPr>
        <p:spPr>
          <a:xfrm>
            <a:off x="4953000" y="5587092"/>
            <a:ext cx="3048000" cy="715089"/>
          </a:xfrm>
          <a:prstGeom prst="wedgeRoundRectCallout">
            <a:avLst>
              <a:gd name="adj1" fmla="val -22369"/>
              <a:gd name="adj2" fmla="val -82579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US" dirty="0" smtClean="0">
                <a:solidFill>
                  <a:schemeClr val="bg2">
                    <a:lumMod val="90000"/>
                  </a:schemeClr>
                </a:solidFill>
              </a:rPr>
              <a:t>Substance(s) produced by the reaction</a:t>
            </a:r>
          </a:p>
        </p:txBody>
      </p:sp>
      <p:sp>
        <p:nvSpPr>
          <p:cNvPr id="12" name="Rounded Rectangular Callout 11"/>
          <p:cNvSpPr/>
          <p:nvPr/>
        </p:nvSpPr>
        <p:spPr>
          <a:xfrm>
            <a:off x="533400" y="2743201"/>
            <a:ext cx="2133600" cy="1021556"/>
          </a:xfrm>
          <a:prstGeom prst="wedgeRoundRectCallout">
            <a:avLst>
              <a:gd name="adj1" fmla="val 77546"/>
              <a:gd name="adj2" fmla="val -14062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US" dirty="0" smtClean="0">
                <a:solidFill>
                  <a:schemeClr val="bg2">
                    <a:lumMod val="90000"/>
                  </a:schemeClr>
                </a:solidFill>
              </a:rPr>
              <a:t>Numbers used to obey the law (more about this later)</a:t>
            </a:r>
          </a:p>
        </p:txBody>
      </p:sp>
    </p:spTree>
    <p:extLst>
      <p:ext uri="{BB962C8B-B14F-4D97-AF65-F5344CB8AC3E}">
        <p14:creationId xmlns:p14="http://schemas.microsoft.com/office/powerpoint/2010/main" val="2153651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1" grpId="0" animBg="1"/>
      <p:bldP spid="12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img04.deviantart.net/bde1/i/2013/332/b/c/wallpaper___i_love_chemistry___breaking_bad_by_black_adrac_star-d6vypf7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" t="51090" r="-395" b="28529"/>
          <a:stretch/>
        </p:blipFill>
        <p:spPr bwMode="auto">
          <a:xfrm>
            <a:off x="0" y="0"/>
            <a:ext cx="9144000" cy="10560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6" name="Picture 2" descr="http://img04.deviantart.net/bde1/i/2013/332/b/c/wallpaper___i_love_chemistry___breaking_bad_by_black_adrac_star-d6vypf7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09" t="30036" r="69254" b="49247"/>
          <a:stretch/>
        </p:blipFill>
        <p:spPr bwMode="auto">
          <a:xfrm>
            <a:off x="152400" y="-17398"/>
            <a:ext cx="1118937" cy="10734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4" name="TextBox 3"/>
          <p:cNvSpPr txBox="1"/>
          <p:nvPr/>
        </p:nvSpPr>
        <p:spPr>
          <a:xfrm>
            <a:off x="1219200" y="152400"/>
            <a:ext cx="1676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n cmpd="sng">
                  <a:solidFill>
                    <a:srgbClr val="FFFF00">
                      <a:alpha val="64000"/>
                    </a:srgbClr>
                  </a:solidFill>
                </a:ln>
                <a:solidFill>
                  <a:schemeClr val="bg1"/>
                </a:solidFill>
                <a:effectLst>
                  <a:innerShdw dir="3660000">
                    <a:srgbClr val="FFFF00"/>
                  </a:innerShdw>
                  <a:reflection blurRad="6350" stA="50000" endA="300" endPos="50000" dist="60007" dir="5400000" sy="-100000" algn="bl" rotWithShape="0"/>
                </a:effectLst>
                <a:latin typeface="Footlight MT Light" panose="0204060206030A020304" pitchFamily="18" charset="0"/>
              </a:rPr>
              <a:t>n</a:t>
            </a:r>
            <a:r>
              <a:rPr lang="en-US" sz="3200" b="1" dirty="0" err="1" smtClean="0">
                <a:ln cmpd="sng">
                  <a:solidFill>
                    <a:srgbClr val="FFFF00">
                      <a:alpha val="64000"/>
                    </a:srgbClr>
                  </a:solidFill>
                </a:ln>
                <a:solidFill>
                  <a:schemeClr val="bg1"/>
                </a:solidFill>
                <a:effectLst>
                  <a:innerShdw dir="3660000">
                    <a:srgbClr val="FFFF00"/>
                  </a:innerShdw>
                  <a:reflection blurRad="6350" stA="50000" endA="300" endPos="50000" dist="60007" dir="5400000" sy="-100000" algn="bl" rotWithShape="0"/>
                </a:effectLst>
                <a:latin typeface="Footlight MT Light" panose="0204060206030A020304" pitchFamily="18" charset="0"/>
              </a:rPr>
              <a:t>tro</a:t>
            </a:r>
            <a:r>
              <a:rPr lang="en-US" sz="3200" b="1" dirty="0" smtClean="0">
                <a:ln cmpd="sng">
                  <a:solidFill>
                    <a:srgbClr val="FFFF00">
                      <a:alpha val="64000"/>
                    </a:srgbClr>
                  </a:solidFill>
                </a:ln>
                <a:solidFill>
                  <a:schemeClr val="bg1"/>
                </a:solidFill>
                <a:effectLst>
                  <a:innerShdw dir="3660000">
                    <a:srgbClr val="FFFF00"/>
                  </a:innerShdw>
                  <a:reflection blurRad="6350" stA="50000" endA="300" endPos="50000" dist="60007" dir="5400000" sy="-100000" algn="bl" rotWithShape="0"/>
                </a:effectLst>
                <a:latin typeface="Footlight MT Light" panose="0204060206030A020304" pitchFamily="18" charset="0"/>
              </a:rPr>
              <a:t>  to</a:t>
            </a:r>
            <a:endParaRPr lang="en-US" sz="3200" b="1" dirty="0">
              <a:ln cmpd="sng">
                <a:solidFill>
                  <a:srgbClr val="FFFF00">
                    <a:alpha val="64000"/>
                  </a:srgbClr>
                </a:solidFill>
              </a:ln>
              <a:solidFill>
                <a:schemeClr val="bg1"/>
              </a:solidFill>
              <a:effectLst>
                <a:innerShdw dir="3660000">
                  <a:srgbClr val="FFFF00"/>
                </a:innerShdw>
                <a:reflection blurRad="6350" stA="50000" endA="300" endPos="50000" dist="60007" dir="5400000" sy="-100000" algn="bl" rotWithShape="0"/>
              </a:effectLst>
              <a:latin typeface="Footlight MT Light" panose="0204060206030A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28600" y="1149489"/>
            <a:ext cx="8382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Unit Outline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III.   Cooking: Applying the Periodic Chart</a:t>
            </a:r>
          </a:p>
          <a:p>
            <a:pPr marL="914400" lvl="1" indent="-457200">
              <a:buAutoNum type="alphaUcPeriod"/>
            </a:pPr>
            <a:r>
              <a:rPr lang="en-US" sz="2000" dirty="0" smtClean="0">
                <a:solidFill>
                  <a:schemeClr val="bg1"/>
                </a:solidFill>
              </a:rPr>
              <a:t>Chemical bonding</a:t>
            </a:r>
          </a:p>
          <a:p>
            <a:pPr marL="914400" lvl="1" indent="-457200">
              <a:buAutoNum type="alphaUcPeriod"/>
            </a:pPr>
            <a:r>
              <a:rPr lang="en-US" sz="2000" dirty="0" smtClean="0">
                <a:solidFill>
                  <a:schemeClr val="bg1"/>
                </a:solidFill>
              </a:rPr>
              <a:t>Chemical formulae &amp; equations</a:t>
            </a:r>
          </a:p>
        </p:txBody>
      </p:sp>
      <p:pic>
        <p:nvPicPr>
          <p:cNvPr id="1028" name="Picture 4" descr="http://www.mikeblaber.org/oldwine/chm1045/notes/Stoich/Equation/coeff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43212" y="2895600"/>
            <a:ext cx="3457575" cy="2533651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7" name="Rounded Rectangular Callout 6"/>
          <p:cNvSpPr/>
          <p:nvPr/>
        </p:nvSpPr>
        <p:spPr>
          <a:xfrm>
            <a:off x="5105400" y="1755100"/>
            <a:ext cx="2362200" cy="715089"/>
          </a:xfrm>
          <a:prstGeom prst="wedgeRoundRectCallout">
            <a:avLst>
              <a:gd name="adj1" fmla="val -39131"/>
              <a:gd name="adj2" fmla="val 201760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US" dirty="0" smtClean="0">
                <a:solidFill>
                  <a:schemeClr val="bg2">
                    <a:lumMod val="90000"/>
                  </a:schemeClr>
                </a:solidFill>
              </a:rPr>
              <a:t>How do I know this is a chemical reaction?</a:t>
            </a:r>
          </a:p>
        </p:txBody>
      </p:sp>
      <p:sp>
        <p:nvSpPr>
          <p:cNvPr id="10" name="Rounded Rectangular Callout 9"/>
          <p:cNvSpPr/>
          <p:nvPr/>
        </p:nvSpPr>
        <p:spPr>
          <a:xfrm>
            <a:off x="711868" y="5637967"/>
            <a:ext cx="3048000" cy="715089"/>
          </a:xfrm>
          <a:prstGeom prst="wedgeRoundRectCallout">
            <a:avLst>
              <a:gd name="adj1" fmla="val 34049"/>
              <a:gd name="adj2" fmla="val -90213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US" dirty="0" smtClean="0">
                <a:solidFill>
                  <a:schemeClr val="bg2">
                    <a:lumMod val="90000"/>
                  </a:schemeClr>
                </a:solidFill>
              </a:rPr>
              <a:t>Look at the nature of the reactants…</a:t>
            </a:r>
          </a:p>
        </p:txBody>
      </p:sp>
      <p:sp>
        <p:nvSpPr>
          <p:cNvPr id="11" name="Rounded Rectangular Callout 10"/>
          <p:cNvSpPr/>
          <p:nvPr/>
        </p:nvSpPr>
        <p:spPr>
          <a:xfrm>
            <a:off x="4953000" y="5740325"/>
            <a:ext cx="3505200" cy="408623"/>
          </a:xfrm>
          <a:prstGeom prst="wedgeRoundRectCallout">
            <a:avLst>
              <a:gd name="adj1" fmla="val -22369"/>
              <a:gd name="adj2" fmla="val -82579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US" dirty="0" smtClean="0">
                <a:solidFill>
                  <a:schemeClr val="bg2">
                    <a:lumMod val="90000"/>
                  </a:schemeClr>
                </a:solidFill>
              </a:rPr>
              <a:t>Look at the nature of the product</a:t>
            </a:r>
          </a:p>
        </p:txBody>
      </p:sp>
      <p:sp>
        <p:nvSpPr>
          <p:cNvPr id="3" name="Rectangle 2"/>
          <p:cNvSpPr/>
          <p:nvPr/>
        </p:nvSpPr>
        <p:spPr>
          <a:xfrm>
            <a:off x="6777486" y="3048000"/>
            <a:ext cx="168071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hlinkClick r:id="rId4" tooltip="hydrogen and oxygen make water"/>
              </a:rPr>
              <a:t>hydrogen and oxygen make water</a:t>
            </a:r>
            <a:endParaRPr lang="en-US" b="1" dirty="0"/>
          </a:p>
        </p:txBody>
      </p:sp>
      <p:sp>
        <p:nvSpPr>
          <p:cNvPr id="5" name="Rectangle 4"/>
          <p:cNvSpPr/>
          <p:nvPr/>
        </p:nvSpPr>
        <p:spPr>
          <a:xfrm>
            <a:off x="6902694" y="4211598"/>
            <a:ext cx="143029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5" tooltip="Combustion of hydrogen and oxygen in your hands"/>
              </a:rPr>
              <a:t>Combustion of hydrogen and oxygen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8254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1" grpId="0" animBg="1"/>
      <p:bldP spid="3" grpId="0"/>
      <p:bldP spid="5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img04.deviantart.net/bde1/i/2013/332/b/c/wallpaper___i_love_chemistry___breaking_bad_by_black_adrac_star-d6vypf7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" t="51090" r="-395" b="28529"/>
          <a:stretch/>
        </p:blipFill>
        <p:spPr bwMode="auto">
          <a:xfrm>
            <a:off x="0" y="0"/>
            <a:ext cx="9144000" cy="10560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6" name="Picture 2" descr="http://img04.deviantart.net/bde1/i/2013/332/b/c/wallpaper___i_love_chemistry___breaking_bad_by_black_adrac_star-d6vypf7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09" t="30036" r="69254" b="49247"/>
          <a:stretch/>
        </p:blipFill>
        <p:spPr bwMode="auto">
          <a:xfrm>
            <a:off x="152400" y="-17398"/>
            <a:ext cx="1118937" cy="10734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4" name="TextBox 3"/>
          <p:cNvSpPr txBox="1"/>
          <p:nvPr/>
        </p:nvSpPr>
        <p:spPr>
          <a:xfrm>
            <a:off x="1219200" y="152400"/>
            <a:ext cx="1676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n cmpd="sng">
                  <a:solidFill>
                    <a:srgbClr val="FFFF00">
                      <a:alpha val="64000"/>
                    </a:srgbClr>
                  </a:solidFill>
                </a:ln>
                <a:solidFill>
                  <a:schemeClr val="bg1"/>
                </a:solidFill>
                <a:effectLst>
                  <a:innerShdw dir="3660000">
                    <a:srgbClr val="FFFF00"/>
                  </a:innerShdw>
                  <a:reflection blurRad="6350" stA="50000" endA="300" endPos="50000" dist="60007" dir="5400000" sy="-100000" algn="bl" rotWithShape="0"/>
                </a:effectLst>
                <a:latin typeface="Footlight MT Light" panose="0204060206030A020304" pitchFamily="18" charset="0"/>
              </a:rPr>
              <a:t>n</a:t>
            </a:r>
            <a:r>
              <a:rPr lang="en-US" sz="3200" b="1" dirty="0" err="1" smtClean="0">
                <a:ln cmpd="sng">
                  <a:solidFill>
                    <a:srgbClr val="FFFF00">
                      <a:alpha val="64000"/>
                    </a:srgbClr>
                  </a:solidFill>
                </a:ln>
                <a:solidFill>
                  <a:schemeClr val="bg1"/>
                </a:solidFill>
                <a:effectLst>
                  <a:innerShdw dir="3660000">
                    <a:srgbClr val="FFFF00"/>
                  </a:innerShdw>
                  <a:reflection blurRad="6350" stA="50000" endA="300" endPos="50000" dist="60007" dir="5400000" sy="-100000" algn="bl" rotWithShape="0"/>
                </a:effectLst>
                <a:latin typeface="Footlight MT Light" panose="0204060206030A020304" pitchFamily="18" charset="0"/>
              </a:rPr>
              <a:t>tro</a:t>
            </a:r>
            <a:r>
              <a:rPr lang="en-US" sz="3200" b="1" dirty="0" smtClean="0">
                <a:ln cmpd="sng">
                  <a:solidFill>
                    <a:srgbClr val="FFFF00">
                      <a:alpha val="64000"/>
                    </a:srgbClr>
                  </a:solidFill>
                </a:ln>
                <a:solidFill>
                  <a:schemeClr val="bg1"/>
                </a:solidFill>
                <a:effectLst>
                  <a:innerShdw dir="3660000">
                    <a:srgbClr val="FFFF00"/>
                  </a:innerShdw>
                  <a:reflection blurRad="6350" stA="50000" endA="300" endPos="50000" dist="60007" dir="5400000" sy="-100000" algn="bl" rotWithShape="0"/>
                </a:effectLst>
                <a:latin typeface="Footlight MT Light" panose="0204060206030A020304" pitchFamily="18" charset="0"/>
              </a:rPr>
              <a:t>  to</a:t>
            </a:r>
            <a:endParaRPr lang="en-US" sz="3200" b="1" dirty="0">
              <a:ln cmpd="sng">
                <a:solidFill>
                  <a:srgbClr val="FFFF00">
                    <a:alpha val="64000"/>
                  </a:srgbClr>
                </a:solidFill>
              </a:ln>
              <a:solidFill>
                <a:schemeClr val="bg1"/>
              </a:solidFill>
              <a:effectLst>
                <a:innerShdw dir="3660000">
                  <a:srgbClr val="FFFF00"/>
                </a:innerShdw>
                <a:reflection blurRad="6350" stA="50000" endA="300" endPos="50000" dist="60007" dir="5400000" sy="-100000" algn="bl" rotWithShape="0"/>
              </a:effectLst>
              <a:latin typeface="Footlight MT Light" panose="0204060206030A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28600" y="1149489"/>
            <a:ext cx="8382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Unit Outline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III.   Cooking: Applying the Periodic Chart</a:t>
            </a:r>
          </a:p>
          <a:p>
            <a:pPr marL="914400" lvl="1" indent="-457200">
              <a:buAutoNum type="alphaUcPeriod"/>
            </a:pPr>
            <a:r>
              <a:rPr lang="en-US" sz="2000" dirty="0" smtClean="0">
                <a:solidFill>
                  <a:schemeClr val="bg1"/>
                </a:solidFill>
              </a:rPr>
              <a:t>Chemical bonding</a:t>
            </a:r>
          </a:p>
          <a:p>
            <a:pPr marL="914400" lvl="1" indent="-457200">
              <a:buAutoNum type="alphaUcPeriod"/>
            </a:pPr>
            <a:r>
              <a:rPr lang="en-US" sz="2000" dirty="0" smtClean="0">
                <a:solidFill>
                  <a:schemeClr val="bg1"/>
                </a:solidFill>
              </a:rPr>
              <a:t>Chemical formulae &amp; equations</a:t>
            </a:r>
          </a:p>
        </p:txBody>
      </p:sp>
      <p:sp>
        <p:nvSpPr>
          <p:cNvPr id="7" name="Rounded Rectangular Callout 6"/>
          <p:cNvSpPr/>
          <p:nvPr/>
        </p:nvSpPr>
        <p:spPr>
          <a:xfrm>
            <a:off x="5524500" y="1472664"/>
            <a:ext cx="2362200" cy="715089"/>
          </a:xfrm>
          <a:prstGeom prst="wedgeRoundRectCallout">
            <a:avLst>
              <a:gd name="adj1" fmla="val -46472"/>
              <a:gd name="adj2" fmla="val 117982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US" dirty="0" smtClean="0">
                <a:solidFill>
                  <a:schemeClr val="bg2">
                    <a:lumMod val="90000"/>
                  </a:schemeClr>
                </a:solidFill>
              </a:rPr>
              <a:t>How do I know this is a chemical reaction?</a:t>
            </a:r>
          </a:p>
        </p:txBody>
      </p:sp>
      <p:sp>
        <p:nvSpPr>
          <p:cNvPr id="10" name="Rounded Rectangular Callout 9"/>
          <p:cNvSpPr/>
          <p:nvPr/>
        </p:nvSpPr>
        <p:spPr>
          <a:xfrm>
            <a:off x="288654" y="5945032"/>
            <a:ext cx="3048000" cy="715089"/>
          </a:xfrm>
          <a:prstGeom prst="wedgeRoundRectCallout">
            <a:avLst>
              <a:gd name="adj1" fmla="val -18710"/>
              <a:gd name="adj2" fmla="val -79190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US" dirty="0" smtClean="0">
                <a:solidFill>
                  <a:schemeClr val="bg2">
                    <a:lumMod val="90000"/>
                  </a:schemeClr>
                </a:solidFill>
              </a:rPr>
              <a:t>Look at the nature of the reactants…</a:t>
            </a:r>
          </a:p>
        </p:txBody>
      </p:sp>
      <p:sp>
        <p:nvSpPr>
          <p:cNvPr id="11" name="Rounded Rectangular Callout 10"/>
          <p:cNvSpPr/>
          <p:nvPr/>
        </p:nvSpPr>
        <p:spPr>
          <a:xfrm>
            <a:off x="5108028" y="6247867"/>
            <a:ext cx="3505200" cy="408623"/>
          </a:xfrm>
          <a:prstGeom prst="wedgeRoundRectCallout">
            <a:avLst>
              <a:gd name="adj1" fmla="val -61949"/>
              <a:gd name="adj2" fmla="val -171318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US" dirty="0" smtClean="0">
                <a:solidFill>
                  <a:schemeClr val="bg2">
                    <a:lumMod val="90000"/>
                  </a:schemeClr>
                </a:solidFill>
              </a:rPr>
              <a:t>Look at the nature of the products</a:t>
            </a:r>
          </a:p>
        </p:txBody>
      </p:sp>
      <p:sp>
        <p:nvSpPr>
          <p:cNvPr id="8" name="Rectangle 7"/>
          <p:cNvSpPr/>
          <p:nvPr/>
        </p:nvSpPr>
        <p:spPr>
          <a:xfrm>
            <a:off x="5933089" y="2741214"/>
            <a:ext cx="24996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 tooltip="How to make Table Salt!  - Reaction of Sodium and Chlorine"/>
              </a:rPr>
              <a:t>How to make Table Salt! 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5690502" y="4703361"/>
            <a:ext cx="298483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hlinkClick r:id="rId4" tooltip="Neutralization of Sodium Hydroxide by Hydrochloric Acid"/>
              </a:rPr>
              <a:t>Neutralization of Sodium Hydroxide by Hydrochloric Acid</a:t>
            </a:r>
            <a:endParaRPr lang="en-US" b="1" dirty="0"/>
          </a:p>
        </p:txBody>
      </p:sp>
      <p:pic>
        <p:nvPicPr>
          <p:cNvPr id="13" name="Picture 4" descr="http://study.com/cimages/multimages/16/sodium_hydroxide__acid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95" r="14594" b="71002"/>
          <a:stretch/>
        </p:blipFill>
        <p:spPr bwMode="auto">
          <a:xfrm>
            <a:off x="539416" y="4697432"/>
            <a:ext cx="4539709" cy="10937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thechemistrygeek.weebly.com/uploads/8/2/7/1/8271393/4179126_orig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491" y="2505306"/>
            <a:ext cx="3779558" cy="8411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www.visionlearning.com/img/library/large_images/image_516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276600"/>
            <a:ext cx="3878317" cy="1301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9710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1" grpId="0" animBg="1"/>
      <p:bldP spid="8" grpId="0"/>
      <p:bldP spid="9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img04.deviantart.net/bde1/i/2013/332/b/c/wallpaper___i_love_chemistry___breaking_bad_by_black_adrac_star-d6vypf7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" t="51090" r="-395" b="28529"/>
          <a:stretch/>
        </p:blipFill>
        <p:spPr bwMode="auto">
          <a:xfrm>
            <a:off x="0" y="0"/>
            <a:ext cx="9144000" cy="10560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6" name="Picture 2" descr="http://img04.deviantart.net/bde1/i/2013/332/b/c/wallpaper___i_love_chemistry___breaking_bad_by_black_adrac_star-d6vypf7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09" t="30036" r="69254" b="49247"/>
          <a:stretch/>
        </p:blipFill>
        <p:spPr bwMode="auto">
          <a:xfrm>
            <a:off x="152400" y="-17398"/>
            <a:ext cx="1118937" cy="10734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4" name="TextBox 3"/>
          <p:cNvSpPr txBox="1"/>
          <p:nvPr/>
        </p:nvSpPr>
        <p:spPr>
          <a:xfrm>
            <a:off x="1219200" y="152400"/>
            <a:ext cx="1676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n cmpd="sng">
                  <a:solidFill>
                    <a:srgbClr val="FFFF00">
                      <a:alpha val="64000"/>
                    </a:srgbClr>
                  </a:solidFill>
                </a:ln>
                <a:solidFill>
                  <a:schemeClr val="bg1"/>
                </a:solidFill>
                <a:effectLst>
                  <a:innerShdw dir="3660000">
                    <a:srgbClr val="FFFF00"/>
                  </a:innerShdw>
                  <a:reflection blurRad="6350" stA="50000" endA="300" endPos="50000" dist="60007" dir="5400000" sy="-100000" algn="bl" rotWithShape="0"/>
                </a:effectLst>
                <a:latin typeface="Footlight MT Light" panose="0204060206030A020304" pitchFamily="18" charset="0"/>
              </a:rPr>
              <a:t>n</a:t>
            </a:r>
            <a:r>
              <a:rPr lang="en-US" sz="3200" b="1" dirty="0" err="1" smtClean="0">
                <a:ln cmpd="sng">
                  <a:solidFill>
                    <a:srgbClr val="FFFF00">
                      <a:alpha val="64000"/>
                    </a:srgbClr>
                  </a:solidFill>
                </a:ln>
                <a:solidFill>
                  <a:schemeClr val="bg1"/>
                </a:solidFill>
                <a:effectLst>
                  <a:innerShdw dir="3660000">
                    <a:srgbClr val="FFFF00"/>
                  </a:innerShdw>
                  <a:reflection blurRad="6350" stA="50000" endA="300" endPos="50000" dist="60007" dir="5400000" sy="-100000" algn="bl" rotWithShape="0"/>
                </a:effectLst>
                <a:latin typeface="Footlight MT Light" panose="0204060206030A020304" pitchFamily="18" charset="0"/>
              </a:rPr>
              <a:t>tro</a:t>
            </a:r>
            <a:r>
              <a:rPr lang="en-US" sz="3200" b="1" dirty="0" smtClean="0">
                <a:ln cmpd="sng">
                  <a:solidFill>
                    <a:srgbClr val="FFFF00">
                      <a:alpha val="64000"/>
                    </a:srgbClr>
                  </a:solidFill>
                </a:ln>
                <a:solidFill>
                  <a:schemeClr val="bg1"/>
                </a:solidFill>
                <a:effectLst>
                  <a:innerShdw dir="3660000">
                    <a:srgbClr val="FFFF00"/>
                  </a:innerShdw>
                  <a:reflection blurRad="6350" stA="50000" endA="300" endPos="50000" dist="60007" dir="5400000" sy="-100000" algn="bl" rotWithShape="0"/>
                </a:effectLst>
                <a:latin typeface="Footlight MT Light" panose="0204060206030A020304" pitchFamily="18" charset="0"/>
              </a:rPr>
              <a:t>  to</a:t>
            </a:r>
            <a:endParaRPr lang="en-US" sz="3200" b="1" dirty="0">
              <a:ln cmpd="sng">
                <a:solidFill>
                  <a:srgbClr val="FFFF00">
                    <a:alpha val="64000"/>
                  </a:srgbClr>
                </a:solidFill>
              </a:ln>
              <a:solidFill>
                <a:schemeClr val="bg1"/>
              </a:solidFill>
              <a:effectLst>
                <a:innerShdw dir="3660000">
                  <a:srgbClr val="FFFF00"/>
                </a:innerShdw>
                <a:reflection blurRad="6350" stA="50000" endA="300" endPos="50000" dist="60007" dir="5400000" sy="-100000" algn="bl" rotWithShape="0"/>
              </a:effectLst>
              <a:latin typeface="Footlight MT Light" panose="0204060206030A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28600" y="1149489"/>
            <a:ext cx="8382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Unit Outline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III.   Cooking: Applying the Periodic Chart</a:t>
            </a:r>
          </a:p>
          <a:p>
            <a:pPr marL="914400" lvl="1" indent="-457200">
              <a:buAutoNum type="alphaUcPeriod"/>
            </a:pPr>
            <a:r>
              <a:rPr lang="en-US" sz="2000" dirty="0" smtClean="0">
                <a:solidFill>
                  <a:schemeClr val="bg1"/>
                </a:solidFill>
              </a:rPr>
              <a:t>Chemical bonding</a:t>
            </a:r>
          </a:p>
          <a:p>
            <a:pPr marL="914400" lvl="1" indent="-457200">
              <a:buAutoNum type="alphaUcPeriod"/>
            </a:pPr>
            <a:r>
              <a:rPr lang="en-US" sz="2000" dirty="0" smtClean="0">
                <a:solidFill>
                  <a:schemeClr val="bg1"/>
                </a:solidFill>
              </a:rPr>
              <a:t>Chemical formulae &amp; equations</a:t>
            </a:r>
          </a:p>
          <a:p>
            <a:pPr marL="914400" lvl="1" indent="-457200">
              <a:buFontTx/>
              <a:buAutoNum type="alphaUcPeriod"/>
            </a:pPr>
            <a:r>
              <a:rPr lang="en-US" sz="2000" dirty="0">
                <a:solidFill>
                  <a:schemeClr val="bg1"/>
                </a:solidFill>
              </a:rPr>
              <a:t>Maintaining the Balance</a:t>
            </a:r>
          </a:p>
          <a:p>
            <a:pPr marL="914400" lvl="1" indent="-457200">
              <a:buAutoNum type="alphaUcPeriod"/>
            </a:pPr>
            <a:endParaRPr lang="en-US" sz="2000" dirty="0" smtClean="0">
              <a:solidFill>
                <a:schemeClr val="bg1"/>
              </a:solidFill>
            </a:endParaRPr>
          </a:p>
        </p:txBody>
      </p:sp>
      <p:pic>
        <p:nvPicPr>
          <p:cNvPr id="2050" name="Picture 2" descr="http://image.slidesharecdn.com/balancingequations-100607081131-phpapp02/95/balancing-equations-4-728.jpg?cb=1275898329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90" r="8299" b="60580"/>
          <a:stretch/>
        </p:blipFill>
        <p:spPr bwMode="auto">
          <a:xfrm>
            <a:off x="288654" y="3088481"/>
            <a:ext cx="6358759" cy="1083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ounded Rectangular Callout 6"/>
          <p:cNvSpPr/>
          <p:nvPr/>
        </p:nvSpPr>
        <p:spPr>
          <a:xfrm>
            <a:off x="6019800" y="1454973"/>
            <a:ext cx="2362200" cy="1328023"/>
          </a:xfrm>
          <a:prstGeom prst="wedgeRoundRectCallout">
            <a:avLst>
              <a:gd name="adj1" fmla="val -76505"/>
              <a:gd name="adj2" fmla="val 81181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US" dirty="0" smtClean="0">
                <a:solidFill>
                  <a:schemeClr val="bg2">
                    <a:lumMod val="90000"/>
                  </a:schemeClr>
                </a:solidFill>
              </a:rPr>
              <a:t>How do I know this is a chemical reaction that could possibly occur?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54" t="18440" r="64101" b="41214"/>
          <a:stretch/>
        </p:blipFill>
        <p:spPr bwMode="auto">
          <a:xfrm>
            <a:off x="1219200" y="4278960"/>
            <a:ext cx="3694896" cy="23682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ounded Rectangular Callout 9"/>
          <p:cNvSpPr/>
          <p:nvPr/>
        </p:nvSpPr>
        <p:spPr>
          <a:xfrm>
            <a:off x="144517" y="4572000"/>
            <a:ext cx="1768746" cy="408623"/>
          </a:xfrm>
          <a:prstGeom prst="wedgeRoundRectCallout">
            <a:avLst>
              <a:gd name="adj1" fmla="val 70424"/>
              <a:gd name="adj2" fmla="val 113720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US" dirty="0" smtClean="0">
                <a:solidFill>
                  <a:schemeClr val="bg2">
                    <a:lumMod val="90000"/>
                  </a:schemeClr>
                </a:solidFill>
              </a:rPr>
              <a:t>Remember me?</a:t>
            </a:r>
          </a:p>
        </p:txBody>
      </p:sp>
      <p:sp>
        <p:nvSpPr>
          <p:cNvPr id="16" name="Rounded Rectangular Callout 15"/>
          <p:cNvSpPr/>
          <p:nvPr/>
        </p:nvSpPr>
        <p:spPr>
          <a:xfrm>
            <a:off x="4914096" y="4467987"/>
            <a:ext cx="2743200" cy="1940957"/>
          </a:xfrm>
          <a:prstGeom prst="wedgeRoundRectCallout">
            <a:avLst>
              <a:gd name="adj1" fmla="val -103572"/>
              <a:gd name="adj2" fmla="val -16165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US" dirty="0" smtClean="0">
                <a:solidFill>
                  <a:schemeClr val="bg2">
                    <a:lumMod val="90000"/>
                  </a:schemeClr>
                </a:solidFill>
              </a:rPr>
              <a:t>Near the time when Mozart was composing his final works, I discovered this: (it doesn’t fit on this paltry slide)</a:t>
            </a:r>
          </a:p>
        </p:txBody>
      </p:sp>
    </p:spTree>
    <p:extLst>
      <p:ext uri="{BB962C8B-B14F-4D97-AF65-F5344CB8AC3E}">
        <p14:creationId xmlns:p14="http://schemas.microsoft.com/office/powerpoint/2010/main" val="1403947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img04.deviantart.net/bde1/i/2013/332/b/c/wallpaper___i_love_chemistry___breaking_bad_by_black_adrac_star-d6vypf7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" t="51090" r="-395" b="28529"/>
          <a:stretch/>
        </p:blipFill>
        <p:spPr bwMode="auto">
          <a:xfrm>
            <a:off x="0" y="0"/>
            <a:ext cx="9144000" cy="10560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6" name="Picture 2" descr="http://img04.deviantart.net/bde1/i/2013/332/b/c/wallpaper___i_love_chemistry___breaking_bad_by_black_adrac_star-d6vypf7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09" t="30036" r="69254" b="49247"/>
          <a:stretch/>
        </p:blipFill>
        <p:spPr bwMode="auto">
          <a:xfrm>
            <a:off x="152400" y="-17398"/>
            <a:ext cx="1118937" cy="10734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4" name="TextBox 3"/>
          <p:cNvSpPr txBox="1"/>
          <p:nvPr/>
        </p:nvSpPr>
        <p:spPr>
          <a:xfrm>
            <a:off x="1219200" y="152400"/>
            <a:ext cx="1676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n cmpd="sng">
                  <a:solidFill>
                    <a:srgbClr val="FFFF00">
                      <a:alpha val="64000"/>
                    </a:srgbClr>
                  </a:solidFill>
                </a:ln>
                <a:solidFill>
                  <a:schemeClr val="bg1"/>
                </a:solidFill>
                <a:effectLst>
                  <a:innerShdw dir="3660000">
                    <a:srgbClr val="FFFF00"/>
                  </a:innerShdw>
                  <a:reflection blurRad="6350" stA="50000" endA="300" endPos="50000" dist="60007" dir="5400000" sy="-100000" algn="bl" rotWithShape="0"/>
                </a:effectLst>
                <a:latin typeface="Footlight MT Light" panose="0204060206030A020304" pitchFamily="18" charset="0"/>
              </a:rPr>
              <a:t>n</a:t>
            </a:r>
            <a:r>
              <a:rPr lang="en-US" sz="3200" b="1" dirty="0" err="1" smtClean="0">
                <a:ln cmpd="sng">
                  <a:solidFill>
                    <a:srgbClr val="FFFF00">
                      <a:alpha val="64000"/>
                    </a:srgbClr>
                  </a:solidFill>
                </a:ln>
                <a:solidFill>
                  <a:schemeClr val="bg1"/>
                </a:solidFill>
                <a:effectLst>
                  <a:innerShdw dir="3660000">
                    <a:srgbClr val="FFFF00"/>
                  </a:innerShdw>
                  <a:reflection blurRad="6350" stA="50000" endA="300" endPos="50000" dist="60007" dir="5400000" sy="-100000" algn="bl" rotWithShape="0"/>
                </a:effectLst>
                <a:latin typeface="Footlight MT Light" panose="0204060206030A020304" pitchFamily="18" charset="0"/>
              </a:rPr>
              <a:t>tro</a:t>
            </a:r>
            <a:r>
              <a:rPr lang="en-US" sz="3200" b="1" dirty="0" smtClean="0">
                <a:ln cmpd="sng">
                  <a:solidFill>
                    <a:srgbClr val="FFFF00">
                      <a:alpha val="64000"/>
                    </a:srgbClr>
                  </a:solidFill>
                </a:ln>
                <a:solidFill>
                  <a:schemeClr val="bg1"/>
                </a:solidFill>
                <a:effectLst>
                  <a:innerShdw dir="3660000">
                    <a:srgbClr val="FFFF00"/>
                  </a:innerShdw>
                  <a:reflection blurRad="6350" stA="50000" endA="300" endPos="50000" dist="60007" dir="5400000" sy="-100000" algn="bl" rotWithShape="0"/>
                </a:effectLst>
                <a:latin typeface="Footlight MT Light" panose="0204060206030A020304" pitchFamily="18" charset="0"/>
              </a:rPr>
              <a:t>  to</a:t>
            </a:r>
            <a:endParaRPr lang="en-US" sz="3200" b="1" dirty="0">
              <a:ln cmpd="sng">
                <a:solidFill>
                  <a:srgbClr val="FFFF00">
                    <a:alpha val="64000"/>
                  </a:srgbClr>
                </a:solidFill>
              </a:ln>
              <a:solidFill>
                <a:schemeClr val="bg1"/>
              </a:solidFill>
              <a:effectLst>
                <a:innerShdw dir="3660000">
                  <a:srgbClr val="FFFF00"/>
                </a:innerShdw>
                <a:reflection blurRad="6350" stA="50000" endA="300" endPos="50000" dist="60007" dir="5400000" sy="-100000" algn="bl" rotWithShape="0"/>
              </a:effectLst>
              <a:latin typeface="Footlight MT Light" panose="0204060206030A020304" pitchFamily="18" charset="0"/>
            </a:endParaRPr>
          </a:p>
        </p:txBody>
      </p:sp>
      <p:pic>
        <p:nvPicPr>
          <p:cNvPr id="8" name="Picture 2" descr="http://www.azquotes.com/picture-quotes/quote-uncertainty-that-comes-from-knowledge-knowing-what-you-don-t-know-is-different-from-isaac-asimov-68-14-3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968" y="2888876"/>
            <a:ext cx="809625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ttps://encrypted-tbn2.gstatic.com/shopping?q=tbn:ANd9GcRQSXR0NURMYlnwnm1CvExnST5tI2Z-9cTohM8ZJZjM9yrMxNsqcOLCpaOftQ&amp;usqp=CA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236160"/>
            <a:ext cx="1465897" cy="2243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http://geekgirlinlove.files.wordpress.com/2013/08/i-robot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4314" y="1376689"/>
            <a:ext cx="1184529" cy="1962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3828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img04.deviantart.net/bde1/i/2013/332/b/c/wallpaper___i_love_chemistry___breaking_bad_by_black_adrac_star-d6vypf7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" t="51090" r="-395" b="28529"/>
          <a:stretch/>
        </p:blipFill>
        <p:spPr bwMode="auto">
          <a:xfrm>
            <a:off x="0" y="0"/>
            <a:ext cx="9144000" cy="10560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6" name="Picture 2" descr="http://img04.deviantart.net/bde1/i/2013/332/b/c/wallpaper___i_love_chemistry___breaking_bad_by_black_adrac_star-d6vypf7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09" t="30036" r="69254" b="49247"/>
          <a:stretch/>
        </p:blipFill>
        <p:spPr bwMode="auto">
          <a:xfrm>
            <a:off x="152400" y="-17398"/>
            <a:ext cx="1118937" cy="10734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4" name="TextBox 3"/>
          <p:cNvSpPr txBox="1"/>
          <p:nvPr/>
        </p:nvSpPr>
        <p:spPr>
          <a:xfrm>
            <a:off x="1219200" y="152400"/>
            <a:ext cx="1676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n cmpd="sng">
                  <a:solidFill>
                    <a:srgbClr val="FFFF00">
                      <a:alpha val="64000"/>
                    </a:srgbClr>
                  </a:solidFill>
                </a:ln>
                <a:solidFill>
                  <a:schemeClr val="bg1"/>
                </a:solidFill>
                <a:effectLst>
                  <a:innerShdw dir="3660000">
                    <a:srgbClr val="FFFF00"/>
                  </a:innerShdw>
                  <a:reflection blurRad="6350" stA="50000" endA="300" endPos="50000" dist="60007" dir="5400000" sy="-100000" algn="bl" rotWithShape="0"/>
                </a:effectLst>
                <a:latin typeface="Footlight MT Light" panose="0204060206030A020304" pitchFamily="18" charset="0"/>
              </a:rPr>
              <a:t>n</a:t>
            </a:r>
            <a:r>
              <a:rPr lang="en-US" sz="3200" b="1" dirty="0" err="1" smtClean="0">
                <a:ln cmpd="sng">
                  <a:solidFill>
                    <a:srgbClr val="FFFF00">
                      <a:alpha val="64000"/>
                    </a:srgbClr>
                  </a:solidFill>
                </a:ln>
                <a:solidFill>
                  <a:schemeClr val="bg1"/>
                </a:solidFill>
                <a:effectLst>
                  <a:innerShdw dir="3660000">
                    <a:srgbClr val="FFFF00"/>
                  </a:innerShdw>
                  <a:reflection blurRad="6350" stA="50000" endA="300" endPos="50000" dist="60007" dir="5400000" sy="-100000" algn="bl" rotWithShape="0"/>
                </a:effectLst>
                <a:latin typeface="Footlight MT Light" panose="0204060206030A020304" pitchFamily="18" charset="0"/>
              </a:rPr>
              <a:t>tro</a:t>
            </a:r>
            <a:r>
              <a:rPr lang="en-US" sz="3200" b="1" dirty="0" smtClean="0">
                <a:ln cmpd="sng">
                  <a:solidFill>
                    <a:srgbClr val="FFFF00">
                      <a:alpha val="64000"/>
                    </a:srgbClr>
                  </a:solidFill>
                </a:ln>
                <a:solidFill>
                  <a:schemeClr val="bg1"/>
                </a:solidFill>
                <a:effectLst>
                  <a:innerShdw dir="3660000">
                    <a:srgbClr val="FFFF00"/>
                  </a:innerShdw>
                  <a:reflection blurRad="6350" stA="50000" endA="300" endPos="50000" dist="60007" dir="5400000" sy="-100000" algn="bl" rotWithShape="0"/>
                </a:effectLst>
                <a:latin typeface="Footlight MT Light" panose="0204060206030A020304" pitchFamily="18" charset="0"/>
              </a:rPr>
              <a:t>  to</a:t>
            </a:r>
            <a:endParaRPr lang="en-US" sz="3200" b="1" dirty="0">
              <a:ln cmpd="sng">
                <a:solidFill>
                  <a:srgbClr val="FFFF00">
                    <a:alpha val="64000"/>
                  </a:srgbClr>
                </a:solidFill>
              </a:ln>
              <a:solidFill>
                <a:schemeClr val="bg1"/>
              </a:solidFill>
              <a:effectLst>
                <a:innerShdw dir="3660000">
                  <a:srgbClr val="FFFF00"/>
                </a:innerShdw>
                <a:reflection blurRad="6350" stA="50000" endA="300" endPos="50000" dist="60007" dir="5400000" sy="-100000" algn="bl" rotWithShape="0"/>
              </a:effectLst>
              <a:latin typeface="Footlight MT Light" panose="0204060206030A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28600" y="1149489"/>
            <a:ext cx="838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Unit Outline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III.   Cooking: Applying the Periodic Chart</a:t>
            </a:r>
          </a:p>
          <a:p>
            <a:pPr marL="914400" lvl="1" indent="-457200">
              <a:buAutoNum type="alphaUcPeriod"/>
            </a:pPr>
            <a:endParaRPr lang="en-US" sz="2000" dirty="0" smtClean="0">
              <a:solidFill>
                <a:schemeClr val="bg1"/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54" t="18440" r="64101" b="41214"/>
          <a:stretch/>
        </p:blipFill>
        <p:spPr bwMode="auto">
          <a:xfrm>
            <a:off x="228600" y="1901310"/>
            <a:ext cx="3694896" cy="23682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ounded Rectangular Callout 15"/>
          <p:cNvSpPr/>
          <p:nvPr/>
        </p:nvSpPr>
        <p:spPr>
          <a:xfrm>
            <a:off x="4038600" y="1657320"/>
            <a:ext cx="4950372" cy="5005626"/>
          </a:xfrm>
          <a:prstGeom prst="wedgeRoundRectCallout">
            <a:avLst>
              <a:gd name="adj1" fmla="val -67036"/>
              <a:gd name="adj2" fmla="val -26872"/>
              <a:gd name="adj3" fmla="val 16667"/>
            </a:avLst>
          </a:prstGeom>
          <a:blipFill>
            <a:blip r:embed="rId4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sz="2400" b="1" dirty="0">
                <a:solidFill>
                  <a:schemeClr val="bg2">
                    <a:lumMod val="10000"/>
                  </a:schemeClr>
                </a:solidFill>
                <a:latin typeface="Harrington" panose="04040505050A02020702" pitchFamily="82" charset="0"/>
              </a:rPr>
              <a:t>"</a:t>
            </a:r>
            <a:r>
              <a:rPr lang="en-US" sz="2400" b="1" i="1" dirty="0">
                <a:solidFill>
                  <a:schemeClr val="bg2">
                    <a:lumMod val="10000"/>
                  </a:schemeClr>
                </a:solidFill>
                <a:latin typeface="Harrington" panose="04040505050A02020702" pitchFamily="82" charset="0"/>
              </a:rPr>
              <a:t>We may lay it down as an </a:t>
            </a:r>
            <a:r>
              <a:rPr lang="en-US" sz="2400" b="1" i="1" dirty="0" err="1">
                <a:solidFill>
                  <a:schemeClr val="bg2">
                    <a:lumMod val="10000"/>
                  </a:schemeClr>
                </a:solidFill>
                <a:latin typeface="Harrington" panose="04040505050A02020702" pitchFamily="82" charset="0"/>
              </a:rPr>
              <a:t>incontestible</a:t>
            </a:r>
            <a:r>
              <a:rPr lang="en-US" sz="2400" b="1" i="1" dirty="0">
                <a:solidFill>
                  <a:schemeClr val="bg2">
                    <a:lumMod val="10000"/>
                  </a:schemeClr>
                </a:solidFill>
                <a:latin typeface="Harrington" panose="04040505050A02020702" pitchFamily="82" charset="0"/>
              </a:rPr>
              <a:t> axiom, that, in all the operations of art and nature, nothing is created; an equal quantity of matter exists both before and after the experiment; the quality and quantity of the elements remain precisely the same; and nothing takes place beyond changes and modifications in the combination of these elements.</a:t>
            </a:r>
            <a:r>
              <a:rPr lang="en-US" sz="2400" b="1" dirty="0">
                <a:solidFill>
                  <a:schemeClr val="bg2">
                    <a:lumMod val="10000"/>
                  </a:schemeClr>
                </a:solidFill>
                <a:latin typeface="Harrington" panose="04040505050A02020702" pitchFamily="82" charset="0"/>
              </a:rPr>
              <a:t>"</a:t>
            </a:r>
          </a:p>
        </p:txBody>
      </p:sp>
      <p:sp>
        <p:nvSpPr>
          <p:cNvPr id="11" name="Rounded Rectangular Callout 10"/>
          <p:cNvSpPr/>
          <p:nvPr/>
        </p:nvSpPr>
        <p:spPr>
          <a:xfrm>
            <a:off x="634666" y="4342566"/>
            <a:ext cx="2845468" cy="2247424"/>
          </a:xfrm>
          <a:prstGeom prst="wedgeRoundRectCallout">
            <a:avLst>
              <a:gd name="adj1" fmla="val 77150"/>
              <a:gd name="adj2" fmla="val 19950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US" dirty="0">
                <a:solidFill>
                  <a:schemeClr val="bg2">
                    <a:lumMod val="90000"/>
                  </a:schemeClr>
                </a:solidFill>
              </a:rPr>
              <a:t>In other words… in any physical change or chemical reaction, mass is conserved. In a word: </a:t>
            </a:r>
            <a:r>
              <a:rPr lang="en-US" i="1" dirty="0">
                <a:solidFill>
                  <a:schemeClr val="bg2">
                    <a:lumMod val="90000"/>
                  </a:schemeClr>
                </a:solidFill>
              </a:rPr>
              <a:t>“Mass is neither created nor destroyed</a:t>
            </a:r>
            <a:r>
              <a:rPr lang="en-US" i="1" dirty="0" smtClean="0">
                <a:solidFill>
                  <a:schemeClr val="bg2">
                    <a:lumMod val="90000"/>
                  </a:schemeClr>
                </a:solidFill>
              </a:rPr>
              <a:t>.”  </a:t>
            </a:r>
            <a:r>
              <a:rPr lang="en-US" dirty="0" smtClean="0">
                <a:solidFill>
                  <a:schemeClr val="bg2">
                    <a:lumMod val="90000"/>
                  </a:schemeClr>
                </a:solidFill>
              </a:rPr>
              <a:t>What is this Law called?</a:t>
            </a:r>
          </a:p>
        </p:txBody>
      </p:sp>
    </p:spTree>
    <p:extLst>
      <p:ext uri="{BB962C8B-B14F-4D97-AF65-F5344CB8AC3E}">
        <p14:creationId xmlns:p14="http://schemas.microsoft.com/office/powerpoint/2010/main" val="299713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img04.deviantart.net/bde1/i/2013/332/b/c/wallpaper___i_love_chemistry___breaking_bad_by_black_adrac_star-d6vypf7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" t="51090" r="-395" b="28529"/>
          <a:stretch/>
        </p:blipFill>
        <p:spPr bwMode="auto">
          <a:xfrm>
            <a:off x="0" y="0"/>
            <a:ext cx="9144000" cy="10560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6" name="Picture 2" descr="http://img04.deviantart.net/bde1/i/2013/332/b/c/wallpaper___i_love_chemistry___breaking_bad_by_black_adrac_star-d6vypf7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09" t="30036" r="69254" b="49247"/>
          <a:stretch/>
        </p:blipFill>
        <p:spPr bwMode="auto">
          <a:xfrm>
            <a:off x="152400" y="-17398"/>
            <a:ext cx="1118937" cy="10734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4" name="TextBox 3"/>
          <p:cNvSpPr txBox="1"/>
          <p:nvPr/>
        </p:nvSpPr>
        <p:spPr>
          <a:xfrm>
            <a:off x="1219200" y="152400"/>
            <a:ext cx="1676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n cmpd="sng">
                  <a:solidFill>
                    <a:srgbClr val="FFFF00">
                      <a:alpha val="64000"/>
                    </a:srgbClr>
                  </a:solidFill>
                </a:ln>
                <a:solidFill>
                  <a:schemeClr val="bg1"/>
                </a:solidFill>
                <a:effectLst>
                  <a:innerShdw dir="3660000">
                    <a:srgbClr val="FFFF00"/>
                  </a:innerShdw>
                  <a:reflection blurRad="6350" stA="50000" endA="300" endPos="50000" dist="60007" dir="5400000" sy="-100000" algn="bl" rotWithShape="0"/>
                </a:effectLst>
                <a:latin typeface="Footlight MT Light" panose="0204060206030A020304" pitchFamily="18" charset="0"/>
              </a:rPr>
              <a:t>n</a:t>
            </a:r>
            <a:r>
              <a:rPr lang="en-US" sz="3200" b="1" dirty="0" err="1" smtClean="0">
                <a:ln cmpd="sng">
                  <a:solidFill>
                    <a:srgbClr val="FFFF00">
                      <a:alpha val="64000"/>
                    </a:srgbClr>
                  </a:solidFill>
                </a:ln>
                <a:solidFill>
                  <a:schemeClr val="bg1"/>
                </a:solidFill>
                <a:effectLst>
                  <a:innerShdw dir="3660000">
                    <a:srgbClr val="FFFF00"/>
                  </a:innerShdw>
                  <a:reflection blurRad="6350" stA="50000" endA="300" endPos="50000" dist="60007" dir="5400000" sy="-100000" algn="bl" rotWithShape="0"/>
                </a:effectLst>
                <a:latin typeface="Footlight MT Light" panose="0204060206030A020304" pitchFamily="18" charset="0"/>
              </a:rPr>
              <a:t>tro</a:t>
            </a:r>
            <a:r>
              <a:rPr lang="en-US" sz="3200" b="1" dirty="0" smtClean="0">
                <a:ln cmpd="sng">
                  <a:solidFill>
                    <a:srgbClr val="FFFF00">
                      <a:alpha val="64000"/>
                    </a:srgbClr>
                  </a:solidFill>
                </a:ln>
                <a:solidFill>
                  <a:schemeClr val="bg1"/>
                </a:solidFill>
                <a:effectLst>
                  <a:innerShdw dir="3660000">
                    <a:srgbClr val="FFFF00"/>
                  </a:innerShdw>
                  <a:reflection blurRad="6350" stA="50000" endA="300" endPos="50000" dist="60007" dir="5400000" sy="-100000" algn="bl" rotWithShape="0"/>
                </a:effectLst>
                <a:latin typeface="Footlight MT Light" panose="0204060206030A020304" pitchFamily="18" charset="0"/>
              </a:rPr>
              <a:t>  to</a:t>
            </a:r>
            <a:endParaRPr lang="en-US" sz="3200" b="1" dirty="0">
              <a:ln cmpd="sng">
                <a:solidFill>
                  <a:srgbClr val="FFFF00">
                    <a:alpha val="64000"/>
                  </a:srgbClr>
                </a:solidFill>
              </a:ln>
              <a:solidFill>
                <a:schemeClr val="bg1"/>
              </a:solidFill>
              <a:effectLst>
                <a:innerShdw dir="3660000">
                  <a:srgbClr val="FFFF00"/>
                </a:innerShdw>
                <a:reflection blurRad="6350" stA="50000" endA="300" endPos="50000" dist="60007" dir="5400000" sy="-100000" algn="bl" rotWithShape="0"/>
              </a:effectLst>
              <a:latin typeface="Footlight MT Light" panose="0204060206030A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28600" y="1149489"/>
            <a:ext cx="8382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Unit Outline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III.   Cooking: Applying the Periodic Chart</a:t>
            </a:r>
          </a:p>
          <a:p>
            <a:pPr marL="914400" lvl="1" indent="-457200">
              <a:buAutoNum type="alphaUcPeriod"/>
            </a:pPr>
            <a:r>
              <a:rPr lang="en-US" sz="2000" dirty="0" smtClean="0">
                <a:solidFill>
                  <a:schemeClr val="bg1"/>
                </a:solidFill>
              </a:rPr>
              <a:t>Chemical bonding</a:t>
            </a:r>
          </a:p>
          <a:p>
            <a:pPr marL="914400" lvl="1" indent="-457200">
              <a:buAutoNum type="alphaUcPeriod"/>
            </a:pPr>
            <a:r>
              <a:rPr lang="en-US" sz="2000" dirty="0" smtClean="0">
                <a:solidFill>
                  <a:schemeClr val="bg1"/>
                </a:solidFill>
              </a:rPr>
              <a:t>Chemical formulae &amp; equations</a:t>
            </a:r>
          </a:p>
          <a:p>
            <a:pPr marL="914400" lvl="1" indent="-457200">
              <a:buFontTx/>
              <a:buAutoNum type="alphaUcPeriod"/>
            </a:pPr>
            <a:r>
              <a:rPr lang="en-US" sz="2000" dirty="0">
                <a:solidFill>
                  <a:schemeClr val="bg1"/>
                </a:solidFill>
              </a:rPr>
              <a:t>Maintaining the Balance</a:t>
            </a:r>
          </a:p>
          <a:p>
            <a:pPr marL="914400" lvl="1" indent="-457200">
              <a:buAutoNum type="alphaUcPeriod"/>
            </a:pPr>
            <a:endParaRPr lang="en-US" sz="2000" dirty="0" smtClean="0">
              <a:solidFill>
                <a:schemeClr val="bg1"/>
              </a:solidFill>
            </a:endParaRPr>
          </a:p>
        </p:txBody>
      </p:sp>
      <p:pic>
        <p:nvPicPr>
          <p:cNvPr id="2050" name="Picture 2" descr="http://image.slidesharecdn.com/balancingequations-100607081131-phpapp02/95/balancing-equations-4-728.jpg?cb=1275898329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90" r="8299" b="60580"/>
          <a:stretch/>
        </p:blipFill>
        <p:spPr bwMode="auto">
          <a:xfrm>
            <a:off x="288654" y="3088481"/>
            <a:ext cx="6358759" cy="1083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ounded Rectangular Callout 6"/>
          <p:cNvSpPr/>
          <p:nvPr/>
        </p:nvSpPr>
        <p:spPr>
          <a:xfrm>
            <a:off x="6019800" y="1454973"/>
            <a:ext cx="2362200" cy="1328023"/>
          </a:xfrm>
          <a:prstGeom prst="wedgeRoundRectCallout">
            <a:avLst>
              <a:gd name="adj1" fmla="val -76505"/>
              <a:gd name="adj2" fmla="val 81181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US" dirty="0" smtClean="0">
                <a:solidFill>
                  <a:schemeClr val="bg2">
                    <a:lumMod val="90000"/>
                  </a:schemeClr>
                </a:solidFill>
              </a:rPr>
              <a:t>How do I know this is a chemical reaction that could possibly occur?</a:t>
            </a:r>
          </a:p>
        </p:txBody>
      </p:sp>
      <p:sp>
        <p:nvSpPr>
          <p:cNvPr id="10" name="Rounded Rectangular Callout 9"/>
          <p:cNvSpPr/>
          <p:nvPr/>
        </p:nvSpPr>
        <p:spPr>
          <a:xfrm>
            <a:off x="6858000" y="3200400"/>
            <a:ext cx="1981200" cy="1634490"/>
          </a:xfrm>
          <a:prstGeom prst="wedgeRoundRectCallout">
            <a:avLst>
              <a:gd name="adj1" fmla="val -68871"/>
              <a:gd name="adj2" fmla="val -17459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US" dirty="0" smtClean="0">
                <a:solidFill>
                  <a:schemeClr val="bg2">
                    <a:lumMod val="90000"/>
                  </a:schemeClr>
                </a:solidFill>
              </a:rPr>
              <a:t>Therefore, what goes in must come out…Can this occur as stated?</a:t>
            </a:r>
          </a:p>
        </p:txBody>
      </p:sp>
      <p:sp>
        <p:nvSpPr>
          <p:cNvPr id="11" name="Rounded Rectangular Callout 10"/>
          <p:cNvSpPr/>
          <p:nvPr/>
        </p:nvSpPr>
        <p:spPr>
          <a:xfrm>
            <a:off x="2877207" y="4725235"/>
            <a:ext cx="1981200" cy="1328023"/>
          </a:xfrm>
          <a:prstGeom prst="wedgeRoundRectCallout">
            <a:avLst>
              <a:gd name="adj1" fmla="val 93463"/>
              <a:gd name="adj2" fmla="val -117179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US" dirty="0" smtClean="0">
                <a:solidFill>
                  <a:schemeClr val="bg2">
                    <a:lumMod val="90000"/>
                  </a:schemeClr>
                </a:solidFill>
              </a:rPr>
              <a:t>BTW….here we introduce the idea of DIATOMIC molecules…</a:t>
            </a:r>
          </a:p>
        </p:txBody>
      </p:sp>
      <p:sp>
        <p:nvSpPr>
          <p:cNvPr id="3" name="Oval 2"/>
          <p:cNvSpPr/>
          <p:nvPr/>
        </p:nvSpPr>
        <p:spPr>
          <a:xfrm>
            <a:off x="5562600" y="3200400"/>
            <a:ext cx="762000" cy="81724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346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3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img04.deviantart.net/bde1/i/2013/332/b/c/wallpaper___i_love_chemistry___breaking_bad_by_black_adrac_star-d6vypf7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" t="51090" r="-395" b="28529"/>
          <a:stretch/>
        </p:blipFill>
        <p:spPr bwMode="auto">
          <a:xfrm>
            <a:off x="0" y="0"/>
            <a:ext cx="9144000" cy="10560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6" name="Picture 2" descr="http://img04.deviantart.net/bde1/i/2013/332/b/c/wallpaper___i_love_chemistry___breaking_bad_by_black_adrac_star-d6vypf7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09" t="30036" r="69254" b="49247"/>
          <a:stretch/>
        </p:blipFill>
        <p:spPr bwMode="auto">
          <a:xfrm>
            <a:off x="152400" y="-17398"/>
            <a:ext cx="1118937" cy="10734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4" name="TextBox 3"/>
          <p:cNvSpPr txBox="1"/>
          <p:nvPr/>
        </p:nvSpPr>
        <p:spPr>
          <a:xfrm>
            <a:off x="1219200" y="152400"/>
            <a:ext cx="1676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n cmpd="sng">
                  <a:solidFill>
                    <a:srgbClr val="FFFF00">
                      <a:alpha val="64000"/>
                    </a:srgbClr>
                  </a:solidFill>
                </a:ln>
                <a:solidFill>
                  <a:schemeClr val="bg1"/>
                </a:solidFill>
                <a:effectLst>
                  <a:innerShdw dir="3660000">
                    <a:srgbClr val="FFFF00"/>
                  </a:innerShdw>
                  <a:reflection blurRad="6350" stA="50000" endA="300" endPos="50000" dist="60007" dir="5400000" sy="-100000" algn="bl" rotWithShape="0"/>
                </a:effectLst>
                <a:latin typeface="Footlight MT Light" panose="0204060206030A020304" pitchFamily="18" charset="0"/>
              </a:rPr>
              <a:t>n</a:t>
            </a:r>
            <a:r>
              <a:rPr lang="en-US" sz="3200" b="1" dirty="0" err="1" smtClean="0">
                <a:ln cmpd="sng">
                  <a:solidFill>
                    <a:srgbClr val="FFFF00">
                      <a:alpha val="64000"/>
                    </a:srgbClr>
                  </a:solidFill>
                </a:ln>
                <a:solidFill>
                  <a:schemeClr val="bg1"/>
                </a:solidFill>
                <a:effectLst>
                  <a:innerShdw dir="3660000">
                    <a:srgbClr val="FFFF00"/>
                  </a:innerShdw>
                  <a:reflection blurRad="6350" stA="50000" endA="300" endPos="50000" dist="60007" dir="5400000" sy="-100000" algn="bl" rotWithShape="0"/>
                </a:effectLst>
                <a:latin typeface="Footlight MT Light" panose="0204060206030A020304" pitchFamily="18" charset="0"/>
              </a:rPr>
              <a:t>tro</a:t>
            </a:r>
            <a:r>
              <a:rPr lang="en-US" sz="3200" b="1" dirty="0" smtClean="0">
                <a:ln cmpd="sng">
                  <a:solidFill>
                    <a:srgbClr val="FFFF00">
                      <a:alpha val="64000"/>
                    </a:srgbClr>
                  </a:solidFill>
                </a:ln>
                <a:solidFill>
                  <a:schemeClr val="bg1"/>
                </a:solidFill>
                <a:effectLst>
                  <a:innerShdw dir="3660000">
                    <a:srgbClr val="FFFF00"/>
                  </a:innerShdw>
                  <a:reflection blurRad="6350" stA="50000" endA="300" endPos="50000" dist="60007" dir="5400000" sy="-100000" algn="bl" rotWithShape="0"/>
                </a:effectLst>
                <a:latin typeface="Footlight MT Light" panose="0204060206030A020304" pitchFamily="18" charset="0"/>
              </a:rPr>
              <a:t>  to</a:t>
            </a:r>
            <a:endParaRPr lang="en-US" sz="3200" b="1" dirty="0">
              <a:ln cmpd="sng">
                <a:solidFill>
                  <a:srgbClr val="FFFF00">
                    <a:alpha val="64000"/>
                  </a:srgbClr>
                </a:solidFill>
              </a:ln>
              <a:solidFill>
                <a:schemeClr val="bg1"/>
              </a:solidFill>
              <a:effectLst>
                <a:innerShdw dir="3660000">
                  <a:srgbClr val="FFFF00"/>
                </a:innerShdw>
                <a:reflection blurRad="6350" stA="50000" endA="300" endPos="50000" dist="60007" dir="5400000" sy="-100000" algn="bl" rotWithShape="0"/>
              </a:effectLst>
              <a:latin typeface="Footlight MT Light" panose="0204060206030A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28600" y="1149489"/>
            <a:ext cx="8382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Unit Outline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III.   Cooking: Applying the Periodic Chart</a:t>
            </a:r>
          </a:p>
          <a:p>
            <a:pPr lvl="1"/>
            <a:r>
              <a:rPr lang="en-US" sz="2000" dirty="0" smtClean="0">
                <a:solidFill>
                  <a:schemeClr val="bg1"/>
                </a:solidFill>
              </a:rPr>
              <a:t>C.    Maintaining </a:t>
            </a:r>
            <a:r>
              <a:rPr lang="en-US" sz="2000" dirty="0">
                <a:solidFill>
                  <a:schemeClr val="bg1"/>
                </a:solidFill>
              </a:rPr>
              <a:t>the Balance</a:t>
            </a:r>
          </a:p>
          <a:p>
            <a:pPr marL="914400" lvl="1" indent="-457200">
              <a:buAutoNum type="alphaUcPeriod"/>
            </a:pPr>
            <a:endParaRPr lang="en-US" sz="2000" dirty="0" smtClean="0">
              <a:solidFill>
                <a:schemeClr val="bg1"/>
              </a:solidFill>
            </a:endParaRPr>
          </a:p>
        </p:txBody>
      </p:sp>
      <p:sp>
        <p:nvSpPr>
          <p:cNvPr id="7" name="Rounded Rectangular Callout 6"/>
          <p:cNvSpPr/>
          <p:nvPr/>
        </p:nvSpPr>
        <p:spPr>
          <a:xfrm>
            <a:off x="5181600" y="1147198"/>
            <a:ext cx="3200400" cy="1328023"/>
          </a:xfrm>
          <a:prstGeom prst="wedgeRoundRectCallout">
            <a:avLst>
              <a:gd name="adj1" fmla="val -118377"/>
              <a:gd name="adj2" fmla="val 280265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US" dirty="0" smtClean="0">
                <a:solidFill>
                  <a:schemeClr val="bg2">
                    <a:lumMod val="90000"/>
                  </a:schemeClr>
                </a:solidFill>
              </a:rPr>
              <a:t>These are less tricky than they sound…we will get to know them a bit using a table I will hand out</a:t>
            </a:r>
          </a:p>
        </p:txBody>
      </p:sp>
      <p:sp>
        <p:nvSpPr>
          <p:cNvPr id="3" name="Rectangle 2"/>
          <p:cNvSpPr/>
          <p:nvPr/>
        </p:nvSpPr>
        <p:spPr>
          <a:xfrm>
            <a:off x="228600" y="2459772"/>
            <a:ext cx="8686800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  <a:t>When balancing equations, there are several things you should bear in mind</a:t>
            </a:r>
            <a:r>
              <a:rPr lang="en-US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  <a:t>:</a:t>
            </a:r>
          </a:p>
          <a:p>
            <a:r>
              <a:rPr lang="en-US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  <a:t> </a:t>
            </a:r>
            <a:endParaRPr lang="en-US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imes New Roman"/>
            </a:endParaRPr>
          </a:p>
          <a:p>
            <a:pPr marL="1143000" marR="0" lvl="2" indent="-2286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tabLst>
                <a:tab pos="1485900" algn="l"/>
              </a:tabLst>
            </a:pPr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  <a:cs typeface="Times New Roman"/>
              </a:rPr>
              <a:t>Start from left to right.</a:t>
            </a:r>
          </a:p>
          <a:p>
            <a:pPr marL="1143000" marR="0" lvl="2" indent="-2286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tabLst>
                <a:tab pos="1485900" algn="l"/>
              </a:tabLst>
            </a:pPr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  <a:cs typeface="Times New Roman"/>
              </a:rPr>
              <a:t>Change coefficients (not subscripts!)..remember, we can alter the amounts…but we may not fool with the identity of the substances themselves!  Progress from 1 to 2 and so on (low to high).</a:t>
            </a:r>
          </a:p>
          <a:p>
            <a:pPr marL="1143000" marR="0" lvl="2" indent="-2286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tabLst>
                <a:tab pos="1485900" algn="l"/>
              </a:tabLst>
            </a:pPr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  <a:cs typeface="Times New Roman"/>
              </a:rPr>
              <a:t>You cannot place a coefficient in the middle of a formula.</a:t>
            </a:r>
          </a:p>
          <a:p>
            <a:pPr marL="1143000" marR="0" lvl="2" indent="-2286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tabLst>
                <a:tab pos="1485900" algn="l"/>
              </a:tabLst>
            </a:pPr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  <a:cs typeface="Times New Roman"/>
              </a:rPr>
              <a:t>Treat </a:t>
            </a:r>
            <a:r>
              <a:rPr lang="en-US" sz="20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  <a:cs typeface="Times New Roman"/>
              </a:rPr>
              <a:t>polyatoms</a:t>
            </a:r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  <a:cs typeface="Times New Roman"/>
              </a:rPr>
              <a:t> as one unit (“married as it were”).</a:t>
            </a:r>
          </a:p>
          <a:p>
            <a:pPr marL="1143000" marR="0" lvl="2" indent="-2286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tabLst>
                <a:tab pos="1485900" algn="l"/>
              </a:tabLst>
            </a:pPr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  <a:cs typeface="Times New Roman"/>
              </a:rPr>
              <a:t>Double-check yourself, making sure all the coefficients are in the lowest possible ratio.</a:t>
            </a:r>
          </a:p>
          <a:p>
            <a:pPr marL="1143000" marR="0" lvl="2" indent="-2286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tabLst>
                <a:tab pos="1485900" algn="l"/>
              </a:tabLst>
            </a:pPr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  <a:cs typeface="Times New Roman"/>
              </a:rPr>
              <a:t>Watch for tricky ones [like </a:t>
            </a:r>
            <a:r>
              <a:rPr lang="en-US" sz="20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  <a:cs typeface="Times New Roman"/>
              </a:rPr>
              <a:t>diatomics</a:t>
            </a:r>
            <a:r>
              <a:rPr lang="en-US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  <a:cs typeface="Times New Roman"/>
              </a:rPr>
              <a:t> or H</a:t>
            </a:r>
            <a:r>
              <a:rPr lang="en-US" sz="2000" baseline="-25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  <a:cs typeface="Times New Roman"/>
              </a:rPr>
              <a:t>2</a:t>
            </a:r>
            <a:r>
              <a:rPr lang="en-US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  <a:cs typeface="Times New Roman"/>
              </a:rPr>
              <a:t>O </a:t>
            </a:r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  <a:cs typeface="Times New Roman"/>
              </a:rPr>
              <a:t>which can also be written H(OH)]; I usually save O for last…</a:t>
            </a:r>
          </a:p>
          <a:p>
            <a:pPr marL="1143000" marR="0" lvl="2" indent="-2286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tabLst>
                <a:tab pos="1485900" algn="l"/>
              </a:tabLst>
            </a:pPr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  <a:cs typeface="Times New Roman"/>
              </a:rPr>
              <a:t>Have loads of fun!</a:t>
            </a:r>
          </a:p>
        </p:txBody>
      </p:sp>
    </p:spTree>
    <p:extLst>
      <p:ext uri="{BB962C8B-B14F-4D97-AF65-F5344CB8AC3E}">
        <p14:creationId xmlns:p14="http://schemas.microsoft.com/office/powerpoint/2010/main" val="699300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img04.deviantart.net/bde1/i/2013/332/b/c/wallpaper___i_love_chemistry___breaking_bad_by_black_adrac_star-d6vypf7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" t="51090" r="-395" b="28529"/>
          <a:stretch/>
        </p:blipFill>
        <p:spPr bwMode="auto">
          <a:xfrm>
            <a:off x="0" y="0"/>
            <a:ext cx="9144000" cy="10560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6" name="Picture 2" descr="http://img04.deviantart.net/bde1/i/2013/332/b/c/wallpaper___i_love_chemistry___breaking_bad_by_black_adrac_star-d6vypf7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09" t="30036" r="69254" b="49247"/>
          <a:stretch/>
        </p:blipFill>
        <p:spPr bwMode="auto">
          <a:xfrm>
            <a:off x="152400" y="-17398"/>
            <a:ext cx="1118937" cy="10734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4" name="TextBox 3"/>
          <p:cNvSpPr txBox="1"/>
          <p:nvPr/>
        </p:nvSpPr>
        <p:spPr>
          <a:xfrm>
            <a:off x="1219200" y="152400"/>
            <a:ext cx="1676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n cmpd="sng">
                  <a:solidFill>
                    <a:srgbClr val="FFFF00">
                      <a:alpha val="64000"/>
                    </a:srgbClr>
                  </a:solidFill>
                </a:ln>
                <a:solidFill>
                  <a:schemeClr val="bg1"/>
                </a:solidFill>
                <a:effectLst>
                  <a:innerShdw dir="3660000">
                    <a:srgbClr val="FFFF00"/>
                  </a:innerShdw>
                  <a:reflection blurRad="6350" stA="50000" endA="300" endPos="50000" dist="60007" dir="5400000" sy="-100000" algn="bl" rotWithShape="0"/>
                </a:effectLst>
                <a:latin typeface="Footlight MT Light" panose="0204060206030A020304" pitchFamily="18" charset="0"/>
              </a:rPr>
              <a:t>n</a:t>
            </a:r>
            <a:r>
              <a:rPr lang="en-US" sz="3200" b="1" dirty="0" err="1" smtClean="0">
                <a:ln cmpd="sng">
                  <a:solidFill>
                    <a:srgbClr val="FFFF00">
                      <a:alpha val="64000"/>
                    </a:srgbClr>
                  </a:solidFill>
                </a:ln>
                <a:solidFill>
                  <a:schemeClr val="bg1"/>
                </a:solidFill>
                <a:effectLst>
                  <a:innerShdw dir="3660000">
                    <a:srgbClr val="FFFF00"/>
                  </a:innerShdw>
                  <a:reflection blurRad="6350" stA="50000" endA="300" endPos="50000" dist="60007" dir="5400000" sy="-100000" algn="bl" rotWithShape="0"/>
                </a:effectLst>
                <a:latin typeface="Footlight MT Light" panose="0204060206030A020304" pitchFamily="18" charset="0"/>
              </a:rPr>
              <a:t>tro</a:t>
            </a:r>
            <a:r>
              <a:rPr lang="en-US" sz="3200" b="1" dirty="0" smtClean="0">
                <a:ln cmpd="sng">
                  <a:solidFill>
                    <a:srgbClr val="FFFF00">
                      <a:alpha val="64000"/>
                    </a:srgbClr>
                  </a:solidFill>
                </a:ln>
                <a:solidFill>
                  <a:schemeClr val="bg1"/>
                </a:solidFill>
                <a:effectLst>
                  <a:innerShdw dir="3660000">
                    <a:srgbClr val="FFFF00"/>
                  </a:innerShdw>
                  <a:reflection blurRad="6350" stA="50000" endA="300" endPos="50000" dist="60007" dir="5400000" sy="-100000" algn="bl" rotWithShape="0"/>
                </a:effectLst>
                <a:latin typeface="Footlight MT Light" panose="0204060206030A020304" pitchFamily="18" charset="0"/>
              </a:rPr>
              <a:t>  to</a:t>
            </a:r>
            <a:endParaRPr lang="en-US" sz="3200" b="1" dirty="0">
              <a:ln cmpd="sng">
                <a:solidFill>
                  <a:srgbClr val="FFFF00">
                    <a:alpha val="64000"/>
                  </a:srgbClr>
                </a:solidFill>
              </a:ln>
              <a:solidFill>
                <a:schemeClr val="bg1"/>
              </a:solidFill>
              <a:effectLst>
                <a:innerShdw dir="3660000">
                  <a:srgbClr val="FFFF00"/>
                </a:innerShdw>
                <a:reflection blurRad="6350" stA="50000" endA="300" endPos="50000" dist="60007" dir="5400000" sy="-100000" algn="bl" rotWithShape="0"/>
              </a:effectLst>
              <a:latin typeface="Footlight MT Light" panose="0204060206030A020304" pitchFamily="18" charset="0"/>
            </a:endParaRPr>
          </a:p>
        </p:txBody>
      </p:sp>
      <p:pic>
        <p:nvPicPr>
          <p:cNvPr id="2050" name="Picture 2" descr="http://image.slidesharecdn.com/balancingequations-100607081131-phpapp02/95/balancing-equations-4-728.jpg?cb=1275898329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90" r="8299" b="60580"/>
          <a:stretch/>
        </p:blipFill>
        <p:spPr bwMode="auto">
          <a:xfrm>
            <a:off x="393377" y="737175"/>
            <a:ext cx="6358759" cy="1083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/>
          <p:cNvSpPr/>
          <p:nvPr/>
        </p:nvSpPr>
        <p:spPr>
          <a:xfrm>
            <a:off x="5638800" y="870189"/>
            <a:ext cx="762000" cy="81724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2" descr="http://www.fl-pda.org/independent/courses/elementary/science/_images/diatomicMolecule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118985"/>
            <a:ext cx="5715000" cy="444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ular Callout 7"/>
          <p:cNvSpPr/>
          <p:nvPr/>
        </p:nvSpPr>
        <p:spPr>
          <a:xfrm>
            <a:off x="6934200" y="913692"/>
            <a:ext cx="1981200" cy="4987052"/>
          </a:xfrm>
          <a:prstGeom prst="wedgeRoundRectCallout">
            <a:avLst>
              <a:gd name="adj1" fmla="val -83195"/>
              <a:gd name="adj2" fmla="val -17459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US" dirty="0" smtClean="0">
                <a:solidFill>
                  <a:schemeClr val="bg2">
                    <a:lumMod val="90000"/>
                  </a:schemeClr>
                </a:solidFill>
              </a:rPr>
              <a:t>DIATOMIC molecules  result when these 7 elements find themselves unattached to anything else  and, in a chemical equivalent of Noah’s Ark, bind to another atom of the same kind forming a “2-atomed” molecule of that substance.</a:t>
            </a:r>
          </a:p>
        </p:txBody>
      </p:sp>
    </p:spTree>
    <p:extLst>
      <p:ext uri="{BB962C8B-B14F-4D97-AF65-F5344CB8AC3E}">
        <p14:creationId xmlns:p14="http://schemas.microsoft.com/office/powerpoint/2010/main" val="1684365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img04.deviantart.net/bde1/i/2013/332/b/c/wallpaper___i_love_chemistry___breaking_bad_by_black_adrac_star-d6vypf7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" t="51090" r="-395" b="28529"/>
          <a:stretch/>
        </p:blipFill>
        <p:spPr bwMode="auto">
          <a:xfrm>
            <a:off x="0" y="0"/>
            <a:ext cx="9144000" cy="10560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6" name="Picture 2" descr="http://img04.deviantart.net/bde1/i/2013/332/b/c/wallpaper___i_love_chemistry___breaking_bad_by_black_adrac_star-d6vypf7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09" t="30036" r="69254" b="49247"/>
          <a:stretch/>
        </p:blipFill>
        <p:spPr bwMode="auto">
          <a:xfrm>
            <a:off x="152400" y="-17398"/>
            <a:ext cx="1118937" cy="10734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4" name="TextBox 3"/>
          <p:cNvSpPr txBox="1"/>
          <p:nvPr/>
        </p:nvSpPr>
        <p:spPr>
          <a:xfrm>
            <a:off x="1219200" y="152400"/>
            <a:ext cx="1676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n cmpd="sng">
                  <a:solidFill>
                    <a:srgbClr val="FFFF00">
                      <a:alpha val="64000"/>
                    </a:srgbClr>
                  </a:solidFill>
                </a:ln>
                <a:solidFill>
                  <a:schemeClr val="bg1"/>
                </a:solidFill>
                <a:effectLst>
                  <a:innerShdw dir="3660000">
                    <a:srgbClr val="FFFF00"/>
                  </a:innerShdw>
                  <a:reflection blurRad="6350" stA="50000" endA="300" endPos="50000" dist="60007" dir="5400000" sy="-100000" algn="bl" rotWithShape="0"/>
                </a:effectLst>
                <a:latin typeface="Footlight MT Light" panose="0204060206030A020304" pitchFamily="18" charset="0"/>
              </a:rPr>
              <a:t>n</a:t>
            </a:r>
            <a:r>
              <a:rPr lang="en-US" sz="3200" b="1" dirty="0" err="1" smtClean="0">
                <a:ln cmpd="sng">
                  <a:solidFill>
                    <a:srgbClr val="FFFF00">
                      <a:alpha val="64000"/>
                    </a:srgbClr>
                  </a:solidFill>
                </a:ln>
                <a:solidFill>
                  <a:schemeClr val="bg1"/>
                </a:solidFill>
                <a:effectLst>
                  <a:innerShdw dir="3660000">
                    <a:srgbClr val="FFFF00"/>
                  </a:innerShdw>
                  <a:reflection blurRad="6350" stA="50000" endA="300" endPos="50000" dist="60007" dir="5400000" sy="-100000" algn="bl" rotWithShape="0"/>
                </a:effectLst>
                <a:latin typeface="Footlight MT Light" panose="0204060206030A020304" pitchFamily="18" charset="0"/>
              </a:rPr>
              <a:t>tro</a:t>
            </a:r>
            <a:r>
              <a:rPr lang="en-US" sz="3200" b="1" dirty="0" smtClean="0">
                <a:ln cmpd="sng">
                  <a:solidFill>
                    <a:srgbClr val="FFFF00">
                      <a:alpha val="64000"/>
                    </a:srgbClr>
                  </a:solidFill>
                </a:ln>
                <a:solidFill>
                  <a:schemeClr val="bg1"/>
                </a:solidFill>
                <a:effectLst>
                  <a:innerShdw dir="3660000">
                    <a:srgbClr val="FFFF00"/>
                  </a:innerShdw>
                  <a:reflection blurRad="6350" stA="50000" endA="300" endPos="50000" dist="60007" dir="5400000" sy="-100000" algn="bl" rotWithShape="0"/>
                </a:effectLst>
                <a:latin typeface="Footlight MT Light" panose="0204060206030A020304" pitchFamily="18" charset="0"/>
              </a:rPr>
              <a:t>  to</a:t>
            </a:r>
            <a:endParaRPr lang="en-US" sz="3200" b="1" dirty="0">
              <a:ln cmpd="sng">
                <a:solidFill>
                  <a:srgbClr val="FFFF00">
                    <a:alpha val="64000"/>
                  </a:srgbClr>
                </a:solidFill>
              </a:ln>
              <a:solidFill>
                <a:schemeClr val="bg1"/>
              </a:solidFill>
              <a:effectLst>
                <a:innerShdw dir="3660000">
                  <a:srgbClr val="FFFF00"/>
                </a:innerShdw>
                <a:reflection blurRad="6350" stA="50000" endA="300" endPos="50000" dist="60007" dir="5400000" sy="-100000" algn="bl" rotWithShape="0"/>
              </a:effectLst>
              <a:latin typeface="Footlight MT Light" panose="0204060206030A020304" pitchFamily="18" charset="0"/>
            </a:endParaRPr>
          </a:p>
        </p:txBody>
      </p:sp>
      <p:pic>
        <p:nvPicPr>
          <p:cNvPr id="3074" name="Picture 2" descr="http://images.slideplayer.com/26/8594141/slides/slide_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6" t="6949" r="2861" b="4823"/>
          <a:stretch/>
        </p:blipFill>
        <p:spPr bwMode="auto">
          <a:xfrm>
            <a:off x="24126" y="439379"/>
            <a:ext cx="9119874" cy="6418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8453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img04.deviantart.net/bde1/i/2013/332/b/c/wallpaper___i_love_chemistry___breaking_bad_by_black_adrac_star-d6vypf7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" t="51090" r="-395" b="28529"/>
          <a:stretch/>
        </p:blipFill>
        <p:spPr bwMode="auto">
          <a:xfrm>
            <a:off x="0" y="0"/>
            <a:ext cx="9144000" cy="10560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6" name="Picture 2" descr="http://img04.deviantart.net/bde1/i/2013/332/b/c/wallpaper___i_love_chemistry___breaking_bad_by_black_adrac_star-d6vypf7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09" t="30036" r="69254" b="49247"/>
          <a:stretch/>
        </p:blipFill>
        <p:spPr bwMode="auto">
          <a:xfrm>
            <a:off x="152400" y="-17398"/>
            <a:ext cx="1118937" cy="10734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4" name="TextBox 3"/>
          <p:cNvSpPr txBox="1"/>
          <p:nvPr/>
        </p:nvSpPr>
        <p:spPr>
          <a:xfrm>
            <a:off x="1219200" y="152400"/>
            <a:ext cx="1676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n cmpd="sng">
                  <a:solidFill>
                    <a:srgbClr val="FFFF00">
                      <a:alpha val="64000"/>
                    </a:srgbClr>
                  </a:solidFill>
                </a:ln>
                <a:solidFill>
                  <a:schemeClr val="bg1"/>
                </a:solidFill>
                <a:effectLst>
                  <a:innerShdw dir="3660000">
                    <a:srgbClr val="FFFF00"/>
                  </a:innerShdw>
                  <a:reflection blurRad="6350" stA="50000" endA="300" endPos="50000" dist="60007" dir="5400000" sy="-100000" algn="bl" rotWithShape="0"/>
                </a:effectLst>
                <a:latin typeface="Footlight MT Light" panose="0204060206030A020304" pitchFamily="18" charset="0"/>
              </a:rPr>
              <a:t>n</a:t>
            </a:r>
            <a:r>
              <a:rPr lang="en-US" sz="3200" b="1" dirty="0" err="1" smtClean="0">
                <a:ln cmpd="sng">
                  <a:solidFill>
                    <a:srgbClr val="FFFF00">
                      <a:alpha val="64000"/>
                    </a:srgbClr>
                  </a:solidFill>
                </a:ln>
                <a:solidFill>
                  <a:schemeClr val="bg1"/>
                </a:solidFill>
                <a:effectLst>
                  <a:innerShdw dir="3660000">
                    <a:srgbClr val="FFFF00"/>
                  </a:innerShdw>
                  <a:reflection blurRad="6350" stA="50000" endA="300" endPos="50000" dist="60007" dir="5400000" sy="-100000" algn="bl" rotWithShape="0"/>
                </a:effectLst>
                <a:latin typeface="Footlight MT Light" panose="0204060206030A020304" pitchFamily="18" charset="0"/>
              </a:rPr>
              <a:t>tro</a:t>
            </a:r>
            <a:r>
              <a:rPr lang="en-US" sz="3200" b="1" dirty="0" smtClean="0">
                <a:ln cmpd="sng">
                  <a:solidFill>
                    <a:srgbClr val="FFFF00">
                      <a:alpha val="64000"/>
                    </a:srgbClr>
                  </a:solidFill>
                </a:ln>
                <a:solidFill>
                  <a:schemeClr val="bg1"/>
                </a:solidFill>
                <a:effectLst>
                  <a:innerShdw dir="3660000">
                    <a:srgbClr val="FFFF00"/>
                  </a:innerShdw>
                  <a:reflection blurRad="6350" stA="50000" endA="300" endPos="50000" dist="60007" dir="5400000" sy="-100000" algn="bl" rotWithShape="0"/>
                </a:effectLst>
                <a:latin typeface="Footlight MT Light" panose="0204060206030A020304" pitchFamily="18" charset="0"/>
              </a:rPr>
              <a:t>  to</a:t>
            </a:r>
            <a:endParaRPr lang="en-US" sz="3200" b="1" dirty="0">
              <a:ln cmpd="sng">
                <a:solidFill>
                  <a:srgbClr val="FFFF00">
                    <a:alpha val="64000"/>
                  </a:srgbClr>
                </a:solidFill>
              </a:ln>
              <a:solidFill>
                <a:schemeClr val="bg1"/>
              </a:solidFill>
              <a:effectLst>
                <a:innerShdw dir="3660000">
                  <a:srgbClr val="FFFF00"/>
                </a:innerShdw>
                <a:reflection blurRad="6350" stA="50000" endA="300" endPos="50000" dist="60007" dir="5400000" sy="-100000" algn="bl" rotWithShape="0"/>
              </a:effectLst>
              <a:latin typeface="Footlight MT Light" panose="0204060206030A020304" pitchFamily="18" charset="0"/>
            </a:endParaRPr>
          </a:p>
        </p:txBody>
      </p:sp>
      <p:pic>
        <p:nvPicPr>
          <p:cNvPr id="1032" name="Picture 8" descr="http://www.plethorahomeschool.com/wp-content/uploads/2013/09/Periodic-Table-of-Videos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57600" y="1447800"/>
            <a:ext cx="5090858" cy="36576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10" name="Picture 4" descr="http://www.themarysue.com/wp-content/uploads/2014/07/Screenshot-2014-07-08-12.59.42-640x36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8200" y="4876800"/>
            <a:ext cx="2664918" cy="1524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Rectangle 4"/>
          <p:cNvSpPr/>
          <p:nvPr/>
        </p:nvSpPr>
        <p:spPr>
          <a:xfrm>
            <a:off x="354820" y="5975186"/>
            <a:ext cx="130516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hlinkClick r:id="rId5"/>
              </a:rPr>
              <a:t>Fluorine </a:t>
            </a:r>
          </a:p>
        </p:txBody>
      </p:sp>
      <p:pic>
        <p:nvPicPr>
          <p:cNvPr id="7" name="Picture 2" descr="http://www.periodictable.com/Samples/009.6/s12s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820" y="1415065"/>
            <a:ext cx="3461735" cy="346173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08087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img04.deviantart.net/bde1/i/2013/332/b/c/wallpaper___i_love_chemistry___breaking_bad_by_black_adrac_star-d6vypf7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" t="51090" r="-395" b="28529"/>
          <a:stretch/>
        </p:blipFill>
        <p:spPr bwMode="auto">
          <a:xfrm>
            <a:off x="0" y="0"/>
            <a:ext cx="9144000" cy="10560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6" name="Picture 2" descr="http://img04.deviantart.net/bde1/i/2013/332/b/c/wallpaper___i_love_chemistry___breaking_bad_by_black_adrac_star-d6vypf7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09" t="30036" r="69254" b="49247"/>
          <a:stretch/>
        </p:blipFill>
        <p:spPr bwMode="auto">
          <a:xfrm>
            <a:off x="152400" y="-17398"/>
            <a:ext cx="1118937" cy="10734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4" name="TextBox 3"/>
          <p:cNvSpPr txBox="1"/>
          <p:nvPr/>
        </p:nvSpPr>
        <p:spPr>
          <a:xfrm>
            <a:off x="1219200" y="152400"/>
            <a:ext cx="1676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n cmpd="sng">
                  <a:solidFill>
                    <a:srgbClr val="FFFF00">
                      <a:alpha val="64000"/>
                    </a:srgbClr>
                  </a:solidFill>
                </a:ln>
                <a:solidFill>
                  <a:schemeClr val="bg1"/>
                </a:solidFill>
                <a:effectLst>
                  <a:innerShdw dir="3660000">
                    <a:srgbClr val="FFFF00"/>
                  </a:innerShdw>
                  <a:reflection blurRad="6350" stA="50000" endA="300" endPos="50000" dist="60007" dir="5400000" sy="-100000" algn="bl" rotWithShape="0"/>
                </a:effectLst>
                <a:latin typeface="Footlight MT Light" panose="0204060206030A020304" pitchFamily="18" charset="0"/>
              </a:rPr>
              <a:t>n</a:t>
            </a:r>
            <a:r>
              <a:rPr lang="en-US" sz="3200" b="1" dirty="0" err="1" smtClean="0">
                <a:ln cmpd="sng">
                  <a:solidFill>
                    <a:srgbClr val="FFFF00">
                      <a:alpha val="64000"/>
                    </a:srgbClr>
                  </a:solidFill>
                </a:ln>
                <a:solidFill>
                  <a:schemeClr val="bg1"/>
                </a:solidFill>
                <a:effectLst>
                  <a:innerShdw dir="3660000">
                    <a:srgbClr val="FFFF00"/>
                  </a:innerShdw>
                  <a:reflection blurRad="6350" stA="50000" endA="300" endPos="50000" dist="60007" dir="5400000" sy="-100000" algn="bl" rotWithShape="0"/>
                </a:effectLst>
                <a:latin typeface="Footlight MT Light" panose="0204060206030A020304" pitchFamily="18" charset="0"/>
              </a:rPr>
              <a:t>tro</a:t>
            </a:r>
            <a:r>
              <a:rPr lang="en-US" sz="3200" b="1" dirty="0" smtClean="0">
                <a:ln cmpd="sng">
                  <a:solidFill>
                    <a:srgbClr val="FFFF00">
                      <a:alpha val="64000"/>
                    </a:srgbClr>
                  </a:solidFill>
                </a:ln>
                <a:solidFill>
                  <a:schemeClr val="bg1"/>
                </a:solidFill>
                <a:effectLst>
                  <a:innerShdw dir="3660000">
                    <a:srgbClr val="FFFF00"/>
                  </a:innerShdw>
                  <a:reflection blurRad="6350" stA="50000" endA="300" endPos="50000" dist="60007" dir="5400000" sy="-100000" algn="bl" rotWithShape="0"/>
                </a:effectLst>
                <a:latin typeface="Footlight MT Light" panose="0204060206030A020304" pitchFamily="18" charset="0"/>
              </a:rPr>
              <a:t>  to</a:t>
            </a:r>
            <a:endParaRPr lang="en-US" sz="3200" b="1" dirty="0">
              <a:ln cmpd="sng">
                <a:solidFill>
                  <a:srgbClr val="FFFF00">
                    <a:alpha val="64000"/>
                  </a:srgbClr>
                </a:solidFill>
              </a:ln>
              <a:solidFill>
                <a:schemeClr val="bg1"/>
              </a:solidFill>
              <a:effectLst>
                <a:innerShdw dir="3660000">
                  <a:srgbClr val="FFFF00"/>
                </a:innerShdw>
                <a:reflection blurRad="6350" stA="50000" endA="300" endPos="50000" dist="60007" dir="5400000" sy="-100000" algn="bl" rotWithShape="0"/>
              </a:effectLst>
              <a:latin typeface="Footlight MT Light" panose="0204060206030A020304" pitchFamily="18" charset="0"/>
            </a:endParaRPr>
          </a:p>
        </p:txBody>
      </p:sp>
      <p:pic>
        <p:nvPicPr>
          <p:cNvPr id="1032" name="Picture 8" descr="http://www.plethorahomeschool.com/wp-content/uploads/2013/09/Periodic-Table-of-Videos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57600" y="1447800"/>
            <a:ext cx="5090858" cy="36576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2050" name="Picture 2" descr="http://www.periodictable.com/Samples/010.8/s12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351" y="1421620"/>
            <a:ext cx="3455180" cy="345518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/>
        </p:spPr>
      </p:pic>
      <p:sp>
        <p:nvSpPr>
          <p:cNvPr id="2" name="Rectangle 1"/>
          <p:cNvSpPr/>
          <p:nvPr/>
        </p:nvSpPr>
        <p:spPr>
          <a:xfrm>
            <a:off x="711868" y="6031468"/>
            <a:ext cx="87235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hlinkClick r:id="rId5"/>
              </a:rPr>
              <a:t>Neon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039177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img04.deviantart.net/bde1/i/2013/332/b/c/wallpaper___i_love_chemistry___breaking_bad_by_black_adrac_star-d6vypf7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" t="51090" r="-395" b="28529"/>
          <a:stretch/>
        </p:blipFill>
        <p:spPr bwMode="auto">
          <a:xfrm>
            <a:off x="0" y="0"/>
            <a:ext cx="9144000" cy="10560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6" name="Picture 2" descr="http://img04.deviantart.net/bde1/i/2013/332/b/c/wallpaper___i_love_chemistry___breaking_bad_by_black_adrac_star-d6vypf7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09" t="30036" r="69254" b="49247"/>
          <a:stretch/>
        </p:blipFill>
        <p:spPr bwMode="auto">
          <a:xfrm>
            <a:off x="152400" y="-17398"/>
            <a:ext cx="1118937" cy="10734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4" name="TextBox 3"/>
          <p:cNvSpPr txBox="1"/>
          <p:nvPr/>
        </p:nvSpPr>
        <p:spPr>
          <a:xfrm>
            <a:off x="1219200" y="152400"/>
            <a:ext cx="1676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n cmpd="sng">
                  <a:solidFill>
                    <a:srgbClr val="FFFF00">
                      <a:alpha val="64000"/>
                    </a:srgbClr>
                  </a:solidFill>
                </a:ln>
                <a:solidFill>
                  <a:schemeClr val="bg1"/>
                </a:solidFill>
                <a:effectLst>
                  <a:innerShdw dir="3660000">
                    <a:srgbClr val="FFFF00"/>
                  </a:innerShdw>
                  <a:reflection blurRad="6350" stA="50000" endA="300" endPos="50000" dist="60007" dir="5400000" sy="-100000" algn="bl" rotWithShape="0"/>
                </a:effectLst>
                <a:latin typeface="Footlight MT Light" panose="0204060206030A020304" pitchFamily="18" charset="0"/>
              </a:rPr>
              <a:t>n</a:t>
            </a:r>
            <a:r>
              <a:rPr lang="en-US" sz="3200" b="1" dirty="0" err="1" smtClean="0">
                <a:ln cmpd="sng">
                  <a:solidFill>
                    <a:srgbClr val="FFFF00">
                      <a:alpha val="64000"/>
                    </a:srgbClr>
                  </a:solidFill>
                </a:ln>
                <a:solidFill>
                  <a:schemeClr val="bg1"/>
                </a:solidFill>
                <a:effectLst>
                  <a:innerShdw dir="3660000">
                    <a:srgbClr val="FFFF00"/>
                  </a:innerShdw>
                  <a:reflection blurRad="6350" stA="50000" endA="300" endPos="50000" dist="60007" dir="5400000" sy="-100000" algn="bl" rotWithShape="0"/>
                </a:effectLst>
                <a:latin typeface="Footlight MT Light" panose="0204060206030A020304" pitchFamily="18" charset="0"/>
              </a:rPr>
              <a:t>tro</a:t>
            </a:r>
            <a:r>
              <a:rPr lang="en-US" sz="3200" b="1" dirty="0" smtClean="0">
                <a:ln cmpd="sng">
                  <a:solidFill>
                    <a:srgbClr val="FFFF00">
                      <a:alpha val="64000"/>
                    </a:srgbClr>
                  </a:solidFill>
                </a:ln>
                <a:solidFill>
                  <a:schemeClr val="bg1"/>
                </a:solidFill>
                <a:effectLst>
                  <a:innerShdw dir="3660000">
                    <a:srgbClr val="FFFF00"/>
                  </a:innerShdw>
                  <a:reflection blurRad="6350" stA="50000" endA="300" endPos="50000" dist="60007" dir="5400000" sy="-100000" algn="bl" rotWithShape="0"/>
                </a:effectLst>
                <a:latin typeface="Footlight MT Light" panose="0204060206030A020304" pitchFamily="18" charset="0"/>
              </a:rPr>
              <a:t>  to</a:t>
            </a:r>
            <a:endParaRPr lang="en-US" sz="3200" b="1" dirty="0">
              <a:ln cmpd="sng">
                <a:solidFill>
                  <a:srgbClr val="FFFF00">
                    <a:alpha val="64000"/>
                  </a:srgbClr>
                </a:solidFill>
              </a:ln>
              <a:solidFill>
                <a:schemeClr val="bg1"/>
              </a:solidFill>
              <a:effectLst>
                <a:innerShdw dir="3660000">
                  <a:srgbClr val="FFFF00"/>
                </a:innerShdw>
                <a:reflection blurRad="6350" stA="50000" endA="300" endPos="50000" dist="60007" dir="5400000" sy="-100000" algn="bl" rotWithShape="0"/>
              </a:effectLst>
              <a:latin typeface="Footlight MT Light" panose="0204060206030A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28600" y="1149489"/>
            <a:ext cx="8382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Unit Outline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III.   Cooking: Applying the Periodic Chart</a:t>
            </a:r>
          </a:p>
          <a:p>
            <a:pPr lvl="1"/>
            <a:r>
              <a:rPr lang="en-US" sz="2000" dirty="0" smtClean="0">
                <a:solidFill>
                  <a:schemeClr val="bg1"/>
                </a:solidFill>
              </a:rPr>
              <a:t>C.    Maintaining </a:t>
            </a:r>
            <a:r>
              <a:rPr lang="en-US" sz="2000" dirty="0">
                <a:solidFill>
                  <a:schemeClr val="bg1"/>
                </a:solidFill>
              </a:rPr>
              <a:t>the Balance</a:t>
            </a:r>
          </a:p>
          <a:p>
            <a:pPr marL="914400" lvl="1" indent="-457200">
              <a:buAutoNum type="alphaUcPeriod"/>
            </a:pPr>
            <a:endParaRPr lang="en-US" sz="2000" dirty="0" smtClean="0">
              <a:solidFill>
                <a:schemeClr val="bg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57200" y="1858863"/>
            <a:ext cx="6400800" cy="513986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800" dirty="0">
                <a:latin typeface="Times New Roman"/>
                <a:ea typeface="Times New Roman"/>
              </a:rPr>
              <a:t>Balance these equations:</a:t>
            </a:r>
            <a:endParaRPr lang="en-US" sz="2400" dirty="0">
              <a:latin typeface="Times New Roman"/>
              <a:ea typeface="Times New Roman"/>
            </a:endParaRPr>
          </a:p>
          <a:p>
            <a:r>
              <a:rPr lang="en-US" sz="2400" dirty="0">
                <a:latin typeface="Times New Roman"/>
                <a:ea typeface="Times New Roman"/>
              </a:rPr>
              <a:t> </a:t>
            </a:r>
          </a:p>
          <a:p>
            <a:r>
              <a:rPr lang="en-US" sz="2800" dirty="0" smtClean="0">
                <a:latin typeface="Times New Roman"/>
                <a:ea typeface="Times New Roman"/>
              </a:rPr>
              <a:t>     Zn </a:t>
            </a:r>
            <a:r>
              <a:rPr lang="en-US" sz="2800" dirty="0">
                <a:latin typeface="Times New Roman"/>
                <a:ea typeface="Times New Roman"/>
              </a:rPr>
              <a:t>+     </a:t>
            </a:r>
            <a:r>
              <a:rPr lang="en-US" sz="2800" dirty="0" err="1">
                <a:latin typeface="Times New Roman"/>
                <a:ea typeface="Times New Roman"/>
              </a:rPr>
              <a:t>HCl</a:t>
            </a:r>
            <a:r>
              <a:rPr lang="en-US" sz="2800" dirty="0">
                <a:latin typeface="Times New Roman"/>
                <a:ea typeface="Times New Roman"/>
              </a:rPr>
              <a:t> ---&gt;      ZnCl</a:t>
            </a:r>
            <a:r>
              <a:rPr lang="en-US" sz="2800" baseline="-25000" dirty="0">
                <a:latin typeface="Times New Roman"/>
                <a:ea typeface="Times New Roman"/>
              </a:rPr>
              <a:t>2</a:t>
            </a:r>
            <a:r>
              <a:rPr lang="en-US" sz="2800" dirty="0">
                <a:latin typeface="Times New Roman"/>
                <a:ea typeface="Times New Roman"/>
              </a:rPr>
              <a:t> +      H</a:t>
            </a:r>
            <a:r>
              <a:rPr lang="en-US" sz="2800" baseline="-25000" dirty="0">
                <a:latin typeface="Times New Roman"/>
                <a:ea typeface="Times New Roman"/>
              </a:rPr>
              <a:t>2</a:t>
            </a:r>
            <a:endParaRPr lang="en-US" sz="2400" dirty="0">
              <a:latin typeface="Times New Roman"/>
              <a:ea typeface="Times New Roman"/>
            </a:endParaRPr>
          </a:p>
          <a:p>
            <a:r>
              <a:rPr lang="en-US" sz="2800" dirty="0">
                <a:latin typeface="Times New Roman"/>
                <a:ea typeface="Times New Roman"/>
              </a:rPr>
              <a:t> </a:t>
            </a:r>
            <a:endParaRPr lang="en-US" sz="2400" dirty="0">
              <a:latin typeface="Times New Roman"/>
              <a:ea typeface="Times New Roman"/>
            </a:endParaRPr>
          </a:p>
          <a:p>
            <a:r>
              <a:rPr lang="en-US" sz="2800" dirty="0" smtClean="0">
                <a:latin typeface="Times New Roman"/>
                <a:ea typeface="Times New Roman"/>
              </a:rPr>
              <a:t>     KClO</a:t>
            </a:r>
            <a:r>
              <a:rPr lang="en-US" sz="2800" baseline="-25000" dirty="0" smtClean="0">
                <a:latin typeface="Times New Roman"/>
                <a:ea typeface="Times New Roman"/>
              </a:rPr>
              <a:t>3</a:t>
            </a:r>
            <a:r>
              <a:rPr lang="en-US" sz="2800" dirty="0" smtClean="0">
                <a:latin typeface="Times New Roman"/>
                <a:ea typeface="Times New Roman"/>
              </a:rPr>
              <a:t> </a:t>
            </a:r>
            <a:r>
              <a:rPr lang="en-US" sz="2800" dirty="0">
                <a:latin typeface="Times New Roman"/>
                <a:ea typeface="Times New Roman"/>
              </a:rPr>
              <a:t>---&gt;      </a:t>
            </a:r>
            <a:r>
              <a:rPr lang="en-US" sz="2800" dirty="0" err="1">
                <a:latin typeface="Times New Roman"/>
                <a:ea typeface="Times New Roman"/>
              </a:rPr>
              <a:t>KCl</a:t>
            </a:r>
            <a:r>
              <a:rPr lang="en-US" sz="2800" dirty="0">
                <a:latin typeface="Times New Roman"/>
                <a:ea typeface="Times New Roman"/>
              </a:rPr>
              <a:t> +     O</a:t>
            </a:r>
            <a:r>
              <a:rPr lang="en-US" sz="2800" baseline="-25000" dirty="0">
                <a:latin typeface="Times New Roman"/>
                <a:ea typeface="Times New Roman"/>
              </a:rPr>
              <a:t>2</a:t>
            </a:r>
            <a:endParaRPr lang="en-US" sz="2400" dirty="0">
              <a:latin typeface="Times New Roman"/>
              <a:ea typeface="Times New Roman"/>
            </a:endParaRPr>
          </a:p>
          <a:p>
            <a:r>
              <a:rPr lang="en-US" sz="2800" dirty="0">
                <a:latin typeface="Times New Roman"/>
                <a:ea typeface="Times New Roman"/>
              </a:rPr>
              <a:t> </a:t>
            </a:r>
            <a:endParaRPr lang="en-US" sz="2400" dirty="0">
              <a:latin typeface="Times New Roman"/>
              <a:ea typeface="Times New Roman"/>
            </a:endParaRPr>
          </a:p>
          <a:p>
            <a:pPr lvl="1"/>
            <a:r>
              <a:rPr lang="en-US" sz="2800" dirty="0">
                <a:latin typeface="Times New Roman"/>
                <a:ea typeface="Times New Roman"/>
              </a:rPr>
              <a:t>S</a:t>
            </a:r>
            <a:r>
              <a:rPr lang="en-US" sz="2800" baseline="-25000" dirty="0">
                <a:latin typeface="Times New Roman"/>
                <a:ea typeface="Times New Roman"/>
              </a:rPr>
              <a:t>8</a:t>
            </a:r>
            <a:r>
              <a:rPr lang="en-US" sz="2800" dirty="0">
                <a:latin typeface="Times New Roman"/>
                <a:ea typeface="Times New Roman"/>
              </a:rPr>
              <a:t> +     F</a:t>
            </a:r>
            <a:r>
              <a:rPr lang="en-US" sz="2800" baseline="-25000" dirty="0">
                <a:latin typeface="Times New Roman"/>
                <a:ea typeface="Times New Roman"/>
              </a:rPr>
              <a:t>2</a:t>
            </a:r>
            <a:r>
              <a:rPr lang="en-US" sz="2800" dirty="0">
                <a:latin typeface="Times New Roman"/>
                <a:ea typeface="Times New Roman"/>
              </a:rPr>
              <a:t> ---&gt;      SF</a:t>
            </a:r>
            <a:r>
              <a:rPr lang="en-US" sz="2800" baseline="-25000" dirty="0">
                <a:latin typeface="Times New Roman"/>
                <a:ea typeface="Times New Roman"/>
              </a:rPr>
              <a:t>6</a:t>
            </a:r>
            <a:endParaRPr lang="en-US" sz="2400" dirty="0">
              <a:latin typeface="Times New Roman"/>
              <a:ea typeface="Times New Roman"/>
            </a:endParaRPr>
          </a:p>
          <a:p>
            <a:pPr lvl="1"/>
            <a:r>
              <a:rPr lang="en-US" sz="2800" dirty="0">
                <a:latin typeface="Times New Roman"/>
                <a:ea typeface="Times New Roman"/>
              </a:rPr>
              <a:t> </a:t>
            </a:r>
            <a:endParaRPr lang="en-US" sz="2400" dirty="0">
              <a:latin typeface="Times New Roman"/>
              <a:ea typeface="Times New Roman"/>
            </a:endParaRPr>
          </a:p>
          <a:p>
            <a:pPr lvl="1"/>
            <a:r>
              <a:rPr lang="en-US" sz="2800" dirty="0">
                <a:latin typeface="Times New Roman"/>
                <a:ea typeface="Times New Roman"/>
              </a:rPr>
              <a:t>Fe +      O</a:t>
            </a:r>
            <a:r>
              <a:rPr lang="en-US" sz="2800" baseline="-25000" dirty="0">
                <a:latin typeface="Times New Roman"/>
                <a:ea typeface="Times New Roman"/>
              </a:rPr>
              <a:t>2</a:t>
            </a:r>
            <a:r>
              <a:rPr lang="en-US" sz="2800" dirty="0">
                <a:latin typeface="Times New Roman"/>
                <a:ea typeface="Times New Roman"/>
              </a:rPr>
              <a:t> ---&gt;      Fe</a:t>
            </a:r>
            <a:r>
              <a:rPr lang="en-US" sz="2800" baseline="-25000" dirty="0">
                <a:latin typeface="Times New Roman"/>
                <a:ea typeface="Times New Roman"/>
              </a:rPr>
              <a:t>2</a:t>
            </a:r>
            <a:r>
              <a:rPr lang="en-US" sz="2800" dirty="0">
                <a:latin typeface="Times New Roman"/>
                <a:ea typeface="Times New Roman"/>
              </a:rPr>
              <a:t>O</a:t>
            </a:r>
            <a:r>
              <a:rPr lang="en-US" sz="2800" baseline="-25000" dirty="0">
                <a:latin typeface="Times New Roman"/>
                <a:ea typeface="Times New Roman"/>
              </a:rPr>
              <a:t>3</a:t>
            </a:r>
            <a:endParaRPr lang="en-US" sz="2400" dirty="0">
              <a:latin typeface="Times New Roman"/>
              <a:ea typeface="Times New Roman"/>
            </a:endParaRPr>
          </a:p>
          <a:p>
            <a:pPr lvl="1"/>
            <a:r>
              <a:rPr lang="en-US" sz="2800" dirty="0">
                <a:latin typeface="Times New Roman"/>
                <a:ea typeface="Times New Roman"/>
              </a:rPr>
              <a:t> </a:t>
            </a:r>
            <a:endParaRPr lang="en-US" sz="2400" dirty="0">
              <a:latin typeface="Times New Roman"/>
              <a:ea typeface="Times New Roman"/>
            </a:endParaRPr>
          </a:p>
          <a:p>
            <a:pPr lvl="1"/>
            <a:r>
              <a:rPr lang="en-US" sz="2800" dirty="0">
                <a:latin typeface="Times New Roman"/>
                <a:ea typeface="Times New Roman"/>
              </a:rPr>
              <a:t>C</a:t>
            </a:r>
            <a:r>
              <a:rPr lang="en-US" sz="2800" baseline="-25000" dirty="0">
                <a:latin typeface="Times New Roman"/>
                <a:ea typeface="Times New Roman"/>
              </a:rPr>
              <a:t>2</a:t>
            </a:r>
            <a:r>
              <a:rPr lang="en-US" sz="2800" dirty="0">
                <a:latin typeface="Times New Roman"/>
                <a:ea typeface="Times New Roman"/>
              </a:rPr>
              <a:t>H</a:t>
            </a:r>
            <a:r>
              <a:rPr lang="en-US" sz="2800" baseline="-25000" dirty="0">
                <a:latin typeface="Times New Roman"/>
                <a:ea typeface="Times New Roman"/>
              </a:rPr>
              <a:t>6</a:t>
            </a:r>
            <a:r>
              <a:rPr lang="en-US" sz="2800" dirty="0">
                <a:latin typeface="Times New Roman"/>
                <a:ea typeface="Times New Roman"/>
              </a:rPr>
              <a:t> +     O</a:t>
            </a:r>
            <a:r>
              <a:rPr lang="en-US" sz="2800" baseline="-25000" dirty="0">
                <a:latin typeface="Times New Roman"/>
                <a:ea typeface="Times New Roman"/>
              </a:rPr>
              <a:t>2</a:t>
            </a:r>
            <a:r>
              <a:rPr lang="en-US" sz="2800" dirty="0">
                <a:latin typeface="Times New Roman"/>
                <a:ea typeface="Times New Roman"/>
              </a:rPr>
              <a:t> ---&gt;     CO</a:t>
            </a:r>
            <a:r>
              <a:rPr lang="en-US" sz="2800" baseline="-25000" dirty="0">
                <a:latin typeface="Times New Roman"/>
                <a:ea typeface="Times New Roman"/>
              </a:rPr>
              <a:t>2</a:t>
            </a:r>
            <a:r>
              <a:rPr lang="en-US" sz="2800" dirty="0">
                <a:latin typeface="Times New Roman"/>
                <a:ea typeface="Times New Roman"/>
              </a:rPr>
              <a:t> +     </a:t>
            </a:r>
            <a:r>
              <a:rPr lang="en-US" sz="2800" dirty="0" smtClean="0">
                <a:latin typeface="Times New Roman"/>
                <a:ea typeface="Times New Roman"/>
              </a:rPr>
              <a:t>H</a:t>
            </a:r>
            <a:r>
              <a:rPr lang="en-US" sz="2800" baseline="-25000" dirty="0" smtClean="0">
                <a:latin typeface="Times New Roman"/>
                <a:ea typeface="Times New Roman"/>
              </a:rPr>
              <a:t>2</a:t>
            </a:r>
            <a:r>
              <a:rPr lang="en-US" sz="2800" dirty="0" smtClean="0">
                <a:latin typeface="Times New Roman"/>
                <a:ea typeface="Times New Roman"/>
              </a:rPr>
              <a:t>O</a:t>
            </a:r>
          </a:p>
          <a:p>
            <a:pPr lvl="1"/>
            <a:endParaRPr lang="en-US" sz="2400" dirty="0">
              <a:effectLst/>
              <a:latin typeface="Times New Roman"/>
              <a:ea typeface="Times New Roman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162800" y="2743200"/>
            <a:ext cx="1676400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Practice…</a:t>
            </a:r>
          </a:p>
          <a:p>
            <a:r>
              <a:rPr lang="en-US" sz="2800" b="1" dirty="0">
                <a:solidFill>
                  <a:schemeClr val="bg1"/>
                </a:solidFill>
              </a:rPr>
              <a:t>Practice…</a:t>
            </a:r>
          </a:p>
          <a:p>
            <a:r>
              <a:rPr lang="en-US" sz="2800" b="1" dirty="0">
                <a:solidFill>
                  <a:schemeClr val="bg1"/>
                </a:solidFill>
              </a:rPr>
              <a:t>Practice</a:t>
            </a:r>
            <a:r>
              <a:rPr lang="en-US" sz="2800" b="1" dirty="0" smtClean="0">
                <a:solidFill>
                  <a:schemeClr val="bg1"/>
                </a:solidFill>
              </a:rPr>
              <a:t>…</a:t>
            </a:r>
          </a:p>
          <a:p>
            <a:r>
              <a:rPr lang="en-US" sz="2000" b="1" dirty="0" smtClean="0">
                <a:solidFill>
                  <a:schemeClr val="bg1"/>
                </a:solidFill>
              </a:rPr>
              <a:t>Use handouts here…</a:t>
            </a:r>
            <a:endParaRPr lang="en-US" b="1" dirty="0">
              <a:solidFill>
                <a:schemeClr val="bg1"/>
              </a:solidFill>
            </a:endParaRPr>
          </a:p>
          <a:p>
            <a:endParaRPr lang="en-US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7590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img04.deviantart.net/bde1/i/2013/332/b/c/wallpaper___i_love_chemistry___breaking_bad_by_black_adrac_star-d6vypf7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" t="51090" r="-395" b="28529"/>
          <a:stretch/>
        </p:blipFill>
        <p:spPr bwMode="auto">
          <a:xfrm>
            <a:off x="0" y="0"/>
            <a:ext cx="9144000" cy="10560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6" name="Picture 2" descr="http://img04.deviantart.net/bde1/i/2013/332/b/c/wallpaper___i_love_chemistry___breaking_bad_by_black_adrac_star-d6vypf7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09" t="30036" r="69254" b="49247"/>
          <a:stretch/>
        </p:blipFill>
        <p:spPr bwMode="auto">
          <a:xfrm>
            <a:off x="152400" y="-17398"/>
            <a:ext cx="1118937" cy="10734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4" name="TextBox 3"/>
          <p:cNvSpPr txBox="1"/>
          <p:nvPr/>
        </p:nvSpPr>
        <p:spPr>
          <a:xfrm>
            <a:off x="1219200" y="152400"/>
            <a:ext cx="1676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n cmpd="sng">
                  <a:solidFill>
                    <a:srgbClr val="FFFF00">
                      <a:alpha val="64000"/>
                    </a:srgbClr>
                  </a:solidFill>
                </a:ln>
                <a:solidFill>
                  <a:schemeClr val="bg1"/>
                </a:solidFill>
                <a:effectLst>
                  <a:innerShdw dir="3660000">
                    <a:srgbClr val="FFFF00"/>
                  </a:innerShdw>
                  <a:reflection blurRad="6350" stA="50000" endA="300" endPos="50000" dist="60007" dir="5400000" sy="-100000" algn="bl" rotWithShape="0"/>
                </a:effectLst>
                <a:latin typeface="Footlight MT Light" panose="0204060206030A020304" pitchFamily="18" charset="0"/>
              </a:rPr>
              <a:t>n</a:t>
            </a:r>
            <a:r>
              <a:rPr lang="en-US" sz="3200" b="1" dirty="0" err="1" smtClean="0">
                <a:ln cmpd="sng">
                  <a:solidFill>
                    <a:srgbClr val="FFFF00">
                      <a:alpha val="64000"/>
                    </a:srgbClr>
                  </a:solidFill>
                </a:ln>
                <a:solidFill>
                  <a:schemeClr val="bg1"/>
                </a:solidFill>
                <a:effectLst>
                  <a:innerShdw dir="3660000">
                    <a:srgbClr val="FFFF00"/>
                  </a:innerShdw>
                  <a:reflection blurRad="6350" stA="50000" endA="300" endPos="50000" dist="60007" dir="5400000" sy="-100000" algn="bl" rotWithShape="0"/>
                </a:effectLst>
                <a:latin typeface="Footlight MT Light" panose="0204060206030A020304" pitchFamily="18" charset="0"/>
              </a:rPr>
              <a:t>tro</a:t>
            </a:r>
            <a:r>
              <a:rPr lang="en-US" sz="3200" b="1" dirty="0" smtClean="0">
                <a:ln cmpd="sng">
                  <a:solidFill>
                    <a:srgbClr val="FFFF00">
                      <a:alpha val="64000"/>
                    </a:srgbClr>
                  </a:solidFill>
                </a:ln>
                <a:solidFill>
                  <a:schemeClr val="bg1"/>
                </a:solidFill>
                <a:effectLst>
                  <a:innerShdw dir="3660000">
                    <a:srgbClr val="FFFF00"/>
                  </a:innerShdw>
                  <a:reflection blurRad="6350" stA="50000" endA="300" endPos="50000" dist="60007" dir="5400000" sy="-100000" algn="bl" rotWithShape="0"/>
                </a:effectLst>
                <a:latin typeface="Footlight MT Light" panose="0204060206030A020304" pitchFamily="18" charset="0"/>
              </a:rPr>
              <a:t>  to</a:t>
            </a:r>
            <a:endParaRPr lang="en-US" sz="3200" b="1" dirty="0">
              <a:ln cmpd="sng">
                <a:solidFill>
                  <a:srgbClr val="FFFF00">
                    <a:alpha val="64000"/>
                  </a:srgbClr>
                </a:solidFill>
              </a:ln>
              <a:solidFill>
                <a:schemeClr val="bg1"/>
              </a:solidFill>
              <a:effectLst>
                <a:innerShdw dir="3660000">
                  <a:srgbClr val="FFFF00"/>
                </a:innerShdw>
                <a:reflection blurRad="6350" stA="50000" endA="300" endPos="50000" dist="60007" dir="5400000" sy="-100000" algn="bl" rotWithShape="0"/>
              </a:effectLst>
              <a:latin typeface="Footlight MT Light" panose="0204060206030A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28600" y="1149489"/>
            <a:ext cx="8382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Unit Outline</a:t>
            </a:r>
            <a:br>
              <a:rPr lang="en-US" sz="2000" dirty="0" smtClean="0">
                <a:solidFill>
                  <a:schemeClr val="bg1"/>
                </a:solidFill>
              </a:rPr>
            </a:br>
            <a:r>
              <a:rPr lang="en-US" sz="2000" dirty="0" smtClean="0">
                <a:solidFill>
                  <a:schemeClr val="bg1"/>
                </a:solidFill>
              </a:rPr>
              <a:t>III.   Cooking: Applying the Periodic Chart</a:t>
            </a:r>
          </a:p>
          <a:p>
            <a:pPr marL="914400" lvl="1" indent="-457200">
              <a:buAutoNum type="alphaUcPeriod"/>
            </a:pPr>
            <a:r>
              <a:rPr lang="en-US" sz="2000" dirty="0" smtClean="0">
                <a:solidFill>
                  <a:schemeClr val="bg1"/>
                </a:solidFill>
              </a:rPr>
              <a:t>Chemical bonding</a:t>
            </a:r>
          </a:p>
          <a:p>
            <a:pPr marL="914400" lvl="1" indent="-457200">
              <a:buAutoNum type="alphaUcPeriod"/>
            </a:pPr>
            <a:r>
              <a:rPr lang="en-US" sz="2000" dirty="0" smtClean="0">
                <a:solidFill>
                  <a:schemeClr val="bg1"/>
                </a:solidFill>
              </a:rPr>
              <a:t>Chemical formulae &amp; equations</a:t>
            </a:r>
          </a:p>
          <a:p>
            <a:pPr marL="914400" lvl="1" indent="-457200">
              <a:buAutoNum type="alphaUcPeriod"/>
            </a:pPr>
            <a:r>
              <a:rPr lang="en-US" sz="2000" dirty="0" smtClean="0">
                <a:solidFill>
                  <a:schemeClr val="bg1"/>
                </a:solidFill>
              </a:rPr>
              <a:t>Maintaining the Balance</a:t>
            </a:r>
          </a:p>
          <a:p>
            <a:pPr marL="914400" lvl="1" indent="-457200">
              <a:buAutoNum type="alphaUcPeriod"/>
            </a:pPr>
            <a:r>
              <a:rPr lang="en-US" sz="2000" dirty="0" smtClean="0">
                <a:solidFill>
                  <a:schemeClr val="bg1"/>
                </a:solidFill>
              </a:rPr>
              <a:t>Reaction types</a:t>
            </a:r>
          </a:p>
        </p:txBody>
      </p:sp>
    </p:spTree>
    <p:extLst>
      <p:ext uri="{BB962C8B-B14F-4D97-AF65-F5344CB8AC3E}">
        <p14:creationId xmlns:p14="http://schemas.microsoft.com/office/powerpoint/2010/main" val="3158897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img04.deviantart.net/bde1/i/2013/332/b/c/wallpaper___i_love_chemistry___breaking_bad_by_black_adrac_star-d6vypf7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" t="51090" r="-395" b="28529"/>
          <a:stretch/>
        </p:blipFill>
        <p:spPr bwMode="auto">
          <a:xfrm>
            <a:off x="0" y="0"/>
            <a:ext cx="9144000" cy="10560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6" name="Picture 2" descr="http://img04.deviantart.net/bde1/i/2013/332/b/c/wallpaper___i_love_chemistry___breaking_bad_by_black_adrac_star-d6vypf7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09" t="30036" r="69254" b="49247"/>
          <a:stretch/>
        </p:blipFill>
        <p:spPr bwMode="auto">
          <a:xfrm>
            <a:off x="152400" y="-17398"/>
            <a:ext cx="1118937" cy="10734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4" name="TextBox 3"/>
          <p:cNvSpPr txBox="1"/>
          <p:nvPr/>
        </p:nvSpPr>
        <p:spPr>
          <a:xfrm>
            <a:off x="1219200" y="152400"/>
            <a:ext cx="1676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n cmpd="sng">
                  <a:solidFill>
                    <a:srgbClr val="FFFF00">
                      <a:alpha val="64000"/>
                    </a:srgbClr>
                  </a:solidFill>
                </a:ln>
                <a:solidFill>
                  <a:schemeClr val="bg1"/>
                </a:solidFill>
                <a:effectLst>
                  <a:innerShdw dir="3660000">
                    <a:srgbClr val="FFFF00"/>
                  </a:innerShdw>
                  <a:reflection blurRad="6350" stA="50000" endA="300" endPos="50000" dist="60007" dir="5400000" sy="-100000" algn="bl" rotWithShape="0"/>
                </a:effectLst>
                <a:latin typeface="Footlight MT Light" panose="0204060206030A020304" pitchFamily="18" charset="0"/>
              </a:rPr>
              <a:t>n</a:t>
            </a:r>
            <a:r>
              <a:rPr lang="en-US" sz="3200" b="1" dirty="0" err="1" smtClean="0">
                <a:ln cmpd="sng">
                  <a:solidFill>
                    <a:srgbClr val="FFFF00">
                      <a:alpha val="64000"/>
                    </a:srgbClr>
                  </a:solidFill>
                </a:ln>
                <a:solidFill>
                  <a:schemeClr val="bg1"/>
                </a:solidFill>
                <a:effectLst>
                  <a:innerShdw dir="3660000">
                    <a:srgbClr val="FFFF00"/>
                  </a:innerShdw>
                  <a:reflection blurRad="6350" stA="50000" endA="300" endPos="50000" dist="60007" dir="5400000" sy="-100000" algn="bl" rotWithShape="0"/>
                </a:effectLst>
                <a:latin typeface="Footlight MT Light" panose="0204060206030A020304" pitchFamily="18" charset="0"/>
              </a:rPr>
              <a:t>tro</a:t>
            </a:r>
            <a:r>
              <a:rPr lang="en-US" sz="3200" b="1" dirty="0" smtClean="0">
                <a:ln cmpd="sng">
                  <a:solidFill>
                    <a:srgbClr val="FFFF00">
                      <a:alpha val="64000"/>
                    </a:srgbClr>
                  </a:solidFill>
                </a:ln>
                <a:solidFill>
                  <a:schemeClr val="bg1"/>
                </a:solidFill>
                <a:effectLst>
                  <a:innerShdw dir="3660000">
                    <a:srgbClr val="FFFF00"/>
                  </a:innerShdw>
                  <a:reflection blurRad="6350" stA="50000" endA="300" endPos="50000" dist="60007" dir="5400000" sy="-100000" algn="bl" rotWithShape="0"/>
                </a:effectLst>
                <a:latin typeface="Footlight MT Light" panose="0204060206030A020304" pitchFamily="18" charset="0"/>
              </a:rPr>
              <a:t>  to</a:t>
            </a:r>
            <a:endParaRPr lang="en-US" sz="3200" b="1" dirty="0">
              <a:ln cmpd="sng">
                <a:solidFill>
                  <a:srgbClr val="FFFF00">
                    <a:alpha val="64000"/>
                  </a:srgbClr>
                </a:solidFill>
              </a:ln>
              <a:solidFill>
                <a:schemeClr val="bg1"/>
              </a:solidFill>
              <a:effectLst>
                <a:innerShdw dir="3660000">
                  <a:srgbClr val="FFFF00"/>
                </a:innerShdw>
                <a:reflection blurRad="6350" stA="50000" endA="300" endPos="50000" dist="60007" dir="5400000" sy="-100000" algn="bl" rotWithShape="0"/>
              </a:effectLst>
              <a:latin typeface="Footlight MT Light" panose="0204060206030A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28600" y="1149489"/>
            <a:ext cx="8382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Unit Outline</a:t>
            </a:r>
            <a:br>
              <a:rPr lang="en-US" sz="2000" dirty="0" smtClean="0">
                <a:solidFill>
                  <a:schemeClr val="bg1"/>
                </a:solidFill>
              </a:rPr>
            </a:br>
            <a:r>
              <a:rPr lang="en-US" sz="2000" dirty="0" smtClean="0">
                <a:solidFill>
                  <a:schemeClr val="bg1"/>
                </a:solidFill>
              </a:rPr>
              <a:t>III.   Cooking: Applying the Periodic Chart</a:t>
            </a:r>
          </a:p>
          <a:p>
            <a:pPr marL="914400" lvl="1" indent="-457200">
              <a:buAutoNum type="alphaUcPeriod"/>
            </a:pPr>
            <a:r>
              <a:rPr lang="en-US" sz="2000" dirty="0" smtClean="0">
                <a:solidFill>
                  <a:schemeClr val="bg1"/>
                </a:solidFill>
              </a:rPr>
              <a:t>Chemical bonding</a:t>
            </a:r>
          </a:p>
          <a:p>
            <a:pPr marL="914400" lvl="1" indent="-457200">
              <a:buAutoNum type="alphaUcPeriod"/>
            </a:pPr>
            <a:r>
              <a:rPr lang="en-US" sz="2000" dirty="0" smtClean="0">
                <a:solidFill>
                  <a:schemeClr val="bg1"/>
                </a:solidFill>
              </a:rPr>
              <a:t>Chemical formulae &amp; equations</a:t>
            </a:r>
          </a:p>
          <a:p>
            <a:pPr marL="914400" lvl="1" indent="-457200">
              <a:buAutoNum type="alphaUcPeriod"/>
            </a:pPr>
            <a:r>
              <a:rPr lang="en-US" sz="2000" dirty="0" smtClean="0">
                <a:solidFill>
                  <a:schemeClr val="bg1"/>
                </a:solidFill>
              </a:rPr>
              <a:t>Maintaining the Balance</a:t>
            </a:r>
          </a:p>
          <a:p>
            <a:pPr marL="914400" lvl="1" indent="-457200">
              <a:buAutoNum type="alphaUcPeriod"/>
            </a:pPr>
            <a:r>
              <a:rPr lang="en-US" sz="2000" dirty="0" smtClean="0">
                <a:solidFill>
                  <a:schemeClr val="bg1"/>
                </a:solidFill>
              </a:rPr>
              <a:t>Reaction types</a:t>
            </a:r>
          </a:p>
        </p:txBody>
      </p:sp>
      <p:sp>
        <p:nvSpPr>
          <p:cNvPr id="3" name="Rectangle 2"/>
          <p:cNvSpPr/>
          <p:nvPr/>
        </p:nvSpPr>
        <p:spPr>
          <a:xfrm>
            <a:off x="381000" y="3276600"/>
            <a:ext cx="74676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The </a:t>
            </a:r>
            <a:r>
              <a:rPr lang="en-US" sz="2400" dirty="0">
                <a:solidFill>
                  <a:schemeClr val="bg1"/>
                </a:solidFill>
              </a:rPr>
              <a:t>vast number of chemical reactions can be classified </a:t>
            </a:r>
            <a:r>
              <a:rPr lang="en-US" sz="2400" dirty="0" smtClean="0">
                <a:solidFill>
                  <a:schemeClr val="bg1"/>
                </a:solidFill>
              </a:rPr>
              <a:t>in five </a:t>
            </a:r>
            <a:r>
              <a:rPr lang="en-US" sz="2400" dirty="0">
                <a:solidFill>
                  <a:schemeClr val="bg1"/>
                </a:solidFill>
              </a:rPr>
              <a:t>major reaction types: </a:t>
            </a:r>
          </a:p>
          <a:p>
            <a:pPr lvl="1"/>
            <a:r>
              <a:rPr lang="en-US" sz="2400" dirty="0">
                <a:solidFill>
                  <a:schemeClr val="bg1"/>
                </a:solidFill>
              </a:rPr>
              <a:t>(1) </a:t>
            </a:r>
            <a:r>
              <a:rPr lang="en-US" sz="2400" dirty="0" smtClean="0">
                <a:solidFill>
                  <a:schemeClr val="bg1"/>
                </a:solidFill>
              </a:rPr>
              <a:t>synthesis/combination reaction</a:t>
            </a:r>
            <a:endParaRPr lang="en-US" sz="2400" dirty="0">
              <a:solidFill>
                <a:schemeClr val="bg1"/>
              </a:solidFill>
            </a:endParaRPr>
          </a:p>
          <a:p>
            <a:pPr lvl="1"/>
            <a:r>
              <a:rPr lang="en-US" sz="2400" dirty="0">
                <a:solidFill>
                  <a:schemeClr val="bg1"/>
                </a:solidFill>
              </a:rPr>
              <a:t>(2) decomposition </a:t>
            </a:r>
            <a:r>
              <a:rPr lang="en-US" sz="2400" dirty="0" smtClean="0">
                <a:solidFill>
                  <a:schemeClr val="bg1"/>
                </a:solidFill>
              </a:rPr>
              <a:t>reaction</a:t>
            </a:r>
            <a:endParaRPr lang="en-US" sz="2400" dirty="0">
              <a:solidFill>
                <a:schemeClr val="bg1"/>
              </a:solidFill>
            </a:endParaRPr>
          </a:p>
          <a:p>
            <a:pPr lvl="1"/>
            <a:r>
              <a:rPr lang="en-US" sz="2400" dirty="0">
                <a:solidFill>
                  <a:schemeClr val="bg1"/>
                </a:solidFill>
              </a:rPr>
              <a:t>(3) </a:t>
            </a:r>
            <a:r>
              <a:rPr lang="en-US" sz="2400" dirty="0" smtClean="0">
                <a:solidFill>
                  <a:schemeClr val="bg1"/>
                </a:solidFill>
              </a:rPr>
              <a:t>single displacement </a:t>
            </a:r>
            <a:r>
              <a:rPr lang="en-US" sz="2400" dirty="0">
                <a:solidFill>
                  <a:schemeClr val="bg1"/>
                </a:solidFill>
              </a:rPr>
              <a:t>reactions </a:t>
            </a:r>
          </a:p>
          <a:p>
            <a:pPr lvl="1"/>
            <a:r>
              <a:rPr lang="en-US" sz="2400" dirty="0">
                <a:solidFill>
                  <a:schemeClr val="bg1"/>
                </a:solidFill>
              </a:rPr>
              <a:t>(4) </a:t>
            </a:r>
            <a:r>
              <a:rPr lang="en-US" sz="2400" dirty="0" smtClean="0">
                <a:solidFill>
                  <a:schemeClr val="bg1"/>
                </a:solidFill>
              </a:rPr>
              <a:t>double </a:t>
            </a:r>
            <a:r>
              <a:rPr lang="en-US" sz="2400" dirty="0">
                <a:solidFill>
                  <a:schemeClr val="bg1"/>
                </a:solidFill>
              </a:rPr>
              <a:t>displacement reactions</a:t>
            </a:r>
          </a:p>
          <a:p>
            <a:pPr lvl="1"/>
            <a:r>
              <a:rPr lang="en-US" sz="2400" dirty="0">
                <a:solidFill>
                  <a:schemeClr val="bg1"/>
                </a:solidFill>
              </a:rPr>
              <a:t>(5) </a:t>
            </a:r>
            <a:r>
              <a:rPr lang="en-US" sz="2400" dirty="0" smtClean="0">
                <a:solidFill>
                  <a:schemeClr val="bg1"/>
                </a:solidFill>
              </a:rPr>
              <a:t>Combustion reaction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1161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img04.deviantart.net/bde1/i/2013/332/b/c/wallpaper___i_love_chemistry___breaking_bad_by_black_adrac_star-d6vypf7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" t="51090" r="-395" b="28529"/>
          <a:stretch/>
        </p:blipFill>
        <p:spPr bwMode="auto">
          <a:xfrm>
            <a:off x="0" y="0"/>
            <a:ext cx="9144000" cy="10560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6" name="Picture 2" descr="http://img04.deviantart.net/bde1/i/2013/332/b/c/wallpaper___i_love_chemistry___breaking_bad_by_black_adrac_star-d6vypf7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09" t="30036" r="69254" b="49247"/>
          <a:stretch/>
        </p:blipFill>
        <p:spPr bwMode="auto">
          <a:xfrm>
            <a:off x="152400" y="-17398"/>
            <a:ext cx="1118937" cy="10734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4" name="TextBox 3"/>
          <p:cNvSpPr txBox="1"/>
          <p:nvPr/>
        </p:nvSpPr>
        <p:spPr>
          <a:xfrm>
            <a:off x="1219200" y="152400"/>
            <a:ext cx="1676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n cmpd="sng">
                  <a:solidFill>
                    <a:srgbClr val="FFFF00">
                      <a:alpha val="64000"/>
                    </a:srgbClr>
                  </a:solidFill>
                </a:ln>
                <a:solidFill>
                  <a:schemeClr val="bg1"/>
                </a:solidFill>
                <a:effectLst>
                  <a:innerShdw dir="3660000">
                    <a:srgbClr val="FFFF00"/>
                  </a:innerShdw>
                  <a:reflection blurRad="6350" stA="50000" endA="300" endPos="50000" dist="60007" dir="5400000" sy="-100000" algn="bl" rotWithShape="0"/>
                </a:effectLst>
                <a:latin typeface="Footlight MT Light" panose="0204060206030A020304" pitchFamily="18" charset="0"/>
              </a:rPr>
              <a:t>n</a:t>
            </a:r>
            <a:r>
              <a:rPr lang="en-US" sz="3200" b="1" dirty="0" err="1" smtClean="0">
                <a:ln cmpd="sng">
                  <a:solidFill>
                    <a:srgbClr val="FFFF00">
                      <a:alpha val="64000"/>
                    </a:srgbClr>
                  </a:solidFill>
                </a:ln>
                <a:solidFill>
                  <a:schemeClr val="bg1"/>
                </a:solidFill>
                <a:effectLst>
                  <a:innerShdw dir="3660000">
                    <a:srgbClr val="FFFF00"/>
                  </a:innerShdw>
                  <a:reflection blurRad="6350" stA="50000" endA="300" endPos="50000" dist="60007" dir="5400000" sy="-100000" algn="bl" rotWithShape="0"/>
                </a:effectLst>
                <a:latin typeface="Footlight MT Light" panose="0204060206030A020304" pitchFamily="18" charset="0"/>
              </a:rPr>
              <a:t>tro</a:t>
            </a:r>
            <a:r>
              <a:rPr lang="en-US" sz="3200" b="1" dirty="0" smtClean="0">
                <a:ln cmpd="sng">
                  <a:solidFill>
                    <a:srgbClr val="FFFF00">
                      <a:alpha val="64000"/>
                    </a:srgbClr>
                  </a:solidFill>
                </a:ln>
                <a:solidFill>
                  <a:schemeClr val="bg1"/>
                </a:solidFill>
                <a:effectLst>
                  <a:innerShdw dir="3660000">
                    <a:srgbClr val="FFFF00"/>
                  </a:innerShdw>
                  <a:reflection blurRad="6350" stA="50000" endA="300" endPos="50000" dist="60007" dir="5400000" sy="-100000" algn="bl" rotWithShape="0"/>
                </a:effectLst>
                <a:latin typeface="Footlight MT Light" panose="0204060206030A020304" pitchFamily="18" charset="0"/>
              </a:rPr>
              <a:t>  to</a:t>
            </a:r>
            <a:endParaRPr lang="en-US" sz="3200" b="1" dirty="0">
              <a:ln cmpd="sng">
                <a:solidFill>
                  <a:srgbClr val="FFFF00">
                    <a:alpha val="64000"/>
                  </a:srgbClr>
                </a:solidFill>
              </a:ln>
              <a:solidFill>
                <a:schemeClr val="bg1"/>
              </a:solidFill>
              <a:effectLst>
                <a:innerShdw dir="3660000">
                  <a:srgbClr val="FFFF00"/>
                </a:innerShdw>
                <a:reflection blurRad="6350" stA="50000" endA="300" endPos="50000" dist="60007" dir="5400000" sy="-100000" algn="bl" rotWithShape="0"/>
              </a:effectLst>
              <a:latin typeface="Footlight MT Light" panose="0204060206030A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28600" y="1149489"/>
            <a:ext cx="8382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Unit Outline</a:t>
            </a:r>
          </a:p>
          <a:p>
            <a:pPr marL="514350" indent="-514350">
              <a:buAutoNum type="romanUcPeriod"/>
            </a:pPr>
            <a:r>
              <a:rPr lang="en-US" sz="2000" dirty="0" smtClean="0">
                <a:solidFill>
                  <a:schemeClr val="bg1"/>
                </a:solidFill>
              </a:rPr>
              <a:t>Setting up the Lab</a:t>
            </a:r>
          </a:p>
          <a:p>
            <a:pPr lvl="1"/>
            <a:r>
              <a:rPr lang="en-US" sz="2000" dirty="0" smtClean="0">
                <a:solidFill>
                  <a:schemeClr val="bg1"/>
                </a:solidFill>
              </a:rPr>
              <a:t>A.  How did we get the periodic table?</a:t>
            </a:r>
          </a:p>
          <a:p>
            <a:r>
              <a:rPr lang="en-US" sz="2000" dirty="0">
                <a:solidFill>
                  <a:schemeClr val="bg1"/>
                </a:solidFill>
              </a:rPr>
              <a:t>	</a:t>
            </a:r>
            <a:r>
              <a:rPr lang="en-US" sz="2000" dirty="0" smtClean="0">
                <a:solidFill>
                  <a:schemeClr val="bg1"/>
                </a:solidFill>
              </a:rPr>
              <a:t>1.  The importance of Negative space</a:t>
            </a:r>
          </a:p>
        </p:txBody>
      </p:sp>
      <p:pic>
        <p:nvPicPr>
          <p:cNvPr id="3076" name="Picture 4" descr="http://www.art-spire.com/wp-content/gallery/2013/Fevrier_2013/29-02-13_Noma_Bar/Noma_Bar_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2590800"/>
            <a:ext cx="3339921" cy="37695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215189" y="2895600"/>
            <a:ext cx="22098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When has knowing what you don’t know revolutionized what man has been searching for?</a:t>
            </a:r>
            <a:endParaRPr lang="en-US" sz="2400" dirty="0">
              <a:solidFill>
                <a:schemeClr val="bg1">
                  <a:lumMod val="8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63958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img04.deviantart.net/bde1/i/2013/332/b/c/wallpaper___i_love_chemistry___breaking_bad_by_black_adrac_star-d6vypf7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" t="51090" r="-395" b="28529"/>
          <a:stretch/>
        </p:blipFill>
        <p:spPr bwMode="auto">
          <a:xfrm>
            <a:off x="0" y="0"/>
            <a:ext cx="9144000" cy="10560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6" name="Picture 2" descr="http://img04.deviantart.net/bde1/i/2013/332/b/c/wallpaper___i_love_chemistry___breaking_bad_by_black_adrac_star-d6vypf7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09" t="30036" r="69254" b="49247"/>
          <a:stretch/>
        </p:blipFill>
        <p:spPr bwMode="auto">
          <a:xfrm>
            <a:off x="152400" y="-17398"/>
            <a:ext cx="1118937" cy="10734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4" name="TextBox 3"/>
          <p:cNvSpPr txBox="1"/>
          <p:nvPr/>
        </p:nvSpPr>
        <p:spPr>
          <a:xfrm>
            <a:off x="1219200" y="152400"/>
            <a:ext cx="1676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n cmpd="sng">
                  <a:solidFill>
                    <a:srgbClr val="FFFF00">
                      <a:alpha val="64000"/>
                    </a:srgbClr>
                  </a:solidFill>
                </a:ln>
                <a:solidFill>
                  <a:schemeClr val="bg1"/>
                </a:solidFill>
                <a:effectLst>
                  <a:innerShdw dir="3660000">
                    <a:srgbClr val="FFFF00"/>
                  </a:innerShdw>
                  <a:reflection blurRad="6350" stA="50000" endA="300" endPos="50000" dist="60007" dir="5400000" sy="-100000" algn="bl" rotWithShape="0"/>
                </a:effectLst>
                <a:latin typeface="Footlight MT Light" panose="0204060206030A020304" pitchFamily="18" charset="0"/>
              </a:rPr>
              <a:t>n</a:t>
            </a:r>
            <a:r>
              <a:rPr lang="en-US" sz="3200" b="1" dirty="0" err="1" smtClean="0">
                <a:ln cmpd="sng">
                  <a:solidFill>
                    <a:srgbClr val="FFFF00">
                      <a:alpha val="64000"/>
                    </a:srgbClr>
                  </a:solidFill>
                </a:ln>
                <a:solidFill>
                  <a:schemeClr val="bg1"/>
                </a:solidFill>
                <a:effectLst>
                  <a:innerShdw dir="3660000">
                    <a:srgbClr val="FFFF00"/>
                  </a:innerShdw>
                  <a:reflection blurRad="6350" stA="50000" endA="300" endPos="50000" dist="60007" dir="5400000" sy="-100000" algn="bl" rotWithShape="0"/>
                </a:effectLst>
                <a:latin typeface="Footlight MT Light" panose="0204060206030A020304" pitchFamily="18" charset="0"/>
              </a:rPr>
              <a:t>tro</a:t>
            </a:r>
            <a:r>
              <a:rPr lang="en-US" sz="3200" b="1" dirty="0" smtClean="0">
                <a:ln cmpd="sng">
                  <a:solidFill>
                    <a:srgbClr val="FFFF00">
                      <a:alpha val="64000"/>
                    </a:srgbClr>
                  </a:solidFill>
                </a:ln>
                <a:solidFill>
                  <a:schemeClr val="bg1"/>
                </a:solidFill>
                <a:effectLst>
                  <a:innerShdw dir="3660000">
                    <a:srgbClr val="FFFF00"/>
                  </a:innerShdw>
                  <a:reflection blurRad="6350" stA="50000" endA="300" endPos="50000" dist="60007" dir="5400000" sy="-100000" algn="bl" rotWithShape="0"/>
                </a:effectLst>
                <a:latin typeface="Footlight MT Light" panose="0204060206030A020304" pitchFamily="18" charset="0"/>
              </a:rPr>
              <a:t>  to</a:t>
            </a:r>
            <a:endParaRPr lang="en-US" sz="3200" b="1" dirty="0">
              <a:ln cmpd="sng">
                <a:solidFill>
                  <a:srgbClr val="FFFF00">
                    <a:alpha val="64000"/>
                  </a:srgbClr>
                </a:solidFill>
              </a:ln>
              <a:solidFill>
                <a:schemeClr val="bg1"/>
              </a:solidFill>
              <a:effectLst>
                <a:innerShdw dir="3660000">
                  <a:srgbClr val="FFFF00"/>
                </a:innerShdw>
                <a:reflection blurRad="6350" stA="50000" endA="300" endPos="50000" dist="60007" dir="5400000" sy="-100000" algn="bl" rotWithShape="0"/>
              </a:effectLst>
              <a:latin typeface="Footlight MT Light" panose="0204060206030A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10207" y="1331151"/>
            <a:ext cx="7467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F</a:t>
            </a:r>
            <a:r>
              <a:rPr lang="en-US" sz="2400" dirty="0" smtClean="0">
                <a:solidFill>
                  <a:schemeClr val="bg1"/>
                </a:solidFill>
              </a:rPr>
              <a:t>ive </a:t>
            </a:r>
            <a:r>
              <a:rPr lang="en-US" sz="2400" dirty="0">
                <a:solidFill>
                  <a:schemeClr val="bg1"/>
                </a:solidFill>
              </a:rPr>
              <a:t>major reaction types: </a:t>
            </a:r>
          </a:p>
        </p:txBody>
      </p:sp>
      <p:pic>
        <p:nvPicPr>
          <p:cNvPr id="3076" name="Picture 4" descr="https://i.ytimg.com/vi/2qX9MOQOmAM/hqdefault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5" t="12549" r="26563" b="50000"/>
          <a:stretch/>
        </p:blipFill>
        <p:spPr bwMode="auto">
          <a:xfrm>
            <a:off x="1263454" y="2895600"/>
            <a:ext cx="6589986" cy="2664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ular Callout 4"/>
          <p:cNvSpPr/>
          <p:nvPr/>
        </p:nvSpPr>
        <p:spPr>
          <a:xfrm>
            <a:off x="6024640" y="1063259"/>
            <a:ext cx="1828800" cy="2220533"/>
          </a:xfrm>
          <a:prstGeom prst="wedgeRoundRectCallout">
            <a:avLst>
              <a:gd name="adj1" fmla="val -55316"/>
              <a:gd name="adj2" fmla="val 35521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08" b="11860"/>
          <a:stretch/>
        </p:blipFill>
        <p:spPr bwMode="auto">
          <a:xfrm>
            <a:off x="6272048" y="1222853"/>
            <a:ext cx="1300400" cy="19013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78395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img04.deviantart.net/bde1/i/2013/332/b/c/wallpaper___i_love_chemistry___breaking_bad_by_black_adrac_star-d6vypf7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" t="51090" r="-395" b="28529"/>
          <a:stretch/>
        </p:blipFill>
        <p:spPr bwMode="auto">
          <a:xfrm>
            <a:off x="0" y="0"/>
            <a:ext cx="9144000" cy="10560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6" name="Picture 2" descr="http://img04.deviantart.net/bde1/i/2013/332/b/c/wallpaper___i_love_chemistry___breaking_bad_by_black_adrac_star-d6vypf7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09" t="30036" r="69254" b="49247"/>
          <a:stretch/>
        </p:blipFill>
        <p:spPr bwMode="auto">
          <a:xfrm>
            <a:off x="152400" y="-17398"/>
            <a:ext cx="1118937" cy="10734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4" name="TextBox 3"/>
          <p:cNvSpPr txBox="1"/>
          <p:nvPr/>
        </p:nvSpPr>
        <p:spPr>
          <a:xfrm>
            <a:off x="1219200" y="152400"/>
            <a:ext cx="1676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n cmpd="sng">
                  <a:solidFill>
                    <a:srgbClr val="FFFF00">
                      <a:alpha val="64000"/>
                    </a:srgbClr>
                  </a:solidFill>
                </a:ln>
                <a:solidFill>
                  <a:schemeClr val="bg1"/>
                </a:solidFill>
                <a:effectLst>
                  <a:innerShdw dir="3660000">
                    <a:srgbClr val="FFFF00"/>
                  </a:innerShdw>
                  <a:reflection blurRad="6350" stA="50000" endA="300" endPos="50000" dist="60007" dir="5400000" sy="-100000" algn="bl" rotWithShape="0"/>
                </a:effectLst>
                <a:latin typeface="Footlight MT Light" panose="0204060206030A020304" pitchFamily="18" charset="0"/>
              </a:rPr>
              <a:t>n</a:t>
            </a:r>
            <a:r>
              <a:rPr lang="en-US" sz="3200" b="1" dirty="0" err="1" smtClean="0">
                <a:ln cmpd="sng">
                  <a:solidFill>
                    <a:srgbClr val="FFFF00">
                      <a:alpha val="64000"/>
                    </a:srgbClr>
                  </a:solidFill>
                </a:ln>
                <a:solidFill>
                  <a:schemeClr val="bg1"/>
                </a:solidFill>
                <a:effectLst>
                  <a:innerShdw dir="3660000">
                    <a:srgbClr val="FFFF00"/>
                  </a:innerShdw>
                  <a:reflection blurRad="6350" stA="50000" endA="300" endPos="50000" dist="60007" dir="5400000" sy="-100000" algn="bl" rotWithShape="0"/>
                </a:effectLst>
                <a:latin typeface="Footlight MT Light" panose="0204060206030A020304" pitchFamily="18" charset="0"/>
              </a:rPr>
              <a:t>tro</a:t>
            </a:r>
            <a:r>
              <a:rPr lang="en-US" sz="3200" b="1" dirty="0" smtClean="0">
                <a:ln cmpd="sng">
                  <a:solidFill>
                    <a:srgbClr val="FFFF00">
                      <a:alpha val="64000"/>
                    </a:srgbClr>
                  </a:solidFill>
                </a:ln>
                <a:solidFill>
                  <a:schemeClr val="bg1"/>
                </a:solidFill>
                <a:effectLst>
                  <a:innerShdw dir="3660000">
                    <a:srgbClr val="FFFF00"/>
                  </a:innerShdw>
                  <a:reflection blurRad="6350" stA="50000" endA="300" endPos="50000" dist="60007" dir="5400000" sy="-100000" algn="bl" rotWithShape="0"/>
                </a:effectLst>
                <a:latin typeface="Footlight MT Light" panose="0204060206030A020304" pitchFamily="18" charset="0"/>
              </a:rPr>
              <a:t>  to</a:t>
            </a:r>
            <a:endParaRPr lang="en-US" sz="3200" b="1" dirty="0">
              <a:ln cmpd="sng">
                <a:solidFill>
                  <a:srgbClr val="FFFF00">
                    <a:alpha val="64000"/>
                  </a:srgbClr>
                </a:solidFill>
              </a:ln>
              <a:solidFill>
                <a:schemeClr val="bg1"/>
              </a:solidFill>
              <a:effectLst>
                <a:innerShdw dir="3660000">
                  <a:srgbClr val="FFFF00"/>
                </a:innerShdw>
                <a:reflection blurRad="6350" stA="50000" endA="300" endPos="50000" dist="60007" dir="5400000" sy="-100000" algn="bl" rotWithShape="0"/>
              </a:effectLst>
              <a:latin typeface="Footlight MT Light" panose="0204060206030A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10207" y="1331151"/>
            <a:ext cx="7467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F</a:t>
            </a:r>
            <a:r>
              <a:rPr lang="en-US" sz="2400" dirty="0" smtClean="0">
                <a:solidFill>
                  <a:schemeClr val="bg1"/>
                </a:solidFill>
              </a:rPr>
              <a:t>ive </a:t>
            </a:r>
            <a:r>
              <a:rPr lang="en-US" sz="2400" dirty="0">
                <a:solidFill>
                  <a:schemeClr val="bg1"/>
                </a:solidFill>
              </a:rPr>
              <a:t>major reaction types: 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57" t="13913" r="68655" b="49382"/>
          <a:stretch/>
        </p:blipFill>
        <p:spPr bwMode="auto">
          <a:xfrm>
            <a:off x="457199" y="2500148"/>
            <a:ext cx="6519041" cy="3775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 descr="https://i.ytimg.com/vi/2qX9MOQOmAM/hqdefault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38" t="12549" r="41524" b="81374"/>
          <a:stretch/>
        </p:blipFill>
        <p:spPr bwMode="auto">
          <a:xfrm>
            <a:off x="2412124" y="3729742"/>
            <a:ext cx="2906318" cy="432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208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img04.deviantart.net/bde1/i/2013/332/b/c/wallpaper___i_love_chemistry___breaking_bad_by_black_adrac_star-d6vypf7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" t="51090" r="-395" b="28529"/>
          <a:stretch/>
        </p:blipFill>
        <p:spPr bwMode="auto">
          <a:xfrm>
            <a:off x="0" y="0"/>
            <a:ext cx="9144000" cy="10560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6" name="Picture 2" descr="http://img04.deviantart.net/bde1/i/2013/332/b/c/wallpaper___i_love_chemistry___breaking_bad_by_black_adrac_star-d6vypf7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09" t="30036" r="69254" b="49247"/>
          <a:stretch/>
        </p:blipFill>
        <p:spPr bwMode="auto">
          <a:xfrm>
            <a:off x="152400" y="-17398"/>
            <a:ext cx="1118937" cy="10734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4" name="TextBox 3"/>
          <p:cNvSpPr txBox="1"/>
          <p:nvPr/>
        </p:nvSpPr>
        <p:spPr>
          <a:xfrm>
            <a:off x="1219200" y="152400"/>
            <a:ext cx="1676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n cmpd="sng">
                  <a:solidFill>
                    <a:srgbClr val="FFFF00">
                      <a:alpha val="64000"/>
                    </a:srgbClr>
                  </a:solidFill>
                </a:ln>
                <a:solidFill>
                  <a:schemeClr val="bg1"/>
                </a:solidFill>
                <a:effectLst>
                  <a:innerShdw dir="3660000">
                    <a:srgbClr val="FFFF00"/>
                  </a:innerShdw>
                  <a:reflection blurRad="6350" stA="50000" endA="300" endPos="50000" dist="60007" dir="5400000" sy="-100000" algn="bl" rotWithShape="0"/>
                </a:effectLst>
                <a:latin typeface="Footlight MT Light" panose="0204060206030A020304" pitchFamily="18" charset="0"/>
              </a:rPr>
              <a:t>n</a:t>
            </a:r>
            <a:r>
              <a:rPr lang="en-US" sz="3200" b="1" dirty="0" err="1" smtClean="0">
                <a:ln cmpd="sng">
                  <a:solidFill>
                    <a:srgbClr val="FFFF00">
                      <a:alpha val="64000"/>
                    </a:srgbClr>
                  </a:solidFill>
                </a:ln>
                <a:solidFill>
                  <a:schemeClr val="bg1"/>
                </a:solidFill>
                <a:effectLst>
                  <a:innerShdw dir="3660000">
                    <a:srgbClr val="FFFF00"/>
                  </a:innerShdw>
                  <a:reflection blurRad="6350" stA="50000" endA="300" endPos="50000" dist="60007" dir="5400000" sy="-100000" algn="bl" rotWithShape="0"/>
                </a:effectLst>
                <a:latin typeface="Footlight MT Light" panose="0204060206030A020304" pitchFamily="18" charset="0"/>
              </a:rPr>
              <a:t>tro</a:t>
            </a:r>
            <a:r>
              <a:rPr lang="en-US" sz="3200" b="1" dirty="0" smtClean="0">
                <a:ln cmpd="sng">
                  <a:solidFill>
                    <a:srgbClr val="FFFF00">
                      <a:alpha val="64000"/>
                    </a:srgbClr>
                  </a:solidFill>
                </a:ln>
                <a:solidFill>
                  <a:schemeClr val="bg1"/>
                </a:solidFill>
                <a:effectLst>
                  <a:innerShdw dir="3660000">
                    <a:srgbClr val="FFFF00"/>
                  </a:innerShdw>
                  <a:reflection blurRad="6350" stA="50000" endA="300" endPos="50000" dist="60007" dir="5400000" sy="-100000" algn="bl" rotWithShape="0"/>
                </a:effectLst>
                <a:latin typeface="Footlight MT Light" panose="0204060206030A020304" pitchFamily="18" charset="0"/>
              </a:rPr>
              <a:t>  to</a:t>
            </a:r>
            <a:endParaRPr lang="en-US" sz="3200" b="1" dirty="0">
              <a:ln cmpd="sng">
                <a:solidFill>
                  <a:srgbClr val="FFFF00">
                    <a:alpha val="64000"/>
                  </a:srgbClr>
                </a:solidFill>
              </a:ln>
              <a:solidFill>
                <a:schemeClr val="bg1"/>
              </a:solidFill>
              <a:effectLst>
                <a:innerShdw dir="3660000">
                  <a:srgbClr val="FFFF00"/>
                </a:innerShdw>
                <a:reflection blurRad="6350" stA="50000" endA="300" endPos="50000" dist="60007" dir="5400000" sy="-100000" algn="bl" rotWithShape="0"/>
              </a:effectLst>
              <a:latin typeface="Footlight MT Light" panose="0204060206030A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10207" y="1331151"/>
            <a:ext cx="7467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F</a:t>
            </a:r>
            <a:r>
              <a:rPr lang="en-US" sz="2400" dirty="0" smtClean="0">
                <a:solidFill>
                  <a:schemeClr val="bg1"/>
                </a:solidFill>
              </a:rPr>
              <a:t>ive </a:t>
            </a:r>
            <a:r>
              <a:rPr lang="en-US" sz="2400" dirty="0">
                <a:solidFill>
                  <a:schemeClr val="bg1"/>
                </a:solidFill>
              </a:rPr>
              <a:t>major reaction types: 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2" t="13726" r="68618" b="57561"/>
          <a:stretch/>
        </p:blipFill>
        <p:spPr bwMode="auto">
          <a:xfrm>
            <a:off x="711868" y="2514600"/>
            <a:ext cx="6848804" cy="2953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 descr="https://i.ytimg.com/vi/2qX9MOQOmAM/hqdefault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90" t="19844" r="45678" b="74635"/>
          <a:stretch/>
        </p:blipFill>
        <p:spPr bwMode="auto">
          <a:xfrm>
            <a:off x="2895600" y="3925749"/>
            <a:ext cx="2317531" cy="392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7099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img04.deviantart.net/bde1/i/2013/332/b/c/wallpaper___i_love_chemistry___breaking_bad_by_black_adrac_star-d6vypf7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" t="51090" r="-395" b="28529"/>
          <a:stretch/>
        </p:blipFill>
        <p:spPr bwMode="auto">
          <a:xfrm>
            <a:off x="0" y="0"/>
            <a:ext cx="9144000" cy="10560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6" name="Picture 2" descr="http://img04.deviantart.net/bde1/i/2013/332/b/c/wallpaper___i_love_chemistry___breaking_bad_by_black_adrac_star-d6vypf7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09" t="30036" r="69254" b="49247"/>
          <a:stretch/>
        </p:blipFill>
        <p:spPr bwMode="auto">
          <a:xfrm>
            <a:off x="152400" y="-17398"/>
            <a:ext cx="1118937" cy="10734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4" name="TextBox 3"/>
          <p:cNvSpPr txBox="1"/>
          <p:nvPr/>
        </p:nvSpPr>
        <p:spPr>
          <a:xfrm>
            <a:off x="1219200" y="152400"/>
            <a:ext cx="1676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n cmpd="sng">
                  <a:solidFill>
                    <a:srgbClr val="FFFF00">
                      <a:alpha val="64000"/>
                    </a:srgbClr>
                  </a:solidFill>
                </a:ln>
                <a:solidFill>
                  <a:schemeClr val="bg1"/>
                </a:solidFill>
                <a:effectLst>
                  <a:innerShdw dir="3660000">
                    <a:srgbClr val="FFFF00"/>
                  </a:innerShdw>
                  <a:reflection blurRad="6350" stA="50000" endA="300" endPos="50000" dist="60007" dir="5400000" sy="-100000" algn="bl" rotWithShape="0"/>
                </a:effectLst>
                <a:latin typeface="Footlight MT Light" panose="0204060206030A020304" pitchFamily="18" charset="0"/>
              </a:rPr>
              <a:t>n</a:t>
            </a:r>
            <a:r>
              <a:rPr lang="en-US" sz="3200" b="1" dirty="0" err="1" smtClean="0">
                <a:ln cmpd="sng">
                  <a:solidFill>
                    <a:srgbClr val="FFFF00">
                      <a:alpha val="64000"/>
                    </a:srgbClr>
                  </a:solidFill>
                </a:ln>
                <a:solidFill>
                  <a:schemeClr val="bg1"/>
                </a:solidFill>
                <a:effectLst>
                  <a:innerShdw dir="3660000">
                    <a:srgbClr val="FFFF00"/>
                  </a:innerShdw>
                  <a:reflection blurRad="6350" stA="50000" endA="300" endPos="50000" dist="60007" dir="5400000" sy="-100000" algn="bl" rotWithShape="0"/>
                </a:effectLst>
                <a:latin typeface="Footlight MT Light" panose="0204060206030A020304" pitchFamily="18" charset="0"/>
              </a:rPr>
              <a:t>tro</a:t>
            </a:r>
            <a:r>
              <a:rPr lang="en-US" sz="3200" b="1" dirty="0" smtClean="0">
                <a:ln cmpd="sng">
                  <a:solidFill>
                    <a:srgbClr val="FFFF00">
                      <a:alpha val="64000"/>
                    </a:srgbClr>
                  </a:solidFill>
                </a:ln>
                <a:solidFill>
                  <a:schemeClr val="bg1"/>
                </a:solidFill>
                <a:effectLst>
                  <a:innerShdw dir="3660000">
                    <a:srgbClr val="FFFF00"/>
                  </a:innerShdw>
                  <a:reflection blurRad="6350" stA="50000" endA="300" endPos="50000" dist="60007" dir="5400000" sy="-100000" algn="bl" rotWithShape="0"/>
                </a:effectLst>
                <a:latin typeface="Footlight MT Light" panose="0204060206030A020304" pitchFamily="18" charset="0"/>
              </a:rPr>
              <a:t>  to</a:t>
            </a:r>
            <a:endParaRPr lang="en-US" sz="3200" b="1" dirty="0">
              <a:ln cmpd="sng">
                <a:solidFill>
                  <a:srgbClr val="FFFF00">
                    <a:alpha val="64000"/>
                  </a:srgbClr>
                </a:solidFill>
              </a:ln>
              <a:solidFill>
                <a:schemeClr val="bg1"/>
              </a:solidFill>
              <a:effectLst>
                <a:innerShdw dir="3660000">
                  <a:srgbClr val="FFFF00"/>
                </a:innerShdw>
                <a:reflection blurRad="6350" stA="50000" endA="300" endPos="50000" dist="60007" dir="5400000" sy="-100000" algn="bl" rotWithShape="0"/>
              </a:effectLst>
              <a:latin typeface="Footlight MT Light" panose="0204060206030A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10207" y="1331151"/>
            <a:ext cx="7467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F</a:t>
            </a:r>
            <a:r>
              <a:rPr lang="en-US" sz="2400" dirty="0" smtClean="0">
                <a:solidFill>
                  <a:schemeClr val="bg1"/>
                </a:solidFill>
              </a:rPr>
              <a:t>ive </a:t>
            </a:r>
            <a:r>
              <a:rPr lang="en-US" sz="2400" dirty="0">
                <a:solidFill>
                  <a:schemeClr val="bg1"/>
                </a:solidFill>
              </a:rPr>
              <a:t>major reaction types: </a:t>
            </a:r>
          </a:p>
        </p:txBody>
      </p:sp>
      <p:pic>
        <p:nvPicPr>
          <p:cNvPr id="3074" name="Picture 2" descr="https://i.ytimg.com/vi/aMU1RaRulSo/maxresdefault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009" b="24663"/>
          <a:stretch/>
        </p:blipFill>
        <p:spPr bwMode="auto">
          <a:xfrm>
            <a:off x="298231" y="1905000"/>
            <a:ext cx="8547538" cy="4470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0555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84" t="14258" r="68368" b="45772"/>
          <a:stretch/>
        </p:blipFill>
        <p:spPr bwMode="auto">
          <a:xfrm>
            <a:off x="961698" y="1994803"/>
            <a:ext cx="6689834" cy="41117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http://img04.deviantart.net/bde1/i/2013/332/b/c/wallpaper___i_love_chemistry___breaking_bad_by_black_adrac_star-d6vypf7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" t="51090" r="-395" b="28529"/>
          <a:stretch/>
        </p:blipFill>
        <p:spPr bwMode="auto">
          <a:xfrm>
            <a:off x="0" y="0"/>
            <a:ext cx="9144000" cy="10560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6" name="Picture 2" descr="http://img04.deviantart.net/bde1/i/2013/332/b/c/wallpaper___i_love_chemistry___breaking_bad_by_black_adrac_star-d6vypf7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09" t="30036" r="69254" b="49247"/>
          <a:stretch/>
        </p:blipFill>
        <p:spPr bwMode="auto">
          <a:xfrm>
            <a:off x="152400" y="-17398"/>
            <a:ext cx="1118937" cy="10734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4" name="TextBox 3"/>
          <p:cNvSpPr txBox="1"/>
          <p:nvPr/>
        </p:nvSpPr>
        <p:spPr>
          <a:xfrm>
            <a:off x="1219200" y="152400"/>
            <a:ext cx="1676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n cmpd="sng">
                  <a:solidFill>
                    <a:srgbClr val="FFFF00">
                      <a:alpha val="64000"/>
                    </a:srgbClr>
                  </a:solidFill>
                </a:ln>
                <a:solidFill>
                  <a:schemeClr val="bg1"/>
                </a:solidFill>
                <a:effectLst>
                  <a:innerShdw dir="3660000">
                    <a:srgbClr val="FFFF00"/>
                  </a:innerShdw>
                  <a:reflection blurRad="6350" stA="50000" endA="300" endPos="50000" dist="60007" dir="5400000" sy="-100000" algn="bl" rotWithShape="0"/>
                </a:effectLst>
                <a:latin typeface="Footlight MT Light" panose="0204060206030A020304" pitchFamily="18" charset="0"/>
              </a:rPr>
              <a:t>n</a:t>
            </a:r>
            <a:r>
              <a:rPr lang="en-US" sz="3200" b="1" dirty="0" err="1" smtClean="0">
                <a:ln cmpd="sng">
                  <a:solidFill>
                    <a:srgbClr val="FFFF00">
                      <a:alpha val="64000"/>
                    </a:srgbClr>
                  </a:solidFill>
                </a:ln>
                <a:solidFill>
                  <a:schemeClr val="bg1"/>
                </a:solidFill>
                <a:effectLst>
                  <a:innerShdw dir="3660000">
                    <a:srgbClr val="FFFF00"/>
                  </a:innerShdw>
                  <a:reflection blurRad="6350" stA="50000" endA="300" endPos="50000" dist="60007" dir="5400000" sy="-100000" algn="bl" rotWithShape="0"/>
                </a:effectLst>
                <a:latin typeface="Footlight MT Light" panose="0204060206030A020304" pitchFamily="18" charset="0"/>
              </a:rPr>
              <a:t>tro</a:t>
            </a:r>
            <a:r>
              <a:rPr lang="en-US" sz="3200" b="1" dirty="0" smtClean="0">
                <a:ln cmpd="sng">
                  <a:solidFill>
                    <a:srgbClr val="FFFF00">
                      <a:alpha val="64000"/>
                    </a:srgbClr>
                  </a:solidFill>
                </a:ln>
                <a:solidFill>
                  <a:schemeClr val="bg1"/>
                </a:solidFill>
                <a:effectLst>
                  <a:innerShdw dir="3660000">
                    <a:srgbClr val="FFFF00"/>
                  </a:innerShdw>
                  <a:reflection blurRad="6350" stA="50000" endA="300" endPos="50000" dist="60007" dir="5400000" sy="-100000" algn="bl" rotWithShape="0"/>
                </a:effectLst>
                <a:latin typeface="Footlight MT Light" panose="0204060206030A020304" pitchFamily="18" charset="0"/>
              </a:rPr>
              <a:t>  to</a:t>
            </a:r>
            <a:endParaRPr lang="en-US" sz="3200" b="1" dirty="0">
              <a:ln cmpd="sng">
                <a:solidFill>
                  <a:srgbClr val="FFFF00">
                    <a:alpha val="64000"/>
                  </a:srgbClr>
                </a:solidFill>
              </a:ln>
              <a:solidFill>
                <a:schemeClr val="bg1"/>
              </a:solidFill>
              <a:effectLst>
                <a:innerShdw dir="3660000">
                  <a:srgbClr val="FFFF00"/>
                </a:innerShdw>
                <a:reflection blurRad="6350" stA="50000" endA="300" endPos="50000" dist="60007" dir="5400000" sy="-100000" algn="bl" rotWithShape="0"/>
              </a:effectLst>
              <a:latin typeface="Footlight MT Light" panose="0204060206030A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10207" y="1331151"/>
            <a:ext cx="7467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F</a:t>
            </a:r>
            <a:r>
              <a:rPr lang="en-US" sz="2400" dirty="0" smtClean="0">
                <a:solidFill>
                  <a:schemeClr val="bg1"/>
                </a:solidFill>
              </a:rPr>
              <a:t>ive </a:t>
            </a:r>
            <a:r>
              <a:rPr lang="en-US" sz="2400" dirty="0">
                <a:solidFill>
                  <a:schemeClr val="bg1"/>
                </a:solidFill>
              </a:rPr>
              <a:t>major reaction types: </a:t>
            </a:r>
          </a:p>
        </p:txBody>
      </p:sp>
      <p:pic>
        <p:nvPicPr>
          <p:cNvPr id="9" name="Picture 4" descr="https://i.ytimg.com/vi/2qX9MOQOmAM/hqdefault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27" t="33222" r="40028" b="61257"/>
          <a:stretch/>
        </p:blipFill>
        <p:spPr bwMode="auto">
          <a:xfrm>
            <a:off x="5000297" y="1325510"/>
            <a:ext cx="2622331" cy="392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9111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img04.deviantart.net/bde1/i/2013/332/b/c/wallpaper___i_love_chemistry___breaking_bad_by_black_adrac_star-d6vypf7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" t="51090" r="-395" b="28529"/>
          <a:stretch/>
        </p:blipFill>
        <p:spPr bwMode="auto">
          <a:xfrm>
            <a:off x="0" y="0"/>
            <a:ext cx="9144000" cy="10560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6" name="Picture 2" descr="http://img04.deviantart.net/bde1/i/2013/332/b/c/wallpaper___i_love_chemistry___breaking_bad_by_black_adrac_star-d6vypf7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09" t="30036" r="69254" b="49247"/>
          <a:stretch/>
        </p:blipFill>
        <p:spPr bwMode="auto">
          <a:xfrm>
            <a:off x="152400" y="-17398"/>
            <a:ext cx="1118937" cy="10734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4" name="TextBox 3"/>
          <p:cNvSpPr txBox="1"/>
          <p:nvPr/>
        </p:nvSpPr>
        <p:spPr>
          <a:xfrm>
            <a:off x="1219200" y="152400"/>
            <a:ext cx="1676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n cmpd="sng">
                  <a:solidFill>
                    <a:srgbClr val="FFFF00">
                      <a:alpha val="64000"/>
                    </a:srgbClr>
                  </a:solidFill>
                </a:ln>
                <a:solidFill>
                  <a:schemeClr val="bg1"/>
                </a:solidFill>
                <a:effectLst>
                  <a:innerShdw dir="3660000">
                    <a:srgbClr val="FFFF00"/>
                  </a:innerShdw>
                  <a:reflection blurRad="6350" stA="50000" endA="300" endPos="50000" dist="60007" dir="5400000" sy="-100000" algn="bl" rotWithShape="0"/>
                </a:effectLst>
                <a:latin typeface="Footlight MT Light" panose="0204060206030A020304" pitchFamily="18" charset="0"/>
              </a:rPr>
              <a:t>n</a:t>
            </a:r>
            <a:r>
              <a:rPr lang="en-US" sz="3200" b="1" dirty="0" err="1" smtClean="0">
                <a:ln cmpd="sng">
                  <a:solidFill>
                    <a:srgbClr val="FFFF00">
                      <a:alpha val="64000"/>
                    </a:srgbClr>
                  </a:solidFill>
                </a:ln>
                <a:solidFill>
                  <a:schemeClr val="bg1"/>
                </a:solidFill>
                <a:effectLst>
                  <a:innerShdw dir="3660000">
                    <a:srgbClr val="FFFF00"/>
                  </a:innerShdw>
                  <a:reflection blurRad="6350" stA="50000" endA="300" endPos="50000" dist="60007" dir="5400000" sy="-100000" algn="bl" rotWithShape="0"/>
                </a:effectLst>
                <a:latin typeface="Footlight MT Light" panose="0204060206030A020304" pitchFamily="18" charset="0"/>
              </a:rPr>
              <a:t>tro</a:t>
            </a:r>
            <a:r>
              <a:rPr lang="en-US" sz="3200" b="1" dirty="0" smtClean="0">
                <a:ln cmpd="sng">
                  <a:solidFill>
                    <a:srgbClr val="FFFF00">
                      <a:alpha val="64000"/>
                    </a:srgbClr>
                  </a:solidFill>
                </a:ln>
                <a:solidFill>
                  <a:schemeClr val="bg1"/>
                </a:solidFill>
                <a:effectLst>
                  <a:innerShdw dir="3660000">
                    <a:srgbClr val="FFFF00"/>
                  </a:innerShdw>
                  <a:reflection blurRad="6350" stA="50000" endA="300" endPos="50000" dist="60007" dir="5400000" sy="-100000" algn="bl" rotWithShape="0"/>
                </a:effectLst>
                <a:latin typeface="Footlight MT Light" panose="0204060206030A020304" pitchFamily="18" charset="0"/>
              </a:rPr>
              <a:t>  to</a:t>
            </a:r>
            <a:endParaRPr lang="en-US" sz="3200" b="1" dirty="0">
              <a:ln cmpd="sng">
                <a:solidFill>
                  <a:srgbClr val="FFFF00">
                    <a:alpha val="64000"/>
                  </a:srgbClr>
                </a:solidFill>
              </a:ln>
              <a:solidFill>
                <a:schemeClr val="bg1"/>
              </a:solidFill>
              <a:effectLst>
                <a:innerShdw dir="3660000">
                  <a:srgbClr val="FFFF00"/>
                </a:innerShdw>
                <a:reflection blurRad="6350" stA="50000" endA="300" endPos="50000" dist="60007" dir="5400000" sy="-100000" algn="bl" rotWithShape="0"/>
              </a:effectLst>
              <a:latin typeface="Footlight MT Light" panose="0204060206030A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10207" y="1331151"/>
            <a:ext cx="7467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F</a:t>
            </a:r>
            <a:r>
              <a:rPr lang="en-US" sz="2400" dirty="0" smtClean="0">
                <a:solidFill>
                  <a:schemeClr val="bg1"/>
                </a:solidFill>
              </a:rPr>
              <a:t>ive </a:t>
            </a:r>
            <a:r>
              <a:rPr lang="en-US" sz="2400" dirty="0">
                <a:solidFill>
                  <a:schemeClr val="bg1"/>
                </a:solidFill>
              </a:rPr>
              <a:t>major reaction types: </a:t>
            </a:r>
          </a:p>
        </p:txBody>
      </p:sp>
      <p:pic>
        <p:nvPicPr>
          <p:cNvPr id="9" name="Picture 4" descr="https://i.ytimg.com/vi/2qX9MOQOmAM/hqdefault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26" t="38098" r="38947" b="55334"/>
          <a:stretch/>
        </p:blipFill>
        <p:spPr bwMode="auto">
          <a:xfrm>
            <a:off x="5000297" y="1325510"/>
            <a:ext cx="2677510" cy="467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14" t="14100" r="68345" b="46488"/>
          <a:stretch/>
        </p:blipFill>
        <p:spPr bwMode="auto">
          <a:xfrm>
            <a:off x="1051034" y="2133600"/>
            <a:ext cx="6626773" cy="40543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0117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img04.deviantart.net/bde1/i/2013/332/b/c/wallpaper___i_love_chemistry___breaking_bad_by_black_adrac_star-d6vypf7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" t="51090" r="-395" b="28529"/>
          <a:stretch/>
        </p:blipFill>
        <p:spPr bwMode="auto">
          <a:xfrm>
            <a:off x="0" y="0"/>
            <a:ext cx="9144000" cy="10560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6" name="Picture 2" descr="http://img04.deviantart.net/bde1/i/2013/332/b/c/wallpaper___i_love_chemistry___breaking_bad_by_black_adrac_star-d6vypf7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09" t="30036" r="69254" b="49247"/>
          <a:stretch/>
        </p:blipFill>
        <p:spPr bwMode="auto">
          <a:xfrm>
            <a:off x="152400" y="-17398"/>
            <a:ext cx="1118937" cy="10734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4" name="TextBox 3"/>
          <p:cNvSpPr txBox="1"/>
          <p:nvPr/>
        </p:nvSpPr>
        <p:spPr>
          <a:xfrm>
            <a:off x="1219200" y="152400"/>
            <a:ext cx="1676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n cmpd="sng">
                  <a:solidFill>
                    <a:srgbClr val="FFFF00">
                      <a:alpha val="64000"/>
                    </a:srgbClr>
                  </a:solidFill>
                </a:ln>
                <a:solidFill>
                  <a:schemeClr val="bg1"/>
                </a:solidFill>
                <a:effectLst>
                  <a:innerShdw dir="3660000">
                    <a:srgbClr val="FFFF00"/>
                  </a:innerShdw>
                  <a:reflection blurRad="6350" stA="50000" endA="300" endPos="50000" dist="60007" dir="5400000" sy="-100000" algn="bl" rotWithShape="0"/>
                </a:effectLst>
                <a:latin typeface="Footlight MT Light" panose="0204060206030A020304" pitchFamily="18" charset="0"/>
              </a:rPr>
              <a:t>n</a:t>
            </a:r>
            <a:r>
              <a:rPr lang="en-US" sz="3200" b="1" dirty="0" err="1" smtClean="0">
                <a:ln cmpd="sng">
                  <a:solidFill>
                    <a:srgbClr val="FFFF00">
                      <a:alpha val="64000"/>
                    </a:srgbClr>
                  </a:solidFill>
                </a:ln>
                <a:solidFill>
                  <a:schemeClr val="bg1"/>
                </a:solidFill>
                <a:effectLst>
                  <a:innerShdw dir="3660000">
                    <a:srgbClr val="FFFF00"/>
                  </a:innerShdw>
                  <a:reflection blurRad="6350" stA="50000" endA="300" endPos="50000" dist="60007" dir="5400000" sy="-100000" algn="bl" rotWithShape="0"/>
                </a:effectLst>
                <a:latin typeface="Footlight MT Light" panose="0204060206030A020304" pitchFamily="18" charset="0"/>
              </a:rPr>
              <a:t>tro</a:t>
            </a:r>
            <a:r>
              <a:rPr lang="en-US" sz="3200" b="1" dirty="0" smtClean="0">
                <a:ln cmpd="sng">
                  <a:solidFill>
                    <a:srgbClr val="FFFF00">
                      <a:alpha val="64000"/>
                    </a:srgbClr>
                  </a:solidFill>
                </a:ln>
                <a:solidFill>
                  <a:schemeClr val="bg1"/>
                </a:solidFill>
                <a:effectLst>
                  <a:innerShdw dir="3660000">
                    <a:srgbClr val="FFFF00"/>
                  </a:innerShdw>
                  <a:reflection blurRad="6350" stA="50000" endA="300" endPos="50000" dist="60007" dir="5400000" sy="-100000" algn="bl" rotWithShape="0"/>
                </a:effectLst>
                <a:latin typeface="Footlight MT Light" panose="0204060206030A020304" pitchFamily="18" charset="0"/>
              </a:rPr>
              <a:t>  to</a:t>
            </a:r>
            <a:endParaRPr lang="en-US" sz="3200" b="1" dirty="0">
              <a:ln cmpd="sng">
                <a:solidFill>
                  <a:srgbClr val="FFFF00">
                    <a:alpha val="64000"/>
                  </a:srgbClr>
                </a:solidFill>
              </a:ln>
              <a:solidFill>
                <a:schemeClr val="bg1"/>
              </a:solidFill>
              <a:effectLst>
                <a:innerShdw dir="3660000">
                  <a:srgbClr val="FFFF00"/>
                </a:innerShdw>
                <a:reflection blurRad="6350" stA="50000" endA="300" endPos="50000" dist="60007" dir="5400000" sy="-100000" algn="bl" rotWithShape="0"/>
              </a:effectLst>
              <a:latin typeface="Footlight MT Light" panose="0204060206030A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10206" y="1331151"/>
            <a:ext cx="801939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F</a:t>
            </a:r>
            <a:r>
              <a:rPr lang="en-US" sz="2400" dirty="0" smtClean="0">
                <a:solidFill>
                  <a:schemeClr val="bg1"/>
                </a:solidFill>
              </a:rPr>
              <a:t>ive </a:t>
            </a:r>
            <a:r>
              <a:rPr lang="en-US" sz="2400" dirty="0">
                <a:solidFill>
                  <a:schemeClr val="bg1"/>
                </a:solidFill>
              </a:rPr>
              <a:t>major reaction types</a:t>
            </a:r>
            <a:r>
              <a:rPr lang="en-US" sz="2400" dirty="0" smtClean="0">
                <a:solidFill>
                  <a:schemeClr val="bg1"/>
                </a:solidFill>
              </a:rPr>
              <a:t>:  Which reaction types are these? 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57200" y="1858863"/>
            <a:ext cx="8534400" cy="477053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800" dirty="0" smtClean="0">
                <a:latin typeface="Times New Roman"/>
                <a:ea typeface="Times New Roman"/>
              </a:rPr>
              <a:t>Classify these equations according to </a:t>
            </a:r>
            <a:r>
              <a:rPr lang="en-US" sz="2800" dirty="0" err="1" smtClean="0">
                <a:latin typeface="Times New Roman"/>
                <a:ea typeface="Times New Roman"/>
              </a:rPr>
              <a:t>rxn</a:t>
            </a:r>
            <a:r>
              <a:rPr lang="en-US" sz="2800" dirty="0" smtClean="0">
                <a:latin typeface="Times New Roman"/>
                <a:ea typeface="Times New Roman"/>
              </a:rPr>
              <a:t> type:</a:t>
            </a:r>
            <a:endParaRPr lang="en-US" sz="2400" dirty="0">
              <a:latin typeface="Times New Roman"/>
              <a:ea typeface="Times New Roman"/>
            </a:endParaRPr>
          </a:p>
          <a:p>
            <a:r>
              <a:rPr lang="en-US" sz="2400" dirty="0">
                <a:latin typeface="Times New Roman"/>
                <a:ea typeface="Times New Roman"/>
              </a:rPr>
              <a:t> </a:t>
            </a:r>
          </a:p>
          <a:p>
            <a:r>
              <a:rPr lang="en-US" sz="2800" dirty="0" smtClean="0">
                <a:latin typeface="Times New Roman"/>
                <a:ea typeface="Times New Roman"/>
              </a:rPr>
              <a:t>     Zn </a:t>
            </a:r>
            <a:r>
              <a:rPr lang="en-US" sz="2800" dirty="0">
                <a:latin typeface="Times New Roman"/>
                <a:ea typeface="Times New Roman"/>
              </a:rPr>
              <a:t>+     </a:t>
            </a:r>
            <a:r>
              <a:rPr lang="en-US" sz="2800" dirty="0" err="1">
                <a:latin typeface="Times New Roman"/>
                <a:ea typeface="Times New Roman"/>
              </a:rPr>
              <a:t>HCl</a:t>
            </a:r>
            <a:r>
              <a:rPr lang="en-US" sz="2800" dirty="0">
                <a:latin typeface="Times New Roman"/>
                <a:ea typeface="Times New Roman"/>
              </a:rPr>
              <a:t> ---&gt;      ZnCl</a:t>
            </a:r>
            <a:r>
              <a:rPr lang="en-US" sz="2800" baseline="-25000" dirty="0">
                <a:latin typeface="Times New Roman"/>
                <a:ea typeface="Times New Roman"/>
              </a:rPr>
              <a:t>2</a:t>
            </a:r>
            <a:r>
              <a:rPr lang="en-US" sz="2800" dirty="0">
                <a:latin typeface="Times New Roman"/>
                <a:ea typeface="Times New Roman"/>
              </a:rPr>
              <a:t> +      H</a:t>
            </a:r>
            <a:r>
              <a:rPr lang="en-US" sz="2800" baseline="-25000" dirty="0">
                <a:latin typeface="Times New Roman"/>
                <a:ea typeface="Times New Roman"/>
              </a:rPr>
              <a:t>2</a:t>
            </a:r>
            <a:endParaRPr lang="en-US" sz="2400" dirty="0">
              <a:latin typeface="Times New Roman"/>
              <a:ea typeface="Times New Roman"/>
            </a:endParaRPr>
          </a:p>
          <a:p>
            <a:r>
              <a:rPr lang="en-US" sz="2800" dirty="0">
                <a:latin typeface="Times New Roman"/>
                <a:ea typeface="Times New Roman"/>
              </a:rPr>
              <a:t> </a:t>
            </a:r>
            <a:endParaRPr lang="en-US" sz="2400" dirty="0">
              <a:latin typeface="Times New Roman"/>
              <a:ea typeface="Times New Roman"/>
            </a:endParaRPr>
          </a:p>
          <a:p>
            <a:r>
              <a:rPr lang="en-US" sz="2800" dirty="0" smtClean="0">
                <a:latin typeface="Times New Roman"/>
                <a:ea typeface="Times New Roman"/>
              </a:rPr>
              <a:t>     KClO</a:t>
            </a:r>
            <a:r>
              <a:rPr lang="en-US" sz="2800" baseline="-25000" dirty="0" smtClean="0">
                <a:latin typeface="Times New Roman"/>
                <a:ea typeface="Times New Roman"/>
              </a:rPr>
              <a:t>3</a:t>
            </a:r>
            <a:r>
              <a:rPr lang="en-US" sz="2800" dirty="0" smtClean="0">
                <a:latin typeface="Times New Roman"/>
                <a:ea typeface="Times New Roman"/>
              </a:rPr>
              <a:t> </a:t>
            </a:r>
            <a:r>
              <a:rPr lang="en-US" sz="2800" dirty="0">
                <a:latin typeface="Times New Roman"/>
                <a:ea typeface="Times New Roman"/>
              </a:rPr>
              <a:t>---&gt;      </a:t>
            </a:r>
            <a:r>
              <a:rPr lang="en-US" sz="2800" dirty="0" err="1">
                <a:latin typeface="Times New Roman"/>
                <a:ea typeface="Times New Roman"/>
              </a:rPr>
              <a:t>KCl</a:t>
            </a:r>
            <a:r>
              <a:rPr lang="en-US" sz="2800" dirty="0">
                <a:latin typeface="Times New Roman"/>
                <a:ea typeface="Times New Roman"/>
              </a:rPr>
              <a:t> +     O</a:t>
            </a:r>
            <a:r>
              <a:rPr lang="en-US" sz="2800" baseline="-25000" dirty="0">
                <a:latin typeface="Times New Roman"/>
                <a:ea typeface="Times New Roman"/>
              </a:rPr>
              <a:t>2</a:t>
            </a:r>
            <a:endParaRPr lang="en-US" sz="2400" dirty="0">
              <a:latin typeface="Times New Roman"/>
              <a:ea typeface="Times New Roman"/>
            </a:endParaRPr>
          </a:p>
          <a:p>
            <a:r>
              <a:rPr lang="en-US" sz="2800" dirty="0">
                <a:latin typeface="Times New Roman"/>
                <a:ea typeface="Times New Roman"/>
              </a:rPr>
              <a:t> </a:t>
            </a:r>
            <a:endParaRPr lang="en-US" sz="2400" dirty="0">
              <a:latin typeface="Times New Roman"/>
              <a:ea typeface="Times New Roman"/>
            </a:endParaRPr>
          </a:p>
          <a:p>
            <a:pPr lvl="1"/>
            <a:r>
              <a:rPr lang="en-US" sz="2800" dirty="0">
                <a:latin typeface="Times New Roman"/>
                <a:ea typeface="Times New Roman"/>
              </a:rPr>
              <a:t>S</a:t>
            </a:r>
            <a:r>
              <a:rPr lang="en-US" sz="2800" baseline="-25000" dirty="0">
                <a:latin typeface="Times New Roman"/>
                <a:ea typeface="Times New Roman"/>
              </a:rPr>
              <a:t>8</a:t>
            </a:r>
            <a:r>
              <a:rPr lang="en-US" sz="2800" dirty="0">
                <a:latin typeface="Times New Roman"/>
                <a:ea typeface="Times New Roman"/>
              </a:rPr>
              <a:t> +     F</a:t>
            </a:r>
            <a:r>
              <a:rPr lang="en-US" sz="2800" baseline="-25000" dirty="0">
                <a:latin typeface="Times New Roman"/>
                <a:ea typeface="Times New Roman"/>
              </a:rPr>
              <a:t>2</a:t>
            </a:r>
            <a:r>
              <a:rPr lang="en-US" sz="2800" dirty="0">
                <a:latin typeface="Times New Roman"/>
                <a:ea typeface="Times New Roman"/>
              </a:rPr>
              <a:t> ---&gt;      SF</a:t>
            </a:r>
            <a:r>
              <a:rPr lang="en-US" sz="2800" baseline="-25000" dirty="0">
                <a:latin typeface="Times New Roman"/>
                <a:ea typeface="Times New Roman"/>
              </a:rPr>
              <a:t>6</a:t>
            </a:r>
            <a:endParaRPr lang="en-US" sz="2400" dirty="0">
              <a:latin typeface="Times New Roman"/>
              <a:ea typeface="Times New Roman"/>
            </a:endParaRPr>
          </a:p>
          <a:p>
            <a:pPr lvl="1"/>
            <a:r>
              <a:rPr lang="en-US" sz="2800" dirty="0">
                <a:latin typeface="Times New Roman"/>
                <a:ea typeface="Times New Roman"/>
              </a:rPr>
              <a:t> </a:t>
            </a:r>
            <a:endParaRPr lang="en-US" sz="2400" dirty="0">
              <a:latin typeface="Times New Roman"/>
              <a:ea typeface="Times New Roman"/>
            </a:endParaRPr>
          </a:p>
          <a:p>
            <a:pPr lvl="1"/>
            <a:r>
              <a:rPr lang="en-US" sz="2800" dirty="0">
                <a:latin typeface="Times New Roman"/>
                <a:ea typeface="Times New Roman"/>
              </a:rPr>
              <a:t>Fe +      O</a:t>
            </a:r>
            <a:r>
              <a:rPr lang="en-US" sz="2800" baseline="-25000" dirty="0">
                <a:latin typeface="Times New Roman"/>
                <a:ea typeface="Times New Roman"/>
              </a:rPr>
              <a:t>2</a:t>
            </a:r>
            <a:r>
              <a:rPr lang="en-US" sz="2800" dirty="0">
                <a:latin typeface="Times New Roman"/>
                <a:ea typeface="Times New Roman"/>
              </a:rPr>
              <a:t> ---&gt;      Fe</a:t>
            </a:r>
            <a:r>
              <a:rPr lang="en-US" sz="2800" baseline="-25000" dirty="0">
                <a:latin typeface="Times New Roman"/>
                <a:ea typeface="Times New Roman"/>
              </a:rPr>
              <a:t>2</a:t>
            </a:r>
            <a:r>
              <a:rPr lang="en-US" sz="2800" dirty="0">
                <a:latin typeface="Times New Roman"/>
                <a:ea typeface="Times New Roman"/>
              </a:rPr>
              <a:t>O</a:t>
            </a:r>
            <a:r>
              <a:rPr lang="en-US" sz="2800" baseline="-25000" dirty="0">
                <a:latin typeface="Times New Roman"/>
                <a:ea typeface="Times New Roman"/>
              </a:rPr>
              <a:t>3</a:t>
            </a:r>
            <a:endParaRPr lang="en-US" sz="2400" dirty="0">
              <a:latin typeface="Times New Roman"/>
              <a:ea typeface="Times New Roman"/>
            </a:endParaRPr>
          </a:p>
          <a:p>
            <a:pPr lvl="1"/>
            <a:r>
              <a:rPr lang="en-US" sz="2800" dirty="0">
                <a:latin typeface="Times New Roman"/>
                <a:ea typeface="Times New Roman"/>
              </a:rPr>
              <a:t> </a:t>
            </a:r>
            <a:endParaRPr lang="en-US" sz="2400" dirty="0">
              <a:latin typeface="Times New Roman"/>
              <a:ea typeface="Times New Roman"/>
            </a:endParaRPr>
          </a:p>
          <a:p>
            <a:pPr lvl="1"/>
            <a:r>
              <a:rPr lang="en-US" sz="2800" dirty="0">
                <a:latin typeface="Times New Roman"/>
                <a:ea typeface="Times New Roman"/>
              </a:rPr>
              <a:t>C</a:t>
            </a:r>
            <a:r>
              <a:rPr lang="en-US" sz="2800" baseline="-25000" dirty="0">
                <a:latin typeface="Times New Roman"/>
                <a:ea typeface="Times New Roman"/>
              </a:rPr>
              <a:t>2</a:t>
            </a:r>
            <a:r>
              <a:rPr lang="en-US" sz="2800" dirty="0">
                <a:latin typeface="Times New Roman"/>
                <a:ea typeface="Times New Roman"/>
              </a:rPr>
              <a:t>H</a:t>
            </a:r>
            <a:r>
              <a:rPr lang="en-US" sz="2800" baseline="-25000" dirty="0">
                <a:latin typeface="Times New Roman"/>
                <a:ea typeface="Times New Roman"/>
              </a:rPr>
              <a:t>6</a:t>
            </a:r>
            <a:r>
              <a:rPr lang="en-US" sz="2800" dirty="0">
                <a:latin typeface="Times New Roman"/>
                <a:ea typeface="Times New Roman"/>
              </a:rPr>
              <a:t> +     O</a:t>
            </a:r>
            <a:r>
              <a:rPr lang="en-US" sz="2800" baseline="-25000" dirty="0">
                <a:latin typeface="Times New Roman"/>
                <a:ea typeface="Times New Roman"/>
              </a:rPr>
              <a:t>2</a:t>
            </a:r>
            <a:r>
              <a:rPr lang="en-US" sz="2800" dirty="0">
                <a:latin typeface="Times New Roman"/>
                <a:ea typeface="Times New Roman"/>
              </a:rPr>
              <a:t> ---&gt;     CO</a:t>
            </a:r>
            <a:r>
              <a:rPr lang="en-US" sz="2800" baseline="-25000" dirty="0">
                <a:latin typeface="Times New Roman"/>
                <a:ea typeface="Times New Roman"/>
              </a:rPr>
              <a:t>2</a:t>
            </a:r>
            <a:r>
              <a:rPr lang="en-US" sz="2800" dirty="0">
                <a:latin typeface="Times New Roman"/>
                <a:ea typeface="Times New Roman"/>
              </a:rPr>
              <a:t> +     </a:t>
            </a:r>
            <a:r>
              <a:rPr lang="en-US" sz="2800" dirty="0" smtClean="0">
                <a:latin typeface="Times New Roman"/>
                <a:ea typeface="Times New Roman"/>
              </a:rPr>
              <a:t>H</a:t>
            </a:r>
            <a:r>
              <a:rPr lang="en-US" sz="2800" baseline="-25000" dirty="0" smtClean="0">
                <a:latin typeface="Times New Roman"/>
                <a:ea typeface="Times New Roman"/>
              </a:rPr>
              <a:t>2</a:t>
            </a:r>
            <a:r>
              <a:rPr lang="en-US" sz="2800" dirty="0" smtClean="0">
                <a:latin typeface="Times New Roman"/>
                <a:ea typeface="Times New Roman"/>
              </a:rPr>
              <a:t>O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400800" y="2703016"/>
            <a:ext cx="24384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Single displacement</a:t>
            </a:r>
            <a:endParaRPr lang="en-US" sz="2400" dirty="0" smtClean="0"/>
          </a:p>
          <a:p>
            <a:endParaRPr lang="en-US" sz="3600" dirty="0"/>
          </a:p>
          <a:p>
            <a:r>
              <a:rPr lang="en-US" dirty="0" smtClean="0"/>
              <a:t>Decomposition</a:t>
            </a:r>
          </a:p>
          <a:p>
            <a:endParaRPr lang="en-US" sz="2400" dirty="0"/>
          </a:p>
          <a:p>
            <a:endParaRPr lang="en-US" dirty="0" smtClean="0"/>
          </a:p>
          <a:p>
            <a:r>
              <a:rPr lang="en-US" dirty="0" smtClean="0"/>
              <a:t>Synthesis/combination</a:t>
            </a:r>
          </a:p>
          <a:p>
            <a:endParaRPr lang="en-US" dirty="0"/>
          </a:p>
          <a:p>
            <a:endParaRPr lang="en-US" sz="2400" dirty="0" smtClean="0"/>
          </a:p>
          <a:p>
            <a:r>
              <a:rPr lang="en-US" dirty="0" smtClean="0"/>
              <a:t>Synthesis/combination</a:t>
            </a:r>
            <a:br>
              <a:rPr lang="en-US" dirty="0" smtClean="0"/>
            </a:b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Combustion</a:t>
            </a:r>
            <a:endParaRPr lang="en-US" dirty="0"/>
          </a:p>
          <a:p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6400800" y="2703016"/>
            <a:ext cx="2209800" cy="4211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385034" y="3581400"/>
            <a:ext cx="2209800" cy="4211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6248400" y="4419758"/>
            <a:ext cx="2590800" cy="4211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6377150" y="5257800"/>
            <a:ext cx="2462049" cy="4211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6248400" y="6172200"/>
            <a:ext cx="2209800" cy="4211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772400" y="152400"/>
            <a:ext cx="1219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2">
                    <a:lumMod val="90000"/>
                  </a:schemeClr>
                </a:solidFill>
              </a:rPr>
              <a:t>Pick a former balancing worksheet and do this…</a:t>
            </a:r>
            <a:endParaRPr lang="en-US" b="1" dirty="0">
              <a:solidFill>
                <a:schemeClr val="bg2">
                  <a:lumMod val="9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9341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  <p:bldP spid="12" grpId="0" animBg="1"/>
      <p:bldP spid="13" grpId="0" animBg="1"/>
      <p:bldP spid="14" grpId="0" animBg="1"/>
      <p:bldP spid="7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img04.deviantart.net/bde1/i/2013/332/b/c/wallpaper___i_love_chemistry___breaking_bad_by_black_adrac_star-d6vypf7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" t="51090" r="-395" b="28529"/>
          <a:stretch/>
        </p:blipFill>
        <p:spPr bwMode="auto">
          <a:xfrm>
            <a:off x="0" y="0"/>
            <a:ext cx="9144000" cy="10560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6" name="Picture 2" descr="http://img04.deviantart.net/bde1/i/2013/332/b/c/wallpaper___i_love_chemistry___breaking_bad_by_black_adrac_star-d6vypf7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09" t="30036" r="69254" b="49247"/>
          <a:stretch/>
        </p:blipFill>
        <p:spPr bwMode="auto">
          <a:xfrm>
            <a:off x="152400" y="-17398"/>
            <a:ext cx="1118937" cy="10734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4" name="TextBox 3"/>
          <p:cNvSpPr txBox="1"/>
          <p:nvPr/>
        </p:nvSpPr>
        <p:spPr>
          <a:xfrm>
            <a:off x="1219200" y="152400"/>
            <a:ext cx="1676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n cmpd="sng">
                  <a:solidFill>
                    <a:srgbClr val="FFFF00">
                      <a:alpha val="64000"/>
                    </a:srgbClr>
                  </a:solidFill>
                </a:ln>
                <a:solidFill>
                  <a:schemeClr val="bg1"/>
                </a:solidFill>
                <a:effectLst>
                  <a:innerShdw dir="3660000">
                    <a:srgbClr val="FFFF00"/>
                  </a:innerShdw>
                  <a:reflection blurRad="6350" stA="50000" endA="300" endPos="50000" dist="60007" dir="5400000" sy="-100000" algn="bl" rotWithShape="0"/>
                </a:effectLst>
                <a:latin typeface="Footlight MT Light" panose="0204060206030A020304" pitchFamily="18" charset="0"/>
              </a:rPr>
              <a:t>n</a:t>
            </a:r>
            <a:r>
              <a:rPr lang="en-US" sz="3200" b="1" dirty="0" err="1" smtClean="0">
                <a:ln cmpd="sng">
                  <a:solidFill>
                    <a:srgbClr val="FFFF00">
                      <a:alpha val="64000"/>
                    </a:srgbClr>
                  </a:solidFill>
                </a:ln>
                <a:solidFill>
                  <a:schemeClr val="bg1"/>
                </a:solidFill>
                <a:effectLst>
                  <a:innerShdw dir="3660000">
                    <a:srgbClr val="FFFF00"/>
                  </a:innerShdw>
                  <a:reflection blurRad="6350" stA="50000" endA="300" endPos="50000" dist="60007" dir="5400000" sy="-100000" algn="bl" rotWithShape="0"/>
                </a:effectLst>
                <a:latin typeface="Footlight MT Light" panose="0204060206030A020304" pitchFamily="18" charset="0"/>
              </a:rPr>
              <a:t>tro</a:t>
            </a:r>
            <a:r>
              <a:rPr lang="en-US" sz="3200" b="1" dirty="0" smtClean="0">
                <a:ln cmpd="sng">
                  <a:solidFill>
                    <a:srgbClr val="FFFF00">
                      <a:alpha val="64000"/>
                    </a:srgbClr>
                  </a:solidFill>
                </a:ln>
                <a:solidFill>
                  <a:schemeClr val="bg1"/>
                </a:solidFill>
                <a:effectLst>
                  <a:innerShdw dir="3660000">
                    <a:srgbClr val="FFFF00"/>
                  </a:innerShdw>
                  <a:reflection blurRad="6350" stA="50000" endA="300" endPos="50000" dist="60007" dir="5400000" sy="-100000" algn="bl" rotWithShape="0"/>
                </a:effectLst>
                <a:latin typeface="Footlight MT Light" panose="0204060206030A020304" pitchFamily="18" charset="0"/>
              </a:rPr>
              <a:t>  to</a:t>
            </a:r>
            <a:endParaRPr lang="en-US" sz="3200" b="1" dirty="0">
              <a:ln cmpd="sng">
                <a:solidFill>
                  <a:srgbClr val="FFFF00">
                    <a:alpha val="64000"/>
                  </a:srgbClr>
                </a:solidFill>
              </a:ln>
              <a:solidFill>
                <a:schemeClr val="bg1"/>
              </a:solidFill>
              <a:effectLst>
                <a:innerShdw dir="3660000">
                  <a:srgbClr val="FFFF00"/>
                </a:innerShdw>
                <a:reflection blurRad="6350" stA="50000" endA="300" endPos="50000" dist="60007" dir="5400000" sy="-100000" algn="bl" rotWithShape="0"/>
              </a:effectLst>
              <a:latin typeface="Footlight MT Light" panose="0204060206030A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10207" y="1331151"/>
            <a:ext cx="7467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F</a:t>
            </a:r>
            <a:r>
              <a:rPr lang="en-US" sz="2400" dirty="0" smtClean="0">
                <a:solidFill>
                  <a:schemeClr val="bg1"/>
                </a:solidFill>
              </a:rPr>
              <a:t>ive </a:t>
            </a:r>
            <a:r>
              <a:rPr lang="en-US" sz="2400" dirty="0">
                <a:solidFill>
                  <a:schemeClr val="bg1"/>
                </a:solidFill>
              </a:rPr>
              <a:t>major reaction types: </a:t>
            </a:r>
          </a:p>
        </p:txBody>
      </p:sp>
      <p:sp>
        <p:nvSpPr>
          <p:cNvPr id="2" name="Rectangle 1"/>
          <p:cNvSpPr/>
          <p:nvPr/>
        </p:nvSpPr>
        <p:spPr>
          <a:xfrm>
            <a:off x="3657600" y="1331151"/>
            <a:ext cx="453213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hlinkClick r:id="rId3"/>
              </a:rPr>
              <a:t>5 Types of Chemical Reactions Lab</a:t>
            </a:r>
            <a:endParaRPr lang="en-US" sz="2400" b="1" dirty="0"/>
          </a:p>
        </p:txBody>
      </p:sp>
      <p:sp>
        <p:nvSpPr>
          <p:cNvPr id="5" name="Rectangle 4"/>
          <p:cNvSpPr/>
          <p:nvPr/>
        </p:nvSpPr>
        <p:spPr>
          <a:xfrm>
            <a:off x="210207" y="5334000"/>
            <a:ext cx="2286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4"/>
              </a:rPr>
              <a:t>http://www.livebinders.com/media/get/NTI2MDI4Ng</a:t>
            </a:r>
            <a:r>
              <a:rPr lang="en-US" dirty="0" smtClean="0"/>
              <a:t>==</a:t>
            </a:r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10206" y="3733800"/>
            <a:ext cx="215199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2">
                    <a:lumMod val="90000"/>
                  </a:schemeClr>
                </a:solidFill>
              </a:rPr>
              <a:t>Watch the lab and pause between reactions to fill out data.  Link to data table below</a:t>
            </a:r>
            <a:endParaRPr lang="en-US" dirty="0">
              <a:solidFill>
                <a:schemeClr val="bg2">
                  <a:lumMod val="90000"/>
                </a:schemeClr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05" t="13146" r="64927" b="46437"/>
          <a:stretch/>
        </p:blipFill>
        <p:spPr bwMode="auto">
          <a:xfrm>
            <a:off x="3118945" y="2700323"/>
            <a:ext cx="6025055" cy="415767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89615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img04.deviantart.net/bde1/i/2013/332/b/c/wallpaper___i_love_chemistry___breaking_bad_by_black_adrac_star-d6vypf7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" t="51090" r="-395" b="28529"/>
          <a:stretch/>
        </p:blipFill>
        <p:spPr bwMode="auto">
          <a:xfrm>
            <a:off x="0" y="0"/>
            <a:ext cx="9144000" cy="10560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6" name="Picture 2" descr="http://img04.deviantart.net/bde1/i/2013/332/b/c/wallpaper___i_love_chemistry___breaking_bad_by_black_adrac_star-d6vypf7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09" t="30036" r="69254" b="49247"/>
          <a:stretch/>
        </p:blipFill>
        <p:spPr bwMode="auto">
          <a:xfrm>
            <a:off x="152400" y="-17398"/>
            <a:ext cx="1118937" cy="10734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4" name="TextBox 3"/>
          <p:cNvSpPr txBox="1"/>
          <p:nvPr/>
        </p:nvSpPr>
        <p:spPr>
          <a:xfrm>
            <a:off x="1219200" y="152400"/>
            <a:ext cx="1676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n cmpd="sng">
                  <a:solidFill>
                    <a:srgbClr val="FFFF00">
                      <a:alpha val="64000"/>
                    </a:srgbClr>
                  </a:solidFill>
                </a:ln>
                <a:solidFill>
                  <a:schemeClr val="bg1"/>
                </a:solidFill>
                <a:effectLst>
                  <a:innerShdw dir="3660000">
                    <a:srgbClr val="FFFF00"/>
                  </a:innerShdw>
                  <a:reflection blurRad="6350" stA="50000" endA="300" endPos="50000" dist="60007" dir="5400000" sy="-100000" algn="bl" rotWithShape="0"/>
                </a:effectLst>
                <a:latin typeface="Footlight MT Light" panose="0204060206030A020304" pitchFamily="18" charset="0"/>
              </a:rPr>
              <a:t>n</a:t>
            </a:r>
            <a:r>
              <a:rPr lang="en-US" sz="3200" b="1" dirty="0" err="1" smtClean="0">
                <a:ln cmpd="sng">
                  <a:solidFill>
                    <a:srgbClr val="FFFF00">
                      <a:alpha val="64000"/>
                    </a:srgbClr>
                  </a:solidFill>
                </a:ln>
                <a:solidFill>
                  <a:schemeClr val="bg1"/>
                </a:solidFill>
                <a:effectLst>
                  <a:innerShdw dir="3660000">
                    <a:srgbClr val="FFFF00"/>
                  </a:innerShdw>
                  <a:reflection blurRad="6350" stA="50000" endA="300" endPos="50000" dist="60007" dir="5400000" sy="-100000" algn="bl" rotWithShape="0"/>
                </a:effectLst>
                <a:latin typeface="Footlight MT Light" panose="0204060206030A020304" pitchFamily="18" charset="0"/>
              </a:rPr>
              <a:t>tro</a:t>
            </a:r>
            <a:r>
              <a:rPr lang="en-US" sz="3200" b="1" dirty="0" smtClean="0">
                <a:ln cmpd="sng">
                  <a:solidFill>
                    <a:srgbClr val="FFFF00">
                      <a:alpha val="64000"/>
                    </a:srgbClr>
                  </a:solidFill>
                </a:ln>
                <a:solidFill>
                  <a:schemeClr val="bg1"/>
                </a:solidFill>
                <a:effectLst>
                  <a:innerShdw dir="3660000">
                    <a:srgbClr val="FFFF00"/>
                  </a:innerShdw>
                  <a:reflection blurRad="6350" stA="50000" endA="300" endPos="50000" dist="60007" dir="5400000" sy="-100000" algn="bl" rotWithShape="0"/>
                </a:effectLst>
                <a:latin typeface="Footlight MT Light" panose="0204060206030A020304" pitchFamily="18" charset="0"/>
              </a:rPr>
              <a:t>  to</a:t>
            </a:r>
            <a:endParaRPr lang="en-US" sz="3200" b="1" dirty="0">
              <a:ln cmpd="sng">
                <a:solidFill>
                  <a:srgbClr val="FFFF00">
                    <a:alpha val="64000"/>
                  </a:srgbClr>
                </a:solidFill>
              </a:ln>
              <a:solidFill>
                <a:schemeClr val="bg1"/>
              </a:solidFill>
              <a:effectLst>
                <a:innerShdw dir="3660000">
                  <a:srgbClr val="FFFF00"/>
                </a:innerShdw>
                <a:reflection blurRad="6350" stA="50000" endA="300" endPos="50000" dist="60007" dir="5400000" sy="-100000" algn="bl" rotWithShape="0"/>
              </a:effectLst>
              <a:latin typeface="Footlight MT Light" panose="0204060206030A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28600" y="1149489"/>
            <a:ext cx="83820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Unit Outline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III.   Cooking: Applying the Periodic Chart</a:t>
            </a:r>
          </a:p>
          <a:p>
            <a:pPr marL="914400" lvl="1" indent="-457200">
              <a:buAutoNum type="alphaUcPeriod"/>
            </a:pPr>
            <a:r>
              <a:rPr lang="en-US" sz="2000" dirty="0" smtClean="0">
                <a:solidFill>
                  <a:schemeClr val="bg1"/>
                </a:solidFill>
              </a:rPr>
              <a:t>Chemical bonding</a:t>
            </a:r>
          </a:p>
          <a:p>
            <a:pPr marL="914400" lvl="1" indent="-457200">
              <a:buAutoNum type="alphaUcPeriod"/>
            </a:pPr>
            <a:r>
              <a:rPr lang="en-US" sz="2000" dirty="0" smtClean="0">
                <a:solidFill>
                  <a:schemeClr val="bg1"/>
                </a:solidFill>
              </a:rPr>
              <a:t>Chemical formulae &amp; equations</a:t>
            </a:r>
          </a:p>
          <a:p>
            <a:pPr marL="914400" lvl="1" indent="-457200">
              <a:buAutoNum type="alphaUcPeriod"/>
            </a:pPr>
            <a:r>
              <a:rPr lang="en-US" sz="2000" dirty="0" smtClean="0">
                <a:solidFill>
                  <a:schemeClr val="bg1"/>
                </a:solidFill>
              </a:rPr>
              <a:t>Maintaining the Balance</a:t>
            </a:r>
          </a:p>
          <a:p>
            <a:pPr marL="914400" lvl="1" indent="-457200">
              <a:buAutoNum type="alphaUcPeriod"/>
            </a:pPr>
            <a:r>
              <a:rPr lang="en-US" sz="2000" dirty="0" smtClean="0">
                <a:solidFill>
                  <a:schemeClr val="bg1"/>
                </a:solidFill>
              </a:rPr>
              <a:t>Reaction types</a:t>
            </a:r>
          </a:p>
          <a:p>
            <a:pPr marL="914400" lvl="1" indent="-457200">
              <a:buAutoNum type="alphaUcPeriod"/>
            </a:pPr>
            <a:r>
              <a:rPr lang="en-US" sz="2000" dirty="0" smtClean="0">
                <a:solidFill>
                  <a:schemeClr val="bg1"/>
                </a:solidFill>
              </a:rPr>
              <a:t>Using equations to Predict Products </a:t>
            </a:r>
          </a:p>
        </p:txBody>
      </p:sp>
    </p:spTree>
    <p:extLst>
      <p:ext uri="{BB962C8B-B14F-4D97-AF65-F5344CB8AC3E}">
        <p14:creationId xmlns:p14="http://schemas.microsoft.com/office/powerpoint/2010/main" val="2123678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img04.deviantart.net/bde1/i/2013/332/b/c/wallpaper___i_love_chemistry___breaking_bad_by_black_adrac_star-d6vypf7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" t="51090" r="-395" b="28529"/>
          <a:stretch/>
        </p:blipFill>
        <p:spPr bwMode="auto">
          <a:xfrm>
            <a:off x="0" y="0"/>
            <a:ext cx="9144000" cy="10560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6" name="Picture 2" descr="http://img04.deviantart.net/bde1/i/2013/332/b/c/wallpaper___i_love_chemistry___breaking_bad_by_black_adrac_star-d6vypf7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09" t="30036" r="69254" b="49247"/>
          <a:stretch/>
        </p:blipFill>
        <p:spPr bwMode="auto">
          <a:xfrm>
            <a:off x="152400" y="-17398"/>
            <a:ext cx="1118937" cy="10734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4" name="TextBox 3"/>
          <p:cNvSpPr txBox="1"/>
          <p:nvPr/>
        </p:nvSpPr>
        <p:spPr>
          <a:xfrm>
            <a:off x="1219200" y="152400"/>
            <a:ext cx="1676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n cmpd="sng">
                  <a:solidFill>
                    <a:srgbClr val="FFFF00">
                      <a:alpha val="64000"/>
                    </a:srgbClr>
                  </a:solidFill>
                </a:ln>
                <a:solidFill>
                  <a:schemeClr val="bg1"/>
                </a:solidFill>
                <a:effectLst>
                  <a:innerShdw dir="3660000">
                    <a:srgbClr val="FFFF00"/>
                  </a:innerShdw>
                  <a:reflection blurRad="6350" stA="50000" endA="300" endPos="50000" dist="60007" dir="5400000" sy="-100000" algn="bl" rotWithShape="0"/>
                </a:effectLst>
                <a:latin typeface="Footlight MT Light" panose="0204060206030A020304" pitchFamily="18" charset="0"/>
              </a:rPr>
              <a:t>n</a:t>
            </a:r>
            <a:r>
              <a:rPr lang="en-US" sz="3200" b="1" dirty="0" err="1" smtClean="0">
                <a:ln cmpd="sng">
                  <a:solidFill>
                    <a:srgbClr val="FFFF00">
                      <a:alpha val="64000"/>
                    </a:srgbClr>
                  </a:solidFill>
                </a:ln>
                <a:solidFill>
                  <a:schemeClr val="bg1"/>
                </a:solidFill>
                <a:effectLst>
                  <a:innerShdw dir="3660000">
                    <a:srgbClr val="FFFF00"/>
                  </a:innerShdw>
                  <a:reflection blurRad="6350" stA="50000" endA="300" endPos="50000" dist="60007" dir="5400000" sy="-100000" algn="bl" rotWithShape="0"/>
                </a:effectLst>
                <a:latin typeface="Footlight MT Light" panose="0204060206030A020304" pitchFamily="18" charset="0"/>
              </a:rPr>
              <a:t>tro</a:t>
            </a:r>
            <a:r>
              <a:rPr lang="en-US" sz="3200" b="1" dirty="0" smtClean="0">
                <a:ln cmpd="sng">
                  <a:solidFill>
                    <a:srgbClr val="FFFF00">
                      <a:alpha val="64000"/>
                    </a:srgbClr>
                  </a:solidFill>
                </a:ln>
                <a:solidFill>
                  <a:schemeClr val="bg1"/>
                </a:solidFill>
                <a:effectLst>
                  <a:innerShdw dir="3660000">
                    <a:srgbClr val="FFFF00"/>
                  </a:innerShdw>
                  <a:reflection blurRad="6350" stA="50000" endA="300" endPos="50000" dist="60007" dir="5400000" sy="-100000" algn="bl" rotWithShape="0"/>
                </a:effectLst>
                <a:latin typeface="Footlight MT Light" panose="0204060206030A020304" pitchFamily="18" charset="0"/>
              </a:rPr>
              <a:t>  to</a:t>
            </a:r>
            <a:endParaRPr lang="en-US" sz="3200" b="1" dirty="0">
              <a:ln cmpd="sng">
                <a:solidFill>
                  <a:srgbClr val="FFFF00">
                    <a:alpha val="64000"/>
                  </a:srgbClr>
                </a:solidFill>
              </a:ln>
              <a:solidFill>
                <a:schemeClr val="bg1"/>
              </a:solidFill>
              <a:effectLst>
                <a:innerShdw dir="3660000">
                  <a:srgbClr val="FFFF00"/>
                </a:innerShdw>
                <a:reflection blurRad="6350" stA="50000" endA="300" endPos="50000" dist="60007" dir="5400000" sy="-100000" algn="bl" rotWithShape="0"/>
              </a:effectLst>
              <a:latin typeface="Footlight MT Light" panose="0204060206030A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28600" y="1149489"/>
            <a:ext cx="838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Unit Outline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III.   Cooking: Applying the Periodic Chart</a:t>
            </a:r>
          </a:p>
          <a:p>
            <a:pPr lvl="1"/>
            <a:r>
              <a:rPr lang="en-US" sz="2000" dirty="0" smtClean="0">
                <a:solidFill>
                  <a:schemeClr val="bg1"/>
                </a:solidFill>
              </a:rPr>
              <a:t>E.   Using equations to Predict Products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85800" y="2514600"/>
            <a:ext cx="777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4070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img04.deviantart.net/bde1/i/2013/332/b/c/wallpaper___i_love_chemistry___breaking_bad_by_black_adrac_star-d6vypf7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" t="51090" r="-395" b="28529"/>
          <a:stretch/>
        </p:blipFill>
        <p:spPr bwMode="auto">
          <a:xfrm>
            <a:off x="0" y="0"/>
            <a:ext cx="9144000" cy="10560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6" name="Picture 2" descr="http://img04.deviantart.net/bde1/i/2013/332/b/c/wallpaper___i_love_chemistry___breaking_bad_by_black_adrac_star-d6vypf7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09" t="30036" r="69254" b="49247"/>
          <a:stretch/>
        </p:blipFill>
        <p:spPr bwMode="auto">
          <a:xfrm>
            <a:off x="152400" y="-17398"/>
            <a:ext cx="1118937" cy="10734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4" name="TextBox 3"/>
          <p:cNvSpPr txBox="1"/>
          <p:nvPr/>
        </p:nvSpPr>
        <p:spPr>
          <a:xfrm>
            <a:off x="1219200" y="152400"/>
            <a:ext cx="1676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n cmpd="sng">
                  <a:solidFill>
                    <a:srgbClr val="FFFF00">
                      <a:alpha val="64000"/>
                    </a:srgbClr>
                  </a:solidFill>
                </a:ln>
                <a:solidFill>
                  <a:schemeClr val="bg1"/>
                </a:solidFill>
                <a:effectLst>
                  <a:innerShdw dir="3660000">
                    <a:srgbClr val="FFFF00"/>
                  </a:innerShdw>
                  <a:reflection blurRad="6350" stA="50000" endA="300" endPos="50000" dist="60007" dir="5400000" sy="-100000" algn="bl" rotWithShape="0"/>
                </a:effectLst>
                <a:latin typeface="Footlight MT Light" panose="0204060206030A020304" pitchFamily="18" charset="0"/>
              </a:rPr>
              <a:t>n</a:t>
            </a:r>
            <a:r>
              <a:rPr lang="en-US" sz="3200" b="1" dirty="0" err="1" smtClean="0">
                <a:ln cmpd="sng">
                  <a:solidFill>
                    <a:srgbClr val="FFFF00">
                      <a:alpha val="64000"/>
                    </a:srgbClr>
                  </a:solidFill>
                </a:ln>
                <a:solidFill>
                  <a:schemeClr val="bg1"/>
                </a:solidFill>
                <a:effectLst>
                  <a:innerShdw dir="3660000">
                    <a:srgbClr val="FFFF00"/>
                  </a:innerShdw>
                  <a:reflection blurRad="6350" stA="50000" endA="300" endPos="50000" dist="60007" dir="5400000" sy="-100000" algn="bl" rotWithShape="0"/>
                </a:effectLst>
                <a:latin typeface="Footlight MT Light" panose="0204060206030A020304" pitchFamily="18" charset="0"/>
              </a:rPr>
              <a:t>tro</a:t>
            </a:r>
            <a:r>
              <a:rPr lang="en-US" sz="3200" b="1" dirty="0" smtClean="0">
                <a:ln cmpd="sng">
                  <a:solidFill>
                    <a:srgbClr val="FFFF00">
                      <a:alpha val="64000"/>
                    </a:srgbClr>
                  </a:solidFill>
                </a:ln>
                <a:solidFill>
                  <a:schemeClr val="bg1"/>
                </a:solidFill>
                <a:effectLst>
                  <a:innerShdw dir="3660000">
                    <a:srgbClr val="FFFF00"/>
                  </a:innerShdw>
                  <a:reflection blurRad="6350" stA="50000" endA="300" endPos="50000" dist="60007" dir="5400000" sy="-100000" algn="bl" rotWithShape="0"/>
                </a:effectLst>
                <a:latin typeface="Footlight MT Light" panose="0204060206030A020304" pitchFamily="18" charset="0"/>
              </a:rPr>
              <a:t>  to</a:t>
            </a:r>
            <a:endParaRPr lang="en-US" sz="3200" b="1" dirty="0">
              <a:ln cmpd="sng">
                <a:solidFill>
                  <a:srgbClr val="FFFF00">
                    <a:alpha val="64000"/>
                  </a:srgbClr>
                </a:solidFill>
              </a:ln>
              <a:solidFill>
                <a:schemeClr val="bg1"/>
              </a:solidFill>
              <a:effectLst>
                <a:innerShdw dir="3660000">
                  <a:srgbClr val="FFFF00"/>
                </a:innerShdw>
                <a:reflection blurRad="6350" stA="50000" endA="300" endPos="50000" dist="60007" dir="5400000" sy="-100000" algn="bl" rotWithShape="0"/>
              </a:effectLst>
              <a:latin typeface="Footlight MT Light" panose="0204060206030A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28600" y="1149489"/>
            <a:ext cx="8382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Unit Outline</a:t>
            </a:r>
          </a:p>
          <a:p>
            <a:pPr marL="514350" indent="-514350">
              <a:buAutoNum type="romanUcPeriod"/>
            </a:pPr>
            <a:r>
              <a:rPr lang="en-US" sz="2000" dirty="0" smtClean="0">
                <a:solidFill>
                  <a:schemeClr val="bg1"/>
                </a:solidFill>
              </a:rPr>
              <a:t>Setting up the Lab</a:t>
            </a:r>
          </a:p>
          <a:p>
            <a:pPr lvl="1"/>
            <a:r>
              <a:rPr lang="en-US" sz="2000" dirty="0" smtClean="0">
                <a:solidFill>
                  <a:schemeClr val="bg1"/>
                </a:solidFill>
              </a:rPr>
              <a:t>A.  How did we get the periodic table?</a:t>
            </a:r>
          </a:p>
          <a:p>
            <a:r>
              <a:rPr lang="en-US" sz="2000" dirty="0">
                <a:solidFill>
                  <a:schemeClr val="bg1"/>
                </a:solidFill>
              </a:rPr>
              <a:t>	</a:t>
            </a:r>
            <a:r>
              <a:rPr lang="en-US" sz="2000" dirty="0" smtClean="0">
                <a:solidFill>
                  <a:schemeClr val="bg1"/>
                </a:solidFill>
              </a:rPr>
              <a:t>1.  The importance of Negative space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24589" y="2743200"/>
            <a:ext cx="221381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When has knowing what you don’t know revolutionized what man has been searching for?</a:t>
            </a:r>
          </a:p>
          <a:p>
            <a:r>
              <a:rPr lang="en-US" sz="2400" dirty="0" smtClean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Consider the genetic notion of carriers…</a:t>
            </a:r>
            <a:endParaRPr lang="en-US" sz="2400" dirty="0">
              <a:solidFill>
                <a:schemeClr val="accent3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172" name="Picture 4" descr="https://s3.amazonaws.com/classconnection/596/flashcards/8039596/jpg/ch_14_epistasis_labrador_retriever-14CC3380F926F5D54E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8747" y="2739189"/>
            <a:ext cx="3283348" cy="3830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http://www.rugusavay.com/wp-content/uploads/2013/01/Gregor_Mendel-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6375" y="2868976"/>
            <a:ext cx="2590800" cy="3038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590800" y="5907452"/>
            <a:ext cx="27463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Gregor</a:t>
            </a:r>
            <a:r>
              <a:rPr lang="en-US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 Mendel</a:t>
            </a:r>
          </a:p>
          <a:p>
            <a:pPr algn="ctr"/>
            <a:r>
              <a:rPr lang="en-US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1822-1884</a:t>
            </a:r>
            <a:endParaRPr lang="en-US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792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img04.deviantart.net/bde1/i/2013/332/b/c/wallpaper___i_love_chemistry___breaking_bad_by_black_adrac_star-d6vypf7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" t="51090" r="-395" b="28529"/>
          <a:stretch/>
        </p:blipFill>
        <p:spPr bwMode="auto">
          <a:xfrm>
            <a:off x="0" y="0"/>
            <a:ext cx="9144000" cy="10560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6" name="Picture 2" descr="http://img04.deviantart.net/bde1/i/2013/332/b/c/wallpaper___i_love_chemistry___breaking_bad_by_black_adrac_star-d6vypf7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09" t="30036" r="69254" b="49247"/>
          <a:stretch/>
        </p:blipFill>
        <p:spPr bwMode="auto">
          <a:xfrm>
            <a:off x="152400" y="-17398"/>
            <a:ext cx="1118937" cy="10734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4" name="TextBox 3"/>
          <p:cNvSpPr txBox="1"/>
          <p:nvPr/>
        </p:nvSpPr>
        <p:spPr>
          <a:xfrm>
            <a:off x="1219200" y="152400"/>
            <a:ext cx="1676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n cmpd="sng">
                  <a:solidFill>
                    <a:srgbClr val="FFFF00">
                      <a:alpha val="64000"/>
                    </a:srgbClr>
                  </a:solidFill>
                </a:ln>
                <a:solidFill>
                  <a:schemeClr val="bg1"/>
                </a:solidFill>
                <a:effectLst>
                  <a:innerShdw dir="3660000">
                    <a:srgbClr val="FFFF00"/>
                  </a:innerShdw>
                  <a:reflection blurRad="6350" stA="50000" endA="300" endPos="50000" dist="60007" dir="5400000" sy="-100000" algn="bl" rotWithShape="0"/>
                </a:effectLst>
                <a:latin typeface="Footlight MT Light" panose="0204060206030A020304" pitchFamily="18" charset="0"/>
              </a:rPr>
              <a:t>n</a:t>
            </a:r>
            <a:r>
              <a:rPr lang="en-US" sz="3200" b="1" dirty="0" err="1" smtClean="0">
                <a:ln cmpd="sng">
                  <a:solidFill>
                    <a:srgbClr val="FFFF00">
                      <a:alpha val="64000"/>
                    </a:srgbClr>
                  </a:solidFill>
                </a:ln>
                <a:solidFill>
                  <a:schemeClr val="bg1"/>
                </a:solidFill>
                <a:effectLst>
                  <a:innerShdw dir="3660000">
                    <a:srgbClr val="FFFF00"/>
                  </a:innerShdw>
                  <a:reflection blurRad="6350" stA="50000" endA="300" endPos="50000" dist="60007" dir="5400000" sy="-100000" algn="bl" rotWithShape="0"/>
                </a:effectLst>
                <a:latin typeface="Footlight MT Light" panose="0204060206030A020304" pitchFamily="18" charset="0"/>
              </a:rPr>
              <a:t>tro</a:t>
            </a:r>
            <a:r>
              <a:rPr lang="en-US" sz="3200" b="1" dirty="0" smtClean="0">
                <a:ln cmpd="sng">
                  <a:solidFill>
                    <a:srgbClr val="FFFF00">
                      <a:alpha val="64000"/>
                    </a:srgbClr>
                  </a:solidFill>
                </a:ln>
                <a:solidFill>
                  <a:schemeClr val="bg1"/>
                </a:solidFill>
                <a:effectLst>
                  <a:innerShdw dir="3660000">
                    <a:srgbClr val="FFFF00"/>
                  </a:innerShdw>
                  <a:reflection blurRad="6350" stA="50000" endA="300" endPos="50000" dist="60007" dir="5400000" sy="-100000" algn="bl" rotWithShape="0"/>
                </a:effectLst>
                <a:latin typeface="Footlight MT Light" panose="0204060206030A020304" pitchFamily="18" charset="0"/>
              </a:rPr>
              <a:t>  to</a:t>
            </a:r>
            <a:endParaRPr lang="en-US" sz="3200" b="1" dirty="0">
              <a:ln cmpd="sng">
                <a:solidFill>
                  <a:srgbClr val="FFFF00">
                    <a:alpha val="64000"/>
                  </a:srgbClr>
                </a:solidFill>
              </a:ln>
              <a:solidFill>
                <a:schemeClr val="bg1"/>
              </a:solidFill>
              <a:effectLst>
                <a:innerShdw dir="3660000">
                  <a:srgbClr val="FFFF00"/>
                </a:innerShdw>
                <a:reflection blurRad="6350" stA="50000" endA="300" endPos="50000" dist="60007" dir="5400000" sy="-100000" algn="bl" rotWithShape="0"/>
              </a:effectLst>
              <a:latin typeface="Footlight MT Light" panose="0204060206030A020304" pitchFamily="18" charset="0"/>
            </a:endParaRPr>
          </a:p>
        </p:txBody>
      </p:sp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0" y="914400"/>
            <a:ext cx="9144000" cy="6170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200" b="0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Predicting Reaction Products</a:t>
            </a:r>
            <a:r>
              <a:rPr lang="en-US" sz="800" dirty="0" smtClean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:  </a:t>
            </a:r>
            <a:r>
              <a:rPr kumimoji="0" lang="en-US" sz="1500" b="0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Balance the equations and predict the products for the following reactions: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800" b="0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1) ____ Na + ____ FeBr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3  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  <a:sym typeface="Wingdings" pitchFamily="2" charset="2"/>
              </a:rPr>
              <a:t>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</a:t>
            </a:r>
            <a:endParaRPr kumimoji="0" lang="en-US" sz="1100" b="0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  <a:sym typeface="Wingdings" pitchFamily="2" charset="2"/>
              </a:rPr>
              <a:t>Single displacement</a:t>
            </a:r>
            <a:endParaRPr kumimoji="0" lang="en-US" sz="1100" b="0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  <a:sym typeface="Wingdings" pitchFamily="2" charset="2"/>
              </a:rPr>
              <a:t>2) ____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bg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  <a:sym typeface="Wingdings" pitchFamily="2" charset="2"/>
              </a:rPr>
              <a:t>NaOH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  <a:sym typeface="Wingdings" pitchFamily="2" charset="2"/>
              </a:rPr>
              <a:t> + ____ H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  <a:sym typeface="Wingdings" pitchFamily="2" charset="2"/>
              </a:rPr>
              <a:t>2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  <a:sym typeface="Wingdings" pitchFamily="2" charset="2"/>
              </a:rPr>
              <a:t>SO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  <a:sym typeface="Wingdings" pitchFamily="2" charset="2"/>
              </a:rPr>
              <a:t>4 </a:t>
            </a:r>
            <a:endParaRPr kumimoji="0" lang="en-US" sz="1100" b="0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  <a:sym typeface="Wingdings" pitchFamily="2" charset="2"/>
              </a:rPr>
              <a:t>Double displacement</a:t>
            </a:r>
            <a:endParaRPr kumimoji="0" lang="en-US" sz="1100" b="0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  <a:sym typeface="Wingdings" pitchFamily="2" charset="2"/>
              </a:rPr>
              <a:t>3) ____ C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  <a:sym typeface="Wingdings" pitchFamily="2" charset="2"/>
              </a:rPr>
              <a:t>2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  <a:sym typeface="Wingdings" pitchFamily="2" charset="2"/>
              </a:rPr>
              <a:t>H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  <a:sym typeface="Wingdings" pitchFamily="2" charset="2"/>
              </a:rPr>
              <a:t>4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  <a:sym typeface="Wingdings" pitchFamily="2" charset="2"/>
              </a:rPr>
              <a:t>O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  <a:sym typeface="Wingdings" pitchFamily="2" charset="2"/>
              </a:rPr>
              <a:t>2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  <a:sym typeface="Wingdings" pitchFamily="2" charset="2"/>
              </a:rPr>
              <a:t>+ ____ O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  <a:sym typeface="Wingdings" pitchFamily="2" charset="2"/>
              </a:rPr>
              <a:t>2 </a:t>
            </a:r>
            <a:endParaRPr kumimoji="0" lang="en-US" sz="1100" b="0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  <a:sym typeface="Wingdings" pitchFamily="2" charset="2"/>
              </a:rPr>
              <a:t>combustion</a:t>
            </a:r>
            <a:endParaRPr kumimoji="0" lang="en-US" sz="1100" b="0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  <a:sym typeface="Wingdings" pitchFamily="2" charset="2"/>
              </a:rPr>
              <a:t>4) ____ NH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  <a:sym typeface="Wingdings" pitchFamily="2" charset="2"/>
              </a:rPr>
              <a:t>3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  <a:sym typeface="Wingdings" pitchFamily="2" charset="2"/>
              </a:rPr>
              <a:t>+ ____ H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  <a:sym typeface="Wingdings" pitchFamily="2" charset="2"/>
              </a:rPr>
              <a:t>2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  <a:sym typeface="Wingdings" pitchFamily="2" charset="2"/>
              </a:rPr>
              <a:t>O 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  <a:sym typeface="Wingdings" pitchFamily="2" charset="2"/>
              </a:rPr>
              <a:t></a:t>
            </a:r>
            <a:endParaRPr kumimoji="0" lang="en-US" sz="1100" b="0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  <a:sym typeface="Wingdings" pitchFamily="2" charset="2"/>
              </a:rPr>
              <a:t>Synthesis</a:t>
            </a:r>
            <a:endParaRPr kumimoji="0" lang="en-US" sz="1100" b="0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  <a:sym typeface="Wingdings" pitchFamily="2" charset="2"/>
              </a:rPr>
              <a:t>5) ____ PbSO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  <a:sym typeface="Wingdings" pitchFamily="2" charset="2"/>
              </a:rPr>
              <a:t>4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  <a:sym typeface="Wingdings" pitchFamily="2" charset="2"/>
              </a:rPr>
              <a:t>+ ____ AgNO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  <a:sym typeface="Wingdings" pitchFamily="2" charset="2"/>
              </a:rPr>
              <a:t>3 </a:t>
            </a:r>
            <a:endParaRPr kumimoji="0" lang="en-US" sz="1100" b="0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  <a:sym typeface="Wingdings" pitchFamily="2" charset="2"/>
              </a:rPr>
              <a:t>Double displacement</a:t>
            </a:r>
            <a:endParaRPr kumimoji="0" lang="en-US" sz="1100" b="0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  <a:sym typeface="Wingdings" pitchFamily="2" charset="2"/>
              </a:rPr>
              <a:t>6) ____ KMnO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  <a:sym typeface="Wingdings" pitchFamily="2" charset="2"/>
              </a:rPr>
              <a:t>4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  <a:sym typeface="Wingdings" pitchFamily="2" charset="2"/>
              </a:rPr>
              <a:t>+ ____ ZnCl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  <a:sym typeface="Wingdings" pitchFamily="2" charset="2"/>
              </a:rPr>
              <a:t>2 </a:t>
            </a:r>
            <a:endParaRPr kumimoji="0" lang="en-US" sz="1100" b="0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  <a:sym typeface="Wingdings" pitchFamily="2" charset="2"/>
              </a:rPr>
              <a:t>Double displacement</a:t>
            </a:r>
            <a:endParaRPr kumimoji="0" lang="en-US" sz="1100" b="0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  <a:sym typeface="Wingdings" pitchFamily="2" charset="2"/>
              </a:rPr>
              <a:t>7) ____MnO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  <a:sym typeface="Wingdings" pitchFamily="2" charset="2"/>
              </a:rPr>
              <a:t>2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  <a:sym typeface="Wingdings" pitchFamily="2" charset="2"/>
              </a:rPr>
              <a:t>+ ____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bg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  <a:sym typeface="Wingdings" pitchFamily="2" charset="2"/>
              </a:rPr>
              <a:t>Sn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  <a:sym typeface="Wingdings" pitchFamily="2" charset="2"/>
              </a:rPr>
              <a:t>(OH)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  <a:sym typeface="Wingdings" pitchFamily="2" charset="2"/>
              </a:rPr>
              <a:t>4 </a:t>
            </a:r>
            <a:endParaRPr kumimoji="0" lang="en-US" sz="1100" b="0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  <a:sym typeface="Wingdings" pitchFamily="2" charset="2"/>
              </a:rPr>
              <a:t>Double displacement</a:t>
            </a:r>
            <a:endParaRPr kumimoji="0" lang="en-US" sz="1100" b="0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  <a:sym typeface="Wingdings" pitchFamily="2" charset="2"/>
              </a:rPr>
              <a:t>8) ____ O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  <a:sym typeface="Wingdings" pitchFamily="2" charset="2"/>
              </a:rPr>
              <a:t>2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  <a:sym typeface="Wingdings" pitchFamily="2" charset="2"/>
              </a:rPr>
              <a:t>+ ____ C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  <a:sym typeface="Wingdings" pitchFamily="2" charset="2"/>
              </a:rPr>
              <a:t>5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  <a:sym typeface="Wingdings" pitchFamily="2" charset="2"/>
              </a:rPr>
              <a:t>H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  <a:sym typeface="Wingdings" pitchFamily="2" charset="2"/>
              </a:rPr>
              <a:t>12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  <a:sym typeface="Wingdings" pitchFamily="2" charset="2"/>
              </a:rPr>
              <a:t>O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  <a:sym typeface="Wingdings" pitchFamily="2" charset="2"/>
              </a:rPr>
              <a:t>2 </a:t>
            </a:r>
            <a:endParaRPr kumimoji="0" lang="en-US" sz="1100" b="0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  <a:sym typeface="Wingdings" pitchFamily="2" charset="2"/>
              </a:rPr>
              <a:t>Combustion</a:t>
            </a:r>
            <a:endParaRPr kumimoji="0" lang="en-US" sz="1100" b="0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  <a:sym typeface="Wingdings" pitchFamily="2" charset="2"/>
              </a:rPr>
              <a:t>9) ____ H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  <a:sym typeface="Wingdings" pitchFamily="2" charset="2"/>
              </a:rPr>
              <a:t>2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  <a:sym typeface="Wingdings" pitchFamily="2" charset="2"/>
              </a:rPr>
              <a:t>O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  <a:sym typeface="Wingdings" pitchFamily="2" charset="2"/>
              </a:rPr>
              <a:t>2 </a:t>
            </a:r>
            <a:endParaRPr kumimoji="0" lang="en-US" sz="1100" b="0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  <a:sym typeface="Wingdings" pitchFamily="2" charset="2"/>
              </a:rPr>
              <a:t>Decomposition</a:t>
            </a:r>
            <a:endParaRPr kumimoji="0" lang="en-US" sz="1100" b="0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  <a:sym typeface="Wingdings" pitchFamily="2" charset="2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648200" y="1600200"/>
            <a:ext cx="4495800" cy="69249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 + </a:t>
            </a:r>
            <a:r>
              <a:rPr lang="en-US" sz="24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FeBr</a:t>
            </a:r>
            <a:r>
              <a:rPr lang="en-US" sz="2400" b="1" baseline="-25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 </a:t>
            </a:r>
            <a:r>
              <a:rPr lang="en-US" sz="24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 smtClean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NaBr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+ </a:t>
            </a:r>
            <a:r>
              <a:rPr lang="en-US" sz="24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smtClean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</a:t>
            </a:r>
          </a:p>
          <a:p>
            <a:pPr algn="ctr"/>
            <a:endParaRPr lang="en-US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pt-BR" sz="20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pt-BR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NaOH + </a:t>
            </a:r>
            <a:r>
              <a:rPr lang="pt-BR" sz="20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r>
              <a:rPr lang="pt-BR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</a:t>
            </a:r>
            <a:r>
              <a:rPr lang="pt-BR" sz="2000" b="1" baseline="-25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pt-BR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</a:t>
            </a:r>
            <a:r>
              <a:rPr lang="pt-BR" sz="2000" b="1" baseline="-25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r>
              <a: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 </a:t>
            </a:r>
            <a:r>
              <a:rPr lang="pt-BR" sz="20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r>
              <a:rPr lang="pt-BR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t-BR" sz="2000" b="1" dirty="0" smtClean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</a:t>
            </a:r>
            <a:r>
              <a:rPr lang="pt-BR" sz="2000" b="1" baseline="-25000" dirty="0" smtClean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pt-BR" sz="2000" b="1" dirty="0" smtClean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</a:t>
            </a:r>
            <a:r>
              <a:rPr lang="pt-BR" sz="2000" b="1" baseline="-25000" dirty="0" smtClean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r>
              <a:rPr lang="pt-BR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+ </a:t>
            </a:r>
            <a:r>
              <a:rPr lang="pt-BR" sz="20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pt-BR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t-BR" sz="2000" b="1" dirty="0" smtClean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</a:t>
            </a:r>
            <a:r>
              <a:rPr lang="pt-BR" sz="2000" b="1" baseline="-25000" dirty="0" smtClean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pt-BR" sz="2000" b="1" dirty="0" smtClean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</a:t>
            </a:r>
          </a:p>
          <a:p>
            <a:pPr algn="ctr"/>
            <a:endParaRPr lang="pt-BR" sz="1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pt-BR" sz="24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r>
              <a:rPr lang="pt-BR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  <a:r>
              <a:rPr lang="pt-BR" sz="2400" b="1" baseline="-25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pt-BR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</a:t>
            </a:r>
            <a:r>
              <a:rPr lang="pt-BR" sz="2400" b="1" baseline="-25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r>
              <a:rPr lang="pt-BR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</a:t>
            </a:r>
            <a:r>
              <a:rPr lang="pt-BR" sz="2400" b="1" baseline="-25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pt-BR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 </a:t>
            </a:r>
            <a:r>
              <a:rPr lang="pt-BR" sz="24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pt-BR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</a:t>
            </a:r>
            <a:r>
              <a:rPr lang="pt-BR" sz="2400" b="1" baseline="-25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 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</a:t>
            </a:r>
            <a:r>
              <a:rPr lang="pt-BR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t-BR" sz="24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pt-BR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t-BR" sz="2400" b="1" dirty="0" smtClean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</a:t>
            </a:r>
            <a:r>
              <a:rPr lang="pt-BR" sz="2400" b="1" baseline="-25000" dirty="0" smtClean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pt-BR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 </a:t>
            </a:r>
            <a:r>
              <a:rPr lang="pt-BR" sz="24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pt-BR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t-BR" sz="2400" b="1" dirty="0" smtClean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</a:t>
            </a:r>
            <a:r>
              <a:rPr lang="pt-BR" sz="2400" b="1" baseline="-25000" dirty="0" smtClean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pt-BR" sz="2400" b="1" dirty="0" smtClean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</a:t>
            </a:r>
          </a:p>
          <a:p>
            <a:pPr algn="ctr"/>
            <a:endParaRPr lang="pt-BR" sz="16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pt-BR" sz="24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r>
              <a:rPr lang="pt-BR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NH</a:t>
            </a:r>
            <a:r>
              <a:rPr lang="pt-BR" sz="2400" b="1" baseline="-25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r>
              <a:rPr lang="pt-BR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 </a:t>
            </a:r>
            <a:r>
              <a:rPr lang="pt-BR" sz="24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r>
              <a:rPr lang="pt-BR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</a:t>
            </a:r>
            <a:r>
              <a:rPr lang="pt-BR" sz="2400" b="1" baseline="-25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pt-BR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 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</a:t>
            </a:r>
            <a:r>
              <a:rPr lang="pt-BR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t-BR" sz="24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r>
              <a:rPr lang="pt-BR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t-BR" sz="2400" b="1" dirty="0" smtClean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NH</a:t>
            </a:r>
            <a:r>
              <a:rPr lang="pt-BR" sz="2400" b="1" baseline="-25000" dirty="0" smtClean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r>
              <a:rPr lang="pt-BR" sz="2400" b="1" dirty="0" smtClean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OH</a:t>
            </a:r>
          </a:p>
          <a:p>
            <a:pPr algn="ctr"/>
            <a:endParaRPr lang="pt-BR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sz="20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r>
              <a: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PbSO</a:t>
            </a:r>
            <a:r>
              <a:rPr lang="en-US" sz="2000" b="1" baseline="-25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r>
              <a: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 </a:t>
            </a:r>
            <a:r>
              <a:rPr lang="en-US" sz="20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AgNO</a:t>
            </a:r>
            <a:r>
              <a:rPr lang="en-US" sz="2000" b="1" baseline="-25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r>
              <a: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</a:t>
            </a:r>
            <a:r>
              <a:rPr lang="en-US" sz="20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r>
              <a:rPr lang="en-US" sz="2000" b="1" dirty="0" smtClean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Ag</a:t>
            </a:r>
            <a:r>
              <a:rPr lang="en-US" sz="2000" b="1" baseline="-25000" dirty="0" smtClean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en-US" sz="2000" b="1" dirty="0" smtClean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</a:t>
            </a:r>
            <a:r>
              <a:rPr lang="en-US" sz="2000" b="1" baseline="-25000" dirty="0" smtClean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r>
              <a: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</a:t>
            </a:r>
            <a:r>
              <a:rPr lang="en-US" sz="20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r>
              <a:rPr lang="en-US" sz="2000" b="1" dirty="0" smtClean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Pb(NO3)</a:t>
            </a:r>
            <a:r>
              <a:rPr lang="en-US" sz="2000" b="1" baseline="-25000" dirty="0" smtClean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</a:p>
          <a:p>
            <a:pPr algn="ctr"/>
            <a:endParaRPr lang="pt-BR" sz="16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20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KMnO</a:t>
            </a:r>
            <a:r>
              <a:rPr lang="en-US" sz="2000" b="1" baseline="-25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r>
              <a: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 </a:t>
            </a:r>
            <a:r>
              <a:rPr lang="en-US" sz="20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r>
              <a: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ZnCl</a:t>
            </a:r>
            <a:r>
              <a:rPr lang="en-US" sz="2000" b="1" baseline="-25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 </a:t>
            </a:r>
            <a:r>
              <a:rPr lang="en-US" sz="20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KCl</a:t>
            </a:r>
            <a:r>
              <a:rPr lang="en-US" sz="20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 </a:t>
            </a:r>
            <a:r>
              <a:rPr lang="en-US" sz="20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r>
              <a: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Zn(MnO</a:t>
            </a:r>
            <a:r>
              <a:rPr lang="en-US" sz="2000" b="1" baseline="-25000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r>
              <a:rPr lang="en-US" sz="20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  <a:p>
            <a:pPr algn="ctr"/>
            <a:endParaRPr lang="pt-BR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20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r>
              <a: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MnO</a:t>
            </a:r>
            <a:r>
              <a:rPr lang="en-US" sz="2000" b="1" baseline="-25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 </a:t>
            </a:r>
            <a:r>
              <a:rPr lang="en-US" sz="20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r>
              <a: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Sn(OH)</a:t>
            </a:r>
            <a:r>
              <a:rPr lang="en-US" sz="2000" b="1" baseline="-25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r>
              <a: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  </a:t>
            </a:r>
            <a:r>
              <a:rPr lang="en-US" sz="20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r>
              <a: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Mn</a:t>
            </a:r>
            <a:r>
              <a:rPr lang="en-US" sz="20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(OH)4</a:t>
            </a:r>
            <a:r>
              <a: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 </a:t>
            </a:r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r>
              <a: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SnO</a:t>
            </a:r>
            <a:endParaRPr lang="en-US" sz="2000" b="1" dirty="0" smtClean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pt-BR" sz="20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pt-BR" sz="2000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7</a:t>
            </a:r>
            <a:r>
              <a:rPr lang="pt-BR" sz="2000" b="1" dirty="0" smtClean="0">
                <a:solidFill>
                  <a:schemeClr val="bg1"/>
                </a:solidFill>
              </a:rPr>
              <a:t>O</a:t>
            </a:r>
            <a:r>
              <a:rPr lang="pt-BR" sz="2000" b="1" baseline="-25000" dirty="0" smtClean="0">
                <a:solidFill>
                  <a:schemeClr val="bg1"/>
                </a:solidFill>
              </a:rPr>
              <a:t>2</a:t>
            </a:r>
            <a:r>
              <a:rPr lang="pt-BR" sz="2000" b="1" dirty="0" smtClean="0">
                <a:solidFill>
                  <a:schemeClr val="bg1"/>
                </a:solidFill>
              </a:rPr>
              <a:t>+ </a:t>
            </a:r>
            <a:r>
              <a:rPr lang="pt-BR" sz="2000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1</a:t>
            </a:r>
            <a:r>
              <a:rPr lang="pt-BR" sz="2000" b="1" dirty="0" smtClean="0">
                <a:solidFill>
                  <a:schemeClr val="bg1"/>
                </a:solidFill>
              </a:rPr>
              <a:t>C</a:t>
            </a:r>
            <a:r>
              <a:rPr lang="pt-BR" sz="2000" b="1" baseline="-25000" dirty="0" smtClean="0">
                <a:solidFill>
                  <a:schemeClr val="bg1"/>
                </a:solidFill>
              </a:rPr>
              <a:t>5</a:t>
            </a:r>
            <a:r>
              <a:rPr lang="pt-BR" sz="2000" b="1" dirty="0" smtClean="0">
                <a:solidFill>
                  <a:schemeClr val="bg1"/>
                </a:solidFill>
              </a:rPr>
              <a:t>H</a:t>
            </a:r>
            <a:r>
              <a:rPr lang="pt-BR" sz="2000" b="1" baseline="-25000" dirty="0" smtClean="0">
                <a:solidFill>
                  <a:schemeClr val="bg1"/>
                </a:solidFill>
              </a:rPr>
              <a:t>12</a:t>
            </a:r>
            <a:r>
              <a:rPr lang="pt-BR" sz="2000" b="1" dirty="0" smtClean="0">
                <a:solidFill>
                  <a:schemeClr val="bg1"/>
                </a:solidFill>
              </a:rPr>
              <a:t>O</a:t>
            </a:r>
            <a:r>
              <a:rPr lang="pt-BR" sz="2000" b="1" baseline="-25000" dirty="0" smtClean="0">
                <a:solidFill>
                  <a:schemeClr val="bg1"/>
                </a:solidFill>
              </a:rPr>
              <a:t>2</a:t>
            </a:r>
            <a:r>
              <a: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  </a:t>
            </a:r>
            <a:r>
              <a:rPr lang="pt-BR" sz="2000" b="1" dirty="0" smtClean="0">
                <a:solidFill>
                  <a:schemeClr val="accent2">
                    <a:lumMod val="75000"/>
                  </a:schemeClr>
                </a:solidFill>
              </a:rPr>
              <a:t>5 </a:t>
            </a:r>
            <a:r>
              <a:rPr lang="pt-BR" sz="2000" b="1" dirty="0" smtClean="0">
                <a:solidFill>
                  <a:schemeClr val="tx2">
                    <a:lumMod val="75000"/>
                  </a:schemeClr>
                </a:solidFill>
              </a:rPr>
              <a:t>CO2</a:t>
            </a:r>
            <a:r>
              <a:rPr lang="pt-BR" sz="2000" b="1" dirty="0" smtClean="0">
                <a:solidFill>
                  <a:schemeClr val="bg1"/>
                </a:solidFill>
              </a:rPr>
              <a:t>+ </a:t>
            </a:r>
            <a:r>
              <a:rPr lang="pt-BR" sz="2000" b="1" dirty="0" smtClean="0">
                <a:solidFill>
                  <a:schemeClr val="accent2">
                    <a:lumMod val="75000"/>
                  </a:schemeClr>
                </a:solidFill>
              </a:rPr>
              <a:t>6</a:t>
            </a:r>
            <a:r>
              <a:rPr lang="pt-BR" sz="2000" b="1" dirty="0" smtClean="0">
                <a:solidFill>
                  <a:schemeClr val="bg1"/>
                </a:solidFill>
              </a:rPr>
              <a:t> </a:t>
            </a:r>
            <a:r>
              <a:rPr lang="pt-BR" sz="2000" b="1" dirty="0" smtClean="0">
                <a:solidFill>
                  <a:schemeClr val="tx2">
                    <a:lumMod val="75000"/>
                  </a:schemeClr>
                </a:solidFill>
              </a:rPr>
              <a:t>H2O</a:t>
            </a:r>
          </a:p>
          <a:p>
            <a:endParaRPr lang="pt-BR" sz="2000" dirty="0" smtClean="0"/>
          </a:p>
          <a:p>
            <a:pPr algn="ctr"/>
            <a:r>
              <a:rPr lang="pt-BR" sz="24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pt-BR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</a:t>
            </a:r>
            <a:r>
              <a:rPr lang="pt-BR" sz="2400" b="1" baseline="-25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pt-BR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</a:t>
            </a:r>
            <a:r>
              <a:rPr lang="pt-BR" sz="2400" b="1" baseline="-25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  </a:t>
            </a:r>
            <a:r>
              <a:rPr lang="pt-BR" sz="24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pt-BR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t-BR" sz="24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</a:t>
            </a:r>
            <a:r>
              <a:rPr lang="pt-BR" sz="2400" b="1" baseline="-2500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pt-BR" sz="24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</a:t>
            </a:r>
            <a:r>
              <a:rPr lang="pt-BR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+ </a:t>
            </a:r>
            <a:r>
              <a:rPr lang="pt-BR" sz="24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r>
              <a:rPr lang="pt-BR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t-BR" sz="24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</a:t>
            </a:r>
            <a:r>
              <a:rPr lang="pt-BR" sz="2400" b="1" baseline="-2500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</a:p>
          <a:p>
            <a:endParaRPr lang="pt-BR" sz="20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pt-BR" sz="2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pt-BR" sz="2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pt-BR" sz="20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sz="2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572000" y="1524000"/>
            <a:ext cx="4572000" cy="5334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4070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img04.deviantart.net/bde1/i/2013/332/b/c/wallpaper___i_love_chemistry___breaking_bad_by_black_adrac_star-d6vypf7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" t="51090" r="-395" b="28529"/>
          <a:stretch/>
        </p:blipFill>
        <p:spPr bwMode="auto">
          <a:xfrm>
            <a:off x="0" y="0"/>
            <a:ext cx="9144000" cy="10560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6" name="Picture 2" descr="http://img04.deviantart.net/bde1/i/2013/332/b/c/wallpaper___i_love_chemistry___breaking_bad_by_black_adrac_star-d6vypf7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09" t="30036" r="69254" b="49247"/>
          <a:stretch/>
        </p:blipFill>
        <p:spPr bwMode="auto">
          <a:xfrm>
            <a:off x="152400" y="-17398"/>
            <a:ext cx="1118937" cy="10734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4" name="TextBox 3"/>
          <p:cNvSpPr txBox="1"/>
          <p:nvPr/>
        </p:nvSpPr>
        <p:spPr>
          <a:xfrm>
            <a:off x="1219200" y="152400"/>
            <a:ext cx="1676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n cmpd="sng">
                  <a:solidFill>
                    <a:srgbClr val="FFFF00">
                      <a:alpha val="64000"/>
                    </a:srgbClr>
                  </a:solidFill>
                </a:ln>
                <a:solidFill>
                  <a:schemeClr val="bg1"/>
                </a:solidFill>
                <a:effectLst>
                  <a:innerShdw dir="3660000">
                    <a:srgbClr val="FFFF00"/>
                  </a:innerShdw>
                  <a:reflection blurRad="6350" stA="50000" endA="300" endPos="50000" dist="60007" dir="5400000" sy="-100000" algn="bl" rotWithShape="0"/>
                </a:effectLst>
                <a:latin typeface="Footlight MT Light" panose="0204060206030A020304" pitchFamily="18" charset="0"/>
              </a:rPr>
              <a:t>n</a:t>
            </a:r>
            <a:r>
              <a:rPr lang="en-US" sz="3200" b="1" dirty="0" err="1" smtClean="0">
                <a:ln cmpd="sng">
                  <a:solidFill>
                    <a:srgbClr val="FFFF00">
                      <a:alpha val="64000"/>
                    </a:srgbClr>
                  </a:solidFill>
                </a:ln>
                <a:solidFill>
                  <a:schemeClr val="bg1"/>
                </a:solidFill>
                <a:effectLst>
                  <a:innerShdw dir="3660000">
                    <a:srgbClr val="FFFF00"/>
                  </a:innerShdw>
                  <a:reflection blurRad="6350" stA="50000" endA="300" endPos="50000" dist="60007" dir="5400000" sy="-100000" algn="bl" rotWithShape="0"/>
                </a:effectLst>
                <a:latin typeface="Footlight MT Light" panose="0204060206030A020304" pitchFamily="18" charset="0"/>
              </a:rPr>
              <a:t>tro</a:t>
            </a:r>
            <a:r>
              <a:rPr lang="en-US" sz="3200" b="1" dirty="0" smtClean="0">
                <a:ln cmpd="sng">
                  <a:solidFill>
                    <a:srgbClr val="FFFF00">
                      <a:alpha val="64000"/>
                    </a:srgbClr>
                  </a:solidFill>
                </a:ln>
                <a:solidFill>
                  <a:schemeClr val="bg1"/>
                </a:solidFill>
                <a:effectLst>
                  <a:innerShdw dir="3660000">
                    <a:srgbClr val="FFFF00"/>
                  </a:innerShdw>
                  <a:reflection blurRad="6350" stA="50000" endA="300" endPos="50000" dist="60007" dir="5400000" sy="-100000" algn="bl" rotWithShape="0"/>
                </a:effectLst>
                <a:latin typeface="Footlight MT Light" panose="0204060206030A020304" pitchFamily="18" charset="0"/>
              </a:rPr>
              <a:t>  to</a:t>
            </a:r>
            <a:endParaRPr lang="en-US" sz="3200" b="1" dirty="0">
              <a:ln cmpd="sng">
                <a:solidFill>
                  <a:srgbClr val="FFFF00">
                    <a:alpha val="64000"/>
                  </a:srgbClr>
                </a:solidFill>
              </a:ln>
              <a:solidFill>
                <a:schemeClr val="bg1"/>
              </a:solidFill>
              <a:effectLst>
                <a:innerShdw dir="3660000">
                  <a:srgbClr val="FFFF00"/>
                </a:innerShdw>
                <a:reflection blurRad="6350" stA="50000" endA="300" endPos="50000" dist="60007" dir="5400000" sy="-100000" algn="bl" rotWithShape="0"/>
              </a:effectLst>
              <a:latin typeface="Footlight MT Light" panose="0204060206030A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28600" y="1149489"/>
            <a:ext cx="83820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Unit Outline</a:t>
            </a:r>
          </a:p>
          <a:p>
            <a:pPr marL="514350" indent="-514350">
              <a:buAutoNum type="romanUcPeriod"/>
            </a:pPr>
            <a:r>
              <a:rPr lang="en-US" sz="2000" dirty="0" smtClean="0">
                <a:solidFill>
                  <a:schemeClr val="bg1"/>
                </a:solidFill>
              </a:rPr>
              <a:t>Setting up the Lab</a:t>
            </a:r>
          </a:p>
          <a:p>
            <a:pPr lvl="1"/>
            <a:r>
              <a:rPr lang="en-US" sz="2000" dirty="0" smtClean="0">
                <a:solidFill>
                  <a:schemeClr val="bg1"/>
                </a:solidFill>
              </a:rPr>
              <a:t>A.  How did we get the periodic table?</a:t>
            </a:r>
          </a:p>
          <a:p>
            <a:r>
              <a:rPr lang="en-US" sz="2000" dirty="0">
                <a:solidFill>
                  <a:schemeClr val="bg1"/>
                </a:solidFill>
              </a:rPr>
              <a:t>	</a:t>
            </a:r>
            <a:r>
              <a:rPr lang="en-US" sz="2000" dirty="0" smtClean="0">
                <a:solidFill>
                  <a:schemeClr val="bg1"/>
                </a:solidFill>
              </a:rPr>
              <a:t>1. Negative space</a:t>
            </a:r>
          </a:p>
          <a:p>
            <a:r>
              <a:rPr lang="en-US" sz="2000" dirty="0">
                <a:solidFill>
                  <a:schemeClr val="bg1"/>
                </a:solidFill>
              </a:rPr>
              <a:t>	</a:t>
            </a:r>
            <a:r>
              <a:rPr lang="en-US" sz="2000" dirty="0" smtClean="0">
                <a:solidFill>
                  <a:schemeClr val="bg1"/>
                </a:solidFill>
              </a:rPr>
              <a:t>2. Mendeleev &amp; Moseley</a:t>
            </a:r>
          </a:p>
          <a:p>
            <a:pPr lvl="1"/>
            <a:r>
              <a:rPr lang="en-US" sz="2000" dirty="0" smtClean="0">
                <a:solidFill>
                  <a:schemeClr val="bg1"/>
                </a:solidFill>
              </a:rPr>
              <a:t>B.  What does “Periodic” mean anyway?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II.    Prepping the Reactants: making sense of the Periodic Table</a:t>
            </a:r>
          </a:p>
          <a:p>
            <a:pPr marL="914400" lvl="1" indent="-457200">
              <a:buAutoNum type="alphaUcPeriod"/>
            </a:pPr>
            <a:r>
              <a:rPr lang="en-US" sz="2000" dirty="0" smtClean="0">
                <a:solidFill>
                  <a:schemeClr val="bg1"/>
                </a:solidFill>
              </a:rPr>
              <a:t>Basic atomic structure</a:t>
            </a:r>
          </a:p>
          <a:p>
            <a:pPr marL="914400" lvl="1" indent="-457200">
              <a:buAutoNum type="alphaUcPeriod"/>
            </a:pPr>
            <a:r>
              <a:rPr lang="en-US" sz="2000" dirty="0" smtClean="0">
                <a:solidFill>
                  <a:schemeClr val="bg1"/>
                </a:solidFill>
              </a:rPr>
              <a:t>Places e- like to be, Things e- like to do</a:t>
            </a:r>
          </a:p>
          <a:p>
            <a:pPr marL="914400" lvl="1" indent="-457200">
              <a:buAutoNum type="alphaUcPeriod"/>
            </a:pPr>
            <a:r>
              <a:rPr lang="en-US" sz="2000" dirty="0" err="1" smtClean="0">
                <a:solidFill>
                  <a:schemeClr val="bg1"/>
                </a:solidFill>
              </a:rPr>
              <a:t>Chemspeak</a:t>
            </a:r>
            <a:endParaRPr lang="en-US" sz="2000" dirty="0" smtClean="0">
              <a:solidFill>
                <a:schemeClr val="bg1"/>
              </a:solidFill>
            </a:endParaRPr>
          </a:p>
          <a:p>
            <a:pPr lvl="1"/>
            <a:r>
              <a:rPr lang="en-US" sz="2000" dirty="0" smtClean="0">
                <a:solidFill>
                  <a:schemeClr val="bg1"/>
                </a:solidFill>
              </a:rPr>
              <a:t>D.	Family Resemblances: Cracking the album open</a:t>
            </a:r>
          </a:p>
          <a:p>
            <a:pPr lvl="1"/>
            <a:r>
              <a:rPr lang="en-US" sz="2000" dirty="0" smtClean="0">
                <a:solidFill>
                  <a:schemeClr val="bg1"/>
                </a:solidFill>
              </a:rPr>
              <a:t>E.	e- dot notation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III.   Cooking: Applying the Periodic Chart</a:t>
            </a:r>
          </a:p>
          <a:p>
            <a:pPr marL="914400" lvl="1" indent="-457200">
              <a:buAutoNum type="alphaUcPeriod"/>
            </a:pPr>
            <a:r>
              <a:rPr lang="en-US" sz="2000" dirty="0" smtClean="0">
                <a:solidFill>
                  <a:schemeClr val="bg1"/>
                </a:solidFill>
              </a:rPr>
              <a:t>Chemical bonding</a:t>
            </a:r>
          </a:p>
          <a:p>
            <a:pPr marL="914400" lvl="1" indent="-457200">
              <a:buAutoNum type="alphaUcPeriod"/>
            </a:pPr>
            <a:r>
              <a:rPr lang="en-US" sz="2000" dirty="0" smtClean="0">
                <a:solidFill>
                  <a:schemeClr val="bg1"/>
                </a:solidFill>
              </a:rPr>
              <a:t>Chemical formulae &amp; equations</a:t>
            </a:r>
          </a:p>
          <a:p>
            <a:pPr marL="914400" lvl="1" indent="-457200">
              <a:buAutoNum type="alphaUcPeriod"/>
            </a:pPr>
            <a:r>
              <a:rPr lang="en-US" sz="2000" dirty="0" smtClean="0">
                <a:solidFill>
                  <a:schemeClr val="bg1"/>
                </a:solidFill>
              </a:rPr>
              <a:t>Maintaining the Balance</a:t>
            </a:r>
          </a:p>
          <a:p>
            <a:pPr marL="914400" lvl="1" indent="-457200">
              <a:buAutoNum type="alphaUcPeriod"/>
            </a:pPr>
            <a:r>
              <a:rPr lang="en-US" sz="2000" dirty="0" smtClean="0">
                <a:solidFill>
                  <a:schemeClr val="bg1"/>
                </a:solidFill>
              </a:rPr>
              <a:t>Reaction types</a:t>
            </a:r>
          </a:p>
          <a:p>
            <a:pPr marL="914400" lvl="1" indent="-457200">
              <a:buAutoNum type="alphaUcPeriod"/>
            </a:pPr>
            <a:r>
              <a:rPr lang="en-US" sz="2000" dirty="0" smtClean="0">
                <a:solidFill>
                  <a:schemeClr val="bg1"/>
                </a:solidFill>
              </a:rPr>
              <a:t>Using equations to Predict Products </a:t>
            </a:r>
          </a:p>
        </p:txBody>
      </p:sp>
    </p:spTree>
    <p:extLst>
      <p:ext uri="{BB962C8B-B14F-4D97-AF65-F5344CB8AC3E}">
        <p14:creationId xmlns:p14="http://schemas.microsoft.com/office/powerpoint/2010/main" val="334891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img04.deviantart.net/bde1/i/2013/332/b/c/wallpaper___i_love_chemistry___breaking_bad_by_black_adrac_star-d6vypf7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" t="51090" r="-395" b="28529"/>
          <a:stretch/>
        </p:blipFill>
        <p:spPr bwMode="auto">
          <a:xfrm>
            <a:off x="0" y="0"/>
            <a:ext cx="9144000" cy="10560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6" name="Picture 2" descr="http://img04.deviantart.net/bde1/i/2013/332/b/c/wallpaper___i_love_chemistry___breaking_bad_by_black_adrac_star-d6vypf7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09" t="30036" r="69254" b="49247"/>
          <a:stretch/>
        </p:blipFill>
        <p:spPr bwMode="auto">
          <a:xfrm>
            <a:off x="152400" y="-17398"/>
            <a:ext cx="1118937" cy="10734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4" name="TextBox 3"/>
          <p:cNvSpPr txBox="1"/>
          <p:nvPr/>
        </p:nvSpPr>
        <p:spPr>
          <a:xfrm>
            <a:off x="1219200" y="152400"/>
            <a:ext cx="1676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n cmpd="sng">
                  <a:solidFill>
                    <a:srgbClr val="FFFF00">
                      <a:alpha val="64000"/>
                    </a:srgbClr>
                  </a:solidFill>
                </a:ln>
                <a:solidFill>
                  <a:schemeClr val="bg1"/>
                </a:solidFill>
                <a:effectLst>
                  <a:innerShdw dir="3660000">
                    <a:srgbClr val="FFFF00"/>
                  </a:innerShdw>
                  <a:reflection blurRad="6350" stA="50000" endA="300" endPos="50000" dist="60007" dir="5400000" sy="-100000" algn="bl" rotWithShape="0"/>
                </a:effectLst>
                <a:latin typeface="Footlight MT Light" panose="0204060206030A020304" pitchFamily="18" charset="0"/>
              </a:rPr>
              <a:t>n</a:t>
            </a:r>
            <a:r>
              <a:rPr lang="en-US" sz="3200" b="1" dirty="0" err="1" smtClean="0">
                <a:ln cmpd="sng">
                  <a:solidFill>
                    <a:srgbClr val="FFFF00">
                      <a:alpha val="64000"/>
                    </a:srgbClr>
                  </a:solidFill>
                </a:ln>
                <a:solidFill>
                  <a:schemeClr val="bg1"/>
                </a:solidFill>
                <a:effectLst>
                  <a:innerShdw dir="3660000">
                    <a:srgbClr val="FFFF00"/>
                  </a:innerShdw>
                  <a:reflection blurRad="6350" stA="50000" endA="300" endPos="50000" dist="60007" dir="5400000" sy="-100000" algn="bl" rotWithShape="0"/>
                </a:effectLst>
                <a:latin typeface="Footlight MT Light" panose="0204060206030A020304" pitchFamily="18" charset="0"/>
              </a:rPr>
              <a:t>tro</a:t>
            </a:r>
            <a:r>
              <a:rPr lang="en-US" sz="3200" b="1" dirty="0" smtClean="0">
                <a:ln cmpd="sng">
                  <a:solidFill>
                    <a:srgbClr val="FFFF00">
                      <a:alpha val="64000"/>
                    </a:srgbClr>
                  </a:solidFill>
                </a:ln>
                <a:solidFill>
                  <a:schemeClr val="bg1"/>
                </a:solidFill>
                <a:effectLst>
                  <a:innerShdw dir="3660000">
                    <a:srgbClr val="FFFF00"/>
                  </a:innerShdw>
                  <a:reflection blurRad="6350" stA="50000" endA="300" endPos="50000" dist="60007" dir="5400000" sy="-100000" algn="bl" rotWithShape="0"/>
                </a:effectLst>
                <a:latin typeface="Footlight MT Light" panose="0204060206030A020304" pitchFamily="18" charset="0"/>
              </a:rPr>
              <a:t>  to</a:t>
            </a:r>
            <a:endParaRPr lang="en-US" sz="3200" b="1" dirty="0">
              <a:ln cmpd="sng">
                <a:solidFill>
                  <a:srgbClr val="FFFF00">
                    <a:alpha val="64000"/>
                  </a:srgbClr>
                </a:solidFill>
              </a:ln>
              <a:solidFill>
                <a:schemeClr val="bg1"/>
              </a:solidFill>
              <a:effectLst>
                <a:innerShdw dir="3660000">
                  <a:srgbClr val="FFFF00"/>
                </a:innerShdw>
                <a:reflection blurRad="6350" stA="50000" endA="300" endPos="50000" dist="60007" dir="5400000" sy="-100000" algn="bl" rotWithShape="0"/>
              </a:effectLst>
              <a:latin typeface="Footlight MT Light" panose="0204060206030A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28600" y="1149489"/>
            <a:ext cx="83820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Unit Outline</a:t>
            </a:r>
          </a:p>
          <a:p>
            <a:pPr marL="514350" indent="-514350">
              <a:buAutoNum type="romanUcPeriod"/>
            </a:pPr>
            <a:r>
              <a:rPr lang="en-US" sz="2000" dirty="0" smtClean="0">
                <a:solidFill>
                  <a:schemeClr val="bg1"/>
                </a:solidFill>
              </a:rPr>
              <a:t>Setting up the Lab</a:t>
            </a:r>
          </a:p>
          <a:p>
            <a:pPr lvl="1"/>
            <a:r>
              <a:rPr lang="en-US" sz="2000" dirty="0" smtClean="0">
                <a:solidFill>
                  <a:schemeClr val="bg1"/>
                </a:solidFill>
              </a:rPr>
              <a:t>A.  How did we get the periodic table?</a:t>
            </a:r>
          </a:p>
          <a:p>
            <a:r>
              <a:rPr lang="en-US" sz="2000" dirty="0">
                <a:solidFill>
                  <a:schemeClr val="bg1"/>
                </a:solidFill>
              </a:rPr>
              <a:t>	</a:t>
            </a:r>
            <a:r>
              <a:rPr lang="en-US" sz="2000" dirty="0" smtClean="0">
                <a:solidFill>
                  <a:schemeClr val="bg1"/>
                </a:solidFill>
              </a:rPr>
              <a:t>1. The importance of negative space</a:t>
            </a:r>
          </a:p>
          <a:p>
            <a:r>
              <a:rPr lang="en-US" sz="2000" dirty="0">
                <a:solidFill>
                  <a:schemeClr val="bg1"/>
                </a:solidFill>
              </a:rPr>
              <a:t>	</a:t>
            </a:r>
            <a:r>
              <a:rPr lang="en-US" sz="2000" dirty="0" smtClean="0">
                <a:solidFill>
                  <a:schemeClr val="bg1"/>
                </a:solidFill>
              </a:rPr>
              <a:t>2.  Mendeleev &amp; Mosely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52400" y="3136880"/>
            <a:ext cx="305201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When has knowing what you don’t know revolutionized what man has been searching for?</a:t>
            </a:r>
          </a:p>
          <a:p>
            <a:endParaRPr lang="en-US" sz="2400" dirty="0" smtClean="0">
              <a:solidFill>
                <a:schemeClr val="bg1">
                  <a:lumMod val="8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2400" dirty="0" smtClean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Consider the chemical notion of gaps in the periodic chart…</a:t>
            </a:r>
            <a:endParaRPr lang="en-US" sz="2400" dirty="0">
              <a:solidFill>
                <a:schemeClr val="accent3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890026" y="6117173"/>
            <a:ext cx="45681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hlinkClick r:id="rId3" tooltip="The Periodic Table: Crash Course Chemistry #4"/>
              </a:rPr>
              <a:t>The Periodic Table: Crash Course Chemistry #4 </a:t>
            </a:r>
            <a:endParaRPr lang="en-US" dirty="0"/>
          </a:p>
        </p:txBody>
      </p:sp>
      <p:pic>
        <p:nvPicPr>
          <p:cNvPr id="6148" name="Picture 4" descr="What is the one main difference between Mendeleev's periodic table and the modern periodic table?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8631" y="3276600"/>
            <a:ext cx="5702969" cy="2843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https://upload.wikimedia.org/wikipedia/commons/c/c8/DIMendeleevCab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961098"/>
            <a:ext cx="1674778" cy="2355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2362200" y="6488668"/>
            <a:ext cx="6248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hlinkClick r:id="rId6" tooltip="The genius of Mendeleev's periodic table - Lou Serico"/>
              </a:rPr>
              <a:t>The genius of Mendeleev's periodic table - Lou </a:t>
            </a:r>
            <a:r>
              <a:rPr lang="en-US" b="1" dirty="0" err="1" smtClean="0">
                <a:hlinkClick r:id="rId6" tooltip="The genius of Mendeleev's periodic table - Lou Serico"/>
              </a:rPr>
              <a:t>Serico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152102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17057</TotalTime>
  <Words>3635</Words>
  <Application>Microsoft Office PowerPoint</Application>
  <PresentationFormat>On-screen Show (4:3)</PresentationFormat>
  <Paragraphs>746</Paragraphs>
  <Slides>81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81</vt:i4>
      </vt:variant>
    </vt:vector>
  </HeadingPairs>
  <TitlesOfParts>
    <vt:vector size="83" baseType="lpstr"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Physical &amp; Chemical Changes Inquiry</vt:lpstr>
      <vt:lpstr>PowerPoint Presentation</vt:lpstr>
      <vt:lpstr>Stations 1-6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 Eckart</dc:creator>
  <cp:lastModifiedBy>Chris Eckart</cp:lastModifiedBy>
  <cp:revision>123</cp:revision>
  <cp:lastPrinted>2016-04-07T14:14:06Z</cp:lastPrinted>
  <dcterms:created xsi:type="dcterms:W3CDTF">2016-03-29T20:20:37Z</dcterms:created>
  <dcterms:modified xsi:type="dcterms:W3CDTF">2016-04-19T17:56:47Z</dcterms:modified>
</cp:coreProperties>
</file>