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58" r:id="rId5"/>
    <p:sldId id="259" r:id="rId6"/>
    <p:sldId id="260" r:id="rId7"/>
    <p:sldId id="261" r:id="rId8"/>
    <p:sldId id="262" r:id="rId9"/>
    <p:sldId id="266" r:id="rId10"/>
    <p:sldId id="263" r:id="rId11"/>
    <p:sldId id="269" r:id="rId12"/>
    <p:sldId id="267" r:id="rId13"/>
    <p:sldId id="268" r:id="rId14"/>
    <p:sldId id="270" r:id="rId15"/>
    <p:sldId id="271" r:id="rId16"/>
    <p:sldId id="273" r:id="rId17"/>
    <p:sldId id="272" r:id="rId18"/>
    <p:sldId id="274" r:id="rId19"/>
    <p:sldId id="275" r:id="rId20"/>
    <p:sldId id="287" r:id="rId21"/>
    <p:sldId id="277" r:id="rId22"/>
    <p:sldId id="276" r:id="rId23"/>
    <p:sldId id="279" r:id="rId24"/>
    <p:sldId id="280" r:id="rId25"/>
    <p:sldId id="284" r:id="rId26"/>
    <p:sldId id="282" r:id="rId27"/>
    <p:sldId id="283" r:id="rId28"/>
    <p:sldId id="286" r:id="rId29"/>
    <p:sldId id="285" r:id="rId30"/>
    <p:sldId id="288" r:id="rId31"/>
    <p:sldId id="289" r:id="rId32"/>
    <p:sldId id="291" r:id="rId33"/>
    <p:sldId id="290" r:id="rId34"/>
    <p:sldId id="293" r:id="rId35"/>
    <p:sldId id="294" r:id="rId36"/>
    <p:sldId id="295" r:id="rId37"/>
    <p:sldId id="297" r:id="rId38"/>
    <p:sldId id="298" r:id="rId39"/>
    <p:sldId id="292" r:id="rId40"/>
    <p:sldId id="299" r:id="rId41"/>
    <p:sldId id="303" r:id="rId42"/>
    <p:sldId id="300" r:id="rId43"/>
    <p:sldId id="304" r:id="rId44"/>
    <p:sldId id="306" r:id="rId45"/>
    <p:sldId id="307" r:id="rId46"/>
    <p:sldId id="296" r:id="rId47"/>
    <p:sldId id="305" r:id="rId48"/>
    <p:sldId id="308" r:id="rId49"/>
    <p:sldId id="264" r:id="rId50"/>
    <p:sldId id="310" r:id="rId51"/>
    <p:sldId id="311" r:id="rId52"/>
    <p:sldId id="314" r:id="rId53"/>
    <p:sldId id="315" r:id="rId54"/>
    <p:sldId id="316" r:id="rId55"/>
    <p:sldId id="317" r:id="rId56"/>
    <p:sldId id="318" r:id="rId57"/>
    <p:sldId id="319" r:id="rId58"/>
    <p:sldId id="320" r:id="rId59"/>
    <p:sldId id="321" r:id="rId60"/>
    <p:sldId id="312" r:id="rId61"/>
    <p:sldId id="322" r:id="rId62"/>
    <p:sldId id="323" r:id="rId63"/>
    <p:sldId id="32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968"/>
    <a:srgbClr val="72922A"/>
    <a:srgbClr val="9E723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7" autoAdjust="0"/>
    <p:restoredTop sz="94982" autoAdjust="0"/>
  </p:normalViewPr>
  <p:slideViewPr>
    <p:cSldViewPr>
      <p:cViewPr>
        <p:scale>
          <a:sx n="60" d="100"/>
          <a:sy n="60" d="100"/>
        </p:scale>
        <p:origin x="-2568" y="-11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A9C1CA-ED97-49D3-AC06-0DD4329475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77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8A258C-967A-4644-81ED-B29BCAC1EC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599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CA57BD-9C47-42DE-AD83-925FE69E6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773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69F81C-7115-4F1B-86E4-A4C5FDFAA2F8}" type="slidenum">
              <a:rPr lang="en-US"/>
              <a:pPr>
                <a:defRPr/>
              </a:pPr>
              <a:t>‹#›</a:t>
            </a:fld>
            <a:endParaRPr lang="en-US"/>
          </a:p>
        </p:txBody>
      </p:sp>
    </p:spTree>
    <p:extLst>
      <p:ext uri="{BB962C8B-B14F-4D97-AF65-F5344CB8AC3E}">
        <p14:creationId xmlns:p14="http://schemas.microsoft.com/office/powerpoint/2010/main" val="75512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81C11A-D6A1-459F-9746-F88E5450EA3F}" type="slidenum">
              <a:rPr lang="en-US"/>
              <a:pPr>
                <a:defRPr/>
              </a:pPr>
              <a:t>‹#›</a:t>
            </a:fld>
            <a:endParaRPr lang="en-US"/>
          </a:p>
        </p:txBody>
      </p:sp>
    </p:spTree>
    <p:extLst>
      <p:ext uri="{BB962C8B-B14F-4D97-AF65-F5344CB8AC3E}">
        <p14:creationId xmlns:p14="http://schemas.microsoft.com/office/powerpoint/2010/main" val="380736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603133-0CA4-43B4-9DD7-8C9DF7DA52DF}" type="slidenum">
              <a:rPr lang="en-US"/>
              <a:pPr>
                <a:defRPr/>
              </a:pPr>
              <a:t>‹#›</a:t>
            </a:fld>
            <a:endParaRPr lang="en-US"/>
          </a:p>
        </p:txBody>
      </p:sp>
    </p:spTree>
    <p:extLst>
      <p:ext uri="{BB962C8B-B14F-4D97-AF65-F5344CB8AC3E}">
        <p14:creationId xmlns:p14="http://schemas.microsoft.com/office/powerpoint/2010/main" val="3536656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8C2525-7F8A-40B0-A9E2-4C49C9278B49}" type="slidenum">
              <a:rPr lang="en-US"/>
              <a:pPr>
                <a:defRPr/>
              </a:pPr>
              <a:t>‹#›</a:t>
            </a:fld>
            <a:endParaRPr lang="en-US"/>
          </a:p>
        </p:txBody>
      </p:sp>
    </p:spTree>
    <p:extLst>
      <p:ext uri="{BB962C8B-B14F-4D97-AF65-F5344CB8AC3E}">
        <p14:creationId xmlns:p14="http://schemas.microsoft.com/office/powerpoint/2010/main" val="3191062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453311-E66F-42CC-B582-66C257302C25}" type="slidenum">
              <a:rPr lang="en-US"/>
              <a:pPr>
                <a:defRPr/>
              </a:pPr>
              <a:t>‹#›</a:t>
            </a:fld>
            <a:endParaRPr lang="en-US"/>
          </a:p>
        </p:txBody>
      </p:sp>
    </p:spTree>
    <p:extLst>
      <p:ext uri="{BB962C8B-B14F-4D97-AF65-F5344CB8AC3E}">
        <p14:creationId xmlns:p14="http://schemas.microsoft.com/office/powerpoint/2010/main" val="2799350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2DFCB9-FB84-4802-B5D2-082279D10199}" type="slidenum">
              <a:rPr lang="en-US"/>
              <a:pPr>
                <a:defRPr/>
              </a:pPr>
              <a:t>‹#›</a:t>
            </a:fld>
            <a:endParaRPr lang="en-US"/>
          </a:p>
        </p:txBody>
      </p:sp>
    </p:spTree>
    <p:extLst>
      <p:ext uri="{BB962C8B-B14F-4D97-AF65-F5344CB8AC3E}">
        <p14:creationId xmlns:p14="http://schemas.microsoft.com/office/powerpoint/2010/main" val="90527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D9FCEA-3162-47F8-93F8-B8EB1488D479}" type="slidenum">
              <a:rPr lang="en-US"/>
              <a:pPr>
                <a:defRPr/>
              </a:pPr>
              <a:t>‹#›</a:t>
            </a:fld>
            <a:endParaRPr lang="en-US"/>
          </a:p>
        </p:txBody>
      </p:sp>
    </p:spTree>
    <p:extLst>
      <p:ext uri="{BB962C8B-B14F-4D97-AF65-F5344CB8AC3E}">
        <p14:creationId xmlns:p14="http://schemas.microsoft.com/office/powerpoint/2010/main" val="2051426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F8ED91-752C-4E08-9DF1-8B14122B54F3}" type="slidenum">
              <a:rPr lang="en-US"/>
              <a:pPr>
                <a:defRPr/>
              </a:pPr>
              <a:t>‹#›</a:t>
            </a:fld>
            <a:endParaRPr lang="en-US"/>
          </a:p>
        </p:txBody>
      </p:sp>
    </p:spTree>
    <p:extLst>
      <p:ext uri="{BB962C8B-B14F-4D97-AF65-F5344CB8AC3E}">
        <p14:creationId xmlns:p14="http://schemas.microsoft.com/office/powerpoint/2010/main" val="199064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3B5C8F-86D8-4EEE-AE68-B427568635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9131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978C4B-F8C5-4979-8B39-3430D6394E63}" type="slidenum">
              <a:rPr lang="en-US"/>
              <a:pPr>
                <a:defRPr/>
              </a:pPr>
              <a:t>‹#›</a:t>
            </a:fld>
            <a:endParaRPr lang="en-US"/>
          </a:p>
        </p:txBody>
      </p:sp>
    </p:spTree>
    <p:extLst>
      <p:ext uri="{BB962C8B-B14F-4D97-AF65-F5344CB8AC3E}">
        <p14:creationId xmlns:p14="http://schemas.microsoft.com/office/powerpoint/2010/main" val="641715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79A1BC-1FF1-4C10-B631-1D088EEA17F6}" type="slidenum">
              <a:rPr lang="en-US"/>
              <a:pPr>
                <a:defRPr/>
              </a:pPr>
              <a:t>‹#›</a:t>
            </a:fld>
            <a:endParaRPr lang="en-US"/>
          </a:p>
        </p:txBody>
      </p:sp>
    </p:spTree>
    <p:extLst>
      <p:ext uri="{BB962C8B-B14F-4D97-AF65-F5344CB8AC3E}">
        <p14:creationId xmlns:p14="http://schemas.microsoft.com/office/powerpoint/2010/main" val="3483820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3B01E4-3353-4D7A-BDCA-ABCCE6D57975}" type="slidenum">
              <a:rPr lang="en-US"/>
              <a:pPr>
                <a:defRPr/>
              </a:pPr>
              <a:t>‹#›</a:t>
            </a:fld>
            <a:endParaRPr lang="en-US"/>
          </a:p>
        </p:txBody>
      </p:sp>
    </p:spTree>
    <p:extLst>
      <p:ext uri="{BB962C8B-B14F-4D97-AF65-F5344CB8AC3E}">
        <p14:creationId xmlns:p14="http://schemas.microsoft.com/office/powerpoint/2010/main" val="1946275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B5CF9A-3B87-4CFE-95B7-881B2A2EF520}" type="slidenum">
              <a:rPr lang="en-US"/>
              <a:pPr>
                <a:defRPr/>
              </a:pPr>
              <a:t>‹#›</a:t>
            </a:fld>
            <a:endParaRPr lang="en-US"/>
          </a:p>
        </p:txBody>
      </p:sp>
    </p:spTree>
    <p:extLst>
      <p:ext uri="{BB962C8B-B14F-4D97-AF65-F5344CB8AC3E}">
        <p14:creationId xmlns:p14="http://schemas.microsoft.com/office/powerpoint/2010/main" val="623203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60E7EB-8043-4A9A-84B5-23E1DC4D4A89}" type="slidenum">
              <a:rPr lang="en-US"/>
              <a:pPr>
                <a:defRPr/>
              </a:pPr>
              <a:t>‹#›</a:t>
            </a:fld>
            <a:endParaRPr lang="en-US"/>
          </a:p>
        </p:txBody>
      </p:sp>
    </p:spTree>
    <p:extLst>
      <p:ext uri="{BB962C8B-B14F-4D97-AF65-F5344CB8AC3E}">
        <p14:creationId xmlns:p14="http://schemas.microsoft.com/office/powerpoint/2010/main" val="2970268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41985E-D3ED-4A99-9422-D1C8238D1DF6}" type="slidenum">
              <a:rPr lang="en-US"/>
              <a:pPr>
                <a:defRPr/>
              </a:pPr>
              <a:t>‹#›</a:t>
            </a:fld>
            <a:endParaRPr lang="en-US"/>
          </a:p>
        </p:txBody>
      </p:sp>
    </p:spTree>
    <p:extLst>
      <p:ext uri="{BB962C8B-B14F-4D97-AF65-F5344CB8AC3E}">
        <p14:creationId xmlns:p14="http://schemas.microsoft.com/office/powerpoint/2010/main" val="1548016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57B1A8-FCD7-478B-AE19-28A8863A910F}" type="slidenum">
              <a:rPr lang="en-US"/>
              <a:pPr>
                <a:defRPr/>
              </a:pPr>
              <a:t>‹#›</a:t>
            </a:fld>
            <a:endParaRPr lang="en-US"/>
          </a:p>
        </p:txBody>
      </p:sp>
    </p:spTree>
    <p:extLst>
      <p:ext uri="{BB962C8B-B14F-4D97-AF65-F5344CB8AC3E}">
        <p14:creationId xmlns:p14="http://schemas.microsoft.com/office/powerpoint/2010/main" val="4278704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D5BE2C-EEB1-401C-9B12-E5BA65F924C9}" type="slidenum">
              <a:rPr lang="en-US"/>
              <a:pPr>
                <a:defRPr/>
              </a:pPr>
              <a:t>‹#›</a:t>
            </a:fld>
            <a:endParaRPr lang="en-US"/>
          </a:p>
        </p:txBody>
      </p:sp>
    </p:spTree>
    <p:extLst>
      <p:ext uri="{BB962C8B-B14F-4D97-AF65-F5344CB8AC3E}">
        <p14:creationId xmlns:p14="http://schemas.microsoft.com/office/powerpoint/2010/main" val="2742344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CE3268-FE37-4F5A-91AE-24149718C5AE}" type="slidenum">
              <a:rPr lang="en-US"/>
              <a:pPr>
                <a:defRPr/>
              </a:pPr>
              <a:t>‹#›</a:t>
            </a:fld>
            <a:endParaRPr lang="en-US"/>
          </a:p>
        </p:txBody>
      </p:sp>
    </p:spTree>
    <p:extLst>
      <p:ext uri="{BB962C8B-B14F-4D97-AF65-F5344CB8AC3E}">
        <p14:creationId xmlns:p14="http://schemas.microsoft.com/office/powerpoint/2010/main" val="1632905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EE2BE1-4415-435B-9675-9858B951FEF4}" type="slidenum">
              <a:rPr lang="en-US"/>
              <a:pPr>
                <a:defRPr/>
              </a:pPr>
              <a:t>‹#›</a:t>
            </a:fld>
            <a:endParaRPr lang="en-US"/>
          </a:p>
        </p:txBody>
      </p:sp>
    </p:spTree>
    <p:extLst>
      <p:ext uri="{BB962C8B-B14F-4D97-AF65-F5344CB8AC3E}">
        <p14:creationId xmlns:p14="http://schemas.microsoft.com/office/powerpoint/2010/main" val="242567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0E7B8C-0D25-4937-B41F-A193EB41A8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376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A1E9D0-25FD-49AA-AEA0-2E0ED70F7C0D}" type="slidenum">
              <a:rPr lang="en-US"/>
              <a:pPr>
                <a:defRPr/>
              </a:pPr>
              <a:t>‹#›</a:t>
            </a:fld>
            <a:endParaRPr lang="en-US"/>
          </a:p>
        </p:txBody>
      </p:sp>
    </p:spTree>
    <p:extLst>
      <p:ext uri="{BB962C8B-B14F-4D97-AF65-F5344CB8AC3E}">
        <p14:creationId xmlns:p14="http://schemas.microsoft.com/office/powerpoint/2010/main" val="2482645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E73B90-8174-49D9-8D06-25C795C0A9A1}" type="slidenum">
              <a:rPr lang="en-US"/>
              <a:pPr>
                <a:defRPr/>
              </a:pPr>
              <a:t>‹#›</a:t>
            </a:fld>
            <a:endParaRPr lang="en-US"/>
          </a:p>
        </p:txBody>
      </p:sp>
    </p:spTree>
    <p:extLst>
      <p:ext uri="{BB962C8B-B14F-4D97-AF65-F5344CB8AC3E}">
        <p14:creationId xmlns:p14="http://schemas.microsoft.com/office/powerpoint/2010/main" val="2149514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4EF9E8-4FC6-42AB-8B4F-F1D84498329F}" type="slidenum">
              <a:rPr lang="en-US"/>
              <a:pPr>
                <a:defRPr/>
              </a:pPr>
              <a:t>‹#›</a:t>
            </a:fld>
            <a:endParaRPr lang="en-US"/>
          </a:p>
        </p:txBody>
      </p:sp>
    </p:spTree>
    <p:extLst>
      <p:ext uri="{BB962C8B-B14F-4D97-AF65-F5344CB8AC3E}">
        <p14:creationId xmlns:p14="http://schemas.microsoft.com/office/powerpoint/2010/main" val="1391965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006124-CEB8-4DB3-92B4-168A0C0AF261}" type="slidenum">
              <a:rPr lang="en-US"/>
              <a:pPr>
                <a:defRPr/>
              </a:pPr>
              <a:t>‹#›</a:t>
            </a:fld>
            <a:endParaRPr lang="en-US"/>
          </a:p>
        </p:txBody>
      </p:sp>
    </p:spTree>
    <p:extLst>
      <p:ext uri="{BB962C8B-B14F-4D97-AF65-F5344CB8AC3E}">
        <p14:creationId xmlns:p14="http://schemas.microsoft.com/office/powerpoint/2010/main" val="265862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7B6436-7D16-455A-87C3-71C1FF63BE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720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DB5350F-7BDB-45C8-8F4A-9800A91AD2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479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BE618D-7CB0-4227-ADE9-2C736BB649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394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9D97505-42B7-435A-9B97-7DE20CAC1C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169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1B7BCE-6DC2-4B90-8AD0-CB8BF57CA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961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DAB1BD-D9B4-43DC-A9FF-60D9D78A95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62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33333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835F872-04C6-4DAC-A22A-1D6FC447405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16803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5F5F5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fontAlgn="base">
              <a:spcBef>
                <a:spcPct val="0"/>
              </a:spcBef>
              <a:spcAft>
                <a:spcPct val="0"/>
              </a:spcAft>
              <a:defRPr/>
            </a:pPr>
            <a:fld id="{229F79D8-7398-4551-B320-1D380EBADD2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53537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333333"/>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cs typeface="+mn-cs"/>
              </a:defRPr>
            </a:lvl1pPr>
          </a:lstStyle>
          <a:p>
            <a:pPr fontAlgn="base">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cs typeface="+mn-cs"/>
              </a:defRPr>
            </a:lvl1pPr>
          </a:lstStyle>
          <a:p>
            <a:pPr fontAlgn="base">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cs typeface="+mn-cs"/>
              </a:defRPr>
            </a:lvl1pPr>
          </a:lstStyle>
          <a:p>
            <a:pPr fontAlgn="base">
              <a:spcAft>
                <a:spcPct val="0"/>
              </a:spcAft>
              <a:defRPr/>
            </a:pPr>
            <a:fld id="{D9F7894F-0D8C-493A-88A7-709B0ED9DD9F}" type="slidenum">
              <a:rPr lang="en-US"/>
              <a:pPr fontAlgn="base">
                <a:spcAft>
                  <a:spcPct val="0"/>
                </a:spcAft>
                <a:defRPr/>
              </a:pPr>
              <a:t>‹#›</a:t>
            </a:fld>
            <a:endParaRPr lang="en-US"/>
          </a:p>
        </p:txBody>
      </p:sp>
    </p:spTree>
    <p:extLst>
      <p:ext uri="{BB962C8B-B14F-4D97-AF65-F5344CB8AC3E}">
        <p14:creationId xmlns:p14="http://schemas.microsoft.com/office/powerpoint/2010/main" val="13646387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hyperlink" Target="https://www.google.com/url?sa=t&amp;rct=j&amp;q=&amp;esrc=s&amp;source=video&amp;cd=9&amp;cad=rja&amp;uact=8&amp;ved=0ahUKEwiK5YidlZ3LAhVDJiYKHbsFB-QQtwIIPjAI&amp;url=https://www.youtube.com/watch?v=Vp8Myr3DPcg&amp;usg=AFQjCNHEA_LCwNJ6FqzBmqW9hVRBvoSfkw&amp;sig2=caG8uhSHV6UsSizuidNvNA"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hyperlink" Target="https://www.youtube.com/watch?v=IapqqQ45Q4w"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s://www.youtube.com/watch?v=l9vn5UvsHvM" TargetMode="Externa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www.desiringgod.org/labs/five-truths-about-eternal-security" TargetMode="External"/><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www.biblegateway.com/passage/?version=ESV&amp;search=Luke%2022" TargetMode="External"/><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biblia.com/bible/esv/Ephesians%201.13b%E2%80%9314" TargetMode="External"/><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www.biblegateway.com/passage/?version=ESV&amp;search=2%20Corinthians%203" TargetMode="External"/><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lum bright="-24000"/>
            <a:extLst>
              <a:ext uri="{28A0092B-C50C-407E-A947-70E740481C1C}">
                <a14:useLocalDpi xmlns:a14="http://schemas.microsoft.com/office/drawing/2010/main" val="0"/>
              </a:ext>
            </a:extLst>
          </a:blip>
          <a:srcRect/>
          <a:stretch>
            <a:fillRect/>
          </a:stretch>
        </p:blipFill>
        <p:spPr bwMode="auto">
          <a:xfrm>
            <a:off x="-152400" y="1447800"/>
            <a:ext cx="9448800" cy="378777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ctrTitle"/>
          </p:nvPr>
        </p:nvSpPr>
        <p:spPr>
          <a:xfrm>
            <a:off x="762000" y="457200"/>
            <a:ext cx="7772400" cy="1143000"/>
          </a:xfrm>
        </p:spPr>
        <p:txBody>
          <a:bodyPr/>
          <a:lstStyle/>
          <a:p>
            <a:pPr eaLnBrk="1" hangingPunct="1"/>
            <a:r>
              <a:rPr lang="en-US" altLang="en-US" dirty="0" smtClean="0">
                <a:solidFill>
                  <a:schemeClr val="bg1"/>
                </a:solidFill>
                <a:latin typeface="Ringbearer" pitchFamily="18" charset="0"/>
              </a:rPr>
              <a:t>Systematic Theology</a:t>
            </a:r>
          </a:p>
        </p:txBody>
      </p:sp>
      <p:sp>
        <p:nvSpPr>
          <p:cNvPr id="4100" name="Rectangle 4"/>
          <p:cNvSpPr>
            <a:spLocks noGrp="1" noChangeArrowheads="1"/>
          </p:cNvSpPr>
          <p:nvPr>
            <p:ph type="subTitle" idx="1"/>
          </p:nvPr>
        </p:nvSpPr>
        <p:spPr>
          <a:xfrm>
            <a:off x="1524000" y="5257800"/>
            <a:ext cx="6400800" cy="1752600"/>
          </a:xfrm>
        </p:spPr>
        <p:txBody>
          <a:bodyPr/>
          <a:lstStyle/>
          <a:p>
            <a:pPr eaLnBrk="1" hangingPunct="1"/>
            <a:r>
              <a:rPr lang="en-US" altLang="en-US" sz="2400" smtClean="0">
                <a:solidFill>
                  <a:schemeClr val="bg1"/>
                </a:solidFill>
                <a:latin typeface="Blackadder ITC" pitchFamily="82" charset="0"/>
              </a:rPr>
              <a:t>Acts, Epistles, &amp; Systematics</a:t>
            </a:r>
          </a:p>
          <a:p>
            <a:pPr eaLnBrk="1" hangingPunct="1"/>
            <a:r>
              <a:rPr lang="en-US" altLang="en-US" sz="2400" smtClean="0">
                <a:solidFill>
                  <a:schemeClr val="bg1"/>
                </a:solidFill>
                <a:latin typeface="Blackadder ITC" pitchFamily="82" charset="0"/>
              </a:rPr>
              <a:t>SRCS ~ Bible 10</a:t>
            </a:r>
          </a:p>
          <a:p>
            <a:pPr eaLnBrk="1" hangingPunct="1"/>
            <a:r>
              <a:rPr lang="en-US" altLang="en-US" sz="2400" smtClean="0">
                <a:solidFill>
                  <a:schemeClr val="bg1"/>
                </a:solidFill>
                <a:latin typeface="Blackadder ITC" pitchFamily="82" charset="0"/>
              </a:rPr>
              <a:t>mr. e ~ winter 2009</a:t>
            </a:r>
          </a:p>
        </p:txBody>
      </p:sp>
      <p:sp>
        <p:nvSpPr>
          <p:cNvPr id="3077" name="Rectangle 5"/>
          <p:cNvSpPr>
            <a:spLocks noChangeArrowheads="1"/>
          </p:cNvSpPr>
          <p:nvPr/>
        </p:nvSpPr>
        <p:spPr bwMode="auto">
          <a:xfrm>
            <a:off x="762000" y="2819400"/>
            <a:ext cx="7772400" cy="1143000"/>
          </a:xfrm>
          <a:prstGeom prst="rect">
            <a:avLst/>
          </a:prstGeom>
          <a:noFill/>
          <a:ln>
            <a:noFill/>
          </a:ln>
          <a:effectLst/>
          <a:extLst/>
        </p:spPr>
        <p:txBody>
          <a:bodyPr anchor="ctr"/>
          <a:lstStyle/>
          <a:p>
            <a:pPr algn="ctr" fontAlgn="base">
              <a:spcBef>
                <a:spcPct val="0"/>
              </a:spcBef>
              <a:spcAft>
                <a:spcPct val="0"/>
              </a:spcAft>
              <a:defRPr/>
            </a:pPr>
            <a:r>
              <a:rPr lang="en-US" sz="4000" dirty="0">
                <a:solidFill>
                  <a:srgbClr val="FFFFFF"/>
                </a:solidFill>
                <a:effectLst>
                  <a:outerShdw blurRad="38100" dist="38100" dir="2700000" algn="tl">
                    <a:srgbClr val="808080"/>
                  </a:outerShdw>
                </a:effectLst>
                <a:latin typeface="Ringbearer" pitchFamily="18" charset="0"/>
              </a:rPr>
              <a:t>Soteriology</a:t>
            </a:r>
          </a:p>
          <a:p>
            <a:pPr algn="ctr" fontAlgn="base">
              <a:spcBef>
                <a:spcPct val="0"/>
              </a:spcBef>
              <a:spcAft>
                <a:spcPct val="0"/>
              </a:spcAft>
              <a:defRPr/>
            </a:pPr>
            <a:r>
              <a:rPr lang="en-US" sz="4000" dirty="0">
                <a:solidFill>
                  <a:srgbClr val="FFFFFF"/>
                </a:solidFill>
                <a:effectLst>
                  <a:outerShdw blurRad="38100" dist="38100" dir="2700000" algn="tl">
                    <a:srgbClr val="808080"/>
                  </a:outerShdw>
                </a:effectLst>
                <a:latin typeface="Ringbearer" pitchFamily="18" charset="0"/>
              </a:rPr>
              <a:t>Part </a:t>
            </a:r>
            <a:r>
              <a:rPr lang="en-US" sz="4000" dirty="0" smtClean="0">
                <a:solidFill>
                  <a:srgbClr val="FFFFFF"/>
                </a:solidFill>
                <a:effectLst>
                  <a:outerShdw blurRad="38100" dist="38100" dir="2700000" algn="tl">
                    <a:srgbClr val="808080"/>
                  </a:outerShdw>
                </a:effectLst>
                <a:latin typeface="Ringbearer" pitchFamily="18" charset="0"/>
              </a:rPr>
              <a:t>ii</a:t>
            </a:r>
            <a:endParaRPr lang="en-US" sz="4000" dirty="0">
              <a:solidFill>
                <a:srgbClr val="FFFFFF"/>
              </a:solidFill>
              <a:effectLst>
                <a:outerShdw blurRad="38100" dist="38100" dir="2700000" algn="tl">
                  <a:srgbClr val="808080"/>
                </a:outerShdw>
              </a:effectLst>
              <a:latin typeface="Ringbearer" pitchFamily="18" charset="0"/>
            </a:endParaRPr>
          </a:p>
        </p:txBody>
      </p:sp>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6755" t="12265" r="6490" b="11543"/>
          <a:stretch>
            <a:fillRect/>
          </a:stretch>
        </p:blipFill>
        <p:spPr bwMode="auto">
          <a:xfrm>
            <a:off x="6773863" y="5486400"/>
            <a:ext cx="20653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28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18852"/>
            <a:ext cx="8915400" cy="2000548"/>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Intro</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Place in History</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Protestant? (What’s in a name?)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Reformation’s crux</a:t>
            </a:r>
          </a:p>
        </p:txBody>
      </p:sp>
      <p:sp>
        <p:nvSpPr>
          <p:cNvPr id="2" name="Rectangle 1"/>
          <p:cNvSpPr/>
          <p:nvPr/>
        </p:nvSpPr>
        <p:spPr>
          <a:xfrm>
            <a:off x="4495800" y="6043014"/>
            <a:ext cx="4572000" cy="646331"/>
          </a:xfrm>
          <a:prstGeom prst="rect">
            <a:avLst/>
          </a:prstGeom>
        </p:spPr>
        <p:txBody>
          <a:bodyPr>
            <a:spAutoFit/>
          </a:bodyPr>
          <a:lstStyle/>
          <a:p>
            <a:pPr algn="r"/>
            <a:r>
              <a:rPr lang="en-US" dirty="0">
                <a:solidFill>
                  <a:schemeClr val="bg1"/>
                </a:solidFill>
                <a:latin typeface="Calibri" panose="020F0502020204030204" pitchFamily="34" charset="0"/>
              </a:rPr>
              <a:t>Luther at the Diet of </a:t>
            </a:r>
            <a:r>
              <a:rPr lang="en-US" dirty="0" smtClean="0">
                <a:solidFill>
                  <a:schemeClr val="bg1"/>
                </a:solidFill>
                <a:latin typeface="Calibri" panose="020F0502020204030204" pitchFamily="34" charset="0"/>
              </a:rPr>
              <a:t>Worms</a:t>
            </a:r>
          </a:p>
          <a:p>
            <a:pPr algn="r"/>
            <a:r>
              <a:rPr lang="en-US" dirty="0" smtClean="0">
                <a:solidFill>
                  <a:schemeClr val="bg1"/>
                </a:solidFill>
                <a:latin typeface="Calibri" panose="020F0502020204030204" pitchFamily="34" charset="0"/>
              </a:rPr>
              <a:t>Anton </a:t>
            </a:r>
            <a:r>
              <a:rPr lang="en-US" dirty="0">
                <a:solidFill>
                  <a:schemeClr val="bg1"/>
                </a:solidFill>
                <a:latin typeface="Calibri" panose="020F0502020204030204" pitchFamily="34" charset="0"/>
              </a:rPr>
              <a:t>von Werner, 1877</a:t>
            </a:r>
          </a:p>
        </p:txBody>
      </p:sp>
      <p:sp>
        <p:nvSpPr>
          <p:cNvPr id="9" name="Rectangle 8"/>
          <p:cNvSpPr/>
          <p:nvPr/>
        </p:nvSpPr>
        <p:spPr>
          <a:xfrm>
            <a:off x="258763" y="6069145"/>
            <a:ext cx="4572000" cy="646331"/>
          </a:xfrm>
          <a:prstGeom prst="rect">
            <a:avLst/>
          </a:prstGeom>
        </p:spPr>
        <p:txBody>
          <a:bodyPr>
            <a:spAutoFit/>
          </a:bodyPr>
          <a:lstStyle/>
          <a:p>
            <a:r>
              <a:rPr lang="en-US" b="1" dirty="0">
                <a:hlinkClick r:id="rId4"/>
              </a:rPr>
              <a:t>Justified by Faith Alone, New from R.C. Sproul </a:t>
            </a:r>
            <a:endParaRPr lang="en-US" b="1" dirty="0"/>
          </a:p>
        </p:txBody>
      </p:sp>
      <p:sp>
        <p:nvSpPr>
          <p:cNvPr id="3" name="Rectangle 2"/>
          <p:cNvSpPr/>
          <p:nvPr/>
        </p:nvSpPr>
        <p:spPr>
          <a:xfrm>
            <a:off x="258763" y="2819400"/>
            <a:ext cx="8809037" cy="3170099"/>
          </a:xfrm>
          <a:prstGeom prst="rect">
            <a:avLst/>
          </a:prstGeom>
        </p:spPr>
        <p:txBody>
          <a:bodyPr wrap="square">
            <a:spAutoFit/>
          </a:bodyPr>
          <a:lstStyle/>
          <a:p>
            <a:r>
              <a:rPr lang="en-US" sz="2000" b="1" dirty="0">
                <a:solidFill>
                  <a:schemeClr val="bg1"/>
                </a:solidFill>
                <a:latin typeface="Calibri" panose="020F0502020204030204" pitchFamily="34" charset="0"/>
              </a:rPr>
              <a:t>We are faced with a host of people who are defined as Protestants but who have evidently forgotten altogether what it is they are protesting</a:t>
            </a:r>
            <a:r>
              <a:rPr lang="en-US" sz="2000" b="1" dirty="0" smtClean="0">
                <a:solidFill>
                  <a:schemeClr val="bg1"/>
                </a:solidFill>
                <a:latin typeface="Calibri" panose="020F0502020204030204" pitchFamily="34" charset="0"/>
              </a:rPr>
              <a:t>.</a:t>
            </a:r>
            <a:endParaRPr lang="en-US" sz="2000" b="1" dirty="0">
              <a:solidFill>
                <a:schemeClr val="bg1"/>
              </a:solidFill>
              <a:latin typeface="Calibri" panose="020F0502020204030204" pitchFamily="34" charset="0"/>
            </a:endParaRPr>
          </a:p>
          <a:p>
            <a:r>
              <a:rPr lang="en-US" sz="2000" b="1" dirty="0">
                <a:solidFill>
                  <a:schemeClr val="bg1"/>
                </a:solidFill>
                <a:latin typeface="Calibri" panose="020F0502020204030204" pitchFamily="34" charset="0"/>
              </a:rPr>
              <a:t>Contrary to some of these contemporary assessments of the importance of the doctrine of justification by faith alone, we recall a different perspective by the sixteenth-century magisterial Reformers. Luther made his famous comment that the doctrine of justification by faith alone is the article upon which the church stands or falls. John Calvin added a different metaphor, saying that justification is the hinge upon which everything turns. In the twentieth century, J.I. Packer used a metaphor indicating that justification by faith alone is the “Atlas upon whose shoulder every other doctrine stands.”</a:t>
            </a:r>
          </a:p>
        </p:txBody>
      </p:sp>
      <p:pic>
        <p:nvPicPr>
          <p:cNvPr id="3078" name="Picture 6" descr="http://s3.amazonaws.com/ligonier-public-media/learn/teacher_images/sproul_rc_90x1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7542" y="5612339"/>
            <a:ext cx="800100" cy="1000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64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fade">
                                      <p:cBhvr>
                                        <p:cTn id="10" dur="500"/>
                                        <p:tgtEl>
                                          <p:spTgt spid="307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170099"/>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endParaRPr>
          </a:p>
          <a:p>
            <a:pPr fontAlgn="base">
              <a:spcBef>
                <a:spcPct val="0"/>
              </a:spcBef>
              <a:spcAft>
                <a:spcPct val="0"/>
              </a:spcAft>
              <a:defRPr/>
            </a:pPr>
            <a:r>
              <a:rPr lang="en-US" sz="2800" b="1" kern="0" dirty="0">
                <a:solidFill>
                  <a:srgbClr val="4A8B9A"/>
                </a:solidFill>
                <a:effectLst>
                  <a:outerShdw blurRad="38100" dist="38100" dir="2700000" algn="tl">
                    <a:srgbClr val="000000">
                      <a:alpha val="43137"/>
                    </a:srgbClr>
                  </a:outerShdw>
                </a:effectLst>
              </a:rPr>
              <a:t>	</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Intro</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Place in History</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Protestant? (What’s in a name?)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Reformation’s crux</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Context of misunderstanding</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English word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eg</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Romans 1:17) from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latin</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i="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justificare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p:txBody>
      </p:sp>
      <p:sp>
        <p:nvSpPr>
          <p:cNvPr id="11" name="Rounded Rectangular Callout 10"/>
          <p:cNvSpPr/>
          <p:nvPr/>
        </p:nvSpPr>
        <p:spPr>
          <a:xfrm>
            <a:off x="258764" y="4419600"/>
            <a:ext cx="8656636" cy="919401"/>
          </a:xfrm>
          <a:prstGeom prst="wedgeRoundRectCallout">
            <a:avLst>
              <a:gd name="adj1" fmla="val -21933"/>
              <a:gd name="adj2" fmla="val -9262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400" b="1" dirty="0">
                <a:solidFill>
                  <a:srgbClr val="FFFFFF">
                    <a:lumMod val="85000"/>
                  </a:srgbClr>
                </a:solidFill>
                <a:latin typeface="Calibri" pitchFamily="34" charset="0"/>
                <a:cs typeface="Calibri" pitchFamily="34" charset="0"/>
              </a:rPr>
              <a:t>17 For in it the righteousness of God is revealed from faith for faith,[e] as it is written, “The righteous </a:t>
            </a:r>
            <a:r>
              <a:rPr lang="en-US" sz="2400" b="1" dirty="0" smtClean="0">
                <a:solidFill>
                  <a:srgbClr val="FFFFFF">
                    <a:lumMod val="85000"/>
                  </a:srgbClr>
                </a:solidFill>
                <a:latin typeface="Calibri" pitchFamily="34" charset="0"/>
                <a:cs typeface="Calibri" pitchFamily="34" charset="0"/>
              </a:rPr>
              <a:t>[just] shall </a:t>
            </a:r>
            <a:r>
              <a:rPr lang="en-US" sz="2400" b="1" dirty="0">
                <a:solidFill>
                  <a:srgbClr val="FFFFFF">
                    <a:lumMod val="85000"/>
                  </a:srgbClr>
                </a:solidFill>
                <a:latin typeface="Calibri" pitchFamily="34" charset="0"/>
                <a:cs typeface="Calibri" pitchFamily="34" charset="0"/>
              </a:rPr>
              <a:t>live by faith.”</a:t>
            </a:r>
            <a:endParaRPr lang="en-US" sz="2400" dirty="0">
              <a:solidFill>
                <a:srgbClr val="FFFFFF">
                  <a:lumMod val="85000"/>
                </a:srgbClr>
              </a:solidFill>
              <a:latin typeface="Calibri" pitchFamily="34" charset="0"/>
              <a:cs typeface="Calibri" pitchFamily="34" charset="0"/>
            </a:endParaRPr>
          </a:p>
        </p:txBody>
      </p:sp>
    </p:spTree>
    <p:extLst>
      <p:ext uri="{BB962C8B-B14F-4D97-AF65-F5344CB8AC3E}">
        <p14:creationId xmlns:p14="http://schemas.microsoft.com/office/powerpoint/2010/main" val="30940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108543"/>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Intro</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Place in History</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Protestant? (What’s in a name?)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Reformation’s crux</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Context of misunderstanding</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English word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eg</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Romans 1:17; </a:t>
            </a:r>
            <a:r>
              <a:rPr lang="en-US" sz="2400" b="1" i="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justificare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Catholic understanding &amp; development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L</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atin Vulgate)</a:t>
            </a:r>
          </a:p>
        </p:txBody>
      </p:sp>
      <p:sp>
        <p:nvSpPr>
          <p:cNvPr id="11" name="Rounded Rectangular Callout 10"/>
          <p:cNvSpPr/>
          <p:nvPr/>
        </p:nvSpPr>
        <p:spPr>
          <a:xfrm>
            <a:off x="258763" y="4038600"/>
            <a:ext cx="8732837" cy="2553891"/>
          </a:xfrm>
          <a:prstGeom prst="wedgeRoundRectCallout">
            <a:avLst>
              <a:gd name="adj1" fmla="val -23286"/>
              <a:gd name="adj2" fmla="val -5438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400" b="1" dirty="0" smtClean="0">
                <a:solidFill>
                  <a:srgbClr val="FFFFFF">
                    <a:lumMod val="85000"/>
                  </a:srgbClr>
                </a:solidFill>
                <a:latin typeface="Calibri" pitchFamily="34" charset="0"/>
                <a:cs typeface="Calibri" pitchFamily="34" charset="0"/>
              </a:rPr>
              <a:t>Catholic term “</a:t>
            </a:r>
            <a:r>
              <a:rPr lang="en-US" sz="2400" b="1" dirty="0" err="1" smtClean="0">
                <a:solidFill>
                  <a:srgbClr val="FFFFFF">
                    <a:lumMod val="85000"/>
                  </a:srgbClr>
                </a:solidFill>
                <a:latin typeface="Calibri" pitchFamily="34" charset="0"/>
                <a:cs typeface="Calibri" pitchFamily="34" charset="0"/>
              </a:rPr>
              <a:t>justificare</a:t>
            </a:r>
            <a:r>
              <a:rPr lang="en-US" sz="2400" b="1" dirty="0" smtClean="0">
                <a:solidFill>
                  <a:srgbClr val="FFFFFF">
                    <a:lumMod val="85000"/>
                  </a:srgbClr>
                </a:solidFill>
                <a:latin typeface="Calibri" pitchFamily="34" charset="0"/>
                <a:cs typeface="Calibri" pitchFamily="34" charset="0"/>
              </a:rPr>
              <a:t>” – </a:t>
            </a:r>
            <a:r>
              <a:rPr lang="en-US" sz="2400" b="1" dirty="0" err="1" smtClean="0">
                <a:solidFill>
                  <a:srgbClr val="FFFFFF">
                    <a:lumMod val="85000"/>
                  </a:srgbClr>
                </a:solidFill>
                <a:latin typeface="Calibri" pitchFamily="34" charset="0"/>
                <a:cs typeface="Calibri" pitchFamily="34" charset="0"/>
              </a:rPr>
              <a:t>justus</a:t>
            </a:r>
            <a:r>
              <a:rPr lang="en-US" sz="2400" b="1" dirty="0" smtClean="0">
                <a:solidFill>
                  <a:srgbClr val="FFFFFF">
                    <a:lumMod val="85000"/>
                  </a:srgbClr>
                </a:solidFill>
                <a:latin typeface="Calibri" pitchFamily="34" charset="0"/>
                <a:cs typeface="Calibri" pitchFamily="34" charset="0"/>
              </a:rPr>
              <a:t> (righteous) </a:t>
            </a:r>
            <a:r>
              <a:rPr lang="en-US" sz="2400" b="1" dirty="0" err="1" smtClean="0">
                <a:solidFill>
                  <a:srgbClr val="FFFFFF">
                    <a:lumMod val="85000"/>
                  </a:srgbClr>
                </a:solidFill>
                <a:latin typeface="Calibri" pitchFamily="34" charset="0"/>
                <a:cs typeface="Calibri" pitchFamily="34" charset="0"/>
              </a:rPr>
              <a:t>ficare</a:t>
            </a:r>
            <a:r>
              <a:rPr lang="en-US" sz="2400" b="1" dirty="0" smtClean="0">
                <a:solidFill>
                  <a:srgbClr val="FFFFFF">
                    <a:lumMod val="85000"/>
                  </a:srgbClr>
                </a:solidFill>
                <a:latin typeface="Calibri" pitchFamily="34" charset="0"/>
                <a:cs typeface="Calibri" pitchFamily="34" charset="0"/>
              </a:rPr>
              <a:t> (to make)</a:t>
            </a:r>
          </a:p>
          <a:p>
            <a:pPr marL="914400" lvl="1" indent="-457200" fontAlgn="base">
              <a:spcBef>
                <a:spcPct val="0"/>
              </a:spcBef>
              <a:spcAft>
                <a:spcPct val="0"/>
              </a:spcAft>
              <a:buAutoNum type="arabicPeriod"/>
              <a:defRPr/>
            </a:pPr>
            <a:r>
              <a:rPr lang="en-US" sz="2000" dirty="0" smtClean="0">
                <a:solidFill>
                  <a:srgbClr val="FFFFFF">
                    <a:lumMod val="85000"/>
                  </a:srgbClr>
                </a:solidFill>
                <a:latin typeface="Calibri" pitchFamily="34" charset="0"/>
                <a:cs typeface="Calibri" pitchFamily="34" charset="0"/>
              </a:rPr>
              <a:t>Roman legal term (</a:t>
            </a:r>
            <a:r>
              <a:rPr lang="en-US" sz="2000" b="1" dirty="0" smtClean="0">
                <a:solidFill>
                  <a:srgbClr val="FFFFFF">
                    <a:lumMod val="85000"/>
                  </a:srgbClr>
                </a:solidFill>
                <a:latin typeface="Calibri" pitchFamily="34" charset="0"/>
                <a:cs typeface="Calibri" pitchFamily="34" charset="0"/>
              </a:rPr>
              <a:t>forensic</a:t>
            </a:r>
            <a:r>
              <a:rPr lang="en-US" sz="2000" dirty="0" smtClean="0">
                <a:solidFill>
                  <a:srgbClr val="FFFFFF">
                    <a:lumMod val="85000"/>
                  </a:srgbClr>
                </a:solidFill>
                <a:latin typeface="Calibri" pitchFamily="34" charset="0"/>
                <a:cs typeface="Calibri" pitchFamily="34" charset="0"/>
              </a:rPr>
              <a:t> term)</a:t>
            </a:r>
          </a:p>
          <a:p>
            <a:pPr marL="914400" lvl="1" indent="-457200" fontAlgn="base">
              <a:spcBef>
                <a:spcPct val="0"/>
              </a:spcBef>
              <a:spcAft>
                <a:spcPct val="0"/>
              </a:spcAft>
              <a:buAutoNum type="arabicPeriod"/>
              <a:defRPr/>
            </a:pPr>
            <a:r>
              <a:rPr lang="en-US" sz="2000" dirty="0" smtClean="0">
                <a:solidFill>
                  <a:srgbClr val="FFFFFF">
                    <a:lumMod val="85000"/>
                  </a:srgbClr>
                </a:solidFill>
                <a:latin typeface="Calibri" pitchFamily="34" charset="0"/>
                <a:cs typeface="Calibri" pitchFamily="34" charset="0"/>
              </a:rPr>
              <a:t>Catholic </a:t>
            </a:r>
            <a:r>
              <a:rPr lang="en-US" sz="2000" dirty="0" err="1" smtClean="0">
                <a:solidFill>
                  <a:srgbClr val="FFFFFF">
                    <a:lumMod val="85000"/>
                  </a:srgbClr>
                </a:solidFill>
                <a:latin typeface="Calibri" pitchFamily="34" charset="0"/>
                <a:cs typeface="Calibri" pitchFamily="34" charset="0"/>
              </a:rPr>
              <a:t>interp</a:t>
            </a:r>
            <a:r>
              <a:rPr lang="en-US" sz="2000" dirty="0" smtClean="0">
                <a:solidFill>
                  <a:srgbClr val="FFFFFF">
                    <a:lumMod val="85000"/>
                  </a:srgbClr>
                </a:solidFill>
                <a:latin typeface="Calibri" pitchFamily="34" charset="0"/>
                <a:cs typeface="Calibri" pitchFamily="34" charset="0"/>
              </a:rPr>
              <a:t>: “to be made righteous”</a:t>
            </a:r>
          </a:p>
          <a:p>
            <a:pPr marL="914400" lvl="1" indent="-457200" fontAlgn="base">
              <a:spcBef>
                <a:spcPct val="0"/>
              </a:spcBef>
              <a:spcAft>
                <a:spcPct val="0"/>
              </a:spcAft>
              <a:buAutoNum type="arabicPeriod"/>
              <a:defRPr/>
            </a:pPr>
            <a:r>
              <a:rPr lang="en-US" sz="2000" dirty="0" smtClean="0">
                <a:solidFill>
                  <a:srgbClr val="FFFFFF">
                    <a:lumMod val="85000"/>
                  </a:srgbClr>
                </a:solidFill>
                <a:latin typeface="Calibri" pitchFamily="34" charset="0"/>
                <a:cs typeface="Calibri" pitchFamily="34" charset="0"/>
              </a:rPr>
              <a:t>Overlaps Justification &amp; sanctification</a:t>
            </a:r>
          </a:p>
          <a:p>
            <a:pPr marL="914400" lvl="1" indent="-457200" fontAlgn="base">
              <a:spcBef>
                <a:spcPct val="0"/>
              </a:spcBef>
              <a:spcAft>
                <a:spcPct val="0"/>
              </a:spcAft>
              <a:buAutoNum type="arabicPeriod"/>
              <a:defRPr/>
            </a:pPr>
            <a:r>
              <a:rPr lang="en-US" sz="2000" dirty="0" smtClean="0">
                <a:solidFill>
                  <a:srgbClr val="FFFFFF">
                    <a:lumMod val="85000"/>
                  </a:srgbClr>
                </a:solidFill>
                <a:latin typeface="Calibri" pitchFamily="34" charset="0"/>
                <a:cs typeface="Calibri" pitchFamily="34" charset="0"/>
              </a:rPr>
              <a:t>Justification (Roman view) is when God, through the sacraments, makes unrighteous people righteous.  Sanctification makes one righteous enough to be accepted (Justified) by God.</a:t>
            </a:r>
          </a:p>
        </p:txBody>
      </p:sp>
    </p:spTree>
    <p:extLst>
      <p:ext uri="{BB962C8B-B14F-4D97-AF65-F5344CB8AC3E}">
        <p14:creationId xmlns:p14="http://schemas.microsoft.com/office/powerpoint/2010/main" val="13975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5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500"/>
                                        <p:tgtEl>
                                          <p:spTgt spid="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8" name="Rounded Rectangular Callout 7"/>
          <p:cNvSpPr/>
          <p:nvPr/>
        </p:nvSpPr>
        <p:spPr>
          <a:xfrm>
            <a:off x="258763" y="4267200"/>
            <a:ext cx="8732837" cy="2553891"/>
          </a:xfrm>
          <a:prstGeom prst="wedgeRoundRectCallout">
            <a:avLst>
              <a:gd name="adj1" fmla="val -23286"/>
              <a:gd name="adj2" fmla="val -5438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400" b="1" dirty="0" smtClean="0">
                <a:solidFill>
                  <a:srgbClr val="FFFFFF">
                    <a:lumMod val="85000"/>
                  </a:srgbClr>
                </a:solidFill>
                <a:latin typeface="Calibri" pitchFamily="34" charset="0"/>
                <a:cs typeface="Calibri" pitchFamily="34" charset="0"/>
              </a:rPr>
              <a:t>Greek </a:t>
            </a:r>
            <a:r>
              <a:rPr lang="en-US" sz="2400" b="1" dirty="0">
                <a:solidFill>
                  <a:srgbClr val="FFFFFF">
                    <a:lumMod val="85000"/>
                  </a:srgbClr>
                </a:solidFill>
                <a:latin typeface="Calibri" pitchFamily="34" charset="0"/>
                <a:cs typeface="Calibri" pitchFamily="34" charset="0"/>
              </a:rPr>
              <a:t>term “</a:t>
            </a:r>
            <a:r>
              <a:rPr lang="en-US" sz="2400" b="1" dirty="0" err="1">
                <a:solidFill>
                  <a:srgbClr val="FFFFFF">
                    <a:lumMod val="85000"/>
                  </a:srgbClr>
                </a:solidFill>
                <a:latin typeface="Calibri" pitchFamily="34" charset="0"/>
                <a:cs typeface="Calibri" pitchFamily="34" charset="0"/>
              </a:rPr>
              <a:t>dikaiosuné</a:t>
            </a:r>
            <a:r>
              <a:rPr lang="en-US" sz="2400" b="1" dirty="0">
                <a:solidFill>
                  <a:srgbClr val="FFFFFF">
                    <a:lumMod val="85000"/>
                  </a:srgbClr>
                </a:solidFill>
                <a:latin typeface="Calibri" pitchFamily="34" charset="0"/>
                <a:cs typeface="Calibri" pitchFamily="34" charset="0"/>
              </a:rPr>
              <a:t>” </a:t>
            </a:r>
            <a:r>
              <a:rPr lang="en-US" sz="2400" b="1" dirty="0" smtClean="0">
                <a:solidFill>
                  <a:srgbClr val="FFFFFF">
                    <a:lumMod val="85000"/>
                  </a:srgbClr>
                </a:solidFill>
                <a:latin typeface="Calibri" pitchFamily="34" charset="0"/>
                <a:cs typeface="Calibri" pitchFamily="34" charset="0"/>
              </a:rPr>
              <a:t>– (to regard/count as/declare righteous)</a:t>
            </a:r>
          </a:p>
          <a:p>
            <a:pPr marL="914400" lvl="1" indent="-457200" fontAlgn="base">
              <a:spcBef>
                <a:spcPct val="0"/>
              </a:spcBef>
              <a:spcAft>
                <a:spcPct val="0"/>
              </a:spcAft>
              <a:buAutoNum type="arabicPeriod"/>
              <a:defRPr/>
            </a:pPr>
            <a:r>
              <a:rPr lang="en-US" sz="2000" dirty="0" smtClean="0">
                <a:solidFill>
                  <a:srgbClr val="FFFFFF">
                    <a:lumMod val="85000"/>
                  </a:srgbClr>
                </a:solidFill>
                <a:latin typeface="Calibri" pitchFamily="34" charset="0"/>
                <a:cs typeface="Calibri" pitchFamily="34" charset="0"/>
              </a:rPr>
              <a:t>Luther had an awakening</a:t>
            </a:r>
          </a:p>
          <a:p>
            <a:pPr marL="914400" lvl="1" indent="-457200" fontAlgn="base">
              <a:spcBef>
                <a:spcPct val="0"/>
              </a:spcBef>
              <a:spcAft>
                <a:spcPct val="0"/>
              </a:spcAft>
              <a:buAutoNum type="arabicPeriod"/>
              <a:defRPr/>
            </a:pPr>
            <a:r>
              <a:rPr lang="en-US" sz="2000" dirty="0" smtClean="0">
                <a:solidFill>
                  <a:srgbClr val="FFFFFF">
                    <a:lumMod val="85000"/>
                  </a:srgbClr>
                </a:solidFill>
                <a:latin typeface="Calibri" pitchFamily="34" charset="0"/>
                <a:cs typeface="Calibri" pitchFamily="34" charset="0"/>
              </a:rPr>
              <a:t>Biblical </a:t>
            </a:r>
            <a:r>
              <a:rPr lang="en-US" sz="2000" dirty="0" err="1" smtClean="0">
                <a:solidFill>
                  <a:srgbClr val="FFFFFF">
                    <a:lumMod val="85000"/>
                  </a:srgbClr>
                </a:solidFill>
                <a:latin typeface="Calibri" pitchFamily="34" charset="0"/>
                <a:cs typeface="Calibri" pitchFamily="34" charset="0"/>
              </a:rPr>
              <a:t>interp</a:t>
            </a:r>
            <a:r>
              <a:rPr lang="en-US" sz="2000" dirty="0" smtClean="0">
                <a:solidFill>
                  <a:srgbClr val="FFFFFF">
                    <a:lumMod val="85000"/>
                  </a:srgbClr>
                </a:solidFill>
                <a:latin typeface="Calibri" pitchFamily="34" charset="0"/>
                <a:cs typeface="Calibri" pitchFamily="34" charset="0"/>
              </a:rPr>
              <a:t>: “to declare righteous”</a:t>
            </a:r>
          </a:p>
          <a:p>
            <a:pPr marL="914400" lvl="1" indent="-457200" fontAlgn="base">
              <a:spcBef>
                <a:spcPct val="0"/>
              </a:spcBef>
              <a:spcAft>
                <a:spcPct val="0"/>
              </a:spcAft>
              <a:buAutoNum type="arabicPeriod"/>
              <a:defRPr/>
            </a:pPr>
            <a:r>
              <a:rPr lang="en-US" sz="2000" dirty="0" smtClean="0">
                <a:solidFill>
                  <a:srgbClr val="FFFFFF">
                    <a:lumMod val="85000"/>
                  </a:srgbClr>
                </a:solidFill>
                <a:latin typeface="Calibri" pitchFamily="34" charset="0"/>
                <a:cs typeface="Calibri" pitchFamily="34" charset="0"/>
              </a:rPr>
              <a:t>Distinguishes Justification &amp; sanctification</a:t>
            </a:r>
          </a:p>
          <a:p>
            <a:pPr marL="914400" lvl="1" indent="-457200" fontAlgn="base">
              <a:spcBef>
                <a:spcPct val="0"/>
              </a:spcBef>
              <a:spcAft>
                <a:spcPct val="0"/>
              </a:spcAft>
              <a:buAutoNum type="arabicPeriod"/>
              <a:defRPr/>
            </a:pPr>
            <a:r>
              <a:rPr lang="en-US" sz="2000" dirty="0" smtClean="0">
                <a:solidFill>
                  <a:srgbClr val="FFFFFF">
                    <a:lumMod val="85000"/>
                  </a:srgbClr>
                </a:solidFill>
                <a:latin typeface="Calibri" pitchFamily="34" charset="0"/>
                <a:cs typeface="Calibri" pitchFamily="34" charset="0"/>
              </a:rPr>
              <a:t>The </a:t>
            </a:r>
            <a:r>
              <a:rPr lang="en-US" sz="2000" dirty="0">
                <a:solidFill>
                  <a:srgbClr val="FFFFFF">
                    <a:lumMod val="85000"/>
                  </a:srgbClr>
                </a:solidFill>
                <a:latin typeface="Calibri" pitchFamily="34" charset="0"/>
                <a:cs typeface="Calibri" pitchFamily="34" charset="0"/>
              </a:rPr>
              <a:t>Reformed Protestant position is that works are not required and that faith alone is sufficient to justify the believer. Justification is based on Christ alone, received by faith alone, and given by grace alone</a:t>
            </a:r>
            <a:r>
              <a:rPr lang="en-US" sz="2000" dirty="0" smtClean="0">
                <a:solidFill>
                  <a:srgbClr val="FFFFFF">
                    <a:lumMod val="85000"/>
                  </a:srgbClr>
                </a:solidFill>
                <a:latin typeface="Calibri" pitchFamily="34" charset="0"/>
                <a:cs typeface="Calibri" pitchFamily="34" charset="0"/>
              </a:rPr>
              <a:t>..</a:t>
            </a:r>
          </a:p>
        </p:txBody>
      </p:sp>
      <p:sp>
        <p:nvSpPr>
          <p:cNvPr id="9" name="Rounded Rectangular Callout 8"/>
          <p:cNvSpPr/>
          <p:nvPr/>
        </p:nvSpPr>
        <p:spPr>
          <a:xfrm>
            <a:off x="4093030" y="861432"/>
            <a:ext cx="4865913" cy="1804749"/>
          </a:xfrm>
          <a:prstGeom prst="wedgeRoundRectCallout">
            <a:avLst>
              <a:gd name="adj1" fmla="val -84024"/>
              <a:gd name="adj2" fmla="val 114802"/>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b="1" dirty="0" smtClean="0">
                <a:solidFill>
                  <a:srgbClr val="FFFFFF">
                    <a:lumMod val="85000"/>
                  </a:srgbClr>
                </a:solidFill>
                <a:latin typeface="Calibri" pitchFamily="34" charset="0"/>
                <a:cs typeface="Calibri" pitchFamily="34" charset="0"/>
              </a:rPr>
              <a:t>Luther felt great anxiety over the possibility that the gospel “good news” kept him wondering whether he had enough good works to stand before God’s throne on Judgement day.</a:t>
            </a:r>
          </a:p>
        </p:txBody>
      </p:sp>
      <p:sp>
        <p:nvSpPr>
          <p:cNvPr id="6" name="Rectangle 5"/>
          <p:cNvSpPr/>
          <p:nvPr/>
        </p:nvSpPr>
        <p:spPr>
          <a:xfrm>
            <a:off x="258763" y="789325"/>
            <a:ext cx="8915400" cy="3477875"/>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Intro</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Place in History</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Protestant? </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Reformation’s crux</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Context of misunderstanding</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English word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eg</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Romans 1:17; </a:t>
            </a:r>
            <a:r>
              <a:rPr lang="en-US" sz="2400" b="1" i="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justificare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Catholic understanding &amp; development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L</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atin Vulgate)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Luther’s epiphany (Greek NT)</a:t>
            </a:r>
          </a:p>
        </p:txBody>
      </p:sp>
    </p:spTree>
    <p:extLst>
      <p:ext uri="{BB962C8B-B14F-4D97-AF65-F5344CB8AC3E}">
        <p14:creationId xmlns:p14="http://schemas.microsoft.com/office/powerpoint/2010/main" val="4659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500"/>
                                        <p:tgtEl>
                                          <p:spTgt spid="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789325"/>
            <a:ext cx="8915400" cy="523220"/>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p:txBody>
      </p:sp>
      <p:sp>
        <p:nvSpPr>
          <p:cNvPr id="8" name="Rounded Rectangular Callout 7"/>
          <p:cNvSpPr/>
          <p:nvPr/>
        </p:nvSpPr>
        <p:spPr>
          <a:xfrm>
            <a:off x="258763" y="1338501"/>
            <a:ext cx="8694736" cy="4528899"/>
          </a:xfrm>
          <a:prstGeom prst="wedgeRoundRectCallout">
            <a:avLst>
              <a:gd name="adj1" fmla="val -23099"/>
              <a:gd name="adj2" fmla="val 48034"/>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lumMod val="85000"/>
                  </a:srgbClr>
                </a:solidFill>
                <a:latin typeface="Calibri" pitchFamily="34" charset="0"/>
                <a:cs typeface="Calibri" pitchFamily="34" charset="0"/>
              </a:rPr>
              <a:t>The fundamental issue is this: is the basis by which I am justified a righteousness that is my own? Or is it a righteousness that is, as Luther said, “an alien righteousness,” a righteousness that is </a:t>
            </a:r>
            <a:r>
              <a:rPr lang="en-US" sz="2000" i="1" dirty="0">
                <a:solidFill>
                  <a:srgbClr val="FFFFFF">
                    <a:lumMod val="85000"/>
                  </a:srgbClr>
                </a:solidFill>
                <a:latin typeface="Calibri" pitchFamily="34" charset="0"/>
                <a:cs typeface="Calibri" pitchFamily="34" charset="0"/>
              </a:rPr>
              <a:t>extra </a:t>
            </a:r>
            <a:r>
              <a:rPr lang="en-US" sz="2000" i="1" dirty="0" err="1">
                <a:solidFill>
                  <a:srgbClr val="FFFFFF">
                    <a:lumMod val="85000"/>
                  </a:srgbClr>
                </a:solidFill>
                <a:latin typeface="Calibri" pitchFamily="34" charset="0"/>
                <a:cs typeface="Calibri" pitchFamily="34" charset="0"/>
              </a:rPr>
              <a:t>nos</a:t>
            </a:r>
            <a:r>
              <a:rPr lang="en-US" sz="2000" dirty="0">
                <a:solidFill>
                  <a:srgbClr val="FFFFFF">
                    <a:lumMod val="85000"/>
                  </a:srgbClr>
                </a:solidFill>
                <a:latin typeface="Calibri" pitchFamily="34" charset="0"/>
                <a:cs typeface="Calibri" pitchFamily="34" charset="0"/>
              </a:rPr>
              <a:t>, apart from us—the righteousness of another, namely, the righteousness of Christ? </a:t>
            </a:r>
            <a:endParaRPr lang="en-US" sz="2000" dirty="0" smtClean="0">
              <a:solidFill>
                <a:srgbClr val="FFFFFF">
                  <a:lumMod val="85000"/>
                </a:srgbClr>
              </a:solidFill>
              <a:latin typeface="Calibri" pitchFamily="34" charset="0"/>
              <a:cs typeface="Calibri" pitchFamily="34" charset="0"/>
            </a:endParaRPr>
          </a:p>
          <a:p>
            <a:pPr fontAlgn="base">
              <a:spcBef>
                <a:spcPct val="0"/>
              </a:spcBef>
              <a:spcAft>
                <a:spcPct val="0"/>
              </a:spcAft>
              <a:defRPr/>
            </a:pPr>
            <a:endParaRPr lang="en-US" sz="2000" dirty="0" smtClean="0">
              <a:solidFill>
                <a:srgbClr val="FFFFFF">
                  <a:lumMod val="85000"/>
                </a:srgbClr>
              </a:solidFill>
              <a:latin typeface="Calibri" pitchFamily="34" charset="0"/>
              <a:cs typeface="Calibri" pitchFamily="34" charset="0"/>
            </a:endParaRPr>
          </a:p>
          <a:p>
            <a:pPr fontAlgn="base">
              <a:spcBef>
                <a:spcPct val="0"/>
              </a:spcBef>
              <a:spcAft>
                <a:spcPct val="0"/>
              </a:spcAft>
              <a:defRPr/>
            </a:pPr>
            <a:r>
              <a:rPr lang="en-US" sz="2000" dirty="0" smtClean="0">
                <a:solidFill>
                  <a:srgbClr val="FFFFFF">
                    <a:lumMod val="85000"/>
                  </a:srgbClr>
                </a:solidFill>
                <a:latin typeface="Calibri" pitchFamily="34" charset="0"/>
                <a:cs typeface="Calibri" pitchFamily="34" charset="0"/>
              </a:rPr>
              <a:t>From </a:t>
            </a:r>
            <a:r>
              <a:rPr lang="en-US" sz="2000" dirty="0">
                <a:solidFill>
                  <a:srgbClr val="FFFFFF">
                    <a:lumMod val="85000"/>
                  </a:srgbClr>
                </a:solidFill>
                <a:latin typeface="Calibri" pitchFamily="34" charset="0"/>
                <a:cs typeface="Calibri" pitchFamily="34" charset="0"/>
              </a:rPr>
              <a:t>the sixteenth century to the present, Rome has always taught that justification is based upon faith, on Christ, and on grace. The difference, however, is that Rome continues to deny that justification is based on Christ alone, received by faith alone, and given by grace alone. </a:t>
            </a:r>
            <a:endParaRPr lang="en-US" sz="2000" dirty="0" smtClean="0">
              <a:solidFill>
                <a:srgbClr val="FFFFFF">
                  <a:lumMod val="85000"/>
                </a:srgbClr>
              </a:solidFill>
              <a:latin typeface="Calibri" pitchFamily="34" charset="0"/>
              <a:cs typeface="Calibri" pitchFamily="34" charset="0"/>
            </a:endParaRPr>
          </a:p>
          <a:p>
            <a:pPr fontAlgn="base">
              <a:spcBef>
                <a:spcPct val="0"/>
              </a:spcBef>
              <a:spcAft>
                <a:spcPct val="0"/>
              </a:spcAft>
              <a:defRPr/>
            </a:pPr>
            <a:endParaRPr lang="en-US" sz="2000" dirty="0">
              <a:solidFill>
                <a:srgbClr val="FFFFFF">
                  <a:lumMod val="85000"/>
                </a:srgbClr>
              </a:solidFill>
              <a:latin typeface="Calibri" pitchFamily="34" charset="0"/>
              <a:cs typeface="Calibri" pitchFamily="34" charset="0"/>
            </a:endParaRPr>
          </a:p>
          <a:p>
            <a:pPr fontAlgn="base">
              <a:spcBef>
                <a:spcPct val="0"/>
              </a:spcBef>
              <a:spcAft>
                <a:spcPct val="0"/>
              </a:spcAft>
              <a:defRPr/>
            </a:pPr>
            <a:r>
              <a:rPr lang="en-US" sz="2000" dirty="0" smtClean="0">
                <a:solidFill>
                  <a:srgbClr val="FFFFFF">
                    <a:lumMod val="85000"/>
                  </a:srgbClr>
                </a:solidFill>
                <a:latin typeface="Calibri" pitchFamily="34" charset="0"/>
                <a:cs typeface="Calibri" pitchFamily="34" charset="0"/>
              </a:rPr>
              <a:t>The </a:t>
            </a:r>
            <a:r>
              <a:rPr lang="en-US" sz="2000" dirty="0">
                <a:solidFill>
                  <a:srgbClr val="FFFFFF">
                    <a:lumMod val="85000"/>
                  </a:srgbClr>
                </a:solidFill>
                <a:latin typeface="Calibri" pitchFamily="34" charset="0"/>
                <a:cs typeface="Calibri" pitchFamily="34" charset="0"/>
              </a:rPr>
              <a:t>difference between these two positions is the difference between salvation and its opposite. There is no greater issue facing a person who is alienated from a righteous God.</a:t>
            </a:r>
            <a:endParaRPr lang="en-US" dirty="0" smtClean="0">
              <a:solidFill>
                <a:srgbClr val="FFFFFF">
                  <a:lumMod val="85000"/>
                </a:srgbClr>
              </a:solidFill>
              <a:latin typeface="Calibri" pitchFamily="34" charset="0"/>
              <a:cs typeface="Calibri" pitchFamily="34" charset="0"/>
            </a:endParaRPr>
          </a:p>
        </p:txBody>
      </p:sp>
      <p:pic>
        <p:nvPicPr>
          <p:cNvPr id="4098" name="Picture 2" descr="http://ligonier-static-media.s3.amazonaws.com/uploads/sproul_podium_a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5372542"/>
            <a:ext cx="2894012" cy="1409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258763" y="5748948"/>
            <a:ext cx="5151437" cy="1021556"/>
          </a:xfrm>
          <a:prstGeom prst="wedgeRoundRectCallout">
            <a:avLst>
              <a:gd name="adj1" fmla="val 54720"/>
              <a:gd name="adj2" fmla="val -3206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dirty="0" smtClean="0">
                <a:solidFill>
                  <a:srgbClr val="FFFFFF">
                    <a:lumMod val="85000"/>
                  </a:srgbClr>
                </a:solidFill>
                <a:latin typeface="Calibri" pitchFamily="34" charset="0"/>
                <a:cs typeface="Calibri" pitchFamily="34" charset="0"/>
              </a:rPr>
              <a:t>When Luther discovered this, he declared, </a:t>
            </a:r>
            <a:r>
              <a:rPr lang="en-US" b="1" dirty="0" smtClean="0">
                <a:solidFill>
                  <a:srgbClr val="FFFFFF">
                    <a:lumMod val="85000"/>
                  </a:srgbClr>
                </a:solidFill>
                <a:latin typeface="Calibri" pitchFamily="34" charset="0"/>
                <a:cs typeface="Calibri" pitchFamily="34" charset="0"/>
              </a:rPr>
              <a:t>“I was born again of the Holy Ghost,  and the doors of paradise swung open and I walked through!”</a:t>
            </a:r>
            <a:endParaRPr lang="en-US" b="1" dirty="0">
              <a:solidFill>
                <a:srgbClr val="FFFFFF">
                  <a:lumMod val="85000"/>
                </a:srgbClr>
              </a:solidFill>
              <a:latin typeface="Calibri" pitchFamily="34" charset="0"/>
              <a:cs typeface="Calibri" pitchFamily="34" charset="0"/>
            </a:endParaRPr>
          </a:p>
        </p:txBody>
      </p:sp>
    </p:spTree>
    <p:extLst>
      <p:ext uri="{BB962C8B-B14F-4D97-AF65-F5344CB8AC3E}">
        <p14:creationId xmlns:p14="http://schemas.microsoft.com/office/powerpoint/2010/main" val="15644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847207"/>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Intro</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Place in History</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Protestant? (What’s in a name?)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Reformation’s crux</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Context of misunderstanding</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English word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eg</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Romans 1:17; </a:t>
            </a:r>
            <a:r>
              <a:rPr lang="en-US" sz="2400" b="1" i="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justificare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Catholic understanding &amp; development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L</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atin Vulgate)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Luther’s epiphany (Greek NT)</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p:txBody>
      </p:sp>
      <p:sp>
        <p:nvSpPr>
          <p:cNvPr id="8" name="Rounded Rectangular Callout 7"/>
          <p:cNvSpPr/>
          <p:nvPr/>
        </p:nvSpPr>
        <p:spPr>
          <a:xfrm>
            <a:off x="3505199" y="762000"/>
            <a:ext cx="5607179" cy="1295400"/>
          </a:xfrm>
          <a:prstGeom prst="wedgeRoundRectCallout">
            <a:avLst>
              <a:gd name="adj1" fmla="val -60739"/>
              <a:gd name="adj2" fmla="val -1785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dirty="0">
                <a:solidFill>
                  <a:srgbClr val="FFFFFF"/>
                </a:solidFill>
                <a:latin typeface="Calibri" pitchFamily="34" charset="0"/>
                <a:cs typeface="Calibri" pitchFamily="34" charset="0"/>
              </a:rPr>
              <a:t>An instantaneous legal act of God in which he (1) thinks of our sins as forgiven and </a:t>
            </a:r>
            <a:r>
              <a:rPr lang="en-US" dirty="0" smtClean="0">
                <a:solidFill>
                  <a:srgbClr val="FFFFFF"/>
                </a:solidFill>
                <a:latin typeface="Calibri" pitchFamily="34" charset="0"/>
                <a:cs typeface="Calibri" pitchFamily="34" charset="0"/>
              </a:rPr>
              <a:t>(</a:t>
            </a:r>
            <a:r>
              <a:rPr lang="en-US" dirty="0">
                <a:solidFill>
                  <a:srgbClr val="FFFFFF"/>
                </a:solidFill>
                <a:latin typeface="Calibri" pitchFamily="34" charset="0"/>
                <a:cs typeface="Calibri" pitchFamily="34" charset="0"/>
              </a:rPr>
              <a:t>2) declares us to be righteous in his </a:t>
            </a:r>
            <a:r>
              <a:rPr lang="en-US" dirty="0" smtClean="0">
                <a:solidFill>
                  <a:srgbClr val="FFFFFF"/>
                </a:solidFill>
                <a:latin typeface="Calibri" pitchFamily="34" charset="0"/>
                <a:cs typeface="Calibri" pitchFamily="34" charset="0"/>
              </a:rPr>
              <a:t>sight. </a:t>
            </a:r>
            <a:endParaRPr lang="en-US" sz="14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40475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fade">
                                      <p:cBhvr>
                                        <p:cTn id="7" dur="500"/>
                                        <p:tgtEl>
                                          <p:spTgt spid="6">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4216539"/>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Intro</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Place in History</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Protestant? (What’s in a name?)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Reformation’s crux</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Context of misunderstanding</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English word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eg</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Romans 1:17; </a:t>
            </a:r>
            <a:r>
              <a:rPr lang="en-US" sz="2400" b="1" i="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justificare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Catholic understanding &amp; development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L</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atin Vulgate)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Luther’s epiphany (Greek NT)</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8" name="Rounded Rectangular Callout 7"/>
          <p:cNvSpPr/>
          <p:nvPr/>
        </p:nvSpPr>
        <p:spPr>
          <a:xfrm>
            <a:off x="3505199" y="762000"/>
            <a:ext cx="5607179" cy="1295400"/>
          </a:xfrm>
          <a:prstGeom prst="wedgeRoundRectCallout">
            <a:avLst>
              <a:gd name="adj1" fmla="val -60739"/>
              <a:gd name="adj2" fmla="val -1785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dirty="0">
                <a:solidFill>
                  <a:srgbClr val="FFFFFF"/>
                </a:solidFill>
                <a:latin typeface="Calibri" pitchFamily="34" charset="0"/>
                <a:cs typeface="Calibri" pitchFamily="34" charset="0"/>
              </a:rPr>
              <a:t>An instantaneous legal act of God in which he (1) thinks of our sins as forgiven and </a:t>
            </a:r>
            <a:r>
              <a:rPr lang="en-US" dirty="0" smtClean="0">
                <a:solidFill>
                  <a:srgbClr val="FFFFFF"/>
                </a:solidFill>
                <a:latin typeface="Calibri" pitchFamily="34" charset="0"/>
                <a:cs typeface="Calibri" pitchFamily="34" charset="0"/>
              </a:rPr>
              <a:t>(</a:t>
            </a:r>
            <a:r>
              <a:rPr lang="en-US" dirty="0">
                <a:solidFill>
                  <a:srgbClr val="FFFFFF"/>
                </a:solidFill>
                <a:latin typeface="Calibri" pitchFamily="34" charset="0"/>
                <a:cs typeface="Calibri" pitchFamily="34" charset="0"/>
              </a:rPr>
              <a:t>2) declares us to be righteous in his </a:t>
            </a:r>
            <a:r>
              <a:rPr lang="en-US" dirty="0" smtClean="0">
                <a:solidFill>
                  <a:srgbClr val="FFFFFF"/>
                </a:solidFill>
                <a:latin typeface="Calibri" pitchFamily="34" charset="0"/>
                <a:cs typeface="Calibri" pitchFamily="34" charset="0"/>
              </a:rPr>
              <a:t>sight. </a:t>
            </a:r>
            <a:endParaRPr lang="en-US" sz="14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333151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0" end="10"/>
                                            </p:txEl>
                                          </p:spTgt>
                                        </p:tgtEl>
                                        <p:attrNameLst>
                                          <p:attrName>style.visibility</p:attrName>
                                        </p:attrNameLst>
                                      </p:cBhvr>
                                      <p:to>
                                        <p:strVal val="visible"/>
                                      </p:to>
                                    </p:set>
                                    <p:animEffect transition="in" filter="fade">
                                      <p:cBhvr>
                                        <p:cTn id="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5693866"/>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 Explained</a:t>
            </a: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Note the two parts:</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1. forgiveness</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2. imputation of Christ’s righteousness</a:t>
            </a:r>
          </a:p>
          <a:p>
            <a:pPr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Justification does not renew us from within (sanctification) but rather provides us with a new legal position—righteous in Christ.</a:t>
            </a:r>
          </a:p>
          <a:p>
            <a:pPr fontAlgn="base">
              <a:spcBef>
                <a:spcPct val="0"/>
              </a:spcBef>
              <a:spcAft>
                <a:spcPct val="0"/>
              </a:spcAft>
              <a:defRPr/>
            </a:pP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Do you recall the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obediences</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of Christ we distinguished?</a:t>
            </a:r>
          </a:p>
          <a:p>
            <a:pPr fontAlgn="base">
              <a:spcBef>
                <a:spcPct val="0"/>
              </a:spcBef>
              <a:spcAft>
                <a:spcPct val="0"/>
              </a:spcAft>
              <a:defRPr/>
            </a:pP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a:p>
            <a:pPr lvl="1"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His passive obedience (death &amp; suffering) brings us forgiveness while His active obedience (perfect life) is the basis for God’s declaring us positively righteous.</a:t>
            </a:r>
          </a:p>
          <a:p>
            <a:pPr fontAlgn="base">
              <a:spcBef>
                <a:spcPct val="0"/>
              </a:spcBef>
              <a:spcAft>
                <a:spcPct val="0"/>
              </a:spcAft>
              <a:defRPr/>
            </a:pP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9" name="Rounded Rectangular Callout 8"/>
          <p:cNvSpPr/>
          <p:nvPr/>
        </p:nvSpPr>
        <p:spPr>
          <a:xfrm>
            <a:off x="3505199" y="762000"/>
            <a:ext cx="5607179" cy="1295400"/>
          </a:xfrm>
          <a:prstGeom prst="wedgeRoundRectCallout">
            <a:avLst>
              <a:gd name="adj1" fmla="val -60739"/>
              <a:gd name="adj2" fmla="val -1785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dirty="0">
                <a:solidFill>
                  <a:srgbClr val="FFFFFF"/>
                </a:solidFill>
                <a:latin typeface="Calibri" pitchFamily="34" charset="0"/>
                <a:cs typeface="Calibri" pitchFamily="34" charset="0"/>
              </a:rPr>
              <a:t>An instantaneous legal act of God in which he (1) thinks of our sins as forgiven and </a:t>
            </a:r>
            <a:r>
              <a:rPr lang="en-US" dirty="0" smtClean="0">
                <a:solidFill>
                  <a:srgbClr val="FFFFFF"/>
                </a:solidFill>
                <a:latin typeface="Calibri" pitchFamily="34" charset="0"/>
                <a:cs typeface="Calibri" pitchFamily="34" charset="0"/>
              </a:rPr>
              <a:t>(</a:t>
            </a:r>
            <a:r>
              <a:rPr lang="en-US" dirty="0">
                <a:solidFill>
                  <a:srgbClr val="FFFFFF"/>
                </a:solidFill>
                <a:latin typeface="Calibri" pitchFamily="34" charset="0"/>
                <a:cs typeface="Calibri" pitchFamily="34" charset="0"/>
              </a:rPr>
              <a:t>2) declares us to be righteous in his </a:t>
            </a:r>
            <a:r>
              <a:rPr lang="en-US" dirty="0" smtClean="0">
                <a:solidFill>
                  <a:srgbClr val="FFFFFF"/>
                </a:solidFill>
                <a:latin typeface="Calibri" pitchFamily="34" charset="0"/>
                <a:cs typeface="Calibri" pitchFamily="34" charset="0"/>
              </a:rPr>
              <a:t>sight. </a:t>
            </a:r>
            <a:endParaRPr lang="en-US" sz="14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82369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5324535"/>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 Explained</a:t>
            </a: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Note the two parts:</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1. forgiveness</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2. imputation of Christ’s righteousness</a:t>
            </a:r>
          </a:p>
          <a:p>
            <a:pPr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Justification </a:t>
            </a:r>
            <a:r>
              <a:rPr lang="en-US" sz="2400" kern="0" dirty="0">
                <a:solidFill>
                  <a:srgbClr val="FFFFFF"/>
                </a:solidFill>
                <a:effectLst>
                  <a:outerShdw blurRad="38100" dist="38100" dir="2700000" algn="tl">
                    <a:srgbClr val="000000">
                      <a:alpha val="43137"/>
                    </a:srgbClr>
                  </a:outerShdw>
                </a:effectLst>
                <a:latin typeface="Calibri" panose="020F0502020204030204" pitchFamily="34" charset="0"/>
              </a:rPr>
              <a:t>involves a double transfer--one negative and one positive: our sins are imputed to Christ who bore them on the cross and Christ's righteousness is imputed to believers whereby they are seen by God as cloaked in the righteousness of Christ</a:t>
            </a:r>
            <a:r>
              <a:rPr lang="en-US" sz="2400"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fontAlgn="base">
              <a:spcBef>
                <a:spcPct val="0"/>
              </a:spcBef>
              <a:spcAft>
                <a:spcPct val="0"/>
              </a:spcAft>
              <a:defRPr/>
            </a:pPr>
            <a:endParaRPr lang="en-US" sz="2400" kern="0" dirty="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kern="0" dirty="0" smtClean="0">
                <a:solidFill>
                  <a:srgbClr val="FFFFFF"/>
                </a:solidFill>
                <a:effectLst>
                  <a:outerShdw blurRad="38100" dist="38100" dir="2700000" algn="tl">
                    <a:srgbClr val="000000">
                      <a:alpha val="43137"/>
                    </a:srgbClr>
                  </a:outerShdw>
                </a:effectLst>
                <a:latin typeface="Calibri" panose="020F0502020204030204" pitchFamily="34" charset="0"/>
              </a:rPr>
              <a:t>This is called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double imputation</a:t>
            </a:r>
            <a:r>
              <a:rPr lang="en-US" sz="2400" kern="0" dirty="0" smtClean="0">
                <a:solidFill>
                  <a:srgbClr val="FFFFFF"/>
                </a:solidFill>
                <a:effectLst>
                  <a:outerShdw blurRad="38100" dist="38100" dir="2700000" algn="tl">
                    <a:srgbClr val="000000">
                      <a:alpha val="43137"/>
                    </a:srgbClr>
                  </a:outerShdw>
                </a:effectLst>
                <a:latin typeface="Calibri" panose="020F0502020204030204" pitchFamily="34" charset="0"/>
              </a:rPr>
              <a:t>”						…sometimes called “The						Great Exchange”</a:t>
            </a:r>
            <a:endParaRPr lang="en-US" sz="2400"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9" name="Rounded Rectangular Callout 8"/>
          <p:cNvSpPr/>
          <p:nvPr/>
        </p:nvSpPr>
        <p:spPr>
          <a:xfrm>
            <a:off x="3505199" y="762000"/>
            <a:ext cx="5607179" cy="1295400"/>
          </a:xfrm>
          <a:prstGeom prst="wedgeRoundRectCallout">
            <a:avLst>
              <a:gd name="adj1" fmla="val -60739"/>
              <a:gd name="adj2" fmla="val -1785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dirty="0">
                <a:solidFill>
                  <a:srgbClr val="FFFFFF"/>
                </a:solidFill>
                <a:latin typeface="Calibri" pitchFamily="34" charset="0"/>
                <a:cs typeface="Calibri" pitchFamily="34" charset="0"/>
              </a:rPr>
              <a:t>An instantaneous legal act of God in which he (1) thinks of our sins as forgiven and </a:t>
            </a:r>
            <a:r>
              <a:rPr lang="en-US" dirty="0" smtClean="0">
                <a:solidFill>
                  <a:srgbClr val="FFFFFF"/>
                </a:solidFill>
                <a:latin typeface="Calibri" pitchFamily="34" charset="0"/>
                <a:cs typeface="Calibri" pitchFamily="34" charset="0"/>
              </a:rPr>
              <a:t>(</a:t>
            </a:r>
            <a:r>
              <a:rPr lang="en-US" dirty="0">
                <a:solidFill>
                  <a:srgbClr val="FFFFFF"/>
                </a:solidFill>
                <a:latin typeface="Calibri" pitchFamily="34" charset="0"/>
                <a:cs typeface="Calibri" pitchFamily="34" charset="0"/>
              </a:rPr>
              <a:t>2) declares us to be righteous in his </a:t>
            </a:r>
            <a:r>
              <a:rPr lang="en-US" dirty="0" smtClean="0">
                <a:solidFill>
                  <a:srgbClr val="FFFFFF"/>
                </a:solidFill>
                <a:latin typeface="Calibri" pitchFamily="34" charset="0"/>
                <a:cs typeface="Calibri" pitchFamily="34" charset="0"/>
              </a:rPr>
              <a:t>sight. </a:t>
            </a:r>
            <a:endParaRPr lang="en-US" sz="1400" dirty="0">
              <a:solidFill>
                <a:srgbClr val="FFFFFF">
                  <a:lumMod val="95000"/>
                </a:srgbClr>
              </a:solidFill>
              <a:latin typeface="Calibri" pitchFamily="34" charset="0"/>
              <a:cs typeface="Calibri" pitchFamily="34" charset="0"/>
            </a:endParaRPr>
          </a:p>
        </p:txBody>
      </p:sp>
      <p:sp>
        <p:nvSpPr>
          <p:cNvPr id="2" name="Rectangle 1"/>
          <p:cNvSpPr/>
          <p:nvPr/>
        </p:nvSpPr>
        <p:spPr>
          <a:xfrm>
            <a:off x="258763" y="6172200"/>
            <a:ext cx="3922869" cy="369332"/>
          </a:xfrm>
          <a:prstGeom prst="rect">
            <a:avLst/>
          </a:prstGeom>
        </p:spPr>
        <p:txBody>
          <a:bodyPr wrap="none">
            <a:spAutoFit/>
          </a:bodyPr>
          <a:lstStyle/>
          <a:p>
            <a:r>
              <a:rPr lang="en-US" dirty="0">
                <a:latin typeface="Calibri" panose="020F0502020204030204" pitchFamily="34" charset="0"/>
                <a:hlinkClick r:id="rId4" tooltip="Justification and Imputed Righteousness (R.C. Sproul)"/>
              </a:rPr>
              <a:t>Justification and Imputed Righteousness</a:t>
            </a:r>
            <a:endParaRPr lang="en-US" dirty="0">
              <a:latin typeface="Calibri" panose="020F0502020204030204" pitchFamily="34" charset="0"/>
            </a:endParaRPr>
          </a:p>
        </p:txBody>
      </p:sp>
      <p:pic>
        <p:nvPicPr>
          <p:cNvPr id="15366" name="Picture 6" descr="https://fightoffaithblog.files.wordpress.com/2016/02/52362-double2bimput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5681" y="4734621"/>
            <a:ext cx="3185319" cy="191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3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6"/>
                                        </p:tgtEl>
                                        <p:attrNameLst>
                                          <p:attrName>style.visibility</p:attrName>
                                        </p:attrNameLst>
                                      </p:cBhvr>
                                      <p:to>
                                        <p:strVal val="visible"/>
                                      </p:to>
                                    </p:set>
                                    <p:animEffect transition="in" filter="fade">
                                      <p:cBhvr>
                                        <p:cTn id="10" dur="500"/>
                                        <p:tgtEl>
                                          <p:spTgt spid="153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Effect transition="in" filter="fade">
                                      <p:cBhvr>
                                        <p:cTn id="15" dur="500"/>
                                        <p:tgtEl>
                                          <p:spTgt spid="6">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170099"/>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p>
          <a:p>
            <a:pPr fontAlgn="base">
              <a:spcBef>
                <a:spcPct val="0"/>
              </a:spcBef>
              <a:spcAft>
                <a:spcPct val="0"/>
              </a:spcAft>
              <a:defRPr/>
            </a:pP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Here’s another way to look at it: </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Sin has plunged us into deep debt</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God has forgiven that debt</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Christ has taken you far 							beyond zero…</a:t>
            </a: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9" name="Rounded Rectangular Callout 8"/>
          <p:cNvSpPr/>
          <p:nvPr/>
        </p:nvSpPr>
        <p:spPr>
          <a:xfrm>
            <a:off x="3505199" y="762000"/>
            <a:ext cx="5607179" cy="1295400"/>
          </a:xfrm>
          <a:prstGeom prst="wedgeRoundRectCallout">
            <a:avLst>
              <a:gd name="adj1" fmla="val -60739"/>
              <a:gd name="adj2" fmla="val -1785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dirty="0">
                <a:solidFill>
                  <a:srgbClr val="FFFFFF"/>
                </a:solidFill>
                <a:latin typeface="Calibri" pitchFamily="34" charset="0"/>
                <a:cs typeface="Calibri" pitchFamily="34" charset="0"/>
              </a:rPr>
              <a:t>An instantaneous legal act of God in which he (1) thinks of our sins as forgiven and </a:t>
            </a:r>
            <a:r>
              <a:rPr lang="en-US" dirty="0" smtClean="0">
                <a:solidFill>
                  <a:srgbClr val="FFFFFF"/>
                </a:solidFill>
                <a:latin typeface="Calibri" pitchFamily="34" charset="0"/>
                <a:cs typeface="Calibri" pitchFamily="34" charset="0"/>
              </a:rPr>
              <a:t>(</a:t>
            </a:r>
            <a:r>
              <a:rPr lang="en-US" dirty="0">
                <a:solidFill>
                  <a:srgbClr val="FFFFFF"/>
                </a:solidFill>
                <a:latin typeface="Calibri" pitchFamily="34" charset="0"/>
                <a:cs typeface="Calibri" pitchFamily="34" charset="0"/>
              </a:rPr>
              <a:t>2) declares us to be righteous in his </a:t>
            </a:r>
            <a:r>
              <a:rPr lang="en-US" dirty="0" smtClean="0">
                <a:solidFill>
                  <a:srgbClr val="FFFFFF"/>
                </a:solidFill>
                <a:latin typeface="Calibri" pitchFamily="34" charset="0"/>
                <a:cs typeface="Calibri" pitchFamily="34" charset="0"/>
              </a:rPr>
              <a:t>sight. </a:t>
            </a:r>
            <a:endParaRPr lang="en-US" sz="1400" dirty="0">
              <a:solidFill>
                <a:srgbClr val="FFFFFF">
                  <a:lumMod val="95000"/>
                </a:srgbClr>
              </a:solidFill>
              <a:latin typeface="Calibri" pitchFamily="34" charset="0"/>
              <a:cs typeface="Calibri" pitchFamily="34" charset="0"/>
            </a:endParaRPr>
          </a:p>
        </p:txBody>
      </p:sp>
      <p:pic>
        <p:nvPicPr>
          <p:cNvPr id="10242" name="Picture 2" descr="http://i0.wp.com/askthemoneycoach.com/wp-content/uploads/2012/11/iStock_000018066177XSmall1.jpg?fit=425%2C282&amp;resize=350%2C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618" y="3417227"/>
            <a:ext cx="2913486" cy="166484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s.graphiq.com/sites/default/files/stories/t4/debt_13121_94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7763" y="3533418"/>
            <a:ext cx="2057400" cy="143246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debtfreedigi.co.za/wp-content/uploads/2014/06/Cancelled.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290" b="88525" l="7273" r="93091"/>
                    </a14:imgEffect>
                  </a14:imgLayer>
                </a14:imgProps>
              </a:ext>
              <a:ext uri="{28A0092B-C50C-407E-A947-70E740481C1C}">
                <a14:useLocalDpi xmlns:a14="http://schemas.microsoft.com/office/drawing/2010/main" val="0"/>
              </a:ext>
            </a:extLst>
          </a:blip>
          <a:srcRect/>
          <a:stretch>
            <a:fillRect/>
          </a:stretch>
        </p:blipFill>
        <p:spPr bwMode="auto">
          <a:xfrm>
            <a:off x="340504" y="3423505"/>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www.osterhuspub.com/v/vspfiles/photos/BOR-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50000"/>
          <a:stretch/>
        </p:blipFill>
        <p:spPr bwMode="auto">
          <a:xfrm>
            <a:off x="4114800" y="4233321"/>
            <a:ext cx="4762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4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fade">
                                      <p:cBhvr>
                                        <p:cTn id="27" dur="500"/>
                                        <p:tgtEl>
                                          <p:spTgt spid="102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4"/>
                                        </p:tgtEl>
                                        <p:attrNameLst>
                                          <p:attrName>style.visibility</p:attrName>
                                        </p:attrNameLst>
                                      </p:cBhvr>
                                      <p:to>
                                        <p:strVal val="visible"/>
                                      </p:to>
                                    </p:set>
                                    <p:animEffect transition="in" filter="fade">
                                      <p:cBhvr>
                                        <p:cTn id="32" dur="500"/>
                                        <p:tgtEl>
                                          <p:spTgt spid="102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50"/>
                                        </p:tgtEl>
                                        <p:attrNameLst>
                                          <p:attrName>style.visibility</p:attrName>
                                        </p:attrNameLst>
                                      </p:cBhvr>
                                      <p:to>
                                        <p:strVal val="visible"/>
                                      </p:to>
                                    </p:set>
                                    <p:animEffect transition="in" filter="fade">
                                      <p:cBhvr>
                                        <p:cTn id="42"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70000">
              <a:srgbClr val="000000"/>
            </a:gs>
            <a:gs pos="100000">
              <a:srgbClr val="5F5F5F"/>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139700"/>
            <a:ext cx="7772400" cy="1143000"/>
          </a:xfrm>
        </p:spPr>
        <p:txBody>
          <a:bodyPr/>
          <a:lstStyle/>
          <a:p>
            <a:pPr eaLnBrk="1" hangingPunct="1"/>
            <a:r>
              <a:rPr lang="en-US" altLang="en-US" sz="3200" dirty="0" smtClean="0">
                <a:solidFill>
                  <a:schemeClr val="bg1"/>
                </a:solidFill>
                <a:latin typeface="Ringbearer" pitchFamily="18" charset="0"/>
              </a:rPr>
              <a:t>Soteriology: part 2</a:t>
            </a:r>
          </a:p>
        </p:txBody>
      </p:sp>
      <p:sp>
        <p:nvSpPr>
          <p:cNvPr id="3075" name="Text Box 3"/>
          <p:cNvSpPr txBox="1">
            <a:spLocks noChangeArrowheads="1"/>
          </p:cNvSpPr>
          <p:nvPr/>
        </p:nvSpPr>
        <p:spPr bwMode="auto">
          <a:xfrm>
            <a:off x="609600" y="622300"/>
            <a:ext cx="73914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400" dirty="0">
                <a:solidFill>
                  <a:srgbClr val="84984C"/>
                </a:solidFill>
                <a:latin typeface="Ringbearer" pitchFamily="18" charset="0"/>
              </a:rPr>
              <a:t>		</a:t>
            </a:r>
            <a:r>
              <a:rPr lang="en-US" altLang="en-US" sz="1800" dirty="0">
                <a:solidFill>
                  <a:srgbClr val="84984C"/>
                </a:solidFill>
                <a:latin typeface="Ringbearer" pitchFamily="18" charset="0"/>
              </a:rPr>
              <a:t>2.  Lecture &amp;Discussion  </a:t>
            </a:r>
          </a:p>
          <a:p>
            <a:pPr eaLnBrk="1" fontAlgn="base" hangingPunct="1">
              <a:spcBef>
                <a:spcPct val="50000"/>
              </a:spcBef>
              <a:spcAft>
                <a:spcPct val="0"/>
              </a:spcAft>
              <a:buFontTx/>
              <a:buNone/>
            </a:pPr>
            <a:r>
              <a:rPr lang="en-US" altLang="en-US" sz="1800" dirty="0">
                <a:solidFill>
                  <a:srgbClr val="84984C"/>
                </a:solidFill>
                <a:latin typeface="Ringbearer" pitchFamily="18" charset="0"/>
              </a:rPr>
              <a:t>	3.  Reading &amp; Questions </a:t>
            </a:r>
            <a:r>
              <a:rPr lang="en-US" altLang="en-US" sz="1600" dirty="0">
                <a:solidFill>
                  <a:srgbClr val="A6A6A6"/>
                </a:solidFill>
                <a:latin typeface="Ringbearer" pitchFamily="18" charset="0"/>
              </a:rPr>
              <a:t>(Frame </a:t>
            </a:r>
            <a:r>
              <a:rPr lang="en-US" altLang="en-US" sz="1600" dirty="0" err="1">
                <a:solidFill>
                  <a:srgbClr val="A6A6A6"/>
                </a:solidFill>
                <a:latin typeface="Ringbearer" pitchFamily="18" charset="0"/>
              </a:rPr>
              <a:t>ch</a:t>
            </a:r>
            <a:r>
              <a:rPr lang="en-US" altLang="en-US" sz="1600" dirty="0">
                <a:solidFill>
                  <a:srgbClr val="A6A6A6"/>
                </a:solidFill>
                <a:latin typeface="Ringbearer" pitchFamily="18" charset="0"/>
              </a:rPr>
              <a:t> </a:t>
            </a:r>
            <a:r>
              <a:rPr lang="en-US" altLang="en-US" sz="1600" dirty="0" smtClean="0">
                <a:solidFill>
                  <a:srgbClr val="A6A6A6"/>
                </a:solidFill>
                <a:latin typeface="Ringbearer" pitchFamily="18" charset="0"/>
              </a:rPr>
              <a:t>15-17</a:t>
            </a:r>
            <a:r>
              <a:rPr lang="en-US" altLang="en-US" sz="1600" dirty="0">
                <a:solidFill>
                  <a:srgbClr val="A6A6A6"/>
                </a:solidFill>
                <a:latin typeface="Ringbearer" pitchFamily="18" charset="0"/>
              </a:rPr>
              <a:t>; 					or </a:t>
            </a:r>
            <a:r>
              <a:rPr lang="en-US" altLang="en-US" sz="1600" dirty="0" err="1">
                <a:solidFill>
                  <a:srgbClr val="A6A6A6"/>
                </a:solidFill>
                <a:latin typeface="Ringbearer" pitchFamily="18" charset="0"/>
              </a:rPr>
              <a:t>Berkhof</a:t>
            </a:r>
            <a:r>
              <a:rPr lang="en-US" altLang="en-US" sz="1600" dirty="0">
                <a:solidFill>
                  <a:srgbClr val="A6A6A6"/>
                </a:solidFill>
                <a:latin typeface="Ringbearer" pitchFamily="18" charset="0"/>
              </a:rPr>
              <a:t> </a:t>
            </a:r>
            <a:r>
              <a:rPr lang="en-US" altLang="en-US" sz="1600" dirty="0" err="1">
                <a:solidFill>
                  <a:srgbClr val="A6A6A6"/>
                </a:solidFill>
                <a:latin typeface="Ringbearer" pitchFamily="18" charset="0"/>
              </a:rPr>
              <a:t>ch</a:t>
            </a:r>
            <a:r>
              <a:rPr lang="en-US" altLang="en-US" sz="1600" dirty="0">
                <a:solidFill>
                  <a:srgbClr val="A6A6A6"/>
                </a:solidFill>
                <a:latin typeface="Ringbearer" pitchFamily="18" charset="0"/>
              </a:rPr>
              <a:t>   )</a:t>
            </a:r>
          </a:p>
          <a:p>
            <a:pPr eaLnBrk="1" fontAlgn="base" hangingPunct="1">
              <a:spcBef>
                <a:spcPct val="50000"/>
              </a:spcBef>
              <a:spcAft>
                <a:spcPct val="0"/>
              </a:spcAft>
              <a:buFontTx/>
              <a:buNone/>
            </a:pPr>
            <a:r>
              <a:rPr lang="en-US" altLang="en-US" sz="1800" dirty="0">
                <a:solidFill>
                  <a:srgbClr val="84984C"/>
                </a:solidFill>
                <a:latin typeface="Ringbearer" pitchFamily="18" charset="0"/>
              </a:rPr>
              <a:t>	4.  Vocab </a:t>
            </a:r>
            <a:r>
              <a:rPr lang="en-US" altLang="en-US" sz="1600" dirty="0">
                <a:solidFill>
                  <a:srgbClr val="A6A6A6"/>
                </a:solidFill>
                <a:latin typeface="Ringbearer" pitchFamily="18" charset="0"/>
              </a:rPr>
              <a:t>(Each unit; matching)</a:t>
            </a:r>
          </a:p>
          <a:p>
            <a:pPr eaLnBrk="1" fontAlgn="base" hangingPunct="1">
              <a:spcBef>
                <a:spcPct val="50000"/>
              </a:spcBef>
              <a:spcAft>
                <a:spcPct val="0"/>
              </a:spcAft>
              <a:buFontTx/>
              <a:buNone/>
            </a:pPr>
            <a:r>
              <a:rPr lang="en-US" altLang="en-US" sz="2400" dirty="0">
                <a:solidFill>
                  <a:srgbClr val="84984C"/>
                </a:solidFill>
                <a:latin typeface="Ringbearer" pitchFamily="18" charset="0"/>
              </a:rPr>
              <a:t>	</a:t>
            </a:r>
            <a:endParaRPr lang="en-US" altLang="en-US" sz="2800" dirty="0">
              <a:solidFill>
                <a:srgbClr val="84984C"/>
              </a:solidFill>
              <a:latin typeface="Ringbearer" pitchFamily="18" charset="0"/>
            </a:endParaRPr>
          </a:p>
          <a:p>
            <a:pPr eaLnBrk="1" fontAlgn="base" hangingPunct="1">
              <a:spcBef>
                <a:spcPct val="50000"/>
              </a:spcBef>
              <a:spcAft>
                <a:spcPct val="0"/>
              </a:spcAft>
              <a:buFontTx/>
              <a:buNone/>
            </a:pPr>
            <a:endParaRPr lang="en-US" altLang="en-US" sz="2400" dirty="0">
              <a:solidFill>
                <a:srgbClr val="84984C"/>
              </a:solidFill>
              <a:latin typeface="Ringbearer" pitchFamily="18" charset="0"/>
            </a:endParaRPr>
          </a:p>
        </p:txBody>
      </p:sp>
      <p:sp>
        <p:nvSpPr>
          <p:cNvPr id="7172" name="Text Box 4"/>
          <p:cNvSpPr txBox="1">
            <a:spLocks noChangeArrowheads="1"/>
          </p:cNvSpPr>
          <p:nvPr/>
        </p:nvSpPr>
        <p:spPr bwMode="auto">
          <a:xfrm>
            <a:off x="304800" y="1981200"/>
            <a:ext cx="3048000" cy="3046988"/>
          </a:xfrm>
          <a:prstGeom prst="rect">
            <a:avLst/>
          </a:prstGeom>
          <a:noFill/>
          <a:ln w="9525">
            <a:noFill/>
            <a:miter lim="800000"/>
            <a:headEnd/>
            <a:tailEnd/>
          </a:ln>
        </p:spPr>
        <p:txBody>
          <a:bodyPr>
            <a:spAutoFit/>
          </a:bodyPr>
          <a:lstStyle/>
          <a:p>
            <a:pPr fontAlgn="base">
              <a:spcBef>
                <a:spcPct val="50000"/>
              </a:spcBef>
              <a:spcAft>
                <a:spcPct val="0"/>
              </a:spcAft>
              <a:defRPr/>
            </a:pPr>
            <a:endParaRPr lang="en-US" sz="2400" i="1" dirty="0">
              <a:solidFill>
                <a:prstClr val="white">
                  <a:lumMod val="65000"/>
                </a:prstClr>
              </a:solidFill>
              <a:effectLst>
                <a:outerShdw blurRad="38100" dist="38100" dir="2700000" algn="tl">
                  <a:srgbClr val="000000">
                    <a:alpha val="43137"/>
                  </a:srgbClr>
                </a:outerShdw>
              </a:effectLst>
              <a:cs typeface="Times New Roman" pitchFamily="18" charset="0"/>
            </a:endParaRPr>
          </a:p>
          <a:p>
            <a:pPr fontAlgn="base">
              <a:spcBef>
                <a:spcPct val="50000"/>
              </a:spcBef>
              <a:spcAft>
                <a:spcPct val="0"/>
              </a:spcAft>
              <a:defRPr/>
            </a:pPr>
            <a:r>
              <a:rPr lang="en-US" sz="2400" i="1" dirty="0" smtClean="0">
                <a:solidFill>
                  <a:prstClr val="white">
                    <a:lumMod val="65000"/>
                  </a:prstClr>
                </a:solidFill>
                <a:effectLst>
                  <a:outerShdw blurRad="38100" dist="38100" dir="2700000" algn="tl">
                    <a:srgbClr val="000000">
                      <a:alpha val="43137"/>
                    </a:srgbClr>
                  </a:outerShdw>
                </a:effectLst>
                <a:cs typeface="Times New Roman" pitchFamily="18" charset="0"/>
              </a:rPr>
              <a:t>Determinism</a:t>
            </a:r>
            <a:endParaRPr lang="en-US" sz="2400" i="1" dirty="0">
              <a:solidFill>
                <a:prstClr val="white">
                  <a:lumMod val="65000"/>
                </a:prstClr>
              </a:solidFill>
              <a:effectLst>
                <a:outerShdw blurRad="38100" dist="38100" dir="2700000" algn="tl">
                  <a:srgbClr val="000000">
                    <a:alpha val="43137"/>
                  </a:srgbClr>
                </a:outerShdw>
              </a:effectLst>
              <a:cs typeface="Times New Roman" pitchFamily="18" charset="0"/>
            </a:endParaRPr>
          </a:p>
          <a:p>
            <a:pPr fontAlgn="base">
              <a:spcBef>
                <a:spcPct val="50000"/>
              </a:spcBef>
              <a:spcAft>
                <a:spcPct val="0"/>
              </a:spcAft>
              <a:defRPr/>
            </a:pPr>
            <a:r>
              <a:rPr lang="en-US" sz="2400" i="1" dirty="0" smtClean="0">
                <a:solidFill>
                  <a:prstClr val="white">
                    <a:lumMod val="65000"/>
                  </a:prstClr>
                </a:solidFill>
                <a:effectLst>
                  <a:outerShdw blurRad="38100" dist="38100" dir="2700000" algn="tl">
                    <a:srgbClr val="000000">
                      <a:alpha val="43137"/>
                    </a:srgbClr>
                  </a:outerShdw>
                </a:effectLst>
                <a:cs typeface="Times New Roman" pitchFamily="18" charset="0"/>
              </a:rPr>
              <a:t>reprobation</a:t>
            </a:r>
          </a:p>
          <a:p>
            <a:pPr fontAlgn="base">
              <a:spcBef>
                <a:spcPct val="50000"/>
              </a:spcBef>
              <a:spcAft>
                <a:spcPct val="0"/>
              </a:spcAft>
              <a:defRPr/>
            </a:pPr>
            <a:r>
              <a:rPr lang="en-US" sz="2400" i="1" dirty="0" smtClean="0">
                <a:solidFill>
                  <a:prstClr val="white">
                    <a:lumMod val="65000"/>
                  </a:prstClr>
                </a:solidFill>
                <a:effectLst>
                  <a:outerShdw blurRad="38100" dist="38100" dir="2700000" algn="tl">
                    <a:srgbClr val="000000">
                      <a:alpha val="43137"/>
                    </a:srgbClr>
                  </a:outerShdw>
                </a:effectLst>
                <a:cs typeface="Times New Roman" pitchFamily="18" charset="0"/>
              </a:rPr>
              <a:t>infused             righteousness</a:t>
            </a:r>
            <a:endParaRPr lang="en-US" sz="2400" i="1" dirty="0">
              <a:solidFill>
                <a:prstClr val="white">
                  <a:lumMod val="65000"/>
                </a:prstClr>
              </a:solidFill>
              <a:effectLst>
                <a:outerShdw blurRad="38100" dist="38100" dir="2700000" algn="tl">
                  <a:srgbClr val="000000">
                    <a:alpha val="43137"/>
                  </a:srgbClr>
                </a:outerShdw>
              </a:effectLst>
              <a:cs typeface="Times New Roman" pitchFamily="18" charset="0"/>
            </a:endParaRPr>
          </a:p>
          <a:p>
            <a:pPr fontAlgn="base">
              <a:spcBef>
                <a:spcPct val="50000"/>
              </a:spcBef>
              <a:spcAft>
                <a:spcPct val="0"/>
              </a:spcAft>
              <a:defRPr/>
            </a:pPr>
            <a:endParaRPr lang="en-US" sz="2400" i="1" dirty="0">
              <a:solidFill>
                <a:prstClr val="white">
                  <a:lumMod val="65000"/>
                </a:prstClr>
              </a:solidFill>
              <a:effectLst>
                <a:outerShdw blurRad="38100" dist="38100" dir="2700000" algn="tl">
                  <a:srgbClr val="000000">
                    <a:alpha val="43137"/>
                  </a:srgbClr>
                </a:outerShdw>
              </a:effectLst>
              <a:cs typeface="Times New Roman" pitchFamily="18" charset="0"/>
            </a:endParaRPr>
          </a:p>
        </p:txBody>
      </p:sp>
      <p:sp>
        <p:nvSpPr>
          <p:cNvPr id="2" name="TextBox 1"/>
          <p:cNvSpPr txBox="1"/>
          <p:nvPr/>
        </p:nvSpPr>
        <p:spPr>
          <a:xfrm>
            <a:off x="2521226" y="2517839"/>
            <a:ext cx="3370263" cy="2492990"/>
          </a:xfrm>
          <a:prstGeom prst="rect">
            <a:avLst/>
          </a:prstGeom>
          <a:noFill/>
        </p:spPr>
        <p:txBody>
          <a:bodyPr>
            <a:spAutoFit/>
          </a:bodyPr>
          <a:lstStyle/>
          <a:p>
            <a:pPr fontAlgn="base">
              <a:spcBef>
                <a:spcPct val="50000"/>
              </a:spcBef>
              <a:spcAft>
                <a:spcPct val="0"/>
              </a:spcAft>
              <a:defRPr/>
            </a:pPr>
            <a:r>
              <a:rPr lang="en-US" sz="2400" i="1" dirty="0" smtClean="0">
                <a:solidFill>
                  <a:prstClr val="white">
                    <a:lumMod val="65000"/>
                  </a:prstClr>
                </a:solidFill>
                <a:effectLst>
                  <a:outerShdw blurRad="38100" dist="38100" dir="2700000" algn="tl">
                    <a:srgbClr val="000000">
                      <a:alpha val="43137"/>
                    </a:srgbClr>
                  </a:outerShdw>
                </a:effectLst>
                <a:cs typeface="Times New Roman" pitchFamily="18" charset="0"/>
              </a:rPr>
              <a:t>imputation/double </a:t>
            </a:r>
            <a:r>
              <a:rPr lang="en-US" sz="2400" i="1" dirty="0">
                <a:solidFill>
                  <a:prstClr val="white">
                    <a:lumMod val="65000"/>
                  </a:prstClr>
                </a:solidFill>
                <a:effectLst>
                  <a:outerShdw blurRad="38100" dist="38100" dir="2700000" algn="tl">
                    <a:srgbClr val="000000">
                      <a:alpha val="43137"/>
                    </a:srgbClr>
                  </a:outerShdw>
                </a:effectLst>
                <a:cs typeface="Times New Roman" pitchFamily="18" charset="0"/>
              </a:rPr>
              <a:t>imp.</a:t>
            </a:r>
          </a:p>
          <a:p>
            <a:pPr fontAlgn="base">
              <a:spcBef>
                <a:spcPct val="50000"/>
              </a:spcBef>
              <a:spcAft>
                <a:spcPct val="0"/>
              </a:spcAft>
              <a:defRPr/>
            </a:pPr>
            <a:r>
              <a:rPr lang="en-US" sz="2400" i="1" dirty="0">
                <a:solidFill>
                  <a:prstClr val="white">
                    <a:lumMod val="65000"/>
                  </a:prstClr>
                </a:solidFill>
                <a:effectLst>
                  <a:outerShdw blurRad="38100" dist="38100" dir="2700000" algn="tl">
                    <a:srgbClr val="000000">
                      <a:alpha val="43137"/>
                    </a:srgbClr>
                  </a:outerShdw>
                </a:effectLst>
                <a:cs typeface="Times New Roman" pitchFamily="18" charset="0"/>
              </a:rPr>
              <a:t>justification</a:t>
            </a:r>
          </a:p>
          <a:p>
            <a:pPr fontAlgn="base">
              <a:spcBef>
                <a:spcPct val="50000"/>
              </a:spcBef>
              <a:spcAft>
                <a:spcPct val="0"/>
              </a:spcAft>
              <a:defRPr/>
            </a:pPr>
            <a:r>
              <a:rPr lang="en-US" sz="2400" i="1" dirty="0">
                <a:solidFill>
                  <a:prstClr val="white">
                    <a:lumMod val="65000"/>
                  </a:prstClr>
                </a:solidFill>
                <a:effectLst>
                  <a:outerShdw blurRad="38100" dist="38100" dir="2700000" algn="tl">
                    <a:srgbClr val="000000">
                      <a:alpha val="43137"/>
                    </a:srgbClr>
                  </a:outerShdw>
                </a:effectLst>
                <a:cs typeface="Times New Roman" pitchFamily="18" charset="0"/>
              </a:rPr>
              <a:t>forensic</a:t>
            </a:r>
          </a:p>
          <a:p>
            <a:pPr fontAlgn="base">
              <a:spcBef>
                <a:spcPct val="50000"/>
              </a:spcBef>
              <a:spcAft>
                <a:spcPct val="0"/>
              </a:spcAft>
              <a:defRPr/>
            </a:pPr>
            <a:r>
              <a:rPr lang="en-US" sz="2400" i="1" dirty="0">
                <a:solidFill>
                  <a:prstClr val="white">
                    <a:lumMod val="65000"/>
                  </a:prstClr>
                </a:solidFill>
                <a:effectLst>
                  <a:outerShdw blurRad="38100" dist="38100" dir="2700000" algn="tl">
                    <a:srgbClr val="000000">
                      <a:alpha val="43137"/>
                    </a:srgbClr>
                  </a:outerShdw>
                </a:effectLst>
              </a:rPr>
              <a:t>adoption</a:t>
            </a:r>
            <a:endParaRPr lang="en-US" sz="2400" dirty="0">
              <a:solidFill>
                <a:srgbClr val="000000"/>
              </a:solidFill>
              <a:effectLst>
                <a:outerShdw blurRad="38100" dist="38100" dir="2700000" algn="tl">
                  <a:srgbClr val="000000">
                    <a:alpha val="43137"/>
                  </a:srgbClr>
                </a:outerShdw>
              </a:effectLst>
            </a:endParaRPr>
          </a:p>
          <a:p>
            <a:pPr fontAlgn="base">
              <a:spcBef>
                <a:spcPct val="0"/>
              </a:spcBef>
              <a:spcAft>
                <a:spcPct val="0"/>
              </a:spcAft>
              <a:defRPr/>
            </a:pPr>
            <a:endParaRPr lang="en-US" sz="2400" i="1" dirty="0">
              <a:solidFill>
                <a:prstClr val="white">
                  <a:lumMod val="65000"/>
                </a:prstClr>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791200" y="1545957"/>
            <a:ext cx="3048000" cy="3600986"/>
          </a:xfrm>
          <a:prstGeom prst="rect">
            <a:avLst/>
          </a:prstGeom>
          <a:noFill/>
        </p:spPr>
        <p:txBody>
          <a:bodyPr>
            <a:spAutoFit/>
          </a:bodyPr>
          <a:lstStyle/>
          <a:p>
            <a:pPr fontAlgn="base">
              <a:spcBef>
                <a:spcPct val="50000"/>
              </a:spcBef>
              <a:spcAft>
                <a:spcPct val="0"/>
              </a:spcAft>
              <a:defRPr/>
            </a:pPr>
            <a:endParaRPr lang="en-US" sz="2400" i="1" dirty="0">
              <a:solidFill>
                <a:prstClr val="white">
                  <a:lumMod val="65000"/>
                </a:prstClr>
              </a:solidFill>
              <a:effectLst>
                <a:outerShdw blurRad="38100" dist="38100" dir="2700000" algn="tl">
                  <a:srgbClr val="000000">
                    <a:alpha val="43137"/>
                  </a:srgbClr>
                </a:outerShdw>
              </a:effectLst>
              <a:cs typeface="Times New Roman" pitchFamily="18" charset="0"/>
            </a:endParaRPr>
          </a:p>
          <a:p>
            <a:pPr fontAlgn="base">
              <a:spcBef>
                <a:spcPct val="50000"/>
              </a:spcBef>
              <a:spcAft>
                <a:spcPct val="0"/>
              </a:spcAft>
              <a:defRPr/>
            </a:pPr>
            <a:endParaRPr lang="en-US" sz="2400" i="1" dirty="0">
              <a:solidFill>
                <a:prstClr val="white">
                  <a:lumMod val="65000"/>
                </a:prstClr>
              </a:solidFill>
              <a:effectLst>
                <a:outerShdw blurRad="38100" dist="38100" dir="2700000" algn="tl">
                  <a:srgbClr val="000000">
                    <a:alpha val="43137"/>
                  </a:srgbClr>
                </a:outerShdw>
              </a:effectLst>
              <a:cs typeface="Times New Roman" pitchFamily="18" charset="0"/>
            </a:endParaRPr>
          </a:p>
          <a:p>
            <a:pPr fontAlgn="base">
              <a:spcBef>
                <a:spcPct val="50000"/>
              </a:spcBef>
              <a:spcAft>
                <a:spcPct val="0"/>
              </a:spcAft>
              <a:defRPr/>
            </a:pPr>
            <a:r>
              <a:rPr lang="en-US" sz="2400" i="1" dirty="0" smtClean="0">
                <a:solidFill>
                  <a:prstClr val="white">
                    <a:lumMod val="65000"/>
                  </a:prstClr>
                </a:solidFill>
                <a:effectLst>
                  <a:outerShdw blurRad="38100" dist="38100" dir="2700000" algn="tl">
                    <a:srgbClr val="000000">
                      <a:alpha val="43137"/>
                    </a:srgbClr>
                  </a:outerShdw>
                </a:effectLst>
              </a:rPr>
              <a:t>sanctification</a:t>
            </a:r>
            <a:endParaRPr lang="en-US" sz="2400" i="1" dirty="0">
              <a:solidFill>
                <a:prstClr val="white">
                  <a:lumMod val="65000"/>
                </a:prstClr>
              </a:solidFill>
              <a:effectLst>
                <a:outerShdw blurRad="38100" dist="38100" dir="2700000" algn="tl">
                  <a:srgbClr val="000000">
                    <a:alpha val="43137"/>
                  </a:srgbClr>
                </a:outerShdw>
              </a:effectLst>
            </a:endParaRPr>
          </a:p>
          <a:p>
            <a:pPr fontAlgn="base">
              <a:spcBef>
                <a:spcPct val="50000"/>
              </a:spcBef>
              <a:spcAft>
                <a:spcPct val="0"/>
              </a:spcAft>
              <a:defRPr/>
            </a:pPr>
            <a:r>
              <a:rPr lang="en-US" sz="2400" i="1" dirty="0">
                <a:solidFill>
                  <a:prstClr val="white">
                    <a:lumMod val="65000"/>
                  </a:prstClr>
                </a:solidFill>
                <a:effectLst>
                  <a:outerShdw blurRad="38100" dist="38100" dir="2700000" algn="tl">
                    <a:srgbClr val="000000">
                      <a:alpha val="43137"/>
                    </a:srgbClr>
                  </a:outerShdw>
                </a:effectLst>
              </a:rPr>
              <a:t>assurance (of </a:t>
            </a:r>
            <a:r>
              <a:rPr lang="en-US" sz="2400" i="1" dirty="0" err="1">
                <a:solidFill>
                  <a:prstClr val="white">
                    <a:lumMod val="65000"/>
                  </a:prstClr>
                </a:solidFill>
                <a:effectLst>
                  <a:outerShdw blurRad="38100" dist="38100" dir="2700000" algn="tl">
                    <a:srgbClr val="000000">
                      <a:alpha val="43137"/>
                    </a:srgbClr>
                  </a:outerShdw>
                </a:effectLst>
              </a:rPr>
              <a:t>Salv</a:t>
            </a:r>
            <a:r>
              <a:rPr lang="en-US" sz="2400" i="1" dirty="0">
                <a:solidFill>
                  <a:prstClr val="white">
                    <a:lumMod val="65000"/>
                  </a:prstClr>
                </a:solidFill>
                <a:effectLst>
                  <a:outerShdw blurRad="38100" dist="38100" dir="2700000" algn="tl">
                    <a:srgbClr val="000000">
                      <a:alpha val="43137"/>
                    </a:srgbClr>
                  </a:outerShdw>
                </a:effectLst>
              </a:rPr>
              <a:t>.)</a:t>
            </a:r>
          </a:p>
          <a:p>
            <a:pPr fontAlgn="base">
              <a:spcBef>
                <a:spcPct val="50000"/>
              </a:spcBef>
              <a:spcAft>
                <a:spcPct val="0"/>
              </a:spcAft>
              <a:defRPr/>
            </a:pPr>
            <a:r>
              <a:rPr lang="en-US" sz="2400" i="1" dirty="0">
                <a:solidFill>
                  <a:prstClr val="white">
                    <a:lumMod val="65000"/>
                  </a:prstClr>
                </a:solidFill>
                <a:effectLst>
                  <a:outerShdw blurRad="38100" dist="38100" dir="2700000" algn="tl">
                    <a:srgbClr val="000000">
                      <a:alpha val="43137"/>
                    </a:srgbClr>
                  </a:outerShdw>
                </a:effectLst>
              </a:rPr>
              <a:t>eternal security</a:t>
            </a:r>
          </a:p>
          <a:p>
            <a:pPr fontAlgn="base">
              <a:spcBef>
                <a:spcPct val="50000"/>
              </a:spcBef>
              <a:spcAft>
                <a:spcPct val="0"/>
              </a:spcAft>
              <a:defRPr/>
            </a:pPr>
            <a:r>
              <a:rPr lang="en-US" sz="2400" i="1" dirty="0">
                <a:solidFill>
                  <a:prstClr val="white">
                    <a:lumMod val="65000"/>
                  </a:prstClr>
                </a:solidFill>
                <a:effectLst>
                  <a:outerShdw blurRad="38100" dist="38100" dir="2700000" algn="tl">
                    <a:srgbClr val="000000">
                      <a:alpha val="43137"/>
                    </a:srgbClr>
                  </a:outerShdw>
                </a:effectLst>
              </a:rPr>
              <a:t>perseverance of the </a:t>
            </a:r>
            <a:r>
              <a:rPr lang="en-US" sz="2400" i="1" dirty="0" smtClean="0">
                <a:solidFill>
                  <a:prstClr val="white">
                    <a:lumMod val="65000"/>
                  </a:prstClr>
                </a:solidFill>
                <a:effectLst>
                  <a:outerShdw blurRad="38100" dist="38100" dir="2700000" algn="tl">
                    <a:srgbClr val="000000">
                      <a:alpha val="43137"/>
                    </a:srgbClr>
                  </a:outerShdw>
                </a:effectLst>
              </a:rPr>
              <a:t>Saints</a:t>
            </a:r>
            <a:endParaRPr lang="en-US" sz="2400" i="1" dirty="0">
              <a:solidFill>
                <a:prstClr val="white">
                  <a:lumMod val="65000"/>
                </a:prst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173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dissolv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dissolve">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dissolve">
                                      <p:cBhvr>
                                        <p:cTn id="22"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4585871"/>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Intro</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Place in History</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Protestant? (What’s in a name?)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Reformation’s crux</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Context of misunderstanding</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English word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eg</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Romans 1:17; </a:t>
            </a:r>
            <a:r>
              <a:rPr lang="en-US" sz="2400" b="1" i="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justificare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Catholic understanding &amp; development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L</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atin Vulgate)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Luther’s epiphany (Greek NT)</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 Roman/Protestant disagreement</a:t>
            </a: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8" name="Rounded Rectangular Callout 7"/>
          <p:cNvSpPr/>
          <p:nvPr/>
        </p:nvSpPr>
        <p:spPr>
          <a:xfrm>
            <a:off x="3505199" y="762000"/>
            <a:ext cx="5607179" cy="1295400"/>
          </a:xfrm>
          <a:prstGeom prst="wedgeRoundRectCallout">
            <a:avLst>
              <a:gd name="adj1" fmla="val -60739"/>
              <a:gd name="adj2" fmla="val -1785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dirty="0">
                <a:solidFill>
                  <a:srgbClr val="FFFFFF"/>
                </a:solidFill>
                <a:latin typeface="Calibri" pitchFamily="34" charset="0"/>
                <a:cs typeface="Calibri" pitchFamily="34" charset="0"/>
              </a:rPr>
              <a:t>An instantaneous legal act of God in which he (1) thinks of our sins as forgiven and </a:t>
            </a:r>
            <a:r>
              <a:rPr lang="en-US" dirty="0" smtClean="0">
                <a:solidFill>
                  <a:srgbClr val="FFFFFF"/>
                </a:solidFill>
                <a:latin typeface="Calibri" pitchFamily="34" charset="0"/>
                <a:cs typeface="Calibri" pitchFamily="34" charset="0"/>
              </a:rPr>
              <a:t>(</a:t>
            </a:r>
            <a:r>
              <a:rPr lang="en-US" dirty="0">
                <a:solidFill>
                  <a:srgbClr val="FFFFFF"/>
                </a:solidFill>
                <a:latin typeface="Calibri" pitchFamily="34" charset="0"/>
                <a:cs typeface="Calibri" pitchFamily="34" charset="0"/>
              </a:rPr>
              <a:t>2) declares us to be righteous in his </a:t>
            </a:r>
            <a:r>
              <a:rPr lang="en-US" dirty="0" smtClean="0">
                <a:solidFill>
                  <a:srgbClr val="FFFFFF"/>
                </a:solidFill>
                <a:latin typeface="Calibri" pitchFamily="34" charset="0"/>
                <a:cs typeface="Calibri" pitchFamily="34" charset="0"/>
              </a:rPr>
              <a:t>sight. </a:t>
            </a:r>
            <a:endParaRPr lang="en-US" sz="14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402841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animEffect transition="in" filter="fade">
                                      <p:cBhvr>
                                        <p:cTn id="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38200"/>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1261884"/>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Roman view vs. Protestant view</a:t>
            </a:r>
          </a:p>
          <a:p>
            <a:pPr marL="457200" indent="-457200" fontAlgn="base">
              <a:spcBef>
                <a:spcPct val="0"/>
              </a:spcBef>
              <a:spcAft>
                <a:spcPct val="0"/>
              </a:spcAft>
              <a:buAutoNum type="alphaUcPeriod"/>
              <a:defRPr/>
            </a:pP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pic>
        <p:nvPicPr>
          <p:cNvPr id="12290" name="Picture 2" descr="RC Sprou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762457"/>
            <a:ext cx="1943100" cy="10918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137318" y="1854295"/>
            <a:ext cx="8259763" cy="990600"/>
          </a:xfrm>
          <a:prstGeom prst="wedgeRoundRectCallout">
            <a:avLst>
              <a:gd name="adj1" fmla="val 30128"/>
              <a:gd name="adj2" fmla="val -73302"/>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a:solidFill>
                  <a:srgbClr val="FFFFFF"/>
                </a:solidFill>
                <a:latin typeface="Calibri" pitchFamily="34" charset="0"/>
                <a:cs typeface="Calibri" pitchFamily="34" charset="0"/>
              </a:rPr>
              <a:t>Without His life of sinless obedience, Jesus’ atonement would have had no value at all. We need to see the crucial significance of this truth; we need to see that not only did Jesus die for us, He lived for us.</a:t>
            </a:r>
            <a:endParaRPr lang="en-US" sz="1600" dirty="0">
              <a:solidFill>
                <a:srgbClr val="FFFFFF">
                  <a:lumMod val="95000"/>
                </a:srgbClr>
              </a:solidFill>
              <a:latin typeface="Calibri" pitchFamily="34" charset="0"/>
              <a:cs typeface="Calibri" pitchFamily="34" charset="0"/>
            </a:endParaRPr>
          </a:p>
        </p:txBody>
      </p:sp>
      <p:sp>
        <p:nvSpPr>
          <p:cNvPr id="2" name="Rectangle 1"/>
          <p:cNvSpPr/>
          <p:nvPr/>
        </p:nvSpPr>
        <p:spPr>
          <a:xfrm>
            <a:off x="258763" y="3048000"/>
            <a:ext cx="8580437" cy="923330"/>
          </a:xfrm>
          <a:prstGeom prst="rect">
            <a:avLst/>
          </a:prstGeom>
        </p:spPr>
        <p:txBody>
          <a:bodyPr wrap="square">
            <a:spAutoFit/>
          </a:bodyPr>
          <a:lstStyle/>
          <a:p>
            <a:r>
              <a:rPr lang="en-US" b="1" dirty="0">
                <a:solidFill>
                  <a:schemeClr val="bg1"/>
                </a:solidFill>
                <a:latin typeface="Calibri" panose="020F0502020204030204" pitchFamily="34" charset="0"/>
              </a:rPr>
              <a:t>Roman Catholics call this concept a </a:t>
            </a:r>
            <a:r>
              <a:rPr lang="en-US" b="1" i="1" dirty="0">
                <a:solidFill>
                  <a:schemeClr val="bg1"/>
                </a:solidFill>
                <a:latin typeface="Calibri" panose="020F0502020204030204" pitchFamily="34" charset="0"/>
              </a:rPr>
              <a:t>legal fiction</a:t>
            </a:r>
            <a:r>
              <a:rPr lang="en-US" b="1" dirty="0">
                <a:solidFill>
                  <a:schemeClr val="bg1"/>
                </a:solidFill>
                <a:latin typeface="Calibri" panose="020F0502020204030204" pitchFamily="34" charset="0"/>
              </a:rPr>
              <a:t>, and they recoil from it because they believe it casts a shadow on the integrity of God by positing that God declares to be just people who are not just. </a:t>
            </a:r>
            <a:endParaRPr lang="en-US" b="1" dirty="0" smtClean="0">
              <a:solidFill>
                <a:schemeClr val="bg1"/>
              </a:solidFill>
              <a:latin typeface="Calibri" panose="020F0502020204030204" pitchFamily="34" charset="0"/>
            </a:endParaRPr>
          </a:p>
        </p:txBody>
      </p:sp>
      <p:sp>
        <p:nvSpPr>
          <p:cNvPr id="9" name="Rounded Rectangular Callout 8"/>
          <p:cNvSpPr/>
          <p:nvPr/>
        </p:nvSpPr>
        <p:spPr>
          <a:xfrm>
            <a:off x="258763" y="3980496"/>
            <a:ext cx="8259763" cy="990600"/>
          </a:xfrm>
          <a:prstGeom prst="wedgeRoundRectCallout">
            <a:avLst>
              <a:gd name="adj1" fmla="val 17476"/>
              <a:gd name="adj2" fmla="val -71654"/>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a:solidFill>
                  <a:srgbClr val="FFFFFF"/>
                </a:solidFill>
                <a:latin typeface="Calibri" pitchFamily="34" charset="0"/>
                <a:cs typeface="Calibri" pitchFamily="34" charset="0"/>
              </a:rPr>
              <a:t>Without His life of sinless obedience, Jesus’ atonement would have had no value at all. We need to see the crucial significance of this truth; we need to see that not only did Jesus die for us, He lived for us.</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418790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1261884"/>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  A Roman/Protestant disagreement</a:t>
            </a:r>
          </a:p>
          <a:p>
            <a:pPr marL="457200" indent="-457200" fontAlgn="base">
              <a:spcBef>
                <a:spcPct val="0"/>
              </a:spcBef>
              <a:spcAft>
                <a:spcPct val="0"/>
              </a:spcAft>
              <a:buAutoNum type="alphaUcPeriod"/>
              <a:defRPr/>
            </a:pP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8" name="Rounded Rectangular Callout 7"/>
          <p:cNvSpPr/>
          <p:nvPr/>
        </p:nvSpPr>
        <p:spPr>
          <a:xfrm>
            <a:off x="1905000" y="1863546"/>
            <a:ext cx="3030428" cy="651054"/>
          </a:xfrm>
          <a:prstGeom prst="wedgeRoundRectCallout">
            <a:avLst>
              <a:gd name="adj1" fmla="val -65053"/>
              <a:gd name="adj2" fmla="val 27216"/>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You </a:t>
            </a:r>
            <a:r>
              <a:rPr lang="en-US" sz="2000" dirty="0" err="1" smtClean="0">
                <a:solidFill>
                  <a:srgbClr val="FFFFFF"/>
                </a:solidFill>
                <a:latin typeface="Calibri" pitchFamily="34" charset="0"/>
                <a:cs typeface="Calibri" pitchFamily="34" charset="0"/>
              </a:rPr>
              <a:t>said,”</a:t>
            </a:r>
            <a:r>
              <a:rPr lang="en-US" sz="2000" i="1" dirty="0" err="1" smtClean="0">
                <a:solidFill>
                  <a:srgbClr val="FFFFFF"/>
                </a:solidFill>
                <a:latin typeface="Calibri" pitchFamily="34" charset="0"/>
                <a:cs typeface="Calibri" pitchFamily="34" charset="0"/>
              </a:rPr>
              <a:t>Simul</a:t>
            </a:r>
            <a:r>
              <a:rPr lang="en-US" sz="2000" i="1" dirty="0" smtClean="0">
                <a:solidFill>
                  <a:srgbClr val="FFFFFF"/>
                </a:solidFill>
                <a:latin typeface="Calibri" pitchFamily="34" charset="0"/>
                <a:cs typeface="Calibri" pitchFamily="34" charset="0"/>
              </a:rPr>
              <a:t> </a:t>
            </a:r>
            <a:r>
              <a:rPr lang="en-US" sz="2000" i="1" dirty="0">
                <a:solidFill>
                  <a:srgbClr val="FFFFFF"/>
                </a:solidFill>
                <a:latin typeface="Calibri" pitchFamily="34" charset="0"/>
                <a:cs typeface="Calibri" pitchFamily="34" charset="0"/>
              </a:rPr>
              <a:t>Justus et </a:t>
            </a:r>
            <a:r>
              <a:rPr lang="en-US" sz="2000" i="1" dirty="0" err="1">
                <a:solidFill>
                  <a:srgbClr val="FFFFFF"/>
                </a:solidFill>
                <a:latin typeface="Calibri" pitchFamily="34" charset="0"/>
                <a:cs typeface="Calibri" pitchFamily="34" charset="0"/>
              </a:rPr>
              <a:t>pecator</a:t>
            </a:r>
            <a:r>
              <a:rPr lang="en-US" sz="2000" i="1" dirty="0" smtClean="0">
                <a:solidFill>
                  <a:srgbClr val="FFFFFF"/>
                </a:solidFill>
                <a:latin typeface="Calibri" pitchFamily="34" charset="0"/>
                <a:cs typeface="Calibri" pitchFamily="34" charset="0"/>
              </a:rPr>
              <a:t>.” </a:t>
            </a:r>
            <a:r>
              <a:rPr lang="en-US" sz="2000" dirty="0" smtClean="0">
                <a:solidFill>
                  <a:srgbClr val="FFFFFF"/>
                </a:solidFill>
                <a:latin typeface="Calibri" pitchFamily="34" charset="0"/>
                <a:cs typeface="Calibri" pitchFamily="34" charset="0"/>
              </a:rPr>
              <a:t>Explain</a:t>
            </a:r>
            <a:r>
              <a:rPr lang="en-US" sz="2000" i="1" dirty="0" smtClean="0">
                <a:solidFill>
                  <a:srgbClr val="FFFFFF"/>
                </a:solidFill>
                <a:latin typeface="Calibri" pitchFamily="34" charset="0"/>
                <a:cs typeface="Calibri" pitchFamily="34" charset="0"/>
              </a:rPr>
              <a:t>.</a:t>
            </a:r>
            <a:endParaRPr lang="en-US" sz="1600" i="1" dirty="0">
              <a:solidFill>
                <a:srgbClr val="FFFFFF">
                  <a:lumMod val="95000"/>
                </a:srgbClr>
              </a:solidFill>
              <a:latin typeface="Calibri" pitchFamily="34" charset="0"/>
              <a:cs typeface="Calibri" pitchFamily="34" charset="0"/>
            </a:endParaRPr>
          </a:p>
        </p:txBody>
      </p:sp>
      <p:sp>
        <p:nvSpPr>
          <p:cNvPr id="10" name="Rounded Rectangular Callout 9"/>
          <p:cNvSpPr/>
          <p:nvPr/>
        </p:nvSpPr>
        <p:spPr>
          <a:xfrm>
            <a:off x="1068497" y="821871"/>
            <a:ext cx="4465638" cy="495300"/>
          </a:xfrm>
          <a:prstGeom prst="wedgeRoundRectCallout">
            <a:avLst>
              <a:gd name="adj1" fmla="val -25751"/>
              <a:gd name="adj2" fmla="val 136039"/>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1600" dirty="0" smtClean="0">
                <a:solidFill>
                  <a:srgbClr val="FFFFFF"/>
                </a:solidFill>
                <a:latin typeface="Calibri" pitchFamily="34" charset="0"/>
                <a:cs typeface="Calibri" pitchFamily="34" charset="0"/>
              </a:rPr>
              <a:t>Do you have anything to say for yourself about the  doctrine of justification?</a:t>
            </a:r>
            <a:endParaRPr lang="en-US" sz="1200" dirty="0">
              <a:solidFill>
                <a:srgbClr val="FFFFFF">
                  <a:lumMod val="95000"/>
                </a:srgbClr>
              </a:solidFill>
              <a:latin typeface="Calibri" pitchFamily="34" charset="0"/>
              <a:cs typeface="Calibri" pitchFamily="34" charset="0"/>
            </a:endParaRPr>
          </a:p>
        </p:txBody>
      </p:sp>
      <p:sp>
        <p:nvSpPr>
          <p:cNvPr id="11" name="Rounded Rectangular Callout 10"/>
          <p:cNvSpPr/>
          <p:nvPr/>
        </p:nvSpPr>
        <p:spPr>
          <a:xfrm>
            <a:off x="5715000" y="1069521"/>
            <a:ext cx="2992325" cy="568779"/>
          </a:xfrm>
          <a:prstGeom prst="wedgeRoundRectCallout">
            <a:avLst>
              <a:gd name="adj1" fmla="val -37791"/>
              <a:gd name="adj2" fmla="val 132742"/>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Man is simultaneously both just and sinner.</a:t>
            </a:r>
            <a:endParaRPr lang="en-US" sz="1600" dirty="0">
              <a:solidFill>
                <a:srgbClr val="FFFFFF">
                  <a:lumMod val="95000"/>
                </a:srgbClr>
              </a:solidFill>
              <a:latin typeface="Calibri" pitchFamily="34" charset="0"/>
              <a:cs typeface="Calibri" pitchFamily="34" charset="0"/>
            </a:endParaRPr>
          </a:p>
        </p:txBody>
      </p:sp>
      <p:sp>
        <p:nvSpPr>
          <p:cNvPr id="12" name="Rounded Rectangular Callout 11"/>
          <p:cNvSpPr/>
          <p:nvPr/>
        </p:nvSpPr>
        <p:spPr>
          <a:xfrm>
            <a:off x="304800" y="4053814"/>
            <a:ext cx="2834482" cy="1508786"/>
          </a:xfrm>
          <a:prstGeom prst="wedgeRoundRectCallout">
            <a:avLst>
              <a:gd name="adj1" fmla="val -15958"/>
              <a:gd name="adj2" fmla="val -156132"/>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This, then is a legal fiction!  How can you accuse God of declaring a sinner is just when he is not just!</a:t>
            </a:r>
            <a:endParaRPr lang="en-US" sz="1600" dirty="0">
              <a:solidFill>
                <a:srgbClr val="FFFFFF">
                  <a:lumMod val="95000"/>
                </a:srgbClr>
              </a:solidFill>
              <a:latin typeface="Calibri" pitchFamily="34" charset="0"/>
              <a:cs typeface="Calibri" pitchFamily="34" charset="0"/>
            </a:endParaRPr>
          </a:p>
        </p:txBody>
      </p:sp>
      <p:sp>
        <p:nvSpPr>
          <p:cNvPr id="13" name="Rounded Rectangular Callout 12"/>
          <p:cNvSpPr/>
          <p:nvPr/>
        </p:nvSpPr>
        <p:spPr>
          <a:xfrm>
            <a:off x="6553200" y="1845112"/>
            <a:ext cx="2514600" cy="4936688"/>
          </a:xfrm>
          <a:prstGeom prst="wedgeRoundRectCallout">
            <a:avLst>
              <a:gd name="adj1" fmla="val -62496"/>
              <a:gd name="adj2" fmla="val -36172"/>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I. too, would say so if Christ’s imputation was fiction…and the Gospel would be a lie--but it is </a:t>
            </a:r>
            <a:r>
              <a:rPr lang="en-US" sz="2000" i="1" dirty="0" smtClean="0">
                <a:solidFill>
                  <a:srgbClr val="FFFFFF"/>
                </a:solidFill>
                <a:latin typeface="Calibri" pitchFamily="34" charset="0"/>
                <a:cs typeface="Calibri" pitchFamily="34" charset="0"/>
              </a:rPr>
              <a:t>real</a:t>
            </a:r>
            <a:r>
              <a:rPr lang="en-US" sz="2000" dirty="0" smtClean="0">
                <a:solidFill>
                  <a:srgbClr val="FFFFFF"/>
                </a:solidFill>
                <a:latin typeface="Calibri" pitchFamily="34" charset="0"/>
                <a:cs typeface="Calibri" pitchFamily="34" charset="0"/>
              </a:rPr>
              <a:t> precisely because He lived in perfect obedience and that obedience is counted mine because God regards Christ ‘s righteousness as my own.</a:t>
            </a:r>
            <a:endParaRPr lang="en-US" sz="1600" dirty="0">
              <a:solidFill>
                <a:srgbClr val="FFFFFF">
                  <a:lumMod val="95000"/>
                </a:srgbClr>
              </a:solidFill>
              <a:latin typeface="Calibri" pitchFamily="34" charset="0"/>
              <a:cs typeface="Calibri" pitchFamily="34" charset="0"/>
            </a:endParaRPr>
          </a:p>
        </p:txBody>
      </p:sp>
      <p:sp>
        <p:nvSpPr>
          <p:cNvPr id="14" name="Rectangle 13"/>
          <p:cNvSpPr/>
          <p:nvPr/>
        </p:nvSpPr>
        <p:spPr>
          <a:xfrm>
            <a:off x="3200400" y="2735282"/>
            <a:ext cx="3228865" cy="3970318"/>
          </a:xfrm>
          <a:prstGeom prst="rect">
            <a:avLst/>
          </a:prstGeom>
          <a:solidFill>
            <a:schemeClr val="bg1">
              <a:alpha val="66000"/>
            </a:schemeClr>
          </a:solidFill>
        </p:spPr>
        <p:txBody>
          <a:bodyPr wrap="square">
            <a:spAutoFit/>
          </a:bodyPr>
          <a:lstStyle/>
          <a:p>
            <a:pPr algn="ctr"/>
            <a:r>
              <a:rPr lang="en-US" dirty="0">
                <a:latin typeface="Calibri" panose="020F0502020204030204" pitchFamily="34" charset="0"/>
              </a:rPr>
              <a:t>The Roman Catholic view may be said to understand justification as based not on</a:t>
            </a:r>
          </a:p>
          <a:p>
            <a:pPr algn="ctr"/>
            <a:r>
              <a:rPr lang="en-US" dirty="0">
                <a:latin typeface="Calibri" panose="020F0502020204030204" pitchFamily="34" charset="0"/>
              </a:rPr>
              <a:t>imputed righteousness but on infused righteousness—that is, righteousness that God</a:t>
            </a:r>
          </a:p>
          <a:p>
            <a:pPr algn="ctr"/>
            <a:r>
              <a:rPr lang="en-US" dirty="0">
                <a:latin typeface="Calibri" panose="020F0502020204030204" pitchFamily="34" charset="0"/>
              </a:rPr>
              <a:t>actually puts into us and that changes us internally and in terms of our actual moral</a:t>
            </a:r>
          </a:p>
          <a:p>
            <a:pPr algn="ctr"/>
            <a:r>
              <a:rPr lang="en-US" dirty="0">
                <a:latin typeface="Calibri" panose="020F0502020204030204" pitchFamily="34" charset="0"/>
              </a:rPr>
              <a:t>character. Then he gives us varying measures of justification according to the measure</a:t>
            </a:r>
          </a:p>
          <a:p>
            <a:pPr algn="ctr"/>
            <a:r>
              <a:rPr lang="en-US" dirty="0">
                <a:latin typeface="Calibri" panose="020F0502020204030204" pitchFamily="34" charset="0"/>
              </a:rPr>
              <a:t>of righteousness that has been infused or placed within us.</a:t>
            </a:r>
          </a:p>
        </p:txBody>
      </p:sp>
    </p:spTree>
    <p:extLst>
      <p:ext uri="{BB962C8B-B14F-4D97-AF65-F5344CB8AC3E}">
        <p14:creationId xmlns:p14="http://schemas.microsoft.com/office/powerpoint/2010/main" val="220840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1261884"/>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  A Roman/Protestant disagreement</a:t>
            </a:r>
          </a:p>
          <a:p>
            <a:pPr marL="457200" indent="-457200" fontAlgn="base">
              <a:spcBef>
                <a:spcPct val="0"/>
              </a:spcBef>
              <a:spcAft>
                <a:spcPct val="0"/>
              </a:spcAft>
              <a:buAutoNum type="alphaUcPeriod"/>
              <a:defRPr/>
            </a:pP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 name="Rectangle 2"/>
          <p:cNvSpPr/>
          <p:nvPr/>
        </p:nvSpPr>
        <p:spPr>
          <a:xfrm>
            <a:off x="4343400" y="1676400"/>
            <a:ext cx="4608849" cy="2308324"/>
          </a:xfrm>
          <a:prstGeom prst="rect">
            <a:avLst/>
          </a:prstGeom>
          <a:solidFill>
            <a:schemeClr val="bg1">
              <a:alpha val="66000"/>
            </a:schemeClr>
          </a:solidFill>
        </p:spPr>
        <p:txBody>
          <a:bodyPr wrap="square">
            <a:spAutoFit/>
          </a:bodyPr>
          <a:lstStyle/>
          <a:p>
            <a:pPr algn="ctr"/>
            <a:r>
              <a:rPr lang="en-US" dirty="0">
                <a:latin typeface="Calibri" panose="020F0502020204030204" pitchFamily="34" charset="0"/>
              </a:rPr>
              <a:t>In Protestantism, we speak of this as the doctrine of justification by faith alone, for according to the New Testament, the only means by which the righteousness and the merit of Christ can come into our accounts and be applied to us is by faith. We can’t earn it. We can’t deserve it. We can’t merit it. We can only trust in it and cling to it</a:t>
            </a:r>
            <a:r>
              <a:rPr lang="en-US" dirty="0" smtClean="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RC Sproul</a:t>
            </a:r>
            <a:endParaRPr lang="en-US" dirty="0">
              <a:latin typeface="Calibri" panose="020F0502020204030204" pitchFamily="34" charset="0"/>
            </a:endParaRPr>
          </a:p>
        </p:txBody>
      </p:sp>
      <p:sp>
        <p:nvSpPr>
          <p:cNvPr id="15" name="Rectangle 14"/>
          <p:cNvSpPr/>
          <p:nvPr/>
        </p:nvSpPr>
        <p:spPr>
          <a:xfrm>
            <a:off x="3962400" y="4114800"/>
            <a:ext cx="4800600" cy="2585323"/>
          </a:xfrm>
          <a:prstGeom prst="rect">
            <a:avLst/>
          </a:prstGeom>
          <a:solidFill>
            <a:schemeClr val="bg1">
              <a:alpha val="66000"/>
            </a:schemeClr>
          </a:solidFill>
        </p:spPr>
        <p:txBody>
          <a:bodyPr wrap="square">
            <a:spAutoFit/>
          </a:bodyPr>
          <a:lstStyle/>
          <a:p>
            <a:pPr algn="ctr"/>
            <a:r>
              <a:rPr lang="en-US" dirty="0" smtClean="0">
                <a:latin typeface="Calibri" panose="020F0502020204030204" pitchFamily="34" charset="0"/>
              </a:rPr>
              <a:t>The </a:t>
            </a:r>
            <a:r>
              <a:rPr lang="en-US" dirty="0">
                <a:latin typeface="Calibri" panose="020F0502020204030204" pitchFamily="34" charset="0"/>
              </a:rPr>
              <a:t>Catholic Church teaches that </a:t>
            </a:r>
            <a:r>
              <a:rPr lang="en-US" dirty="0" smtClean="0">
                <a:latin typeface="Calibri" panose="020F0502020204030204" pitchFamily="34" charset="0"/>
              </a:rPr>
              <a:t>people cannot </a:t>
            </a:r>
            <a:r>
              <a:rPr lang="en-US" dirty="0">
                <a:latin typeface="Calibri" panose="020F0502020204030204" pitchFamily="34" charset="0"/>
              </a:rPr>
              <a:t>be certain </a:t>
            </a:r>
            <a:r>
              <a:rPr lang="en-US" dirty="0" smtClean="0">
                <a:latin typeface="Calibri" panose="020F0502020204030204" pitchFamily="34" charset="0"/>
              </a:rPr>
              <a:t>that they </a:t>
            </a:r>
            <a:r>
              <a:rPr lang="en-US" dirty="0">
                <a:latin typeface="Calibri" panose="020F0502020204030204" pitchFamily="34" charset="0"/>
              </a:rPr>
              <a:t>are in this “state of grace</a:t>
            </a:r>
            <a:r>
              <a:rPr lang="en-US" dirty="0" smtClean="0">
                <a:latin typeface="Calibri" panose="020F0502020204030204" pitchFamily="34" charset="0"/>
              </a:rPr>
              <a:t>”, that justification varies from individual to individual, and that the grace of justification is partially based on our merits as well.  The reason that, in Reformed theology, our salvation is sure is that it is entirely based on God’s work and character—a Promise of Himself that He has carved into the very hands of His Son.</a:t>
            </a:r>
            <a:endParaRPr lang="en-US" dirty="0">
              <a:latin typeface="Calibri" panose="020F0502020204030204" pitchFamily="34" charset="0"/>
            </a:endParaRPr>
          </a:p>
        </p:txBody>
      </p:sp>
      <p:sp>
        <p:nvSpPr>
          <p:cNvPr id="16" name="Rectangle 15"/>
          <p:cNvSpPr/>
          <p:nvPr/>
        </p:nvSpPr>
        <p:spPr>
          <a:xfrm>
            <a:off x="381000" y="2971800"/>
            <a:ext cx="3248135" cy="3693319"/>
          </a:xfrm>
          <a:prstGeom prst="rect">
            <a:avLst/>
          </a:prstGeom>
          <a:solidFill>
            <a:schemeClr val="bg1">
              <a:alpha val="66000"/>
            </a:schemeClr>
          </a:solidFill>
        </p:spPr>
        <p:txBody>
          <a:bodyPr wrap="square">
            <a:spAutoFit/>
          </a:bodyPr>
          <a:lstStyle/>
          <a:p>
            <a:pPr algn="ctr"/>
            <a:r>
              <a:rPr lang="en-US" dirty="0" smtClean="0">
                <a:latin typeface="Calibri" panose="020F0502020204030204" pitchFamily="34" charset="0"/>
              </a:rPr>
              <a:t>According to Rome (Council of Trent dogma vs. reformers), this infused grace is given at baptism and the person is in a state of grace </a:t>
            </a:r>
            <a:r>
              <a:rPr lang="en-US" i="1" dirty="0" smtClean="0">
                <a:latin typeface="Calibri" panose="020F0502020204030204" pitchFamily="34" charset="0"/>
              </a:rPr>
              <a:t>conditionally</a:t>
            </a:r>
            <a:r>
              <a:rPr lang="en-US" dirty="0" smtClean="0">
                <a:latin typeface="Calibri" panose="020F0502020204030204" pitchFamily="34" charset="0"/>
              </a:rPr>
              <a:t>.  For this justifying grace to be efficacious, the person must assent to and cooperate with that grace.  This grace can be changed—or even ultimately lost—hence Rome’s categories of sin: mortal &amp; venial and the restorative sacrament of penance.</a:t>
            </a:r>
            <a:endParaRPr lang="en-US" dirty="0">
              <a:latin typeface="Calibri" panose="020F0502020204030204" pitchFamily="34" charset="0"/>
            </a:endParaRPr>
          </a:p>
        </p:txBody>
      </p:sp>
    </p:spTree>
    <p:extLst>
      <p:ext uri="{BB962C8B-B14F-4D97-AF65-F5344CB8AC3E}">
        <p14:creationId xmlns:p14="http://schemas.microsoft.com/office/powerpoint/2010/main" val="227865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4955203"/>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Intro</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Place in History</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Protestant? (What’s in a name?)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Reformation’s crux</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Context of misunderstanding</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English word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eg</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Romans 1:17; </a:t>
            </a:r>
            <a:r>
              <a:rPr lang="en-US" sz="2400" b="1" i="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justificare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Catholic understanding &amp; development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L</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atin Vulgate)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Luther’s epiphany (Greek NT)</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 Roman/Protestant disagreement</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Justification, Faith, &amp; Works</a:t>
            </a: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8" name="Rounded Rectangular Callout 7"/>
          <p:cNvSpPr/>
          <p:nvPr/>
        </p:nvSpPr>
        <p:spPr>
          <a:xfrm>
            <a:off x="3505199" y="762000"/>
            <a:ext cx="5607179" cy="1295400"/>
          </a:xfrm>
          <a:prstGeom prst="wedgeRoundRectCallout">
            <a:avLst>
              <a:gd name="adj1" fmla="val -60739"/>
              <a:gd name="adj2" fmla="val -1785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dirty="0">
                <a:solidFill>
                  <a:srgbClr val="FFFFFF"/>
                </a:solidFill>
                <a:latin typeface="Calibri" pitchFamily="34" charset="0"/>
                <a:cs typeface="Calibri" pitchFamily="34" charset="0"/>
              </a:rPr>
              <a:t>An instantaneous legal act of God in which he (1) thinks of our sins as forgiven and </a:t>
            </a:r>
            <a:r>
              <a:rPr lang="en-US" dirty="0" smtClean="0">
                <a:solidFill>
                  <a:srgbClr val="FFFFFF"/>
                </a:solidFill>
                <a:latin typeface="Calibri" pitchFamily="34" charset="0"/>
                <a:cs typeface="Calibri" pitchFamily="34" charset="0"/>
              </a:rPr>
              <a:t>(</a:t>
            </a:r>
            <a:r>
              <a:rPr lang="en-US" dirty="0">
                <a:solidFill>
                  <a:srgbClr val="FFFFFF"/>
                </a:solidFill>
                <a:latin typeface="Calibri" pitchFamily="34" charset="0"/>
                <a:cs typeface="Calibri" pitchFamily="34" charset="0"/>
              </a:rPr>
              <a:t>2) declares us to be righteous in his </a:t>
            </a:r>
            <a:r>
              <a:rPr lang="en-US" dirty="0" smtClean="0">
                <a:solidFill>
                  <a:srgbClr val="FFFFFF"/>
                </a:solidFill>
                <a:latin typeface="Calibri" pitchFamily="34" charset="0"/>
                <a:cs typeface="Calibri" pitchFamily="34" charset="0"/>
              </a:rPr>
              <a:t>sight. </a:t>
            </a:r>
            <a:endParaRPr lang="en-US" sz="14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303959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animEffect transition="in" filter="fade">
                                      <p:cBhvr>
                                        <p:cTn id="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1261884"/>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startAt="5"/>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Justification, Faith, 							&amp; Works</a:t>
            </a:r>
          </a:p>
        </p:txBody>
      </p:sp>
      <p:sp>
        <p:nvSpPr>
          <p:cNvPr id="9" name="Text Box 1037"/>
          <p:cNvSpPr txBox="1">
            <a:spLocks noChangeArrowheads="1"/>
          </p:cNvSpPr>
          <p:nvPr/>
        </p:nvSpPr>
        <p:spPr bwMode="auto">
          <a:xfrm>
            <a:off x="258763" y="2111197"/>
            <a:ext cx="8767763" cy="1631216"/>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000" dirty="0">
                <a:solidFill>
                  <a:srgbClr val="FFFFFF"/>
                </a:solidFill>
                <a:latin typeface="Papyrus" pitchFamily="66" charset="0"/>
              </a:rPr>
              <a:t>23 for all have sinned and fall short of the glory of God, 24 and are justified by his grace as a gift, through the redemption that is in Christ Jesus, 25 whom God put forward as a propitiation by his blood, to be received by faith. This was to show God's righteousness, because in his divine forbearance he had passed over former sins.			   </a:t>
            </a:r>
            <a:r>
              <a:rPr lang="en-US" altLang="en-US" sz="2000" dirty="0" smtClean="0">
                <a:solidFill>
                  <a:srgbClr val="FFFFFF"/>
                </a:solidFill>
                <a:latin typeface="Papyrus" pitchFamily="66" charset="0"/>
              </a:rPr>
              <a:t>	Romans 3:23,24</a:t>
            </a:r>
            <a:endParaRPr lang="en-US" altLang="en-US" sz="2000" dirty="0">
              <a:solidFill>
                <a:srgbClr val="FFFFFF"/>
              </a:solidFill>
              <a:latin typeface="Papyrus" pitchFamily="66" charset="0"/>
            </a:endParaRPr>
          </a:p>
        </p:txBody>
      </p:sp>
      <p:sp>
        <p:nvSpPr>
          <p:cNvPr id="10" name="Text Box 1037"/>
          <p:cNvSpPr txBox="1">
            <a:spLocks noChangeArrowheads="1"/>
          </p:cNvSpPr>
          <p:nvPr/>
        </p:nvSpPr>
        <p:spPr bwMode="auto">
          <a:xfrm>
            <a:off x="293347" y="5246478"/>
            <a:ext cx="8587468" cy="1477328"/>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000" dirty="0">
                <a:solidFill>
                  <a:srgbClr val="FFFFFF"/>
                </a:solidFill>
                <a:latin typeface="Papyrus" pitchFamily="66" charset="0"/>
              </a:rPr>
              <a:t>14 What good is it, my brothers, if someone says he has faith but does not have works? Can that faith save him? </a:t>
            </a:r>
            <a:r>
              <a:rPr lang="en-US" altLang="en-US" sz="2000" dirty="0" smtClean="0">
                <a:solidFill>
                  <a:srgbClr val="FFFFFF"/>
                </a:solidFill>
                <a:latin typeface="Papyrus" pitchFamily="66" charset="0"/>
              </a:rPr>
              <a:t>…</a:t>
            </a:r>
          </a:p>
          <a:p>
            <a:pPr eaLnBrk="1" fontAlgn="base" hangingPunct="1">
              <a:spcBef>
                <a:spcPct val="50000"/>
              </a:spcBef>
              <a:spcAft>
                <a:spcPct val="0"/>
              </a:spcAft>
              <a:buFontTx/>
              <a:buNone/>
            </a:pPr>
            <a:r>
              <a:rPr lang="en-US" altLang="en-US" sz="2000" dirty="0" smtClean="0">
                <a:solidFill>
                  <a:srgbClr val="FFFFFF"/>
                </a:solidFill>
                <a:latin typeface="Papyrus" pitchFamily="66" charset="0"/>
              </a:rPr>
              <a:t>…26 </a:t>
            </a:r>
            <a:r>
              <a:rPr lang="en-US" altLang="en-US" sz="2000" dirty="0">
                <a:solidFill>
                  <a:srgbClr val="FFFFFF"/>
                </a:solidFill>
                <a:latin typeface="Papyrus" pitchFamily="66" charset="0"/>
              </a:rPr>
              <a:t>For as the body apart from the spirit is dead, so also faith apart from works is dead.			   </a:t>
            </a:r>
            <a:r>
              <a:rPr lang="en-US" altLang="en-US" sz="2000" dirty="0" smtClean="0">
                <a:solidFill>
                  <a:srgbClr val="FFFFFF"/>
                </a:solidFill>
                <a:latin typeface="Papyrus" pitchFamily="66" charset="0"/>
              </a:rPr>
              <a:t>	James 2 :17, 26</a:t>
            </a:r>
            <a:endParaRPr lang="en-US" altLang="en-US" sz="2000" dirty="0">
              <a:solidFill>
                <a:srgbClr val="FFFFFF"/>
              </a:solidFill>
              <a:latin typeface="Papyrus" pitchFamily="66" charset="0"/>
            </a:endParaRPr>
          </a:p>
        </p:txBody>
      </p:sp>
      <p:sp>
        <p:nvSpPr>
          <p:cNvPr id="8" name="Rounded Rectangular Callout 7"/>
          <p:cNvSpPr/>
          <p:nvPr/>
        </p:nvSpPr>
        <p:spPr>
          <a:xfrm>
            <a:off x="3505199" y="762000"/>
            <a:ext cx="5607179" cy="718255"/>
          </a:xfrm>
          <a:prstGeom prst="wedgeRoundRectCallout">
            <a:avLst>
              <a:gd name="adj1" fmla="val -21717"/>
              <a:gd name="adj2" fmla="val 143552"/>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400" dirty="0" smtClean="0">
                <a:solidFill>
                  <a:srgbClr val="FFFFFF"/>
                </a:solidFill>
                <a:latin typeface="Calibri" pitchFamily="34" charset="0"/>
                <a:cs typeface="Calibri" pitchFamily="34" charset="0"/>
              </a:rPr>
              <a:t>Justification is by faith apart from works…</a:t>
            </a:r>
            <a:endParaRPr lang="en-US" dirty="0">
              <a:solidFill>
                <a:srgbClr val="FFFFFF">
                  <a:lumMod val="95000"/>
                </a:srgbClr>
              </a:solidFill>
              <a:latin typeface="Calibri" pitchFamily="34" charset="0"/>
              <a:cs typeface="Calibri" pitchFamily="34" charset="0"/>
            </a:endParaRPr>
          </a:p>
        </p:txBody>
      </p:sp>
      <p:sp>
        <p:nvSpPr>
          <p:cNvPr id="11" name="Rounded Rectangular Callout 10"/>
          <p:cNvSpPr/>
          <p:nvPr/>
        </p:nvSpPr>
        <p:spPr>
          <a:xfrm>
            <a:off x="309675" y="3886200"/>
            <a:ext cx="8571139" cy="1143000"/>
          </a:xfrm>
          <a:prstGeom prst="wedgeRoundRectCallout">
            <a:avLst>
              <a:gd name="adj1" fmla="val -21235"/>
              <a:gd name="adj2" fmla="val 72185"/>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A faith without works is not saving faith—so works are evidence of a true, saving faith.  Justification bears, not a mere profession—but faith in action, a grateful response to God’s salvation</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20700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5324535"/>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Intro</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Place in History</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Protestant? (What’s in a name?)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Reformation’s crux</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Context of misunderstanding</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English word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eg</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Romans 1:17; </a:t>
            </a:r>
            <a:r>
              <a:rPr lang="en-US" sz="2400" b="1" i="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justificare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Catholic understanding &amp; development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L</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atin Vulgate)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Luther’s epiphany (Greek NT)</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 Roman/Protestant disagreement</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Justification, Faith, &amp; Works</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Consequences for the believer</a:t>
            </a: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8" name="Rounded Rectangular Callout 7"/>
          <p:cNvSpPr/>
          <p:nvPr/>
        </p:nvSpPr>
        <p:spPr>
          <a:xfrm>
            <a:off x="3505199" y="762000"/>
            <a:ext cx="5607179" cy="1295400"/>
          </a:xfrm>
          <a:prstGeom prst="wedgeRoundRectCallout">
            <a:avLst>
              <a:gd name="adj1" fmla="val -60739"/>
              <a:gd name="adj2" fmla="val -1785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dirty="0">
                <a:solidFill>
                  <a:srgbClr val="FFFFFF"/>
                </a:solidFill>
                <a:latin typeface="Calibri" pitchFamily="34" charset="0"/>
                <a:cs typeface="Calibri" pitchFamily="34" charset="0"/>
              </a:rPr>
              <a:t>An instantaneous legal act of God in which he (1) thinks of our sins as forgiven and </a:t>
            </a:r>
            <a:r>
              <a:rPr lang="en-US" dirty="0" smtClean="0">
                <a:solidFill>
                  <a:srgbClr val="FFFFFF"/>
                </a:solidFill>
                <a:latin typeface="Calibri" pitchFamily="34" charset="0"/>
                <a:cs typeface="Calibri" pitchFamily="34" charset="0"/>
              </a:rPr>
              <a:t>(</a:t>
            </a:r>
            <a:r>
              <a:rPr lang="en-US" dirty="0">
                <a:solidFill>
                  <a:srgbClr val="FFFFFF"/>
                </a:solidFill>
                <a:latin typeface="Calibri" pitchFamily="34" charset="0"/>
                <a:cs typeface="Calibri" pitchFamily="34" charset="0"/>
              </a:rPr>
              <a:t>2) declares us to be righteous in his </a:t>
            </a:r>
            <a:r>
              <a:rPr lang="en-US" dirty="0" smtClean="0">
                <a:solidFill>
                  <a:srgbClr val="FFFFFF"/>
                </a:solidFill>
                <a:latin typeface="Calibri" pitchFamily="34" charset="0"/>
                <a:cs typeface="Calibri" pitchFamily="34" charset="0"/>
              </a:rPr>
              <a:t>sight. </a:t>
            </a:r>
            <a:endParaRPr lang="en-US" sz="1400" dirty="0">
              <a:solidFill>
                <a:srgbClr val="FFFFFF">
                  <a:lumMod val="95000"/>
                </a:srgbClr>
              </a:solidFill>
              <a:latin typeface="Calibri" pitchFamily="34" charset="0"/>
              <a:cs typeface="Calibri" pitchFamily="34" charset="0"/>
            </a:endParaRPr>
          </a:p>
        </p:txBody>
      </p:sp>
      <p:sp>
        <p:nvSpPr>
          <p:cNvPr id="9" name="Rounded Rectangular Callout 8"/>
          <p:cNvSpPr/>
          <p:nvPr/>
        </p:nvSpPr>
        <p:spPr>
          <a:xfrm>
            <a:off x="2971800" y="2590800"/>
            <a:ext cx="5710125" cy="2145268"/>
          </a:xfrm>
          <a:prstGeom prst="wedgeRoundRectCallout">
            <a:avLst>
              <a:gd name="adj1" fmla="val -21235"/>
              <a:gd name="adj2" fmla="val 96542"/>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First, this doctrine enables us to offer </a:t>
            </a:r>
            <a:r>
              <a:rPr lang="en-US" sz="2000" b="1" dirty="0">
                <a:solidFill>
                  <a:srgbClr val="FFFFFF"/>
                </a:solidFill>
                <a:latin typeface="Calibri" pitchFamily="34" charset="0"/>
                <a:cs typeface="Calibri" pitchFamily="34" charset="0"/>
              </a:rPr>
              <a:t>genuine hope </a:t>
            </a:r>
            <a:r>
              <a:rPr lang="en-US" sz="2000" dirty="0">
                <a:solidFill>
                  <a:srgbClr val="FFFFFF"/>
                </a:solidFill>
                <a:latin typeface="Calibri" pitchFamily="34" charset="0"/>
                <a:cs typeface="Calibri" pitchFamily="34" charset="0"/>
              </a:rPr>
              <a:t>to unbelievers </a:t>
            </a:r>
            <a:r>
              <a:rPr lang="en-US" sz="2000" dirty="0" smtClean="0">
                <a:solidFill>
                  <a:srgbClr val="FFFFFF"/>
                </a:solidFill>
                <a:latin typeface="Calibri" pitchFamily="34" charset="0"/>
                <a:cs typeface="Calibri" pitchFamily="34" charset="0"/>
              </a:rPr>
              <a:t>who know </a:t>
            </a:r>
            <a:r>
              <a:rPr lang="en-US" sz="2000" dirty="0">
                <a:solidFill>
                  <a:srgbClr val="FFFFFF"/>
                </a:solidFill>
                <a:latin typeface="Calibri" pitchFamily="34" charset="0"/>
                <a:cs typeface="Calibri" pitchFamily="34" charset="0"/>
              </a:rPr>
              <a:t>they could </a:t>
            </a:r>
            <a:r>
              <a:rPr lang="en-US" sz="2000" dirty="0" smtClean="0">
                <a:solidFill>
                  <a:srgbClr val="FFFFFF"/>
                </a:solidFill>
                <a:latin typeface="Calibri" pitchFamily="34" charset="0"/>
                <a:cs typeface="Calibri" pitchFamily="34" charset="0"/>
              </a:rPr>
              <a:t>never make </a:t>
            </a:r>
            <a:r>
              <a:rPr lang="en-US" sz="2000" dirty="0">
                <a:solidFill>
                  <a:srgbClr val="FFFFFF"/>
                </a:solidFill>
                <a:latin typeface="Calibri" pitchFamily="34" charset="0"/>
                <a:cs typeface="Calibri" pitchFamily="34" charset="0"/>
              </a:rPr>
              <a:t>themselves righteous before </a:t>
            </a:r>
            <a:r>
              <a:rPr lang="en-US" sz="2000" dirty="0" smtClean="0">
                <a:solidFill>
                  <a:srgbClr val="FFFFFF"/>
                </a:solidFill>
                <a:latin typeface="Calibri" pitchFamily="34" charset="0"/>
                <a:cs typeface="Calibri" pitchFamily="34" charset="0"/>
              </a:rPr>
              <a:t>God</a:t>
            </a:r>
          </a:p>
          <a:p>
            <a:pPr fontAlgn="base">
              <a:spcBef>
                <a:spcPct val="0"/>
              </a:spcBef>
              <a:spcAft>
                <a:spcPct val="0"/>
              </a:spcAft>
              <a:defRPr/>
            </a:pPr>
            <a:r>
              <a:rPr lang="en-US" sz="2000" dirty="0">
                <a:solidFill>
                  <a:srgbClr val="FFFFFF">
                    <a:lumMod val="95000"/>
                  </a:srgbClr>
                </a:solidFill>
                <a:latin typeface="Calibri" pitchFamily="34" charset="0"/>
                <a:cs typeface="Calibri" pitchFamily="34" charset="0"/>
              </a:rPr>
              <a:t>Second, this doctrine gives us confidence that </a:t>
            </a:r>
            <a:r>
              <a:rPr lang="en-US" sz="2000" b="1" dirty="0">
                <a:solidFill>
                  <a:srgbClr val="FFFFFF">
                    <a:lumMod val="95000"/>
                  </a:srgbClr>
                </a:solidFill>
                <a:latin typeface="Calibri" pitchFamily="34" charset="0"/>
                <a:cs typeface="Calibri" pitchFamily="34" charset="0"/>
              </a:rPr>
              <a:t>God will never make us pay</a:t>
            </a:r>
            <a:r>
              <a:rPr lang="en-US" sz="2000" dirty="0">
                <a:solidFill>
                  <a:srgbClr val="FFFFFF">
                    <a:lumMod val="95000"/>
                  </a:srgbClr>
                </a:solidFill>
                <a:latin typeface="Calibri" pitchFamily="34" charset="0"/>
                <a:cs typeface="Calibri" pitchFamily="34" charset="0"/>
              </a:rPr>
              <a:t> </a:t>
            </a:r>
            <a:r>
              <a:rPr lang="en-US" sz="2000" dirty="0" smtClean="0">
                <a:solidFill>
                  <a:srgbClr val="FFFFFF">
                    <a:lumMod val="95000"/>
                  </a:srgbClr>
                </a:solidFill>
                <a:latin typeface="Calibri" pitchFamily="34" charset="0"/>
                <a:cs typeface="Calibri" pitchFamily="34" charset="0"/>
              </a:rPr>
              <a:t>the penalty </a:t>
            </a:r>
            <a:r>
              <a:rPr lang="en-US" sz="2000" dirty="0">
                <a:solidFill>
                  <a:srgbClr val="FFFFFF">
                    <a:lumMod val="95000"/>
                  </a:srgbClr>
                </a:solidFill>
                <a:latin typeface="Calibri" pitchFamily="34" charset="0"/>
                <a:cs typeface="Calibri" pitchFamily="34" charset="0"/>
              </a:rPr>
              <a:t>for sins that have been forgiven on Christ’s merits.</a:t>
            </a:r>
          </a:p>
        </p:txBody>
      </p:sp>
      <p:sp>
        <p:nvSpPr>
          <p:cNvPr id="10" name="Text Box 1037"/>
          <p:cNvSpPr txBox="1">
            <a:spLocks noChangeArrowheads="1"/>
          </p:cNvSpPr>
          <p:nvPr/>
        </p:nvSpPr>
        <p:spPr bwMode="auto">
          <a:xfrm>
            <a:off x="258763" y="6073914"/>
            <a:ext cx="8767763" cy="707886"/>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000" dirty="0">
                <a:solidFill>
                  <a:srgbClr val="FFFFFF"/>
                </a:solidFill>
                <a:latin typeface="Papyrus" pitchFamily="66" charset="0"/>
              </a:rPr>
              <a:t>There is therefore now no condemnation for those who are in Christ Jesus</a:t>
            </a:r>
            <a:r>
              <a:rPr lang="en-US" altLang="en-US" sz="2000" dirty="0" smtClean="0">
                <a:solidFill>
                  <a:srgbClr val="FFFFFF"/>
                </a:solidFill>
                <a:latin typeface="Papyrus" pitchFamily="66" charset="0"/>
              </a:rPr>
              <a:t>. </a:t>
            </a:r>
            <a:r>
              <a:rPr lang="en-US" altLang="en-US" sz="2000" dirty="0">
                <a:solidFill>
                  <a:srgbClr val="FFFFFF"/>
                </a:solidFill>
                <a:latin typeface="Papyrus" pitchFamily="66" charset="0"/>
              </a:rPr>
              <a:t>		   </a:t>
            </a:r>
            <a:r>
              <a:rPr lang="en-US" altLang="en-US" sz="2000" dirty="0" smtClean="0">
                <a:solidFill>
                  <a:srgbClr val="FFFFFF"/>
                </a:solidFill>
                <a:latin typeface="Papyrus" pitchFamily="66" charset="0"/>
              </a:rPr>
              <a:t>	Romans 8:1</a:t>
            </a:r>
            <a:endParaRPr lang="en-US" altLang="en-US" sz="2000" dirty="0">
              <a:solidFill>
                <a:srgbClr val="FFFFFF"/>
              </a:solidFill>
              <a:latin typeface="Papyrus" pitchFamily="66" charset="0"/>
            </a:endParaRPr>
          </a:p>
        </p:txBody>
      </p:sp>
    </p:spTree>
    <p:extLst>
      <p:ext uri="{BB962C8B-B14F-4D97-AF65-F5344CB8AC3E}">
        <p14:creationId xmlns:p14="http://schemas.microsoft.com/office/powerpoint/2010/main" val="332155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3" end="13"/>
                                            </p:txEl>
                                          </p:spTgt>
                                        </p:tgtEl>
                                        <p:attrNameLst>
                                          <p:attrName>style.visibility</p:attrName>
                                        </p:attrNameLst>
                                      </p:cBhvr>
                                      <p:to>
                                        <p:strVal val="visible"/>
                                      </p:to>
                                    </p:set>
                                    <p:animEffect transition="in" filter="fade">
                                      <p:cBhvr>
                                        <p:cTn id="7" dur="500"/>
                                        <p:tgtEl>
                                          <p:spTgt spid="6">
                                            <p:txEl>
                                              <p:pRg st="13"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2000548"/>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Adoption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Relation to other doctrines</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Privileges</a:t>
            </a:r>
          </a:p>
        </p:txBody>
      </p:sp>
    </p:spTree>
    <p:extLst>
      <p:ext uri="{BB962C8B-B14F-4D97-AF65-F5344CB8AC3E}">
        <p14:creationId xmlns:p14="http://schemas.microsoft.com/office/powerpoint/2010/main" val="2173944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892552"/>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Adoption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p:txBody>
      </p:sp>
      <p:sp>
        <p:nvSpPr>
          <p:cNvPr id="8" name="Rounded Rectangular Callout 7"/>
          <p:cNvSpPr/>
          <p:nvPr/>
        </p:nvSpPr>
        <p:spPr>
          <a:xfrm>
            <a:off x="2819400" y="849313"/>
            <a:ext cx="4495800" cy="1123712"/>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An act of God whereby he makes us members of his </a:t>
            </a:r>
            <a:r>
              <a:rPr lang="en-US" sz="2000" dirty="0" smtClean="0">
                <a:solidFill>
                  <a:srgbClr val="FFFFFF"/>
                </a:solidFill>
                <a:latin typeface="Calibri" pitchFamily="34" charset="0"/>
                <a:cs typeface="Calibri" pitchFamily="34" charset="0"/>
              </a:rPr>
              <a:t>family—admitted to all the promises and privileges as heirs.</a:t>
            </a:r>
            <a:endParaRPr lang="en-US" sz="1600" dirty="0">
              <a:solidFill>
                <a:srgbClr val="FFFFFF">
                  <a:lumMod val="95000"/>
                </a:srgbClr>
              </a:solidFill>
              <a:latin typeface="Calibri" pitchFamily="34" charset="0"/>
              <a:cs typeface="Calibri" pitchFamily="34" charset="0"/>
            </a:endParaRPr>
          </a:p>
        </p:txBody>
      </p:sp>
      <p:sp>
        <p:nvSpPr>
          <p:cNvPr id="11" name="Rounded Rectangular Callout 10"/>
          <p:cNvSpPr/>
          <p:nvPr/>
        </p:nvSpPr>
        <p:spPr>
          <a:xfrm>
            <a:off x="258763" y="1819037"/>
            <a:ext cx="8647679" cy="2349579"/>
          </a:xfrm>
          <a:prstGeom prst="wedgeRoundRectCallout">
            <a:avLst>
              <a:gd name="adj1" fmla="val -21235"/>
              <a:gd name="adj2" fmla="val 72185"/>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What need did Justification address?  Adoption now addresses 	our familial need.  John Gerstner puts it this way:</a:t>
            </a:r>
          </a:p>
          <a:p>
            <a:pPr fontAlgn="base">
              <a:spcBef>
                <a:spcPct val="0"/>
              </a:spcBef>
              <a:spcAft>
                <a:spcPct val="0"/>
              </a:spcAft>
              <a:defRPr/>
            </a:pPr>
            <a:endParaRPr lang="en-US" sz="2000" dirty="0" smtClean="0">
              <a:solidFill>
                <a:srgbClr val="FFFFFF"/>
              </a:solidFill>
              <a:latin typeface="Calibri" pitchFamily="34" charset="0"/>
              <a:cs typeface="Calibri" pitchFamily="34" charset="0"/>
            </a:endParaRPr>
          </a:p>
          <a:p>
            <a:pPr fontAlgn="base">
              <a:spcBef>
                <a:spcPct val="0"/>
              </a:spcBef>
              <a:spcAft>
                <a:spcPct val="0"/>
              </a:spcAft>
              <a:defRPr/>
            </a:pPr>
            <a:r>
              <a:rPr lang="en-US" sz="1600" dirty="0" smtClean="0">
                <a:solidFill>
                  <a:srgbClr val="FFFFFF">
                    <a:lumMod val="95000"/>
                  </a:srgbClr>
                </a:solidFill>
                <a:latin typeface="Calibri" pitchFamily="34" charset="0"/>
                <a:cs typeface="Calibri" pitchFamily="34" charset="0"/>
              </a:rPr>
              <a:t>	</a:t>
            </a:r>
            <a:r>
              <a:rPr lang="en-US" dirty="0" smtClean="0">
                <a:solidFill>
                  <a:srgbClr val="FFFFFF">
                    <a:lumMod val="95000"/>
                  </a:srgbClr>
                </a:solidFill>
                <a:latin typeface="Calibri" pitchFamily="34" charset="0"/>
                <a:cs typeface="Calibri" pitchFamily="34" charset="0"/>
              </a:rPr>
              <a:t>“The </a:t>
            </a:r>
            <a:r>
              <a:rPr lang="en-US" dirty="0">
                <a:solidFill>
                  <a:srgbClr val="FFFFFF">
                    <a:lumMod val="95000"/>
                  </a:srgbClr>
                </a:solidFill>
                <a:latin typeface="Calibri" pitchFamily="34" charset="0"/>
                <a:cs typeface="Calibri" pitchFamily="34" charset="0"/>
              </a:rPr>
              <a:t>first problem we have with being adopted into God's family is that we are born </a:t>
            </a:r>
            <a:r>
              <a:rPr lang="en-US" dirty="0" smtClean="0">
                <a:solidFill>
                  <a:srgbClr val="FFFFFF">
                    <a:lumMod val="95000"/>
                  </a:srgbClr>
                </a:solidFill>
                <a:latin typeface="Calibri" pitchFamily="34" charset="0"/>
                <a:cs typeface="Calibri" pitchFamily="34" charset="0"/>
              </a:rPr>
              <a:t>into another family, and we are not up for adoption. As a matter of fact, our father is very much opposed to our adoption and does everything he possibly can to keep us where we were born and see to it that nobody takes us from him.”</a:t>
            </a:r>
            <a:endParaRPr lang="en-US" dirty="0">
              <a:solidFill>
                <a:srgbClr val="FFFFFF">
                  <a:lumMod val="95000"/>
                </a:srgbClr>
              </a:solidFill>
              <a:latin typeface="Calibri" pitchFamily="34" charset="0"/>
              <a:cs typeface="Calibri" pitchFamily="34" charset="0"/>
            </a:endParaRPr>
          </a:p>
        </p:txBody>
      </p:sp>
      <p:pic>
        <p:nvPicPr>
          <p:cNvPr id="17410" name="Picture 2" descr="https://www.monergism.com/sites/default/files/content_images/john_gerstn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9455" y="829171"/>
            <a:ext cx="1226197" cy="17738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 Box 1037"/>
          <p:cNvSpPr txBox="1">
            <a:spLocks noChangeArrowheads="1"/>
          </p:cNvSpPr>
          <p:nvPr/>
        </p:nvSpPr>
        <p:spPr bwMode="auto">
          <a:xfrm>
            <a:off x="236992" y="4382631"/>
            <a:ext cx="8767763" cy="2246769"/>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000" dirty="0">
                <a:solidFill>
                  <a:srgbClr val="FFFFFF"/>
                </a:solidFill>
                <a:latin typeface="Papyrus" pitchFamily="66" charset="0"/>
              </a:rPr>
              <a:t> 42 Jesus said to them, “If God were your Father, you would love me, for I came from God and I am here. I came not of my own accord, but he sent me. 43 Why do you not understand what I say? It </a:t>
            </a:r>
            <a:r>
              <a:rPr lang="en-US" altLang="en-US" sz="2000" dirty="0" smtClean="0">
                <a:solidFill>
                  <a:srgbClr val="FFFFFF"/>
                </a:solidFill>
                <a:latin typeface="Papyrus" pitchFamily="66" charset="0"/>
              </a:rPr>
              <a:t>is because you </a:t>
            </a:r>
            <a:r>
              <a:rPr lang="en-US" altLang="en-US" sz="2000" dirty="0">
                <a:solidFill>
                  <a:srgbClr val="FFFFFF"/>
                </a:solidFill>
                <a:latin typeface="Papyrus" pitchFamily="66" charset="0"/>
              </a:rPr>
              <a:t>cannot bear to hear my word. 44 You are of your father the devil, and your will is to do your father's desires. He was a murderer from the beginning, and does not stand in the truth, because there is no truth in him. When he lies, he speaks out of his own character, for he is a liar and the father of lies. </a:t>
            </a:r>
            <a:r>
              <a:rPr lang="en-US" altLang="en-US" sz="2000" dirty="0" smtClean="0">
                <a:solidFill>
                  <a:srgbClr val="FFFFFF"/>
                </a:solidFill>
                <a:latin typeface="Papyrus" pitchFamily="66" charset="0"/>
              </a:rPr>
              <a:t>	John 8 42-44</a:t>
            </a:r>
            <a:endParaRPr lang="en-US" altLang="en-US" sz="2000" dirty="0">
              <a:solidFill>
                <a:srgbClr val="FFFFFF"/>
              </a:solidFill>
              <a:latin typeface="Papyrus" pitchFamily="66" charset="0"/>
            </a:endParaRPr>
          </a:p>
        </p:txBody>
      </p:sp>
    </p:spTree>
    <p:extLst>
      <p:ext uri="{BB962C8B-B14F-4D97-AF65-F5344CB8AC3E}">
        <p14:creationId xmlns:p14="http://schemas.microsoft.com/office/powerpoint/2010/main" val="392528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2000548"/>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Adoption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We are born under sin –by nature children of the devil.</a:t>
            </a: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5" name="Rounded Rectangular Callout 4"/>
          <p:cNvSpPr/>
          <p:nvPr/>
        </p:nvSpPr>
        <p:spPr>
          <a:xfrm>
            <a:off x="2895600" y="762000"/>
            <a:ext cx="6096000" cy="1123712"/>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An act of God whereby he makes us members of his </a:t>
            </a:r>
            <a:r>
              <a:rPr lang="en-US" sz="2000" dirty="0" smtClean="0">
                <a:solidFill>
                  <a:srgbClr val="FFFFFF"/>
                </a:solidFill>
                <a:latin typeface="Calibri" pitchFamily="34" charset="0"/>
                <a:cs typeface="Calibri" pitchFamily="34" charset="0"/>
              </a:rPr>
              <a:t>family—admitted to all the promises and privileges as heirs.</a:t>
            </a:r>
            <a:endParaRPr lang="en-US" sz="1600" dirty="0">
              <a:solidFill>
                <a:srgbClr val="FFFFFF">
                  <a:lumMod val="95000"/>
                </a:srgbClr>
              </a:solidFill>
              <a:latin typeface="Calibri" pitchFamily="34" charset="0"/>
              <a:cs typeface="Calibri" pitchFamily="34" charset="0"/>
            </a:endParaRPr>
          </a:p>
        </p:txBody>
      </p:sp>
      <p:sp>
        <p:nvSpPr>
          <p:cNvPr id="8" name="Rounded Rectangular Callout 7"/>
          <p:cNvSpPr/>
          <p:nvPr/>
        </p:nvSpPr>
        <p:spPr>
          <a:xfrm>
            <a:off x="609600" y="3030141"/>
            <a:ext cx="4106863" cy="2826306"/>
          </a:xfrm>
          <a:prstGeom prst="wedgeRoundRectCallout">
            <a:avLst>
              <a:gd name="adj1" fmla="val 54188"/>
              <a:gd name="adj2" fmla="val -6989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lumMod val="95000"/>
                  </a:srgbClr>
                </a:solidFill>
                <a:latin typeface="Calibri" pitchFamily="34" charset="0"/>
                <a:cs typeface="Calibri" pitchFamily="34" charset="0"/>
              </a:rPr>
              <a:t>The Bible teaches that there is a sense in which God is the Father of all men due to the fact that He made us and, therefore, we depend upon Him for everything. But the Bible does not teach the universal Fatherhood of God in the matter of salvation. </a:t>
            </a:r>
          </a:p>
        </p:txBody>
      </p:sp>
      <p:sp>
        <p:nvSpPr>
          <p:cNvPr id="10" name="Text Box 1037"/>
          <p:cNvSpPr txBox="1">
            <a:spLocks noChangeArrowheads="1"/>
          </p:cNvSpPr>
          <p:nvPr/>
        </p:nvSpPr>
        <p:spPr bwMode="auto">
          <a:xfrm>
            <a:off x="5143500" y="3012132"/>
            <a:ext cx="3801607" cy="2862322"/>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11 He came to his own,[b] and his own people[c] did not receive him. 12 But to all who did receive him, who believed in his name, he gave the right to become children of God, 13 who were born, not of blood nor of the will of the flesh nor of the will of man, but of God.</a:t>
            </a:r>
            <a:r>
              <a:rPr lang="en-US" altLang="en-US" sz="2000" dirty="0" smtClean="0">
                <a:solidFill>
                  <a:srgbClr val="FFFFFF"/>
                </a:solidFill>
                <a:latin typeface="Papyrus" pitchFamily="66" charset="0"/>
              </a:rPr>
              <a:t>	John 1:11-13</a:t>
            </a:r>
            <a:endParaRPr lang="en-US" altLang="en-US" sz="2000" dirty="0">
              <a:solidFill>
                <a:srgbClr val="FFFFFF"/>
              </a:solidFill>
              <a:latin typeface="Papyrus" pitchFamily="66" charset="0"/>
            </a:endParaRPr>
          </a:p>
        </p:txBody>
      </p:sp>
    </p:spTree>
    <p:extLst>
      <p:ext uri="{BB962C8B-B14F-4D97-AF65-F5344CB8AC3E}">
        <p14:creationId xmlns:p14="http://schemas.microsoft.com/office/powerpoint/2010/main" val="111141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t="6909" b="23993"/>
          <a:stretch>
            <a:fillRect/>
          </a:stretch>
        </p:blipFill>
        <p:spPr bwMode="auto">
          <a:xfrm>
            <a:off x="1714500" y="0"/>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609600" y="0"/>
            <a:ext cx="7772400" cy="1143000"/>
          </a:xfrm>
        </p:spPr>
        <p:txBody>
          <a:bodyPr/>
          <a:lstStyle/>
          <a:p>
            <a:pPr eaLnBrk="1" hangingPunct="1"/>
            <a:r>
              <a:rPr lang="en-US" altLang="en-US" sz="3200" smtClean="0">
                <a:solidFill>
                  <a:schemeClr val="bg1"/>
                </a:solidFill>
                <a:latin typeface="Ringbearer" pitchFamily="18" charset="0"/>
              </a:rPr>
              <a:t>Introduction: Systematic Theology</a:t>
            </a:r>
          </a:p>
        </p:txBody>
      </p:sp>
      <p:sp>
        <p:nvSpPr>
          <p:cNvPr id="5124" name="Text Box 4"/>
          <p:cNvSpPr txBox="1">
            <a:spLocks noChangeArrowheads="1"/>
          </p:cNvSpPr>
          <p:nvPr/>
        </p:nvSpPr>
        <p:spPr bwMode="auto">
          <a:xfrm>
            <a:off x="0" y="1800225"/>
            <a:ext cx="9144000" cy="4494213"/>
          </a:xfrm>
          <a:prstGeom prst="rect">
            <a:avLst/>
          </a:prstGeom>
          <a:solidFill>
            <a:srgbClr val="333333">
              <a:alpha val="50000"/>
            </a:srgbClr>
          </a:solidFill>
          <a:ln w="9525">
            <a:noFill/>
            <a:miter lim="800000"/>
            <a:headEnd/>
            <a:tailEnd/>
          </a:ln>
          <a:effectLst/>
        </p:spPr>
        <p:txBody>
          <a:bodyPr>
            <a:spAutoFit/>
          </a:bodyPr>
          <a:lstStyle/>
          <a:p>
            <a:pPr fontAlgn="base">
              <a:spcBef>
                <a:spcPct val="50000"/>
              </a:spcBef>
              <a:spcAft>
                <a:spcPct val="0"/>
              </a:spcAft>
              <a:defRPr/>
            </a:pPr>
            <a:r>
              <a:rPr lang="en-US" sz="2400" dirty="0">
                <a:solidFill>
                  <a:srgbClr val="84984C"/>
                </a:solidFill>
                <a:effectLst>
                  <a:outerShdw blurRad="38100" dist="38100" dir="2700000" algn="tl">
                    <a:srgbClr val="000000"/>
                  </a:outerShdw>
                </a:effectLst>
                <a:latin typeface="Ringbearer" pitchFamily="18" charset="0"/>
                <a:cs typeface="Arial" charset="0"/>
              </a:rPr>
              <a:t>		5.  Catechism </a:t>
            </a:r>
            <a:r>
              <a:rPr lang="en-US" sz="2000" dirty="0">
                <a:solidFill>
                  <a:srgbClr val="B2B2B2"/>
                </a:solidFill>
                <a:effectLst>
                  <a:outerShdw blurRad="38100" dist="38100" dir="2700000" algn="tl">
                    <a:srgbClr val="000000"/>
                  </a:outerShdw>
                </a:effectLst>
                <a:latin typeface="Ringbearer" pitchFamily="18" charset="0"/>
                <a:cs typeface="Arial" charset="0"/>
              </a:rPr>
              <a:t>(WSC </a:t>
            </a:r>
            <a:r>
              <a:rPr lang="en-US" sz="2000" dirty="0" smtClean="0">
                <a:solidFill>
                  <a:srgbClr val="B2B2B2"/>
                </a:solidFill>
                <a:effectLst>
                  <a:outerShdw blurRad="38100" dist="38100" dir="2700000" algn="tl">
                    <a:srgbClr val="000000"/>
                  </a:outerShdw>
                </a:effectLst>
                <a:latin typeface="Ringbearer" pitchFamily="18" charset="0"/>
                <a:cs typeface="Arial" charset="0"/>
              </a:rPr>
              <a:t>Q33 </a:t>
            </a:r>
            <a:r>
              <a:rPr lang="en-US" sz="2000" dirty="0">
                <a:solidFill>
                  <a:srgbClr val="B2B2B2"/>
                </a:solidFill>
                <a:effectLst>
                  <a:outerShdw blurRad="38100" dist="38100" dir="2700000" algn="tl">
                    <a:srgbClr val="000000"/>
                  </a:outerShdw>
                </a:effectLst>
                <a:latin typeface="Ringbearer" pitchFamily="18" charset="0"/>
                <a:cs typeface="Arial" charset="0"/>
              </a:rPr>
              <a:t>– </a:t>
            </a:r>
            <a:r>
              <a:rPr lang="en-US" sz="2000" dirty="0" smtClean="0">
                <a:solidFill>
                  <a:srgbClr val="B2B2B2"/>
                </a:solidFill>
                <a:effectLst>
                  <a:outerShdw blurRad="38100" dist="38100" dir="2700000" algn="tl">
                    <a:srgbClr val="000000"/>
                  </a:outerShdw>
                </a:effectLst>
                <a:latin typeface="Ringbearer" pitchFamily="18" charset="0"/>
                <a:cs typeface="Arial" charset="0"/>
              </a:rPr>
              <a:t>Q38)</a:t>
            </a:r>
            <a:endParaRPr lang="en-US" sz="2000" dirty="0">
              <a:solidFill>
                <a:srgbClr val="B2B2B2"/>
              </a:solidFill>
              <a:effectLst>
                <a:outerShdw blurRad="38100" dist="38100" dir="2700000" algn="tl">
                  <a:srgbClr val="000000"/>
                </a:outerShdw>
              </a:effectLst>
              <a:latin typeface="Ringbearer" pitchFamily="18" charset="0"/>
              <a:cs typeface="Arial" charset="0"/>
            </a:endParaRPr>
          </a:p>
          <a:p>
            <a:pPr fontAlgn="base">
              <a:spcBef>
                <a:spcPct val="50000"/>
              </a:spcBef>
              <a:spcAft>
                <a:spcPct val="0"/>
              </a:spcAft>
              <a:defRPr/>
            </a:pPr>
            <a:r>
              <a:rPr lang="en-US" sz="2400" dirty="0">
                <a:solidFill>
                  <a:srgbClr val="84984C"/>
                </a:solidFill>
                <a:effectLst>
                  <a:outerShdw blurRad="38100" dist="38100" dir="2700000" algn="tl">
                    <a:srgbClr val="000000"/>
                  </a:outerShdw>
                </a:effectLst>
                <a:latin typeface="Ringbearer" pitchFamily="18" charset="0"/>
                <a:cs typeface="Arial" charset="0"/>
              </a:rPr>
              <a:t>		6.  Bible memory </a:t>
            </a:r>
            <a:r>
              <a:rPr lang="en-US" sz="2000" dirty="0">
                <a:solidFill>
                  <a:srgbClr val="B2B2B2"/>
                </a:solidFill>
                <a:effectLst>
                  <a:outerShdw blurRad="38100" dist="38100" dir="2700000" algn="tl">
                    <a:srgbClr val="000000"/>
                  </a:outerShdw>
                </a:effectLst>
                <a:latin typeface="Ringbearer" pitchFamily="18" charset="0"/>
                <a:cs typeface="Arial" charset="0"/>
              </a:rPr>
              <a:t>(look at the green boxes 				  in the presentation)</a:t>
            </a:r>
          </a:p>
          <a:p>
            <a:pPr fontAlgn="base">
              <a:spcBef>
                <a:spcPct val="50000"/>
              </a:spcBef>
              <a:spcAft>
                <a:spcPct val="0"/>
              </a:spcAft>
              <a:defRPr/>
            </a:pPr>
            <a:r>
              <a:rPr lang="en-US" sz="2000" dirty="0">
                <a:solidFill>
                  <a:srgbClr val="B2B2B2"/>
                </a:solidFill>
                <a:effectLst>
                  <a:outerShdw blurRad="38100" dist="38100" dir="2700000" algn="tl">
                    <a:srgbClr val="000000"/>
                  </a:outerShdw>
                </a:effectLst>
                <a:latin typeface="Ringbearer" pitchFamily="18" charset="0"/>
                <a:cs typeface="Arial" charset="0"/>
              </a:rPr>
              <a:t>	</a:t>
            </a:r>
            <a:r>
              <a:rPr lang="en-US" sz="2000" dirty="0">
                <a:solidFill>
                  <a:srgbClr val="88944A"/>
                </a:solidFill>
                <a:effectLst>
                  <a:outerShdw blurRad="38100" dist="38100" dir="2700000" algn="tl">
                    <a:srgbClr val="000000"/>
                  </a:outerShdw>
                </a:effectLst>
                <a:latin typeface="Ringbearer" pitchFamily="18" charset="0"/>
                <a:cs typeface="Arial" charset="0"/>
              </a:rPr>
              <a:t>28 And we know that for those who love God all things work together for good,[h] for those who are called according to his purpose. 29 For those whom he foreknew he also predestined to be conformed to the image of his Son, in order that he might be the firstborn among many brothers. 30 And those whom he predestined he also called, and those whom he called he also justified, and those whom he justified he also glorified.												</a:t>
            </a:r>
            <a:r>
              <a:rPr lang="en-US" sz="2000" dirty="0">
                <a:solidFill>
                  <a:srgbClr val="FFFFFF">
                    <a:lumMod val="85000"/>
                  </a:srgbClr>
                </a:solidFill>
                <a:effectLst>
                  <a:outerShdw blurRad="38100" dist="38100" dir="2700000" algn="tl">
                    <a:srgbClr val="000000"/>
                  </a:outerShdw>
                </a:effectLst>
                <a:latin typeface="Ringbearer" pitchFamily="18" charset="0"/>
                <a:cs typeface="Arial" charset="0"/>
              </a:rPr>
              <a:t>Romans 8:28-30</a:t>
            </a:r>
          </a:p>
          <a:p>
            <a:pPr fontAlgn="base">
              <a:spcBef>
                <a:spcPct val="50000"/>
              </a:spcBef>
              <a:spcAft>
                <a:spcPct val="0"/>
              </a:spcAft>
              <a:defRPr/>
            </a:pPr>
            <a:r>
              <a:rPr lang="en-US" sz="2000" dirty="0">
                <a:solidFill>
                  <a:srgbClr val="B2B2B2"/>
                </a:solidFill>
                <a:effectLst>
                  <a:outerShdw blurRad="38100" dist="38100" dir="2700000" algn="tl">
                    <a:srgbClr val="000000"/>
                  </a:outerShdw>
                </a:effectLst>
                <a:latin typeface="Ringbearer" pitchFamily="18" charset="0"/>
                <a:cs typeface="Arial" charset="0"/>
              </a:rPr>
              <a:t>		</a:t>
            </a:r>
            <a:r>
              <a:rPr lang="en-US" sz="2400" dirty="0">
                <a:solidFill>
                  <a:srgbClr val="84984C"/>
                </a:solidFill>
                <a:effectLst>
                  <a:outerShdw blurRad="38100" dist="38100" dir="2700000" algn="tl">
                    <a:srgbClr val="000000"/>
                  </a:outerShdw>
                </a:effectLst>
                <a:latin typeface="Ringbearer" pitchFamily="18" charset="0"/>
                <a:cs typeface="Arial" charset="0"/>
              </a:rPr>
              <a:t>7. Doctrine/WCF </a:t>
            </a:r>
            <a:r>
              <a:rPr lang="en-US" sz="2000" dirty="0">
                <a:solidFill>
                  <a:srgbClr val="B2B2B2"/>
                </a:solidFill>
                <a:effectLst>
                  <a:outerShdw blurRad="38100" dist="38100" dir="2700000" algn="tl">
                    <a:srgbClr val="000000"/>
                  </a:outerShdw>
                </a:effectLst>
                <a:latin typeface="Ringbearer" pitchFamily="18" charset="0"/>
                <a:cs typeface="Arial" charset="0"/>
              </a:rPr>
              <a:t> (</a:t>
            </a:r>
            <a:r>
              <a:rPr lang="en-US" sz="2000" dirty="0" err="1">
                <a:solidFill>
                  <a:srgbClr val="B2B2B2"/>
                </a:solidFill>
                <a:effectLst>
                  <a:outerShdw blurRad="38100" dist="38100" dir="2700000" algn="tl">
                    <a:srgbClr val="000000"/>
                  </a:outerShdw>
                </a:effectLst>
                <a:latin typeface="Ringbearer" pitchFamily="18" charset="0"/>
                <a:cs typeface="Arial" charset="0"/>
              </a:rPr>
              <a:t>ch</a:t>
            </a:r>
            <a:r>
              <a:rPr lang="en-US" sz="2000" dirty="0">
                <a:solidFill>
                  <a:srgbClr val="B2B2B2"/>
                </a:solidFill>
                <a:effectLst>
                  <a:outerShdw blurRad="38100" dist="38100" dir="2700000" algn="tl">
                    <a:srgbClr val="000000"/>
                  </a:outerShdw>
                </a:effectLst>
                <a:latin typeface="Ringbearer" pitchFamily="18" charset="0"/>
                <a:cs typeface="Arial" charset="0"/>
              </a:rPr>
              <a:t> 9-20\)</a:t>
            </a:r>
            <a:endParaRPr lang="en-US" sz="2400" dirty="0">
              <a:solidFill>
                <a:srgbClr val="84984C"/>
              </a:solidFill>
              <a:effectLst>
                <a:outerShdw blurRad="38100" dist="38100" dir="2700000" algn="tl">
                  <a:srgbClr val="000000"/>
                </a:outerShdw>
              </a:effectLst>
              <a:latin typeface="Ringbearer" pitchFamily="18" charset="0"/>
              <a:cs typeface="Arial" charset="0"/>
            </a:endParaRPr>
          </a:p>
        </p:txBody>
      </p:sp>
    </p:spTree>
    <p:extLst>
      <p:ext uri="{BB962C8B-B14F-4D97-AF65-F5344CB8AC3E}">
        <p14:creationId xmlns:p14="http://schemas.microsoft.com/office/powerpoint/2010/main" val="1633637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bg/>
                                          </p:spTgt>
                                        </p:tgtEl>
                                        <p:attrNameLst>
                                          <p:attrName>style.visibility</p:attrName>
                                        </p:attrNameLst>
                                      </p:cBhvr>
                                      <p:to>
                                        <p:strVal val="visible"/>
                                      </p:to>
                                    </p:set>
                                    <p:animEffect transition="in" filter="dissolve">
                                      <p:cBhvr>
                                        <p:cTn id="7" dur="500"/>
                                        <p:tgtEl>
                                          <p:spTgt spid="512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dissolve">
                                      <p:cBhvr>
                                        <p:cTn id="12" dur="500"/>
                                        <p:tgtEl>
                                          <p:spTgt spid="51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4">
                                            <p:txEl>
                                              <p:pRg st="1" end="1"/>
                                            </p:txEl>
                                          </p:spTgt>
                                        </p:tgtEl>
                                        <p:attrNameLst>
                                          <p:attrName>style.visibility</p:attrName>
                                        </p:attrNameLst>
                                      </p:cBhvr>
                                      <p:to>
                                        <p:strVal val="visible"/>
                                      </p:to>
                                    </p:set>
                                    <p:animEffect transition="in" filter="dissolve">
                                      <p:cBhvr>
                                        <p:cTn id="17" dur="500"/>
                                        <p:tgtEl>
                                          <p:spTgt spid="512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4">
                                            <p:txEl>
                                              <p:pRg st="2" end="2"/>
                                            </p:txEl>
                                          </p:spTgt>
                                        </p:tgtEl>
                                        <p:attrNameLst>
                                          <p:attrName>style.visibility</p:attrName>
                                        </p:attrNameLst>
                                      </p:cBhvr>
                                      <p:to>
                                        <p:strVal val="visible"/>
                                      </p:to>
                                    </p:set>
                                    <p:animEffect transition="in" filter="dissolve">
                                      <p:cBhvr>
                                        <p:cTn id="22" dur="500"/>
                                        <p:tgtEl>
                                          <p:spTgt spid="512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4">
                                            <p:txEl>
                                              <p:pRg st="3" end="3"/>
                                            </p:txEl>
                                          </p:spTgt>
                                        </p:tgtEl>
                                        <p:attrNameLst>
                                          <p:attrName>style.visibility</p:attrName>
                                        </p:attrNameLst>
                                      </p:cBhvr>
                                      <p:to>
                                        <p:strVal val="visible"/>
                                      </p:to>
                                    </p:set>
                                    <p:animEffect transition="in" filter="dissolve">
                                      <p:cBhvr>
                                        <p:cTn id="27"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108543"/>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Adoption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We are born under sin –by nature children of the devil.</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Adoption is a </a:t>
            </a:r>
            <a:r>
              <a:rPr lang="en-US" sz="2400" b="1" u="sng" kern="0" dirty="0" smtClean="0">
                <a:solidFill>
                  <a:srgbClr val="FFFFFF"/>
                </a:solidFill>
                <a:effectLst>
                  <a:outerShdw blurRad="38100" dist="38100" dir="2700000" algn="tl">
                    <a:srgbClr val="000000">
                      <a:alpha val="43137"/>
                    </a:srgbClr>
                  </a:outerShdw>
                </a:effectLst>
                <a:latin typeface="Calibri" panose="020F0502020204030204" pitchFamily="34" charset="0"/>
              </a:rPr>
              <a:t>separate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u="sng" kern="0" dirty="0" smtClean="0">
                <a:solidFill>
                  <a:srgbClr val="FFFFFF"/>
                </a:solidFill>
                <a:effectLst>
                  <a:outerShdw blurRad="38100" dist="38100" dir="2700000" algn="tl">
                    <a:srgbClr val="000000">
                      <a:alpha val="43137"/>
                    </a:srgbClr>
                  </a:outerShdw>
                </a:effectLst>
                <a:latin typeface="Calibri" panose="020F0502020204030204" pitchFamily="34" charset="0"/>
              </a:rPr>
              <a:t>act of God</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 separate act</a:t>
            </a:r>
          </a:p>
          <a:p>
            <a:pPr marL="1371600" lvl="2" indent="-457200" fontAlgn="base">
              <a:spcBef>
                <a:spcPct val="0"/>
              </a:spcBef>
              <a:spcAft>
                <a:spcPct val="0"/>
              </a:spcAft>
              <a:buAutoNum type="alphaLcPeriod"/>
              <a:defRPr/>
            </a:pP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Monergistic</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5" name="Rounded Rectangular Callout 4"/>
          <p:cNvSpPr/>
          <p:nvPr/>
        </p:nvSpPr>
        <p:spPr>
          <a:xfrm>
            <a:off x="2895600" y="762000"/>
            <a:ext cx="6096000" cy="1123712"/>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An act of God whereby he makes us members of his </a:t>
            </a:r>
            <a:r>
              <a:rPr lang="en-US" sz="2000" dirty="0" smtClean="0">
                <a:solidFill>
                  <a:srgbClr val="FFFFFF"/>
                </a:solidFill>
                <a:latin typeface="Calibri" pitchFamily="34" charset="0"/>
                <a:cs typeface="Calibri" pitchFamily="34" charset="0"/>
              </a:rPr>
              <a:t>family—admitted to all the promises and privileges as heirs.</a:t>
            </a:r>
            <a:endParaRPr lang="en-US" sz="1600" dirty="0">
              <a:solidFill>
                <a:srgbClr val="FFFFFF">
                  <a:lumMod val="95000"/>
                </a:srgbClr>
              </a:solidFill>
              <a:latin typeface="Calibri" pitchFamily="34" charset="0"/>
              <a:cs typeface="Calibri" pitchFamily="34" charset="0"/>
            </a:endParaRPr>
          </a:p>
        </p:txBody>
      </p:sp>
      <p:sp>
        <p:nvSpPr>
          <p:cNvPr id="8" name="Rounded Rectangular Callout 7"/>
          <p:cNvSpPr/>
          <p:nvPr/>
        </p:nvSpPr>
        <p:spPr>
          <a:xfrm>
            <a:off x="406967" y="4648200"/>
            <a:ext cx="4495800" cy="1804749"/>
          </a:xfrm>
          <a:prstGeom prst="wedgeRoundRectCallout">
            <a:avLst>
              <a:gd name="adj1" fmla="val 18442"/>
              <a:gd name="adj2" fmla="val -133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 One pressing practical reason for treating the doctrine of adoption as a separate act of God is to counter the wide-spread, but unbiblical notion of the universal Fatherhood of God. </a:t>
            </a:r>
            <a:endParaRPr lang="en-US" sz="1600" dirty="0">
              <a:solidFill>
                <a:srgbClr val="FFFFFF">
                  <a:lumMod val="95000"/>
                </a:srgbClr>
              </a:solidFill>
              <a:latin typeface="Calibri" pitchFamily="34" charset="0"/>
              <a:cs typeface="Calibri" pitchFamily="34" charset="0"/>
            </a:endParaRPr>
          </a:p>
        </p:txBody>
      </p:sp>
      <p:sp>
        <p:nvSpPr>
          <p:cNvPr id="9" name="Text Box 1037"/>
          <p:cNvSpPr txBox="1">
            <a:spLocks noChangeArrowheads="1"/>
          </p:cNvSpPr>
          <p:nvPr/>
        </p:nvSpPr>
        <p:spPr bwMode="auto">
          <a:xfrm>
            <a:off x="5143500" y="2850029"/>
            <a:ext cx="3801607" cy="2862322"/>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11 He came to his own,[b] and his own people[c] did not receive him. 12 But to all who did receive him, who believed in his name, he gave the right to become children of God, 13 who were born, not of blood nor of the will of the flesh nor of the will of man, but of God.</a:t>
            </a:r>
            <a:r>
              <a:rPr lang="en-US" altLang="en-US" sz="2000" dirty="0" smtClean="0">
                <a:solidFill>
                  <a:srgbClr val="FFFFFF"/>
                </a:solidFill>
                <a:latin typeface="Papyrus" pitchFamily="66" charset="0"/>
              </a:rPr>
              <a:t>	John 1:11-13</a:t>
            </a:r>
            <a:endParaRPr lang="en-US" altLang="en-US" sz="2000" dirty="0">
              <a:solidFill>
                <a:srgbClr val="FFFFFF"/>
              </a:solidFill>
              <a:latin typeface="Papyrus" pitchFamily="66" charset="0"/>
            </a:endParaRPr>
          </a:p>
        </p:txBody>
      </p:sp>
    </p:spTree>
    <p:extLst>
      <p:ext uri="{BB962C8B-B14F-4D97-AF65-F5344CB8AC3E}">
        <p14:creationId xmlns:p14="http://schemas.microsoft.com/office/powerpoint/2010/main" val="401799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847207"/>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Adoption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We are born under sin –by nature children of the devil.</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Adoption is a </a:t>
            </a:r>
            <a:r>
              <a:rPr lang="en-US" sz="2400" b="1" u="sng" kern="0" dirty="0" smtClean="0">
                <a:solidFill>
                  <a:srgbClr val="FFFFFF"/>
                </a:solidFill>
                <a:effectLst>
                  <a:outerShdw blurRad="38100" dist="38100" dir="2700000" algn="tl">
                    <a:srgbClr val="000000">
                      <a:alpha val="43137"/>
                    </a:srgbClr>
                  </a:outerShdw>
                </a:effectLst>
                <a:latin typeface="Calibri" panose="020F0502020204030204" pitchFamily="34" charset="0"/>
              </a:rPr>
              <a:t>separate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u="sng" kern="0" dirty="0" smtClean="0">
                <a:solidFill>
                  <a:srgbClr val="FFFFFF"/>
                </a:solidFill>
                <a:effectLst>
                  <a:outerShdw blurRad="38100" dist="38100" dir="2700000" algn="tl">
                    <a:srgbClr val="000000">
                      <a:alpha val="43137"/>
                    </a:srgbClr>
                  </a:outerShdw>
                </a:effectLst>
                <a:latin typeface="Calibri" panose="020F0502020204030204" pitchFamily="34" charset="0"/>
              </a:rPr>
              <a:t>act of God</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 separate act</a:t>
            </a:r>
          </a:p>
          <a:p>
            <a:pPr marL="1371600" lvl="2" indent="-457200" fontAlgn="base">
              <a:spcBef>
                <a:spcPct val="0"/>
              </a:spcBef>
              <a:spcAft>
                <a:spcPct val="0"/>
              </a:spcAft>
              <a:buAutoNum type="alphaLcPeriod"/>
              <a:defRPr/>
            </a:pP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Monergistic</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…which makes adoption…</a:t>
            </a:r>
          </a:p>
          <a:p>
            <a:pPr marL="914400" lvl="1" indent="-457200" fontAlgn="base">
              <a:spcBef>
                <a:spcPct val="0"/>
              </a:spcBef>
              <a:spcAft>
                <a:spcPct val="0"/>
              </a:spcAft>
              <a:buFontTx/>
              <a:buAutoNum type="arabicPeriod"/>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Adoption is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an act of God’s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grace—we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are not entitled to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sonship</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/daughterhood on our own.</a:t>
            </a:r>
          </a:p>
          <a:p>
            <a:pPr lvl="1"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5" name="Rounded Rectangular Callout 4"/>
          <p:cNvSpPr/>
          <p:nvPr/>
        </p:nvSpPr>
        <p:spPr>
          <a:xfrm>
            <a:off x="2895600" y="762000"/>
            <a:ext cx="6096000" cy="1123712"/>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An act of God whereby he makes us members of his </a:t>
            </a:r>
            <a:r>
              <a:rPr lang="en-US" sz="2000" dirty="0" smtClean="0">
                <a:solidFill>
                  <a:srgbClr val="FFFFFF"/>
                </a:solidFill>
                <a:latin typeface="Calibri" pitchFamily="34" charset="0"/>
                <a:cs typeface="Calibri" pitchFamily="34" charset="0"/>
              </a:rPr>
              <a:t>family—admitted to all the promises and privileges as heirs.</a:t>
            </a:r>
            <a:endParaRPr lang="en-US" sz="1600" dirty="0">
              <a:solidFill>
                <a:srgbClr val="FFFFFF">
                  <a:lumMod val="95000"/>
                </a:srgbClr>
              </a:solidFill>
              <a:latin typeface="Calibri" pitchFamily="34" charset="0"/>
              <a:cs typeface="Calibri" pitchFamily="34" charset="0"/>
            </a:endParaRPr>
          </a:p>
        </p:txBody>
      </p:sp>
      <p:sp>
        <p:nvSpPr>
          <p:cNvPr id="8" name="Rounded Rectangular Callout 7"/>
          <p:cNvSpPr/>
          <p:nvPr/>
        </p:nvSpPr>
        <p:spPr>
          <a:xfrm>
            <a:off x="258763" y="4307065"/>
            <a:ext cx="4237037" cy="2485787"/>
          </a:xfrm>
          <a:prstGeom prst="wedgeRoundRectCallout">
            <a:avLst>
              <a:gd name="adj1" fmla="val 20131"/>
              <a:gd name="adj2" fmla="val -5337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Adoption as a child of God, like every element of our redemption, is not something we earn, it is not something that God is forced to do. The status of </a:t>
            </a:r>
            <a:r>
              <a:rPr lang="en-US" sz="2000" dirty="0" err="1">
                <a:solidFill>
                  <a:srgbClr val="FFFFFF"/>
                </a:solidFill>
                <a:latin typeface="Calibri" pitchFamily="34" charset="0"/>
                <a:cs typeface="Calibri" pitchFamily="34" charset="0"/>
              </a:rPr>
              <a:t>sonship</a:t>
            </a:r>
            <a:r>
              <a:rPr lang="en-US" sz="2000" dirty="0">
                <a:solidFill>
                  <a:srgbClr val="FFFFFF"/>
                </a:solidFill>
                <a:latin typeface="Calibri" pitchFamily="34" charset="0"/>
                <a:cs typeface="Calibri" pitchFamily="34" charset="0"/>
              </a:rPr>
              <a:t> is a loving and merciful gift from our heavenly Father.</a:t>
            </a:r>
            <a:endParaRPr lang="en-US" sz="1600" dirty="0">
              <a:solidFill>
                <a:srgbClr val="FFFFFF">
                  <a:lumMod val="95000"/>
                </a:srgbClr>
              </a:solidFill>
              <a:latin typeface="Calibri" pitchFamily="34" charset="0"/>
              <a:cs typeface="Calibri" pitchFamily="34" charset="0"/>
            </a:endParaRPr>
          </a:p>
        </p:txBody>
      </p:sp>
      <p:sp>
        <p:nvSpPr>
          <p:cNvPr id="9" name="Text Box 1037"/>
          <p:cNvSpPr txBox="1">
            <a:spLocks noChangeArrowheads="1"/>
          </p:cNvSpPr>
          <p:nvPr/>
        </p:nvSpPr>
        <p:spPr bwMode="auto">
          <a:xfrm>
            <a:off x="4587081" y="4272687"/>
            <a:ext cx="4409962" cy="2554545"/>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11 He came to his own,[b] and his own people[c] did not receive him. 12 But to all who did receive him, who believed in his name, he gave the right to become children of God, 13 who were born, not of blood nor of the will of the flesh nor of the will of man, but of God.</a:t>
            </a:r>
            <a:r>
              <a:rPr lang="en-US" altLang="en-US" sz="2000" dirty="0" smtClean="0">
                <a:solidFill>
                  <a:srgbClr val="FFFFFF"/>
                </a:solidFill>
                <a:latin typeface="Papyrus" pitchFamily="66" charset="0"/>
              </a:rPr>
              <a:t>			John 1:11-13</a:t>
            </a:r>
            <a:endParaRPr lang="en-US" altLang="en-US" sz="2000" dirty="0">
              <a:solidFill>
                <a:srgbClr val="FFFFFF"/>
              </a:solidFill>
              <a:latin typeface="Papyrus" pitchFamily="66" charset="0"/>
            </a:endParaRPr>
          </a:p>
        </p:txBody>
      </p:sp>
    </p:spTree>
    <p:extLst>
      <p:ext uri="{BB962C8B-B14F-4D97-AF65-F5344CB8AC3E}">
        <p14:creationId xmlns:p14="http://schemas.microsoft.com/office/powerpoint/2010/main" val="77694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5" name="Rounded Rectangular Callout 4"/>
          <p:cNvSpPr/>
          <p:nvPr/>
        </p:nvSpPr>
        <p:spPr>
          <a:xfrm>
            <a:off x="2895600" y="762000"/>
            <a:ext cx="6096000" cy="1123712"/>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An act of God whereby he makes us members of his </a:t>
            </a:r>
            <a:r>
              <a:rPr lang="en-US" sz="2000" dirty="0" smtClean="0">
                <a:solidFill>
                  <a:srgbClr val="FFFFFF"/>
                </a:solidFill>
                <a:latin typeface="Calibri" pitchFamily="34" charset="0"/>
                <a:cs typeface="Calibri" pitchFamily="34" charset="0"/>
              </a:rPr>
              <a:t>family—admitted to all the promises and privileges as heirs.</a:t>
            </a:r>
            <a:endParaRPr lang="en-US" sz="1600" dirty="0">
              <a:solidFill>
                <a:srgbClr val="FFFFFF">
                  <a:lumMod val="95000"/>
                </a:srgbClr>
              </a:solidFill>
              <a:latin typeface="Calibri" pitchFamily="34" charset="0"/>
              <a:cs typeface="Calibri" pitchFamily="34" charset="0"/>
            </a:endParaRPr>
          </a:p>
        </p:txBody>
      </p:sp>
      <p:sp>
        <p:nvSpPr>
          <p:cNvPr id="8" name="Rounded Rectangular Callout 7"/>
          <p:cNvSpPr/>
          <p:nvPr/>
        </p:nvSpPr>
        <p:spPr>
          <a:xfrm>
            <a:off x="5029200" y="4977051"/>
            <a:ext cx="4039847" cy="1804749"/>
          </a:xfrm>
          <a:prstGeom prst="wedgeRoundRectCallout">
            <a:avLst>
              <a:gd name="adj1" fmla="val -9468"/>
              <a:gd name="adj2" fmla="val -189905"/>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“…adoption, belonging to God’s family, is the height of our privilege as God’s people and the beginning of our heavenly reward.”  Frame. SBL 210</a:t>
            </a:r>
            <a:endParaRPr lang="en-US" sz="1600" dirty="0">
              <a:solidFill>
                <a:srgbClr val="FFFFFF">
                  <a:lumMod val="95000"/>
                </a:srgbClr>
              </a:solidFill>
              <a:latin typeface="Calibri" pitchFamily="34" charset="0"/>
              <a:cs typeface="Calibri" pitchFamily="34" charset="0"/>
            </a:endParaRPr>
          </a:p>
        </p:txBody>
      </p:sp>
      <p:sp>
        <p:nvSpPr>
          <p:cNvPr id="10" name="Rounded Rectangular Callout 9"/>
          <p:cNvSpPr/>
          <p:nvPr/>
        </p:nvSpPr>
        <p:spPr>
          <a:xfrm>
            <a:off x="-21772" y="5147310"/>
            <a:ext cx="5050972" cy="1464231"/>
          </a:xfrm>
          <a:prstGeom prst="wedgeRoundRectCallout">
            <a:avLst>
              <a:gd name="adj1" fmla="val 9575"/>
              <a:gd name="adj2" fmla="val -170989"/>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Despite our </a:t>
            </a:r>
            <a:r>
              <a:rPr lang="en-US" sz="2000" dirty="0" err="1" smtClean="0">
                <a:solidFill>
                  <a:srgbClr val="FFFFFF"/>
                </a:solidFill>
                <a:latin typeface="Calibri" pitchFamily="34" charset="0"/>
                <a:cs typeface="Calibri" pitchFamily="34" charset="0"/>
              </a:rPr>
              <a:t>sonship</a:t>
            </a:r>
            <a:r>
              <a:rPr lang="en-US" sz="2000" dirty="0" smtClean="0">
                <a:solidFill>
                  <a:srgbClr val="FFFFFF"/>
                </a:solidFill>
                <a:latin typeface="Calibri" pitchFamily="34" charset="0"/>
                <a:cs typeface="Calibri" pitchFamily="34" charset="0"/>
              </a:rPr>
              <a:t> with the Father never being equalized with Jesus’ </a:t>
            </a:r>
            <a:r>
              <a:rPr lang="en-US" sz="2000" dirty="0" err="1" smtClean="0">
                <a:solidFill>
                  <a:srgbClr val="FFFFFF"/>
                </a:solidFill>
                <a:latin typeface="Calibri" pitchFamily="34" charset="0"/>
                <a:cs typeface="Calibri" pitchFamily="34" charset="0"/>
              </a:rPr>
              <a:t>sonship</a:t>
            </a:r>
            <a:r>
              <a:rPr lang="en-US" sz="2000" dirty="0" smtClean="0">
                <a:solidFill>
                  <a:srgbClr val="FFFFFF"/>
                </a:solidFill>
                <a:latin typeface="Calibri" pitchFamily="34" charset="0"/>
                <a:cs typeface="Calibri" pitchFamily="34" charset="0"/>
              </a:rPr>
              <a:t>, nevertheless, we share in the blessings that the Father gives to Him.  	Frame. SBL 210</a:t>
            </a:r>
            <a:endParaRPr lang="en-US" sz="1600" dirty="0">
              <a:solidFill>
                <a:srgbClr val="FFFFFF">
                  <a:lumMod val="95000"/>
                </a:srgbClr>
              </a:solidFill>
              <a:latin typeface="Calibri" pitchFamily="34" charset="0"/>
              <a:cs typeface="Calibri" pitchFamily="34" charset="0"/>
            </a:endParaRPr>
          </a:p>
        </p:txBody>
      </p:sp>
      <p:sp>
        <p:nvSpPr>
          <p:cNvPr id="6" name="Rectangle 5"/>
          <p:cNvSpPr/>
          <p:nvPr/>
        </p:nvSpPr>
        <p:spPr>
          <a:xfrm>
            <a:off x="258763" y="849313"/>
            <a:ext cx="8915400" cy="2739211"/>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Adoption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lvl="1"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4.   Adoption is present &amp; future (“now &amp; not yet”).</a:t>
            </a:r>
          </a:p>
          <a:p>
            <a:pPr lvl="1"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5.   Jesus </a:t>
            </a:r>
            <a:r>
              <a:rPr lang="en-US" sz="2400" b="1" i="1" kern="0" dirty="0" smtClean="0">
                <a:solidFill>
                  <a:srgbClr val="FFFFFF"/>
                </a:solidFill>
                <a:effectLst>
                  <a:outerShdw blurRad="38100" dist="38100" dir="2700000" algn="tl">
                    <a:srgbClr val="000000">
                      <a:alpha val="43137"/>
                    </a:srgbClr>
                  </a:outerShdw>
                </a:effectLst>
                <a:latin typeface="Calibri" panose="020F0502020204030204" pitchFamily="34" charset="0"/>
              </a:rPr>
              <a:t>is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the Son of God (unique </a:t>
            </a:r>
            <a:r>
              <a:rPr lang="en-US" sz="2400" b="1" kern="0" dirty="0" err="1">
                <a:solidFill>
                  <a:srgbClr val="FFFFFF"/>
                </a:solidFill>
                <a:effectLst>
                  <a:outerShdw blurRad="38100" dist="38100" dir="2700000" algn="tl">
                    <a:srgbClr val="000000">
                      <a:alpha val="43137"/>
                    </a:srgbClr>
                  </a:outerShdw>
                </a:effectLst>
                <a:latin typeface="Calibri" panose="020F0502020204030204" pitchFamily="34" charset="0"/>
              </a:rPr>
              <a:t>S</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onship</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marL="914400" lvl="1" indent="-457200" fontAlgn="base">
              <a:spcBef>
                <a:spcPct val="0"/>
              </a:spcBef>
              <a:spcAft>
                <a:spcPct val="0"/>
              </a:spcAft>
              <a:buAutoNum type="arabicPeriod" startAt="6"/>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Adoption is demonstrated by good works </a:t>
            </a:r>
            <a:r>
              <a:rPr lang="en-US" sz="1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(like saving faith &amp; justification)</a:t>
            </a:r>
          </a:p>
          <a:p>
            <a:pPr marL="914400" lvl="1" indent="-457200" fontAlgn="base">
              <a:spcBef>
                <a:spcPct val="0"/>
              </a:spcBef>
              <a:spcAft>
                <a:spcPct val="0"/>
              </a:spcAft>
              <a:buAutoNum type="arabicPeriod" startAt="6"/>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Adoption relates us to God &amp; one another.</a:t>
            </a:r>
          </a:p>
        </p:txBody>
      </p:sp>
      <p:sp>
        <p:nvSpPr>
          <p:cNvPr id="11" name="Text Box 1037"/>
          <p:cNvSpPr txBox="1">
            <a:spLocks noChangeArrowheads="1"/>
          </p:cNvSpPr>
          <p:nvPr/>
        </p:nvSpPr>
        <p:spPr bwMode="auto">
          <a:xfrm>
            <a:off x="247877" y="3610929"/>
            <a:ext cx="8743723" cy="1323439"/>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3 Blessed be the God and Father of our Lord Jesus Christ! According to his great mercy, he has caused us to be born again to a living hope through the resurrection of Jesus Christ from the dead, 4 to an inheritance that is imperishable, undefiled, and unfading, kept in heaven for you,  </a:t>
            </a:r>
            <a:r>
              <a:rPr lang="en-US" altLang="en-US" sz="2000" dirty="0" smtClean="0">
                <a:solidFill>
                  <a:srgbClr val="FFFFFF"/>
                </a:solidFill>
                <a:latin typeface="Papyrus" pitchFamily="66" charset="0"/>
              </a:rPr>
              <a:t>       I Peter1:3,4</a:t>
            </a:r>
            <a:endParaRPr lang="en-US" altLang="en-US" sz="2000" dirty="0">
              <a:solidFill>
                <a:srgbClr val="FFFFFF"/>
              </a:solidFill>
              <a:latin typeface="Papyrus" pitchFamily="66" charset="0"/>
            </a:endParaRPr>
          </a:p>
        </p:txBody>
      </p:sp>
    </p:spTree>
    <p:extLst>
      <p:ext uri="{BB962C8B-B14F-4D97-AF65-F5344CB8AC3E}">
        <p14:creationId xmlns:p14="http://schemas.microsoft.com/office/powerpoint/2010/main" val="222751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5" name="Rounded Rectangular Callout 4"/>
          <p:cNvSpPr/>
          <p:nvPr/>
        </p:nvSpPr>
        <p:spPr>
          <a:xfrm>
            <a:off x="2895600" y="762000"/>
            <a:ext cx="6096000" cy="1123712"/>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An act of God whereby he makes us members of his </a:t>
            </a:r>
            <a:r>
              <a:rPr lang="en-US" sz="2000" dirty="0" smtClean="0">
                <a:solidFill>
                  <a:srgbClr val="FFFFFF"/>
                </a:solidFill>
                <a:latin typeface="Calibri" pitchFamily="34" charset="0"/>
                <a:cs typeface="Calibri" pitchFamily="34" charset="0"/>
              </a:rPr>
              <a:t>family—admitted to all the promises and privileges as heirs.</a:t>
            </a:r>
            <a:endParaRPr lang="en-US" sz="1600" dirty="0">
              <a:solidFill>
                <a:srgbClr val="FFFFFF">
                  <a:lumMod val="95000"/>
                </a:srgbClr>
              </a:solidFill>
              <a:latin typeface="Calibri" pitchFamily="34" charset="0"/>
              <a:cs typeface="Calibri" pitchFamily="34" charset="0"/>
            </a:endParaRPr>
          </a:p>
        </p:txBody>
      </p:sp>
      <p:sp>
        <p:nvSpPr>
          <p:cNvPr id="10" name="Rounded Rectangular Callout 9"/>
          <p:cNvSpPr/>
          <p:nvPr/>
        </p:nvSpPr>
        <p:spPr>
          <a:xfrm>
            <a:off x="5181600" y="4684701"/>
            <a:ext cx="3450772" cy="1123712"/>
          </a:xfrm>
          <a:prstGeom prst="wedgeRoundRectCallout">
            <a:avLst>
              <a:gd name="adj1" fmla="val -134580"/>
              <a:gd name="adj2" fmla="val -19355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Adoption, like justification, is a gift received through faith—itself a gift from God.</a:t>
            </a:r>
            <a:endParaRPr lang="en-US" sz="1600" dirty="0">
              <a:solidFill>
                <a:srgbClr val="FFFFFF">
                  <a:lumMod val="95000"/>
                </a:srgbClr>
              </a:solidFill>
              <a:latin typeface="Calibri" pitchFamily="34" charset="0"/>
              <a:cs typeface="Calibri" pitchFamily="34" charset="0"/>
            </a:endParaRPr>
          </a:p>
        </p:txBody>
      </p:sp>
      <p:sp>
        <p:nvSpPr>
          <p:cNvPr id="6" name="Rectangle 5"/>
          <p:cNvSpPr/>
          <p:nvPr/>
        </p:nvSpPr>
        <p:spPr>
          <a:xfrm>
            <a:off x="258763" y="849313"/>
            <a:ext cx="8915400" cy="2739211"/>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Adoption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Relation to other Doctrines</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Regeneration</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Faith</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Justificatio</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n</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9" name="Rounded Rectangular Callout 8"/>
          <p:cNvSpPr/>
          <p:nvPr/>
        </p:nvSpPr>
        <p:spPr>
          <a:xfrm>
            <a:off x="332012" y="4249342"/>
            <a:ext cx="4697187" cy="2485787"/>
          </a:xfrm>
          <a:prstGeom prst="wedgeRoundRectCallout">
            <a:avLst>
              <a:gd name="adj1" fmla="val -20832"/>
              <a:gd name="adj2" fmla="val -7680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While Justification is often a focal point and gives us a new legal standing, adoption is the apex of our relationship to God because it carries us past justification and describes the beginning and endpoint of salvation—and even the process between….</a:t>
            </a:r>
            <a:endParaRPr lang="en-US" sz="1600" dirty="0">
              <a:solidFill>
                <a:srgbClr val="FFFFFF">
                  <a:lumMod val="95000"/>
                </a:srgbClr>
              </a:solidFill>
              <a:latin typeface="Calibri" pitchFamily="34" charset="0"/>
              <a:cs typeface="Calibri" pitchFamily="34" charset="0"/>
            </a:endParaRPr>
          </a:p>
        </p:txBody>
      </p:sp>
      <p:sp>
        <p:nvSpPr>
          <p:cNvPr id="8" name="Rounded Rectangular Callout 7"/>
          <p:cNvSpPr/>
          <p:nvPr/>
        </p:nvSpPr>
        <p:spPr>
          <a:xfrm>
            <a:off x="4587081" y="1980182"/>
            <a:ext cx="4404519" cy="2145268"/>
          </a:xfrm>
          <a:prstGeom prst="wedgeRoundRectCallout">
            <a:avLst>
              <a:gd name="adj1" fmla="val -83396"/>
              <a:gd name="adj2" fmla="val -2162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Regeneration emphasizes our new birth and Spiritual life from God; Adoption centers on our privileges due to God bringing us into a family in which we had no inherent right to belong.</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80591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5" name="Rounded Rectangular Callout 4"/>
          <p:cNvSpPr/>
          <p:nvPr/>
        </p:nvSpPr>
        <p:spPr>
          <a:xfrm>
            <a:off x="2895600" y="762000"/>
            <a:ext cx="6096000" cy="1123712"/>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An act of God whereby he makes us members of his </a:t>
            </a:r>
            <a:r>
              <a:rPr lang="en-US" sz="2000" dirty="0" smtClean="0">
                <a:solidFill>
                  <a:srgbClr val="FFFFFF"/>
                </a:solidFill>
                <a:latin typeface="Calibri" pitchFamily="34" charset="0"/>
                <a:cs typeface="Calibri" pitchFamily="34" charset="0"/>
              </a:rPr>
              <a:t>family—admitted to all the promises and privileges as heirs.</a:t>
            </a:r>
            <a:endParaRPr lang="en-US" sz="1600" dirty="0">
              <a:solidFill>
                <a:srgbClr val="FFFFFF">
                  <a:lumMod val="95000"/>
                </a:srgbClr>
              </a:solidFill>
              <a:latin typeface="Calibri" pitchFamily="34" charset="0"/>
              <a:cs typeface="Calibri" pitchFamily="34" charset="0"/>
            </a:endParaRPr>
          </a:p>
        </p:txBody>
      </p:sp>
      <p:sp>
        <p:nvSpPr>
          <p:cNvPr id="6" name="Rectangle 5"/>
          <p:cNvSpPr/>
          <p:nvPr/>
        </p:nvSpPr>
        <p:spPr>
          <a:xfrm>
            <a:off x="258763" y="849313"/>
            <a:ext cx="8915400" cy="4585871"/>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Adoption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Relation to other Doctrines</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Privileges of Adoption</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Inheritance (slaves to sons &amp; daughters)</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Promise of maturity </a:t>
            </a:r>
            <a:r>
              <a:rPr lang="en-US" sz="16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r>
              <a:rPr lang="en-US" sz="16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eg</a:t>
            </a:r>
            <a:r>
              <a:rPr lang="en-US" sz="16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child</a:t>
            </a:r>
            <a:r>
              <a:rPr lang="en-US" sz="1600" b="1" kern="0" dirty="0" smtClean="0">
                <a:solidFill>
                  <a:srgbClr val="FFFFFF"/>
                </a:solidFill>
                <a:effectLst>
                  <a:outerShdw blurRad="38100" dist="38100" dir="2700000" algn="tl">
                    <a:srgbClr val="000000">
                      <a:alpha val="43137"/>
                    </a:srgbClr>
                  </a:outerShdw>
                </a:effectLst>
                <a:latin typeface="Calibri" panose="020F0502020204030204" pitchFamily="34" charset="0"/>
                <a:sym typeface="Wingdings" panose="05000000000000000000" pitchFamily="2" charset="2"/>
              </a:rPr>
              <a:t> adult: </a:t>
            </a:r>
            <a:r>
              <a:rPr lang="en-US" sz="16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increased freedom and responsibility)</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Freedom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&amp; confidence in prayer</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Discipline that legitimizes our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Sonship</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/Daughterhood</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New vertical relationship with God </a:t>
            </a:r>
            <a:r>
              <a:rPr lang="en-US" sz="16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(loving Father--giver of good things)</a:t>
            </a:r>
            <a:endParaRPr lang="en-US" sz="20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New horizontal relationship with fellow family members</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Forward-looking vision</a:t>
            </a:r>
            <a:endPar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1" name="Text Box 1037"/>
          <p:cNvSpPr txBox="1">
            <a:spLocks noChangeArrowheads="1"/>
          </p:cNvSpPr>
          <p:nvPr/>
        </p:nvSpPr>
        <p:spPr bwMode="auto">
          <a:xfrm>
            <a:off x="215219" y="5458361"/>
            <a:ext cx="8743723" cy="1015663"/>
          </a:xfrm>
          <a:prstGeom prst="rect">
            <a:avLst/>
          </a:prstGeom>
          <a:solidFill>
            <a:srgbClr val="0E3968"/>
          </a:solidFill>
          <a:ln>
            <a:noFill/>
          </a:ln>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6 And because you are sons, God has sent the Spirit of his Son into our hearts, crying, “Abba! Father!” 7 So you are no longer a slave, but a son, and if a son, then an heir through </a:t>
            </a:r>
            <a:r>
              <a:rPr lang="en-US" altLang="en-US" sz="2000" dirty="0" smtClean="0">
                <a:solidFill>
                  <a:srgbClr val="FFFFFF"/>
                </a:solidFill>
                <a:latin typeface="Papyrus" pitchFamily="66" charset="0"/>
              </a:rPr>
              <a:t>God.</a:t>
            </a:r>
            <a:r>
              <a:rPr lang="en-US" altLang="en-US" sz="2000" dirty="0">
                <a:solidFill>
                  <a:srgbClr val="FFFFFF"/>
                </a:solidFill>
                <a:latin typeface="Papyrus" pitchFamily="66" charset="0"/>
              </a:rPr>
              <a:t> </a:t>
            </a:r>
            <a:r>
              <a:rPr lang="en-US" altLang="en-US" sz="2000" dirty="0" smtClean="0">
                <a:solidFill>
                  <a:srgbClr val="FFFFFF"/>
                </a:solidFill>
                <a:latin typeface="Papyrus" pitchFamily="66" charset="0"/>
              </a:rPr>
              <a:t>			Galatians 4: 6,7</a:t>
            </a:r>
            <a:endParaRPr lang="en-US" altLang="en-US" sz="2000" dirty="0">
              <a:solidFill>
                <a:srgbClr val="FFFFFF"/>
              </a:solidFill>
              <a:latin typeface="Papyrus" pitchFamily="66" charset="0"/>
            </a:endParaRPr>
          </a:p>
        </p:txBody>
      </p:sp>
      <p:sp>
        <p:nvSpPr>
          <p:cNvPr id="12" name="Text Box 1037"/>
          <p:cNvSpPr txBox="1">
            <a:spLocks noChangeArrowheads="1"/>
          </p:cNvSpPr>
          <p:nvPr/>
        </p:nvSpPr>
        <p:spPr bwMode="auto">
          <a:xfrm>
            <a:off x="193448" y="5435184"/>
            <a:ext cx="8743723" cy="1323439"/>
          </a:xfrm>
          <a:prstGeom prst="rect">
            <a:avLst/>
          </a:prstGeom>
          <a:solidFill>
            <a:srgbClr val="0E3968"/>
          </a:solidFill>
          <a:ln>
            <a:noFill/>
          </a:ln>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5 And have you forgotten the exhortation that addresses you as sons</a:t>
            </a:r>
            <a:r>
              <a:rPr lang="en-US" altLang="en-US" sz="2000" dirty="0" smtClean="0">
                <a:solidFill>
                  <a:srgbClr val="FFFFFF"/>
                </a:solidFill>
                <a:latin typeface="Papyrus" pitchFamily="66" charset="0"/>
              </a:rPr>
              <a:t>? “</a:t>
            </a:r>
            <a:r>
              <a:rPr lang="en-US" altLang="en-US" sz="2000" dirty="0">
                <a:solidFill>
                  <a:srgbClr val="FFFFFF"/>
                </a:solidFill>
                <a:latin typeface="Papyrus" pitchFamily="66" charset="0"/>
              </a:rPr>
              <a:t>My son, do not regard lightly the discipline of the Lord</a:t>
            </a:r>
            <a:r>
              <a:rPr lang="en-US" altLang="en-US" sz="2000" dirty="0" smtClean="0">
                <a:solidFill>
                  <a:srgbClr val="FFFFFF"/>
                </a:solidFill>
                <a:latin typeface="Papyrus" pitchFamily="66" charset="0"/>
              </a:rPr>
              <a:t>,  </a:t>
            </a:r>
            <a:r>
              <a:rPr lang="en-US" altLang="en-US" sz="2000" dirty="0">
                <a:solidFill>
                  <a:srgbClr val="FFFFFF"/>
                </a:solidFill>
                <a:latin typeface="Papyrus" pitchFamily="66" charset="0"/>
              </a:rPr>
              <a:t>nor be weary when reproved by </a:t>
            </a:r>
            <a:r>
              <a:rPr lang="en-US" altLang="en-US" sz="2000" dirty="0" smtClean="0">
                <a:solidFill>
                  <a:srgbClr val="FFFFFF"/>
                </a:solidFill>
                <a:latin typeface="Papyrus" pitchFamily="66" charset="0"/>
              </a:rPr>
              <a:t>him. 6 For </a:t>
            </a:r>
            <a:r>
              <a:rPr lang="en-US" altLang="en-US" sz="2000" dirty="0">
                <a:solidFill>
                  <a:srgbClr val="FFFFFF"/>
                </a:solidFill>
                <a:latin typeface="Papyrus" pitchFamily="66" charset="0"/>
              </a:rPr>
              <a:t>the Lord disciplines the one he </a:t>
            </a:r>
            <a:r>
              <a:rPr lang="en-US" altLang="en-US" sz="2000" dirty="0" smtClean="0">
                <a:solidFill>
                  <a:srgbClr val="FFFFFF"/>
                </a:solidFill>
                <a:latin typeface="Papyrus" pitchFamily="66" charset="0"/>
              </a:rPr>
              <a:t>loves, and </a:t>
            </a:r>
            <a:r>
              <a:rPr lang="en-US" altLang="en-US" sz="2000" dirty="0">
                <a:solidFill>
                  <a:srgbClr val="FFFFFF"/>
                </a:solidFill>
                <a:latin typeface="Papyrus" pitchFamily="66" charset="0"/>
              </a:rPr>
              <a:t>chastises every son whom he receives.”</a:t>
            </a:r>
            <a:r>
              <a:rPr lang="en-US" altLang="en-US" sz="2000" dirty="0" smtClean="0">
                <a:solidFill>
                  <a:srgbClr val="FFFFFF"/>
                </a:solidFill>
                <a:latin typeface="Papyrus" pitchFamily="66" charset="0"/>
              </a:rPr>
              <a:t>		Hebrews 12: 5,6</a:t>
            </a:r>
            <a:endParaRPr lang="en-US" altLang="en-US" sz="2000" dirty="0">
              <a:solidFill>
                <a:srgbClr val="FFFFFF"/>
              </a:solidFill>
              <a:latin typeface="Papyrus" pitchFamily="66" charset="0"/>
            </a:endParaRPr>
          </a:p>
        </p:txBody>
      </p:sp>
      <p:sp>
        <p:nvSpPr>
          <p:cNvPr id="13" name="Text Box 1037"/>
          <p:cNvSpPr txBox="1">
            <a:spLocks noChangeArrowheads="1"/>
          </p:cNvSpPr>
          <p:nvPr/>
        </p:nvSpPr>
        <p:spPr bwMode="auto">
          <a:xfrm>
            <a:off x="258763" y="5334000"/>
            <a:ext cx="8743723" cy="1477328"/>
          </a:xfrm>
          <a:prstGeom prst="rect">
            <a:avLst/>
          </a:prstGeom>
          <a:solidFill>
            <a:srgbClr val="0E3968"/>
          </a:solidFill>
          <a:ln>
            <a:noFill/>
          </a:ln>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11 If you then, who are evil, know how to give good gifts to your children, how much more will your Father who is in heaven give good things to those who ask him!</a:t>
            </a:r>
            <a:r>
              <a:rPr lang="en-US" altLang="en-US" sz="2000" dirty="0" smtClean="0">
                <a:solidFill>
                  <a:srgbClr val="FFFFFF"/>
                </a:solidFill>
                <a:latin typeface="Papyrus" pitchFamily="66" charset="0"/>
              </a:rPr>
              <a:t>							</a:t>
            </a:r>
          </a:p>
          <a:p>
            <a:pPr eaLnBrk="1" hangingPunct="1">
              <a:spcBef>
                <a:spcPct val="50000"/>
              </a:spcBef>
              <a:buNone/>
            </a:pPr>
            <a:r>
              <a:rPr lang="en-US" altLang="en-US" sz="2000" dirty="0">
                <a:solidFill>
                  <a:srgbClr val="FFFFFF"/>
                </a:solidFill>
                <a:latin typeface="Papyrus" pitchFamily="66" charset="0"/>
              </a:rPr>
              <a:t>	</a:t>
            </a:r>
            <a:r>
              <a:rPr lang="en-US" altLang="en-US" sz="2000" dirty="0" smtClean="0">
                <a:solidFill>
                  <a:srgbClr val="FFFFFF"/>
                </a:solidFill>
                <a:latin typeface="Papyrus" pitchFamily="66" charset="0"/>
              </a:rPr>
              <a:t>						Matthew 7: 11</a:t>
            </a:r>
            <a:endParaRPr lang="en-US" altLang="en-US" sz="2000" dirty="0">
              <a:solidFill>
                <a:srgbClr val="FFFFFF"/>
              </a:solidFill>
              <a:latin typeface="Papyrus" pitchFamily="66" charset="0"/>
            </a:endParaRPr>
          </a:p>
        </p:txBody>
      </p:sp>
      <p:sp>
        <p:nvSpPr>
          <p:cNvPr id="14" name="Text Box 1037"/>
          <p:cNvSpPr txBox="1">
            <a:spLocks noChangeArrowheads="1"/>
          </p:cNvSpPr>
          <p:nvPr/>
        </p:nvSpPr>
        <p:spPr bwMode="auto">
          <a:xfrm>
            <a:off x="228600" y="5334000"/>
            <a:ext cx="8743723" cy="1477328"/>
          </a:xfrm>
          <a:prstGeom prst="rect">
            <a:avLst/>
          </a:prstGeom>
          <a:solidFill>
            <a:srgbClr val="0E3968"/>
          </a:solidFill>
          <a:ln>
            <a:noFill/>
          </a:ln>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5 Do not rebuke an older man but encourage him as you would a father, younger men as brothers, 2 older women as mothers, younger women as sisters, in all purity.</a:t>
            </a:r>
            <a:r>
              <a:rPr lang="en-US" altLang="en-US" sz="2000" dirty="0" smtClean="0">
                <a:solidFill>
                  <a:srgbClr val="FFFFFF"/>
                </a:solidFill>
                <a:latin typeface="Papyrus" pitchFamily="66" charset="0"/>
              </a:rPr>
              <a:t>						</a:t>
            </a:r>
          </a:p>
          <a:p>
            <a:pPr eaLnBrk="1" hangingPunct="1">
              <a:spcBef>
                <a:spcPct val="50000"/>
              </a:spcBef>
              <a:buNone/>
            </a:pPr>
            <a:r>
              <a:rPr lang="en-US" altLang="en-US" sz="2000" dirty="0">
                <a:solidFill>
                  <a:srgbClr val="FFFFFF"/>
                </a:solidFill>
                <a:latin typeface="Papyrus" pitchFamily="66" charset="0"/>
              </a:rPr>
              <a:t>	</a:t>
            </a:r>
            <a:r>
              <a:rPr lang="en-US" altLang="en-US" sz="2000" dirty="0" smtClean="0">
                <a:solidFill>
                  <a:srgbClr val="FFFFFF"/>
                </a:solidFill>
                <a:latin typeface="Papyrus" pitchFamily="66" charset="0"/>
              </a:rPr>
              <a:t>						I Timothy 5: 1,2</a:t>
            </a:r>
            <a:endParaRPr lang="en-US" altLang="en-US" sz="2000" dirty="0">
              <a:solidFill>
                <a:srgbClr val="FFFFFF"/>
              </a:solidFill>
              <a:latin typeface="Papyrus" pitchFamily="66" charset="0"/>
            </a:endParaRPr>
          </a:p>
        </p:txBody>
      </p:sp>
      <p:sp>
        <p:nvSpPr>
          <p:cNvPr id="15" name="Text Box 1037"/>
          <p:cNvSpPr txBox="1">
            <a:spLocks noChangeArrowheads="1"/>
          </p:cNvSpPr>
          <p:nvPr/>
        </p:nvSpPr>
        <p:spPr bwMode="auto">
          <a:xfrm>
            <a:off x="152400" y="5382161"/>
            <a:ext cx="8743723" cy="1323439"/>
          </a:xfrm>
          <a:prstGeom prst="rect">
            <a:avLst/>
          </a:prstGeom>
          <a:solidFill>
            <a:srgbClr val="0E3968"/>
          </a:solidFill>
          <a:ln>
            <a:noFill/>
          </a:ln>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31 What then shall we say to these things? If God is for us, who can be[</a:t>
            </a:r>
            <a:r>
              <a:rPr lang="en-US" altLang="en-US" sz="2000" dirty="0" err="1">
                <a:solidFill>
                  <a:srgbClr val="FFFFFF"/>
                </a:solidFill>
                <a:latin typeface="Papyrus" pitchFamily="66" charset="0"/>
              </a:rPr>
              <a:t>i</a:t>
            </a:r>
            <a:r>
              <a:rPr lang="en-US" altLang="en-US" sz="2000" dirty="0">
                <a:solidFill>
                  <a:srgbClr val="FFFFFF"/>
                </a:solidFill>
                <a:latin typeface="Papyrus" pitchFamily="66" charset="0"/>
              </a:rPr>
              <a:t>] against us? 32 He who did not spare his own Son but gave him up for us all, how will he not also with him graciously give us all things?</a:t>
            </a:r>
            <a:r>
              <a:rPr lang="en-US" altLang="en-US" sz="2000" dirty="0" smtClean="0">
                <a:solidFill>
                  <a:srgbClr val="FFFFFF"/>
                </a:solidFill>
                <a:latin typeface="Papyrus" pitchFamily="66" charset="0"/>
              </a:rPr>
              <a:t>											Romans 8: 31,32</a:t>
            </a:r>
            <a:endParaRPr lang="en-US" altLang="en-US" sz="2000" dirty="0">
              <a:solidFill>
                <a:srgbClr val="FFFFFF"/>
              </a:solidFill>
              <a:latin typeface="Papyrus" pitchFamily="66" charset="0"/>
            </a:endParaRPr>
          </a:p>
        </p:txBody>
      </p:sp>
    </p:spTree>
    <p:extLst>
      <p:ext uri="{BB962C8B-B14F-4D97-AF65-F5344CB8AC3E}">
        <p14:creationId xmlns:p14="http://schemas.microsoft.com/office/powerpoint/2010/main" val="121007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animEffect transition="in" filter="fade">
                                      <p:cBhvr>
                                        <p:cTn id="46" dur="500"/>
                                        <p:tgtEl>
                                          <p:spTgt spid="6">
                                            <p:txEl>
                                              <p:pRg st="10" end="1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11" end="11"/>
                                            </p:txEl>
                                          </p:spTgt>
                                        </p:tgtEl>
                                        <p:attrNameLst>
                                          <p:attrName>style.visibility</p:attrName>
                                        </p:attrNameLst>
                                      </p:cBhvr>
                                      <p:to>
                                        <p:strVal val="visible"/>
                                      </p:to>
                                    </p:set>
                                    <p:animEffect transition="in" filter="fade">
                                      <p:cBhvr>
                                        <p:cTn id="54" dur="500"/>
                                        <p:tgtEl>
                                          <p:spTgt spid="6">
                                            <p:txEl>
                                              <p:pRg st="11" end="1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1754326"/>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REVIEW: 	</a:t>
            </a:r>
            <a:r>
              <a:rPr lang="en-US" sz="2800" b="1" kern="0" dirty="0" smtClean="0">
                <a:solidFill>
                  <a:srgbClr val="4A8B9A"/>
                </a:solidFill>
                <a:effectLst>
                  <a:outerShdw blurRad="38100" dist="38100" dir="2700000" algn="tl">
                    <a:srgbClr val="000000">
                      <a:alpha val="43137"/>
                    </a:srgbClr>
                  </a:outerShdw>
                </a:effectLst>
              </a:rPr>
              <a:t>Regeneration</a:t>
            </a: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(presupposed)</a:t>
            </a:r>
          </a:p>
          <a:p>
            <a:pPr fontAlgn="base">
              <a:spcBef>
                <a:spcPct val="0"/>
              </a:spcBef>
              <a:spcAft>
                <a:spcPct val="0"/>
              </a:spcAft>
              <a:defRPr/>
            </a:pPr>
            <a:r>
              <a:rPr lang="en-US" sz="2800" b="1" kern="0" dirty="0">
                <a:solidFill>
                  <a:srgbClr val="4A8B9A"/>
                </a:solidFill>
                <a:effectLst>
                  <a:outerShdw blurRad="38100" dist="38100" dir="2700000" algn="tl">
                    <a:srgbClr val="000000">
                      <a:alpha val="43137"/>
                    </a:srgbClr>
                  </a:outerShdw>
                </a:effectLst>
              </a:rPr>
              <a:t>Gospel </a:t>
            </a:r>
            <a:r>
              <a:rPr lang="en-US" sz="2800" b="1" kern="0" dirty="0" smtClean="0">
                <a:solidFill>
                  <a:srgbClr val="4A8B9A"/>
                </a:solidFill>
                <a:effectLst>
                  <a:outerShdw blurRad="38100" dist="38100" dir="2700000" algn="tl">
                    <a:srgbClr val="000000">
                      <a:alpha val="43137"/>
                    </a:srgbClr>
                  </a:outerShdw>
                </a:effectLst>
              </a:rPr>
              <a:t>Call		Regeneration		Justification 		Adoption		Sanctification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8" name="Rounded Rectangular Callout 7"/>
          <p:cNvSpPr/>
          <p:nvPr/>
        </p:nvSpPr>
        <p:spPr>
          <a:xfrm>
            <a:off x="2711785" y="2555523"/>
            <a:ext cx="3030428" cy="651054"/>
          </a:xfrm>
          <a:prstGeom prst="wedgeRoundRectCallout">
            <a:avLst>
              <a:gd name="adj1" fmla="val -3088"/>
              <a:gd name="adj2" fmla="val -168410"/>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 makes us alive in Him; “new birth”</a:t>
            </a:r>
            <a:endParaRPr lang="en-US" sz="1600" i="1" dirty="0">
              <a:solidFill>
                <a:srgbClr val="FFFFFF">
                  <a:lumMod val="95000"/>
                </a:srgbClr>
              </a:solidFill>
              <a:latin typeface="Calibri" pitchFamily="34" charset="0"/>
              <a:cs typeface="Calibri" pitchFamily="34" charset="0"/>
            </a:endParaRPr>
          </a:p>
        </p:txBody>
      </p:sp>
      <p:sp>
        <p:nvSpPr>
          <p:cNvPr id="10" name="Rounded Rectangular Callout 9"/>
          <p:cNvSpPr/>
          <p:nvPr/>
        </p:nvSpPr>
        <p:spPr>
          <a:xfrm>
            <a:off x="250825" y="2355988"/>
            <a:ext cx="1882775" cy="1050125"/>
          </a:xfrm>
          <a:prstGeom prst="wedgeRoundRectCallout">
            <a:avLst>
              <a:gd name="adj1" fmla="val -26440"/>
              <a:gd name="adj2" fmla="val -10497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 summons us to Him</a:t>
            </a:r>
            <a:endParaRPr lang="en-US" sz="1600" dirty="0">
              <a:solidFill>
                <a:srgbClr val="FFFFFF">
                  <a:lumMod val="95000"/>
                </a:srgbClr>
              </a:solidFill>
              <a:latin typeface="Calibri" pitchFamily="34" charset="0"/>
              <a:cs typeface="Calibri" pitchFamily="34" charset="0"/>
            </a:endParaRPr>
          </a:p>
        </p:txBody>
      </p:sp>
      <p:sp>
        <p:nvSpPr>
          <p:cNvPr id="11" name="Rounded Rectangular Callout 10"/>
          <p:cNvSpPr/>
          <p:nvPr/>
        </p:nvSpPr>
        <p:spPr>
          <a:xfrm>
            <a:off x="6151675" y="2637798"/>
            <a:ext cx="2992325" cy="568779"/>
          </a:xfrm>
          <a:prstGeom prst="wedgeRoundRectCallout">
            <a:avLst>
              <a:gd name="adj1" fmla="val 2589"/>
              <a:gd name="adj2" fmla="val -206014"/>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 forgives us &amp; declares us righteous</a:t>
            </a:r>
            <a:endParaRPr lang="en-US" sz="1600" dirty="0">
              <a:solidFill>
                <a:srgbClr val="FFFFFF">
                  <a:lumMod val="95000"/>
                </a:srgbClr>
              </a:solidFill>
              <a:latin typeface="Calibri" pitchFamily="34" charset="0"/>
              <a:cs typeface="Calibri" pitchFamily="34" charset="0"/>
            </a:endParaRPr>
          </a:p>
        </p:txBody>
      </p:sp>
      <p:sp>
        <p:nvSpPr>
          <p:cNvPr id="12" name="Rounded Rectangular Callout 11"/>
          <p:cNvSpPr/>
          <p:nvPr/>
        </p:nvSpPr>
        <p:spPr>
          <a:xfrm>
            <a:off x="1524000" y="3962400"/>
            <a:ext cx="2834482" cy="1295400"/>
          </a:xfrm>
          <a:prstGeom prst="wedgeRoundRectCallout">
            <a:avLst>
              <a:gd name="adj1" fmla="val -14230"/>
              <a:gd name="adj2" fmla="val -177038"/>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 brings us into His family as sons &amp; daughters</a:t>
            </a:r>
            <a:endParaRPr lang="en-US" sz="1600" dirty="0">
              <a:solidFill>
                <a:srgbClr val="FFFFFF">
                  <a:lumMod val="95000"/>
                </a:srgbClr>
              </a:solidFill>
              <a:latin typeface="Calibri" pitchFamily="34" charset="0"/>
              <a:cs typeface="Calibri" pitchFamily="34" charset="0"/>
            </a:endParaRPr>
          </a:p>
        </p:txBody>
      </p:sp>
      <p:sp>
        <p:nvSpPr>
          <p:cNvPr id="13" name="Rounded Rectangular Callout 12"/>
          <p:cNvSpPr/>
          <p:nvPr/>
        </p:nvSpPr>
        <p:spPr>
          <a:xfrm>
            <a:off x="5257800" y="3939386"/>
            <a:ext cx="2590800" cy="1123712"/>
          </a:xfrm>
          <a:prstGeom prst="wedgeRoundRectCallout">
            <a:avLst>
              <a:gd name="adj1" fmla="val -16621"/>
              <a:gd name="adj2" fmla="val -20422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 conforms us to His image—He makes us righteous</a:t>
            </a:r>
            <a:endParaRPr lang="en-US" sz="1600" dirty="0">
              <a:solidFill>
                <a:srgbClr val="FFFFFF">
                  <a:lumMod val="95000"/>
                </a:srgbClr>
              </a:solidFill>
              <a:latin typeface="Calibri" pitchFamily="34" charset="0"/>
              <a:cs typeface="Calibri" pitchFamily="34" charset="0"/>
            </a:endParaRPr>
          </a:p>
        </p:txBody>
      </p:sp>
      <p:sp>
        <p:nvSpPr>
          <p:cNvPr id="15" name="Rounded Rectangular Callout 14"/>
          <p:cNvSpPr/>
          <p:nvPr/>
        </p:nvSpPr>
        <p:spPr>
          <a:xfrm>
            <a:off x="4999037" y="834032"/>
            <a:ext cx="3535363" cy="525062"/>
          </a:xfrm>
          <a:prstGeom prst="wedgeRoundRectCallout">
            <a:avLst>
              <a:gd name="adj1" fmla="val -66622"/>
              <a:gd name="adj2" fmla="val 1942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God’s grace to us before time</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135990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1323439"/>
          </a:xfrm>
          <a:prstGeom prst="rect">
            <a:avLst/>
          </a:prstGeom>
        </p:spPr>
        <p:txBody>
          <a:bodyPr>
            <a:spAutoFit/>
          </a:bodyPr>
          <a:lstStyle/>
          <a:p>
            <a:pPr fontAlgn="base">
              <a:spcBef>
                <a:spcPct val="0"/>
              </a:spcBef>
              <a:spcAft>
                <a:spcPct val="0"/>
              </a:spcAft>
              <a:defRPr/>
            </a:pPr>
            <a:endParaRPr lang="en-US" sz="2800" b="1" kern="0" dirty="0" smtClean="0">
              <a:solidFill>
                <a:srgbClr val="4A8B9A"/>
              </a:solidFill>
              <a:effectLst>
                <a:outerShdw blurRad="38100" dist="38100" dir="2700000" algn="tl">
                  <a:srgbClr val="000000">
                    <a:alpha val="43137"/>
                  </a:srgbClr>
                </a:outerShdw>
              </a:effectLst>
            </a:endParaRPr>
          </a:p>
          <a:p>
            <a:pPr fontAlgn="base">
              <a:spcBef>
                <a:spcPct val="0"/>
              </a:spcBef>
              <a:spcAft>
                <a:spcPct val="0"/>
              </a:spcAft>
              <a:defRPr/>
            </a:pPr>
            <a:r>
              <a:rPr lang="en-US" sz="2800" b="1" kern="0" dirty="0" smtClean="0">
                <a:solidFill>
                  <a:srgbClr val="4A8B9A"/>
                </a:solidFill>
                <a:effectLst>
                  <a:outerShdw blurRad="38100" dist="38100" dir="2700000" algn="tl">
                    <a:srgbClr val="000000">
                      <a:alpha val="43137"/>
                    </a:srgbClr>
                  </a:outerShdw>
                </a:effectLst>
              </a:rPr>
              <a:t>	     Justification </a:t>
            </a:r>
            <a:r>
              <a:rPr lang="en-US" sz="2800" b="1" kern="0" dirty="0">
                <a:solidFill>
                  <a:srgbClr val="4A8B9A"/>
                </a:solidFill>
                <a:effectLst>
                  <a:outerShdw blurRad="38100" dist="38100" dir="2700000" algn="tl">
                    <a:srgbClr val="000000">
                      <a:alpha val="43137"/>
                    </a:srgbClr>
                  </a:outerShdw>
                </a:effectLst>
              </a:rPr>
              <a:t>	</a:t>
            </a:r>
            <a:r>
              <a:rPr lang="en-US" sz="2800" b="1" kern="0" dirty="0" smtClean="0">
                <a:solidFill>
                  <a:srgbClr val="4A8B9A"/>
                </a:solidFill>
                <a:effectLst>
                  <a:outerShdw blurRad="38100" dist="38100" dir="2700000" algn="tl">
                    <a:srgbClr val="000000">
                      <a:alpha val="43137"/>
                    </a:srgbClr>
                  </a:outerShdw>
                </a:effectLst>
              </a:rPr>
              <a:t>	           Sanctification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4" name="Rectangle 13"/>
          <p:cNvSpPr/>
          <p:nvPr/>
        </p:nvSpPr>
        <p:spPr>
          <a:xfrm>
            <a:off x="3429000" y="1979464"/>
            <a:ext cx="2514600" cy="3539430"/>
          </a:xfrm>
          <a:prstGeom prst="rect">
            <a:avLst/>
          </a:prstGeom>
          <a:solidFill>
            <a:schemeClr val="bg1">
              <a:alpha val="66000"/>
            </a:schemeClr>
          </a:solidFill>
        </p:spPr>
        <p:txBody>
          <a:bodyPr wrap="square">
            <a:spAutoFit/>
          </a:bodyPr>
          <a:lstStyle/>
          <a:p>
            <a:pPr algn="ctr"/>
            <a:r>
              <a:rPr lang="en-US" sz="2800" dirty="0" smtClean="0">
                <a:latin typeface="Calibri" panose="020F0502020204030204" pitchFamily="34" charset="0"/>
              </a:rPr>
              <a:t>Work</a:t>
            </a:r>
          </a:p>
          <a:p>
            <a:pPr algn="ctr"/>
            <a:endParaRPr lang="en-US" sz="2800" dirty="0">
              <a:latin typeface="Calibri" panose="020F0502020204030204" pitchFamily="34" charset="0"/>
            </a:endParaRPr>
          </a:p>
          <a:p>
            <a:pPr algn="ctr"/>
            <a:r>
              <a:rPr lang="en-US" sz="2800" dirty="0" smtClean="0">
                <a:latin typeface="Calibri" panose="020F0502020204030204" pitchFamily="34" charset="0"/>
              </a:rPr>
              <a:t>Relation to time</a:t>
            </a:r>
          </a:p>
          <a:p>
            <a:pPr algn="ctr"/>
            <a:endParaRPr lang="en-US" sz="2800" dirty="0">
              <a:latin typeface="Calibri" panose="020F0502020204030204" pitchFamily="34" charset="0"/>
            </a:endParaRPr>
          </a:p>
          <a:p>
            <a:pPr algn="ctr"/>
            <a:r>
              <a:rPr lang="en-US" sz="2800" dirty="0" smtClean="0">
                <a:latin typeface="Calibri" panose="020F0502020204030204" pitchFamily="34" charset="0"/>
              </a:rPr>
              <a:t>Agent</a:t>
            </a:r>
          </a:p>
          <a:p>
            <a:pPr algn="ctr"/>
            <a:endParaRPr lang="en-US" sz="2800" dirty="0">
              <a:latin typeface="Calibri" panose="020F0502020204030204" pitchFamily="34" charset="0"/>
            </a:endParaRPr>
          </a:p>
          <a:p>
            <a:pPr algn="ctr"/>
            <a:r>
              <a:rPr lang="en-US" sz="2800" dirty="0" smtClean="0">
                <a:latin typeface="Calibri" panose="020F0502020204030204" pitchFamily="34" charset="0"/>
              </a:rPr>
              <a:t>Result</a:t>
            </a:r>
          </a:p>
          <a:p>
            <a:pPr algn="ctr"/>
            <a:endParaRPr lang="en-US" sz="2800" dirty="0" smtClean="0">
              <a:latin typeface="Calibri" panose="020F0502020204030204" pitchFamily="34" charset="0"/>
            </a:endParaRPr>
          </a:p>
        </p:txBody>
      </p:sp>
      <p:sp>
        <p:nvSpPr>
          <p:cNvPr id="16" name="Rounded Rectangular Callout 15"/>
          <p:cNvSpPr/>
          <p:nvPr/>
        </p:nvSpPr>
        <p:spPr>
          <a:xfrm>
            <a:off x="258763" y="2667000"/>
            <a:ext cx="2834482" cy="1123712"/>
          </a:xfrm>
          <a:prstGeom prst="wedgeRoundRectCallout">
            <a:avLst>
              <a:gd name="adj1" fmla="val 67572"/>
              <a:gd name="adj2" fmla="val 2146"/>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Once for all time (punctual)—though the effects echo to glory</a:t>
            </a:r>
            <a:endParaRPr lang="en-US" sz="1600" dirty="0">
              <a:solidFill>
                <a:srgbClr val="FFFFFF">
                  <a:lumMod val="95000"/>
                </a:srgbClr>
              </a:solidFill>
              <a:latin typeface="Calibri" pitchFamily="34" charset="0"/>
              <a:cs typeface="Calibri" pitchFamily="34" charset="0"/>
            </a:endParaRPr>
          </a:p>
        </p:txBody>
      </p:sp>
      <p:sp>
        <p:nvSpPr>
          <p:cNvPr id="17" name="Rounded Rectangular Callout 16"/>
          <p:cNvSpPr/>
          <p:nvPr/>
        </p:nvSpPr>
        <p:spPr>
          <a:xfrm>
            <a:off x="6172200" y="2773007"/>
            <a:ext cx="2834482" cy="647700"/>
          </a:xfrm>
          <a:prstGeom prst="wedgeRoundRectCallout">
            <a:avLst>
              <a:gd name="adj1" fmla="val -60892"/>
              <a:gd name="adj2" fmla="val 69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Continuous throughout life (progressive)</a:t>
            </a:r>
            <a:endParaRPr lang="en-US" sz="1600" dirty="0">
              <a:solidFill>
                <a:srgbClr val="FFFFFF">
                  <a:lumMod val="95000"/>
                </a:srgbClr>
              </a:solidFill>
              <a:latin typeface="Calibri" pitchFamily="34" charset="0"/>
              <a:cs typeface="Calibri" pitchFamily="34" charset="0"/>
            </a:endParaRPr>
          </a:p>
        </p:txBody>
      </p:sp>
      <p:sp>
        <p:nvSpPr>
          <p:cNvPr id="18" name="Rounded Rectangular Callout 17"/>
          <p:cNvSpPr/>
          <p:nvPr/>
        </p:nvSpPr>
        <p:spPr>
          <a:xfrm>
            <a:off x="389392" y="3962400"/>
            <a:ext cx="2834482" cy="647700"/>
          </a:xfrm>
          <a:prstGeom prst="wedgeRoundRectCallout">
            <a:avLst>
              <a:gd name="adj1" fmla="val 69300"/>
              <a:gd name="adj2" fmla="val -27038"/>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 (</a:t>
            </a:r>
            <a:r>
              <a:rPr lang="en-US" sz="2000" dirty="0" err="1" smtClean="0">
                <a:solidFill>
                  <a:srgbClr val="FFFFFF"/>
                </a:solidFill>
                <a:latin typeface="Calibri" pitchFamily="34" charset="0"/>
                <a:cs typeface="Calibri" pitchFamily="34" charset="0"/>
              </a:rPr>
              <a:t>monergistic</a:t>
            </a:r>
            <a:r>
              <a:rPr lang="en-US" sz="2000" dirty="0" smtClean="0">
                <a:solidFill>
                  <a:srgbClr val="FFFFFF"/>
                </a:solidFill>
                <a:latin typeface="Calibri" pitchFamily="34" charset="0"/>
                <a:cs typeface="Calibri" pitchFamily="34" charset="0"/>
              </a:rPr>
              <a:t>)</a:t>
            </a:r>
            <a:endParaRPr lang="en-US" sz="1600" dirty="0">
              <a:solidFill>
                <a:srgbClr val="FFFFFF">
                  <a:lumMod val="95000"/>
                </a:srgbClr>
              </a:solidFill>
              <a:latin typeface="Calibri" pitchFamily="34" charset="0"/>
              <a:cs typeface="Calibri" pitchFamily="34" charset="0"/>
            </a:endParaRPr>
          </a:p>
        </p:txBody>
      </p:sp>
      <p:sp>
        <p:nvSpPr>
          <p:cNvPr id="19" name="Rounded Rectangular Callout 18"/>
          <p:cNvSpPr/>
          <p:nvPr/>
        </p:nvSpPr>
        <p:spPr>
          <a:xfrm>
            <a:off x="6172200" y="3505200"/>
            <a:ext cx="2834482" cy="1123712"/>
          </a:xfrm>
          <a:prstGeom prst="wedgeRoundRectCallout">
            <a:avLst>
              <a:gd name="adj1" fmla="val -68381"/>
              <a:gd name="adj2" fmla="val -16954"/>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 (</a:t>
            </a:r>
            <a:r>
              <a:rPr lang="en-US" sz="2000" dirty="0" err="1" smtClean="0">
                <a:solidFill>
                  <a:srgbClr val="FFFFFF"/>
                </a:solidFill>
                <a:latin typeface="Calibri" pitchFamily="34" charset="0"/>
                <a:cs typeface="Calibri" pitchFamily="34" charset="0"/>
              </a:rPr>
              <a:t>monergistic</a:t>
            </a:r>
            <a:r>
              <a:rPr lang="en-US" sz="2000" dirty="0" smtClean="0">
                <a:solidFill>
                  <a:srgbClr val="FFFFFF"/>
                </a:solidFill>
                <a:latin typeface="Calibri" pitchFamily="34" charset="0"/>
                <a:cs typeface="Calibri" pitchFamily="34" charset="0"/>
              </a:rPr>
              <a:t>); God &amp; man cooperates (synergistic)</a:t>
            </a:r>
            <a:endParaRPr lang="en-US" sz="1600" dirty="0">
              <a:solidFill>
                <a:srgbClr val="FFFFFF">
                  <a:lumMod val="95000"/>
                </a:srgbClr>
              </a:solidFill>
              <a:latin typeface="Calibri" pitchFamily="34" charset="0"/>
              <a:cs typeface="Calibri" pitchFamily="34" charset="0"/>
            </a:endParaRPr>
          </a:p>
        </p:txBody>
      </p:sp>
      <p:sp>
        <p:nvSpPr>
          <p:cNvPr id="20" name="Rounded Rectangular Callout 19"/>
          <p:cNvSpPr/>
          <p:nvPr/>
        </p:nvSpPr>
        <p:spPr>
          <a:xfrm>
            <a:off x="411163" y="4743688"/>
            <a:ext cx="2834482" cy="1123712"/>
          </a:xfrm>
          <a:prstGeom prst="wedgeRoundRectCallout">
            <a:avLst>
              <a:gd name="adj1" fmla="val 68147"/>
              <a:gd name="adj2" fmla="val -3771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Perfect in this life; made full in glory; equal to all Christians</a:t>
            </a:r>
            <a:endParaRPr lang="en-US" sz="1600" dirty="0">
              <a:solidFill>
                <a:srgbClr val="FFFFFF">
                  <a:lumMod val="95000"/>
                </a:srgbClr>
              </a:solidFill>
              <a:latin typeface="Calibri" pitchFamily="34" charset="0"/>
              <a:cs typeface="Calibri" pitchFamily="34" charset="0"/>
            </a:endParaRPr>
          </a:p>
        </p:txBody>
      </p:sp>
      <p:sp>
        <p:nvSpPr>
          <p:cNvPr id="21" name="Rounded Rectangular Callout 20"/>
          <p:cNvSpPr/>
          <p:nvPr/>
        </p:nvSpPr>
        <p:spPr>
          <a:xfrm>
            <a:off x="6172200" y="4631769"/>
            <a:ext cx="2834482" cy="1464231"/>
          </a:xfrm>
          <a:prstGeom prst="wedgeRoundRectCallout">
            <a:avLst>
              <a:gd name="adj1" fmla="val -71837"/>
              <a:gd name="adj2" fmla="val -31842"/>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Not perfected in this life; perfected in glory; greater in some than others</a:t>
            </a:r>
            <a:endParaRPr lang="en-US" sz="1600" dirty="0">
              <a:solidFill>
                <a:srgbClr val="FFFFFF">
                  <a:lumMod val="95000"/>
                </a:srgbClr>
              </a:solidFill>
              <a:latin typeface="Calibri" pitchFamily="34" charset="0"/>
              <a:cs typeface="Calibri" pitchFamily="34" charset="0"/>
            </a:endParaRPr>
          </a:p>
        </p:txBody>
      </p:sp>
      <p:sp>
        <p:nvSpPr>
          <p:cNvPr id="12" name="Rounded Rectangular Callout 11"/>
          <p:cNvSpPr/>
          <p:nvPr/>
        </p:nvSpPr>
        <p:spPr>
          <a:xfrm>
            <a:off x="258763" y="1905000"/>
            <a:ext cx="2834482" cy="647700"/>
          </a:xfrm>
          <a:prstGeom prst="wedgeRoundRectCallout">
            <a:avLst>
              <a:gd name="adj1" fmla="val 69876"/>
              <a:gd name="adj2" fmla="val 2086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Addresses legal standing</a:t>
            </a:r>
            <a:endParaRPr lang="en-US" sz="1600" dirty="0">
              <a:solidFill>
                <a:srgbClr val="FFFFFF">
                  <a:lumMod val="95000"/>
                </a:srgbClr>
              </a:solidFill>
              <a:latin typeface="Calibri" pitchFamily="34" charset="0"/>
              <a:cs typeface="Calibri" pitchFamily="34" charset="0"/>
            </a:endParaRPr>
          </a:p>
        </p:txBody>
      </p:sp>
      <p:sp>
        <p:nvSpPr>
          <p:cNvPr id="15" name="Rounded Rectangular Callout 14"/>
          <p:cNvSpPr/>
          <p:nvPr/>
        </p:nvSpPr>
        <p:spPr>
          <a:xfrm>
            <a:off x="6172200" y="1979464"/>
            <a:ext cx="2971800" cy="647700"/>
          </a:xfrm>
          <a:prstGeom prst="wedgeRoundRectCallout">
            <a:avLst>
              <a:gd name="adj1" fmla="val -74717"/>
              <a:gd name="adj2" fmla="val -939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Addresses internal condition</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3893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12"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477875"/>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Sanctification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Keep this in mind…		1.  God is Holy.</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Ever consider the Holiness of God?</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2.  We are fallen.</a:t>
            </a:r>
          </a:p>
          <a:p>
            <a:pPr marL="914400" lvl="1" indent="-457200" fontAlgn="base">
              <a:spcBef>
                <a:spcPct val="0"/>
              </a:spcBef>
              <a:spcAft>
                <a:spcPct val="0"/>
              </a:spcAft>
              <a:buAutoNum type="arabicPeriod" startAt="2"/>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lvl="1"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5" name="Rounded Rectangular Callout 4"/>
          <p:cNvSpPr/>
          <p:nvPr/>
        </p:nvSpPr>
        <p:spPr>
          <a:xfrm>
            <a:off x="3581400" y="762000"/>
            <a:ext cx="5410200" cy="1123712"/>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 progressive work of God and man that makes us more and more free from sin and more like Christ in our actual lives. </a:t>
            </a:r>
            <a:endParaRPr lang="en-US" sz="1600" dirty="0">
              <a:solidFill>
                <a:srgbClr val="FFFFFF">
                  <a:lumMod val="95000"/>
                </a:srgbClr>
              </a:solidFill>
              <a:latin typeface="Calibri" pitchFamily="34" charset="0"/>
              <a:cs typeface="Calibri" pitchFamily="34" charset="0"/>
            </a:endParaRPr>
          </a:p>
        </p:txBody>
      </p:sp>
      <p:sp>
        <p:nvSpPr>
          <p:cNvPr id="4" name="Rectangle 3"/>
          <p:cNvSpPr/>
          <p:nvPr/>
        </p:nvSpPr>
        <p:spPr>
          <a:xfrm>
            <a:off x="152400" y="3810000"/>
            <a:ext cx="2823680" cy="707886"/>
          </a:xfrm>
          <a:prstGeom prst="rect">
            <a:avLst/>
          </a:prstGeom>
        </p:spPr>
        <p:txBody>
          <a:bodyPr wrap="square">
            <a:spAutoFit/>
          </a:bodyPr>
          <a:lstStyle/>
          <a:p>
            <a:r>
              <a:rPr lang="en-US" sz="2000" b="1" dirty="0">
                <a:latin typeface="Calibri" panose="020F0502020204030204" pitchFamily="34" charset="0"/>
                <a:hlinkClick r:id="rId4" tooltip="Animated Explanation of God's Holiness"/>
              </a:rPr>
              <a:t>Animated Explanation of God's Holiness</a:t>
            </a:r>
            <a:endParaRPr lang="en-US" sz="2000" b="1" dirty="0">
              <a:latin typeface="Calibri" panose="020F0502020204030204" pitchFamily="34" charset="0"/>
            </a:endParaRPr>
          </a:p>
        </p:txBody>
      </p:sp>
      <p:pic>
        <p:nvPicPr>
          <p:cNvPr id="33794" name="Picture 2" descr="https://i.ytimg.com/vi/l9vn5UvsHvM/maxres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728055"/>
            <a:ext cx="1888601" cy="1062658"/>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3273651" y="3414023"/>
            <a:ext cx="5745163" cy="3166824"/>
          </a:xfrm>
          <a:prstGeom prst="wedgeRoundRectCallout">
            <a:avLst>
              <a:gd name="adj1" fmla="val 3108"/>
              <a:gd name="adj2" fmla="val -55989"/>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a:t>
            </a:r>
            <a:r>
              <a:rPr lang="en-US" sz="2000" dirty="0">
                <a:solidFill>
                  <a:srgbClr val="FFFFFF"/>
                </a:solidFill>
                <a:latin typeface="Calibri" pitchFamily="34" charset="0"/>
                <a:cs typeface="Calibri" pitchFamily="34" charset="0"/>
              </a:rPr>
              <a:t>The tongue is a restless evil, full </a:t>
            </a:r>
            <a:r>
              <a:rPr lang="en-US" sz="2000" dirty="0" smtClean="0">
                <a:solidFill>
                  <a:srgbClr val="FFFFFF"/>
                </a:solidFill>
                <a:latin typeface="Calibri" pitchFamily="34" charset="0"/>
                <a:cs typeface="Calibri" pitchFamily="34" charset="0"/>
              </a:rPr>
              <a:t>of </a:t>
            </a:r>
            <a:r>
              <a:rPr lang="en-US" sz="2000" dirty="0">
                <a:solidFill>
                  <a:srgbClr val="FFFFFF"/>
                </a:solidFill>
                <a:latin typeface="Calibri" pitchFamily="34" charset="0"/>
                <a:cs typeface="Calibri" pitchFamily="34" charset="0"/>
              </a:rPr>
              <a:t>deadly poison. This was the realization of Isaiah. He recognized that he was not alone in his dilemma. He understood that the whole nation was infected with dirty mouths: "I live among a people of unclean lips." in the flash of the moment Isaiah had a new radical understanding of sin. He saw that </a:t>
            </a:r>
            <a:r>
              <a:rPr lang="en-US" sz="2000" dirty="0" smtClean="0">
                <a:solidFill>
                  <a:srgbClr val="FFFFFF"/>
                </a:solidFill>
                <a:latin typeface="Calibri" pitchFamily="34" charset="0"/>
                <a:cs typeface="Calibri" pitchFamily="34" charset="0"/>
              </a:rPr>
              <a:t>it </a:t>
            </a:r>
            <a:r>
              <a:rPr lang="en-US" sz="2000" dirty="0">
                <a:solidFill>
                  <a:srgbClr val="FFFFFF"/>
                </a:solidFill>
                <a:latin typeface="Calibri" pitchFamily="34" charset="0"/>
                <a:cs typeface="Calibri" pitchFamily="34" charset="0"/>
              </a:rPr>
              <a:t>was pervasive, in him and in everyone else.”</a:t>
            </a:r>
          </a:p>
          <a:p>
            <a:pPr fontAlgn="base">
              <a:spcBef>
                <a:spcPct val="0"/>
              </a:spcBef>
              <a:spcAft>
                <a:spcPct val="0"/>
              </a:spcAft>
              <a:defRPr/>
            </a:pPr>
            <a:r>
              <a:rPr lang="en-US" sz="2000" dirty="0" smtClean="0">
                <a:solidFill>
                  <a:srgbClr val="FFFFFF"/>
                </a:solidFill>
                <a:latin typeface="Calibri" pitchFamily="34" charset="0"/>
                <a:cs typeface="Calibri" pitchFamily="34" charset="0"/>
              </a:rPr>
              <a:t>	― </a:t>
            </a:r>
            <a:r>
              <a:rPr lang="en-US" sz="2000" dirty="0">
                <a:solidFill>
                  <a:srgbClr val="FFFFFF"/>
                </a:solidFill>
                <a:latin typeface="Calibri" pitchFamily="34" charset="0"/>
                <a:cs typeface="Calibri" pitchFamily="34" charset="0"/>
              </a:rPr>
              <a:t>R.C. Sproul, The Holiness of God </a:t>
            </a:r>
            <a:endParaRPr lang="en-US" sz="1600" dirty="0">
              <a:solidFill>
                <a:srgbClr val="FFFFFF">
                  <a:lumMod val="95000"/>
                </a:srgbClr>
              </a:solidFill>
              <a:latin typeface="Calibri" pitchFamily="34" charset="0"/>
              <a:cs typeface="Calibri" pitchFamily="34" charset="0"/>
            </a:endParaRPr>
          </a:p>
        </p:txBody>
      </p:sp>
      <p:pic>
        <p:nvPicPr>
          <p:cNvPr id="33796" name="Picture 4" descr="https://seashoremary.files.wordpress.com/2012/11/angel-n-isaiah-the-prophet-unclean-lip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186" y="4517886"/>
            <a:ext cx="2977628" cy="2233221"/>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a:xfrm>
            <a:off x="3276600" y="3258741"/>
            <a:ext cx="5745163" cy="3507343"/>
          </a:xfrm>
          <a:prstGeom prst="wedgeRoundRectCallout">
            <a:avLst>
              <a:gd name="adj1" fmla="val 3108"/>
              <a:gd name="adj2" fmla="val -55989"/>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“Holiness provokes hatred. The greater the holiness, the greater the human hostility toward it. It seems insane. No man was ever more loving than Jesus Christ. Yet even His love made people angry. His love was a perfect love, a transcendent and holy love, but His very love brought trauma to people. This kind of love is so majestic we can't stand it.”</a:t>
            </a:r>
          </a:p>
          <a:p>
            <a:pPr fontAlgn="base">
              <a:spcBef>
                <a:spcPct val="0"/>
              </a:spcBef>
              <a:spcAft>
                <a:spcPct val="0"/>
              </a:spcAft>
              <a:defRPr/>
            </a:pPr>
            <a:endParaRPr lang="en-US" sz="2000" dirty="0">
              <a:solidFill>
                <a:srgbClr val="FFFFFF"/>
              </a:solidFill>
              <a:latin typeface="Calibri" pitchFamily="34" charset="0"/>
              <a:cs typeface="Calibri" pitchFamily="34" charset="0"/>
            </a:endParaRPr>
          </a:p>
          <a:p>
            <a:pPr fontAlgn="base">
              <a:spcBef>
                <a:spcPct val="0"/>
              </a:spcBef>
              <a:spcAft>
                <a:spcPct val="0"/>
              </a:spcAft>
              <a:defRPr/>
            </a:pPr>
            <a:r>
              <a:rPr lang="en-US" sz="2000" dirty="0" smtClean="0">
                <a:solidFill>
                  <a:srgbClr val="FFFFFF"/>
                </a:solidFill>
                <a:latin typeface="Calibri" pitchFamily="34" charset="0"/>
                <a:cs typeface="Calibri" pitchFamily="34" charset="0"/>
              </a:rPr>
              <a:t>	― </a:t>
            </a:r>
            <a:r>
              <a:rPr lang="en-US" sz="2000" dirty="0">
                <a:solidFill>
                  <a:srgbClr val="FFFFFF"/>
                </a:solidFill>
                <a:latin typeface="Calibri" pitchFamily="34" charset="0"/>
                <a:cs typeface="Calibri" pitchFamily="34" charset="0"/>
              </a:rPr>
              <a:t>R.C. Sproul, The Holiness of God </a:t>
            </a:r>
          </a:p>
        </p:txBody>
      </p:sp>
      <p:sp>
        <p:nvSpPr>
          <p:cNvPr id="16" name="Rounded Rectangular Callout 15"/>
          <p:cNvSpPr/>
          <p:nvPr/>
        </p:nvSpPr>
        <p:spPr>
          <a:xfrm>
            <a:off x="152400" y="4280297"/>
            <a:ext cx="2977628" cy="2485787"/>
          </a:xfrm>
          <a:prstGeom prst="wedgeRoundRectCallout">
            <a:avLst>
              <a:gd name="adj1" fmla="val 17914"/>
              <a:gd name="adj2" fmla="val -75038"/>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What distances us from God, namely God’s holiness, now joins us to Him in intimate fellowship as He, through </a:t>
            </a:r>
            <a:r>
              <a:rPr lang="en-US" sz="2000" b="1" dirty="0" smtClean="0">
                <a:solidFill>
                  <a:srgbClr val="FFFFFF"/>
                </a:solidFill>
                <a:latin typeface="Calibri" pitchFamily="34" charset="0"/>
                <a:cs typeface="Calibri" pitchFamily="34" charset="0"/>
              </a:rPr>
              <a:t>Sanctification</a:t>
            </a:r>
            <a:r>
              <a:rPr lang="en-US" sz="2000" dirty="0" smtClean="0">
                <a:solidFill>
                  <a:srgbClr val="FFFFFF"/>
                </a:solidFill>
                <a:latin typeface="Calibri" pitchFamily="34" charset="0"/>
                <a:cs typeface="Calibri" pitchFamily="34" charset="0"/>
              </a:rPr>
              <a:t>, makes us holy</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61488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794"/>
                                        </p:tgtEl>
                                        <p:attrNameLst>
                                          <p:attrName>style.visibility</p:attrName>
                                        </p:attrNameLst>
                                      </p:cBhvr>
                                      <p:to>
                                        <p:strVal val="visible"/>
                                      </p:to>
                                    </p:set>
                                    <p:animEffect transition="in" filter="fade">
                                      <p:cBhvr>
                                        <p:cTn id="20" dur="500"/>
                                        <p:tgtEl>
                                          <p:spTgt spid="3379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796"/>
                                        </p:tgtEl>
                                        <p:attrNameLst>
                                          <p:attrName>style.visibility</p:attrName>
                                        </p:attrNameLst>
                                      </p:cBhvr>
                                      <p:to>
                                        <p:strVal val="visible"/>
                                      </p:to>
                                    </p:set>
                                    <p:animEffect transition="in" filter="fade">
                                      <p:cBhvr>
                                        <p:cTn id="31" dur="500"/>
                                        <p:tgtEl>
                                          <p:spTgt spid="337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3"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6063198"/>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Sanctification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To </a:t>
            </a:r>
            <a:r>
              <a:rPr lang="en-US" sz="2400" b="1" i="1" kern="0" dirty="0" smtClean="0">
                <a:solidFill>
                  <a:srgbClr val="FFFFFF"/>
                </a:solidFill>
                <a:effectLst>
                  <a:outerShdw blurRad="38100" dist="38100" dir="2700000" algn="tl">
                    <a:srgbClr val="000000">
                      <a:alpha val="43137"/>
                    </a:srgbClr>
                  </a:outerShdw>
                </a:effectLst>
                <a:latin typeface="Calibri" panose="020F0502020204030204" pitchFamily="34" charset="0"/>
              </a:rPr>
              <a:t>sanctify</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is to </a:t>
            </a:r>
            <a:r>
              <a:rPr lang="en-US" sz="2400" b="1" i="1" kern="0" dirty="0" smtClean="0">
                <a:solidFill>
                  <a:srgbClr val="FFFFFF"/>
                </a:solidFill>
                <a:effectLst>
                  <a:outerShdw blurRad="38100" dist="38100" dir="2700000" algn="tl">
                    <a:srgbClr val="000000">
                      <a:alpha val="43137"/>
                    </a:srgbClr>
                  </a:outerShdw>
                </a:effectLst>
                <a:latin typeface="Calibri" panose="020F0502020204030204" pitchFamily="34" charset="0"/>
              </a:rPr>
              <a:t>make holy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(to set apart).</a:t>
            </a:r>
          </a:p>
          <a:p>
            <a:pPr marL="914400" lvl="1" indent="-457200" fontAlgn="base">
              <a:spcBef>
                <a:spcPct val="0"/>
              </a:spcBef>
              <a:spcAft>
                <a:spcPct val="0"/>
              </a:spcAft>
              <a:buAutoNum type="arabicPeriod" startAt="2"/>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While in Justification God </a:t>
            </a:r>
            <a:r>
              <a:rPr lang="en-US" sz="2400" i="1" kern="0" dirty="0" smtClean="0">
                <a:solidFill>
                  <a:srgbClr val="FFFFFF"/>
                </a:solidFill>
                <a:effectLst>
                  <a:outerShdw blurRad="38100" dist="38100" dir="2700000" algn="tl">
                    <a:srgbClr val="000000">
                      <a:alpha val="43137"/>
                    </a:srgbClr>
                  </a:outerShdw>
                </a:effectLst>
                <a:latin typeface="Calibri" panose="020F0502020204030204" pitchFamily="34" charset="0"/>
              </a:rPr>
              <a:t>declares</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us righteous, in sanctification, God </a:t>
            </a:r>
            <a:r>
              <a:rPr lang="en-US" sz="2400" i="1" kern="0" dirty="0" smtClean="0">
                <a:solidFill>
                  <a:srgbClr val="FFFFFF"/>
                </a:solidFill>
                <a:effectLst>
                  <a:outerShdw blurRad="38100" dist="38100" dir="2700000" algn="tl">
                    <a:srgbClr val="000000">
                      <a:alpha val="43137"/>
                    </a:srgbClr>
                  </a:outerShdw>
                </a:effectLst>
                <a:latin typeface="Calibri" panose="020F0502020204030204" pitchFamily="34" charset="0"/>
              </a:rPr>
              <a:t>makes</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us righteous. </a:t>
            </a:r>
          </a:p>
          <a:p>
            <a:pPr marL="914400" lvl="1" indent="-457200" fontAlgn="base">
              <a:spcBef>
                <a:spcPct val="0"/>
              </a:spcBef>
              <a:spcAft>
                <a:spcPct val="0"/>
              </a:spcAft>
              <a:buAutoNum type="arabicPeriod" startAt="2"/>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Sanctification is a working out of the Scriptural theme of God setting apart His covenant people.</a:t>
            </a:r>
          </a:p>
          <a:p>
            <a:pPr marL="914400" lvl="1" indent="-457200" fontAlgn="base">
              <a:spcBef>
                <a:spcPct val="0"/>
              </a:spcBef>
              <a:spcAft>
                <a:spcPct val="0"/>
              </a:spcAft>
              <a:buAutoNum type="arabicPeriod" startAt="2"/>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 sanctification, God’s 			             sovereignty and our 			                         responsibility meet.</a:t>
            </a:r>
          </a:p>
          <a:p>
            <a:pPr lvl="1"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(both fact &amp; command)</a:t>
            </a:r>
          </a:p>
          <a:p>
            <a:pPr marL="914400" lvl="1" indent="-457200" fontAlgn="base">
              <a:spcBef>
                <a:spcPct val="0"/>
              </a:spcBef>
              <a:spcAft>
                <a:spcPct val="0"/>
              </a:spcAft>
              <a:buAutoNum type="arabicPeriod" startAt="5"/>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Sanctification is both 				                  </a:t>
            </a:r>
            <a:r>
              <a:rPr lang="en-US" sz="2400" i="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definitive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&amp; </a:t>
            </a:r>
            <a:r>
              <a:rPr lang="en-US" sz="2400" i="1" kern="0" dirty="0" smtClean="0">
                <a:solidFill>
                  <a:srgbClr val="FFFFFF"/>
                </a:solidFill>
                <a:effectLst>
                  <a:outerShdw blurRad="38100" dist="38100" dir="2700000" algn="tl">
                    <a:srgbClr val="000000">
                      <a:alpha val="43137"/>
                    </a:srgbClr>
                  </a:outerShdw>
                </a:effectLst>
                <a:latin typeface="Calibri" panose="020F0502020204030204" pitchFamily="34" charset="0"/>
              </a:rPr>
              <a:t>progressive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marL="914400" lvl="1" indent="-457200" fontAlgn="base">
              <a:spcBef>
                <a:spcPct val="0"/>
              </a:spcBef>
              <a:spcAft>
                <a:spcPct val="0"/>
              </a:spcAft>
              <a:buAutoNum type="arabicPeriod" startAt="5"/>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Describes the sainthood					     of all believers.</a:t>
            </a:r>
          </a:p>
        </p:txBody>
      </p:sp>
      <p:sp>
        <p:nvSpPr>
          <p:cNvPr id="5" name="Rounded Rectangular Callout 4"/>
          <p:cNvSpPr/>
          <p:nvPr/>
        </p:nvSpPr>
        <p:spPr>
          <a:xfrm>
            <a:off x="3581400" y="762000"/>
            <a:ext cx="5410200" cy="1123712"/>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 progressive work of God and man that makes us more and more free from sin and more like Christ in our actual lives. </a:t>
            </a:r>
            <a:endParaRPr lang="en-US" sz="1600" dirty="0">
              <a:solidFill>
                <a:srgbClr val="FFFFFF">
                  <a:lumMod val="95000"/>
                </a:srgbClr>
              </a:solidFill>
              <a:latin typeface="Calibri" pitchFamily="34" charset="0"/>
              <a:cs typeface="Calibri" pitchFamily="34" charset="0"/>
            </a:endParaRPr>
          </a:p>
        </p:txBody>
      </p:sp>
      <p:pic>
        <p:nvPicPr>
          <p:cNvPr id="26626" name="Picture 2" descr="https://comeandhavebreakfast.files.wordpress.com/2015/0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4038600"/>
            <a:ext cx="4286023" cy="2667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037"/>
          <p:cNvSpPr txBox="1">
            <a:spLocks noChangeArrowheads="1"/>
          </p:cNvSpPr>
          <p:nvPr/>
        </p:nvSpPr>
        <p:spPr bwMode="auto">
          <a:xfrm>
            <a:off x="4673543" y="4171771"/>
            <a:ext cx="4371861" cy="2400657"/>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2 To the church of God that is in Corinth, to those sanctified in Christ Jesus, called to be saints together with all those who in every place call upon the name of our Lord Jesus Christ, both their Lord and ours	</a:t>
            </a:r>
          </a:p>
          <a:p>
            <a:pPr eaLnBrk="1" hangingPunct="1">
              <a:spcBef>
                <a:spcPct val="50000"/>
              </a:spcBef>
              <a:buNone/>
            </a:pPr>
            <a:r>
              <a:rPr lang="en-US" altLang="en-US" sz="2000" dirty="0">
                <a:solidFill>
                  <a:srgbClr val="FFFFFF"/>
                </a:solidFill>
                <a:latin typeface="Papyrus" pitchFamily="66" charset="0"/>
              </a:rPr>
              <a:t>		Romans  1: 2</a:t>
            </a:r>
          </a:p>
        </p:txBody>
      </p:sp>
    </p:spTree>
    <p:extLst>
      <p:ext uri="{BB962C8B-B14F-4D97-AF65-F5344CB8AC3E}">
        <p14:creationId xmlns:p14="http://schemas.microsoft.com/office/powerpoint/2010/main" val="10646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26"/>
                                        </p:tgtEl>
                                        <p:attrNameLst>
                                          <p:attrName>style.visibility</p:attrName>
                                        </p:attrNameLst>
                                      </p:cBhvr>
                                      <p:to>
                                        <p:strVal val="visible"/>
                                      </p:to>
                                    </p:set>
                                    <p:animEffect transition="in" filter="fade">
                                      <p:cBhvr>
                                        <p:cTn id="27" dur="500"/>
                                        <p:tgtEl>
                                          <p:spTgt spid="266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fade">
                                      <p:cBhvr>
                                        <p:cTn id="40" dur="500"/>
                                        <p:tgtEl>
                                          <p:spTgt spid="6">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fade">
                                      <p:cBhvr>
                                        <p:cTn id="45" dur="500"/>
                                        <p:tgtEl>
                                          <p:spTgt spid="6">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108543"/>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Sanctification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lvl="1"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 word on </a:t>
            </a:r>
            <a:r>
              <a:rPr lang="en-US" sz="2400" i="1" kern="0" dirty="0">
                <a:solidFill>
                  <a:srgbClr val="FFFFFF"/>
                </a:solidFill>
                <a:effectLst>
                  <a:outerShdw blurRad="38100" dist="38100" dir="2700000" algn="tl">
                    <a:srgbClr val="000000">
                      <a:alpha val="43137"/>
                    </a:srgbClr>
                  </a:outerShdw>
                </a:effectLst>
                <a:latin typeface="Calibri" panose="020F0502020204030204" pitchFamily="34" charset="0"/>
              </a:rPr>
              <a:t>definitive</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&amp; 		</a:t>
            </a:r>
            <a:r>
              <a:rPr lang="en-US" sz="2400" i="1" kern="0" dirty="0" smtClean="0">
                <a:solidFill>
                  <a:srgbClr val="FFFFFF"/>
                </a:solidFill>
                <a:effectLst>
                  <a:outerShdw blurRad="38100" dist="38100" dir="2700000" algn="tl">
                    <a:srgbClr val="000000">
                      <a:alpha val="43137"/>
                    </a:srgbClr>
                  </a:outerShdw>
                </a:effectLst>
                <a:latin typeface="Calibri" panose="020F0502020204030204" pitchFamily="34" charset="0"/>
              </a:rPr>
              <a:t>progressive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sanctification			</a:t>
            </a:r>
          </a:p>
          <a:p>
            <a:pPr marL="914400" lvl="1" indent="-457200" fontAlgn="base">
              <a:spcBef>
                <a:spcPct val="0"/>
              </a:spcBef>
              <a:spcAft>
                <a:spcPct val="0"/>
              </a:spcAft>
              <a:buAutoNum type="arabicPeriod" startAt="2"/>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lvl="1"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5" name="Rounded Rectangular Callout 4"/>
          <p:cNvSpPr/>
          <p:nvPr/>
        </p:nvSpPr>
        <p:spPr>
          <a:xfrm>
            <a:off x="3581400" y="762000"/>
            <a:ext cx="5410200" cy="1123712"/>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 progressive work of God and man that makes us more and more free from sin and more like Christ in our actual lives. </a:t>
            </a:r>
            <a:endParaRPr lang="en-US" sz="1600" dirty="0">
              <a:solidFill>
                <a:srgbClr val="FFFFFF">
                  <a:lumMod val="95000"/>
                </a:srgbClr>
              </a:solidFill>
              <a:latin typeface="Calibri" pitchFamily="34" charset="0"/>
              <a:cs typeface="Calibri" pitchFamily="34" charset="0"/>
            </a:endParaRPr>
          </a:p>
        </p:txBody>
      </p:sp>
      <p:sp>
        <p:nvSpPr>
          <p:cNvPr id="8" name="Text Box 1037"/>
          <p:cNvSpPr txBox="1">
            <a:spLocks noChangeArrowheads="1"/>
          </p:cNvSpPr>
          <p:nvPr/>
        </p:nvSpPr>
        <p:spPr bwMode="auto">
          <a:xfrm>
            <a:off x="215219" y="4535031"/>
            <a:ext cx="8743723" cy="2246769"/>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11 So you also must consider yourselves dead to sin and alive to God in Christ </a:t>
            </a:r>
            <a:r>
              <a:rPr lang="en-US" altLang="en-US" sz="2000" dirty="0" smtClean="0">
                <a:solidFill>
                  <a:srgbClr val="FFFFFF"/>
                </a:solidFill>
                <a:latin typeface="Papyrus" pitchFamily="66" charset="0"/>
              </a:rPr>
              <a:t>Jesus. 12 </a:t>
            </a:r>
            <a:r>
              <a:rPr lang="en-US" altLang="en-US" sz="2000" dirty="0">
                <a:solidFill>
                  <a:srgbClr val="FFFFFF"/>
                </a:solidFill>
                <a:latin typeface="Papyrus" pitchFamily="66" charset="0"/>
              </a:rPr>
              <a:t>Let not sin therefore reign in your mortal body, to make you obey its passions. 13 Do not present your members to sin as instruments for unrighteousness, but present yourselves to God as those who have been brought from death to life, and your members to God as instruments for righteousness. 14 For sin will have no dominion over you, since you are not under law but under grace</a:t>
            </a:r>
            <a:r>
              <a:rPr lang="en-US" altLang="en-US" sz="2000" dirty="0" smtClean="0">
                <a:solidFill>
                  <a:srgbClr val="FFFFFF"/>
                </a:solidFill>
                <a:latin typeface="Papyrus" pitchFamily="66" charset="0"/>
              </a:rPr>
              <a:t>. 				Romans 6: 11-14</a:t>
            </a:r>
            <a:endParaRPr lang="en-US" altLang="en-US" sz="2000" dirty="0">
              <a:solidFill>
                <a:srgbClr val="FFFFFF"/>
              </a:solidFill>
              <a:latin typeface="Papyrus" pitchFamily="66" charset="0"/>
            </a:endParaRPr>
          </a:p>
        </p:txBody>
      </p:sp>
      <p:sp>
        <p:nvSpPr>
          <p:cNvPr id="9" name="Rounded Rectangular Callout 8"/>
          <p:cNvSpPr/>
          <p:nvPr/>
        </p:nvSpPr>
        <p:spPr>
          <a:xfrm>
            <a:off x="152400" y="2446749"/>
            <a:ext cx="5271181" cy="1940957"/>
          </a:xfrm>
          <a:prstGeom prst="wedgeRoundRectCallout">
            <a:avLst>
              <a:gd name="adj1" fmla="val 23898"/>
              <a:gd name="adj2" fmla="val 62218"/>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dirty="0" smtClean="0">
                <a:solidFill>
                  <a:srgbClr val="FFFFFF"/>
                </a:solidFill>
                <a:latin typeface="Calibri" pitchFamily="34" charset="0"/>
                <a:cs typeface="Calibri" pitchFamily="34" charset="0"/>
              </a:rPr>
              <a:t>A “Once for all” event simultaneous with effectual calling &amp; regeneration in which God transfers us from the sphere of sin to the sphere of God’s holiness.  It is a movement from being under God’s condemnation to being welcomed by His smile.  It reorients our minds, wills, &amp; affections.</a:t>
            </a:r>
            <a:endParaRPr lang="en-US" dirty="0">
              <a:solidFill>
                <a:srgbClr val="FFFFFF"/>
              </a:solidFill>
              <a:latin typeface="Calibri" pitchFamily="34" charset="0"/>
              <a:cs typeface="Calibri" pitchFamily="34" charset="0"/>
            </a:endParaRPr>
          </a:p>
        </p:txBody>
      </p:sp>
      <p:sp>
        <p:nvSpPr>
          <p:cNvPr id="10" name="Rounded Rectangular Callout 9"/>
          <p:cNvSpPr/>
          <p:nvPr/>
        </p:nvSpPr>
        <p:spPr>
          <a:xfrm>
            <a:off x="5638800" y="2480310"/>
            <a:ext cx="3352800" cy="1634490"/>
          </a:xfrm>
          <a:prstGeom prst="wedgeRoundRectCallout">
            <a:avLst>
              <a:gd name="adj1" fmla="val 3721"/>
              <a:gd name="adj2" fmla="val 9778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dirty="0" smtClean="0">
                <a:solidFill>
                  <a:srgbClr val="FFFFFF"/>
                </a:solidFill>
                <a:latin typeface="Calibri" pitchFamily="34" charset="0"/>
                <a:cs typeface="Calibri" pitchFamily="34" charset="0"/>
              </a:rPr>
              <a:t>A continuing work of God in which he calls us to cooperate and workout the new life given in regeneration—all on the basis of union with Christ.</a:t>
            </a:r>
            <a:endParaRPr lang="en-US"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25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77888"/>
            <a:ext cx="9144000" cy="598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body" idx="1"/>
          </p:nvPr>
        </p:nvSpPr>
        <p:spPr>
          <a:xfrm>
            <a:off x="304800" y="1447800"/>
            <a:ext cx="8610600" cy="4114800"/>
          </a:xfrm>
        </p:spPr>
        <p:txBody>
          <a:bodyPr/>
          <a:lstStyle/>
          <a:p>
            <a:pPr eaLnBrk="1" hangingPunct="1">
              <a:lnSpc>
                <a:spcPct val="90000"/>
              </a:lnSpc>
              <a:buFontTx/>
              <a:buNone/>
              <a:defRPr/>
            </a:pPr>
            <a:r>
              <a:rPr lang="en-US" sz="2800" b="1" dirty="0" smtClean="0">
                <a:solidFill>
                  <a:schemeClr val="bg1"/>
                </a:solidFill>
                <a:effectLst>
                  <a:outerShdw blurRad="38100" dist="38100" dir="2700000" algn="tl">
                    <a:srgbClr val="808080"/>
                  </a:outerShdw>
                </a:effectLst>
              </a:rPr>
              <a:t>Part V: The Doctrine of the Application of Redemption (</a:t>
            </a:r>
            <a:r>
              <a:rPr lang="en-US" sz="2800" b="1" i="1" dirty="0" smtClean="0">
                <a:solidFill>
                  <a:schemeClr val="bg1"/>
                </a:solidFill>
                <a:effectLst>
                  <a:outerShdw blurRad="38100" dist="38100" dir="2700000" algn="tl">
                    <a:srgbClr val="808080"/>
                  </a:outerShdw>
                </a:effectLst>
              </a:rPr>
              <a:t>Salvation</a:t>
            </a:r>
            <a:r>
              <a:rPr lang="en-US" sz="2800" b="1" dirty="0" smtClean="0">
                <a:solidFill>
                  <a:schemeClr val="bg1"/>
                </a:solidFill>
                <a:effectLst>
                  <a:outerShdw blurRad="38100" dist="38100" dir="2700000" algn="tl">
                    <a:srgbClr val="808080"/>
                  </a:outerShdw>
                </a:effectLst>
              </a:rPr>
              <a:t>)</a:t>
            </a:r>
            <a:r>
              <a:rPr lang="en-US" sz="2800" dirty="0" smtClean="0">
                <a:solidFill>
                  <a:schemeClr val="bg1"/>
                </a:solidFill>
                <a:effectLst>
                  <a:outerShdw blurRad="38100" dist="38100" dir="2700000" algn="tl">
                    <a:srgbClr val="808080"/>
                  </a:outerShdw>
                </a:effectLst>
              </a:rPr>
              <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
            </a:r>
            <a:br>
              <a:rPr lang="en-US" sz="2800" dirty="0" smtClean="0">
                <a:solidFill>
                  <a:schemeClr val="bg1"/>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17. </a:t>
            </a:r>
            <a:r>
              <a:rPr lang="en-US" sz="2800" b="1" dirty="0" smtClean="0">
                <a:solidFill>
                  <a:schemeClr val="bg1">
                    <a:lumMod val="50000"/>
                  </a:schemeClr>
                </a:solidFill>
                <a:effectLst>
                  <a:outerShdw blurRad="38100" dist="38100" dir="2700000" algn="tl">
                    <a:srgbClr val="FFFFFF"/>
                  </a:outerShdw>
                </a:effectLst>
              </a:rPr>
              <a:t>Common Grace</a:t>
            </a:r>
            <a:r>
              <a:rPr lang="en-US" sz="2800" dirty="0" smtClean="0">
                <a:solidFill>
                  <a:schemeClr val="bg1">
                    <a:lumMod val="50000"/>
                  </a:schemeClr>
                </a:solidFill>
                <a:effectLst>
                  <a:outerShdw blurRad="38100" dist="38100" dir="2700000" algn="tl">
                    <a:srgbClr val="808080"/>
                  </a:outerShdw>
                </a:effectLst>
              </a:rPr>
              <a:t/>
            </a:r>
            <a:br>
              <a:rPr lang="en-US" sz="2800" dirty="0" smtClean="0">
                <a:solidFill>
                  <a:schemeClr val="bg1">
                    <a:lumMod val="50000"/>
                  </a:schemeClr>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What are the undeserved blessings that God gives to all people, both believers and unbelievers?</a:t>
            </a:r>
            <a:br>
              <a:rPr lang="en-US" sz="2800" dirty="0" smtClean="0">
                <a:solidFill>
                  <a:schemeClr val="bg1">
                    <a:lumMod val="50000"/>
                  </a:schemeClr>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
            </a:r>
            <a:br>
              <a:rPr lang="en-US" sz="2800" dirty="0" smtClean="0">
                <a:solidFill>
                  <a:schemeClr val="bg1">
                    <a:lumMod val="50000"/>
                  </a:schemeClr>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18. </a:t>
            </a:r>
            <a:r>
              <a:rPr lang="en-US" sz="2800" b="1" dirty="0" smtClean="0">
                <a:solidFill>
                  <a:schemeClr val="bg1">
                    <a:lumMod val="50000"/>
                  </a:schemeClr>
                </a:solidFill>
                <a:effectLst>
                  <a:outerShdw blurRad="38100" dist="38100" dir="2700000" algn="tl">
                    <a:srgbClr val="FFFFFF"/>
                  </a:outerShdw>
                </a:effectLst>
              </a:rPr>
              <a:t>Election</a:t>
            </a:r>
            <a:r>
              <a:rPr lang="en-US" sz="2800" dirty="0" smtClean="0">
                <a:solidFill>
                  <a:schemeClr val="bg1">
                    <a:lumMod val="50000"/>
                  </a:schemeClr>
                </a:solidFill>
                <a:effectLst>
                  <a:outerShdw blurRad="38100" dist="38100" dir="2700000" algn="tl">
                    <a:srgbClr val="808080"/>
                  </a:outerShdw>
                </a:effectLst>
              </a:rPr>
              <a:t/>
            </a:r>
            <a:br>
              <a:rPr lang="en-US" sz="2800" dirty="0" smtClean="0">
                <a:solidFill>
                  <a:schemeClr val="bg1">
                    <a:lumMod val="50000"/>
                  </a:schemeClr>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When and why did God choose us? Are some not chosen?</a:t>
            </a:r>
            <a:br>
              <a:rPr lang="en-US" sz="2800" dirty="0" smtClean="0">
                <a:solidFill>
                  <a:schemeClr val="bg1">
                    <a:lumMod val="50000"/>
                  </a:schemeClr>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
            </a:r>
            <a:br>
              <a:rPr lang="en-US" sz="2800" dirty="0" smtClean="0">
                <a:solidFill>
                  <a:schemeClr val="bg1">
                    <a:lumMod val="50000"/>
                  </a:schemeClr>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19. </a:t>
            </a:r>
            <a:r>
              <a:rPr lang="en-US" sz="2800" b="1" dirty="0" smtClean="0">
                <a:solidFill>
                  <a:schemeClr val="bg1">
                    <a:lumMod val="50000"/>
                  </a:schemeClr>
                </a:solidFill>
                <a:effectLst>
                  <a:outerShdw blurRad="38100" dist="38100" dir="2700000" algn="tl">
                    <a:srgbClr val="FFFFFF"/>
                  </a:outerShdw>
                </a:effectLst>
              </a:rPr>
              <a:t>The Gospel Call</a:t>
            </a:r>
            <a:r>
              <a:rPr lang="en-US" sz="2800" dirty="0" smtClean="0">
                <a:solidFill>
                  <a:schemeClr val="bg1">
                    <a:lumMod val="50000"/>
                  </a:schemeClr>
                </a:solidFill>
                <a:effectLst>
                  <a:outerShdw blurRad="38100" dist="38100" dir="2700000" algn="tl">
                    <a:srgbClr val="808080"/>
                  </a:outerShdw>
                </a:effectLst>
              </a:rPr>
              <a:t/>
            </a:r>
            <a:br>
              <a:rPr lang="en-US" sz="2800" dirty="0" smtClean="0">
                <a:solidFill>
                  <a:schemeClr val="bg1">
                    <a:lumMod val="50000"/>
                  </a:schemeClr>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What is the Gospel message? How does it become effective?</a:t>
            </a:r>
            <a:br>
              <a:rPr lang="en-US" sz="2800" dirty="0" smtClean="0">
                <a:solidFill>
                  <a:schemeClr val="bg1">
                    <a:lumMod val="50000"/>
                  </a:schemeClr>
                </a:solidFill>
                <a:effectLst>
                  <a:outerShdw blurRad="38100" dist="38100" dir="2700000" algn="tl">
                    <a:srgbClr val="808080"/>
                  </a:outerShdw>
                </a:effectLst>
              </a:rPr>
            </a:br>
            <a:endParaRPr lang="en-US" sz="2800" dirty="0" smtClean="0">
              <a:solidFill>
                <a:schemeClr val="bg1">
                  <a:lumMod val="50000"/>
                </a:schemeClr>
              </a:solidFill>
              <a:effectLst>
                <a:outerShdw blurRad="38100" dist="38100" dir="2700000" algn="tl">
                  <a:srgbClr val="808080"/>
                </a:outerShdw>
              </a:effectLst>
            </a:endParaRPr>
          </a:p>
        </p:txBody>
      </p:sp>
      <p:sp>
        <p:nvSpPr>
          <p:cNvPr id="7172"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a:solidFill>
                  <a:srgbClr val="FFFFFF"/>
                </a:solidFill>
                <a:latin typeface="Ringbearer" pitchFamily="18" charset="0"/>
              </a:rPr>
              <a:t>Systematic Theology: Soteriology</a:t>
            </a:r>
          </a:p>
        </p:txBody>
      </p:sp>
      <p:sp>
        <p:nvSpPr>
          <p:cNvPr id="3" name="Text Box 4"/>
          <p:cNvSpPr txBox="1">
            <a:spLocks noChangeArrowheads="1"/>
          </p:cNvSpPr>
          <p:nvPr/>
        </p:nvSpPr>
        <p:spPr bwMode="auto">
          <a:xfrm>
            <a:off x="2667000" y="990600"/>
            <a:ext cx="6096000" cy="14922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400">
                <a:solidFill>
                  <a:srgbClr val="84984C"/>
                </a:solidFill>
                <a:effectLst>
                  <a:outerShdw blurRad="38100" dist="38100" dir="2700000" algn="tl">
                    <a:srgbClr val="FFFFFF"/>
                  </a:outerShdw>
                </a:effectLst>
                <a:latin typeface="Ringbearer" pitchFamily="18" charset="0"/>
              </a:rPr>
              <a:t>                                         What is this called</a:t>
            </a:r>
            <a:r>
              <a:rPr lang="en-US" sz="2400">
                <a:solidFill>
                  <a:srgbClr val="84984C"/>
                </a:solidFill>
                <a:latin typeface="Ringbearer" pitchFamily="18" charset="0"/>
              </a:rPr>
              <a:t>?      </a:t>
            </a:r>
          </a:p>
          <a:p>
            <a:pPr fontAlgn="base">
              <a:spcBef>
                <a:spcPct val="50000"/>
              </a:spcBef>
              <a:spcAft>
                <a:spcPct val="0"/>
              </a:spcAft>
              <a:defRPr/>
            </a:pPr>
            <a:r>
              <a:rPr lang="en-US" sz="2400">
                <a:solidFill>
                  <a:srgbClr val="84984C"/>
                </a:solidFill>
                <a:latin typeface="Ringbearer" pitchFamily="18" charset="0"/>
              </a:rPr>
              <a:t>				 			                              </a:t>
            </a:r>
            <a:r>
              <a:rPr lang="en-US" sz="3200">
                <a:solidFill>
                  <a:srgbClr val="4A8B9A"/>
                </a:solidFill>
                <a:effectLst>
                  <a:outerShdw blurRad="38100" dist="38100" dir="2700000" algn="tl">
                    <a:srgbClr val="FFFFFF"/>
                  </a:outerShdw>
                </a:effectLst>
                <a:latin typeface="Ringbearer" pitchFamily="18" charset="0"/>
              </a:rPr>
              <a:t>Soteriology</a:t>
            </a:r>
          </a:p>
        </p:txBody>
      </p:sp>
    </p:spTree>
    <p:extLst>
      <p:ext uri="{BB962C8B-B14F-4D97-AF65-F5344CB8AC3E}">
        <p14:creationId xmlns:p14="http://schemas.microsoft.com/office/powerpoint/2010/main" val="3336742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2739211"/>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Sanctification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Living out the definitive Sanctification in the progressive…</a:t>
            </a: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lvl="1"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5" name="Rounded Rectangular Callout 4"/>
          <p:cNvSpPr/>
          <p:nvPr/>
        </p:nvSpPr>
        <p:spPr>
          <a:xfrm>
            <a:off x="152400" y="2857738"/>
            <a:ext cx="3926794" cy="3847862"/>
          </a:xfrm>
          <a:prstGeom prst="wedgeRoundRectCallout">
            <a:avLst>
              <a:gd name="adj1" fmla="val -7049"/>
              <a:gd name="adj2" fmla="val -60402"/>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“To be conformed to Jesus, we must first begin to think as Jesus did. We need the "mind of Christ." We need to value the things He values and despise the things He despises. We need to have the same priorities He has. We need to consider weighty the things He considers weighty.”</a:t>
            </a:r>
          </a:p>
          <a:p>
            <a:pPr fontAlgn="base">
              <a:spcBef>
                <a:spcPct val="0"/>
              </a:spcBef>
              <a:spcAft>
                <a:spcPct val="0"/>
              </a:spcAft>
              <a:defRPr/>
            </a:pPr>
            <a:r>
              <a:rPr lang="en-US" sz="2000" dirty="0" smtClean="0">
                <a:solidFill>
                  <a:srgbClr val="FFFFFF"/>
                </a:solidFill>
                <a:latin typeface="Calibri" pitchFamily="34" charset="0"/>
                <a:cs typeface="Calibri" pitchFamily="34" charset="0"/>
              </a:rPr>
              <a:t>R.C</a:t>
            </a:r>
            <a:r>
              <a:rPr lang="en-US" sz="2000" dirty="0">
                <a:solidFill>
                  <a:srgbClr val="FFFFFF"/>
                </a:solidFill>
                <a:latin typeface="Calibri" pitchFamily="34" charset="0"/>
                <a:cs typeface="Calibri" pitchFamily="34" charset="0"/>
              </a:rPr>
              <a:t>. Sproul, The Holiness of God </a:t>
            </a:r>
            <a:endParaRPr lang="en-US" sz="1600" dirty="0">
              <a:solidFill>
                <a:srgbClr val="FFFFFF">
                  <a:lumMod val="95000"/>
                </a:srgbClr>
              </a:solidFill>
              <a:latin typeface="Calibri" pitchFamily="34" charset="0"/>
              <a:cs typeface="Calibri" pitchFamily="34" charset="0"/>
            </a:endParaRPr>
          </a:p>
        </p:txBody>
      </p:sp>
      <p:sp>
        <p:nvSpPr>
          <p:cNvPr id="8" name="Rounded Rectangular Callout 7"/>
          <p:cNvSpPr/>
          <p:nvPr/>
        </p:nvSpPr>
        <p:spPr>
          <a:xfrm>
            <a:off x="4343400" y="2392613"/>
            <a:ext cx="4648200" cy="4392692"/>
          </a:xfrm>
          <a:prstGeom prst="wedgeRoundRectCallout">
            <a:avLst>
              <a:gd name="adj1" fmla="val -58508"/>
              <a:gd name="adj2" fmla="val -45782"/>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dirty="0">
                <a:solidFill>
                  <a:srgbClr val="FFFFFF"/>
                </a:solidFill>
                <a:latin typeface="Calibri" pitchFamily="34" charset="0"/>
                <a:cs typeface="Calibri" pitchFamily="34" charset="0"/>
              </a:rPr>
              <a:t>“It’s dangerous to assume that because a person is drawn to holiness in his study that he is thereby a holy man. There is irony here. I am sure that the reason I have a deep hunger to learn of the holiness of God is precisely because I am not holy. I am a profane man—a man who spends more time out of the temple than in it. But I have had just enough of a taste of the majesty of God to want more. I know what it means to be a forgiven man and what it means to be sent on a mission. My soul cries for more. My soul needs more.”</a:t>
            </a:r>
          </a:p>
          <a:p>
            <a:pPr fontAlgn="base">
              <a:spcBef>
                <a:spcPct val="0"/>
              </a:spcBef>
              <a:spcAft>
                <a:spcPct val="0"/>
              </a:spcAft>
              <a:defRPr/>
            </a:pPr>
            <a:r>
              <a:rPr lang="en-US" dirty="0">
                <a:solidFill>
                  <a:srgbClr val="FFFFFF"/>
                </a:solidFill>
                <a:latin typeface="Calibri" pitchFamily="34" charset="0"/>
                <a:cs typeface="Calibri" pitchFamily="34" charset="0"/>
              </a:rPr>
              <a:t>― R.C. Sproul, The Holiness of God </a:t>
            </a:r>
          </a:p>
        </p:txBody>
      </p:sp>
      <p:sp>
        <p:nvSpPr>
          <p:cNvPr id="10" name="Rounded Rectangular Callout 9"/>
          <p:cNvSpPr/>
          <p:nvPr/>
        </p:nvSpPr>
        <p:spPr>
          <a:xfrm>
            <a:off x="3962400" y="990600"/>
            <a:ext cx="4551475" cy="1123712"/>
          </a:xfrm>
          <a:prstGeom prst="wedgeRoundRectCallout">
            <a:avLst>
              <a:gd name="adj1" fmla="val -57184"/>
              <a:gd name="adj2" fmla="val 3986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Q: does definitive Sanctification mean that Christians are sinless—that is that we don’t sin?</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354536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847207"/>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Sanctification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457200" indent="-457200" fontAlgn="base">
              <a:spcBef>
                <a:spcPct val="0"/>
              </a:spcBef>
              <a:spcAft>
                <a:spcPct val="0"/>
              </a:spcAft>
              <a:buFontTx/>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Living out the definitive 					Sanctification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in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the 						 	progressive</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a:t>
            </a:r>
          </a:p>
          <a:p>
            <a:pPr marL="457200" indent="-457200" fontAlgn="base">
              <a:spcBef>
                <a:spcPct val="0"/>
              </a:spcBef>
              <a:spcAft>
                <a:spcPct val="0"/>
              </a:spcAft>
              <a:buAutoNum type="alphaU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lvl="1"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pic>
        <p:nvPicPr>
          <p:cNvPr id="38914" name="Picture 2" descr="Romans 12_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734551"/>
            <a:ext cx="4275137" cy="6047249"/>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62820" y="3200400"/>
            <a:ext cx="4551475" cy="1804749"/>
          </a:xfrm>
          <a:prstGeom prst="wedgeRoundRectCallout">
            <a:avLst>
              <a:gd name="adj1" fmla="val 57617"/>
              <a:gd name="adj2" fmla="val 21766"/>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a:t>
            </a:r>
            <a:r>
              <a:rPr lang="en-US" sz="2000" dirty="0" smtClean="0">
                <a:solidFill>
                  <a:srgbClr val="FFFFFF"/>
                </a:solidFill>
                <a:latin typeface="Calibri" pitchFamily="34" charset="0"/>
                <a:cs typeface="Calibri" pitchFamily="34" charset="0"/>
              </a:rPr>
              <a:t>: Not at all!  Scripture says we would be deceiving ourselves (I </a:t>
            </a:r>
            <a:r>
              <a:rPr lang="en-US" sz="2000" dirty="0" err="1" smtClean="0">
                <a:solidFill>
                  <a:srgbClr val="FFFFFF"/>
                </a:solidFill>
                <a:latin typeface="Calibri" pitchFamily="34" charset="0"/>
                <a:cs typeface="Calibri" pitchFamily="34" charset="0"/>
              </a:rPr>
              <a:t>Jn</a:t>
            </a:r>
            <a:r>
              <a:rPr lang="en-US" sz="2000" dirty="0" smtClean="0">
                <a:solidFill>
                  <a:srgbClr val="FFFFFF"/>
                </a:solidFill>
                <a:latin typeface="Calibri" pitchFamily="34" charset="0"/>
                <a:cs typeface="Calibri" pitchFamily="34" charset="0"/>
              </a:rPr>
              <a:t> 1:8).  It means that, in Christ, our bondage to sin has been broken and now we can say “no” to Satan’s Temptation.</a:t>
            </a:r>
            <a:endParaRPr lang="en-US" sz="1600" dirty="0">
              <a:solidFill>
                <a:srgbClr val="FFFFFF">
                  <a:lumMod val="95000"/>
                </a:srgbClr>
              </a:solidFill>
              <a:latin typeface="Calibri" pitchFamily="34" charset="0"/>
              <a:cs typeface="Calibri" pitchFamily="34" charset="0"/>
            </a:endParaRPr>
          </a:p>
        </p:txBody>
      </p:sp>
      <p:sp>
        <p:nvSpPr>
          <p:cNvPr id="9" name="Text Box 1037"/>
          <p:cNvSpPr txBox="1">
            <a:spLocks noChangeArrowheads="1"/>
          </p:cNvSpPr>
          <p:nvPr/>
        </p:nvSpPr>
        <p:spPr bwMode="auto">
          <a:xfrm>
            <a:off x="84592" y="4951274"/>
            <a:ext cx="4631872" cy="1754326"/>
          </a:xfrm>
          <a:prstGeom prst="rect">
            <a:avLst/>
          </a:prstGeom>
          <a:solidFill>
            <a:srgbClr val="0E3968"/>
          </a:solidFill>
          <a:ln>
            <a:noFill/>
          </a:ln>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1800" dirty="0">
                <a:solidFill>
                  <a:srgbClr val="FFFFFF"/>
                </a:solidFill>
                <a:latin typeface="Papyrus" pitchFamily="66" charset="0"/>
              </a:rPr>
              <a:t>2 Do not be conformed to this world,[c] but be transformed by the renewal of your mind, that by testing you may discern what is the will of God, what is good and acceptable and perfect.[d]</a:t>
            </a:r>
            <a:r>
              <a:rPr lang="en-US" altLang="en-US" sz="1800" dirty="0" smtClean="0">
                <a:solidFill>
                  <a:srgbClr val="FFFFFF"/>
                </a:solidFill>
                <a:latin typeface="Papyrus" pitchFamily="66" charset="0"/>
              </a:rPr>
              <a:t>				Romans 12:2</a:t>
            </a:r>
            <a:endParaRPr lang="en-US" altLang="en-US" sz="1800" dirty="0">
              <a:solidFill>
                <a:srgbClr val="FFFFFF"/>
              </a:solidFill>
              <a:latin typeface="Papyrus" pitchFamily="66" charset="0"/>
            </a:endParaRPr>
          </a:p>
        </p:txBody>
      </p:sp>
      <p:sp>
        <p:nvSpPr>
          <p:cNvPr id="2" name="TextBox 1"/>
          <p:cNvSpPr txBox="1"/>
          <p:nvPr/>
        </p:nvSpPr>
        <p:spPr>
          <a:xfrm>
            <a:off x="4876800" y="1154668"/>
            <a:ext cx="3810000" cy="5262979"/>
          </a:xfrm>
          <a:prstGeom prst="rect">
            <a:avLst/>
          </a:prstGeom>
          <a:noFill/>
        </p:spPr>
        <p:txBody>
          <a:bodyPr wrap="square" rtlCol="0">
            <a:spAutoFit/>
          </a:bodyPr>
          <a:lstStyle/>
          <a:p>
            <a:pPr algn="ctr"/>
            <a:r>
              <a:rPr lang="en-US" sz="2800" b="1" dirty="0" smtClean="0">
                <a:solidFill>
                  <a:schemeClr val="tx1">
                    <a:lumMod val="85000"/>
                    <a:lumOff val="15000"/>
                  </a:schemeClr>
                </a:solidFill>
                <a:effectLst>
                  <a:outerShdw blurRad="38100" dist="38100" dir="2700000" algn="tl">
                    <a:srgbClr val="000000">
                      <a:alpha val="43137"/>
                    </a:srgbClr>
                  </a:outerShdw>
                </a:effectLst>
                <a:latin typeface="Trebuchet MS" panose="020B0603020202020204" pitchFamily="34" charset="0"/>
              </a:rPr>
              <a:t>If Justification frees us from the </a:t>
            </a:r>
          </a:p>
          <a:p>
            <a:pPr algn="ctr"/>
            <a:r>
              <a:rPr lang="en-US" sz="2800" b="1" dirty="0" smtClean="0">
                <a:solidFill>
                  <a:schemeClr val="tx1">
                    <a:lumMod val="85000"/>
                    <a:lumOff val="15000"/>
                  </a:schemeClr>
                </a:solidFill>
                <a:effectLst>
                  <a:outerShdw blurRad="38100" dist="38100" dir="2700000" algn="tl">
                    <a:srgbClr val="000000">
                      <a:alpha val="43137"/>
                    </a:srgbClr>
                  </a:outerShdw>
                </a:effectLst>
                <a:latin typeface="Trebuchet MS" panose="020B0603020202020204" pitchFamily="34" charset="0"/>
              </a:rPr>
              <a:t>PENALTY </a:t>
            </a:r>
          </a:p>
          <a:p>
            <a:pPr algn="ctr"/>
            <a:r>
              <a:rPr lang="en-US" sz="2800" b="1" dirty="0" smtClean="0">
                <a:solidFill>
                  <a:schemeClr val="tx1">
                    <a:lumMod val="85000"/>
                    <a:lumOff val="15000"/>
                  </a:schemeClr>
                </a:solidFill>
                <a:effectLst>
                  <a:outerShdw blurRad="38100" dist="38100" dir="2700000" algn="tl">
                    <a:srgbClr val="000000">
                      <a:alpha val="43137"/>
                    </a:srgbClr>
                  </a:outerShdw>
                </a:effectLst>
                <a:latin typeface="Trebuchet MS" panose="020B0603020202020204" pitchFamily="34" charset="0"/>
              </a:rPr>
              <a:t>of sin</a:t>
            </a:r>
            <a:r>
              <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a:t>
            </a:r>
          </a:p>
          <a:p>
            <a:pPr algn="ctr"/>
            <a:r>
              <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Sanctification is freeing us from the POWER </a:t>
            </a:r>
          </a:p>
          <a:p>
            <a:pPr algn="ctr"/>
            <a:endParaRPr lang="en-US" sz="2800" b="1"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800" b="1"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of sin.</a:t>
            </a:r>
            <a:endParaRPr lang="en-US" sz="2800" b="1"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6096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847207"/>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Sanctification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457200" indent="-457200" fontAlgn="base">
              <a:spcBef>
                <a:spcPct val="0"/>
              </a:spcBef>
              <a:spcAft>
                <a:spcPct val="0"/>
              </a:spcAft>
              <a:buFontTx/>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Living out the definitive 					Sanctification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in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the 						 	progressive</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a:t>
            </a:r>
          </a:p>
          <a:p>
            <a:pPr marL="457200" indent="-457200" fontAlgn="base">
              <a:spcBef>
                <a:spcPct val="0"/>
              </a:spcBef>
              <a:spcAft>
                <a:spcPct val="0"/>
              </a:spcAft>
              <a:buAutoNum type="alphaU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lvl="1"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1" name="Rounded Rectangular Callout 10"/>
          <p:cNvSpPr/>
          <p:nvPr/>
        </p:nvSpPr>
        <p:spPr>
          <a:xfrm>
            <a:off x="3962400" y="1160859"/>
            <a:ext cx="4551475" cy="783193"/>
          </a:xfrm>
          <a:prstGeom prst="wedgeRoundRectCallout">
            <a:avLst>
              <a:gd name="adj1" fmla="val -57184"/>
              <a:gd name="adj2" fmla="val 3986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Q: Does definitive Sanctification mean that Christians should “let go &amp; let God?”</a:t>
            </a:r>
            <a:endParaRPr lang="en-US" sz="1600" dirty="0">
              <a:solidFill>
                <a:srgbClr val="FFFFFF">
                  <a:lumMod val="95000"/>
                </a:srgbClr>
              </a:solidFill>
              <a:latin typeface="Calibri" pitchFamily="34" charset="0"/>
              <a:cs typeface="Calibri" pitchFamily="34" charset="0"/>
            </a:endParaRPr>
          </a:p>
        </p:txBody>
      </p:sp>
      <p:sp>
        <p:nvSpPr>
          <p:cNvPr id="12" name="Text Box 1037"/>
          <p:cNvSpPr txBox="1">
            <a:spLocks noChangeArrowheads="1"/>
          </p:cNvSpPr>
          <p:nvPr/>
        </p:nvSpPr>
        <p:spPr bwMode="auto">
          <a:xfrm>
            <a:off x="140268" y="4953000"/>
            <a:ext cx="4371861" cy="1631216"/>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work out your own salvation with fear and trembling, 13 for it is God who works in you, both to will and to work for his good pleasure.		</a:t>
            </a:r>
            <a:r>
              <a:rPr lang="en-US" altLang="en-US" sz="2000" dirty="0" smtClean="0">
                <a:solidFill>
                  <a:srgbClr val="FFFFFF"/>
                </a:solidFill>
                <a:latin typeface="Papyrus" pitchFamily="66" charset="0"/>
              </a:rPr>
              <a:t>Philippians 2: 12b-13</a:t>
            </a:r>
            <a:endParaRPr lang="en-US" altLang="en-US" sz="2000" dirty="0">
              <a:solidFill>
                <a:srgbClr val="FFFFFF"/>
              </a:solidFill>
              <a:latin typeface="Papyrus" pitchFamily="66" charset="0"/>
            </a:endParaRPr>
          </a:p>
        </p:txBody>
      </p:sp>
      <p:sp>
        <p:nvSpPr>
          <p:cNvPr id="14" name="Rounded Rectangular Callout 13"/>
          <p:cNvSpPr/>
          <p:nvPr/>
        </p:nvSpPr>
        <p:spPr>
          <a:xfrm>
            <a:off x="4850833" y="4735412"/>
            <a:ext cx="3673928" cy="1464231"/>
          </a:xfrm>
          <a:prstGeom prst="wedgeRoundRectCallout">
            <a:avLst>
              <a:gd name="adj1" fmla="val -63632"/>
              <a:gd name="adj2" fmla="val -17546"/>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a:t>
            </a:r>
            <a:r>
              <a:rPr lang="en-US" sz="2000" dirty="0" smtClean="0">
                <a:solidFill>
                  <a:srgbClr val="FFFFFF"/>
                </a:solidFill>
                <a:latin typeface="Calibri" pitchFamily="34" charset="0"/>
                <a:cs typeface="Calibri" pitchFamily="34" charset="0"/>
              </a:rPr>
              <a:t>: It is God working through us—God does it…through human effort. Here in lies the paradox:</a:t>
            </a:r>
            <a:endParaRPr lang="en-US" sz="1600" dirty="0">
              <a:solidFill>
                <a:srgbClr val="FFFFFF">
                  <a:lumMod val="95000"/>
                </a:srgbClr>
              </a:solidFill>
              <a:latin typeface="Calibri" pitchFamily="34" charset="0"/>
              <a:cs typeface="Calibri" pitchFamily="34" charset="0"/>
            </a:endParaRPr>
          </a:p>
        </p:txBody>
      </p:sp>
      <p:sp>
        <p:nvSpPr>
          <p:cNvPr id="10" name="Rounded Rectangular Callout 9"/>
          <p:cNvSpPr/>
          <p:nvPr/>
        </p:nvSpPr>
        <p:spPr>
          <a:xfrm>
            <a:off x="4267200" y="2344593"/>
            <a:ext cx="4551475" cy="2145268"/>
          </a:xfrm>
          <a:prstGeom prst="wedgeRoundRectCallout">
            <a:avLst>
              <a:gd name="adj1" fmla="val 20665"/>
              <a:gd name="adj2" fmla="val -74138"/>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a:t>
            </a:r>
            <a:r>
              <a:rPr lang="en-US" sz="2000" dirty="0" smtClean="0">
                <a:solidFill>
                  <a:srgbClr val="FFFFFF"/>
                </a:solidFill>
                <a:latin typeface="Calibri" pitchFamily="34" charset="0"/>
                <a:cs typeface="Calibri" pitchFamily="34" charset="0"/>
              </a:rPr>
              <a:t>: Not really. I’m not sure what that is intended to mean.  God is in control without my permission and we are consistently called to righteous action in Scripture.  Progressive Sanctification does not permit passivity.</a:t>
            </a:r>
            <a:endParaRPr lang="en-US" sz="1600" dirty="0">
              <a:solidFill>
                <a:srgbClr val="FFFFFF">
                  <a:lumMod val="95000"/>
                </a:srgbClr>
              </a:solidFill>
              <a:latin typeface="Calibri" pitchFamily="34" charset="0"/>
              <a:cs typeface="Calibri" pitchFamily="34" charset="0"/>
            </a:endParaRPr>
          </a:p>
        </p:txBody>
      </p:sp>
      <p:sp>
        <p:nvSpPr>
          <p:cNvPr id="13" name="Rounded Rectangular Callout 12"/>
          <p:cNvSpPr/>
          <p:nvPr/>
        </p:nvSpPr>
        <p:spPr>
          <a:xfrm>
            <a:off x="389393" y="3200400"/>
            <a:ext cx="3573007" cy="1123712"/>
          </a:xfrm>
          <a:prstGeom prst="wedgeRoundRectCallout">
            <a:avLst>
              <a:gd name="adj1" fmla="val 62716"/>
              <a:gd name="adj2" fmla="val 28615"/>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Q: does progressive Sanctification mean that it is my work?</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355052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0"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108543"/>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Sanctification</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457200" indent="-457200" fontAlgn="base">
              <a:spcBef>
                <a:spcPct val="0"/>
              </a:spcBef>
              <a:spcAft>
                <a:spcPct val="0"/>
              </a:spcAft>
              <a:buFontTx/>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Living out the definitive Sanctification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in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the progressive</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a:t>
            </a:r>
          </a:p>
          <a:p>
            <a:pPr marL="457200" indent="-457200" fontAlgn="base">
              <a:spcBef>
                <a:spcPct val="0"/>
              </a:spcBef>
              <a:spcAft>
                <a:spcPct val="0"/>
              </a:spcAft>
              <a:buAutoNum type="alphaU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lvl="1"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1" name="Rounded Rectangular Callout 10"/>
          <p:cNvSpPr/>
          <p:nvPr/>
        </p:nvSpPr>
        <p:spPr>
          <a:xfrm>
            <a:off x="3984172" y="921663"/>
            <a:ext cx="4551475" cy="442674"/>
          </a:xfrm>
          <a:prstGeom prst="wedgeRoundRectCallout">
            <a:avLst>
              <a:gd name="adj1" fmla="val -57901"/>
              <a:gd name="adj2" fmla="val 187406"/>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Q: What is affected in Sanctification?</a:t>
            </a:r>
            <a:endParaRPr lang="en-US" sz="1600" dirty="0">
              <a:solidFill>
                <a:srgbClr val="FFFFFF">
                  <a:lumMod val="95000"/>
                </a:srgbClr>
              </a:solidFill>
              <a:latin typeface="Calibri" pitchFamily="34" charset="0"/>
              <a:cs typeface="Calibri" pitchFamily="34" charset="0"/>
            </a:endParaRPr>
          </a:p>
        </p:txBody>
      </p:sp>
      <p:sp>
        <p:nvSpPr>
          <p:cNvPr id="10" name="Rounded Rectangular Callout 9"/>
          <p:cNvSpPr/>
          <p:nvPr/>
        </p:nvSpPr>
        <p:spPr>
          <a:xfrm>
            <a:off x="4412059" y="1394053"/>
            <a:ext cx="4551475" cy="442674"/>
          </a:xfrm>
          <a:prstGeom prst="wedgeRoundRectCallout">
            <a:avLst>
              <a:gd name="adj1" fmla="val 20665"/>
              <a:gd name="adj2" fmla="val -74138"/>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A</a:t>
            </a:r>
            <a:r>
              <a:rPr lang="en-US" sz="2000" dirty="0" smtClean="0">
                <a:solidFill>
                  <a:srgbClr val="FFFFFF"/>
                </a:solidFill>
                <a:latin typeface="Calibri" pitchFamily="34" charset="0"/>
                <a:cs typeface="Calibri" pitchFamily="34" charset="0"/>
              </a:rPr>
              <a:t>: Our whole person…</a:t>
            </a:r>
            <a:endParaRPr lang="en-US" sz="1600" dirty="0">
              <a:solidFill>
                <a:srgbClr val="FFFFFF">
                  <a:lumMod val="95000"/>
                </a:srgbClr>
              </a:solidFill>
              <a:latin typeface="Calibri" pitchFamily="34" charset="0"/>
              <a:cs typeface="Calibri" pitchFamily="34" charset="0"/>
            </a:endParaRPr>
          </a:p>
        </p:txBody>
      </p:sp>
      <p:sp>
        <p:nvSpPr>
          <p:cNvPr id="13" name="Rounded Rectangular Callout 12"/>
          <p:cNvSpPr/>
          <p:nvPr/>
        </p:nvSpPr>
        <p:spPr>
          <a:xfrm>
            <a:off x="476675" y="2781300"/>
            <a:ext cx="8038249" cy="2553891"/>
          </a:xfrm>
          <a:prstGeom prst="wedgeRoundRectCallout">
            <a:avLst>
              <a:gd name="adj1" fmla="val 19448"/>
              <a:gd name="adj2" fmla="val -6345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400" dirty="0" smtClean="0">
                <a:solidFill>
                  <a:srgbClr val="FFFFFF"/>
                </a:solidFill>
                <a:latin typeface="Calibri" pitchFamily="34" charset="0"/>
                <a:cs typeface="Calibri" pitchFamily="34" charset="0"/>
              </a:rPr>
              <a:t>We are renewed in our:</a:t>
            </a:r>
          </a:p>
          <a:p>
            <a:pPr fontAlgn="base">
              <a:spcBef>
                <a:spcPct val="0"/>
              </a:spcBef>
              <a:spcAft>
                <a:spcPct val="0"/>
              </a:spcAft>
              <a:defRPr/>
            </a:pPr>
            <a:r>
              <a:rPr lang="en-US" sz="2400" dirty="0">
                <a:solidFill>
                  <a:srgbClr val="FFFFFF"/>
                </a:solidFill>
                <a:latin typeface="Calibri" pitchFamily="34" charset="0"/>
                <a:cs typeface="Calibri" pitchFamily="34" charset="0"/>
              </a:rPr>
              <a:t>	</a:t>
            </a:r>
            <a:r>
              <a:rPr lang="en-US" sz="2400" dirty="0" smtClean="0">
                <a:solidFill>
                  <a:srgbClr val="FFFFFF"/>
                </a:solidFill>
                <a:latin typeface="Calibri" pitchFamily="34" charset="0"/>
                <a:cs typeface="Calibri" pitchFamily="34" charset="0"/>
              </a:rPr>
              <a:t>1.  </a:t>
            </a:r>
            <a:r>
              <a:rPr lang="en-US" sz="2400" b="1" dirty="0" smtClean="0">
                <a:solidFill>
                  <a:srgbClr val="FFFFFF"/>
                </a:solidFill>
                <a:latin typeface="Calibri" pitchFamily="34" charset="0"/>
                <a:cs typeface="Calibri" pitchFamily="34" charset="0"/>
              </a:rPr>
              <a:t>Intellects</a:t>
            </a:r>
            <a:r>
              <a:rPr lang="en-US" sz="2400" dirty="0" smtClean="0">
                <a:solidFill>
                  <a:srgbClr val="FFFFFF"/>
                </a:solidFill>
                <a:latin typeface="Calibri" pitchFamily="34" charset="0"/>
                <a:cs typeface="Calibri" pitchFamily="34" charset="0"/>
              </a:rPr>
              <a:t> (our minds change)</a:t>
            </a:r>
          </a:p>
          <a:p>
            <a:pPr fontAlgn="base">
              <a:spcBef>
                <a:spcPct val="0"/>
              </a:spcBef>
              <a:spcAft>
                <a:spcPct val="0"/>
              </a:spcAft>
              <a:defRPr/>
            </a:pPr>
            <a:r>
              <a:rPr lang="en-US" sz="2400" dirty="0">
                <a:solidFill>
                  <a:srgbClr val="FFFFFF"/>
                </a:solidFill>
                <a:latin typeface="Calibri" pitchFamily="34" charset="0"/>
                <a:cs typeface="Calibri" pitchFamily="34" charset="0"/>
              </a:rPr>
              <a:t>	</a:t>
            </a:r>
            <a:r>
              <a:rPr lang="en-US" sz="2400" dirty="0" smtClean="0">
                <a:solidFill>
                  <a:srgbClr val="FFFFFF"/>
                </a:solidFill>
                <a:latin typeface="Calibri" pitchFamily="34" charset="0"/>
                <a:cs typeface="Calibri" pitchFamily="34" charset="0"/>
              </a:rPr>
              <a:t>2.  </a:t>
            </a:r>
            <a:r>
              <a:rPr lang="en-US" sz="2400" b="1" dirty="0" smtClean="0">
                <a:solidFill>
                  <a:srgbClr val="FFFFFF"/>
                </a:solidFill>
                <a:latin typeface="Calibri" pitchFamily="34" charset="0"/>
                <a:cs typeface="Calibri" pitchFamily="34" charset="0"/>
              </a:rPr>
              <a:t>Emotions</a:t>
            </a:r>
            <a:r>
              <a:rPr lang="en-US" sz="2400" dirty="0" smtClean="0">
                <a:solidFill>
                  <a:srgbClr val="FFFFFF"/>
                </a:solidFill>
                <a:latin typeface="Calibri" pitchFamily="34" charset="0"/>
                <a:cs typeface="Calibri" pitchFamily="34" charset="0"/>
              </a:rPr>
              <a:t> (our passions change)</a:t>
            </a:r>
          </a:p>
          <a:p>
            <a:pPr fontAlgn="base">
              <a:spcBef>
                <a:spcPct val="0"/>
              </a:spcBef>
              <a:spcAft>
                <a:spcPct val="0"/>
              </a:spcAft>
              <a:defRPr/>
            </a:pPr>
            <a:r>
              <a:rPr lang="en-US" sz="2400" dirty="0">
                <a:solidFill>
                  <a:srgbClr val="FFFFFF"/>
                </a:solidFill>
                <a:latin typeface="Calibri" pitchFamily="34" charset="0"/>
                <a:cs typeface="Calibri" pitchFamily="34" charset="0"/>
              </a:rPr>
              <a:t>	</a:t>
            </a:r>
            <a:r>
              <a:rPr lang="en-US" sz="2400" dirty="0" smtClean="0">
                <a:solidFill>
                  <a:srgbClr val="FFFFFF"/>
                </a:solidFill>
                <a:latin typeface="Calibri" pitchFamily="34" charset="0"/>
                <a:cs typeface="Calibri" pitchFamily="34" charset="0"/>
              </a:rPr>
              <a:t>3.  </a:t>
            </a:r>
            <a:r>
              <a:rPr lang="en-US" sz="2400" b="1" dirty="0" smtClean="0">
                <a:solidFill>
                  <a:srgbClr val="FFFFFF"/>
                </a:solidFill>
                <a:latin typeface="Calibri" pitchFamily="34" charset="0"/>
                <a:cs typeface="Calibri" pitchFamily="34" charset="0"/>
              </a:rPr>
              <a:t>Wills</a:t>
            </a:r>
            <a:r>
              <a:rPr lang="en-US" sz="2400" dirty="0" smtClean="0">
                <a:solidFill>
                  <a:srgbClr val="FFFFFF"/>
                </a:solidFill>
                <a:latin typeface="Calibri" pitchFamily="34" charset="0"/>
                <a:cs typeface="Calibri" pitchFamily="34" charset="0"/>
              </a:rPr>
              <a:t> (our decision –making changes)</a:t>
            </a:r>
          </a:p>
          <a:p>
            <a:pPr fontAlgn="base">
              <a:spcBef>
                <a:spcPct val="0"/>
              </a:spcBef>
              <a:spcAft>
                <a:spcPct val="0"/>
              </a:spcAft>
              <a:defRPr/>
            </a:pPr>
            <a:r>
              <a:rPr lang="en-US" sz="2400" dirty="0">
                <a:solidFill>
                  <a:srgbClr val="FFFFFF"/>
                </a:solidFill>
                <a:latin typeface="Calibri" pitchFamily="34" charset="0"/>
                <a:cs typeface="Calibri" pitchFamily="34" charset="0"/>
              </a:rPr>
              <a:t>	</a:t>
            </a:r>
            <a:r>
              <a:rPr lang="en-US" sz="2400" dirty="0" smtClean="0">
                <a:solidFill>
                  <a:srgbClr val="FFFFFF"/>
                </a:solidFill>
                <a:latin typeface="Calibri" pitchFamily="34" charset="0"/>
                <a:cs typeface="Calibri" pitchFamily="34" charset="0"/>
              </a:rPr>
              <a:t>4.  </a:t>
            </a:r>
            <a:r>
              <a:rPr lang="en-US" sz="2400" b="1" dirty="0" smtClean="0">
                <a:solidFill>
                  <a:srgbClr val="FFFFFF"/>
                </a:solidFill>
                <a:latin typeface="Calibri" pitchFamily="34" charset="0"/>
                <a:cs typeface="Calibri" pitchFamily="34" charset="0"/>
              </a:rPr>
              <a:t>Spirits</a:t>
            </a:r>
            <a:r>
              <a:rPr lang="en-US" sz="2400" dirty="0" smtClean="0">
                <a:solidFill>
                  <a:srgbClr val="FFFFFF"/>
                </a:solidFill>
                <a:latin typeface="Calibri" pitchFamily="34" charset="0"/>
                <a:cs typeface="Calibri" pitchFamily="34" charset="0"/>
              </a:rPr>
              <a:t> (we ourselves change)</a:t>
            </a:r>
          </a:p>
          <a:p>
            <a:pPr fontAlgn="base">
              <a:spcBef>
                <a:spcPct val="0"/>
              </a:spcBef>
              <a:spcAft>
                <a:spcPct val="0"/>
              </a:spcAft>
              <a:defRPr/>
            </a:pPr>
            <a:r>
              <a:rPr lang="en-US" sz="2400" dirty="0">
                <a:solidFill>
                  <a:srgbClr val="FFFFFF"/>
                </a:solidFill>
                <a:latin typeface="Calibri" pitchFamily="34" charset="0"/>
                <a:cs typeface="Calibri" pitchFamily="34" charset="0"/>
              </a:rPr>
              <a:t>	</a:t>
            </a:r>
            <a:r>
              <a:rPr lang="en-US" sz="2400" dirty="0" smtClean="0">
                <a:solidFill>
                  <a:srgbClr val="FFFFFF"/>
                </a:solidFill>
                <a:latin typeface="Calibri" pitchFamily="34" charset="0"/>
                <a:cs typeface="Calibri" pitchFamily="34" charset="0"/>
              </a:rPr>
              <a:t>5.  </a:t>
            </a:r>
            <a:r>
              <a:rPr lang="en-US" sz="2400" b="1" dirty="0" smtClean="0">
                <a:solidFill>
                  <a:srgbClr val="FFFFFF"/>
                </a:solidFill>
                <a:latin typeface="Calibri" pitchFamily="34" charset="0"/>
                <a:cs typeface="Calibri" pitchFamily="34" charset="0"/>
              </a:rPr>
              <a:t>Bodies</a:t>
            </a:r>
            <a:r>
              <a:rPr lang="en-US" sz="2400" dirty="0" smtClean="0">
                <a:solidFill>
                  <a:srgbClr val="FFFFFF"/>
                </a:solidFill>
                <a:latin typeface="Calibri" pitchFamily="34" charset="0"/>
                <a:cs typeface="Calibri" pitchFamily="34" charset="0"/>
              </a:rPr>
              <a:t> (the use and care of our physical bodies)</a:t>
            </a:r>
            <a:endParaRPr lang="en-US" dirty="0">
              <a:solidFill>
                <a:srgbClr val="FFFFFF">
                  <a:lumMod val="95000"/>
                </a:srgbClr>
              </a:solidFill>
              <a:latin typeface="Calibri" pitchFamily="34" charset="0"/>
              <a:cs typeface="Calibri" pitchFamily="34" charset="0"/>
            </a:endParaRPr>
          </a:p>
        </p:txBody>
      </p:sp>
      <p:sp>
        <p:nvSpPr>
          <p:cNvPr id="14" name="Rounded Rectangular Callout 13"/>
          <p:cNvSpPr/>
          <p:nvPr/>
        </p:nvSpPr>
        <p:spPr>
          <a:xfrm>
            <a:off x="4412059" y="2463774"/>
            <a:ext cx="4443469" cy="442674"/>
          </a:xfrm>
          <a:prstGeom prst="wedgeRoundRectCallout">
            <a:avLst>
              <a:gd name="adj1" fmla="val -47463"/>
              <a:gd name="adj2" fmla="val 126310"/>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“fear of the Lord is the beginning of…”</a:t>
            </a:r>
            <a:endParaRPr lang="en-US" sz="1600" dirty="0">
              <a:solidFill>
                <a:srgbClr val="FFFFFF">
                  <a:lumMod val="95000"/>
                </a:srgbClr>
              </a:solidFill>
              <a:latin typeface="Calibri" pitchFamily="34" charset="0"/>
              <a:cs typeface="Calibri" pitchFamily="34" charset="0"/>
            </a:endParaRPr>
          </a:p>
        </p:txBody>
      </p:sp>
      <p:sp>
        <p:nvSpPr>
          <p:cNvPr id="15" name="Rounded Rectangular Callout 14"/>
          <p:cNvSpPr/>
          <p:nvPr/>
        </p:nvSpPr>
        <p:spPr>
          <a:xfrm>
            <a:off x="6019800" y="3025630"/>
            <a:ext cx="2943734" cy="783193"/>
          </a:xfrm>
          <a:prstGeom prst="wedgeRoundRectCallout">
            <a:avLst>
              <a:gd name="adj1" fmla="val -48572"/>
              <a:gd name="adj2" fmla="val 65849"/>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“abstain from the passions of the flesh…”</a:t>
            </a:r>
            <a:endParaRPr lang="en-US" sz="1600" dirty="0">
              <a:solidFill>
                <a:srgbClr val="FFFFFF">
                  <a:lumMod val="95000"/>
                </a:srgbClr>
              </a:solidFill>
              <a:latin typeface="Calibri" pitchFamily="34" charset="0"/>
              <a:cs typeface="Calibri" pitchFamily="34" charset="0"/>
            </a:endParaRPr>
          </a:p>
        </p:txBody>
      </p:sp>
      <p:sp>
        <p:nvSpPr>
          <p:cNvPr id="16" name="Rounded Rectangular Callout 15"/>
          <p:cNvSpPr/>
          <p:nvPr/>
        </p:nvSpPr>
        <p:spPr>
          <a:xfrm>
            <a:off x="6943611" y="3979083"/>
            <a:ext cx="2167732" cy="783193"/>
          </a:xfrm>
          <a:prstGeom prst="wedgeRoundRectCallout">
            <a:avLst>
              <a:gd name="adj1" fmla="val -66295"/>
              <a:gd name="adj2" fmla="val -17546"/>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“delight in the law of the Lord…”</a:t>
            </a:r>
            <a:endParaRPr lang="en-US" sz="1600" dirty="0">
              <a:solidFill>
                <a:srgbClr val="FFFFFF">
                  <a:lumMod val="95000"/>
                </a:srgbClr>
              </a:solidFill>
              <a:latin typeface="Calibri" pitchFamily="34" charset="0"/>
              <a:cs typeface="Calibri" pitchFamily="34" charset="0"/>
            </a:endParaRPr>
          </a:p>
        </p:txBody>
      </p:sp>
      <p:sp>
        <p:nvSpPr>
          <p:cNvPr id="17" name="Rounded Rectangular Callout 16"/>
          <p:cNvSpPr/>
          <p:nvPr/>
        </p:nvSpPr>
        <p:spPr>
          <a:xfrm>
            <a:off x="762000" y="5947995"/>
            <a:ext cx="4443469" cy="442674"/>
          </a:xfrm>
          <a:prstGeom prst="wedgeRoundRectCallout">
            <a:avLst>
              <a:gd name="adj1" fmla="val -16595"/>
              <a:gd name="adj2" fmla="val -220420"/>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“to be holy in body and spirit…”</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26396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500"/>
                                        <p:tgtEl>
                                          <p:spTgt spid="1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xEl>
                                              <p:pRg st="3" end="3"/>
                                            </p:txEl>
                                          </p:spTgt>
                                        </p:tgtEl>
                                        <p:attrNameLst>
                                          <p:attrName>style.visibility</p:attrName>
                                        </p:attrNameLst>
                                      </p:cBhvr>
                                      <p:to>
                                        <p:strVal val="visible"/>
                                      </p:to>
                                    </p:set>
                                    <p:animEffect transition="in" filter="fade">
                                      <p:cBhvr>
                                        <p:cTn id="41" dur="500"/>
                                        <p:tgtEl>
                                          <p:spTgt spid="1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xEl>
                                              <p:pRg st="4" end="4"/>
                                            </p:txEl>
                                          </p:spTgt>
                                        </p:tgtEl>
                                        <p:attrNameLst>
                                          <p:attrName>style.visibility</p:attrName>
                                        </p:attrNameLst>
                                      </p:cBhvr>
                                      <p:to>
                                        <p:strVal val="visible"/>
                                      </p:to>
                                    </p:set>
                                    <p:animEffect transition="in" filter="fade">
                                      <p:cBhvr>
                                        <p:cTn id="49" dur="500"/>
                                        <p:tgtEl>
                                          <p:spTgt spid="1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3">
                                            <p:txEl>
                                              <p:pRg st="5" end="5"/>
                                            </p:txEl>
                                          </p:spTgt>
                                        </p:tgtEl>
                                        <p:attrNameLst>
                                          <p:attrName>style.visibility</p:attrName>
                                        </p:attrNameLst>
                                      </p:cBhvr>
                                      <p:to>
                                        <p:strVal val="visible"/>
                                      </p:to>
                                    </p:set>
                                    <p:animEffect transition="in" filter="fade">
                                      <p:cBhvr>
                                        <p:cTn id="5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animBg="1"/>
      <p:bldP spid="14" grpId="0" animBg="1"/>
      <p:bldP spid="15" grpId="0" animBg="1"/>
      <p:bldP spid="16"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892552"/>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Sanctification</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  Roman clarification</a:t>
            </a:r>
          </a:p>
        </p:txBody>
      </p:sp>
      <p:sp>
        <p:nvSpPr>
          <p:cNvPr id="5" name="Rounded Rectangular Callout 4"/>
          <p:cNvSpPr/>
          <p:nvPr/>
        </p:nvSpPr>
        <p:spPr>
          <a:xfrm>
            <a:off x="3581400" y="932260"/>
            <a:ext cx="5410200" cy="783193"/>
          </a:xfrm>
          <a:prstGeom prst="wedgeRoundRectCallout">
            <a:avLst>
              <a:gd name="adj1" fmla="val -54387"/>
              <a:gd name="adj2" fmla="val 1996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The following is one of the Canons from the council of Trent (late 16</a:t>
            </a:r>
            <a:r>
              <a:rPr lang="en-US" sz="2000" baseline="30000" dirty="0" smtClean="0">
                <a:solidFill>
                  <a:srgbClr val="FFFFFF"/>
                </a:solidFill>
                <a:latin typeface="Calibri" pitchFamily="34" charset="0"/>
                <a:cs typeface="Calibri" pitchFamily="34" charset="0"/>
              </a:rPr>
              <a:t>th</a:t>
            </a:r>
            <a:r>
              <a:rPr lang="en-US" sz="2000" dirty="0" smtClean="0">
                <a:solidFill>
                  <a:srgbClr val="FFFFFF"/>
                </a:solidFill>
                <a:latin typeface="Calibri" pitchFamily="34" charset="0"/>
                <a:cs typeface="Calibri" pitchFamily="34" charset="0"/>
              </a:rPr>
              <a:t> c); affirmed in 20</a:t>
            </a:r>
            <a:r>
              <a:rPr lang="en-US" sz="2000" baseline="30000" dirty="0" smtClean="0">
                <a:solidFill>
                  <a:srgbClr val="FFFFFF"/>
                </a:solidFill>
                <a:latin typeface="Calibri" pitchFamily="34" charset="0"/>
                <a:cs typeface="Calibri" pitchFamily="34" charset="0"/>
              </a:rPr>
              <a:t>th</a:t>
            </a:r>
            <a:r>
              <a:rPr lang="en-US" sz="2000" dirty="0" smtClean="0">
                <a:solidFill>
                  <a:srgbClr val="FFFFFF"/>
                </a:solidFill>
                <a:latin typeface="Calibri" pitchFamily="34" charset="0"/>
                <a:cs typeface="Calibri" pitchFamily="34" charset="0"/>
              </a:rPr>
              <a:t> c.</a:t>
            </a:r>
            <a:endParaRPr lang="en-US" sz="1600" dirty="0">
              <a:solidFill>
                <a:srgbClr val="FFFFFF">
                  <a:lumMod val="95000"/>
                </a:srgbClr>
              </a:solidFill>
              <a:latin typeface="Calibri" pitchFamily="34" charset="0"/>
              <a:cs typeface="Calibri" pitchFamily="34" charset="0"/>
            </a:endParaRPr>
          </a:p>
        </p:txBody>
      </p:sp>
      <p:sp>
        <p:nvSpPr>
          <p:cNvPr id="8" name="Rounded Rectangular Callout 7"/>
          <p:cNvSpPr/>
          <p:nvPr/>
        </p:nvSpPr>
        <p:spPr>
          <a:xfrm>
            <a:off x="68263" y="1885712"/>
            <a:ext cx="4237037" cy="3166824"/>
          </a:xfrm>
          <a:prstGeom prst="wedgeRoundRectCallout">
            <a:avLst>
              <a:gd name="adj1" fmla="val 20131"/>
              <a:gd name="adj2" fmla="val -5337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a:solidFill>
                  <a:srgbClr val="FFFFFF"/>
                </a:solidFill>
                <a:latin typeface="Calibri" pitchFamily="34" charset="0"/>
                <a:cs typeface="Calibri" pitchFamily="34" charset="0"/>
              </a:rPr>
              <a:t>Canon 9: “If anyone says that the sinner is justified by faith alone, meaning that nothing else is required to cooperate in order to obtain the grace of justification, and that it is not in any way necessary that he be prepared and disposed by the action of his own will, let him be anathema</a:t>
            </a:r>
            <a:r>
              <a:rPr lang="en-US" sz="2000" dirty="0" smtClean="0">
                <a:solidFill>
                  <a:srgbClr val="FFFFFF"/>
                </a:solidFill>
                <a:latin typeface="Calibri" pitchFamily="34" charset="0"/>
                <a:cs typeface="Calibri" pitchFamily="34" charset="0"/>
              </a:rPr>
              <a:t>.”</a:t>
            </a:r>
            <a:endParaRPr lang="en-US" sz="1600" dirty="0">
              <a:solidFill>
                <a:srgbClr val="FFFFFF">
                  <a:lumMod val="95000"/>
                </a:srgbClr>
              </a:solidFill>
              <a:latin typeface="Calibri" pitchFamily="34" charset="0"/>
              <a:cs typeface="Calibri" pitchFamily="34" charset="0"/>
            </a:endParaRPr>
          </a:p>
        </p:txBody>
      </p:sp>
      <p:sp>
        <p:nvSpPr>
          <p:cNvPr id="9" name="Text Box 1037"/>
          <p:cNvSpPr txBox="1">
            <a:spLocks noChangeArrowheads="1"/>
          </p:cNvSpPr>
          <p:nvPr/>
        </p:nvSpPr>
        <p:spPr bwMode="auto">
          <a:xfrm>
            <a:off x="4376057" y="1952179"/>
            <a:ext cx="4691743" cy="3000821"/>
          </a:xfrm>
          <a:prstGeom prst="rect">
            <a:avLst/>
          </a:prstGeom>
          <a:solidFill>
            <a:srgbClr val="0E3968"/>
          </a:solidFill>
          <a:ln>
            <a:noFill/>
          </a:ln>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1800" dirty="0">
                <a:solidFill>
                  <a:srgbClr val="FFFFFF"/>
                </a:solidFill>
                <a:latin typeface="Papyrus" pitchFamily="66" charset="0"/>
              </a:rPr>
              <a:t>“However, to the man who does not work but trusts God who justifies the wicked, his faith is credited as righteousness. David says the same thing when he speaks of the blessedness of the man to whom God credits righteousness apart from works:</a:t>
            </a:r>
          </a:p>
          <a:p>
            <a:pPr eaLnBrk="1" hangingPunct="1">
              <a:spcBef>
                <a:spcPct val="50000"/>
              </a:spcBef>
              <a:buNone/>
            </a:pPr>
            <a:r>
              <a:rPr lang="en-US" altLang="en-US" sz="1800" dirty="0">
                <a:solidFill>
                  <a:srgbClr val="FFFFFF"/>
                </a:solidFill>
                <a:latin typeface="Papyrus" pitchFamily="66" charset="0"/>
              </a:rPr>
              <a:t>“Blessed are </a:t>
            </a:r>
            <a:r>
              <a:rPr lang="en-US" altLang="en-US" sz="1800" dirty="0" smtClean="0">
                <a:solidFill>
                  <a:srgbClr val="FFFFFF"/>
                </a:solidFill>
                <a:latin typeface="Papyrus" pitchFamily="66" charset="0"/>
              </a:rPr>
              <a:t>they whose </a:t>
            </a:r>
            <a:r>
              <a:rPr lang="en-US" altLang="en-US" sz="1800" dirty="0">
                <a:solidFill>
                  <a:srgbClr val="FFFFFF"/>
                </a:solidFill>
                <a:latin typeface="Papyrus" pitchFamily="66" charset="0"/>
              </a:rPr>
              <a:t>transgressions are </a:t>
            </a:r>
            <a:r>
              <a:rPr lang="en-US" altLang="en-US" sz="1800" dirty="0" smtClean="0">
                <a:solidFill>
                  <a:srgbClr val="FFFFFF"/>
                </a:solidFill>
                <a:latin typeface="Papyrus" pitchFamily="66" charset="0"/>
              </a:rPr>
              <a:t>forgiven, whose </a:t>
            </a:r>
            <a:r>
              <a:rPr lang="en-US" altLang="en-US" sz="1800" dirty="0">
                <a:solidFill>
                  <a:srgbClr val="FFFFFF"/>
                </a:solidFill>
                <a:latin typeface="Papyrus" pitchFamily="66" charset="0"/>
              </a:rPr>
              <a:t>sins are </a:t>
            </a:r>
            <a:r>
              <a:rPr lang="en-US" altLang="en-US" sz="1800" dirty="0" smtClean="0">
                <a:solidFill>
                  <a:srgbClr val="FFFFFF"/>
                </a:solidFill>
                <a:latin typeface="Papyrus" pitchFamily="66" charset="0"/>
              </a:rPr>
              <a:t>covered.  Blessed </a:t>
            </a:r>
            <a:r>
              <a:rPr lang="en-US" altLang="en-US" sz="1800" dirty="0">
                <a:solidFill>
                  <a:srgbClr val="FFFFFF"/>
                </a:solidFill>
                <a:latin typeface="Papyrus" pitchFamily="66" charset="0"/>
              </a:rPr>
              <a:t>is the </a:t>
            </a:r>
            <a:r>
              <a:rPr lang="en-US" altLang="en-US" sz="1800" dirty="0" smtClean="0">
                <a:solidFill>
                  <a:srgbClr val="FFFFFF"/>
                </a:solidFill>
                <a:latin typeface="Papyrus" pitchFamily="66" charset="0"/>
              </a:rPr>
              <a:t>man whose </a:t>
            </a:r>
            <a:r>
              <a:rPr lang="en-US" altLang="en-US" sz="1800" dirty="0">
                <a:solidFill>
                  <a:srgbClr val="FFFFFF"/>
                </a:solidFill>
                <a:latin typeface="Papyrus" pitchFamily="66" charset="0"/>
              </a:rPr>
              <a:t>sin the Lord will never count against him.”</a:t>
            </a:r>
            <a:r>
              <a:rPr lang="en-US" altLang="en-US" sz="1800" dirty="0" smtClean="0">
                <a:solidFill>
                  <a:srgbClr val="FFFFFF"/>
                </a:solidFill>
                <a:latin typeface="Papyrus" pitchFamily="66" charset="0"/>
              </a:rPr>
              <a:t>		Romans 4:5-8</a:t>
            </a:r>
            <a:endParaRPr lang="en-US" altLang="en-US" sz="1800" dirty="0">
              <a:solidFill>
                <a:srgbClr val="FFFFFF"/>
              </a:solidFill>
              <a:latin typeface="Papyrus" pitchFamily="66" charset="0"/>
            </a:endParaRPr>
          </a:p>
        </p:txBody>
      </p:sp>
      <p:sp>
        <p:nvSpPr>
          <p:cNvPr id="10" name="Rounded Rectangular Callout 9"/>
          <p:cNvSpPr/>
          <p:nvPr/>
        </p:nvSpPr>
        <p:spPr>
          <a:xfrm>
            <a:off x="68263" y="5223510"/>
            <a:ext cx="9075737" cy="1634490"/>
          </a:xfrm>
          <a:prstGeom prst="wedgeRoundRectCallout">
            <a:avLst>
              <a:gd name="adj1" fmla="val 20131"/>
              <a:gd name="adj2" fmla="val -5337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dirty="0" smtClean="0">
                <a:solidFill>
                  <a:srgbClr val="FFFFFF"/>
                </a:solidFill>
                <a:latin typeface="Calibri" pitchFamily="34" charset="0"/>
                <a:cs typeface="Calibri" pitchFamily="34" charset="0"/>
              </a:rPr>
              <a:t>In other words, the Roman view sees a </a:t>
            </a:r>
            <a:r>
              <a:rPr lang="en-US" dirty="0">
                <a:solidFill>
                  <a:srgbClr val="FFFFFF"/>
                </a:solidFill>
                <a:latin typeface="Calibri" pitchFamily="34" charset="0"/>
                <a:cs typeface="Calibri" pitchFamily="34" charset="0"/>
              </a:rPr>
              <a:t>necessary overlap </a:t>
            </a:r>
            <a:r>
              <a:rPr lang="en-US" dirty="0" smtClean="0">
                <a:solidFill>
                  <a:srgbClr val="FFFFFF"/>
                </a:solidFill>
                <a:latin typeface="Calibri" pitchFamily="34" charset="0"/>
                <a:cs typeface="Calibri" pitchFamily="34" charset="0"/>
              </a:rPr>
              <a:t>between sanctification &amp; justification.  From </a:t>
            </a:r>
            <a:r>
              <a:rPr lang="en-US" dirty="0">
                <a:solidFill>
                  <a:srgbClr val="FFFFFF"/>
                </a:solidFill>
                <a:latin typeface="Calibri" pitchFamily="34" charset="0"/>
                <a:cs typeface="Calibri" pitchFamily="34" charset="0"/>
              </a:rPr>
              <a:t>the sixteenth century to the present, Rome has always taught that justification is based upon faith, on Christ, and on grace. The difference, however, is that Rome continues to deny that justification is based on Christ alone, received by faith alone, and given by grace alone.</a:t>
            </a:r>
            <a:endParaRPr lang="en-US" sz="14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255155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892552"/>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Sanctification</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  Assurance of Salvation</a:t>
            </a:r>
          </a:p>
        </p:txBody>
      </p:sp>
      <p:sp>
        <p:nvSpPr>
          <p:cNvPr id="5" name="Rounded Rectangular Callout 4"/>
          <p:cNvSpPr/>
          <p:nvPr/>
        </p:nvSpPr>
        <p:spPr>
          <a:xfrm>
            <a:off x="3962400" y="932261"/>
            <a:ext cx="5029200" cy="783193"/>
          </a:xfrm>
          <a:prstGeom prst="wedgeRoundRectCallout">
            <a:avLst>
              <a:gd name="adj1" fmla="val -54387"/>
              <a:gd name="adj2" fmla="val 1996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If this is how we are saved, how do I know I am saved?</a:t>
            </a:r>
            <a:endParaRPr lang="en-US" sz="1600" dirty="0">
              <a:solidFill>
                <a:srgbClr val="FFFFFF">
                  <a:lumMod val="95000"/>
                </a:srgbClr>
              </a:solidFill>
              <a:latin typeface="Calibri" pitchFamily="34" charset="0"/>
              <a:cs typeface="Calibri" pitchFamily="34" charset="0"/>
            </a:endParaRPr>
          </a:p>
        </p:txBody>
      </p:sp>
      <p:sp>
        <p:nvSpPr>
          <p:cNvPr id="8" name="Rounded Rectangular Callout 7"/>
          <p:cNvSpPr/>
          <p:nvPr/>
        </p:nvSpPr>
        <p:spPr>
          <a:xfrm>
            <a:off x="242435" y="1986643"/>
            <a:ext cx="4264251" cy="783193"/>
          </a:xfrm>
          <a:prstGeom prst="wedgeRoundRectCallout">
            <a:avLst>
              <a:gd name="adj1" fmla="val 19748"/>
              <a:gd name="adj2" fmla="val 82146"/>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Scripture speaks of God’s intent for us to be sure…</a:t>
            </a:r>
          </a:p>
        </p:txBody>
      </p:sp>
      <p:sp>
        <p:nvSpPr>
          <p:cNvPr id="12" name="Text Box 1037"/>
          <p:cNvSpPr txBox="1">
            <a:spLocks noChangeArrowheads="1"/>
          </p:cNvSpPr>
          <p:nvPr/>
        </p:nvSpPr>
        <p:spPr bwMode="auto">
          <a:xfrm>
            <a:off x="296864" y="3124200"/>
            <a:ext cx="4046536" cy="1785104"/>
          </a:xfrm>
          <a:prstGeom prst="rect">
            <a:avLst/>
          </a:prstGeom>
          <a:solidFill>
            <a:srgbClr val="0E3968"/>
          </a:solidFill>
          <a:ln>
            <a:noFill/>
          </a:ln>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13 I write these things to you who believe in the name of the Son of God that you may know that you have eternal life. </a:t>
            </a:r>
            <a:r>
              <a:rPr lang="en-US" altLang="en-US" sz="2000" dirty="0" smtClean="0">
                <a:solidFill>
                  <a:srgbClr val="FFFFFF"/>
                </a:solidFill>
                <a:latin typeface="Papyrus" pitchFamily="66" charset="0"/>
              </a:rPr>
              <a:t>	</a:t>
            </a:r>
          </a:p>
          <a:p>
            <a:pPr eaLnBrk="1" hangingPunct="1">
              <a:spcBef>
                <a:spcPct val="50000"/>
              </a:spcBef>
              <a:buNone/>
            </a:pPr>
            <a:r>
              <a:rPr lang="en-US" altLang="en-US" sz="2000" dirty="0">
                <a:solidFill>
                  <a:srgbClr val="FFFFFF"/>
                </a:solidFill>
                <a:latin typeface="Papyrus" pitchFamily="66" charset="0"/>
              </a:rPr>
              <a:t>	</a:t>
            </a:r>
            <a:r>
              <a:rPr lang="en-US" altLang="en-US" sz="2000" dirty="0" smtClean="0">
                <a:solidFill>
                  <a:srgbClr val="FFFFFF"/>
                </a:solidFill>
                <a:latin typeface="Papyrus" pitchFamily="66" charset="0"/>
              </a:rPr>
              <a:t>	I John 5:13</a:t>
            </a:r>
            <a:endParaRPr lang="en-US" altLang="en-US" sz="2000" dirty="0">
              <a:solidFill>
                <a:srgbClr val="FFFFFF"/>
              </a:solidFill>
              <a:latin typeface="Papyrus" pitchFamily="66" charset="0"/>
            </a:endParaRPr>
          </a:p>
        </p:txBody>
      </p:sp>
      <p:sp>
        <p:nvSpPr>
          <p:cNvPr id="13" name="Rounded Rectangular Callout 12"/>
          <p:cNvSpPr/>
          <p:nvPr/>
        </p:nvSpPr>
        <p:spPr>
          <a:xfrm>
            <a:off x="4607605" y="3875603"/>
            <a:ext cx="4264251" cy="783193"/>
          </a:xfrm>
          <a:prstGeom prst="wedgeRoundRectCallout">
            <a:avLst>
              <a:gd name="adj1" fmla="val 19748"/>
              <a:gd name="adj2" fmla="val -88814"/>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Scripture also couches doubt in negative terms…</a:t>
            </a:r>
          </a:p>
        </p:txBody>
      </p:sp>
      <p:sp>
        <p:nvSpPr>
          <p:cNvPr id="15" name="Text Box 1037"/>
          <p:cNvSpPr txBox="1">
            <a:spLocks noChangeArrowheads="1"/>
          </p:cNvSpPr>
          <p:nvPr/>
        </p:nvSpPr>
        <p:spPr bwMode="auto">
          <a:xfrm>
            <a:off x="4716463" y="1986643"/>
            <a:ext cx="4046536" cy="1631216"/>
          </a:xfrm>
          <a:prstGeom prst="rect">
            <a:avLst/>
          </a:prstGeom>
          <a:solidFill>
            <a:srgbClr val="0E3968"/>
          </a:solidFill>
          <a:ln>
            <a:noFill/>
          </a:ln>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6 But let him ask in faith, with no doubting, for the one who doubts is like a wave of the sea that is driven and tossed by the wind. 	</a:t>
            </a:r>
            <a:r>
              <a:rPr lang="en-US" altLang="en-US" sz="2000" dirty="0" smtClean="0">
                <a:solidFill>
                  <a:srgbClr val="FFFFFF"/>
                </a:solidFill>
                <a:latin typeface="Papyrus" pitchFamily="66" charset="0"/>
              </a:rPr>
              <a:t>			</a:t>
            </a:r>
            <a:r>
              <a:rPr lang="en-US" altLang="en-US" sz="2000" dirty="0">
                <a:solidFill>
                  <a:srgbClr val="FFFFFF"/>
                </a:solidFill>
                <a:latin typeface="Papyrus" pitchFamily="66" charset="0"/>
              </a:rPr>
              <a:t> </a:t>
            </a:r>
            <a:r>
              <a:rPr lang="en-US" altLang="en-US" sz="2000" dirty="0" smtClean="0">
                <a:solidFill>
                  <a:srgbClr val="FFFFFF"/>
                </a:solidFill>
                <a:latin typeface="Papyrus" pitchFamily="66" charset="0"/>
              </a:rPr>
              <a:t>     James 1:6</a:t>
            </a:r>
            <a:endParaRPr lang="en-US" altLang="en-US" sz="2000" dirty="0">
              <a:solidFill>
                <a:srgbClr val="FFFFFF"/>
              </a:solidFill>
              <a:latin typeface="Papyrus" pitchFamily="66" charset="0"/>
            </a:endParaRPr>
          </a:p>
        </p:txBody>
      </p:sp>
      <p:sp>
        <p:nvSpPr>
          <p:cNvPr id="16" name="Rounded Rectangular Callout 15"/>
          <p:cNvSpPr/>
          <p:nvPr/>
        </p:nvSpPr>
        <p:spPr>
          <a:xfrm>
            <a:off x="452212" y="5053251"/>
            <a:ext cx="8419644" cy="1804749"/>
          </a:xfrm>
          <a:prstGeom prst="wedgeRoundRectCallout">
            <a:avLst>
              <a:gd name="adj1" fmla="val 31772"/>
              <a:gd name="adj2" fmla="val -78862"/>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This does not mean that all doubts are by nature sinful—merely to doubt in the face of God’s clear special revelation…</a:t>
            </a:r>
          </a:p>
          <a:p>
            <a:pPr fontAlgn="base">
              <a:spcBef>
                <a:spcPct val="0"/>
              </a:spcBef>
              <a:spcAft>
                <a:spcPct val="0"/>
              </a:spcAft>
              <a:defRPr/>
            </a:pPr>
            <a:r>
              <a:rPr lang="en-US" sz="2000" dirty="0" smtClean="0">
                <a:solidFill>
                  <a:srgbClr val="FFFFFF"/>
                </a:solidFill>
                <a:latin typeface="Calibri" pitchFamily="34" charset="0"/>
                <a:cs typeface="Calibri" pitchFamily="34" charset="0"/>
              </a:rPr>
              <a:t>…when in situations where it would be wrong to claim knowledge (</a:t>
            </a:r>
            <a:r>
              <a:rPr lang="en-US" sz="2000" dirty="0" err="1" smtClean="0">
                <a:solidFill>
                  <a:srgbClr val="FFFFFF"/>
                </a:solidFill>
                <a:latin typeface="Calibri" pitchFamily="34" charset="0"/>
                <a:cs typeface="Calibri" pitchFamily="34" charset="0"/>
              </a:rPr>
              <a:t>eg</a:t>
            </a:r>
            <a:r>
              <a:rPr lang="en-US" sz="2000" dirty="0" smtClean="0">
                <a:solidFill>
                  <a:srgbClr val="FFFFFF"/>
                </a:solidFill>
                <a:latin typeface="Calibri" pitchFamily="34" charset="0"/>
                <a:cs typeface="Calibri" pitchFamily="34" charset="0"/>
              </a:rPr>
              <a:t>. answering some student questions) it is actually godly to admit ignorance. (Frame SBL 216)</a:t>
            </a:r>
          </a:p>
        </p:txBody>
      </p:sp>
    </p:spTree>
    <p:extLst>
      <p:ext uri="{BB962C8B-B14F-4D97-AF65-F5344CB8AC3E}">
        <p14:creationId xmlns:p14="http://schemas.microsoft.com/office/powerpoint/2010/main" val="41391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5"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163" y="849313"/>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892552"/>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VIII. </a:t>
            </a:r>
            <a:r>
              <a:rPr lang="en-US" sz="2800" b="1" kern="0" dirty="0" smtClean="0">
                <a:solidFill>
                  <a:srgbClr val="4A8B9A"/>
                </a:solidFill>
                <a:effectLst>
                  <a:outerShdw blurRad="38100" dist="38100" dir="2700000" algn="tl">
                    <a:srgbClr val="000000">
                      <a:alpha val="43137"/>
                    </a:srgbClr>
                  </a:outerShdw>
                </a:effectLst>
              </a:rPr>
              <a:t>Sanctification</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  Assurance of Salvation</a:t>
            </a:r>
          </a:p>
        </p:txBody>
      </p:sp>
      <p:sp>
        <p:nvSpPr>
          <p:cNvPr id="5" name="Rounded Rectangular Callout 4"/>
          <p:cNvSpPr/>
          <p:nvPr/>
        </p:nvSpPr>
        <p:spPr>
          <a:xfrm>
            <a:off x="3962400" y="932261"/>
            <a:ext cx="5029200" cy="783193"/>
          </a:xfrm>
          <a:prstGeom prst="wedgeRoundRectCallout">
            <a:avLst>
              <a:gd name="adj1" fmla="val -54387"/>
              <a:gd name="adj2" fmla="val 1996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If this is how we are saved, how do I know I am saved? </a:t>
            </a:r>
            <a:r>
              <a:rPr lang="en-US" sz="2000" b="1" dirty="0" smtClean="0">
                <a:solidFill>
                  <a:srgbClr val="FFFFFF"/>
                </a:solidFill>
                <a:latin typeface="Calibri" pitchFamily="34" charset="0"/>
                <a:cs typeface="Calibri" pitchFamily="34" charset="0"/>
              </a:rPr>
              <a:t>This corresponds to 3 realities:</a:t>
            </a:r>
            <a:endParaRPr lang="en-US" sz="1600" b="1" dirty="0">
              <a:solidFill>
                <a:srgbClr val="FFFFFF">
                  <a:lumMod val="95000"/>
                </a:srgbClr>
              </a:solidFill>
              <a:latin typeface="Calibri" pitchFamily="34" charset="0"/>
              <a:cs typeface="Calibri" pitchFamily="34" charset="0"/>
            </a:endParaRPr>
          </a:p>
        </p:txBody>
      </p:sp>
      <p:sp>
        <p:nvSpPr>
          <p:cNvPr id="8" name="Rounded Rectangular Callout 7"/>
          <p:cNvSpPr/>
          <p:nvPr/>
        </p:nvSpPr>
        <p:spPr>
          <a:xfrm>
            <a:off x="1897063" y="1741865"/>
            <a:ext cx="7018337" cy="3166824"/>
          </a:xfrm>
          <a:prstGeom prst="wedgeRoundRectCallout">
            <a:avLst>
              <a:gd name="adj1" fmla="val 20131"/>
              <a:gd name="adj2" fmla="val -5337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marL="457200" indent="-457200" fontAlgn="base">
              <a:spcBef>
                <a:spcPct val="0"/>
              </a:spcBef>
              <a:spcAft>
                <a:spcPct val="0"/>
              </a:spcAft>
              <a:buAutoNum type="arabicPeriod" startAt="2"/>
              <a:defRPr/>
            </a:pPr>
            <a:r>
              <a:rPr lang="en-US" sz="2000" dirty="0" smtClean="0">
                <a:solidFill>
                  <a:srgbClr val="FFFFFF"/>
                </a:solidFill>
                <a:latin typeface="Calibri" pitchFamily="34" charset="0"/>
                <a:cs typeface="Calibri" pitchFamily="34" charset="0"/>
              </a:rPr>
              <a:t>“This </a:t>
            </a:r>
            <a:r>
              <a:rPr lang="en-US" sz="2000" dirty="0">
                <a:solidFill>
                  <a:srgbClr val="FFFFFF"/>
                </a:solidFill>
                <a:latin typeface="Calibri" pitchFamily="34" charset="0"/>
                <a:cs typeface="Calibri" pitchFamily="34" charset="0"/>
              </a:rPr>
              <a:t>certainty is not a bare </a:t>
            </a:r>
            <a:r>
              <a:rPr lang="en-US" sz="2000" dirty="0" smtClean="0">
                <a:solidFill>
                  <a:srgbClr val="FFFFFF"/>
                </a:solidFill>
                <a:latin typeface="Calibri" pitchFamily="34" charset="0"/>
                <a:cs typeface="Calibri" pitchFamily="34" charset="0"/>
              </a:rPr>
              <a:t>conjectural </a:t>
            </a:r>
            <a:r>
              <a:rPr lang="en-US" sz="2000" dirty="0">
                <a:solidFill>
                  <a:srgbClr val="FFFFFF"/>
                </a:solidFill>
                <a:latin typeface="Calibri" pitchFamily="34" charset="0"/>
                <a:cs typeface="Calibri" pitchFamily="34" charset="0"/>
              </a:rPr>
              <a:t>and </a:t>
            </a:r>
            <a:r>
              <a:rPr lang="en-US" sz="2000" dirty="0" smtClean="0">
                <a:solidFill>
                  <a:srgbClr val="FFFFFF"/>
                </a:solidFill>
                <a:latin typeface="Calibri" pitchFamily="34" charset="0"/>
                <a:cs typeface="Calibri" pitchFamily="34" charset="0"/>
              </a:rPr>
              <a:t>probable persuasion</a:t>
            </a:r>
            <a:r>
              <a:rPr lang="en-US" sz="2000" dirty="0">
                <a:solidFill>
                  <a:srgbClr val="FFFFFF"/>
                </a:solidFill>
                <a:latin typeface="Calibri" pitchFamily="34" charset="0"/>
                <a:cs typeface="Calibri" pitchFamily="34" charset="0"/>
              </a:rPr>
              <a:t>, grounded upon a </a:t>
            </a:r>
            <a:r>
              <a:rPr lang="en-US" sz="2000" dirty="0" smtClean="0">
                <a:solidFill>
                  <a:srgbClr val="FFFFFF"/>
                </a:solidFill>
                <a:latin typeface="Calibri" pitchFamily="34" charset="0"/>
                <a:cs typeface="Calibri" pitchFamily="34" charset="0"/>
              </a:rPr>
              <a:t>fallible </a:t>
            </a:r>
            <a:r>
              <a:rPr lang="en-US" sz="2000" dirty="0">
                <a:solidFill>
                  <a:srgbClr val="FFFFFF"/>
                </a:solidFill>
                <a:latin typeface="Calibri" pitchFamily="34" charset="0"/>
                <a:cs typeface="Calibri" pitchFamily="34" charset="0"/>
              </a:rPr>
              <a:t>hope; but an </a:t>
            </a:r>
            <a:r>
              <a:rPr lang="en-US" sz="2000" b="1" dirty="0">
                <a:solidFill>
                  <a:srgbClr val="FFFFFF"/>
                </a:solidFill>
                <a:latin typeface="Calibri" pitchFamily="34" charset="0"/>
                <a:cs typeface="Calibri" pitchFamily="34" charset="0"/>
              </a:rPr>
              <a:t>infallible assurance </a:t>
            </a:r>
            <a:r>
              <a:rPr lang="en-US" sz="2000" dirty="0">
                <a:solidFill>
                  <a:srgbClr val="FFFFFF"/>
                </a:solidFill>
                <a:latin typeface="Calibri" pitchFamily="34" charset="0"/>
                <a:cs typeface="Calibri" pitchFamily="34" charset="0"/>
              </a:rPr>
              <a:t>of </a:t>
            </a:r>
            <a:r>
              <a:rPr lang="en-US" sz="2000" dirty="0" smtClean="0">
                <a:solidFill>
                  <a:srgbClr val="FFFFFF"/>
                </a:solidFill>
                <a:latin typeface="Calibri" pitchFamily="34" charset="0"/>
                <a:cs typeface="Calibri" pitchFamily="34" charset="0"/>
              </a:rPr>
              <a:t>faith</a:t>
            </a:r>
            <a:r>
              <a:rPr lang="en-US" sz="2000" dirty="0">
                <a:solidFill>
                  <a:srgbClr val="FFFFFF"/>
                </a:solidFill>
                <a:latin typeface="Calibri" pitchFamily="34" charset="0"/>
                <a:cs typeface="Calibri" pitchFamily="34" charset="0"/>
              </a:rPr>
              <a:t>, founded upon the</a:t>
            </a:r>
            <a:r>
              <a:rPr lang="en-US" sz="2000" u="sng" dirty="0">
                <a:solidFill>
                  <a:srgbClr val="FFFFFF"/>
                </a:solidFill>
                <a:latin typeface="Calibri" pitchFamily="34" charset="0"/>
                <a:cs typeface="Calibri" pitchFamily="34" charset="0"/>
              </a:rPr>
              <a:t> divine truth of </a:t>
            </a:r>
            <a:r>
              <a:rPr lang="en-US" sz="2000" u="sng" dirty="0" smtClean="0">
                <a:solidFill>
                  <a:srgbClr val="FFFFFF"/>
                </a:solidFill>
                <a:latin typeface="Calibri" pitchFamily="34" charset="0"/>
                <a:cs typeface="Calibri" pitchFamily="34" charset="0"/>
              </a:rPr>
              <a:t>the promises of </a:t>
            </a:r>
            <a:r>
              <a:rPr lang="en-US" sz="2000" u="sng" dirty="0">
                <a:solidFill>
                  <a:srgbClr val="FFFFFF"/>
                </a:solidFill>
                <a:latin typeface="Calibri" pitchFamily="34" charset="0"/>
                <a:cs typeface="Calibri" pitchFamily="34" charset="0"/>
              </a:rPr>
              <a:t>salvation</a:t>
            </a:r>
            <a:r>
              <a:rPr lang="en-US" sz="2000" dirty="0">
                <a:solidFill>
                  <a:srgbClr val="FFFFFF"/>
                </a:solidFill>
                <a:latin typeface="Calibri" pitchFamily="34" charset="0"/>
                <a:cs typeface="Calibri" pitchFamily="34" charset="0"/>
              </a:rPr>
              <a:t>, the </a:t>
            </a:r>
            <a:r>
              <a:rPr lang="en-US" sz="2000" u="sng" dirty="0">
                <a:solidFill>
                  <a:srgbClr val="FFFFFF"/>
                </a:solidFill>
                <a:latin typeface="Calibri" pitchFamily="34" charset="0"/>
                <a:cs typeface="Calibri" pitchFamily="34" charset="0"/>
              </a:rPr>
              <a:t>inward </a:t>
            </a:r>
            <a:r>
              <a:rPr lang="en-US" sz="2000" u="sng" dirty="0" smtClean="0">
                <a:solidFill>
                  <a:srgbClr val="FFFFFF"/>
                </a:solidFill>
                <a:latin typeface="Calibri" pitchFamily="34" charset="0"/>
                <a:cs typeface="Calibri" pitchFamily="34" charset="0"/>
              </a:rPr>
              <a:t>evidence </a:t>
            </a:r>
            <a:r>
              <a:rPr lang="en-US" sz="2000" u="sng" dirty="0">
                <a:solidFill>
                  <a:srgbClr val="FFFFFF"/>
                </a:solidFill>
                <a:latin typeface="Calibri" pitchFamily="34" charset="0"/>
                <a:cs typeface="Calibri" pitchFamily="34" charset="0"/>
              </a:rPr>
              <a:t>of those graces unto which </a:t>
            </a:r>
            <a:r>
              <a:rPr lang="en-US" sz="2000" u="sng" dirty="0" smtClean="0">
                <a:solidFill>
                  <a:srgbClr val="FFFFFF"/>
                </a:solidFill>
                <a:latin typeface="Calibri" pitchFamily="34" charset="0"/>
                <a:cs typeface="Calibri" pitchFamily="34" charset="0"/>
              </a:rPr>
              <a:t>these </a:t>
            </a:r>
            <a:r>
              <a:rPr lang="en-US" sz="2000" u="sng" dirty="0">
                <a:solidFill>
                  <a:srgbClr val="FFFFFF"/>
                </a:solidFill>
                <a:latin typeface="Calibri" pitchFamily="34" charset="0"/>
                <a:cs typeface="Calibri" pitchFamily="34" charset="0"/>
              </a:rPr>
              <a:t>promises are made</a:t>
            </a:r>
            <a:r>
              <a:rPr lang="en-US" sz="2000" dirty="0">
                <a:solidFill>
                  <a:srgbClr val="FFFFFF"/>
                </a:solidFill>
                <a:latin typeface="Calibri" pitchFamily="34" charset="0"/>
                <a:cs typeface="Calibri" pitchFamily="34" charset="0"/>
              </a:rPr>
              <a:t>, the </a:t>
            </a:r>
            <a:r>
              <a:rPr lang="en-US" sz="2000" u="sng" dirty="0" smtClean="0">
                <a:solidFill>
                  <a:srgbClr val="FFFFFF"/>
                </a:solidFill>
                <a:latin typeface="Calibri" pitchFamily="34" charset="0"/>
                <a:cs typeface="Calibri" pitchFamily="34" charset="0"/>
              </a:rPr>
              <a:t>testimony </a:t>
            </a:r>
            <a:r>
              <a:rPr lang="en-US" sz="2000" u="sng" dirty="0">
                <a:solidFill>
                  <a:srgbClr val="FFFFFF"/>
                </a:solidFill>
                <a:latin typeface="Calibri" pitchFamily="34" charset="0"/>
                <a:cs typeface="Calibri" pitchFamily="34" charset="0"/>
              </a:rPr>
              <a:t>of the Spirit of adoption witnessing with </a:t>
            </a:r>
            <a:r>
              <a:rPr lang="en-US" sz="2000" u="sng" dirty="0" smtClean="0">
                <a:solidFill>
                  <a:srgbClr val="FFFFFF"/>
                </a:solidFill>
                <a:latin typeface="Calibri" pitchFamily="34" charset="0"/>
                <a:cs typeface="Calibri" pitchFamily="34" charset="0"/>
              </a:rPr>
              <a:t>our </a:t>
            </a:r>
            <a:r>
              <a:rPr lang="en-US" sz="2000" u="sng" dirty="0">
                <a:solidFill>
                  <a:srgbClr val="FFFFFF"/>
                </a:solidFill>
                <a:latin typeface="Calibri" pitchFamily="34" charset="0"/>
                <a:cs typeface="Calibri" pitchFamily="34" charset="0"/>
              </a:rPr>
              <a:t>spirits that we </a:t>
            </a:r>
            <a:r>
              <a:rPr lang="en-US" sz="2000" u="sng" dirty="0" smtClean="0">
                <a:solidFill>
                  <a:srgbClr val="FFFFFF"/>
                </a:solidFill>
                <a:latin typeface="Calibri" pitchFamily="34" charset="0"/>
                <a:cs typeface="Calibri" pitchFamily="34" charset="0"/>
              </a:rPr>
              <a:t>are </a:t>
            </a:r>
            <a:r>
              <a:rPr lang="en-US" sz="2000" u="sng" dirty="0">
                <a:solidFill>
                  <a:srgbClr val="FFFFFF"/>
                </a:solidFill>
                <a:latin typeface="Calibri" pitchFamily="34" charset="0"/>
                <a:cs typeface="Calibri" pitchFamily="34" charset="0"/>
              </a:rPr>
              <a:t>the children of God</a:t>
            </a:r>
            <a:r>
              <a:rPr lang="en-US" sz="2000" dirty="0">
                <a:solidFill>
                  <a:srgbClr val="FFFFFF"/>
                </a:solidFill>
                <a:latin typeface="Calibri" pitchFamily="34" charset="0"/>
                <a:cs typeface="Calibri" pitchFamily="34" charset="0"/>
              </a:rPr>
              <a:t>: </a:t>
            </a:r>
            <a:r>
              <a:rPr lang="en-US" sz="2000" dirty="0" smtClean="0">
                <a:solidFill>
                  <a:srgbClr val="FFFFFF"/>
                </a:solidFill>
                <a:latin typeface="Calibri" pitchFamily="34" charset="0"/>
                <a:cs typeface="Calibri" pitchFamily="34" charset="0"/>
              </a:rPr>
              <a:t>which </a:t>
            </a:r>
            <a:r>
              <a:rPr lang="en-US" sz="2000" dirty="0">
                <a:solidFill>
                  <a:srgbClr val="FFFFFF"/>
                </a:solidFill>
                <a:latin typeface="Calibri" pitchFamily="34" charset="0"/>
                <a:cs typeface="Calibri" pitchFamily="34" charset="0"/>
              </a:rPr>
              <a:t>Spirit is the earnest of our inheritance, </a:t>
            </a:r>
            <a:r>
              <a:rPr lang="en-US" sz="2000" dirty="0" smtClean="0">
                <a:solidFill>
                  <a:srgbClr val="FFFFFF"/>
                </a:solidFill>
                <a:latin typeface="Calibri" pitchFamily="34" charset="0"/>
                <a:cs typeface="Calibri" pitchFamily="34" charset="0"/>
              </a:rPr>
              <a:t>whereby </a:t>
            </a:r>
            <a:r>
              <a:rPr lang="en-US" sz="2000" dirty="0">
                <a:solidFill>
                  <a:srgbClr val="FFFFFF"/>
                </a:solidFill>
                <a:latin typeface="Calibri" pitchFamily="34" charset="0"/>
                <a:cs typeface="Calibri" pitchFamily="34" charset="0"/>
              </a:rPr>
              <a:t>we are sealed to the day of redemption.” </a:t>
            </a:r>
            <a:r>
              <a:rPr lang="en-US" sz="1600" dirty="0">
                <a:solidFill>
                  <a:srgbClr val="FFFFFF">
                    <a:lumMod val="95000"/>
                  </a:srgbClr>
                </a:solidFill>
                <a:latin typeface="Calibri" pitchFamily="34" charset="0"/>
                <a:cs typeface="Calibri" pitchFamily="34" charset="0"/>
              </a:rPr>
              <a:t>	</a:t>
            </a:r>
            <a:r>
              <a:rPr lang="en-US" sz="1600" dirty="0" smtClean="0">
                <a:solidFill>
                  <a:srgbClr val="FFFFFF">
                    <a:lumMod val="95000"/>
                  </a:srgbClr>
                </a:solidFill>
                <a:latin typeface="Calibri" pitchFamily="34" charset="0"/>
                <a:cs typeface="Calibri" pitchFamily="34" charset="0"/>
              </a:rPr>
              <a:t>		WCF 18.2</a:t>
            </a:r>
            <a:endParaRPr lang="en-US" sz="2000" dirty="0" smtClean="0">
              <a:solidFill>
                <a:srgbClr val="FFFFFF"/>
              </a:solidFill>
              <a:latin typeface="Calibri" pitchFamily="34" charset="0"/>
              <a:cs typeface="Calibri" pitchFamily="34" charset="0"/>
            </a:endParaRPr>
          </a:p>
        </p:txBody>
      </p:sp>
      <p:sp>
        <p:nvSpPr>
          <p:cNvPr id="11" name="Rounded Rectangular Callout 10"/>
          <p:cNvSpPr/>
          <p:nvPr/>
        </p:nvSpPr>
        <p:spPr>
          <a:xfrm>
            <a:off x="381000" y="4829612"/>
            <a:ext cx="2943734" cy="1123712"/>
          </a:xfrm>
          <a:prstGeom prst="wedgeRoundRectCallout">
            <a:avLst>
              <a:gd name="adj1" fmla="val 54601"/>
              <a:gd name="adj2" fmla="val -192918"/>
              <a:gd name="adj3" fmla="val 16667"/>
            </a:avLst>
          </a:prstGeom>
          <a:solidFill>
            <a:schemeClr val="tx1">
              <a:lumMod val="75000"/>
              <a:lumOff val="25000"/>
              <a:alpha val="43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“Trusting God’s promise of salvation in our JUSTIFICATION”</a:t>
            </a:r>
            <a:endParaRPr lang="en-US" sz="1600" dirty="0">
              <a:solidFill>
                <a:srgbClr val="FFFFFF">
                  <a:lumMod val="95000"/>
                </a:srgbClr>
              </a:solidFill>
              <a:latin typeface="Calibri" pitchFamily="34" charset="0"/>
              <a:cs typeface="Calibri" pitchFamily="34" charset="0"/>
            </a:endParaRPr>
          </a:p>
        </p:txBody>
      </p:sp>
      <p:sp>
        <p:nvSpPr>
          <p:cNvPr id="9" name="Rounded Rectangular Callout 8"/>
          <p:cNvSpPr/>
          <p:nvPr/>
        </p:nvSpPr>
        <p:spPr>
          <a:xfrm>
            <a:off x="2743200" y="5543868"/>
            <a:ext cx="2943734" cy="1123712"/>
          </a:xfrm>
          <a:prstGeom prst="wedgeRoundRectCallout">
            <a:avLst>
              <a:gd name="adj1" fmla="val 68468"/>
              <a:gd name="adj2" fmla="val -261213"/>
              <a:gd name="adj3" fmla="val 16667"/>
            </a:avLst>
          </a:prstGeom>
          <a:solidFill>
            <a:schemeClr val="tx1">
              <a:lumMod val="75000"/>
              <a:lumOff val="25000"/>
              <a:alpha val="43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“Seeing God’s grace evident in our SANCTIFICATION”</a:t>
            </a:r>
            <a:endParaRPr lang="en-US" sz="1600" dirty="0">
              <a:solidFill>
                <a:srgbClr val="FFFFFF">
                  <a:lumMod val="95000"/>
                </a:srgbClr>
              </a:solidFill>
              <a:latin typeface="Calibri" pitchFamily="34" charset="0"/>
              <a:cs typeface="Calibri" pitchFamily="34" charset="0"/>
            </a:endParaRPr>
          </a:p>
        </p:txBody>
      </p:sp>
      <p:sp>
        <p:nvSpPr>
          <p:cNvPr id="10" name="Rounded Rectangular Callout 9"/>
          <p:cNvSpPr/>
          <p:nvPr/>
        </p:nvSpPr>
        <p:spPr>
          <a:xfrm>
            <a:off x="5686934" y="5221210"/>
            <a:ext cx="3304666" cy="1464231"/>
          </a:xfrm>
          <a:prstGeom prst="wedgeRoundRectCallout">
            <a:avLst>
              <a:gd name="adj1" fmla="val -10006"/>
              <a:gd name="adj2" fmla="val -144560"/>
              <a:gd name="adj3" fmla="val 16667"/>
            </a:avLst>
          </a:prstGeom>
          <a:solidFill>
            <a:schemeClr val="tx1">
              <a:lumMod val="75000"/>
              <a:lumOff val="25000"/>
              <a:alpha val="43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“Trusting God’s testimony that we are God’s children through the Spirit in our ADOPTION”</a:t>
            </a:r>
            <a:endParaRPr lang="en-US" sz="1600" dirty="0">
              <a:solidFill>
                <a:srgbClr val="FFFFFF">
                  <a:lumMod val="95000"/>
                </a:srgbClr>
              </a:solidFill>
              <a:latin typeface="Calibri" pitchFamily="34" charset="0"/>
              <a:cs typeface="Calibri" pitchFamily="34" charset="0"/>
            </a:endParaRPr>
          </a:p>
        </p:txBody>
      </p:sp>
      <p:sp>
        <p:nvSpPr>
          <p:cNvPr id="12" name="Rounded Rectangular Callout 11"/>
          <p:cNvSpPr/>
          <p:nvPr/>
        </p:nvSpPr>
        <p:spPr>
          <a:xfrm>
            <a:off x="266700" y="1941791"/>
            <a:ext cx="1866900" cy="2760345"/>
          </a:xfrm>
          <a:prstGeom prst="wedgeRoundRectCallout">
            <a:avLst>
              <a:gd name="adj1" fmla="val 73408"/>
              <a:gd name="adj2" fmla="val -20710"/>
              <a:gd name="adj3" fmla="val 16667"/>
            </a:avLst>
          </a:prstGeom>
          <a:solidFill>
            <a:schemeClr val="tx1">
              <a:lumMod val="75000"/>
              <a:lumOff val="25000"/>
              <a:alpha val="43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dirty="0" smtClean="0">
                <a:solidFill>
                  <a:srgbClr val="FFFFFF"/>
                </a:solidFill>
                <a:latin typeface="Calibri" pitchFamily="34" charset="0"/>
                <a:cs typeface="Calibri" pitchFamily="34" charset="0"/>
              </a:rPr>
              <a:t>How so? </a:t>
            </a:r>
            <a:br>
              <a:rPr lang="en-US" dirty="0" smtClean="0">
                <a:solidFill>
                  <a:srgbClr val="FFFFFF"/>
                </a:solidFill>
                <a:latin typeface="Calibri" pitchFamily="34" charset="0"/>
                <a:cs typeface="Calibri" pitchFamily="34" charset="0"/>
              </a:rPr>
            </a:br>
            <a:r>
              <a:rPr lang="en-US" dirty="0" smtClean="0">
                <a:solidFill>
                  <a:srgbClr val="FFFFFF"/>
                </a:solidFill>
                <a:latin typeface="Calibri" pitchFamily="34" charset="0"/>
                <a:cs typeface="Calibri" pitchFamily="34" charset="0"/>
              </a:rPr>
              <a:t>The answer to this question is the basis for assurance &amp; the reason salvation, ultimately, cannot be lost</a:t>
            </a:r>
          </a:p>
        </p:txBody>
      </p:sp>
    </p:spTree>
    <p:extLst>
      <p:ext uri="{BB962C8B-B14F-4D97-AF65-F5344CB8AC3E}">
        <p14:creationId xmlns:p14="http://schemas.microsoft.com/office/powerpoint/2010/main" val="346562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P spid="10"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omans 8:37-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57" y="223156"/>
            <a:ext cx="9131443" cy="64062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86400" y="457200"/>
            <a:ext cx="3505200" cy="2308324"/>
          </a:xfrm>
          <a:prstGeom prst="rect">
            <a:avLst/>
          </a:prstGeom>
        </p:spPr>
        <p:txBody>
          <a:bodyPr wrap="square">
            <a:spAutoFit/>
          </a:bodyPr>
          <a:lstStyle/>
          <a:p>
            <a:pPr algn="r"/>
            <a:r>
              <a:rPr lang="en-US" sz="1600" dirty="0">
                <a:latin typeface="Ringbearer" panose="0202060205030B020303" pitchFamily="18" charset="0"/>
              </a:rPr>
              <a:t> 38 For I am sure that neither death nor life, nor angels nor rulers, nor things present nor things to come, nor powers, 39 nor height nor depth, nor anything else in all creation, will be able to separate us from the love of God in Christ Jesus our Lord.</a:t>
            </a:r>
          </a:p>
        </p:txBody>
      </p:sp>
      <p:sp>
        <p:nvSpPr>
          <p:cNvPr id="9" name="Rounded Rectangular Callout 8"/>
          <p:cNvSpPr/>
          <p:nvPr/>
        </p:nvSpPr>
        <p:spPr>
          <a:xfrm>
            <a:off x="2063678" y="5486400"/>
            <a:ext cx="5708722" cy="783193"/>
          </a:xfrm>
          <a:prstGeom prst="wedgeRoundRectCallout">
            <a:avLst>
              <a:gd name="adj1" fmla="val 20838"/>
              <a:gd name="adj2" fmla="val -5300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In this Paul points to our next doctrine and connects it to God’s love—the basis of our security</a:t>
            </a:r>
            <a:endParaRPr lang="en-US" sz="1600" b="1"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335327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2.wp.com/mattfradd.com/wp-content/uploads/2015/07/6d9ec467a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 y="838200"/>
            <a:ext cx="9113837" cy="5135829"/>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1754326"/>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REVIEW: 	</a:t>
            </a:r>
            <a:r>
              <a:rPr lang="en-US" sz="2800" b="1" kern="0" dirty="0" smtClean="0">
                <a:solidFill>
                  <a:srgbClr val="4A8B9A"/>
                </a:solidFill>
                <a:effectLst>
                  <a:outerShdw blurRad="38100" dist="38100" dir="2700000" algn="tl">
                    <a:srgbClr val="000000">
                      <a:alpha val="43137"/>
                    </a:srgbClr>
                  </a:outerShdw>
                </a:effectLst>
              </a:rPr>
              <a:t>Regeneration</a:t>
            </a: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(presupposed)</a:t>
            </a:r>
          </a:p>
          <a:p>
            <a:pPr fontAlgn="base">
              <a:spcBef>
                <a:spcPct val="0"/>
              </a:spcBef>
              <a:spcAft>
                <a:spcPct val="0"/>
              </a:spcAft>
              <a:defRPr/>
            </a:pPr>
            <a:r>
              <a:rPr lang="en-US" sz="2800" b="1" kern="0" dirty="0">
                <a:solidFill>
                  <a:srgbClr val="4A8B9A"/>
                </a:solidFill>
                <a:effectLst>
                  <a:outerShdw blurRad="38100" dist="38100" dir="2700000" algn="tl">
                    <a:srgbClr val="000000">
                      <a:alpha val="43137"/>
                    </a:srgbClr>
                  </a:outerShdw>
                </a:effectLst>
              </a:rPr>
              <a:t>Gospel </a:t>
            </a:r>
            <a:r>
              <a:rPr lang="en-US" sz="2800" b="1" kern="0" dirty="0" smtClean="0">
                <a:solidFill>
                  <a:srgbClr val="4A8B9A"/>
                </a:solidFill>
                <a:effectLst>
                  <a:outerShdw blurRad="38100" dist="38100" dir="2700000" algn="tl">
                    <a:srgbClr val="000000">
                      <a:alpha val="43137"/>
                    </a:srgbClr>
                  </a:outerShdw>
                </a:effectLst>
              </a:rPr>
              <a:t>Call		Regeneration		Justification 		Adoption		Sanctification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8" name="Rounded Rectangular Callout 7"/>
          <p:cNvSpPr/>
          <p:nvPr/>
        </p:nvSpPr>
        <p:spPr>
          <a:xfrm>
            <a:off x="2711785" y="2555523"/>
            <a:ext cx="3030428" cy="651054"/>
          </a:xfrm>
          <a:prstGeom prst="wedgeRoundRectCallout">
            <a:avLst>
              <a:gd name="adj1" fmla="val -3088"/>
              <a:gd name="adj2" fmla="val -168410"/>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 makes us alive in Him; “new birth”</a:t>
            </a:r>
            <a:endParaRPr lang="en-US" sz="1600" i="1" dirty="0">
              <a:solidFill>
                <a:srgbClr val="FFFFFF">
                  <a:lumMod val="95000"/>
                </a:srgbClr>
              </a:solidFill>
              <a:latin typeface="Calibri" pitchFamily="34" charset="0"/>
              <a:cs typeface="Calibri" pitchFamily="34" charset="0"/>
            </a:endParaRPr>
          </a:p>
        </p:txBody>
      </p:sp>
      <p:sp>
        <p:nvSpPr>
          <p:cNvPr id="10" name="Rounded Rectangular Callout 9"/>
          <p:cNvSpPr/>
          <p:nvPr/>
        </p:nvSpPr>
        <p:spPr>
          <a:xfrm>
            <a:off x="250825" y="2355988"/>
            <a:ext cx="1882775" cy="1050125"/>
          </a:xfrm>
          <a:prstGeom prst="wedgeRoundRectCallout">
            <a:avLst>
              <a:gd name="adj1" fmla="val -26440"/>
              <a:gd name="adj2" fmla="val -10497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 summons us to Him in space &amp; time</a:t>
            </a:r>
            <a:endParaRPr lang="en-US" sz="1600" dirty="0">
              <a:solidFill>
                <a:srgbClr val="FFFFFF">
                  <a:lumMod val="95000"/>
                </a:srgbClr>
              </a:solidFill>
              <a:latin typeface="Calibri" pitchFamily="34" charset="0"/>
              <a:cs typeface="Calibri" pitchFamily="34" charset="0"/>
            </a:endParaRPr>
          </a:p>
        </p:txBody>
      </p:sp>
      <p:sp>
        <p:nvSpPr>
          <p:cNvPr id="11" name="Rounded Rectangular Callout 10"/>
          <p:cNvSpPr/>
          <p:nvPr/>
        </p:nvSpPr>
        <p:spPr>
          <a:xfrm>
            <a:off x="6151675" y="2637798"/>
            <a:ext cx="2992325" cy="568779"/>
          </a:xfrm>
          <a:prstGeom prst="wedgeRoundRectCallout">
            <a:avLst>
              <a:gd name="adj1" fmla="val 2589"/>
              <a:gd name="adj2" fmla="val -206014"/>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 forgives us &amp; declares us righteous</a:t>
            </a:r>
            <a:endParaRPr lang="en-US" sz="1600" dirty="0">
              <a:solidFill>
                <a:srgbClr val="FFFFFF">
                  <a:lumMod val="95000"/>
                </a:srgbClr>
              </a:solidFill>
              <a:latin typeface="Calibri" pitchFamily="34" charset="0"/>
              <a:cs typeface="Calibri" pitchFamily="34" charset="0"/>
            </a:endParaRPr>
          </a:p>
        </p:txBody>
      </p:sp>
      <p:sp>
        <p:nvSpPr>
          <p:cNvPr id="12" name="Rounded Rectangular Callout 11"/>
          <p:cNvSpPr/>
          <p:nvPr/>
        </p:nvSpPr>
        <p:spPr>
          <a:xfrm>
            <a:off x="1524000" y="3962400"/>
            <a:ext cx="2834482" cy="1295400"/>
          </a:xfrm>
          <a:prstGeom prst="wedgeRoundRectCallout">
            <a:avLst>
              <a:gd name="adj1" fmla="val -14230"/>
              <a:gd name="adj2" fmla="val -177038"/>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 brings us into His family as sons &amp; daughters</a:t>
            </a:r>
            <a:endParaRPr lang="en-US" sz="1600" dirty="0">
              <a:solidFill>
                <a:srgbClr val="FFFFFF">
                  <a:lumMod val="95000"/>
                </a:srgbClr>
              </a:solidFill>
              <a:latin typeface="Calibri" pitchFamily="34" charset="0"/>
              <a:cs typeface="Calibri" pitchFamily="34" charset="0"/>
            </a:endParaRPr>
          </a:p>
        </p:txBody>
      </p:sp>
      <p:sp>
        <p:nvSpPr>
          <p:cNvPr id="13" name="Rounded Rectangular Callout 12"/>
          <p:cNvSpPr/>
          <p:nvPr/>
        </p:nvSpPr>
        <p:spPr>
          <a:xfrm>
            <a:off x="5257800" y="3939386"/>
            <a:ext cx="2590800" cy="1123712"/>
          </a:xfrm>
          <a:prstGeom prst="wedgeRoundRectCallout">
            <a:avLst>
              <a:gd name="adj1" fmla="val -16621"/>
              <a:gd name="adj2" fmla="val -20422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 conforms us to His image—He makes us righteous</a:t>
            </a:r>
            <a:endParaRPr lang="en-US" sz="1600" dirty="0">
              <a:solidFill>
                <a:srgbClr val="FFFFFF">
                  <a:lumMod val="95000"/>
                </a:srgbClr>
              </a:solidFill>
              <a:latin typeface="Calibri" pitchFamily="34" charset="0"/>
              <a:cs typeface="Calibri" pitchFamily="34" charset="0"/>
            </a:endParaRPr>
          </a:p>
        </p:txBody>
      </p:sp>
      <p:sp>
        <p:nvSpPr>
          <p:cNvPr id="15" name="Rounded Rectangular Callout 14"/>
          <p:cNvSpPr/>
          <p:nvPr/>
        </p:nvSpPr>
        <p:spPr>
          <a:xfrm>
            <a:off x="4999037" y="834032"/>
            <a:ext cx="3535363" cy="525062"/>
          </a:xfrm>
          <a:prstGeom prst="wedgeRoundRectCallout">
            <a:avLst>
              <a:gd name="adj1" fmla="val -66622"/>
              <a:gd name="adj2" fmla="val 1942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God’s grace to us before time</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253144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ekklesiamuskogee.org/wp-content/uploads/2012/12/Doctrines-Of-Grac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6449"/>
            <a:ext cx="9151937" cy="3409951"/>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1261884"/>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IX. </a:t>
            </a:r>
            <a:r>
              <a:rPr lang="en-US" sz="2800" b="1" kern="0" dirty="0" smtClean="0">
                <a:solidFill>
                  <a:srgbClr val="4A8B9A"/>
                </a:solidFill>
                <a:effectLst>
                  <a:outerShdw blurRad="38100" dist="38100" dir="2700000" algn="tl">
                    <a:srgbClr val="000000">
                      <a:alpha val="43137"/>
                    </a:srgbClr>
                  </a:outerShdw>
                </a:effectLst>
              </a:rPr>
              <a:t>Perseverance of the Saints</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5" name="Rounded Rectangular Callout 4"/>
          <p:cNvSpPr/>
          <p:nvPr/>
        </p:nvSpPr>
        <p:spPr>
          <a:xfrm>
            <a:off x="493826" y="1905000"/>
            <a:ext cx="7888174" cy="1464231"/>
          </a:xfrm>
          <a:prstGeom prst="wedgeRoundRectCallout">
            <a:avLst>
              <a:gd name="adj1" fmla="val -34126"/>
              <a:gd name="adj2" fmla="val -63535"/>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(Our vocab definition): The </a:t>
            </a:r>
            <a:r>
              <a:rPr lang="en-US" sz="2000" dirty="0">
                <a:solidFill>
                  <a:srgbClr val="FFFFFF"/>
                </a:solidFill>
                <a:latin typeface="Calibri" pitchFamily="34" charset="0"/>
                <a:cs typeface="Calibri" pitchFamily="34" charset="0"/>
              </a:rPr>
              <a:t>doctrine that all those who are truly "born again" will be kept by God's power and will persevere as Christians until the end of their lives, and that only those who persevere until the end have been truly "born again." </a:t>
            </a:r>
            <a:endParaRPr lang="en-US" sz="1600" dirty="0">
              <a:solidFill>
                <a:srgbClr val="FFFFFF">
                  <a:lumMod val="95000"/>
                </a:srgbClr>
              </a:solidFill>
              <a:latin typeface="Calibri" pitchFamily="34" charset="0"/>
              <a:cs typeface="Calibri" pitchFamily="34" charset="0"/>
            </a:endParaRPr>
          </a:p>
        </p:txBody>
      </p:sp>
      <p:sp>
        <p:nvSpPr>
          <p:cNvPr id="10" name="Rounded Rectangular Callout 9"/>
          <p:cNvSpPr/>
          <p:nvPr/>
        </p:nvSpPr>
        <p:spPr>
          <a:xfrm>
            <a:off x="5159828" y="978469"/>
            <a:ext cx="3842657" cy="783193"/>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New life given by God continues to the end (to eternity)</a:t>
            </a:r>
            <a:endParaRPr lang="en-US" sz="1600" dirty="0">
              <a:solidFill>
                <a:srgbClr val="FFFFFF">
                  <a:lumMod val="95000"/>
                </a:srgbClr>
              </a:solidFill>
              <a:latin typeface="Calibri" pitchFamily="34" charset="0"/>
              <a:cs typeface="Calibri" pitchFamily="34" charset="0"/>
            </a:endParaRPr>
          </a:p>
        </p:txBody>
      </p:sp>
      <p:sp>
        <p:nvSpPr>
          <p:cNvPr id="11" name="Rounded Rectangular Callout 10"/>
          <p:cNvSpPr/>
          <p:nvPr/>
        </p:nvSpPr>
        <p:spPr>
          <a:xfrm>
            <a:off x="76200" y="3505200"/>
            <a:ext cx="5849087" cy="783193"/>
          </a:xfrm>
          <a:prstGeom prst="wedgeRoundRectCallout">
            <a:avLst>
              <a:gd name="adj1" fmla="val 40612"/>
              <a:gd name="adj2" fmla="val -10731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Many Reformed theologians agree that the word “Perseverance” might be misleading…any idea why?</a:t>
            </a:r>
            <a:endParaRPr lang="en-US" sz="1600" dirty="0">
              <a:solidFill>
                <a:srgbClr val="FFFFFF">
                  <a:lumMod val="95000"/>
                </a:srgbClr>
              </a:solidFill>
              <a:latin typeface="Calibri" pitchFamily="34" charset="0"/>
              <a:cs typeface="Calibri" pitchFamily="34" charset="0"/>
            </a:endParaRPr>
          </a:p>
        </p:txBody>
      </p:sp>
      <p:sp>
        <p:nvSpPr>
          <p:cNvPr id="4" name="Rectangle 3"/>
          <p:cNvSpPr/>
          <p:nvPr/>
        </p:nvSpPr>
        <p:spPr>
          <a:xfrm>
            <a:off x="551713" y="4876800"/>
            <a:ext cx="4782288" cy="523220"/>
          </a:xfrm>
          <a:prstGeom prst="rect">
            <a:avLst/>
          </a:prstGeom>
        </p:spPr>
        <p:txBody>
          <a:bodyPr wrap="square">
            <a:spAutoFit/>
          </a:bodyPr>
          <a:lstStyle/>
          <a:p>
            <a:pPr fontAlgn="base">
              <a:spcBef>
                <a:spcPct val="0"/>
              </a:spcBef>
              <a:spcAft>
                <a:spcPct val="0"/>
              </a:spcAft>
              <a:defRPr/>
            </a:pPr>
            <a:r>
              <a:rPr lang="en-US" sz="2800" b="1" kern="0" dirty="0">
                <a:solidFill>
                  <a:srgbClr val="FFFFFF"/>
                </a:solidFill>
                <a:effectLst>
                  <a:outerShdw blurRad="38100" dist="38100" dir="2700000" algn="tl">
                    <a:srgbClr val="000000">
                      <a:alpha val="43137"/>
                    </a:srgbClr>
                  </a:outerShdw>
                </a:effectLst>
                <a:latin typeface="Calibri" panose="020F0502020204030204" pitchFamily="34" charset="0"/>
              </a:rPr>
              <a:t>IX. </a:t>
            </a:r>
            <a:r>
              <a:rPr lang="en-US" sz="2800" b="1" kern="0" dirty="0" smtClean="0">
                <a:solidFill>
                  <a:srgbClr val="4A8B9A"/>
                </a:solidFill>
                <a:effectLst>
                  <a:outerShdw blurRad="38100" dist="38100" dir="2700000" algn="tl">
                    <a:srgbClr val="000000">
                      <a:alpha val="43137"/>
                    </a:srgbClr>
                  </a:outerShdw>
                </a:effectLst>
              </a:rPr>
              <a:t>Preservation </a:t>
            </a:r>
            <a:r>
              <a:rPr lang="en-US" sz="2800" b="1" kern="0" dirty="0">
                <a:solidFill>
                  <a:schemeClr val="bg1">
                    <a:lumMod val="50000"/>
                  </a:schemeClr>
                </a:solidFill>
                <a:effectLst>
                  <a:outerShdw blurRad="38100" dist="38100" dir="2700000" algn="tl">
                    <a:srgbClr val="000000">
                      <a:alpha val="43137"/>
                    </a:srgbClr>
                  </a:outerShdw>
                </a:effectLst>
              </a:rPr>
              <a:t>of the Saints</a:t>
            </a:r>
          </a:p>
        </p:txBody>
      </p:sp>
      <p:sp>
        <p:nvSpPr>
          <p:cNvPr id="15" name="Rounded Rectangular Callout 14"/>
          <p:cNvSpPr/>
          <p:nvPr/>
        </p:nvSpPr>
        <p:spPr>
          <a:xfrm>
            <a:off x="76200" y="4572000"/>
            <a:ext cx="8814479" cy="2145268"/>
          </a:xfrm>
          <a:prstGeom prst="wedgeRoundRectCallout">
            <a:avLst>
              <a:gd name="adj1" fmla="val 23619"/>
              <a:gd name="adj2" fmla="val -63965"/>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This rendering of TULI”P” seems to preserve 2 ideas:</a:t>
            </a:r>
            <a:endParaRPr lang="en-US" sz="2000" dirty="0">
              <a:solidFill>
                <a:srgbClr val="FFFFFF"/>
              </a:solidFill>
              <a:latin typeface="Calibri" pitchFamily="34" charset="0"/>
              <a:cs typeface="Calibri" pitchFamily="34" charset="0"/>
            </a:endParaRPr>
          </a:p>
          <a:p>
            <a:pPr fontAlgn="base">
              <a:spcBef>
                <a:spcPct val="0"/>
              </a:spcBef>
              <a:spcAft>
                <a:spcPct val="0"/>
              </a:spcAft>
              <a:defRPr/>
            </a:pPr>
            <a:r>
              <a:rPr lang="en-US" sz="2000" dirty="0" smtClean="0">
                <a:solidFill>
                  <a:srgbClr val="FFFFFF"/>
                </a:solidFill>
                <a:latin typeface="Calibri" pitchFamily="34" charset="0"/>
                <a:cs typeface="Calibri" pitchFamily="34" charset="0"/>
              </a:rPr>
              <a:t>	1.  What we call the “divine initiative” of God—that is 		that our Salvation is wholly incepted (begun) by </a:t>
            </a:r>
            <a:r>
              <a:rPr lang="en-US" sz="2000" b="1" dirty="0" smtClean="0">
                <a:solidFill>
                  <a:srgbClr val="FFFFFF"/>
                </a:solidFill>
                <a:latin typeface="Calibri" pitchFamily="34" charset="0"/>
                <a:cs typeface="Calibri" pitchFamily="34" charset="0"/>
              </a:rPr>
              <a:t>God</a:t>
            </a:r>
            <a:r>
              <a:rPr lang="en-US" sz="2000" dirty="0" smtClean="0">
                <a:solidFill>
                  <a:srgbClr val="FFFFFF"/>
                </a:solidFill>
                <a:latin typeface="Calibri" pitchFamily="34" charset="0"/>
                <a:cs typeface="Calibri" pitchFamily="34" charset="0"/>
              </a:rPr>
              <a:t> (starting 	with 	which stage in us?)</a:t>
            </a:r>
          </a:p>
          <a:p>
            <a:pPr fontAlgn="base">
              <a:spcBef>
                <a:spcPct val="0"/>
              </a:spcBef>
              <a:spcAft>
                <a:spcPct val="0"/>
              </a:spcAft>
              <a:defRPr/>
            </a:pPr>
            <a:r>
              <a:rPr lang="en-US" sz="2000" dirty="0">
                <a:solidFill>
                  <a:srgbClr val="FFFFFF"/>
                </a:solidFill>
                <a:latin typeface="Calibri" pitchFamily="34" charset="0"/>
                <a:cs typeface="Calibri" pitchFamily="34" charset="0"/>
              </a:rPr>
              <a:t>	</a:t>
            </a:r>
            <a:r>
              <a:rPr lang="en-US" sz="2000" dirty="0" smtClean="0">
                <a:solidFill>
                  <a:srgbClr val="FFFFFF"/>
                </a:solidFill>
                <a:latin typeface="Calibri" pitchFamily="34" charset="0"/>
                <a:cs typeface="Calibri" pitchFamily="34" charset="0"/>
              </a:rPr>
              <a:t>2.  The Promised completion of our Salvation: “What God begins—He 		finishes.” (Philippians 1:6)</a:t>
            </a:r>
            <a:endParaRPr lang="en-US" sz="1600" dirty="0">
              <a:solidFill>
                <a:srgbClr val="FFFFFF">
                  <a:lumMod val="95000"/>
                </a:srgbClr>
              </a:solidFill>
              <a:latin typeface="Calibri" pitchFamily="34" charset="0"/>
              <a:cs typeface="Calibri" pitchFamily="34" charset="0"/>
            </a:endParaRPr>
          </a:p>
        </p:txBody>
      </p:sp>
      <p:sp>
        <p:nvSpPr>
          <p:cNvPr id="16" name="Text Box 1037"/>
          <p:cNvSpPr txBox="1">
            <a:spLocks noChangeArrowheads="1"/>
          </p:cNvSpPr>
          <p:nvPr/>
        </p:nvSpPr>
        <p:spPr bwMode="auto">
          <a:xfrm>
            <a:off x="5998029" y="3014008"/>
            <a:ext cx="3069771" cy="1938992"/>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altLang="en-US" sz="2000" dirty="0">
                <a:solidFill>
                  <a:srgbClr val="FFFFFF"/>
                </a:solidFill>
                <a:latin typeface="Papyrus" pitchFamily="66" charset="0"/>
              </a:rPr>
              <a:t> 6 And I am sure of this, that he who began a good work in you will bring it to completion at the day of Jesus Christ.		</a:t>
            </a:r>
            <a:r>
              <a:rPr lang="en-US" altLang="en-US" sz="2000" dirty="0" smtClean="0">
                <a:solidFill>
                  <a:srgbClr val="FFFFFF"/>
                </a:solidFill>
                <a:latin typeface="Papyrus" pitchFamily="66" charset="0"/>
              </a:rPr>
              <a:t>Philippians 1:6</a:t>
            </a:r>
            <a:endParaRPr lang="en-US" altLang="en-US" sz="2000" dirty="0">
              <a:solidFill>
                <a:srgbClr val="FFFFFF"/>
              </a:solidFill>
              <a:latin typeface="Papyrus" pitchFamily="66" charset="0"/>
            </a:endParaRPr>
          </a:p>
        </p:txBody>
      </p:sp>
    </p:spTree>
    <p:extLst>
      <p:ext uri="{BB962C8B-B14F-4D97-AF65-F5344CB8AC3E}">
        <p14:creationId xmlns:p14="http://schemas.microsoft.com/office/powerpoint/2010/main" val="330930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0"/>
            <a:ext cx="9296400" cy="620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body" idx="1"/>
          </p:nvPr>
        </p:nvSpPr>
        <p:spPr>
          <a:xfrm>
            <a:off x="304800" y="1219200"/>
            <a:ext cx="8610600" cy="4114800"/>
          </a:xfrm>
        </p:spPr>
        <p:txBody>
          <a:bodyPr/>
          <a:lstStyle/>
          <a:p>
            <a:pPr eaLnBrk="1" hangingPunct="1">
              <a:lnSpc>
                <a:spcPct val="90000"/>
              </a:lnSpc>
              <a:buFontTx/>
              <a:buNone/>
              <a:defRPr/>
            </a:pPr>
            <a:r>
              <a:rPr lang="en-US" sz="2800" b="1" dirty="0" smtClean="0">
                <a:solidFill>
                  <a:schemeClr val="bg1"/>
                </a:solidFill>
                <a:effectLst>
                  <a:outerShdw blurRad="38100" dist="38100" dir="2700000" algn="tl">
                    <a:srgbClr val="808080"/>
                  </a:outerShdw>
                </a:effectLst>
              </a:rPr>
              <a:t>Part V (</a:t>
            </a:r>
            <a:r>
              <a:rPr lang="en-US" sz="2800" b="1" dirty="0" err="1" smtClean="0">
                <a:solidFill>
                  <a:schemeClr val="bg1"/>
                </a:solidFill>
                <a:effectLst>
                  <a:outerShdw blurRad="38100" dist="38100" dir="2700000" algn="tl">
                    <a:srgbClr val="808080"/>
                  </a:outerShdw>
                </a:effectLst>
              </a:rPr>
              <a:t>con’t</a:t>
            </a:r>
            <a:r>
              <a:rPr lang="en-US" sz="2800" b="1" dirty="0" smtClean="0">
                <a:solidFill>
                  <a:schemeClr val="bg1"/>
                </a:solidFill>
                <a:effectLst>
                  <a:outerShdw blurRad="38100" dist="38100" dir="2700000" algn="tl">
                    <a:srgbClr val="808080"/>
                  </a:outerShdw>
                </a:effectLst>
              </a:rPr>
              <a:t>): The Doctrine of the Application of </a:t>
            </a:r>
            <a:r>
              <a:rPr lang="en-US" sz="2800" b="1" dirty="0" smtClean="0">
                <a:solidFill>
                  <a:schemeClr val="bg1">
                    <a:lumMod val="50000"/>
                  </a:schemeClr>
                </a:solidFill>
                <a:effectLst>
                  <a:outerShdw blurRad="38100" dist="38100" dir="2700000" algn="tl">
                    <a:srgbClr val="808080"/>
                  </a:outerShdw>
                </a:effectLst>
              </a:rPr>
              <a:t>Redemption</a:t>
            </a:r>
            <a:r>
              <a:rPr lang="en-US" sz="2800" dirty="0" smtClean="0">
                <a:solidFill>
                  <a:schemeClr val="bg1">
                    <a:lumMod val="50000"/>
                  </a:schemeClr>
                </a:solidFill>
                <a:effectLst>
                  <a:outerShdw blurRad="38100" dist="38100" dir="2700000" algn="tl">
                    <a:srgbClr val="808080"/>
                  </a:outerShdw>
                </a:effectLst>
              </a:rPr>
              <a:t>  (</a:t>
            </a:r>
            <a:r>
              <a:rPr lang="en-US" sz="2800" i="1" dirty="0" smtClean="0">
                <a:solidFill>
                  <a:schemeClr val="bg1">
                    <a:lumMod val="50000"/>
                  </a:schemeClr>
                </a:solidFill>
                <a:effectLst>
                  <a:outerShdw blurRad="38100" dist="38100" dir="2700000" algn="tl">
                    <a:srgbClr val="808080"/>
                  </a:outerShdw>
                </a:effectLst>
              </a:rPr>
              <a:t>Salvation</a:t>
            </a:r>
            <a:r>
              <a:rPr lang="en-US" sz="2800" dirty="0" smtClean="0">
                <a:solidFill>
                  <a:schemeClr val="bg1">
                    <a:lumMod val="50000"/>
                  </a:schemeClr>
                </a:solidFill>
                <a:effectLst>
                  <a:outerShdw blurRad="38100" dist="38100" dir="2700000" algn="tl">
                    <a:srgbClr val="808080"/>
                  </a:outerShdw>
                </a:effectLst>
              </a:rPr>
              <a:t>)</a:t>
            </a:r>
            <a:br>
              <a:rPr lang="en-US" sz="2800" dirty="0" smtClean="0">
                <a:solidFill>
                  <a:schemeClr val="bg1">
                    <a:lumMod val="50000"/>
                  </a:schemeClr>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20 </a:t>
            </a:r>
            <a:r>
              <a:rPr lang="en-US" sz="2800" b="1" dirty="0" smtClean="0">
                <a:solidFill>
                  <a:schemeClr val="bg1">
                    <a:lumMod val="50000"/>
                  </a:schemeClr>
                </a:solidFill>
                <a:effectLst>
                  <a:outerShdw blurRad="38100" dist="38100" dir="2700000" algn="tl">
                    <a:srgbClr val="FFFFFF"/>
                  </a:outerShdw>
                </a:effectLst>
              </a:rPr>
              <a:t>Regeneration</a:t>
            </a:r>
            <a:r>
              <a:rPr lang="en-US" sz="2800" dirty="0" smtClean="0">
                <a:solidFill>
                  <a:schemeClr val="bg1">
                    <a:lumMod val="50000"/>
                  </a:schemeClr>
                </a:solidFill>
                <a:effectLst>
                  <a:outerShdw blurRad="38100" dist="38100" dir="2700000" algn="tl">
                    <a:srgbClr val="808080"/>
                  </a:outerShdw>
                </a:effectLst>
              </a:rPr>
              <a:t/>
            </a:r>
            <a:br>
              <a:rPr lang="en-US" sz="2800" dirty="0" smtClean="0">
                <a:solidFill>
                  <a:schemeClr val="bg1">
                    <a:lumMod val="50000"/>
                  </a:schemeClr>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What does it mean to be born again?</a:t>
            </a:r>
            <a:br>
              <a:rPr lang="en-US" sz="2800" dirty="0" smtClean="0">
                <a:solidFill>
                  <a:schemeClr val="bg1">
                    <a:lumMod val="50000"/>
                  </a:schemeClr>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
            </a:r>
            <a:br>
              <a:rPr lang="en-US" sz="2800" dirty="0" smtClean="0">
                <a:solidFill>
                  <a:schemeClr val="bg1">
                    <a:lumMod val="50000"/>
                  </a:schemeClr>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21. Conversion (</a:t>
            </a:r>
            <a:r>
              <a:rPr lang="en-US" sz="2800" b="1" dirty="0" smtClean="0">
                <a:solidFill>
                  <a:schemeClr val="bg1">
                    <a:lumMod val="50000"/>
                  </a:schemeClr>
                </a:solidFill>
                <a:effectLst>
                  <a:outerShdw blurRad="38100" dist="38100" dir="2700000" algn="tl">
                    <a:srgbClr val="FFFFFF"/>
                  </a:outerShdw>
                </a:effectLst>
              </a:rPr>
              <a:t>Faith and Repentance</a:t>
            </a:r>
            <a:r>
              <a:rPr lang="en-US" sz="2800" dirty="0" smtClean="0">
                <a:solidFill>
                  <a:schemeClr val="bg1">
                    <a:lumMod val="50000"/>
                  </a:schemeClr>
                </a:solidFill>
                <a:effectLst>
                  <a:outerShdw blurRad="38100" dist="38100" dir="2700000" algn="tl">
                    <a:srgbClr val="808080"/>
                  </a:outerShdw>
                </a:effectLst>
              </a:rPr>
              <a:t>)</a:t>
            </a:r>
            <a:br>
              <a:rPr lang="en-US" sz="2800" dirty="0" smtClean="0">
                <a:solidFill>
                  <a:schemeClr val="bg1">
                    <a:lumMod val="50000"/>
                  </a:schemeClr>
                </a:solidFill>
                <a:effectLst>
                  <a:outerShdw blurRad="38100" dist="38100" dir="2700000" algn="tl">
                    <a:srgbClr val="808080"/>
                  </a:outerShdw>
                </a:effectLst>
              </a:rPr>
            </a:br>
            <a:r>
              <a:rPr lang="en-US" sz="2800" dirty="0" smtClean="0">
                <a:solidFill>
                  <a:schemeClr val="bg1">
                    <a:lumMod val="50000"/>
                  </a:schemeClr>
                </a:solidFill>
                <a:effectLst>
                  <a:outerShdw blurRad="38100" dist="38100" dir="2700000" algn="tl">
                    <a:srgbClr val="808080"/>
                  </a:outerShdw>
                </a:effectLst>
              </a:rPr>
              <a:t>What is true repentance? What is saving faith? Can people accept Jesus as </a:t>
            </a:r>
            <a:r>
              <a:rPr lang="en-US" sz="2800" dirty="0" err="1" smtClean="0">
                <a:solidFill>
                  <a:schemeClr val="bg1">
                    <a:lumMod val="50000"/>
                  </a:schemeClr>
                </a:solidFill>
                <a:effectLst>
                  <a:outerShdw blurRad="38100" dist="38100" dir="2700000" algn="tl">
                    <a:srgbClr val="808080"/>
                  </a:outerShdw>
                </a:effectLst>
              </a:rPr>
              <a:t>Saviour</a:t>
            </a:r>
            <a:r>
              <a:rPr lang="en-US" sz="2800" dirty="0" smtClean="0">
                <a:solidFill>
                  <a:schemeClr val="bg1">
                    <a:lumMod val="50000"/>
                  </a:schemeClr>
                </a:solidFill>
                <a:effectLst>
                  <a:outerShdw blurRad="38100" dist="38100" dir="2700000" algn="tl">
                    <a:srgbClr val="808080"/>
                  </a:outerShdw>
                </a:effectLst>
              </a:rPr>
              <a:t> and not as Lord?</a:t>
            </a:r>
            <a:r>
              <a:rPr lang="en-US" sz="2800" dirty="0" smtClean="0">
                <a:solidFill>
                  <a:schemeClr val="bg1"/>
                </a:solidFill>
                <a:effectLst>
                  <a:outerShdw blurRad="38100" dist="38100" dir="2700000" algn="tl">
                    <a:srgbClr val="808080"/>
                  </a:outerShdw>
                </a:effectLst>
              </a:rPr>
              <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22. </a:t>
            </a:r>
            <a:r>
              <a:rPr lang="en-US" sz="2800" b="1" dirty="0" smtClean="0">
                <a:solidFill>
                  <a:srgbClr val="4A8B9A"/>
                </a:solidFill>
                <a:effectLst>
                  <a:outerShdw blurRad="38100" dist="38100" dir="2700000" algn="tl">
                    <a:srgbClr val="FFFFFF"/>
                  </a:outerShdw>
                </a:effectLst>
              </a:rPr>
              <a:t>Justification</a:t>
            </a:r>
            <a:r>
              <a:rPr lang="en-US" sz="2800" dirty="0" smtClean="0">
                <a:solidFill>
                  <a:schemeClr val="bg1"/>
                </a:solidFill>
                <a:effectLst>
                  <a:outerShdw blurRad="38100" dist="38100" dir="2700000" algn="tl">
                    <a:srgbClr val="808080"/>
                  </a:outerShdw>
                </a:effectLst>
              </a:rPr>
              <a:t> and </a:t>
            </a:r>
            <a:r>
              <a:rPr lang="en-US" sz="2800" b="1" dirty="0" smtClean="0">
                <a:solidFill>
                  <a:srgbClr val="4A8B9A"/>
                </a:solidFill>
                <a:effectLst>
                  <a:outerShdw blurRad="38100" dist="38100" dir="2700000" algn="tl">
                    <a:srgbClr val="FFFFFF"/>
                  </a:outerShdw>
                </a:effectLst>
              </a:rPr>
              <a:t>Adoption</a:t>
            </a:r>
            <a:r>
              <a:rPr lang="en-US" sz="2800" dirty="0" smtClean="0">
                <a:solidFill>
                  <a:schemeClr val="bg1"/>
                </a:solidFill>
                <a:effectLst>
                  <a:outerShdw blurRad="38100" dist="38100" dir="2700000" algn="tl">
                    <a:srgbClr val="808080"/>
                  </a:outerShdw>
                </a:effectLst>
              </a:rPr>
              <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How and when do we gain right legal standing before God? What are the benefits of being a member of God's family?</a:t>
            </a:r>
          </a:p>
        </p:txBody>
      </p:sp>
      <p:sp>
        <p:nvSpPr>
          <p:cNvPr id="8196"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a:solidFill>
                  <a:srgbClr val="FFFFFF"/>
                </a:solidFill>
                <a:latin typeface="Ringbearer" pitchFamily="18" charset="0"/>
              </a:rPr>
              <a:t>Systematic Theology: Soteriology</a:t>
            </a:r>
          </a:p>
        </p:txBody>
      </p:sp>
    </p:spTree>
    <p:extLst>
      <p:ext uri="{BB962C8B-B14F-4D97-AF65-F5344CB8AC3E}">
        <p14:creationId xmlns:p14="http://schemas.microsoft.com/office/powerpoint/2010/main" val="4227765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ekklesiamuskogee.org/wp-content/uploads/2012/12/Doctrines-Of-Grac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6449"/>
            <a:ext cx="9151937" cy="3409951"/>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477875"/>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IX. </a:t>
            </a:r>
            <a:r>
              <a:rPr lang="en-US" sz="2800" b="1" kern="0" dirty="0">
                <a:solidFill>
                  <a:srgbClr val="4A8B9A"/>
                </a:solidFill>
                <a:effectLst>
                  <a:outerShdw blurRad="38100" dist="38100" dir="2700000" algn="tl">
                    <a:srgbClr val="000000">
                      <a:alpha val="43137"/>
                    </a:srgbClr>
                  </a:outerShdw>
                </a:effectLst>
              </a:rPr>
              <a:t>Preservation </a:t>
            </a:r>
            <a:r>
              <a:rPr lang="en-US" sz="2800" b="1" kern="0" dirty="0">
                <a:solidFill>
                  <a:schemeClr val="bg1">
                    <a:lumMod val="50000"/>
                  </a:schemeClr>
                </a:solidFill>
                <a:effectLst>
                  <a:outerShdw blurRad="38100" dist="38100" dir="2700000" algn="tl">
                    <a:srgbClr val="000000">
                      <a:alpha val="43137"/>
                    </a:srgbClr>
                  </a:outerShdw>
                </a:effectLst>
              </a:rPr>
              <a:t>of the Saints</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B. Explained</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1.  Those who are truly regenerate—in union with Christ, cannot lose their salvation (often called “eternal security”)</a:t>
            </a:r>
          </a:p>
          <a:p>
            <a:pPr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Listen to John Piper’s 5 theses on eternal security and write them in your notes (include a verse reference for each)</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0" name="Rounded Rectangular Callout 9"/>
          <p:cNvSpPr/>
          <p:nvPr/>
        </p:nvSpPr>
        <p:spPr>
          <a:xfrm>
            <a:off x="5159828" y="914400"/>
            <a:ext cx="3842657" cy="783193"/>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New life given by God continues to the end (to eternity)</a:t>
            </a:r>
            <a:endParaRPr lang="en-US" sz="1600" dirty="0">
              <a:solidFill>
                <a:srgbClr val="FFFFFF">
                  <a:lumMod val="95000"/>
                </a:srgbClr>
              </a:solidFill>
              <a:latin typeface="Calibri" pitchFamily="34" charset="0"/>
              <a:cs typeface="Calibri" pitchFamily="34" charset="0"/>
            </a:endParaRPr>
          </a:p>
        </p:txBody>
      </p:sp>
      <p:sp>
        <p:nvSpPr>
          <p:cNvPr id="13" name="Rectangle 12"/>
          <p:cNvSpPr/>
          <p:nvPr/>
        </p:nvSpPr>
        <p:spPr>
          <a:xfrm>
            <a:off x="4403271" y="5715000"/>
            <a:ext cx="4572000" cy="923330"/>
          </a:xfrm>
          <a:prstGeom prst="rect">
            <a:avLst/>
          </a:prstGeom>
        </p:spPr>
        <p:txBody>
          <a:bodyPr>
            <a:spAutoFit/>
          </a:bodyPr>
          <a:lstStyle/>
          <a:p>
            <a:r>
              <a:rPr lang="en-US" dirty="0">
                <a:hlinkClick r:id="rId3"/>
              </a:rPr>
              <a:t>http://</a:t>
            </a:r>
            <a:r>
              <a:rPr lang="en-US" dirty="0" smtClean="0">
                <a:hlinkClick r:id="rId3"/>
              </a:rPr>
              <a:t>www.desiringgod.org/labs/five-truths-about-eternal-security</a:t>
            </a:r>
            <a:endParaRPr lang="en-US" dirty="0" smtClean="0"/>
          </a:p>
          <a:p>
            <a:endParaRPr lang="en-US" dirty="0"/>
          </a:p>
        </p:txBody>
      </p:sp>
    </p:spTree>
    <p:extLst>
      <p:ext uri="{BB962C8B-B14F-4D97-AF65-F5344CB8AC3E}">
        <p14:creationId xmlns:p14="http://schemas.microsoft.com/office/powerpoint/2010/main" val="21388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ekklesiamuskogee.org/wp-content/uploads/2012/12/Doctrines-Of-Grac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6449"/>
            <a:ext cx="9151937" cy="3409951"/>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5324535"/>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IX. </a:t>
            </a:r>
            <a:r>
              <a:rPr lang="en-US" sz="2800" b="1" kern="0" dirty="0">
                <a:solidFill>
                  <a:srgbClr val="4A8B9A"/>
                </a:solidFill>
                <a:effectLst>
                  <a:outerShdw blurRad="38100" dist="38100" dir="2700000" algn="tl">
                    <a:srgbClr val="000000">
                      <a:alpha val="43137"/>
                    </a:srgbClr>
                  </a:outerShdw>
                </a:effectLst>
              </a:rPr>
              <a:t>Preservation </a:t>
            </a:r>
            <a:r>
              <a:rPr lang="en-US" sz="2800" b="1" kern="0" dirty="0">
                <a:solidFill>
                  <a:schemeClr val="bg1">
                    <a:lumMod val="50000"/>
                  </a:schemeClr>
                </a:solidFill>
                <a:effectLst>
                  <a:outerShdw blurRad="38100" dist="38100" dir="2700000" algn="tl">
                    <a:srgbClr val="000000">
                      <a:alpha val="43137"/>
                    </a:srgbClr>
                  </a:outerShdw>
                </a:effectLst>
              </a:rPr>
              <a:t>of the Saints</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B. Explained</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2. Five Theses of Eternal Security</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a. We are justified by grace alone through faith alone apart from 	works (Rom. 3:28)</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b. Those who are justified will certainly be glorified (Rom 8:30)</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c.  But no one will be glorified/finally saved who does not 		continue in faith (I Cor. 15; 1,2)</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d.  God will keep His children from finally falling away </a:t>
            </a:r>
            <a:r>
              <a:rPr lang="en-US" sz="20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 Cor. 1:8,9)</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e.  God keeps his children by means of His children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H</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ebrews 3:13)</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3. Can those who are saved lose their salvation?</a:t>
            </a:r>
          </a:p>
          <a:p>
            <a:pPr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0" name="Rounded Rectangular Callout 9"/>
          <p:cNvSpPr/>
          <p:nvPr/>
        </p:nvSpPr>
        <p:spPr>
          <a:xfrm>
            <a:off x="5159828" y="914400"/>
            <a:ext cx="3842657" cy="783193"/>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New life given by God continues to the end (to eternity)</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38496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ekklesiamuskogee.org/wp-content/uploads/2012/12/Doctrines-Of-Grac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6449"/>
            <a:ext cx="9151937" cy="3409951"/>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2369880"/>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IX. </a:t>
            </a:r>
            <a:r>
              <a:rPr lang="en-US" sz="2800" b="1" kern="0" dirty="0">
                <a:solidFill>
                  <a:srgbClr val="4A8B9A"/>
                </a:solidFill>
                <a:effectLst>
                  <a:outerShdw blurRad="38100" dist="38100" dir="2700000" algn="tl">
                    <a:srgbClr val="000000">
                      <a:alpha val="43137"/>
                    </a:srgbClr>
                  </a:outerShdw>
                </a:effectLst>
              </a:rPr>
              <a:t>Preservation </a:t>
            </a:r>
            <a:r>
              <a:rPr lang="en-US" sz="2800" b="1" kern="0" dirty="0">
                <a:solidFill>
                  <a:schemeClr val="bg1">
                    <a:lumMod val="50000"/>
                  </a:schemeClr>
                </a:solidFill>
                <a:effectLst>
                  <a:outerShdw blurRad="38100" dist="38100" dir="2700000" algn="tl">
                    <a:srgbClr val="000000">
                      <a:alpha val="43137"/>
                    </a:srgbClr>
                  </a:outerShdw>
                </a:effectLst>
              </a:rPr>
              <a:t>of the Saints</a:t>
            </a:r>
          </a:p>
          <a:p>
            <a:pPr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3. Can those who are saved lose their salvation?</a:t>
            </a:r>
          </a:p>
          <a:p>
            <a:pPr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0" name="Rounded Rectangular Callout 9"/>
          <p:cNvSpPr/>
          <p:nvPr/>
        </p:nvSpPr>
        <p:spPr>
          <a:xfrm>
            <a:off x="5159828" y="914400"/>
            <a:ext cx="3842657" cy="783193"/>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New life given by God continues to the end (to eternity)</a:t>
            </a:r>
            <a:endParaRPr lang="en-US" sz="1600" dirty="0">
              <a:solidFill>
                <a:srgbClr val="FFFFFF">
                  <a:lumMod val="95000"/>
                </a:srgbClr>
              </a:solidFill>
              <a:latin typeface="Calibri" pitchFamily="34" charset="0"/>
              <a:cs typeface="Calibri" pitchFamily="34" charset="0"/>
            </a:endParaRPr>
          </a:p>
        </p:txBody>
      </p:sp>
      <p:sp>
        <p:nvSpPr>
          <p:cNvPr id="7" name="Text Box 1037"/>
          <p:cNvSpPr txBox="1">
            <a:spLocks noChangeArrowheads="1"/>
          </p:cNvSpPr>
          <p:nvPr/>
        </p:nvSpPr>
        <p:spPr bwMode="auto">
          <a:xfrm>
            <a:off x="304800" y="2209800"/>
            <a:ext cx="3069771" cy="2554545"/>
          </a:xfrm>
          <a:prstGeom prst="rect">
            <a:avLst/>
          </a:prstGeom>
          <a:solidFill>
            <a:srgbClr val="72922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sz="2000" baseline="30000" dirty="0" smtClean="0">
                <a:solidFill>
                  <a:schemeClr val="bg1"/>
                </a:solidFill>
                <a:latin typeface="Papyrus" pitchFamily="66" charset="0"/>
              </a:rPr>
              <a:t>19 </a:t>
            </a:r>
            <a:r>
              <a:rPr lang="en-US" sz="2000" dirty="0" smtClean="0">
                <a:solidFill>
                  <a:schemeClr val="bg1"/>
                </a:solidFill>
                <a:latin typeface="Papyrus" pitchFamily="66" charset="0"/>
              </a:rPr>
              <a:t>They went out from us, but they were not of us; for if they had been of us, they would have continued with us. But they went out, that it might become plain that they all are not of us. </a:t>
            </a:r>
            <a:r>
              <a:rPr lang="en-US" altLang="en-US" sz="2000" dirty="0">
                <a:solidFill>
                  <a:srgbClr val="FFFFFF"/>
                </a:solidFill>
                <a:latin typeface="Papyrus" pitchFamily="66" charset="0"/>
              </a:rPr>
              <a:t>	</a:t>
            </a:r>
            <a:r>
              <a:rPr lang="en-US" altLang="en-US" sz="2000" dirty="0" smtClean="0">
                <a:solidFill>
                  <a:srgbClr val="FFFFFF"/>
                </a:solidFill>
                <a:latin typeface="Papyrus" pitchFamily="66" charset="0"/>
              </a:rPr>
              <a:t>I John 2:19</a:t>
            </a:r>
            <a:endParaRPr lang="en-US" altLang="en-US" sz="2000" dirty="0">
              <a:solidFill>
                <a:srgbClr val="FFFFFF"/>
              </a:solidFill>
              <a:latin typeface="Papyrus" pitchFamily="66" charset="0"/>
            </a:endParaRPr>
          </a:p>
        </p:txBody>
      </p:sp>
      <p:sp>
        <p:nvSpPr>
          <p:cNvPr id="8" name="Rounded Rectangular Callout 7"/>
          <p:cNvSpPr/>
          <p:nvPr/>
        </p:nvSpPr>
        <p:spPr>
          <a:xfrm>
            <a:off x="3657600" y="2050494"/>
            <a:ext cx="5334000" cy="2826306"/>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For all practical purposes, these were people who outwardly demonstrated seemed to confess all necessary to belong to a church fellowship but, in the end, showed their true colors—that they were never saved in the first place.  Consider that even Jesus warned of those who profess Him outwardly but remain unchanged on the inside. </a:t>
            </a:r>
            <a:endParaRPr lang="en-US" sz="1600" dirty="0">
              <a:solidFill>
                <a:srgbClr val="FFFFFF">
                  <a:lumMod val="95000"/>
                </a:srgbClr>
              </a:solidFill>
              <a:latin typeface="Calibri" pitchFamily="34" charset="0"/>
              <a:cs typeface="Calibri" pitchFamily="34" charset="0"/>
            </a:endParaRPr>
          </a:p>
        </p:txBody>
      </p:sp>
      <p:sp>
        <p:nvSpPr>
          <p:cNvPr id="9" name="Text Box 1037"/>
          <p:cNvSpPr txBox="1">
            <a:spLocks noChangeArrowheads="1"/>
          </p:cNvSpPr>
          <p:nvPr/>
        </p:nvSpPr>
        <p:spPr bwMode="auto">
          <a:xfrm>
            <a:off x="4724400" y="4724400"/>
            <a:ext cx="4136571" cy="2092881"/>
          </a:xfrm>
          <a:prstGeom prst="rect">
            <a:avLst/>
          </a:prstGeom>
          <a:solidFill>
            <a:srgbClr val="0E3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r>
              <a:rPr lang="en-US" sz="2000" baseline="30000" dirty="0" smtClean="0">
                <a:solidFill>
                  <a:schemeClr val="bg1"/>
                </a:solidFill>
                <a:latin typeface="Papyrus" pitchFamily="66" charset="0"/>
              </a:rPr>
              <a:t>6 </a:t>
            </a:r>
            <a:r>
              <a:rPr lang="en-US" sz="2000" dirty="0" smtClean="0">
                <a:solidFill>
                  <a:schemeClr val="bg1"/>
                </a:solidFill>
                <a:latin typeface="Papyrus" pitchFamily="66" charset="0"/>
              </a:rPr>
              <a:t>And he said to them, “Well did Isaiah prophesy of you hypocrites, as it is written,  “‘This people honors me with their lips, but their heart is far from me”</a:t>
            </a:r>
          </a:p>
          <a:p>
            <a:pPr eaLnBrk="1" hangingPunct="1">
              <a:spcBef>
                <a:spcPct val="50000"/>
              </a:spcBef>
              <a:buNone/>
            </a:pPr>
            <a:r>
              <a:rPr lang="en-US" altLang="en-US" sz="2000" dirty="0">
                <a:solidFill>
                  <a:schemeClr val="bg1"/>
                </a:solidFill>
                <a:latin typeface="Papyrus" pitchFamily="66" charset="0"/>
              </a:rPr>
              <a:t>	</a:t>
            </a:r>
            <a:r>
              <a:rPr lang="en-US" altLang="en-US" sz="2000" dirty="0" smtClean="0">
                <a:solidFill>
                  <a:schemeClr val="bg1"/>
                </a:solidFill>
                <a:latin typeface="Papyrus" pitchFamily="66" charset="0"/>
              </a:rPr>
              <a:t>	     Mark 7:6</a:t>
            </a:r>
            <a:endParaRPr lang="en-US" altLang="en-US" sz="2000" dirty="0">
              <a:solidFill>
                <a:schemeClr val="bg1"/>
              </a:solidFill>
              <a:latin typeface="Papyrus" pitchFamily="66" charset="0"/>
            </a:endParaRPr>
          </a:p>
        </p:txBody>
      </p:sp>
    </p:spTree>
    <p:extLst>
      <p:ext uri="{BB962C8B-B14F-4D97-AF65-F5344CB8AC3E}">
        <p14:creationId xmlns:p14="http://schemas.microsoft.com/office/powerpoint/2010/main" val="38496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ekklesiamuskogee.org/wp-content/uploads/2012/12/Doctrines-Of-Grac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6449"/>
            <a:ext cx="9151937" cy="3409951"/>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2369880"/>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IX. </a:t>
            </a:r>
            <a:r>
              <a:rPr lang="en-US" sz="2800" b="1" kern="0" dirty="0">
                <a:solidFill>
                  <a:srgbClr val="4A8B9A"/>
                </a:solidFill>
                <a:effectLst>
                  <a:outerShdw blurRad="38100" dist="38100" dir="2700000" algn="tl">
                    <a:srgbClr val="000000">
                      <a:alpha val="43137"/>
                    </a:srgbClr>
                  </a:outerShdw>
                </a:effectLst>
              </a:rPr>
              <a:t>Preservation </a:t>
            </a:r>
            <a:r>
              <a:rPr lang="en-US" sz="2800" b="1" kern="0" dirty="0">
                <a:solidFill>
                  <a:schemeClr val="bg1">
                    <a:lumMod val="50000"/>
                  </a:schemeClr>
                </a:solidFill>
                <a:effectLst>
                  <a:outerShdw blurRad="38100" dist="38100" dir="2700000" algn="tl">
                    <a:srgbClr val="000000">
                      <a:alpha val="43137"/>
                    </a:srgbClr>
                  </a:outerShdw>
                </a:effectLst>
              </a:rPr>
              <a:t>of the Saints</a:t>
            </a:r>
          </a:p>
          <a:p>
            <a:pPr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3. Can those who are saved lose their salvation?</a:t>
            </a:r>
          </a:p>
          <a:p>
            <a:pPr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0" name="Rounded Rectangular Callout 9"/>
          <p:cNvSpPr/>
          <p:nvPr/>
        </p:nvSpPr>
        <p:spPr>
          <a:xfrm>
            <a:off x="5159828" y="914400"/>
            <a:ext cx="3842657" cy="783193"/>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New life given by God continues to the end (to eternity)</a:t>
            </a:r>
            <a:endParaRPr lang="en-US" sz="1600" dirty="0">
              <a:solidFill>
                <a:srgbClr val="FFFFFF">
                  <a:lumMod val="95000"/>
                </a:srgbClr>
              </a:solidFill>
              <a:latin typeface="Calibri" pitchFamily="34" charset="0"/>
              <a:cs typeface="Calibri" pitchFamily="34" charset="0"/>
            </a:endParaRPr>
          </a:p>
        </p:txBody>
      </p:sp>
      <p:sp>
        <p:nvSpPr>
          <p:cNvPr id="11" name="Text Box 1037"/>
          <p:cNvSpPr txBox="1">
            <a:spLocks noChangeArrowheads="1"/>
          </p:cNvSpPr>
          <p:nvPr/>
        </p:nvSpPr>
        <p:spPr bwMode="auto">
          <a:xfrm>
            <a:off x="152400" y="2209800"/>
            <a:ext cx="4648200" cy="3631763"/>
          </a:xfrm>
          <a:prstGeom prst="rect">
            <a:avLst/>
          </a:prstGeom>
          <a:solidFill>
            <a:srgbClr val="0E3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sz="2000" baseline="30000" dirty="0" smtClean="0">
                <a:solidFill>
                  <a:schemeClr val="bg1"/>
                </a:solidFill>
                <a:latin typeface="Papyrus" pitchFamily="66" charset="0"/>
              </a:rPr>
              <a:t>21 </a:t>
            </a:r>
            <a:r>
              <a:rPr lang="en-US" sz="2000" dirty="0" smtClean="0">
                <a:solidFill>
                  <a:schemeClr val="bg1"/>
                </a:solidFill>
                <a:latin typeface="Papyrus" pitchFamily="66" charset="0"/>
              </a:rPr>
              <a:t>“Not everyone who says to me, ‘Lord, Lord,’ will enter the kingdom of heaven, but the one who does the will of my Father who is in heaven. </a:t>
            </a:r>
            <a:r>
              <a:rPr lang="en-US" sz="2000" baseline="30000" dirty="0" smtClean="0">
                <a:solidFill>
                  <a:schemeClr val="bg1"/>
                </a:solidFill>
                <a:latin typeface="Papyrus" pitchFamily="66" charset="0"/>
              </a:rPr>
              <a:t>22 </a:t>
            </a:r>
            <a:r>
              <a:rPr lang="en-US" sz="2000" dirty="0" smtClean="0">
                <a:solidFill>
                  <a:schemeClr val="bg1"/>
                </a:solidFill>
                <a:latin typeface="Papyrus" pitchFamily="66" charset="0"/>
              </a:rPr>
              <a:t>On that day many will say to me, ‘Lord, Lord, did we not prophesy in your name, and cast out demons in your name, and do many mighty works in your name?’ </a:t>
            </a:r>
            <a:r>
              <a:rPr lang="en-US" sz="2000" baseline="30000" dirty="0" smtClean="0">
                <a:solidFill>
                  <a:schemeClr val="bg1"/>
                </a:solidFill>
                <a:latin typeface="Papyrus" pitchFamily="66" charset="0"/>
              </a:rPr>
              <a:t>23 </a:t>
            </a:r>
            <a:r>
              <a:rPr lang="en-US" sz="2000" dirty="0" smtClean="0">
                <a:solidFill>
                  <a:schemeClr val="bg1"/>
                </a:solidFill>
                <a:latin typeface="Papyrus" pitchFamily="66" charset="0"/>
              </a:rPr>
              <a:t>And then will I declare to them, </a:t>
            </a:r>
            <a:r>
              <a:rPr lang="en-US" sz="2000" b="1" dirty="0" smtClean="0">
                <a:solidFill>
                  <a:schemeClr val="bg1"/>
                </a:solidFill>
                <a:latin typeface="Papyrus" pitchFamily="66" charset="0"/>
              </a:rPr>
              <a:t>‘I </a:t>
            </a:r>
            <a:r>
              <a:rPr lang="en-US" sz="2000" b="1" u="sng" dirty="0" smtClean="0">
                <a:solidFill>
                  <a:schemeClr val="bg1"/>
                </a:solidFill>
                <a:latin typeface="Papyrus" pitchFamily="66" charset="0"/>
              </a:rPr>
              <a:t>never</a:t>
            </a:r>
            <a:r>
              <a:rPr lang="en-US" sz="2000" b="1" dirty="0" smtClean="0">
                <a:solidFill>
                  <a:schemeClr val="bg1"/>
                </a:solidFill>
                <a:latin typeface="Papyrus" pitchFamily="66" charset="0"/>
              </a:rPr>
              <a:t> knew you</a:t>
            </a:r>
            <a:r>
              <a:rPr lang="en-US" sz="2000" dirty="0" smtClean="0">
                <a:solidFill>
                  <a:schemeClr val="bg1"/>
                </a:solidFill>
                <a:latin typeface="Papyrus" pitchFamily="66" charset="0"/>
              </a:rPr>
              <a:t>; depart from me, you workers of lawlessness.’</a:t>
            </a:r>
          </a:p>
          <a:p>
            <a:pPr eaLnBrk="1" hangingPunct="1">
              <a:spcBef>
                <a:spcPct val="50000"/>
              </a:spcBef>
              <a:buNone/>
            </a:pPr>
            <a:r>
              <a:rPr lang="en-US" altLang="en-US" sz="2000" dirty="0">
                <a:solidFill>
                  <a:srgbClr val="FFFFFF"/>
                </a:solidFill>
                <a:latin typeface="Papyrus" pitchFamily="66" charset="0"/>
              </a:rPr>
              <a:t>	</a:t>
            </a:r>
            <a:r>
              <a:rPr lang="en-US" altLang="en-US" sz="2000" dirty="0" smtClean="0">
                <a:solidFill>
                  <a:srgbClr val="FFFFFF"/>
                </a:solidFill>
                <a:latin typeface="Papyrus" pitchFamily="66" charset="0"/>
              </a:rPr>
              <a:t>Matthew 7:21-23</a:t>
            </a:r>
            <a:endParaRPr lang="en-US" altLang="en-US" sz="2000" dirty="0">
              <a:solidFill>
                <a:srgbClr val="FFFFFF"/>
              </a:solidFill>
              <a:latin typeface="Papyrus" pitchFamily="66" charset="0"/>
            </a:endParaRPr>
          </a:p>
        </p:txBody>
      </p:sp>
      <p:sp>
        <p:nvSpPr>
          <p:cNvPr id="8" name="Rounded Rectangular Callout 7"/>
          <p:cNvSpPr/>
          <p:nvPr/>
        </p:nvSpPr>
        <p:spPr>
          <a:xfrm>
            <a:off x="4876800" y="2209800"/>
            <a:ext cx="3124200" cy="442674"/>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And elsewhere Jesus says…</a:t>
            </a:r>
            <a:endParaRPr lang="en-US" sz="1600" dirty="0">
              <a:solidFill>
                <a:srgbClr val="FFFFFF">
                  <a:lumMod val="95000"/>
                </a:srgbClr>
              </a:solidFill>
              <a:latin typeface="Calibri" pitchFamily="34" charset="0"/>
              <a:cs typeface="Calibri" pitchFamily="34" charset="0"/>
            </a:endParaRPr>
          </a:p>
        </p:txBody>
      </p:sp>
      <p:sp>
        <p:nvSpPr>
          <p:cNvPr id="12" name="Rounded Rectangular Callout 11"/>
          <p:cNvSpPr/>
          <p:nvPr/>
        </p:nvSpPr>
        <p:spPr>
          <a:xfrm>
            <a:off x="4800600" y="2802969"/>
            <a:ext cx="4114800" cy="1464231"/>
          </a:xfrm>
          <a:prstGeom prst="wedgeRoundRectCallout">
            <a:avLst>
              <a:gd name="adj1" fmla="val 21824"/>
              <a:gd name="adj2" fmla="val 6724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This is not to say that Christians do not engage in serious sin—consider King David or the Peter while a disciple…</a:t>
            </a:r>
            <a:endParaRPr lang="en-US" sz="1600" dirty="0" smtClean="0">
              <a:solidFill>
                <a:srgbClr val="FFFFFF">
                  <a:lumMod val="95000"/>
                </a:srgbClr>
              </a:solidFill>
              <a:latin typeface="Calibri" pitchFamily="34" charset="0"/>
              <a:cs typeface="Calibri" pitchFamily="34" charset="0"/>
            </a:endParaRPr>
          </a:p>
        </p:txBody>
      </p:sp>
      <p:sp>
        <p:nvSpPr>
          <p:cNvPr id="13" name="Text Box 1037"/>
          <p:cNvSpPr txBox="1">
            <a:spLocks noChangeArrowheads="1"/>
          </p:cNvSpPr>
          <p:nvPr/>
        </p:nvSpPr>
        <p:spPr bwMode="auto">
          <a:xfrm>
            <a:off x="4876800" y="4458831"/>
            <a:ext cx="4114800" cy="2246769"/>
          </a:xfrm>
          <a:prstGeom prst="rect">
            <a:avLst/>
          </a:prstGeom>
          <a:solidFill>
            <a:srgbClr val="0E3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sz="2000" baseline="30000" dirty="0" smtClean="0">
                <a:solidFill>
                  <a:schemeClr val="bg1"/>
                </a:solidFill>
                <a:latin typeface="Papyrus" pitchFamily="66" charset="0"/>
              </a:rPr>
              <a:t>31 </a:t>
            </a:r>
            <a:r>
              <a:rPr lang="en-US" sz="2000" dirty="0" smtClean="0">
                <a:solidFill>
                  <a:schemeClr val="bg1"/>
                </a:solidFill>
                <a:latin typeface="Papyrus" pitchFamily="66" charset="0"/>
              </a:rPr>
              <a:t>“Simon, Simon, behold, Satan demanded to have you,</a:t>
            </a:r>
            <a:r>
              <a:rPr lang="en-US" sz="2000" baseline="30000" dirty="0" smtClean="0">
                <a:solidFill>
                  <a:schemeClr val="bg1"/>
                </a:solidFill>
                <a:latin typeface="Papyrus" pitchFamily="66" charset="0"/>
              </a:rPr>
              <a:t>[</a:t>
            </a:r>
            <a:r>
              <a:rPr lang="en-US" sz="2000" baseline="30000" dirty="0" smtClean="0">
                <a:solidFill>
                  <a:schemeClr val="bg1"/>
                </a:solidFill>
                <a:latin typeface="Papyrus" pitchFamily="66" charset="0"/>
                <a:hlinkClick r:id="rId3" tooltip="See footnote d"/>
              </a:rPr>
              <a:t>d</a:t>
            </a:r>
            <a:r>
              <a:rPr lang="en-US" sz="2000" baseline="30000" dirty="0" smtClean="0">
                <a:solidFill>
                  <a:schemeClr val="bg1"/>
                </a:solidFill>
                <a:latin typeface="Papyrus" pitchFamily="66" charset="0"/>
              </a:rPr>
              <a:t>]</a:t>
            </a:r>
            <a:r>
              <a:rPr lang="en-US" sz="2000" dirty="0" smtClean="0">
                <a:solidFill>
                  <a:schemeClr val="bg1"/>
                </a:solidFill>
                <a:latin typeface="Papyrus" pitchFamily="66" charset="0"/>
              </a:rPr>
              <a:t> that he might sift you like wheat, </a:t>
            </a:r>
            <a:r>
              <a:rPr lang="en-US" sz="2000" baseline="30000" dirty="0" smtClean="0">
                <a:solidFill>
                  <a:schemeClr val="bg1"/>
                </a:solidFill>
                <a:latin typeface="Papyrus" pitchFamily="66" charset="0"/>
              </a:rPr>
              <a:t>32 </a:t>
            </a:r>
            <a:r>
              <a:rPr lang="en-US" sz="2000" dirty="0" smtClean="0">
                <a:solidFill>
                  <a:schemeClr val="bg1"/>
                </a:solidFill>
                <a:latin typeface="Papyrus" pitchFamily="66" charset="0"/>
              </a:rPr>
              <a:t>but I have prayed for you that your faith may not fail. And when you have turned again, strengthen your brothers.” </a:t>
            </a:r>
            <a:r>
              <a:rPr lang="en-US" altLang="en-US" sz="2000" dirty="0">
                <a:solidFill>
                  <a:schemeClr val="bg1"/>
                </a:solidFill>
                <a:latin typeface="Papyrus" pitchFamily="66" charset="0"/>
              </a:rPr>
              <a:t>	</a:t>
            </a:r>
            <a:r>
              <a:rPr lang="en-US" altLang="en-US" sz="2000" dirty="0" smtClean="0">
                <a:solidFill>
                  <a:schemeClr val="bg1"/>
                </a:solidFill>
                <a:latin typeface="Papyrus" pitchFamily="66" charset="0"/>
              </a:rPr>
              <a:t>Luke 22:31</a:t>
            </a:r>
            <a:endParaRPr lang="en-US" altLang="en-US" sz="2000" dirty="0">
              <a:solidFill>
                <a:schemeClr val="bg1"/>
              </a:solidFill>
              <a:latin typeface="Papyrus" pitchFamily="66" charset="0"/>
            </a:endParaRPr>
          </a:p>
        </p:txBody>
      </p:sp>
    </p:spTree>
    <p:extLst>
      <p:ext uri="{BB962C8B-B14F-4D97-AF65-F5344CB8AC3E}">
        <p14:creationId xmlns:p14="http://schemas.microsoft.com/office/powerpoint/2010/main" val="38496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2"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ekklesiamuskogee.org/wp-content/uploads/2012/12/Doctrines-Of-Grac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6449"/>
            <a:ext cx="9151937" cy="3409951"/>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2369880"/>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IX. </a:t>
            </a:r>
            <a:r>
              <a:rPr lang="en-US" sz="2800" b="1" kern="0" dirty="0">
                <a:solidFill>
                  <a:srgbClr val="4A8B9A"/>
                </a:solidFill>
                <a:effectLst>
                  <a:outerShdw blurRad="38100" dist="38100" dir="2700000" algn="tl">
                    <a:srgbClr val="000000">
                      <a:alpha val="43137"/>
                    </a:srgbClr>
                  </a:outerShdw>
                </a:effectLst>
              </a:rPr>
              <a:t>Preservation </a:t>
            </a:r>
            <a:r>
              <a:rPr lang="en-US" sz="2800" b="1" kern="0" dirty="0">
                <a:solidFill>
                  <a:schemeClr val="bg1">
                    <a:lumMod val="50000"/>
                  </a:schemeClr>
                </a:solidFill>
                <a:effectLst>
                  <a:outerShdw blurRad="38100" dist="38100" dir="2700000" algn="tl">
                    <a:srgbClr val="000000">
                      <a:alpha val="43137"/>
                    </a:srgbClr>
                  </a:outerShdw>
                </a:effectLst>
              </a:rPr>
              <a:t>of the Saints</a:t>
            </a:r>
          </a:p>
          <a:p>
            <a:pPr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3. Can those who are saved lose their salvation?</a:t>
            </a:r>
          </a:p>
          <a:p>
            <a:pPr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0" name="Rounded Rectangular Callout 9"/>
          <p:cNvSpPr/>
          <p:nvPr/>
        </p:nvSpPr>
        <p:spPr>
          <a:xfrm>
            <a:off x="5159828" y="914400"/>
            <a:ext cx="3842657" cy="783193"/>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New life given by God continues to the end (to eternity)</a:t>
            </a:r>
            <a:endParaRPr lang="en-US" sz="1600" dirty="0">
              <a:solidFill>
                <a:srgbClr val="FFFFFF">
                  <a:lumMod val="95000"/>
                </a:srgbClr>
              </a:solidFill>
              <a:latin typeface="Calibri" pitchFamily="34" charset="0"/>
              <a:cs typeface="Calibri" pitchFamily="34" charset="0"/>
            </a:endParaRPr>
          </a:p>
        </p:txBody>
      </p:sp>
      <p:sp>
        <p:nvSpPr>
          <p:cNvPr id="12" name="Rounded Rectangular Callout 11"/>
          <p:cNvSpPr/>
          <p:nvPr/>
        </p:nvSpPr>
        <p:spPr>
          <a:xfrm>
            <a:off x="152400" y="4114800"/>
            <a:ext cx="5105400" cy="2485787"/>
          </a:xfrm>
          <a:prstGeom prst="wedgeRoundRectCallout">
            <a:avLst>
              <a:gd name="adj1" fmla="val 57027"/>
              <a:gd name="adj2" fmla="val 1714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How should we treat people like this?</a:t>
            </a:r>
          </a:p>
          <a:p>
            <a:pPr fontAlgn="base">
              <a:spcBef>
                <a:spcPct val="0"/>
              </a:spcBef>
              <a:spcAft>
                <a:spcPct val="0"/>
              </a:spcAft>
              <a:defRPr/>
            </a:pPr>
            <a:endParaRPr lang="en-US" sz="2000" dirty="0" smtClean="0">
              <a:solidFill>
                <a:srgbClr val="FFFFFF"/>
              </a:solidFill>
              <a:latin typeface="Calibri" pitchFamily="34" charset="0"/>
              <a:cs typeface="Calibri" pitchFamily="34" charset="0"/>
            </a:endParaRPr>
          </a:p>
          <a:p>
            <a:pPr fontAlgn="base">
              <a:spcBef>
                <a:spcPct val="0"/>
              </a:spcBef>
              <a:spcAft>
                <a:spcPct val="0"/>
              </a:spcAft>
              <a:defRPr/>
            </a:pPr>
            <a:r>
              <a:rPr lang="en-US" sz="2000" dirty="0" smtClean="0">
                <a:solidFill>
                  <a:srgbClr val="FFFFFF"/>
                </a:solidFill>
                <a:latin typeface="Calibri" pitchFamily="34" charset="0"/>
                <a:cs typeface="Calibri" pitchFamily="34" charset="0"/>
              </a:rPr>
              <a:t>We are to judge them with Christian charity—God knows their condition but we don’t for sure and so we seek the peace and purity of the church with forbearance and the hope that repentance will occur.</a:t>
            </a:r>
            <a:endParaRPr lang="en-US" sz="1600" dirty="0" smtClean="0">
              <a:solidFill>
                <a:srgbClr val="FFFFFF">
                  <a:lumMod val="95000"/>
                </a:srgbClr>
              </a:solidFill>
              <a:latin typeface="Calibri" pitchFamily="34" charset="0"/>
              <a:cs typeface="Calibri" pitchFamily="34" charset="0"/>
            </a:endParaRPr>
          </a:p>
        </p:txBody>
      </p:sp>
      <p:sp>
        <p:nvSpPr>
          <p:cNvPr id="13" name="Text Box 1037"/>
          <p:cNvSpPr txBox="1">
            <a:spLocks noChangeArrowheads="1"/>
          </p:cNvSpPr>
          <p:nvPr/>
        </p:nvSpPr>
        <p:spPr bwMode="auto">
          <a:xfrm>
            <a:off x="5105400" y="2209800"/>
            <a:ext cx="4038600" cy="1938992"/>
          </a:xfrm>
          <a:prstGeom prst="rect">
            <a:avLst/>
          </a:prstGeom>
          <a:solidFill>
            <a:srgbClr val="0E3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sz="2000" dirty="0" smtClean="0">
                <a:solidFill>
                  <a:schemeClr val="bg1"/>
                </a:solidFill>
                <a:latin typeface="Papyrus" pitchFamily="66" charset="0"/>
              </a:rPr>
              <a:t>In the end, two possibilities exist:</a:t>
            </a:r>
          </a:p>
          <a:p>
            <a:pPr marL="457200" indent="-457200" eaLnBrk="1" hangingPunct="1">
              <a:spcBef>
                <a:spcPct val="50000"/>
              </a:spcBef>
              <a:buAutoNum type="arabicPeriod"/>
            </a:pPr>
            <a:r>
              <a:rPr lang="en-US" sz="2000" dirty="0" smtClean="0">
                <a:solidFill>
                  <a:schemeClr val="bg1"/>
                </a:solidFill>
                <a:latin typeface="Papyrus" pitchFamily="66" charset="0"/>
              </a:rPr>
              <a:t>Either they never made a true profession</a:t>
            </a:r>
          </a:p>
          <a:p>
            <a:pPr marL="457200" indent="-457200" eaLnBrk="1" hangingPunct="1">
              <a:spcBef>
                <a:spcPct val="50000"/>
              </a:spcBef>
              <a:buAutoNum type="arabicPeriod"/>
            </a:pPr>
            <a:r>
              <a:rPr lang="en-US" sz="2000" dirty="0" smtClean="0">
                <a:solidFill>
                  <a:schemeClr val="bg1"/>
                </a:solidFill>
                <a:latin typeface="Papyrus" pitchFamily="66" charset="0"/>
              </a:rPr>
              <a:t>If they did leave for a time, they will come back.</a:t>
            </a:r>
          </a:p>
        </p:txBody>
      </p:sp>
      <p:sp>
        <p:nvSpPr>
          <p:cNvPr id="14" name="Rounded Rectangular Callout 13"/>
          <p:cNvSpPr/>
          <p:nvPr/>
        </p:nvSpPr>
        <p:spPr>
          <a:xfrm>
            <a:off x="0" y="2209800"/>
            <a:ext cx="4800600" cy="1804749"/>
          </a:xfrm>
          <a:prstGeom prst="wedgeRoundRectCallout">
            <a:avLst>
              <a:gd name="adj1" fmla="val 53548"/>
              <a:gd name="adj2" fmla="val -2360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Christians can have serious falls—even severe church discipline (with the hope of repentance &amp; restoration), but, in the end, if they are regenerate, God will see them restored.</a:t>
            </a:r>
          </a:p>
        </p:txBody>
      </p:sp>
      <p:sp>
        <p:nvSpPr>
          <p:cNvPr id="15" name="Text Box 1037"/>
          <p:cNvSpPr txBox="1">
            <a:spLocks noChangeArrowheads="1"/>
          </p:cNvSpPr>
          <p:nvPr/>
        </p:nvSpPr>
        <p:spPr bwMode="auto">
          <a:xfrm>
            <a:off x="5257800" y="4191000"/>
            <a:ext cx="3810000" cy="2400657"/>
          </a:xfrm>
          <a:prstGeom prst="rect">
            <a:avLst/>
          </a:prstGeom>
          <a:solidFill>
            <a:srgbClr val="9E72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sz="2000" dirty="0" smtClean="0">
                <a:solidFill>
                  <a:schemeClr val="bg1"/>
                </a:solidFill>
                <a:latin typeface="Papyrus" pitchFamily="66" charset="0"/>
              </a:rPr>
              <a:t>It is good to note that the whole purpose of election is to bring His people safely to be with Him.</a:t>
            </a:r>
          </a:p>
          <a:p>
            <a:pPr eaLnBrk="1" hangingPunct="1">
              <a:spcBef>
                <a:spcPct val="50000"/>
              </a:spcBef>
              <a:buNone/>
            </a:pPr>
            <a:r>
              <a:rPr lang="en-US" sz="2000" dirty="0" smtClean="0">
                <a:solidFill>
                  <a:schemeClr val="bg1"/>
                </a:solidFill>
                <a:latin typeface="Papyrus" pitchFamily="66" charset="0"/>
              </a:rPr>
              <a:t>Who are we to thing we can thwart that—particularly as Salvation comes to us through the work of the Holy Spirit.</a:t>
            </a:r>
          </a:p>
        </p:txBody>
      </p:sp>
    </p:spTree>
    <p:extLst>
      <p:ext uri="{BB962C8B-B14F-4D97-AF65-F5344CB8AC3E}">
        <p14:creationId xmlns:p14="http://schemas.microsoft.com/office/powerpoint/2010/main" val="38496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ekklesiamuskogee.org/wp-content/uploads/2012/12/Doctrines-Of-Grac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6449"/>
            <a:ext cx="9151937" cy="3409951"/>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4216539"/>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IX. </a:t>
            </a:r>
            <a:r>
              <a:rPr lang="en-US" sz="2800" b="1" kern="0" dirty="0">
                <a:solidFill>
                  <a:srgbClr val="4A8B9A"/>
                </a:solidFill>
                <a:effectLst>
                  <a:outerShdw blurRad="38100" dist="38100" dir="2700000" algn="tl">
                    <a:srgbClr val="000000">
                      <a:alpha val="43137"/>
                    </a:srgbClr>
                  </a:outerShdw>
                </a:effectLst>
              </a:rPr>
              <a:t>Preservation </a:t>
            </a:r>
            <a:r>
              <a:rPr lang="en-US" sz="2800" b="1" kern="0" dirty="0">
                <a:solidFill>
                  <a:schemeClr val="bg1">
                    <a:lumMod val="50000"/>
                  </a:schemeClr>
                </a:solidFill>
                <a:effectLst>
                  <a:outerShdw blurRad="38100" dist="38100" dir="2700000" algn="tl">
                    <a:srgbClr val="000000">
                      <a:alpha val="43137"/>
                    </a:srgbClr>
                  </a:outerShdw>
                </a:effectLst>
              </a:rPr>
              <a:t>of the </a:t>
            </a:r>
            <a:r>
              <a:rPr lang="en-US" sz="2800" b="1" kern="0" dirty="0" smtClean="0">
                <a:solidFill>
                  <a:schemeClr val="bg1">
                    <a:lumMod val="50000"/>
                  </a:schemeClr>
                </a:solidFill>
                <a:effectLst>
                  <a:outerShdw blurRad="38100" dist="38100" dir="2700000" algn="tl">
                    <a:srgbClr val="000000">
                      <a:alpha val="43137"/>
                    </a:srgbClr>
                  </a:outerShdw>
                </a:effectLst>
              </a:rPr>
              <a:t>Saints</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4. The work of the Spirit</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a. Not only does God initiate Salvation—He also brings it to completion, seeing that God’s children make it through by working in us to preserve us.</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b. The Spirit specifically:</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1) seals us</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2) the Father’s earnest for us </a:t>
            </a:r>
          </a:p>
          <a:p>
            <a:pPr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0" name="Rounded Rectangular Callout 9"/>
          <p:cNvSpPr/>
          <p:nvPr/>
        </p:nvSpPr>
        <p:spPr>
          <a:xfrm>
            <a:off x="5159828" y="914400"/>
            <a:ext cx="3842657" cy="783193"/>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New life given by God continues to the end (to eternity)</a:t>
            </a:r>
            <a:endParaRPr lang="en-US" sz="1600" dirty="0">
              <a:solidFill>
                <a:srgbClr val="FFFFFF">
                  <a:lumMod val="95000"/>
                </a:srgbClr>
              </a:solidFill>
              <a:latin typeface="Calibri" pitchFamily="34" charset="0"/>
              <a:cs typeface="Calibri" pitchFamily="34" charset="0"/>
            </a:endParaRPr>
          </a:p>
        </p:txBody>
      </p:sp>
      <p:sp>
        <p:nvSpPr>
          <p:cNvPr id="12" name="Rounded Rectangular Callout 11"/>
          <p:cNvSpPr/>
          <p:nvPr/>
        </p:nvSpPr>
        <p:spPr>
          <a:xfrm>
            <a:off x="5867400" y="2438400"/>
            <a:ext cx="3200400" cy="3166824"/>
          </a:xfrm>
          <a:prstGeom prst="wedgeRoundRectCallout">
            <a:avLst>
              <a:gd name="adj1" fmla="val -57552"/>
              <a:gd name="adj2" fmla="val -23834"/>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A seal was placed on official documents as a signature marking ownership &amp; authority.  In this work, the Holy Spirit puts God’s claim on us as Hiss own, but also promises us a claim on Him!</a:t>
            </a:r>
            <a:endParaRPr lang="en-US" sz="1600" dirty="0" smtClean="0">
              <a:solidFill>
                <a:srgbClr val="FFFFFF">
                  <a:lumMod val="95000"/>
                </a:srgbClr>
              </a:solidFill>
              <a:latin typeface="Calibri" pitchFamily="34" charset="0"/>
              <a:cs typeface="Calibri" pitchFamily="34" charset="0"/>
            </a:endParaRPr>
          </a:p>
        </p:txBody>
      </p:sp>
      <p:sp>
        <p:nvSpPr>
          <p:cNvPr id="14" name="Rounded Rectangular Callout 13"/>
          <p:cNvSpPr/>
          <p:nvPr/>
        </p:nvSpPr>
        <p:spPr>
          <a:xfrm>
            <a:off x="152400" y="4038600"/>
            <a:ext cx="5791200" cy="1464231"/>
          </a:xfrm>
          <a:prstGeom prst="wedgeRoundRectCallout">
            <a:avLst>
              <a:gd name="adj1" fmla="val 22176"/>
              <a:gd name="adj2" fmla="val -5777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Derived from the commercial language of the day, this term is somewhat related to the concept of “earnest money”—that is a down payment that the Father will make good on what He started.</a:t>
            </a:r>
          </a:p>
        </p:txBody>
      </p:sp>
      <p:sp>
        <p:nvSpPr>
          <p:cNvPr id="15" name="Text Box 1037"/>
          <p:cNvSpPr txBox="1">
            <a:spLocks noChangeArrowheads="1"/>
          </p:cNvSpPr>
          <p:nvPr/>
        </p:nvSpPr>
        <p:spPr bwMode="auto">
          <a:xfrm>
            <a:off x="228600" y="5486400"/>
            <a:ext cx="8686800" cy="1323439"/>
          </a:xfrm>
          <a:prstGeom prst="rect">
            <a:avLst/>
          </a:prstGeom>
          <a:solidFill>
            <a:srgbClr val="72922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None/>
            </a:pPr>
            <a:r>
              <a:rPr lang="en-US" sz="2000" b="1" baseline="30000" dirty="0" smtClean="0">
                <a:solidFill>
                  <a:schemeClr val="bg1"/>
                </a:solidFill>
                <a:latin typeface="Papyrus" pitchFamily="66" charset="0"/>
              </a:rPr>
              <a:t>13 </a:t>
            </a:r>
            <a:r>
              <a:rPr lang="en-US" sz="2000" dirty="0" smtClean="0">
                <a:solidFill>
                  <a:schemeClr val="bg1"/>
                </a:solidFill>
                <a:latin typeface="Papyrus" pitchFamily="66" charset="0"/>
              </a:rPr>
              <a:t>In him you also, when you heard </a:t>
            </a:r>
            <a:r>
              <a:rPr lang="en-US" sz="2000" i="1" baseline="30000" dirty="0" err="1" smtClean="0">
                <a:solidFill>
                  <a:schemeClr val="bg1"/>
                </a:solidFill>
                <a:latin typeface="Papyrus" pitchFamily="66" charset="0"/>
                <a:hlinkClick r:id="rId3"/>
              </a:rPr>
              <a:t>e</a:t>
            </a:r>
            <a:r>
              <a:rPr lang="en-US" sz="2000" dirty="0" err="1" smtClean="0">
                <a:solidFill>
                  <a:schemeClr val="bg1"/>
                </a:solidFill>
                <a:latin typeface="Papyrus" pitchFamily="66" charset="0"/>
              </a:rPr>
              <a:t>the</a:t>
            </a:r>
            <a:r>
              <a:rPr lang="en-US" sz="2000" dirty="0" smtClean="0">
                <a:solidFill>
                  <a:schemeClr val="bg1"/>
                </a:solidFill>
                <a:latin typeface="Papyrus" pitchFamily="66" charset="0"/>
              </a:rPr>
              <a:t> word of truth, the gospel of your salvation, and believed in him, </a:t>
            </a:r>
            <a:r>
              <a:rPr lang="en-US" sz="2000" i="1" baseline="30000" dirty="0" err="1" smtClean="0">
                <a:solidFill>
                  <a:schemeClr val="bg1"/>
                </a:solidFill>
                <a:latin typeface="Papyrus" pitchFamily="66" charset="0"/>
                <a:hlinkClick r:id="rId3"/>
              </a:rPr>
              <a:t>f</a:t>
            </a:r>
            <a:r>
              <a:rPr lang="en-US" sz="2000" dirty="0" err="1" smtClean="0">
                <a:solidFill>
                  <a:schemeClr val="bg1"/>
                </a:solidFill>
                <a:latin typeface="Papyrus" pitchFamily="66" charset="0"/>
              </a:rPr>
              <a:t>were</a:t>
            </a:r>
            <a:r>
              <a:rPr lang="en-US" sz="2000" dirty="0" smtClean="0">
                <a:solidFill>
                  <a:schemeClr val="bg1"/>
                </a:solidFill>
                <a:latin typeface="Papyrus" pitchFamily="66" charset="0"/>
              </a:rPr>
              <a:t> sealed with the </a:t>
            </a:r>
            <a:r>
              <a:rPr lang="en-US" sz="2000" i="1" baseline="30000" dirty="0" err="1" smtClean="0">
                <a:solidFill>
                  <a:schemeClr val="bg1"/>
                </a:solidFill>
                <a:latin typeface="Papyrus" pitchFamily="66" charset="0"/>
                <a:hlinkClick r:id="rId3"/>
              </a:rPr>
              <a:t>g</a:t>
            </a:r>
            <a:r>
              <a:rPr lang="en-US" sz="2000" dirty="0" err="1" smtClean="0">
                <a:solidFill>
                  <a:schemeClr val="bg1"/>
                </a:solidFill>
                <a:latin typeface="Papyrus" pitchFamily="66" charset="0"/>
              </a:rPr>
              <a:t>promised</a:t>
            </a:r>
            <a:r>
              <a:rPr lang="en-US" sz="2000" dirty="0" smtClean="0">
                <a:solidFill>
                  <a:schemeClr val="bg1"/>
                </a:solidFill>
                <a:latin typeface="Papyrus" pitchFamily="66" charset="0"/>
              </a:rPr>
              <a:t> Holy Spirit, </a:t>
            </a:r>
            <a:r>
              <a:rPr lang="en-US" sz="2000" b="1" baseline="30000" dirty="0" smtClean="0">
                <a:solidFill>
                  <a:schemeClr val="bg1"/>
                </a:solidFill>
                <a:latin typeface="Papyrus" pitchFamily="66" charset="0"/>
              </a:rPr>
              <a:t>14 </a:t>
            </a:r>
            <a:r>
              <a:rPr lang="en-US" sz="2000" dirty="0" smtClean="0">
                <a:solidFill>
                  <a:schemeClr val="bg1"/>
                </a:solidFill>
                <a:latin typeface="Papyrus" pitchFamily="66" charset="0"/>
              </a:rPr>
              <a:t>who is </a:t>
            </a:r>
            <a:r>
              <a:rPr lang="en-US" sz="2000" i="1" baseline="30000" dirty="0" err="1" smtClean="0">
                <a:solidFill>
                  <a:schemeClr val="bg1"/>
                </a:solidFill>
                <a:latin typeface="Papyrus" pitchFamily="66" charset="0"/>
                <a:hlinkClick r:id="rId3"/>
              </a:rPr>
              <a:t>h</a:t>
            </a:r>
            <a:r>
              <a:rPr lang="en-US" sz="2000" dirty="0" err="1" smtClean="0">
                <a:solidFill>
                  <a:schemeClr val="bg1"/>
                </a:solidFill>
                <a:latin typeface="Papyrus" pitchFamily="66" charset="0"/>
              </a:rPr>
              <a:t>the</a:t>
            </a:r>
            <a:r>
              <a:rPr lang="en-US" sz="2000" dirty="0" smtClean="0">
                <a:solidFill>
                  <a:schemeClr val="bg1"/>
                </a:solidFill>
                <a:latin typeface="Papyrus" pitchFamily="66" charset="0"/>
              </a:rPr>
              <a:t> guarantee</a:t>
            </a:r>
            <a:r>
              <a:rPr lang="en-US" sz="2000" i="1" baseline="30000" dirty="0" smtClean="0">
                <a:solidFill>
                  <a:schemeClr val="bg1"/>
                </a:solidFill>
                <a:latin typeface="Papyrus" pitchFamily="66" charset="0"/>
                <a:hlinkClick r:id="rId3"/>
              </a:rPr>
              <a:t>4</a:t>
            </a:r>
            <a:r>
              <a:rPr lang="en-US" sz="2000" dirty="0" smtClean="0">
                <a:solidFill>
                  <a:schemeClr val="bg1"/>
                </a:solidFill>
                <a:latin typeface="Papyrus" pitchFamily="66" charset="0"/>
              </a:rPr>
              <a:t> of our </a:t>
            </a:r>
            <a:r>
              <a:rPr lang="en-US" sz="2000" i="1" baseline="30000" dirty="0" err="1" smtClean="0">
                <a:solidFill>
                  <a:schemeClr val="bg1"/>
                </a:solidFill>
                <a:latin typeface="Papyrus" pitchFamily="66" charset="0"/>
                <a:hlinkClick r:id="rId3"/>
              </a:rPr>
              <a:t>i</a:t>
            </a:r>
            <a:r>
              <a:rPr lang="en-US" sz="2000" dirty="0" err="1" smtClean="0">
                <a:solidFill>
                  <a:schemeClr val="bg1"/>
                </a:solidFill>
                <a:latin typeface="Papyrus" pitchFamily="66" charset="0"/>
              </a:rPr>
              <a:t>inheritance</a:t>
            </a:r>
            <a:r>
              <a:rPr lang="en-US" sz="2000" dirty="0" smtClean="0">
                <a:solidFill>
                  <a:schemeClr val="bg1"/>
                </a:solidFill>
                <a:latin typeface="Papyrus" pitchFamily="66" charset="0"/>
              </a:rPr>
              <a:t> until </a:t>
            </a:r>
            <a:r>
              <a:rPr lang="en-US" sz="2000" i="1" baseline="30000" dirty="0" err="1" smtClean="0">
                <a:solidFill>
                  <a:schemeClr val="bg1"/>
                </a:solidFill>
                <a:latin typeface="Papyrus" pitchFamily="66" charset="0"/>
                <a:hlinkClick r:id="rId3"/>
              </a:rPr>
              <a:t>j</a:t>
            </a:r>
            <a:r>
              <a:rPr lang="en-US" sz="2000" dirty="0" err="1" smtClean="0">
                <a:solidFill>
                  <a:schemeClr val="bg1"/>
                </a:solidFill>
                <a:latin typeface="Papyrus" pitchFamily="66" charset="0"/>
              </a:rPr>
              <a:t>we</a:t>
            </a:r>
            <a:r>
              <a:rPr lang="en-US" sz="2000" dirty="0" smtClean="0">
                <a:solidFill>
                  <a:schemeClr val="bg1"/>
                </a:solidFill>
                <a:latin typeface="Papyrus" pitchFamily="66" charset="0"/>
              </a:rPr>
              <a:t> acquire </a:t>
            </a:r>
            <a:r>
              <a:rPr lang="en-US" sz="2000" i="1" baseline="30000" dirty="0" err="1" smtClean="0">
                <a:solidFill>
                  <a:schemeClr val="bg1"/>
                </a:solidFill>
                <a:latin typeface="Papyrus" pitchFamily="66" charset="0"/>
                <a:hlinkClick r:id="rId3"/>
              </a:rPr>
              <a:t>k</a:t>
            </a:r>
            <a:r>
              <a:rPr lang="en-US" sz="2000" dirty="0" err="1" smtClean="0">
                <a:solidFill>
                  <a:schemeClr val="bg1"/>
                </a:solidFill>
                <a:latin typeface="Papyrus" pitchFamily="66" charset="0"/>
              </a:rPr>
              <a:t>possession</a:t>
            </a:r>
            <a:r>
              <a:rPr lang="en-US" sz="2000" dirty="0" smtClean="0">
                <a:solidFill>
                  <a:schemeClr val="bg1"/>
                </a:solidFill>
                <a:latin typeface="Papyrus" pitchFamily="66" charset="0"/>
              </a:rPr>
              <a:t> of it,</a:t>
            </a:r>
            <a:r>
              <a:rPr lang="en-US" sz="2000" i="1" baseline="30000" dirty="0" smtClean="0">
                <a:solidFill>
                  <a:schemeClr val="bg1"/>
                </a:solidFill>
                <a:latin typeface="Papyrus" pitchFamily="66" charset="0"/>
                <a:hlinkClick r:id="rId3"/>
              </a:rPr>
              <a:t>5</a:t>
            </a:r>
            <a:r>
              <a:rPr lang="en-US" sz="2000" dirty="0" smtClean="0">
                <a:solidFill>
                  <a:schemeClr val="bg1"/>
                </a:solidFill>
                <a:latin typeface="Papyrus" pitchFamily="66" charset="0"/>
              </a:rPr>
              <a:t> </a:t>
            </a:r>
            <a:r>
              <a:rPr lang="en-US" sz="2000" i="1" baseline="30000" dirty="0" err="1" smtClean="0">
                <a:solidFill>
                  <a:schemeClr val="bg1"/>
                </a:solidFill>
                <a:latin typeface="Papyrus" pitchFamily="66" charset="0"/>
                <a:hlinkClick r:id="rId3"/>
              </a:rPr>
              <a:t>l</a:t>
            </a:r>
            <a:r>
              <a:rPr lang="en-US" sz="2000" dirty="0" err="1" smtClean="0">
                <a:solidFill>
                  <a:schemeClr val="bg1"/>
                </a:solidFill>
                <a:latin typeface="Papyrus" pitchFamily="66" charset="0"/>
              </a:rPr>
              <a:t>to</a:t>
            </a:r>
            <a:r>
              <a:rPr lang="en-US" sz="2000" dirty="0" smtClean="0">
                <a:solidFill>
                  <a:schemeClr val="bg1"/>
                </a:solidFill>
                <a:latin typeface="Papyrus" pitchFamily="66" charset="0"/>
              </a:rPr>
              <a:t> the praise of his glory. 			Ephesians 1:13,14</a:t>
            </a:r>
            <a:endParaRPr lang="en-US" sz="2000" dirty="0">
              <a:solidFill>
                <a:schemeClr val="bg1"/>
              </a:solidFill>
              <a:latin typeface="Papyrus" pitchFamily="66" charset="0"/>
            </a:endParaRPr>
          </a:p>
        </p:txBody>
      </p:sp>
    </p:spTree>
    <p:extLst>
      <p:ext uri="{BB962C8B-B14F-4D97-AF65-F5344CB8AC3E}">
        <p14:creationId xmlns:p14="http://schemas.microsoft.com/office/powerpoint/2010/main" val="38496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ekklesiamuskogee.org/wp-content/uploads/2012/12/Doctrines-Of-Grac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6449"/>
            <a:ext cx="9151937" cy="3409951"/>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2369880"/>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IX. </a:t>
            </a:r>
            <a:r>
              <a:rPr lang="en-US" sz="2800" b="1" kern="0" dirty="0">
                <a:solidFill>
                  <a:srgbClr val="4A8B9A"/>
                </a:solidFill>
                <a:effectLst>
                  <a:outerShdw blurRad="38100" dist="38100" dir="2700000" algn="tl">
                    <a:srgbClr val="000000">
                      <a:alpha val="43137"/>
                    </a:srgbClr>
                  </a:outerShdw>
                </a:effectLst>
              </a:rPr>
              <a:t>Preservation </a:t>
            </a:r>
            <a:r>
              <a:rPr lang="en-US" sz="2800" b="1" kern="0" dirty="0">
                <a:solidFill>
                  <a:schemeClr val="bg1">
                    <a:lumMod val="50000"/>
                  </a:schemeClr>
                </a:solidFill>
                <a:effectLst>
                  <a:outerShdw blurRad="38100" dist="38100" dir="2700000" algn="tl">
                    <a:srgbClr val="000000">
                      <a:alpha val="43137"/>
                    </a:srgbClr>
                  </a:outerShdw>
                </a:effectLst>
              </a:rPr>
              <a:t>of the Saints</a:t>
            </a:r>
          </a:p>
          <a:p>
            <a:pPr fontAlgn="base">
              <a:spcBef>
                <a:spcPct val="0"/>
              </a:spcBef>
              <a:spcAft>
                <a:spcPct val="0"/>
              </a:spcAft>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4. The work of the Spirit</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0" name="Rounded Rectangular Callout 9"/>
          <p:cNvSpPr/>
          <p:nvPr/>
        </p:nvSpPr>
        <p:spPr>
          <a:xfrm>
            <a:off x="5159828" y="914400"/>
            <a:ext cx="3842657" cy="783193"/>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New life given by God continues to the end (to eternity)</a:t>
            </a:r>
            <a:endParaRPr lang="en-US" sz="1600" dirty="0">
              <a:solidFill>
                <a:srgbClr val="FFFFFF">
                  <a:lumMod val="95000"/>
                </a:srgbClr>
              </a:solidFill>
              <a:latin typeface="Calibri" pitchFamily="34" charset="0"/>
              <a:cs typeface="Calibri" pitchFamily="34" charset="0"/>
            </a:endParaRPr>
          </a:p>
        </p:txBody>
      </p:sp>
      <p:pic>
        <p:nvPicPr>
          <p:cNvPr id="44034" name="Picture 2" descr="http://static1.squarespace.com/static/547d1072e4b072443870ae4b/t/55d61c24e4b074f43cec0243/1440095269690/27ef868543abf9c4e16439c1aeb8f0bd.jpg"/>
          <p:cNvPicPr>
            <a:picLocks noChangeAspect="1" noChangeArrowheads="1"/>
          </p:cNvPicPr>
          <p:nvPr/>
        </p:nvPicPr>
        <p:blipFill>
          <a:blip r:embed="rId3" cstate="print"/>
          <a:srcRect/>
          <a:stretch>
            <a:fillRect/>
          </a:stretch>
        </p:blipFill>
        <p:spPr bwMode="auto">
          <a:xfrm>
            <a:off x="685800" y="2971800"/>
            <a:ext cx="2286000" cy="2981326"/>
          </a:xfrm>
          <a:prstGeom prst="rect">
            <a:avLst/>
          </a:prstGeom>
          <a:noFill/>
        </p:spPr>
      </p:pic>
      <p:sp>
        <p:nvSpPr>
          <p:cNvPr id="12" name="Rounded Rectangular Callout 11"/>
          <p:cNvSpPr/>
          <p:nvPr/>
        </p:nvSpPr>
        <p:spPr>
          <a:xfrm>
            <a:off x="3581400" y="2362200"/>
            <a:ext cx="5105400" cy="3847862"/>
          </a:xfrm>
          <a:prstGeom prst="wedgeRoundRectCallout">
            <a:avLst>
              <a:gd name="adj1" fmla="val -71434"/>
              <a:gd name="adj2" fmla="val -19984"/>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US" sz="2000" dirty="0" smtClean="0">
                <a:latin typeface="Calibri" pitchFamily="34" charset="0"/>
                <a:cs typeface="Calibri" pitchFamily="34" charset="0"/>
              </a:rPr>
              <a:t>“Here is the incredible mystery that Paul celebrates in Ephesians. God not only defeats our rebellion to claim us again as His; He draws us even closer to Himself than His creation could make us. We are brought closer than [we were in] (</a:t>
            </a:r>
            <a:r>
              <a:rPr lang="en-US" sz="2000" i="1" dirty="0" smtClean="0">
                <a:latin typeface="Calibri" pitchFamily="34" charset="0"/>
                <a:cs typeface="Calibri" pitchFamily="34" charset="0"/>
              </a:rPr>
              <a:t>sic.) </a:t>
            </a:r>
            <a:r>
              <a:rPr lang="en-US" sz="2000" dirty="0" smtClean="0">
                <a:latin typeface="Calibri" pitchFamily="34" charset="0"/>
                <a:cs typeface="Calibri" pitchFamily="34" charset="0"/>
              </a:rPr>
              <a:t>Adam, for we are united to Jesus Christ, God’s own Son. We who were far off in sin are brought near, nearer than the cherubim beside the throne, as near as God’s Son, our Savior.”</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8496111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ekklesiamuskogee.org/wp-content/uploads/2012/12/Doctrines-Of-Grac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6449"/>
            <a:ext cx="9151937" cy="3409951"/>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847207"/>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IX. </a:t>
            </a:r>
            <a:r>
              <a:rPr lang="en-US" sz="2800" b="1" kern="0" dirty="0">
                <a:solidFill>
                  <a:srgbClr val="4A8B9A"/>
                </a:solidFill>
                <a:effectLst>
                  <a:outerShdw blurRad="38100" dist="38100" dir="2700000" algn="tl">
                    <a:srgbClr val="000000">
                      <a:alpha val="43137"/>
                    </a:srgbClr>
                  </a:outerShdw>
                </a:effectLst>
              </a:rPr>
              <a:t>Preservation </a:t>
            </a:r>
            <a:r>
              <a:rPr lang="en-US" sz="2800" b="1" kern="0" dirty="0">
                <a:solidFill>
                  <a:schemeClr val="bg1">
                    <a:lumMod val="50000"/>
                  </a:schemeClr>
                </a:solidFill>
                <a:effectLst>
                  <a:outerShdw blurRad="38100" dist="38100" dir="2700000" algn="tl">
                    <a:srgbClr val="000000">
                      <a:alpha val="43137"/>
                    </a:srgbClr>
                  </a:outerShdw>
                </a:effectLst>
              </a:rPr>
              <a:t>of the </a:t>
            </a:r>
            <a:r>
              <a:rPr lang="en-US" sz="2800" b="1" kern="0" dirty="0" smtClean="0">
                <a:solidFill>
                  <a:schemeClr val="bg1">
                    <a:lumMod val="50000"/>
                  </a:schemeClr>
                </a:solidFill>
                <a:effectLst>
                  <a:outerShdw blurRad="38100" dist="38100" dir="2700000" algn="tl">
                    <a:srgbClr val="000000">
                      <a:alpha val="43137"/>
                    </a:srgbClr>
                  </a:outerShdw>
                </a:effectLst>
              </a:rPr>
              <a:t>Saints</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5. The work of the Son</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a. We have a tendency to think that Christ came to Earth, lived a perfect life in His active obedience and suffered a redeeming death in His passive obedience, but forget that His work is not done.</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b. The Son entered into heaven as our Great High Priest and , as such, intercedes daily before the Father on our behalf.</a:t>
            </a: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a:t>
            </a:r>
          </a:p>
          <a:p>
            <a:pPr fontAlgn="base">
              <a:spcBef>
                <a:spcPct val="0"/>
              </a:spcBef>
              <a:spcAft>
                <a:spcPct val="0"/>
              </a:spcAft>
              <a:defRPr/>
            </a:pP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	</a:t>
            </a: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0" name="Rounded Rectangular Callout 9"/>
          <p:cNvSpPr/>
          <p:nvPr/>
        </p:nvSpPr>
        <p:spPr>
          <a:xfrm>
            <a:off x="5159828" y="914400"/>
            <a:ext cx="3842657" cy="783193"/>
          </a:xfrm>
          <a:prstGeom prst="wedgeRoundRectCallout">
            <a:avLst>
              <a:gd name="adj1" fmla="val -57103"/>
              <a:gd name="adj2" fmla="val -1781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New life given by God continues to the end (to eternity)</a:t>
            </a:r>
            <a:endParaRPr lang="en-US" sz="1600" dirty="0">
              <a:solidFill>
                <a:srgbClr val="FFFFFF">
                  <a:lumMod val="95000"/>
                </a:srgbClr>
              </a:solidFill>
              <a:latin typeface="Calibri" pitchFamily="34" charset="0"/>
              <a:cs typeface="Calibri" pitchFamily="34" charset="0"/>
            </a:endParaRPr>
          </a:p>
        </p:txBody>
      </p:sp>
      <p:sp>
        <p:nvSpPr>
          <p:cNvPr id="14" name="Rounded Rectangular Callout 13"/>
          <p:cNvSpPr/>
          <p:nvPr/>
        </p:nvSpPr>
        <p:spPr>
          <a:xfrm>
            <a:off x="152400" y="3762613"/>
            <a:ext cx="5257800" cy="2485787"/>
          </a:xfrm>
          <a:prstGeom prst="wedgeRoundRectCallout">
            <a:avLst>
              <a:gd name="adj1" fmla="val 22176"/>
              <a:gd name="adj2" fmla="val -5777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Back to Peter &amp; Judas;</a:t>
            </a:r>
          </a:p>
          <a:p>
            <a:pPr fontAlgn="base">
              <a:spcBef>
                <a:spcPct val="0"/>
              </a:spcBef>
              <a:spcAft>
                <a:spcPct val="0"/>
              </a:spcAft>
              <a:defRPr/>
            </a:pPr>
            <a:r>
              <a:rPr lang="en-US" sz="2000" dirty="0" smtClean="0">
                <a:solidFill>
                  <a:srgbClr val="FFFFFF"/>
                </a:solidFill>
                <a:latin typeface="Calibri" pitchFamily="34" charset="0"/>
                <a:cs typeface="Calibri" pitchFamily="34" charset="0"/>
              </a:rPr>
              <a:t>	1.  Both betrayed Jesus</a:t>
            </a:r>
          </a:p>
          <a:p>
            <a:pPr fontAlgn="base">
              <a:spcBef>
                <a:spcPct val="0"/>
              </a:spcBef>
              <a:spcAft>
                <a:spcPct val="0"/>
              </a:spcAft>
              <a:defRPr/>
            </a:pPr>
            <a:r>
              <a:rPr lang="en-US" sz="2000" dirty="0" smtClean="0">
                <a:solidFill>
                  <a:srgbClr val="FFFFFF"/>
                </a:solidFill>
                <a:latin typeface="Calibri" pitchFamily="34" charset="0"/>
                <a:cs typeface="Calibri" pitchFamily="34" charset="0"/>
              </a:rPr>
              <a:t>	2.  Both crimes were severe</a:t>
            </a:r>
          </a:p>
          <a:p>
            <a:pPr fontAlgn="base">
              <a:spcBef>
                <a:spcPct val="0"/>
              </a:spcBef>
              <a:spcAft>
                <a:spcPct val="0"/>
              </a:spcAft>
              <a:defRPr/>
            </a:pPr>
            <a:r>
              <a:rPr lang="en-US" sz="2000" dirty="0" smtClean="0">
                <a:solidFill>
                  <a:srgbClr val="FFFFFF"/>
                </a:solidFill>
                <a:latin typeface="Calibri" pitchFamily="34" charset="0"/>
                <a:cs typeface="Calibri" pitchFamily="34" charset="0"/>
              </a:rPr>
              <a:t>	3.  Both were predicted (Jesus)</a:t>
            </a:r>
          </a:p>
          <a:p>
            <a:pPr fontAlgn="base">
              <a:spcBef>
                <a:spcPct val="0"/>
              </a:spcBef>
              <a:spcAft>
                <a:spcPct val="0"/>
              </a:spcAft>
              <a:defRPr/>
            </a:pPr>
            <a:r>
              <a:rPr lang="en-US" sz="2000" dirty="0" smtClean="0">
                <a:solidFill>
                  <a:srgbClr val="FFFFFF"/>
                </a:solidFill>
                <a:latin typeface="Calibri" pitchFamily="34" charset="0"/>
                <a:cs typeface="Calibri" pitchFamily="34" charset="0"/>
              </a:rPr>
              <a:t>Difference?</a:t>
            </a:r>
          </a:p>
          <a:p>
            <a:pPr fontAlgn="base">
              <a:spcBef>
                <a:spcPct val="0"/>
              </a:spcBef>
              <a:spcAft>
                <a:spcPct val="0"/>
              </a:spcAft>
              <a:defRPr/>
            </a:pPr>
            <a:r>
              <a:rPr lang="en-US" sz="2000" dirty="0" smtClean="0">
                <a:solidFill>
                  <a:srgbClr val="FFFFFF"/>
                </a:solidFill>
                <a:latin typeface="Calibri" pitchFamily="34" charset="0"/>
                <a:cs typeface="Calibri" pitchFamily="34" charset="0"/>
              </a:rPr>
              <a:t>	One was saved and the other not…</a:t>
            </a:r>
          </a:p>
          <a:p>
            <a:pPr fontAlgn="base">
              <a:spcBef>
                <a:spcPct val="0"/>
              </a:spcBef>
              <a:spcAft>
                <a:spcPct val="0"/>
              </a:spcAft>
              <a:defRPr/>
            </a:pPr>
            <a:r>
              <a:rPr lang="en-US" sz="2000" dirty="0" smtClean="0">
                <a:solidFill>
                  <a:srgbClr val="FFFFFF"/>
                </a:solidFill>
                <a:latin typeface="Calibri" pitchFamily="34" charset="0"/>
                <a:cs typeface="Calibri" pitchFamily="34" charset="0"/>
              </a:rPr>
              <a:t>Look at Christ’s words…</a:t>
            </a:r>
          </a:p>
        </p:txBody>
      </p:sp>
      <p:sp>
        <p:nvSpPr>
          <p:cNvPr id="12" name="Rounded Rectangular Callout 11"/>
          <p:cNvSpPr/>
          <p:nvPr/>
        </p:nvSpPr>
        <p:spPr>
          <a:xfrm>
            <a:off x="5257800" y="3865007"/>
            <a:ext cx="3200400" cy="783193"/>
          </a:xfrm>
          <a:prstGeom prst="wedgeRoundRectCallout">
            <a:avLst>
              <a:gd name="adj1" fmla="val -73316"/>
              <a:gd name="adj2" fmla="val 161360"/>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“What you are about to do, do quickly” (then dismissed)</a:t>
            </a:r>
            <a:endParaRPr lang="en-US" sz="1600" dirty="0" smtClean="0">
              <a:solidFill>
                <a:srgbClr val="FFFFFF">
                  <a:lumMod val="95000"/>
                </a:srgbClr>
              </a:solidFill>
              <a:latin typeface="Calibri" pitchFamily="34" charset="0"/>
              <a:cs typeface="Calibri" pitchFamily="34" charset="0"/>
            </a:endParaRPr>
          </a:p>
        </p:txBody>
      </p:sp>
      <p:sp>
        <p:nvSpPr>
          <p:cNvPr id="9" name="Rounded Rectangular Callout 8"/>
          <p:cNvSpPr/>
          <p:nvPr/>
        </p:nvSpPr>
        <p:spPr>
          <a:xfrm>
            <a:off x="5638800" y="4784169"/>
            <a:ext cx="3200400" cy="1464231"/>
          </a:xfrm>
          <a:prstGeom prst="wedgeRoundRectCallout">
            <a:avLst>
              <a:gd name="adj1" fmla="val -140311"/>
              <a:gd name="adj2" fmla="val -2346"/>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“Satan is about to sift you…but, Simon,  </a:t>
            </a:r>
            <a:r>
              <a:rPr lang="en-US" sz="2000" b="1" dirty="0" smtClean="0">
                <a:solidFill>
                  <a:srgbClr val="FFFFFF"/>
                </a:solidFill>
                <a:latin typeface="Calibri" pitchFamily="34" charset="0"/>
                <a:cs typeface="Calibri" pitchFamily="34" charset="0"/>
              </a:rPr>
              <a:t>I have prayed for you </a:t>
            </a:r>
            <a:r>
              <a:rPr lang="en-US" sz="2000" dirty="0" smtClean="0">
                <a:solidFill>
                  <a:srgbClr val="FFFFFF"/>
                </a:solidFill>
                <a:latin typeface="Calibri" pitchFamily="34" charset="0"/>
                <a:cs typeface="Calibri" pitchFamily="34" charset="0"/>
              </a:rPr>
              <a:t>so that </a:t>
            </a:r>
            <a:r>
              <a:rPr lang="en-US" sz="2000" b="1" i="1" dirty="0" smtClean="0">
                <a:solidFill>
                  <a:srgbClr val="FFFFFF"/>
                </a:solidFill>
                <a:latin typeface="Calibri" pitchFamily="34" charset="0"/>
                <a:cs typeface="Calibri" pitchFamily="34" charset="0"/>
              </a:rPr>
              <a:t>when</a:t>
            </a:r>
            <a:r>
              <a:rPr lang="en-US" sz="2000" dirty="0" smtClean="0">
                <a:solidFill>
                  <a:srgbClr val="FFFFFF"/>
                </a:solidFill>
                <a:latin typeface="Calibri" pitchFamily="34" charset="0"/>
                <a:cs typeface="Calibri" pitchFamily="34" charset="0"/>
              </a:rPr>
              <a:t> you turn…”</a:t>
            </a:r>
            <a:endParaRPr lang="en-US" sz="1600" dirty="0" smtClean="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38496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ucg.org.au/assets/images/blog/gloryofGod.jpg"/>
          <p:cNvPicPr>
            <a:picLocks noChangeAspect="1" noChangeArrowheads="1"/>
          </p:cNvPicPr>
          <p:nvPr/>
        </p:nvPicPr>
        <p:blipFill>
          <a:blip r:embed="rId2" cstate="print">
            <a:lum bright="-10000"/>
          </a:blip>
          <a:srcRect/>
          <a:stretch>
            <a:fillRect/>
          </a:stretch>
        </p:blipFill>
        <p:spPr bwMode="auto">
          <a:xfrm>
            <a:off x="0" y="1546302"/>
            <a:ext cx="9144000" cy="4092498"/>
          </a:xfrm>
          <a:prstGeom prst="rect">
            <a:avLst/>
          </a:prstGeom>
          <a:noFill/>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1323439"/>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X. </a:t>
            </a:r>
            <a:r>
              <a:rPr lang="en-US" sz="2800" b="1" kern="0" dirty="0" smtClean="0">
                <a:solidFill>
                  <a:srgbClr val="4A8B9A"/>
                </a:solidFill>
                <a:effectLst>
                  <a:outerShdw blurRad="38100" dist="38100" dir="2700000" algn="tl">
                    <a:srgbClr val="000000">
                      <a:alpha val="43137"/>
                    </a:srgbClr>
                  </a:outerShdw>
                </a:effectLst>
              </a:rPr>
              <a:t>Glorification</a:t>
            </a:r>
          </a:p>
          <a:p>
            <a:pPr fontAlgn="base">
              <a:spcBef>
                <a:spcPct val="0"/>
              </a:spcBef>
              <a:spcAft>
                <a:spcPct val="0"/>
              </a:spcAft>
              <a:defRPr/>
            </a:pPr>
            <a:endParaRPr lang="en-US" sz="2800" b="1" kern="0" dirty="0" smtClean="0">
              <a:solidFill>
                <a:srgbClr val="4A8B9A"/>
              </a:solidFill>
              <a:effectLst>
                <a:outerShdw blurRad="38100" dist="38100" dir="2700000" algn="tl">
                  <a:srgbClr val="000000">
                    <a:alpha val="43137"/>
                  </a:srgbClr>
                </a:outerShdw>
              </a:effectLst>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					     of all believers.</a:t>
            </a:r>
          </a:p>
        </p:txBody>
      </p:sp>
      <p:sp>
        <p:nvSpPr>
          <p:cNvPr id="10" name="Rounded Rectangular Callout 9"/>
          <p:cNvSpPr/>
          <p:nvPr/>
        </p:nvSpPr>
        <p:spPr>
          <a:xfrm>
            <a:off x="3352800" y="943213"/>
            <a:ext cx="5791200" cy="2485787"/>
          </a:xfrm>
          <a:prstGeom prst="wedgeRoundRectCallout">
            <a:avLst>
              <a:gd name="adj1" fmla="val -58804"/>
              <a:gd name="adj2" fmla="val -3430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US" sz="2000" i="1" dirty="0" smtClean="0">
                <a:latin typeface="Calibri" pitchFamily="34" charset="0"/>
                <a:cs typeface="Calibri" pitchFamily="34" charset="0"/>
              </a:rPr>
              <a:t>The final step in the application of redemption. It will happen when Christ returns and raises from the dead the bodies of all believers for all time who have died, and reunites them with their souls, and changes the bodies of all believers who remain alive, thereby giving all believers at the same time perfect resurrection bodies like His own.</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30493604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ucg.org.au/assets/images/blog/gloryofGod.jpg"/>
          <p:cNvPicPr>
            <a:picLocks noChangeAspect="1" noChangeArrowheads="1"/>
          </p:cNvPicPr>
          <p:nvPr/>
        </p:nvPicPr>
        <p:blipFill>
          <a:blip r:embed="rId2" cstate="print">
            <a:lum bright="-10000"/>
          </a:blip>
          <a:srcRect/>
          <a:stretch>
            <a:fillRect/>
          </a:stretch>
        </p:blipFill>
        <p:spPr bwMode="auto">
          <a:xfrm>
            <a:off x="0" y="1546302"/>
            <a:ext cx="9144000" cy="4092498"/>
          </a:xfrm>
          <a:prstGeom prst="rect">
            <a:avLst/>
          </a:prstGeom>
          <a:noFill/>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2800767"/>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X. </a:t>
            </a:r>
            <a:r>
              <a:rPr lang="en-US" sz="2800" b="1" kern="0" dirty="0" smtClean="0">
                <a:solidFill>
                  <a:srgbClr val="4A8B9A"/>
                </a:solidFill>
                <a:effectLst>
                  <a:outerShdw blurRad="38100" dist="38100" dir="2700000" algn="tl">
                    <a:srgbClr val="000000">
                      <a:alpha val="43137"/>
                    </a:srgbClr>
                  </a:outerShdw>
                </a:effectLst>
              </a:rPr>
              <a:t>Glorification</a:t>
            </a:r>
          </a:p>
          <a:p>
            <a:pPr fontAlgn="base">
              <a:spcBef>
                <a:spcPct val="0"/>
              </a:spcBef>
              <a:spcAft>
                <a:spcPct val="0"/>
              </a:spcAft>
              <a:defRPr/>
            </a:pPr>
            <a:endParaRPr lang="en-US" sz="2800" b="1" kern="0" dirty="0" smtClean="0">
              <a:solidFill>
                <a:srgbClr val="4A8B9A"/>
              </a:solidFill>
              <a:effectLst>
                <a:outerShdw blurRad="38100" dist="38100" dir="2700000" algn="tl">
                  <a:srgbClr val="000000">
                    <a:alpha val="43137"/>
                  </a:srgbClr>
                </a:outerShdw>
              </a:effectLst>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When Christ redeemed us, He redeemed us as whole persons (body &amp; soul).</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There is both a </a:t>
            </a:r>
            <a:r>
              <a:rPr lang="en-US" sz="2400" b="1" i="1" kern="0" dirty="0" smtClean="0">
                <a:solidFill>
                  <a:srgbClr val="FFFFFF"/>
                </a:solidFill>
                <a:effectLst>
                  <a:outerShdw blurRad="38100" dist="38100" dir="2700000" algn="tl">
                    <a:srgbClr val="000000">
                      <a:alpha val="43137"/>
                    </a:srgbClr>
                  </a:outerShdw>
                </a:effectLst>
                <a:latin typeface="Calibri" panose="020F0502020204030204" pitchFamily="34" charset="0"/>
              </a:rPr>
              <a:t>present</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sense and future sense.</a:t>
            </a:r>
          </a:p>
        </p:txBody>
      </p:sp>
      <p:sp>
        <p:nvSpPr>
          <p:cNvPr id="5" name="Rounded Rectangular Callout 4"/>
          <p:cNvSpPr/>
          <p:nvPr/>
        </p:nvSpPr>
        <p:spPr>
          <a:xfrm>
            <a:off x="609600" y="3886200"/>
            <a:ext cx="3886200" cy="1464231"/>
          </a:xfrm>
          <a:prstGeom prst="wedgeRoundRectCallout">
            <a:avLst>
              <a:gd name="adj1" fmla="val 26061"/>
              <a:gd name="adj2" fmla="val -67342"/>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Through the Gospel, we </a:t>
            </a:r>
            <a:r>
              <a:rPr lang="en-US" sz="2000" b="1" dirty="0" smtClean="0">
                <a:solidFill>
                  <a:srgbClr val="FFFFFF"/>
                </a:solidFill>
                <a:latin typeface="Calibri" pitchFamily="34" charset="0"/>
                <a:cs typeface="Calibri" pitchFamily="34" charset="0"/>
              </a:rPr>
              <a:t>presently</a:t>
            </a:r>
            <a:r>
              <a:rPr lang="en-US" sz="2000" dirty="0" smtClean="0">
                <a:solidFill>
                  <a:srgbClr val="FFFFFF"/>
                </a:solidFill>
                <a:latin typeface="Calibri" pitchFamily="34" charset="0"/>
                <a:cs typeface="Calibri" pitchFamily="34" charset="0"/>
              </a:rPr>
              <a:t> partake in the glory (to a certain extent) that will eventually be revealed in the future aspect</a:t>
            </a:r>
            <a:endParaRPr lang="en-US" sz="1600" dirty="0">
              <a:solidFill>
                <a:srgbClr val="FFFFFF">
                  <a:lumMod val="95000"/>
                </a:srgbClr>
              </a:solidFill>
              <a:latin typeface="Calibri" pitchFamily="34" charset="0"/>
              <a:cs typeface="Calibri" pitchFamily="34" charset="0"/>
            </a:endParaRPr>
          </a:p>
        </p:txBody>
      </p:sp>
      <p:sp>
        <p:nvSpPr>
          <p:cNvPr id="9" name="Text Box 1037"/>
          <p:cNvSpPr txBox="1">
            <a:spLocks noChangeArrowheads="1"/>
          </p:cNvSpPr>
          <p:nvPr/>
        </p:nvSpPr>
        <p:spPr bwMode="auto">
          <a:xfrm>
            <a:off x="4572000" y="3657600"/>
            <a:ext cx="4371861" cy="2862322"/>
          </a:xfrm>
          <a:prstGeom prst="rect">
            <a:avLst/>
          </a:prstGeom>
          <a:solidFill>
            <a:srgbClr val="0E3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sz="2000" baseline="30000" dirty="0" smtClean="0">
                <a:solidFill>
                  <a:schemeClr val="bg1"/>
                </a:solidFill>
                <a:latin typeface="Papyrus" pitchFamily="66" charset="0"/>
              </a:rPr>
              <a:t>17 </a:t>
            </a:r>
            <a:r>
              <a:rPr lang="en-US" sz="2000" dirty="0" smtClean="0">
                <a:solidFill>
                  <a:schemeClr val="bg1"/>
                </a:solidFill>
                <a:latin typeface="Papyrus" pitchFamily="66" charset="0"/>
              </a:rPr>
              <a:t>Now the Lord</a:t>
            </a:r>
            <a:r>
              <a:rPr lang="en-US" sz="2000" baseline="30000" dirty="0" smtClean="0">
                <a:solidFill>
                  <a:schemeClr val="bg1"/>
                </a:solidFill>
                <a:latin typeface="Papyrus" pitchFamily="66" charset="0"/>
              </a:rPr>
              <a:t>[</a:t>
            </a:r>
            <a:r>
              <a:rPr lang="en-US" sz="2000" baseline="30000" dirty="0" smtClean="0">
                <a:solidFill>
                  <a:schemeClr val="bg1"/>
                </a:solidFill>
                <a:latin typeface="Papyrus" pitchFamily="66" charset="0"/>
                <a:hlinkClick r:id="rId3" tooltip="See footnote d"/>
              </a:rPr>
              <a:t>d</a:t>
            </a:r>
            <a:r>
              <a:rPr lang="en-US" sz="2000" baseline="30000" dirty="0" smtClean="0">
                <a:solidFill>
                  <a:schemeClr val="bg1"/>
                </a:solidFill>
                <a:latin typeface="Papyrus" pitchFamily="66" charset="0"/>
              </a:rPr>
              <a:t>]</a:t>
            </a:r>
            <a:r>
              <a:rPr lang="en-US" sz="2000" dirty="0" smtClean="0">
                <a:solidFill>
                  <a:schemeClr val="bg1"/>
                </a:solidFill>
                <a:latin typeface="Papyrus" pitchFamily="66" charset="0"/>
              </a:rPr>
              <a:t> is the Spirit, and where the Spirit of the Lord is, there is freedom. </a:t>
            </a:r>
            <a:r>
              <a:rPr lang="en-US" sz="2000" baseline="30000" dirty="0" smtClean="0">
                <a:solidFill>
                  <a:schemeClr val="bg1"/>
                </a:solidFill>
                <a:latin typeface="Papyrus" pitchFamily="66" charset="0"/>
              </a:rPr>
              <a:t>18 </a:t>
            </a:r>
            <a:r>
              <a:rPr lang="en-US" sz="2000" dirty="0" smtClean="0">
                <a:solidFill>
                  <a:schemeClr val="bg1"/>
                </a:solidFill>
                <a:latin typeface="Papyrus" pitchFamily="66" charset="0"/>
              </a:rPr>
              <a:t>And we all, with unveiled face, beholding the glory of the Lord,</a:t>
            </a:r>
            <a:r>
              <a:rPr lang="en-US" sz="2000" baseline="30000" dirty="0" smtClean="0">
                <a:solidFill>
                  <a:schemeClr val="bg1"/>
                </a:solidFill>
                <a:latin typeface="Papyrus" pitchFamily="66" charset="0"/>
              </a:rPr>
              <a:t>[</a:t>
            </a:r>
            <a:r>
              <a:rPr lang="en-US" sz="2000" baseline="30000" dirty="0" smtClean="0">
                <a:solidFill>
                  <a:schemeClr val="bg1"/>
                </a:solidFill>
                <a:latin typeface="Papyrus" pitchFamily="66" charset="0"/>
                <a:hlinkClick r:id="rId3" tooltip="See footnote e"/>
              </a:rPr>
              <a:t>e</a:t>
            </a:r>
            <a:r>
              <a:rPr lang="en-US" sz="2000" baseline="30000" dirty="0" smtClean="0">
                <a:solidFill>
                  <a:schemeClr val="bg1"/>
                </a:solidFill>
                <a:latin typeface="Papyrus" pitchFamily="66" charset="0"/>
              </a:rPr>
              <a:t>]</a:t>
            </a:r>
            <a:r>
              <a:rPr lang="en-US" sz="2000" dirty="0" smtClean="0">
                <a:solidFill>
                  <a:schemeClr val="bg1"/>
                </a:solidFill>
                <a:latin typeface="Papyrus" pitchFamily="66" charset="0"/>
              </a:rPr>
              <a:t> are being transformed into the same image from one degree of glory to another. For this comes from the Lord who is the Spirit.</a:t>
            </a:r>
            <a:r>
              <a:rPr lang="en-US" altLang="en-US" sz="2000" dirty="0">
                <a:solidFill>
                  <a:schemeClr val="bg1"/>
                </a:solidFill>
                <a:latin typeface="Papyrus" pitchFamily="66" charset="0"/>
              </a:rPr>
              <a:t>	</a:t>
            </a:r>
            <a:r>
              <a:rPr lang="en-US" altLang="en-US" sz="2000" dirty="0">
                <a:solidFill>
                  <a:srgbClr val="FFFFFF"/>
                </a:solidFill>
                <a:latin typeface="Papyrus" pitchFamily="66" charset="0"/>
              </a:rPr>
              <a:t>	</a:t>
            </a:r>
            <a:r>
              <a:rPr lang="en-US" altLang="en-US" sz="2000" dirty="0" smtClean="0">
                <a:solidFill>
                  <a:srgbClr val="FFFFFF"/>
                </a:solidFill>
                <a:latin typeface="Papyrus" pitchFamily="66" charset="0"/>
              </a:rPr>
              <a:t>		I Corinthians 3:17,18</a:t>
            </a:r>
            <a:endParaRPr lang="en-US" altLang="en-US" sz="2000" dirty="0">
              <a:solidFill>
                <a:srgbClr val="FFFFFF"/>
              </a:solidFill>
              <a:latin typeface="Papyrus" pitchFamily="66" charset="0"/>
            </a:endParaRPr>
          </a:p>
        </p:txBody>
      </p:sp>
      <p:sp>
        <p:nvSpPr>
          <p:cNvPr id="10" name="Rounded Rectangular Callout 9"/>
          <p:cNvSpPr/>
          <p:nvPr/>
        </p:nvSpPr>
        <p:spPr>
          <a:xfrm>
            <a:off x="3352800" y="914400"/>
            <a:ext cx="5791200" cy="1123712"/>
          </a:xfrm>
          <a:prstGeom prst="wedgeRoundRectCallout">
            <a:avLst>
              <a:gd name="adj1" fmla="val -58804"/>
              <a:gd name="adj2" fmla="val -3430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US" sz="2000" i="1" dirty="0" smtClean="0">
                <a:latin typeface="Calibri" pitchFamily="34" charset="0"/>
                <a:cs typeface="Calibri" pitchFamily="34" charset="0"/>
              </a:rPr>
              <a:t>The final step in the application of redemption whereby God gives all believers at the same time perfect resurrection bodies like His own.</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30493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6"/>
          <p:cNvGraphicFramePr>
            <a:graphicFrameLocks noChangeAspect="1"/>
          </p:cNvGraphicFramePr>
          <p:nvPr/>
        </p:nvGraphicFramePr>
        <p:xfrm>
          <a:off x="0" y="3962400"/>
          <a:ext cx="9144000" cy="2590800"/>
        </p:xfrm>
        <a:graphic>
          <a:graphicData uri="http://schemas.openxmlformats.org/presentationml/2006/ole">
            <mc:AlternateContent xmlns:mc="http://schemas.openxmlformats.org/markup-compatibility/2006">
              <mc:Choice xmlns:v="urn:schemas-microsoft-com:vml" Requires="v">
                <p:oleObj spid="_x0000_s1104" name="Bitmap Image" r:id="rId3" imgW="8980952" imgH="2514286" progId="PBrush">
                  <p:embed/>
                </p:oleObj>
              </mc:Choice>
              <mc:Fallback>
                <p:oleObj name="Bitmap Image" r:id="rId3" imgW="8980952" imgH="2514286" progId="PBrush">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9144000"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4"/>
          <p:cNvGraphicFramePr>
            <a:graphicFrameLocks noChangeAspect="1"/>
          </p:cNvGraphicFramePr>
          <p:nvPr/>
        </p:nvGraphicFramePr>
        <p:xfrm>
          <a:off x="5791200" y="1905000"/>
          <a:ext cx="2895600" cy="1965325"/>
        </p:xfrm>
        <a:graphic>
          <a:graphicData uri="http://schemas.openxmlformats.org/presentationml/2006/ole">
            <mc:AlternateContent xmlns:mc="http://schemas.openxmlformats.org/markup-compatibility/2006">
              <mc:Choice xmlns:v="urn:schemas-microsoft-com:vml" Requires="v">
                <p:oleObj spid="_x0000_s1105" name="Bitmap Image" r:id="rId5" imgW="4029637" imgH="2734057" progId="PBrush">
                  <p:embed/>
                </p:oleObj>
              </mc:Choice>
              <mc:Fallback>
                <p:oleObj name="Bitmap Image" r:id="rId5" imgW="4029637" imgH="2734057" progId="PBrush">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905000"/>
                        <a:ext cx="2895600" cy="1965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6" name="Rectangle 2"/>
          <p:cNvSpPr>
            <a:spLocks noGrp="1" noChangeArrowheads="1"/>
          </p:cNvSpPr>
          <p:nvPr>
            <p:ph type="body" idx="1"/>
          </p:nvPr>
        </p:nvSpPr>
        <p:spPr>
          <a:xfrm>
            <a:off x="304800" y="1219200"/>
            <a:ext cx="8610600" cy="5105400"/>
          </a:xfrm>
        </p:spPr>
        <p:txBody>
          <a:bodyPr/>
          <a:lstStyle/>
          <a:p>
            <a:pPr eaLnBrk="1" hangingPunct="1">
              <a:lnSpc>
                <a:spcPct val="90000"/>
              </a:lnSpc>
              <a:buFontTx/>
              <a:buNone/>
              <a:defRPr/>
            </a:pPr>
            <a:r>
              <a:rPr lang="en-US" sz="2800" b="1" dirty="0" smtClean="0">
                <a:solidFill>
                  <a:schemeClr val="bg1"/>
                </a:solidFill>
                <a:effectLst>
                  <a:outerShdw blurRad="38100" dist="38100" dir="2700000" algn="tl">
                    <a:srgbClr val="808080"/>
                  </a:outerShdw>
                </a:effectLst>
              </a:rPr>
              <a:t>Part V (</a:t>
            </a:r>
            <a:r>
              <a:rPr lang="en-US" sz="2800" b="1" dirty="0" err="1" smtClean="0">
                <a:solidFill>
                  <a:schemeClr val="bg1"/>
                </a:solidFill>
                <a:effectLst>
                  <a:outerShdw blurRad="38100" dist="38100" dir="2700000" algn="tl">
                    <a:srgbClr val="808080"/>
                  </a:outerShdw>
                </a:effectLst>
              </a:rPr>
              <a:t>con’t</a:t>
            </a:r>
            <a:r>
              <a:rPr lang="en-US" sz="2800" b="1" dirty="0" smtClean="0">
                <a:solidFill>
                  <a:schemeClr val="bg1"/>
                </a:solidFill>
                <a:effectLst>
                  <a:outerShdw blurRad="38100" dist="38100" dir="2700000" algn="tl">
                    <a:srgbClr val="808080"/>
                  </a:outerShdw>
                </a:effectLst>
              </a:rPr>
              <a:t>): The Doctrine of the Application of Redemption</a:t>
            </a:r>
            <a:r>
              <a:rPr lang="en-US" sz="2800" dirty="0" smtClean="0">
                <a:solidFill>
                  <a:schemeClr val="bg1"/>
                </a:solidFill>
                <a:effectLst>
                  <a:outerShdw blurRad="38100" dist="38100" dir="2700000" algn="tl">
                    <a:srgbClr val="808080"/>
                  </a:outerShdw>
                </a:effectLst>
              </a:rPr>
              <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23. </a:t>
            </a:r>
            <a:r>
              <a:rPr lang="en-US" sz="2800" b="1" dirty="0" smtClean="0">
                <a:solidFill>
                  <a:srgbClr val="4A8B9A"/>
                </a:solidFill>
                <a:effectLst>
                  <a:outerShdw blurRad="38100" dist="38100" dir="2700000" algn="tl">
                    <a:srgbClr val="FFFFFF"/>
                  </a:outerShdw>
                </a:effectLst>
              </a:rPr>
              <a:t>Sanctification</a:t>
            </a:r>
            <a:r>
              <a:rPr lang="en-US" sz="2800" dirty="0" smtClean="0">
                <a:solidFill>
                  <a:schemeClr val="bg1"/>
                </a:solidFill>
                <a:effectLst>
                  <a:outerShdw blurRad="38100" dist="38100" dir="2700000" algn="tl">
                    <a:srgbClr val="808080"/>
                  </a:outerShdw>
                </a:effectLst>
              </a:rPr>
              <a:t> (Growth in Likeness to Christ)</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How do we grow in Christian maturity? What are the blessings of Christian growth?</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
            </a:r>
            <a:br>
              <a:rPr lang="en-US" sz="2800" dirty="0" smtClean="0">
                <a:solidFill>
                  <a:schemeClr val="bg1"/>
                </a:solidFill>
                <a:effectLst>
                  <a:outerShdw blurRad="38100" dist="38100" dir="2700000" algn="tl">
                    <a:srgbClr val="808080"/>
                  </a:outerShdw>
                </a:effectLst>
              </a:rPr>
            </a:br>
            <a:r>
              <a:rPr lang="en-US" sz="2800" dirty="0" smtClean="0">
                <a:effectLst>
                  <a:outerShdw blurRad="38100" dist="38100" dir="2700000" algn="tl">
                    <a:srgbClr val="FFFFFF"/>
                  </a:outerShdw>
                </a:effectLst>
              </a:rPr>
              <a:t>24. The</a:t>
            </a:r>
            <a:r>
              <a:rPr lang="en-US" sz="2800" dirty="0" smtClean="0">
                <a:solidFill>
                  <a:schemeClr val="bg1"/>
                </a:solidFill>
                <a:effectLst>
                  <a:outerShdw blurRad="38100" dist="38100" dir="2700000" algn="tl">
                    <a:srgbClr val="808080"/>
                  </a:outerShdw>
                </a:effectLst>
              </a:rPr>
              <a:t> </a:t>
            </a:r>
            <a:r>
              <a:rPr lang="en-US" sz="2800" b="1" dirty="0" smtClean="0">
                <a:solidFill>
                  <a:srgbClr val="4A8B9A"/>
                </a:solidFill>
                <a:effectLst>
                  <a:outerShdw blurRad="38100" dist="38100" dir="2700000" algn="tl">
                    <a:srgbClr val="FFFFFF"/>
                  </a:outerShdw>
                </a:effectLst>
              </a:rPr>
              <a:t>Perseverance of the Saints</a:t>
            </a:r>
            <a:r>
              <a:rPr lang="en-US" sz="2800" dirty="0" smtClean="0">
                <a:solidFill>
                  <a:schemeClr val="bg1"/>
                </a:solidFill>
                <a:effectLst>
                  <a:outerShdw blurRad="38100" dist="38100" dir="2700000" algn="tl">
                    <a:srgbClr val="808080"/>
                  </a:outerShdw>
                </a:effectLst>
              </a:rPr>
              <a:t> </a:t>
            </a:r>
            <a:r>
              <a:rPr lang="en-US" sz="2000" dirty="0" smtClean="0">
                <a:effectLst>
                  <a:outerShdw blurRad="38100" dist="38100" dir="2700000" algn="tl">
                    <a:srgbClr val="FFFFFF"/>
                  </a:outerShdw>
                </a:effectLst>
              </a:rPr>
              <a:t>(Remaining a Christian)</a:t>
            </a:r>
            <a:br>
              <a:rPr lang="en-US" sz="2000" dirty="0" smtClean="0">
                <a:effectLst>
                  <a:outerShdw blurRad="38100" dist="38100" dir="2700000" algn="tl">
                    <a:srgbClr val="FFFFFF"/>
                  </a:outerShdw>
                </a:effectLst>
              </a:rPr>
            </a:br>
            <a:r>
              <a:rPr lang="en-US" sz="2000" dirty="0" smtClean="0">
                <a:solidFill>
                  <a:schemeClr val="bg1"/>
                </a:solidFill>
                <a:effectLst>
                  <a:outerShdw blurRad="38100" dist="38100" dir="2700000" algn="tl">
                    <a:srgbClr val="808080"/>
                  </a:outerShdw>
                </a:effectLst>
              </a:rPr>
              <a:t>                </a:t>
            </a:r>
            <a:r>
              <a:rPr lang="en-US" sz="2800" dirty="0" smtClean="0">
                <a:effectLst>
                  <a:outerShdw blurRad="38100" dist="38100" dir="2700000" algn="tl">
                    <a:srgbClr val="FFFFFF"/>
                  </a:outerShdw>
                </a:effectLst>
              </a:rPr>
              <a:t>Can true Christians lose their salvation? How can                        			we know if we are truly born again?</a:t>
            </a:r>
          </a:p>
          <a:p>
            <a:pPr eaLnBrk="1" hangingPunct="1">
              <a:lnSpc>
                <a:spcPct val="90000"/>
              </a:lnSpc>
              <a:buFontTx/>
              <a:buNone/>
              <a:defRPr/>
            </a:pPr>
            <a:r>
              <a:rPr lang="en-US" sz="2800" dirty="0" smtClean="0">
                <a:effectLst>
                  <a:outerShdw blurRad="38100" dist="38100" dir="2700000" algn="tl">
                    <a:srgbClr val="FFFFFF"/>
                  </a:outerShdw>
                </a:effectLst>
              </a:rPr>
              <a:t>	25. </a:t>
            </a:r>
            <a:r>
              <a:rPr lang="en-US" sz="2800" b="1" dirty="0" smtClean="0">
                <a:solidFill>
                  <a:srgbClr val="0070C0"/>
                </a:solidFill>
                <a:effectLst>
                  <a:outerShdw blurRad="38100" dist="38100" dir="2700000" algn="tl">
                    <a:srgbClr val="000000">
                      <a:alpha val="43137"/>
                    </a:srgbClr>
                  </a:outerShdw>
                </a:effectLst>
              </a:rPr>
              <a:t>Glorification </a:t>
            </a:r>
            <a:r>
              <a:rPr lang="en-US" sz="2400" dirty="0" smtClean="0">
                <a:effectLst>
                  <a:outerShdw blurRad="38100" dist="38100" dir="2700000" algn="tl">
                    <a:srgbClr val="FFFFFF"/>
                  </a:outerShdw>
                </a:effectLst>
              </a:rPr>
              <a:t>(Receiving a resurrection body)</a:t>
            </a:r>
          </a:p>
          <a:p>
            <a:pPr>
              <a:buNone/>
            </a:pPr>
            <a:r>
              <a:rPr lang="en-US" sz="2400" dirty="0" smtClean="0">
                <a:effectLst>
                  <a:outerShdw blurRad="38100" dist="38100" dir="2700000" algn="tl">
                    <a:srgbClr val="FFFFFF"/>
                  </a:outerShdw>
                </a:effectLst>
              </a:rPr>
              <a:t>	</a:t>
            </a:r>
            <a:r>
              <a:rPr lang="en-US" sz="2800" i="1" dirty="0" smtClean="0"/>
              <a:t>When will we receive resurrection bodies? What will they be like?</a:t>
            </a:r>
            <a:r>
              <a:rPr lang="en-US" sz="2800" dirty="0" smtClean="0">
                <a:effectLst>
                  <a:outerShdw blurRad="38100" dist="38100" dir="2700000" algn="tl">
                    <a:srgbClr val="FFFFFF"/>
                  </a:outerShdw>
                </a:effectLst>
              </a:rPr>
              <a:t/>
            </a:r>
            <a:br>
              <a:rPr lang="en-US" sz="2800" dirty="0" smtClean="0">
                <a:effectLst>
                  <a:outerShdw blurRad="38100" dist="38100" dir="2700000" algn="tl">
                    <a:srgbClr val="FFFFFF"/>
                  </a:outerShdw>
                </a:effectLst>
              </a:rPr>
            </a:br>
            <a:r>
              <a:rPr lang="en-US" sz="2400" dirty="0" smtClean="0">
                <a:solidFill>
                  <a:schemeClr val="bg1"/>
                </a:solidFill>
                <a:effectLst>
                  <a:outerShdw blurRad="38100" dist="38100" dir="2700000" algn="tl">
                    <a:srgbClr val="808080"/>
                  </a:outerShdw>
                </a:effectLst>
              </a:rPr>
              <a:t/>
            </a:r>
            <a:br>
              <a:rPr lang="en-US" sz="2400" dirty="0" smtClean="0">
                <a:solidFill>
                  <a:schemeClr val="bg1"/>
                </a:solidFill>
                <a:effectLst>
                  <a:outerShdw blurRad="38100" dist="38100" dir="2700000" algn="tl">
                    <a:srgbClr val="808080"/>
                  </a:outerShdw>
                </a:effectLst>
              </a:rPr>
            </a:br>
            <a:endParaRPr lang="en-US" sz="2400" dirty="0" smtClean="0">
              <a:solidFill>
                <a:schemeClr val="bg1"/>
              </a:solidFill>
              <a:effectLst>
                <a:outerShdw blurRad="38100" dist="38100" dir="2700000" algn="tl">
                  <a:srgbClr val="808080"/>
                </a:outerShdw>
              </a:effectLst>
            </a:endParaRPr>
          </a:p>
        </p:txBody>
      </p:sp>
      <p:sp>
        <p:nvSpPr>
          <p:cNvPr id="9221"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a:solidFill>
                  <a:srgbClr val="FFFFFF"/>
                </a:solidFill>
                <a:latin typeface="Ringbearer" pitchFamily="18" charset="0"/>
              </a:rPr>
              <a:t>Introduction: Systematic Theology</a:t>
            </a:r>
          </a:p>
        </p:txBody>
      </p:sp>
    </p:spTree>
    <p:extLst>
      <p:ext uri="{BB962C8B-B14F-4D97-AF65-F5344CB8AC3E}">
        <p14:creationId xmlns:p14="http://schemas.microsoft.com/office/powerpoint/2010/main" val="14569054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ucg.org.au/assets/images/blog/gloryofGod.jpg"/>
          <p:cNvPicPr>
            <a:picLocks noChangeAspect="1" noChangeArrowheads="1"/>
          </p:cNvPicPr>
          <p:nvPr/>
        </p:nvPicPr>
        <p:blipFill>
          <a:blip r:embed="rId2" cstate="print">
            <a:lum bright="-10000"/>
          </a:blip>
          <a:srcRect/>
          <a:stretch>
            <a:fillRect/>
          </a:stretch>
        </p:blipFill>
        <p:spPr bwMode="auto">
          <a:xfrm>
            <a:off x="0" y="1546302"/>
            <a:ext cx="9144000" cy="4092498"/>
          </a:xfrm>
          <a:prstGeom prst="rect">
            <a:avLst/>
          </a:prstGeom>
          <a:noFill/>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2800767"/>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X. </a:t>
            </a:r>
            <a:r>
              <a:rPr lang="en-US" sz="2800" b="1" kern="0" dirty="0" smtClean="0">
                <a:solidFill>
                  <a:srgbClr val="4A8B9A"/>
                </a:solidFill>
                <a:effectLst>
                  <a:outerShdw blurRad="38100" dist="38100" dir="2700000" algn="tl">
                    <a:srgbClr val="000000">
                      <a:alpha val="43137"/>
                    </a:srgbClr>
                  </a:outerShdw>
                </a:effectLst>
              </a:rPr>
              <a:t>Glorification</a:t>
            </a:r>
          </a:p>
          <a:p>
            <a:pPr fontAlgn="base">
              <a:spcBef>
                <a:spcPct val="0"/>
              </a:spcBef>
              <a:spcAft>
                <a:spcPct val="0"/>
              </a:spcAft>
              <a:defRPr/>
            </a:pPr>
            <a:endParaRPr lang="en-US" sz="2800" b="1" kern="0" dirty="0" smtClean="0">
              <a:solidFill>
                <a:srgbClr val="4A8B9A"/>
              </a:solidFill>
              <a:effectLst>
                <a:outerShdw blurRad="38100" dist="38100" dir="2700000" algn="tl">
                  <a:srgbClr val="000000">
                    <a:alpha val="43137"/>
                  </a:srgbClr>
                </a:outerShdw>
              </a:effectLst>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When Christ redeemed us, He redeemed us as whole persons (body &amp; soul).</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There is both a present sense and </a:t>
            </a:r>
            <a:r>
              <a:rPr lang="en-US" sz="2400" b="1" i="1" kern="0" dirty="0" smtClean="0">
                <a:solidFill>
                  <a:srgbClr val="FFFFFF"/>
                </a:solidFill>
                <a:effectLst>
                  <a:outerShdw blurRad="38100" dist="38100" dir="2700000" algn="tl">
                    <a:srgbClr val="000000">
                      <a:alpha val="43137"/>
                    </a:srgbClr>
                  </a:outerShdw>
                </a:effectLst>
                <a:latin typeface="Calibri" panose="020F0502020204030204" pitchFamily="34" charset="0"/>
              </a:rPr>
              <a:t>future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sense.</a:t>
            </a:r>
          </a:p>
        </p:txBody>
      </p:sp>
      <p:sp>
        <p:nvSpPr>
          <p:cNvPr id="5" name="Rounded Rectangular Callout 4"/>
          <p:cNvSpPr/>
          <p:nvPr/>
        </p:nvSpPr>
        <p:spPr>
          <a:xfrm>
            <a:off x="609600" y="4038600"/>
            <a:ext cx="3886200" cy="1464231"/>
          </a:xfrm>
          <a:prstGeom prst="wedgeRoundRectCallout">
            <a:avLst>
              <a:gd name="adj1" fmla="val 80828"/>
              <a:gd name="adj2" fmla="val -74879"/>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Through the Gospel, we presently partake in the glory (to a certain extent) that will eventually be revealed in the </a:t>
            </a:r>
            <a:r>
              <a:rPr lang="en-US" sz="2000" b="1" dirty="0" smtClean="0">
                <a:solidFill>
                  <a:schemeClr val="bg1"/>
                </a:solidFill>
                <a:latin typeface="Calibri" pitchFamily="34" charset="0"/>
                <a:cs typeface="Calibri" pitchFamily="34" charset="0"/>
              </a:rPr>
              <a:t>future</a:t>
            </a:r>
            <a:r>
              <a:rPr lang="en-US" sz="2000" dirty="0" smtClean="0">
                <a:solidFill>
                  <a:srgbClr val="FFFFFF"/>
                </a:solidFill>
                <a:latin typeface="Calibri" pitchFamily="34" charset="0"/>
                <a:cs typeface="Calibri" pitchFamily="34" charset="0"/>
              </a:rPr>
              <a:t> aspect</a:t>
            </a:r>
            <a:endParaRPr lang="en-US" sz="1600" dirty="0">
              <a:solidFill>
                <a:srgbClr val="FFFFFF">
                  <a:lumMod val="95000"/>
                </a:srgbClr>
              </a:solidFill>
              <a:latin typeface="Calibri" pitchFamily="34" charset="0"/>
              <a:cs typeface="Calibri" pitchFamily="34" charset="0"/>
            </a:endParaRPr>
          </a:p>
        </p:txBody>
      </p:sp>
      <p:sp>
        <p:nvSpPr>
          <p:cNvPr id="9" name="Text Box 1037"/>
          <p:cNvSpPr txBox="1">
            <a:spLocks noChangeArrowheads="1"/>
          </p:cNvSpPr>
          <p:nvPr/>
        </p:nvSpPr>
        <p:spPr bwMode="auto">
          <a:xfrm>
            <a:off x="4648200" y="4343400"/>
            <a:ext cx="4371861" cy="1477328"/>
          </a:xfrm>
          <a:prstGeom prst="rect">
            <a:avLst/>
          </a:prstGeom>
          <a:solidFill>
            <a:srgbClr val="8698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None/>
            </a:pPr>
            <a:r>
              <a:rPr lang="en-US" sz="2000" baseline="30000" dirty="0" smtClean="0">
                <a:solidFill>
                  <a:schemeClr val="bg1"/>
                </a:solidFill>
                <a:latin typeface="Papyrus" pitchFamily="66" charset="0"/>
              </a:rPr>
              <a:t>25 </a:t>
            </a:r>
            <a:r>
              <a:rPr lang="en-US" sz="2000" dirty="0" smtClean="0">
                <a:solidFill>
                  <a:schemeClr val="bg1"/>
                </a:solidFill>
                <a:latin typeface="Papyrus" pitchFamily="66" charset="0"/>
              </a:rPr>
              <a:t>For he must reign until he has put all his enemies under his feet. </a:t>
            </a:r>
            <a:r>
              <a:rPr lang="en-US" sz="2000" baseline="30000" dirty="0" smtClean="0">
                <a:solidFill>
                  <a:schemeClr val="bg1"/>
                </a:solidFill>
                <a:latin typeface="Papyrus" pitchFamily="66" charset="0"/>
              </a:rPr>
              <a:t>26 </a:t>
            </a:r>
            <a:r>
              <a:rPr lang="en-US" sz="2000" dirty="0" smtClean="0">
                <a:solidFill>
                  <a:schemeClr val="bg1"/>
                </a:solidFill>
                <a:latin typeface="Papyrus" pitchFamily="66" charset="0"/>
              </a:rPr>
              <a:t>The last enemy to be destroyed is death.</a:t>
            </a:r>
            <a:r>
              <a:rPr lang="en-US" altLang="en-US" sz="2000" dirty="0">
                <a:solidFill>
                  <a:schemeClr val="bg1"/>
                </a:solidFill>
                <a:latin typeface="Papyrus" pitchFamily="66" charset="0"/>
              </a:rPr>
              <a:t>	</a:t>
            </a:r>
            <a:endParaRPr lang="en-US" altLang="en-US" sz="2000" dirty="0">
              <a:solidFill>
                <a:srgbClr val="FFFFFF"/>
              </a:solidFill>
              <a:latin typeface="Papyrus" pitchFamily="66" charset="0"/>
            </a:endParaRPr>
          </a:p>
          <a:p>
            <a:pPr eaLnBrk="1" hangingPunct="1">
              <a:spcBef>
                <a:spcPct val="50000"/>
              </a:spcBef>
              <a:buNone/>
            </a:pPr>
            <a:r>
              <a:rPr lang="en-US" altLang="en-US" sz="2000" dirty="0" smtClean="0">
                <a:solidFill>
                  <a:srgbClr val="FFFFFF"/>
                </a:solidFill>
                <a:latin typeface="Papyrus" pitchFamily="66" charset="0"/>
              </a:rPr>
              <a:t>	I Corinthians 15:25,26</a:t>
            </a:r>
            <a:endParaRPr lang="en-US" altLang="en-US" sz="2000" dirty="0">
              <a:solidFill>
                <a:srgbClr val="FFFFFF"/>
              </a:solidFill>
              <a:latin typeface="Papyrus" pitchFamily="66" charset="0"/>
            </a:endParaRPr>
          </a:p>
        </p:txBody>
      </p:sp>
      <p:sp>
        <p:nvSpPr>
          <p:cNvPr id="10" name="Rounded Rectangular Callout 9"/>
          <p:cNvSpPr/>
          <p:nvPr/>
        </p:nvSpPr>
        <p:spPr>
          <a:xfrm>
            <a:off x="3352800" y="914400"/>
            <a:ext cx="5791200" cy="1123712"/>
          </a:xfrm>
          <a:prstGeom prst="wedgeRoundRectCallout">
            <a:avLst>
              <a:gd name="adj1" fmla="val -58804"/>
              <a:gd name="adj2" fmla="val -3430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US" sz="2000" i="1" dirty="0" smtClean="0">
                <a:latin typeface="Calibri" pitchFamily="34" charset="0"/>
                <a:cs typeface="Calibri" pitchFamily="34" charset="0"/>
              </a:rPr>
              <a:t>The final step in the application of redemption whereby God gives all believers at the same time perfect resurrection bodies like His own.</a:t>
            </a:r>
            <a:endParaRPr lang="en-US" sz="1600" dirty="0">
              <a:solidFill>
                <a:srgbClr val="FFFFFF">
                  <a:lumMod val="95000"/>
                </a:srgbClr>
              </a:solidFill>
              <a:latin typeface="Calibri" pitchFamily="34" charset="0"/>
              <a:cs typeface="Calibri" pitchFamily="34" charset="0"/>
            </a:endParaRPr>
          </a:p>
        </p:txBody>
      </p:sp>
    </p:spTree>
    <p:extLst>
      <p:ext uri="{BB962C8B-B14F-4D97-AF65-F5344CB8AC3E}">
        <p14:creationId xmlns:p14="http://schemas.microsoft.com/office/powerpoint/2010/main" val="30493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ucg.org.au/assets/images/blog/gloryofGod.jpg"/>
          <p:cNvPicPr>
            <a:picLocks noChangeAspect="1" noChangeArrowheads="1"/>
          </p:cNvPicPr>
          <p:nvPr/>
        </p:nvPicPr>
        <p:blipFill>
          <a:blip r:embed="rId2" cstate="print">
            <a:lum bright="-10000"/>
          </a:blip>
          <a:srcRect/>
          <a:stretch>
            <a:fillRect/>
          </a:stretch>
        </p:blipFill>
        <p:spPr bwMode="auto">
          <a:xfrm>
            <a:off x="0" y="1546302"/>
            <a:ext cx="9144000" cy="4092498"/>
          </a:xfrm>
          <a:prstGeom prst="rect">
            <a:avLst/>
          </a:prstGeom>
          <a:noFill/>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5" name="Rounded Rectangular Callout 4"/>
          <p:cNvSpPr/>
          <p:nvPr/>
        </p:nvSpPr>
        <p:spPr>
          <a:xfrm>
            <a:off x="5029200" y="5181601"/>
            <a:ext cx="3886200" cy="1464231"/>
          </a:xfrm>
          <a:prstGeom prst="wedgeRoundRectCallout">
            <a:avLst>
              <a:gd name="adj1" fmla="val -15318"/>
              <a:gd name="adj2" fmla="val -111487"/>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000" dirty="0" smtClean="0">
                <a:solidFill>
                  <a:srgbClr val="FFFFFF"/>
                </a:solidFill>
                <a:latin typeface="Calibri" pitchFamily="34" charset="0"/>
                <a:cs typeface="Calibri" pitchFamily="34" charset="0"/>
              </a:rPr>
              <a:t>Consider a “Continuum of Righteousness” with Hitler, Jesus, and the Apostle Paul just before and just after Glorification…</a:t>
            </a:r>
            <a:endParaRPr lang="en-US" sz="1600" dirty="0">
              <a:solidFill>
                <a:srgbClr val="FFFFFF">
                  <a:lumMod val="95000"/>
                </a:srgbClr>
              </a:solidFill>
              <a:latin typeface="Calibri" pitchFamily="34" charset="0"/>
              <a:cs typeface="Calibri" pitchFamily="34" charset="0"/>
            </a:endParaRPr>
          </a:p>
        </p:txBody>
      </p:sp>
      <p:sp>
        <p:nvSpPr>
          <p:cNvPr id="10" name="Rounded Rectangular Callout 9"/>
          <p:cNvSpPr/>
          <p:nvPr/>
        </p:nvSpPr>
        <p:spPr>
          <a:xfrm>
            <a:off x="3352800" y="914400"/>
            <a:ext cx="5791200" cy="1123712"/>
          </a:xfrm>
          <a:prstGeom prst="wedgeRoundRectCallout">
            <a:avLst>
              <a:gd name="adj1" fmla="val -58804"/>
              <a:gd name="adj2" fmla="val -3430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US" sz="2000" i="1" dirty="0" smtClean="0">
                <a:latin typeface="Calibri" pitchFamily="34" charset="0"/>
                <a:cs typeface="Calibri" pitchFamily="34" charset="0"/>
              </a:rPr>
              <a:t>The final step in the application of redemption whereby God gives all believers at the same time perfect resurrection bodies like His own.</a:t>
            </a:r>
            <a:endParaRPr lang="en-US" sz="1600" dirty="0">
              <a:solidFill>
                <a:srgbClr val="FFFFFF">
                  <a:lumMod val="95000"/>
                </a:srgbClr>
              </a:solidFill>
              <a:latin typeface="Calibri" pitchFamily="34" charset="0"/>
              <a:cs typeface="Calibri" pitchFamily="34" charset="0"/>
            </a:endParaRPr>
          </a:p>
        </p:txBody>
      </p:sp>
      <p:sp>
        <p:nvSpPr>
          <p:cNvPr id="6" name="Rectangle 5"/>
          <p:cNvSpPr/>
          <p:nvPr/>
        </p:nvSpPr>
        <p:spPr>
          <a:xfrm>
            <a:off x="258763" y="849313"/>
            <a:ext cx="8915400" cy="4647426"/>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X. </a:t>
            </a:r>
            <a:r>
              <a:rPr lang="en-US" sz="2800" b="1" kern="0" dirty="0" smtClean="0">
                <a:solidFill>
                  <a:srgbClr val="4A8B9A"/>
                </a:solidFill>
                <a:effectLst>
                  <a:outerShdw blurRad="38100" dist="38100" dir="2700000" algn="tl">
                    <a:srgbClr val="000000">
                      <a:alpha val="43137"/>
                    </a:srgbClr>
                  </a:outerShdw>
                </a:effectLst>
              </a:rPr>
              <a:t>Glorification</a:t>
            </a:r>
          </a:p>
          <a:p>
            <a:pPr fontAlgn="base">
              <a:spcBef>
                <a:spcPct val="0"/>
              </a:spcBef>
              <a:spcAft>
                <a:spcPct val="0"/>
              </a:spcAft>
              <a:defRPr/>
            </a:pPr>
            <a:endParaRPr lang="en-US" sz="2800" b="1" kern="0" dirty="0" smtClean="0">
              <a:solidFill>
                <a:srgbClr val="4A8B9A"/>
              </a:solidFill>
              <a:effectLst>
                <a:outerShdw blurRad="38100" dist="38100" dir="2700000" algn="tl">
                  <a:srgbClr val="000000">
                    <a:alpha val="43137"/>
                  </a:srgbClr>
                </a:outerShdw>
              </a:effectLst>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When Christ redeemed us, He redeemed us as whole persons (body &amp; soul).</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There is both a present sense and future sense.</a:t>
            </a:r>
          </a:p>
          <a:p>
            <a:pPr marL="914400" lvl="1" indent="-457200" fontAlgn="base">
              <a:spcBef>
                <a:spcPct val="0"/>
              </a:spcBef>
              <a:spcAft>
                <a:spcPct val="0"/>
              </a:spcAft>
              <a:buFontTx/>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The resurrection body will be imperishable, incorruptible, and we will experience realization of our Justification. </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Glorification is the culmination of the Imago Dei—a consummation of human nature in God’s image.</a:t>
            </a:r>
          </a:p>
          <a:p>
            <a:pPr marL="914400" lvl="1" indent="-457200" fontAlgn="base">
              <a:spcBef>
                <a:spcPct val="0"/>
              </a:spcBef>
              <a:spcAft>
                <a:spcPct val="0"/>
              </a:spcAft>
              <a:buAutoNum type="arabicPeriod"/>
              <a:defRPr/>
            </a:pPr>
            <a:endPar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0493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rodsantiano.com/2014/wp-content/uploads/2011/11/prodigalson-700x4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49313"/>
            <a:ext cx="9144000" cy="600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3847207"/>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fontAlgn="base">
              <a:spcBef>
                <a:spcPct val="0"/>
              </a:spcBef>
              <a:spcAft>
                <a:spcPct val="0"/>
              </a:spcAft>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Intro to Justification, Adoption, &amp; Sanctification…</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The state of fallen human beings</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Guilty</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orphans </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dead in sin</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The needs of fallen human beings</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New legal status</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New family</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New life</a:t>
            </a: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1" name="Rounded Rectangular Callout 10"/>
          <p:cNvSpPr/>
          <p:nvPr/>
        </p:nvSpPr>
        <p:spPr>
          <a:xfrm>
            <a:off x="5791200" y="2460794"/>
            <a:ext cx="3047999" cy="2145268"/>
          </a:xfrm>
          <a:prstGeom prst="wedgeRoundRectCallout">
            <a:avLst>
              <a:gd name="adj1" fmla="val -102972"/>
              <a:gd name="adj2" fmla="val 18968"/>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spAutoFit/>
          </a:bodyPr>
          <a:lstStyle/>
          <a:p>
            <a:pPr fontAlgn="base">
              <a:spcBef>
                <a:spcPct val="0"/>
              </a:spcBef>
              <a:spcAft>
                <a:spcPct val="0"/>
              </a:spcAft>
              <a:defRPr/>
            </a:pPr>
            <a:r>
              <a:rPr lang="en-US" sz="2400" b="1" dirty="0" smtClean="0">
                <a:solidFill>
                  <a:srgbClr val="FFFFFF">
                    <a:lumMod val="85000"/>
                  </a:srgbClr>
                </a:solidFill>
                <a:latin typeface="Calibri" pitchFamily="34" charset="0"/>
                <a:cs typeface="Calibri" pitchFamily="34" charset="0"/>
              </a:rPr>
              <a:t>Justification</a:t>
            </a:r>
            <a:r>
              <a:rPr lang="en-US" sz="2400" dirty="0" smtClean="0">
                <a:solidFill>
                  <a:srgbClr val="FFFFFF">
                    <a:lumMod val="85000"/>
                  </a:srgbClr>
                </a:solidFill>
                <a:latin typeface="Calibri" pitchFamily="34" charset="0"/>
                <a:cs typeface="Calibri" pitchFamily="34" charset="0"/>
              </a:rPr>
              <a:t>, </a:t>
            </a:r>
            <a:r>
              <a:rPr lang="en-US" sz="2400" b="1" dirty="0" smtClean="0">
                <a:solidFill>
                  <a:srgbClr val="FFFFFF">
                    <a:lumMod val="85000"/>
                  </a:srgbClr>
                </a:solidFill>
                <a:latin typeface="Calibri" pitchFamily="34" charset="0"/>
                <a:cs typeface="Calibri" pitchFamily="34" charset="0"/>
              </a:rPr>
              <a:t>Adoption</a:t>
            </a:r>
            <a:r>
              <a:rPr lang="en-US" sz="2400" dirty="0" smtClean="0">
                <a:solidFill>
                  <a:srgbClr val="FFFFFF">
                    <a:lumMod val="85000"/>
                  </a:srgbClr>
                </a:solidFill>
                <a:latin typeface="Calibri" pitchFamily="34" charset="0"/>
                <a:cs typeface="Calibri" pitchFamily="34" charset="0"/>
              </a:rPr>
              <a:t> &amp; and </a:t>
            </a:r>
            <a:r>
              <a:rPr lang="en-US" sz="2400" b="1" dirty="0" smtClean="0">
                <a:solidFill>
                  <a:srgbClr val="FFFFFF">
                    <a:lumMod val="85000"/>
                  </a:srgbClr>
                </a:solidFill>
                <a:latin typeface="Calibri" pitchFamily="34" charset="0"/>
                <a:cs typeface="Calibri" pitchFamily="34" charset="0"/>
              </a:rPr>
              <a:t>Sanctification</a:t>
            </a:r>
            <a:r>
              <a:rPr lang="en-US" sz="2400" dirty="0" smtClean="0">
                <a:solidFill>
                  <a:srgbClr val="FFFFFF">
                    <a:lumMod val="85000"/>
                  </a:srgbClr>
                </a:solidFill>
                <a:latin typeface="Calibri" pitchFamily="34" charset="0"/>
                <a:cs typeface="Calibri" pitchFamily="34" charset="0"/>
              </a:rPr>
              <a:t> addresses these needs.</a:t>
            </a:r>
            <a:endParaRPr lang="en-US" sz="2400" dirty="0">
              <a:solidFill>
                <a:srgbClr val="FFFFFF">
                  <a:lumMod val="85000"/>
                </a:srgbClr>
              </a:solidFill>
              <a:latin typeface="Calibri" pitchFamily="34" charset="0"/>
              <a:cs typeface="Calibri" pitchFamily="34" charset="0"/>
            </a:endParaRPr>
          </a:p>
        </p:txBody>
      </p:sp>
      <p:pic>
        <p:nvPicPr>
          <p:cNvPr id="82951" name="Picture 2" descr="http://2.bp.blogspot.com/-S718lShcGOM/VO-zKiLiN6I/AAAAAAAAABI/NHsqUMGYyhc/s1600/calvin-free-will.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800600"/>
            <a:ext cx="6096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59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951"/>
                                        </p:tgtEl>
                                        <p:attrNameLst>
                                          <p:attrName>style.visibility</p:attrName>
                                        </p:attrNameLst>
                                      </p:cBhvr>
                                      <p:to>
                                        <p:strVal val="visible"/>
                                      </p:to>
                                    </p:set>
                                    <p:animEffect transition="in" filter="fade">
                                      <p:cBhvr>
                                        <p:cTn id="12" dur="500"/>
                                        <p:tgtEl>
                                          <p:spTgt spid="829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rodsantiano.com/2014/wp-content/uploads/2011/11/prodigalson-700x4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49313"/>
            <a:ext cx="9144000" cy="600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4647426"/>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endParaRPr>
          </a:p>
          <a:p>
            <a:pPr fontAlgn="base">
              <a:spcBef>
                <a:spcPct val="0"/>
              </a:spcBef>
              <a:spcAft>
                <a:spcPct val="0"/>
              </a:spcAft>
              <a:defRPr/>
            </a:pPr>
            <a:r>
              <a:rPr lang="en-US" sz="2800" b="1" kern="0" dirty="0">
                <a:solidFill>
                  <a:srgbClr val="4A8B9A"/>
                </a:solidFill>
                <a:effectLst>
                  <a:outerShdw blurRad="38100" dist="38100" dir="2700000" algn="tl">
                    <a:srgbClr val="000000">
                      <a:alpha val="43137"/>
                    </a:srgbClr>
                  </a:outerShdw>
                </a:effectLst>
              </a:rPr>
              <a:t>	</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Intro</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Place in History</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Protestant? (What’s in a name?)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Reformation’s crux</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Context of misunderstanding</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English word (</a:t>
            </a:r>
            <a:r>
              <a:rPr lang="en-US" sz="2400" b="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eg</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Romans 1:17; </a:t>
            </a:r>
            <a:r>
              <a:rPr lang="en-US" sz="2400" b="1" i="1" kern="0" dirty="0" err="1" smtClean="0">
                <a:solidFill>
                  <a:srgbClr val="FFFFFF"/>
                </a:solidFill>
                <a:effectLst>
                  <a:outerShdw blurRad="38100" dist="38100" dir="2700000" algn="tl">
                    <a:srgbClr val="000000">
                      <a:alpha val="43137"/>
                    </a:srgbClr>
                  </a:outerShdw>
                </a:effectLst>
                <a:latin typeface="Calibri" panose="020F0502020204030204" pitchFamily="34" charset="0"/>
              </a:rPr>
              <a:t>justificare</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Catholic understanding &amp; development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L</a:t>
            </a: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atin Vulgate)</a:t>
            </a:r>
          </a:p>
          <a:p>
            <a:pPr marL="1371600" lvl="2" indent="-457200" fontAlgn="base">
              <a:spcBef>
                <a:spcPct val="0"/>
              </a:spcBef>
              <a:spcAft>
                <a:spcPct val="0"/>
              </a:spcAft>
              <a:buAutoNum type="alphaL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Luther’s epiphany (Greek NT)</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Defined</a:t>
            </a: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Explained</a:t>
            </a:r>
            <a:endPar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11" name="Rounded Rectangular Callout 10"/>
          <p:cNvSpPr/>
          <p:nvPr/>
        </p:nvSpPr>
        <p:spPr>
          <a:xfrm>
            <a:off x="4191000" y="849313"/>
            <a:ext cx="4724399" cy="919401"/>
          </a:xfrm>
          <a:prstGeom prst="wedgeRoundRectCallout">
            <a:avLst>
              <a:gd name="adj1" fmla="val -76040"/>
              <a:gd name="adj2" fmla="val -12703"/>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fontAlgn="base">
              <a:spcBef>
                <a:spcPct val="0"/>
              </a:spcBef>
              <a:spcAft>
                <a:spcPct val="0"/>
              </a:spcAft>
              <a:defRPr/>
            </a:pPr>
            <a:r>
              <a:rPr lang="en-US" sz="2400" b="1" dirty="0" smtClean="0">
                <a:solidFill>
                  <a:srgbClr val="FFFFFF">
                    <a:lumMod val="85000"/>
                  </a:srgbClr>
                </a:solidFill>
                <a:latin typeface="Calibri" pitchFamily="34" charset="0"/>
                <a:cs typeface="Calibri" pitchFamily="34" charset="0"/>
              </a:rPr>
              <a:t>Before we start, we have to lay some groundwork…</a:t>
            </a:r>
            <a:endParaRPr lang="en-US" sz="2400" dirty="0">
              <a:solidFill>
                <a:srgbClr val="FFFFFF">
                  <a:lumMod val="85000"/>
                </a:srgbClr>
              </a:solidFill>
              <a:latin typeface="Calibri" pitchFamily="34" charset="0"/>
              <a:cs typeface="Calibri" pitchFamily="34" charset="0"/>
            </a:endParaRPr>
          </a:p>
        </p:txBody>
      </p:sp>
    </p:spTree>
    <p:extLst>
      <p:ext uri="{BB962C8B-B14F-4D97-AF65-F5344CB8AC3E}">
        <p14:creationId xmlns:p14="http://schemas.microsoft.com/office/powerpoint/2010/main" val="289400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ka-perseus-images.s3.amazonaws.com/cd28772231f0fb0a4d4af92e4406c2d5be92c5f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62000"/>
            <a:ext cx="9174162" cy="6210828"/>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a:solidFill>
                  <a:srgbClr val="FFFFFF"/>
                </a:solidFill>
                <a:latin typeface="Ringbearer" pitchFamily="18" charset="0"/>
              </a:rPr>
              <a:t>Systematic Theology: </a:t>
            </a:r>
            <a:r>
              <a:rPr lang="en-US" altLang="en-US" dirty="0" smtClean="0">
                <a:solidFill>
                  <a:srgbClr val="FFFFFF"/>
                </a:solidFill>
                <a:latin typeface="Ringbearer" pitchFamily="18" charset="0"/>
              </a:rPr>
              <a:t>Soteriology 2</a:t>
            </a:r>
            <a:endParaRPr lang="en-US" altLang="en-US" dirty="0">
              <a:solidFill>
                <a:srgbClr val="FFFFFF"/>
              </a:solidFill>
              <a:latin typeface="Ringbearer" pitchFamily="18" charset="0"/>
            </a:endParaRPr>
          </a:p>
        </p:txBody>
      </p:sp>
      <p:sp>
        <p:nvSpPr>
          <p:cNvPr id="6" name="Rectangle 5"/>
          <p:cNvSpPr/>
          <p:nvPr/>
        </p:nvSpPr>
        <p:spPr>
          <a:xfrm>
            <a:off x="258763" y="849313"/>
            <a:ext cx="8915400" cy="1631216"/>
          </a:xfrm>
          <a:prstGeom prst="rect">
            <a:avLst/>
          </a:prstGeom>
        </p:spPr>
        <p:txBody>
          <a:bodyPr>
            <a:spAutoFit/>
          </a:bodyPr>
          <a:lstStyle/>
          <a:p>
            <a:pPr fontAlgn="base">
              <a:spcBef>
                <a:spcPct val="0"/>
              </a:spcBef>
              <a:spcAft>
                <a:spcPct val="0"/>
              </a:spcAft>
              <a:defRPr/>
            </a:pPr>
            <a:r>
              <a:rPr lang="en-US" sz="2800" b="1" kern="0" dirty="0" smtClean="0">
                <a:solidFill>
                  <a:srgbClr val="FFFFFF"/>
                </a:solidFill>
                <a:effectLst>
                  <a:outerShdw blurRad="38100" dist="38100" dir="2700000" algn="tl">
                    <a:srgbClr val="000000">
                      <a:alpha val="43137"/>
                    </a:srgbClr>
                  </a:outerShdw>
                </a:effectLst>
                <a:latin typeface="Calibri" panose="020F0502020204030204" pitchFamily="34" charset="0"/>
              </a:rPr>
              <a:t>VII. </a:t>
            </a:r>
            <a:r>
              <a:rPr lang="en-US" sz="2800" b="1" kern="0" dirty="0" smtClean="0">
                <a:solidFill>
                  <a:srgbClr val="4A8B9A"/>
                </a:solidFill>
                <a:effectLst>
                  <a:outerShdw blurRad="38100" dist="38100" dir="2700000" algn="tl">
                    <a:srgbClr val="000000">
                      <a:alpha val="43137"/>
                    </a:srgbClr>
                  </a:outerShdw>
                </a:effectLst>
              </a:rPr>
              <a:t>Justification</a:t>
            </a:r>
            <a:endParaRPr lang="en-US" sz="2800" b="1" kern="0" dirty="0">
              <a:solidFill>
                <a:srgbClr val="4A8B9A"/>
              </a:solidFill>
              <a:effectLst>
                <a:outerShdw blurRad="38100" dist="38100" dir="2700000" algn="tl">
                  <a:srgbClr val="000000">
                    <a:alpha val="43137"/>
                  </a:srgbClr>
                </a:outerShdw>
              </a:effectLst>
              <a:latin typeface="Calibri" panose="020F0502020204030204" pitchFamily="34" charset="0"/>
            </a:endParaRPr>
          </a:p>
          <a:p>
            <a:pPr marL="457200" indent="-457200" fontAlgn="base">
              <a:spcBef>
                <a:spcPct val="0"/>
              </a:spcBef>
              <a:spcAft>
                <a:spcPct val="0"/>
              </a:spcAft>
              <a:buAutoNum type="alphaU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Intro</a:t>
            </a:r>
          </a:p>
          <a:p>
            <a:pPr marL="914400" lvl="1" indent="-457200" fontAlgn="base">
              <a:spcBef>
                <a:spcPct val="0"/>
              </a:spcBef>
              <a:spcAft>
                <a:spcPct val="0"/>
              </a:spcAft>
              <a:buAutoNum type="arabicPeriod"/>
              <a:defRPr/>
            </a:pP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Place in History</a:t>
            </a:r>
          </a:p>
          <a:p>
            <a:pPr marL="1371600" lvl="2" indent="-457200" fontAlgn="base">
              <a:spcBef>
                <a:spcPct val="0"/>
              </a:spcBef>
              <a:spcAft>
                <a:spcPct val="0"/>
              </a:spcAft>
              <a:buAutoNum type="alphaLcPeriod"/>
              <a:defRPr/>
            </a:pPr>
            <a:r>
              <a:rPr lang="en-US" sz="2400" b="1" kern="0" dirty="0" smtClean="0">
                <a:effectLst>
                  <a:outerShdw blurRad="38100" dist="38100" dir="2700000" algn="tl">
                    <a:srgbClr val="000000">
                      <a:alpha val="43137"/>
                    </a:srgbClr>
                  </a:outerShdw>
                </a:effectLst>
                <a:latin typeface="Calibri" panose="020F0502020204030204" pitchFamily="34" charset="0"/>
              </a:rPr>
              <a:t>Protestant? (What’s in a name?)</a:t>
            </a:r>
          </a:p>
        </p:txBody>
      </p:sp>
      <p:pic>
        <p:nvPicPr>
          <p:cNvPr id="2052" name="Picture 4" descr="https://augustine1blog.files.wordpress.com/2014/08/protest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8575" y="3581400"/>
            <a:ext cx="5000625" cy="277812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258763" y="3867414"/>
            <a:ext cx="3047999" cy="1328023"/>
          </a:xfrm>
          <a:prstGeom prst="wedgeRoundRectCallout">
            <a:avLst>
              <a:gd name="adj1" fmla="val 19171"/>
              <a:gd name="adj2" fmla="val -152231"/>
              <a:gd name="adj3" fmla="val 16667"/>
            </a:avLst>
          </a:prstGeom>
          <a:solidFill>
            <a:schemeClr val="tx1">
              <a:lumMod val="95000"/>
              <a:lumOff val="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spAutoFit/>
          </a:bodyPr>
          <a:lstStyle/>
          <a:p>
            <a:pPr fontAlgn="base">
              <a:spcBef>
                <a:spcPct val="0"/>
              </a:spcBef>
              <a:spcAft>
                <a:spcPct val="0"/>
              </a:spcAft>
              <a:defRPr/>
            </a:pPr>
            <a:r>
              <a:rPr lang="en-US" sz="2400" b="1" dirty="0" smtClean="0">
                <a:solidFill>
                  <a:srgbClr val="FFFFFF">
                    <a:lumMod val="85000"/>
                  </a:srgbClr>
                </a:solidFill>
                <a:latin typeface="Calibri" pitchFamily="34" charset="0"/>
                <a:cs typeface="Calibri" pitchFamily="34" charset="0"/>
              </a:rPr>
              <a:t>Many of you are “Protestants”…what does that mean?</a:t>
            </a:r>
            <a:endParaRPr lang="en-US" sz="2400" dirty="0">
              <a:solidFill>
                <a:srgbClr val="FFFFFF">
                  <a:lumMod val="85000"/>
                </a:srgbClr>
              </a:solidFill>
              <a:latin typeface="Calibri" pitchFamily="34" charset="0"/>
              <a:cs typeface="Calibri" pitchFamily="34" charset="0"/>
            </a:endParaRPr>
          </a:p>
        </p:txBody>
      </p:sp>
    </p:spTree>
    <p:extLst>
      <p:ext uri="{BB962C8B-B14F-4D97-AF65-F5344CB8AC3E}">
        <p14:creationId xmlns:p14="http://schemas.microsoft.com/office/powerpoint/2010/main" val="46441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19863</TotalTime>
  <Words>6818</Words>
  <Application>Microsoft Office PowerPoint</Application>
  <PresentationFormat>On-screen Show (4:3)</PresentationFormat>
  <Paragraphs>674</Paragraphs>
  <Slides>61</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61</vt:i4>
      </vt:variant>
    </vt:vector>
  </HeadingPairs>
  <TitlesOfParts>
    <vt:vector size="65" baseType="lpstr">
      <vt:lpstr>Default Design</vt:lpstr>
      <vt:lpstr>1_Default Design</vt:lpstr>
      <vt:lpstr>2_Default Design</vt:lpstr>
      <vt:lpstr>Bitmap Image</vt:lpstr>
      <vt:lpstr>Systematic Theology</vt:lpstr>
      <vt:lpstr>Soteriology: part 2</vt:lpstr>
      <vt:lpstr>Introduction: Systematic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Seven Rivers Christian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Theology</dc:title>
  <dc:creator>Chris Eckart</dc:creator>
  <cp:lastModifiedBy>Chris Eckart</cp:lastModifiedBy>
  <cp:revision>122</cp:revision>
  <dcterms:created xsi:type="dcterms:W3CDTF">2016-02-25T19:52:55Z</dcterms:created>
  <dcterms:modified xsi:type="dcterms:W3CDTF">2016-03-18T12:42:44Z</dcterms:modified>
</cp:coreProperties>
</file>