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8"/>
  </p:handoutMasterIdLst>
  <p:sldIdLst>
    <p:sldId id="265" r:id="rId2"/>
    <p:sldId id="266" r:id="rId3"/>
    <p:sldId id="267" r:id="rId4"/>
    <p:sldId id="268" r:id="rId5"/>
    <p:sldId id="295" r:id="rId6"/>
    <p:sldId id="294" r:id="rId7"/>
    <p:sldId id="269" r:id="rId8"/>
    <p:sldId id="264" r:id="rId9"/>
    <p:sldId id="257" r:id="rId10"/>
    <p:sldId id="280" r:id="rId11"/>
    <p:sldId id="281" r:id="rId12"/>
    <p:sldId id="278" r:id="rId13"/>
    <p:sldId id="282" r:id="rId14"/>
    <p:sldId id="283" r:id="rId15"/>
    <p:sldId id="277" r:id="rId16"/>
    <p:sldId id="284" r:id="rId17"/>
    <p:sldId id="285" r:id="rId18"/>
    <p:sldId id="276" r:id="rId19"/>
    <p:sldId id="286" r:id="rId20"/>
    <p:sldId id="287" r:id="rId21"/>
    <p:sldId id="288" r:id="rId22"/>
    <p:sldId id="289" r:id="rId23"/>
    <p:sldId id="290" r:id="rId24"/>
    <p:sldId id="275" r:id="rId25"/>
    <p:sldId id="291" r:id="rId26"/>
    <p:sldId id="292" r:id="rId27"/>
    <p:sldId id="325" r:id="rId28"/>
    <p:sldId id="296" r:id="rId29"/>
    <p:sldId id="297" r:id="rId30"/>
    <p:sldId id="293" r:id="rId31"/>
    <p:sldId id="274" r:id="rId32"/>
    <p:sldId id="298" r:id="rId33"/>
    <p:sldId id="299" r:id="rId34"/>
    <p:sldId id="322" r:id="rId35"/>
    <p:sldId id="272" r:id="rId36"/>
    <p:sldId id="327" r:id="rId37"/>
    <p:sldId id="326" r:id="rId38"/>
    <p:sldId id="300" r:id="rId39"/>
    <p:sldId id="308" r:id="rId40"/>
    <p:sldId id="309" r:id="rId41"/>
    <p:sldId id="310" r:id="rId42"/>
    <p:sldId id="301" r:id="rId43"/>
    <p:sldId id="323" r:id="rId44"/>
    <p:sldId id="311" r:id="rId45"/>
    <p:sldId id="324" r:id="rId46"/>
    <p:sldId id="328" r:id="rId47"/>
    <p:sldId id="329" r:id="rId48"/>
    <p:sldId id="261" r:id="rId49"/>
    <p:sldId id="273" r:id="rId50"/>
    <p:sldId id="312" r:id="rId51"/>
    <p:sldId id="302" r:id="rId52"/>
    <p:sldId id="313" r:id="rId53"/>
    <p:sldId id="303" r:id="rId54"/>
    <p:sldId id="314" r:id="rId55"/>
    <p:sldId id="305" r:id="rId56"/>
    <p:sldId id="315" r:id="rId57"/>
    <p:sldId id="258" r:id="rId58"/>
    <p:sldId id="304" r:id="rId59"/>
    <p:sldId id="317" r:id="rId60"/>
    <p:sldId id="318" r:id="rId61"/>
    <p:sldId id="316" r:id="rId62"/>
    <p:sldId id="319" r:id="rId63"/>
    <p:sldId id="307" r:id="rId64"/>
    <p:sldId id="320" r:id="rId65"/>
    <p:sldId id="321" r:id="rId66"/>
    <p:sldId id="260"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572CB9-311E-4DC0-B77D-67AB6914C055}" type="datetimeFigureOut">
              <a:rPr lang="en-US" smtClean="0"/>
              <a:pPr/>
              <a:t>2/29/2016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24A512-E2AF-4D6F-AC5A-D8941AB3D0F3}" type="slidenum">
              <a:rPr lang="en-US" smtClean="0"/>
              <a:pPr/>
              <a:t>‹#›</a:t>
            </a:fld>
            <a:endParaRPr lang="en-US"/>
          </a:p>
        </p:txBody>
      </p:sp>
    </p:spTree>
    <p:extLst>
      <p:ext uri="{BB962C8B-B14F-4D97-AF65-F5344CB8AC3E}">
        <p14:creationId xmlns:p14="http://schemas.microsoft.com/office/powerpoint/2010/main" val="24408636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E2DBB-7ED8-4CFC-8B87-78C95698189C}"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2DBB-7ED8-4CFC-8B87-78C95698189C}"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2DBB-7ED8-4CFC-8B87-78C95698189C}"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2DBB-7ED8-4CFC-8B87-78C95698189C}"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E2DBB-7ED8-4CFC-8B87-78C95698189C}"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E2DBB-7ED8-4CFC-8B87-78C95698189C}"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E2DBB-7ED8-4CFC-8B87-78C95698189C}" type="datetimeFigureOut">
              <a:rPr lang="en-US" smtClean="0"/>
              <a:pPr/>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E2DBB-7ED8-4CFC-8B87-78C95698189C}" type="datetimeFigureOut">
              <a:rPr lang="en-US" smtClean="0"/>
              <a:pPr/>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E2DBB-7ED8-4CFC-8B87-78C95698189C}" type="datetimeFigureOut">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2DBB-7ED8-4CFC-8B87-78C95698189C}"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2DBB-7ED8-4CFC-8B87-78C95698189C}"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73E08-7FB9-49D9-87FB-B120ED1B3B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E2DBB-7ED8-4CFC-8B87-78C95698189C}" type="datetimeFigureOut">
              <a:rPr lang="en-US" smtClean="0"/>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73E08-7FB9-49D9-87FB-B120ED1B3B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s://www.youtube.com/watch?v=rpCtTN63SsU" TargetMode="Externa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www.fullofeyes.com/project/close-by-an-animation/" TargetMode="External"/><Relationship Id="rId5" Type="http://schemas.openxmlformats.org/officeDocument/2006/relationships/image" Target="../media/image24.jpeg"/><Relationship Id="rId4" Type="http://schemas.openxmlformats.org/officeDocument/2006/relationships/image" Target="../media/image16.gif"/></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1.wdp"/><Relationship Id="rId7" Type="http://schemas.openxmlformats.org/officeDocument/2006/relationships/hyperlink" Target="http://www.google.com/url?sa=i&amp;rct=j&amp;q=&amp;esrc=s&amp;source=images&amp;cd=&amp;cad=rja&amp;uact=8&amp;ved=&amp;url=http://www.e-reading.link/bookreader.php/71014/Lewis_-_The_Lion,_the_Witch_and_the_Wardrobe.html&amp;ei=Z4Y2Va6xJMWjsAWqhoHoCg&amp;bvm=bv.91071109,d.b2w&amp;psig=AFQjCNHDwNYegdFocc1Jx93OpWl9lN5T_w&amp;ust=1429723112099235"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6.gif"/></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hyperlink" Target="http://3.bp.blogspot.com/_1m_o4PK-02M/TKyeQ57vFXI/AAAAAAAAAPs/aQ5I6uFf2P0/s1600/grotius.bmp" TargetMode="External"/><Relationship Id="rId4" Type="http://schemas.openxmlformats.org/officeDocument/2006/relationships/image" Target="../media/image16.gif"/></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16.gif"/></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16.gif"/></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6.gif"/></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6.gif"/></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16.gif"/></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noapologizing.wordpress.com/2011/02/24/u2s-bono-interview-about-christ/"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lum bright="-24000"/>
          </a:blip>
          <a:srcRect/>
          <a:stretch>
            <a:fillRect/>
          </a:stretch>
        </p:blipFill>
        <p:spPr bwMode="auto">
          <a:xfrm>
            <a:off x="-152400" y="1447800"/>
            <a:ext cx="9448800" cy="3787775"/>
          </a:xfrm>
          <a:prstGeom prst="rect">
            <a:avLst/>
          </a:prstGeom>
          <a:noFill/>
          <a:ln w="76200">
            <a:solidFill>
              <a:schemeClr val="bg1"/>
            </a:solidFill>
            <a:miter lim="800000"/>
            <a:headEnd/>
            <a:tailEnd/>
          </a:ln>
        </p:spPr>
      </p:pic>
      <p:sp>
        <p:nvSpPr>
          <p:cNvPr id="112643" name="Rectangle 3"/>
          <p:cNvSpPr>
            <a:spLocks noGrp="1" noChangeArrowheads="1"/>
          </p:cNvSpPr>
          <p:nvPr>
            <p:ph type="ctrTitle"/>
          </p:nvPr>
        </p:nvSpPr>
        <p:spPr>
          <a:xfrm>
            <a:off x="762000" y="457200"/>
            <a:ext cx="7772400" cy="1143000"/>
          </a:xfrm>
        </p:spPr>
        <p:txBody>
          <a:bodyPr/>
          <a:lstStyle/>
          <a:p>
            <a:pPr eaLnBrk="1" hangingPunct="1"/>
            <a:r>
              <a:rPr lang="en-US" smtClean="0">
                <a:solidFill>
                  <a:schemeClr val="bg1"/>
                </a:solidFill>
                <a:latin typeface="Ringbearer" pitchFamily="18" charset="0"/>
              </a:rPr>
              <a:t>Systematic Theology</a:t>
            </a:r>
          </a:p>
        </p:txBody>
      </p:sp>
      <p:sp>
        <p:nvSpPr>
          <p:cNvPr id="112644" name="Rectangle 4"/>
          <p:cNvSpPr>
            <a:spLocks noGrp="1" noChangeArrowheads="1"/>
          </p:cNvSpPr>
          <p:nvPr>
            <p:ph type="subTitle" idx="1"/>
          </p:nvPr>
        </p:nvSpPr>
        <p:spPr>
          <a:xfrm>
            <a:off x="1524000" y="5257800"/>
            <a:ext cx="6400800" cy="1752600"/>
          </a:xfrm>
        </p:spPr>
        <p:txBody>
          <a:bodyPr/>
          <a:lstStyle/>
          <a:p>
            <a:pPr eaLnBrk="1" hangingPunct="1"/>
            <a:r>
              <a:rPr lang="en-US" sz="2400" dirty="0" smtClean="0">
                <a:solidFill>
                  <a:schemeClr val="bg1"/>
                </a:solidFill>
                <a:latin typeface="Blackadder ITC" pitchFamily="82" charset="0"/>
              </a:rPr>
              <a:t>Acts, Epistles, &amp; </a:t>
            </a:r>
            <a:r>
              <a:rPr lang="en-US" sz="2400" dirty="0" err="1" smtClean="0">
                <a:solidFill>
                  <a:schemeClr val="bg1"/>
                </a:solidFill>
                <a:latin typeface="Blackadder ITC" pitchFamily="82" charset="0"/>
              </a:rPr>
              <a:t>Systematics</a:t>
            </a:r>
            <a:endParaRPr lang="en-US" sz="2400" dirty="0" smtClean="0">
              <a:solidFill>
                <a:schemeClr val="bg1"/>
              </a:solidFill>
              <a:latin typeface="Blackadder ITC" pitchFamily="82" charset="0"/>
            </a:endParaRPr>
          </a:p>
          <a:p>
            <a:pPr eaLnBrk="1" hangingPunct="1"/>
            <a:r>
              <a:rPr lang="en-US" sz="2400" dirty="0" smtClean="0">
                <a:solidFill>
                  <a:schemeClr val="bg1"/>
                </a:solidFill>
                <a:latin typeface="Blackadder ITC" pitchFamily="82" charset="0"/>
              </a:rPr>
              <a:t>SRCS ~ Bible 10</a:t>
            </a:r>
          </a:p>
          <a:p>
            <a:pPr eaLnBrk="1" hangingPunct="1"/>
            <a:r>
              <a:rPr lang="en-US" sz="2400" dirty="0" err="1" smtClean="0">
                <a:solidFill>
                  <a:schemeClr val="bg1"/>
                </a:solidFill>
                <a:latin typeface="Blackadder ITC" pitchFamily="82" charset="0"/>
              </a:rPr>
              <a:t>mr.</a:t>
            </a:r>
            <a:r>
              <a:rPr lang="en-US" sz="2400" dirty="0" smtClean="0">
                <a:solidFill>
                  <a:schemeClr val="bg1"/>
                </a:solidFill>
                <a:latin typeface="Blackadder ITC" pitchFamily="82" charset="0"/>
              </a:rPr>
              <a:t> e ~ summer 2013</a:t>
            </a:r>
          </a:p>
        </p:txBody>
      </p:sp>
      <p:sp>
        <p:nvSpPr>
          <p:cNvPr id="8197" name="Rectangle 5"/>
          <p:cNvSpPr>
            <a:spLocks noChangeArrowheads="1"/>
          </p:cNvSpPr>
          <p:nvPr/>
        </p:nvSpPr>
        <p:spPr bwMode="auto">
          <a:xfrm>
            <a:off x="762000" y="2514600"/>
            <a:ext cx="7772400" cy="1143000"/>
          </a:xfrm>
          <a:prstGeom prst="rect">
            <a:avLst/>
          </a:prstGeom>
          <a:noFill/>
          <a:ln w="9525">
            <a:noFill/>
            <a:miter lim="800000"/>
            <a:headEnd/>
            <a:tailEnd/>
          </a:ln>
          <a:effectLst/>
        </p:spPr>
        <p:txBody>
          <a:bodyPr anchor="ctr"/>
          <a:lstStyle/>
          <a:p>
            <a:pPr algn="ctr">
              <a:defRPr/>
            </a:pPr>
            <a:r>
              <a:rPr lang="en-US" sz="4000" dirty="0" err="1" smtClean="0">
                <a:solidFill>
                  <a:prstClr val="white"/>
                </a:solidFill>
                <a:effectLst>
                  <a:outerShdw blurRad="38100" dist="38100" dir="2700000" algn="tl">
                    <a:srgbClr val="808080"/>
                  </a:outerShdw>
                </a:effectLst>
                <a:latin typeface="Ringbearer" pitchFamily="18" charset="0"/>
              </a:rPr>
              <a:t>ChristologY</a:t>
            </a:r>
            <a:endParaRPr lang="en-US" sz="4000" dirty="0" smtClean="0">
              <a:solidFill>
                <a:prstClr val="white"/>
              </a:solidFill>
              <a:effectLst>
                <a:outerShdw blurRad="38100" dist="38100" dir="2700000" algn="tl">
                  <a:srgbClr val="808080"/>
                </a:outerShdw>
              </a:effectLst>
              <a:latin typeface="Ringbearer" pitchFamily="18" charset="0"/>
            </a:endParaRPr>
          </a:p>
          <a:p>
            <a:pPr algn="ctr">
              <a:defRPr/>
            </a:pPr>
            <a:r>
              <a:rPr lang="en-US" sz="2400" dirty="0" smtClean="0">
                <a:solidFill>
                  <a:prstClr val="white"/>
                </a:solidFill>
                <a:effectLst>
                  <a:outerShdw blurRad="38100" dist="38100" dir="2700000" algn="tl">
                    <a:srgbClr val="808080"/>
                  </a:outerShdw>
                </a:effectLst>
                <a:latin typeface="Ringbearer" pitchFamily="18" charset="0"/>
              </a:rPr>
              <a:t>Part 2</a:t>
            </a:r>
          </a:p>
          <a:p>
            <a:pPr algn="ctr">
              <a:defRPr/>
            </a:pPr>
            <a:r>
              <a:rPr lang="en-US" sz="2400" dirty="0" smtClean="0">
                <a:solidFill>
                  <a:prstClr val="white"/>
                </a:solidFill>
                <a:effectLst>
                  <a:outerShdw blurRad="38100" dist="38100" dir="2700000" algn="tl">
                    <a:srgbClr val="808080"/>
                  </a:outerShdw>
                </a:effectLst>
                <a:latin typeface="Ringbearer" pitchFamily="18" charset="0"/>
              </a:rPr>
              <a:t>The Work of Jesus </a:t>
            </a:r>
            <a:endParaRPr lang="en-US" sz="2400" dirty="0">
              <a:solidFill>
                <a:prstClr val="white"/>
              </a:solidFill>
              <a:effectLst>
                <a:outerShdw blurRad="38100" dist="38100" dir="2700000" algn="tl">
                  <a:srgbClr val="808080"/>
                </a:outerShdw>
              </a:effectLst>
              <a:latin typeface="Ringbearer" pitchFamily="18" charset="0"/>
            </a:endParaRPr>
          </a:p>
        </p:txBody>
      </p:sp>
    </p:spTree>
    <p:extLst>
      <p:ext uri="{BB962C8B-B14F-4D97-AF65-F5344CB8AC3E}">
        <p14:creationId xmlns:p14="http://schemas.microsoft.com/office/powerpoint/2010/main" val="65038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3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10886" y="685799"/>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1. What caused the </a:t>
            </a:r>
            <a:r>
              <a:rPr lang="en-US" sz="2600" dirty="0">
                <a:solidFill>
                  <a:prstClr val="white"/>
                </a:solidFill>
                <a:effectLst>
                  <a:outerShdw blurRad="38100" dist="38100" dir="2700000" algn="tl">
                    <a:srgbClr val="808080"/>
                  </a:outerShdw>
                </a:effectLst>
              </a:rPr>
              <a:t>atonement? </a:t>
            </a:r>
            <a:endParaRPr lang="en-US" sz="2800" dirty="0">
              <a:solidFill>
                <a:schemeClr val="bg1">
                  <a:lumMod val="95000"/>
                </a:schemeClr>
              </a:solidFill>
            </a:endParaRPr>
          </a:p>
        </p:txBody>
      </p:sp>
      <p:sp>
        <p:nvSpPr>
          <p:cNvPr id="4" name="Rectangle 3"/>
          <p:cNvSpPr/>
          <p:nvPr/>
        </p:nvSpPr>
        <p:spPr>
          <a:xfrm>
            <a:off x="876300" y="1752599"/>
            <a:ext cx="7315200" cy="646331"/>
          </a:xfrm>
          <a:prstGeom prst="rect">
            <a:avLst/>
          </a:prstGeom>
        </p:spPr>
        <p:txBody>
          <a:bodyPr wrap="square">
            <a:spAutoFit/>
          </a:bodyPr>
          <a:lstStyle/>
          <a:p>
            <a:pPr algn="ctr"/>
            <a:r>
              <a:rPr lang="en-US" dirty="0">
                <a:solidFill>
                  <a:schemeClr val="bg1">
                    <a:lumMod val="75000"/>
                  </a:schemeClr>
                </a:solidFill>
              </a:rPr>
              <a:t>We may </a:t>
            </a:r>
            <a:r>
              <a:rPr lang="en-US" b="1" dirty="0">
                <a:solidFill>
                  <a:schemeClr val="bg1">
                    <a:lumMod val="75000"/>
                  </a:schemeClr>
                </a:solidFill>
              </a:rPr>
              <a:t>define</a:t>
            </a:r>
            <a:r>
              <a:rPr lang="en-US" dirty="0">
                <a:solidFill>
                  <a:schemeClr val="bg1">
                    <a:lumMod val="75000"/>
                  </a:schemeClr>
                </a:solidFill>
              </a:rPr>
              <a:t> the </a:t>
            </a:r>
            <a:r>
              <a:rPr lang="en-US" b="1" dirty="0">
                <a:solidFill>
                  <a:schemeClr val="bg1"/>
                </a:solidFill>
              </a:rPr>
              <a:t>atonement</a:t>
            </a:r>
            <a:r>
              <a:rPr lang="en-US" dirty="0">
                <a:solidFill>
                  <a:schemeClr val="bg1">
                    <a:lumMod val="75000"/>
                  </a:schemeClr>
                </a:solidFill>
              </a:rPr>
              <a:t> as follows:  </a:t>
            </a:r>
            <a:r>
              <a:rPr lang="en-US" dirty="0" smtClean="0">
                <a:solidFill>
                  <a:schemeClr val="bg1">
                    <a:lumMod val="75000"/>
                  </a:schemeClr>
                </a:solidFill>
              </a:rPr>
              <a:t>“The </a:t>
            </a:r>
            <a:r>
              <a:rPr lang="en-US" dirty="0">
                <a:solidFill>
                  <a:schemeClr val="bg1">
                    <a:lumMod val="75000"/>
                  </a:schemeClr>
                </a:solidFill>
              </a:rPr>
              <a:t>atonement is the work Christ did </a:t>
            </a:r>
            <a:r>
              <a:rPr lang="en-US" dirty="0" smtClean="0">
                <a:solidFill>
                  <a:schemeClr val="bg1">
                    <a:lumMod val="75000"/>
                  </a:schemeClr>
                </a:solidFill>
              </a:rPr>
              <a:t>in his </a:t>
            </a:r>
            <a:r>
              <a:rPr lang="en-US" dirty="0">
                <a:solidFill>
                  <a:schemeClr val="bg1">
                    <a:lumMod val="75000"/>
                  </a:schemeClr>
                </a:solidFill>
              </a:rPr>
              <a:t>life and death to earn our salvation</a:t>
            </a:r>
            <a:r>
              <a:rPr lang="en-US" dirty="0" smtClean="0">
                <a:solidFill>
                  <a:schemeClr val="bg1">
                    <a:lumMod val="75000"/>
                  </a:schemeClr>
                </a:solidFill>
              </a:rPr>
              <a:t>.”</a:t>
            </a:r>
            <a:endParaRPr lang="en-US" dirty="0">
              <a:solidFill>
                <a:schemeClr val="bg1">
                  <a:lumMod val="75000"/>
                </a:schemeClr>
              </a:solidFill>
            </a:endParaRPr>
          </a:p>
        </p:txBody>
      </p:sp>
      <p:sp>
        <p:nvSpPr>
          <p:cNvPr id="6" name="Rounded Rectangular Callout 5"/>
          <p:cNvSpPr/>
          <p:nvPr/>
        </p:nvSpPr>
        <p:spPr>
          <a:xfrm>
            <a:off x="6705600" y="598676"/>
            <a:ext cx="1981200" cy="609600"/>
          </a:xfrm>
          <a:prstGeom prst="wedgeRoundRectCallout">
            <a:avLst>
              <a:gd name="adj1" fmla="val -194400"/>
              <a:gd name="adj2" fmla="val 196424"/>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Notice the extended scope </a:t>
            </a:r>
            <a:endParaRPr lang="en-US" dirty="0">
              <a:effectLst>
                <a:outerShdw blurRad="38100" dist="38100" dir="2700000" algn="tl">
                  <a:srgbClr val="000000">
                    <a:alpha val="43137"/>
                  </a:srgbClr>
                </a:outerShdw>
              </a:effectLst>
            </a:endParaRPr>
          </a:p>
        </p:txBody>
      </p:sp>
      <p:pic>
        <p:nvPicPr>
          <p:cNvPr id="2050" name="Picture 2" descr="http://www.framedcanvasart.com/photo/large/SAGE2012Xmas/FR-12x12-SA.ST8886%20Tan%20John%203-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650182"/>
            <a:ext cx="2970430" cy="2970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6600" y="3581400"/>
            <a:ext cx="762000" cy="1107996"/>
          </a:xfrm>
          <a:prstGeom prst="rect">
            <a:avLst/>
          </a:prstGeom>
          <a:noFill/>
        </p:spPr>
        <p:txBody>
          <a:bodyPr wrap="square" rtlCol="0">
            <a:spAutoFit/>
          </a:bodyPr>
          <a:lstStyle/>
          <a:p>
            <a:r>
              <a:rPr lang="en-US" sz="6600" dirty="0" smtClean="0">
                <a:solidFill>
                  <a:schemeClr val="bg1"/>
                </a:solidFill>
                <a:latin typeface="Ringbearer" panose="0202060205030B020303" pitchFamily="18" charset="0"/>
              </a:rPr>
              <a:t>&amp;</a:t>
            </a:r>
            <a:endParaRPr lang="en-US" sz="6600" dirty="0">
              <a:solidFill>
                <a:schemeClr val="bg1"/>
              </a:solidFill>
              <a:latin typeface="Ringbearer" panose="0202060205030B020303" pitchFamily="18" charset="0"/>
            </a:endParaRPr>
          </a:p>
        </p:txBody>
      </p:sp>
      <p:pic>
        <p:nvPicPr>
          <p:cNvPr id="2054" name="Picture 6" descr="http://biblia.com/bible/images/500/Heb2.17-18?extension=png&amp;fallbackOnFailure=Fal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812097"/>
            <a:ext cx="4876800" cy="27432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0986" y="5620612"/>
            <a:ext cx="1475014"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Love	</a:t>
            </a:r>
            <a:endParaRPr lang="en-US" sz="6600" dirty="0">
              <a:solidFill>
                <a:schemeClr val="accent2">
                  <a:lumMod val="60000"/>
                  <a:lumOff val="40000"/>
                </a:schemeClr>
              </a:solidFill>
              <a:latin typeface="Parchment" panose="03040602040708040804" pitchFamily="66" charset="0"/>
            </a:endParaRPr>
          </a:p>
        </p:txBody>
      </p:sp>
      <p:sp>
        <p:nvSpPr>
          <p:cNvPr id="8" name="Rectangle 7"/>
          <p:cNvSpPr/>
          <p:nvPr/>
        </p:nvSpPr>
        <p:spPr>
          <a:xfrm>
            <a:off x="5689765" y="5567357"/>
            <a:ext cx="1574470" cy="1107996"/>
          </a:xfrm>
          <a:prstGeom prst="rect">
            <a:avLst/>
          </a:prstGeom>
        </p:spPr>
        <p:txBody>
          <a:bodyPr wrap="none">
            <a:spAutoFit/>
          </a:bodyPr>
          <a:lstStyle/>
          <a:p>
            <a:r>
              <a:rPr lang="en-US" sz="6600" dirty="0">
                <a:solidFill>
                  <a:srgbClr val="C0504D">
                    <a:lumMod val="60000"/>
                    <a:lumOff val="40000"/>
                  </a:srgbClr>
                </a:solidFill>
                <a:latin typeface="Parchment" panose="03040602040708040804" pitchFamily="66" charset="0"/>
              </a:rPr>
              <a:t>Justice</a:t>
            </a:r>
            <a:endParaRPr lang="en-US" dirty="0"/>
          </a:p>
        </p:txBody>
      </p:sp>
    </p:spTree>
    <p:extLst>
      <p:ext uri="{BB962C8B-B14F-4D97-AF65-F5344CB8AC3E}">
        <p14:creationId xmlns:p14="http://schemas.microsoft.com/office/powerpoint/2010/main" val="3389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1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2. Was the atonement necessary? </a:t>
            </a:r>
            <a:endParaRPr lang="en-US" sz="2800" dirty="0">
              <a:solidFill>
                <a:schemeClr val="bg1">
                  <a:lumMod val="95000"/>
                </a:schemeClr>
              </a:solidFill>
            </a:endParaRPr>
          </a:p>
        </p:txBody>
      </p:sp>
      <p:sp>
        <p:nvSpPr>
          <p:cNvPr id="4" name="Rectangle 3"/>
          <p:cNvSpPr/>
          <p:nvPr/>
        </p:nvSpPr>
        <p:spPr>
          <a:xfrm>
            <a:off x="876300" y="1748708"/>
            <a:ext cx="7315200" cy="646331"/>
          </a:xfrm>
          <a:prstGeom prst="rect">
            <a:avLst/>
          </a:prstGeom>
        </p:spPr>
        <p:txBody>
          <a:bodyPr wrap="square">
            <a:spAutoFit/>
          </a:bodyPr>
          <a:lstStyle/>
          <a:p>
            <a:pPr algn="ctr"/>
            <a:r>
              <a:rPr lang="en-US" dirty="0" smtClean="0">
                <a:solidFill>
                  <a:schemeClr val="bg1">
                    <a:lumMod val="75000"/>
                  </a:schemeClr>
                </a:solidFill>
              </a:rPr>
              <a:t>From one perspective, we </a:t>
            </a:r>
            <a:r>
              <a:rPr lang="en-US" dirty="0">
                <a:solidFill>
                  <a:schemeClr val="bg1">
                    <a:lumMod val="75000"/>
                  </a:schemeClr>
                </a:solidFill>
              </a:rPr>
              <a:t>may </a:t>
            </a:r>
            <a:r>
              <a:rPr lang="en-US" dirty="0" smtClean="0">
                <a:solidFill>
                  <a:schemeClr val="bg1">
                    <a:lumMod val="75000"/>
                  </a:schemeClr>
                </a:solidFill>
              </a:rPr>
              <a:t>ask the question</a:t>
            </a:r>
            <a:r>
              <a:rPr lang="en-US" b="1" dirty="0" smtClean="0">
                <a:solidFill>
                  <a:schemeClr val="bg1">
                    <a:lumMod val="75000"/>
                  </a:schemeClr>
                </a:solidFill>
              </a:rPr>
              <a:t>, “Did God have to save anyone at all?”</a:t>
            </a:r>
            <a:endParaRPr lang="en-US" dirty="0">
              <a:solidFill>
                <a:schemeClr val="bg1">
                  <a:lumMod val="75000"/>
                </a:schemeClr>
              </a:solidFill>
            </a:endParaRPr>
          </a:p>
        </p:txBody>
      </p:sp>
      <p:sp>
        <p:nvSpPr>
          <p:cNvPr id="6" name="Rounded Rectangular Callout 5"/>
          <p:cNvSpPr/>
          <p:nvPr/>
        </p:nvSpPr>
        <p:spPr>
          <a:xfrm>
            <a:off x="6315694" y="457200"/>
            <a:ext cx="2590800" cy="881666"/>
          </a:xfrm>
          <a:prstGeom prst="wedgeRoundRectCallout">
            <a:avLst>
              <a:gd name="adj1" fmla="val -38191"/>
              <a:gd name="adj2" fmla="val 90401"/>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While we are waiting for the answer…what do you think?</a:t>
            </a:r>
            <a:endParaRPr lang="en-US" dirty="0">
              <a:effectLst>
                <a:outerShdw blurRad="38100" dist="38100" dir="2700000" algn="tl">
                  <a:srgbClr val="000000">
                    <a:alpha val="43137"/>
                  </a:srgbClr>
                </a:outerShdw>
              </a:effectLst>
            </a:endParaRPr>
          </a:p>
        </p:txBody>
      </p:sp>
      <p:sp>
        <p:nvSpPr>
          <p:cNvPr id="5" name="TextBox 4"/>
          <p:cNvSpPr txBox="1"/>
          <p:nvPr/>
        </p:nvSpPr>
        <p:spPr>
          <a:xfrm>
            <a:off x="1085850" y="5980755"/>
            <a:ext cx="6972299" cy="646331"/>
          </a:xfrm>
          <a:prstGeom prst="rect">
            <a:avLst/>
          </a:prstGeom>
          <a:noFill/>
        </p:spPr>
        <p:txBody>
          <a:bodyPr wrap="square" rtlCol="0">
            <a:spAutoFit/>
          </a:bodyPr>
          <a:lstStyle/>
          <a:p>
            <a:pPr algn="ctr"/>
            <a:r>
              <a:rPr lang="en-US" dirty="0">
                <a:solidFill>
                  <a:schemeClr val="bg1"/>
                </a:solidFill>
                <a:latin typeface="Ringbearer" panose="0202060205030B020303" pitchFamily="18" charset="0"/>
              </a:rPr>
              <a:t>This is sometimes called the “consequent absolute</a:t>
            </a:r>
          </a:p>
          <a:p>
            <a:pPr algn="ctr"/>
            <a:r>
              <a:rPr lang="en-US" dirty="0">
                <a:solidFill>
                  <a:schemeClr val="bg1"/>
                </a:solidFill>
                <a:latin typeface="Ringbearer" panose="0202060205030B020303" pitchFamily="18" charset="0"/>
              </a:rPr>
              <a:t>necessity” view of the atonement.</a:t>
            </a:r>
          </a:p>
        </p:txBody>
      </p:sp>
      <p:pic>
        <p:nvPicPr>
          <p:cNvPr id="3074" name="Picture 2" descr="http://www.scgis.net:8738/scly/mapImages/map_loading.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057" y="1524000"/>
            <a:ext cx="3038475" cy="29051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581400" y="2455221"/>
            <a:ext cx="1752599" cy="1107996"/>
          </a:xfrm>
          <a:prstGeom prst="rect">
            <a:avLst/>
          </a:prstGeom>
          <a:solidFill>
            <a:schemeClr val="tx1">
              <a:lumMod val="95000"/>
              <a:lumOff val="5000"/>
            </a:schemeClr>
          </a:solidFill>
        </p:spPr>
        <p:txBody>
          <a:bodyPr wrap="square">
            <a:spAutoFit/>
          </a:bodyPr>
          <a:lstStyle/>
          <a:p>
            <a:pPr algn="ctr"/>
            <a:r>
              <a:rPr lang="en-US" sz="6600" dirty="0" smtClean="0">
                <a:solidFill>
                  <a:srgbClr val="C0504D">
                    <a:lumMod val="60000"/>
                    <a:lumOff val="40000"/>
                  </a:srgbClr>
                </a:solidFill>
                <a:latin typeface="Blackadder ITC" panose="04020505051007020D02" pitchFamily="82" charset="0"/>
              </a:rPr>
              <a:t>No</a:t>
            </a:r>
            <a:endParaRPr lang="en-US" dirty="0">
              <a:latin typeface="Blackadder ITC" panose="04020505051007020D02" pitchFamily="82" charset="0"/>
            </a:endParaRPr>
          </a:p>
        </p:txBody>
      </p:sp>
      <p:sp>
        <p:nvSpPr>
          <p:cNvPr id="7" name="Rectangle 6"/>
          <p:cNvSpPr/>
          <p:nvPr/>
        </p:nvSpPr>
        <p:spPr>
          <a:xfrm>
            <a:off x="3396350" y="4399729"/>
            <a:ext cx="2122697" cy="1107996"/>
          </a:xfrm>
          <a:prstGeom prst="rect">
            <a:avLst/>
          </a:prstGeom>
          <a:solidFill>
            <a:schemeClr val="tx1">
              <a:lumMod val="95000"/>
              <a:lumOff val="5000"/>
            </a:schemeClr>
          </a:solidFill>
        </p:spPr>
        <p:txBody>
          <a:bodyPr wrap="none">
            <a:spAutoFit/>
          </a:bodyPr>
          <a:lstStyle/>
          <a:p>
            <a:r>
              <a:rPr lang="en-US" sz="6600" dirty="0" smtClean="0">
                <a:solidFill>
                  <a:srgbClr val="C0504D">
                    <a:lumMod val="60000"/>
                    <a:lumOff val="40000"/>
                  </a:srgbClr>
                </a:solidFill>
                <a:latin typeface="Blackadder ITC" panose="04020505051007020D02" pitchFamily="82" charset="0"/>
              </a:rPr>
              <a:t>&amp; Yes </a:t>
            </a:r>
            <a:endParaRPr lang="en-US" dirty="0"/>
          </a:p>
        </p:txBody>
      </p:sp>
      <p:sp>
        <p:nvSpPr>
          <p:cNvPr id="15" name="Rectangle 14"/>
          <p:cNvSpPr/>
          <p:nvPr/>
        </p:nvSpPr>
        <p:spPr>
          <a:xfrm>
            <a:off x="800099" y="3725691"/>
            <a:ext cx="7315200" cy="646331"/>
          </a:xfrm>
          <a:prstGeom prst="rect">
            <a:avLst/>
          </a:prstGeom>
        </p:spPr>
        <p:txBody>
          <a:bodyPr wrap="square">
            <a:spAutoFit/>
          </a:bodyPr>
          <a:lstStyle/>
          <a:p>
            <a:pPr algn="ctr"/>
            <a:r>
              <a:rPr lang="en-US" dirty="0" smtClean="0">
                <a:solidFill>
                  <a:schemeClr val="bg1">
                    <a:lumMod val="75000"/>
                  </a:schemeClr>
                </a:solidFill>
              </a:rPr>
              <a:t>From another perspective, we see in Scripture that God</a:t>
            </a:r>
            <a:r>
              <a:rPr lang="en-US" b="1" dirty="0" smtClean="0">
                <a:solidFill>
                  <a:schemeClr val="bg1">
                    <a:lumMod val="75000"/>
                  </a:schemeClr>
                </a:solidFill>
              </a:rPr>
              <a:t>, when He purposed to save anyone, made atonement necessary.</a:t>
            </a:r>
            <a:endParaRPr lang="en-US" dirty="0">
              <a:solidFill>
                <a:schemeClr val="bg1">
                  <a:lumMod val="75000"/>
                </a:schemeClr>
              </a:solidFill>
            </a:endParaRPr>
          </a:p>
        </p:txBody>
      </p:sp>
      <p:sp>
        <p:nvSpPr>
          <p:cNvPr id="16" name="Rectangle 15"/>
          <p:cNvSpPr/>
          <p:nvPr/>
        </p:nvSpPr>
        <p:spPr>
          <a:xfrm>
            <a:off x="3505200" y="2438400"/>
            <a:ext cx="1752599" cy="1200329"/>
          </a:xfrm>
          <a:prstGeom prst="rect">
            <a:avLst/>
          </a:prstGeom>
          <a:solidFill>
            <a:schemeClr val="tx1">
              <a:lumMod val="95000"/>
              <a:lumOff val="5000"/>
            </a:schemeClr>
          </a:solidFill>
        </p:spPr>
        <p:txBody>
          <a:bodyPr wrap="square">
            <a:spAutoFit/>
          </a:bodyPr>
          <a:lstStyle/>
          <a:p>
            <a:pPr algn="ctr"/>
            <a:endParaRPr lang="en-US" dirty="0" smtClean="0">
              <a:latin typeface="Blackadder ITC" panose="04020505051007020D02" pitchFamily="82" charset="0"/>
            </a:endParaRPr>
          </a:p>
          <a:p>
            <a:pPr algn="ctr"/>
            <a:endParaRPr lang="en-US" dirty="0">
              <a:latin typeface="Blackadder ITC" panose="04020505051007020D02" pitchFamily="82" charset="0"/>
            </a:endParaRPr>
          </a:p>
          <a:p>
            <a:pPr algn="ctr"/>
            <a:endParaRPr lang="en-US" dirty="0" smtClean="0">
              <a:latin typeface="Blackadder ITC" panose="04020505051007020D02" pitchFamily="82" charset="0"/>
            </a:endParaRPr>
          </a:p>
          <a:p>
            <a:pPr algn="ctr"/>
            <a:endParaRPr lang="en-US" dirty="0">
              <a:latin typeface="Blackadder ITC" panose="04020505051007020D02" pitchFamily="82" charset="0"/>
            </a:endParaRPr>
          </a:p>
        </p:txBody>
      </p:sp>
      <p:sp>
        <p:nvSpPr>
          <p:cNvPr id="17" name="Rectangle 16"/>
          <p:cNvSpPr/>
          <p:nvPr/>
        </p:nvSpPr>
        <p:spPr>
          <a:xfrm>
            <a:off x="3505200" y="4495800"/>
            <a:ext cx="2056710" cy="1200329"/>
          </a:xfrm>
          <a:prstGeom prst="rect">
            <a:avLst/>
          </a:prstGeom>
          <a:solidFill>
            <a:schemeClr val="tx1">
              <a:lumMod val="95000"/>
              <a:lumOff val="5000"/>
            </a:schemeClr>
          </a:solidFill>
        </p:spPr>
        <p:txBody>
          <a:bodyPr wrap="square">
            <a:spAutoFit/>
          </a:bodyPr>
          <a:lstStyle/>
          <a:p>
            <a:pPr algn="ctr"/>
            <a:endParaRPr lang="en-US" dirty="0" smtClean="0">
              <a:latin typeface="Blackadder ITC" panose="04020505051007020D02" pitchFamily="82" charset="0"/>
            </a:endParaRPr>
          </a:p>
          <a:p>
            <a:pPr algn="ctr"/>
            <a:endParaRPr lang="en-US" dirty="0">
              <a:latin typeface="Blackadder ITC" panose="04020505051007020D02" pitchFamily="82" charset="0"/>
            </a:endParaRPr>
          </a:p>
          <a:p>
            <a:pPr algn="ctr"/>
            <a:endParaRPr lang="en-US" dirty="0" smtClean="0">
              <a:latin typeface="Blackadder ITC" panose="04020505051007020D02" pitchFamily="82" charset="0"/>
            </a:endParaRPr>
          </a:p>
          <a:p>
            <a:pPr algn="ctr"/>
            <a:endParaRPr lang="en-US" dirty="0">
              <a:latin typeface="Blackadder ITC" panose="04020505051007020D02" pitchFamily="82" charset="0"/>
            </a:endParaRPr>
          </a:p>
        </p:txBody>
      </p:sp>
    </p:spTree>
    <p:extLst>
      <p:ext uri="{BB962C8B-B14F-4D97-AF65-F5344CB8AC3E}">
        <p14:creationId xmlns:p14="http://schemas.microsoft.com/office/powerpoint/2010/main" val="38704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p:bldP spid="13" grpId="0" animBg="1"/>
      <p:bldP spid="7" grpId="0" animBg="1"/>
      <p:bldP spid="15"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62600" y="1828800"/>
            <a:ext cx="3581400" cy="3505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2. Was the atonement necessary? </a:t>
            </a:r>
            <a:endParaRPr lang="en-US" sz="2800" dirty="0">
              <a:solidFill>
                <a:schemeClr val="bg1">
                  <a:lumMod val="95000"/>
                </a:schemeClr>
              </a:solidFill>
            </a:endParaRPr>
          </a:p>
        </p:txBody>
      </p:sp>
      <p:sp>
        <p:nvSpPr>
          <p:cNvPr id="5" name="TextBox 4"/>
          <p:cNvSpPr txBox="1"/>
          <p:nvPr/>
        </p:nvSpPr>
        <p:spPr>
          <a:xfrm>
            <a:off x="914400" y="5362877"/>
            <a:ext cx="6972299" cy="1200329"/>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Ringbearer" panose="0202060205030B020303" pitchFamily="18" charset="0"/>
              </a:rPr>
              <a:t>It is impossible to do a cursory reading of Hebrews without a sense that Christ had to come and die in our place—</a:t>
            </a:r>
          </a:p>
          <a:p>
            <a:pPr algn="ctr"/>
            <a:r>
              <a:rPr lang="en-US" dirty="0" smtClean="0">
                <a:solidFill>
                  <a:schemeClr val="bg1"/>
                </a:solidFill>
                <a:effectLst>
                  <a:outerShdw blurRad="38100" dist="38100" dir="2700000" algn="tl">
                    <a:srgbClr val="000000">
                      <a:alpha val="43137"/>
                    </a:srgbClr>
                  </a:outerShdw>
                </a:effectLst>
                <a:latin typeface="Ringbearer" panose="0202060205030B020303" pitchFamily="18" charset="0"/>
              </a:rPr>
              <a:t>God’s own character compelled the Son to voluntarily offer himself to satisfy the Father’s justice.</a:t>
            </a:r>
            <a:endParaRPr lang="en-US" dirty="0">
              <a:solidFill>
                <a:schemeClr val="bg1"/>
              </a:solidFill>
              <a:effectLst>
                <a:outerShdw blurRad="38100" dist="38100" dir="2700000" algn="tl">
                  <a:srgbClr val="000000">
                    <a:alpha val="43137"/>
                  </a:srgbClr>
                </a:outerShdw>
              </a:effectLst>
              <a:latin typeface="Ringbearer" panose="0202060205030B020303" pitchFamily="18" charset="0"/>
            </a:endParaRPr>
          </a:p>
        </p:txBody>
      </p:sp>
      <p:sp>
        <p:nvSpPr>
          <p:cNvPr id="11" name="TextBox 10"/>
          <p:cNvSpPr txBox="1"/>
          <p:nvPr/>
        </p:nvSpPr>
        <p:spPr>
          <a:xfrm>
            <a:off x="7610599" y="5656416"/>
            <a:ext cx="1475014" cy="1107996"/>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Love</a:t>
            </a:r>
            <a:endParaRPr lang="en-US" sz="6600" dirty="0">
              <a:solidFill>
                <a:schemeClr val="accent2">
                  <a:lumMod val="60000"/>
                  <a:lumOff val="40000"/>
                </a:schemeClr>
              </a:solidFill>
              <a:latin typeface="Parchment" panose="03040602040708040804" pitchFamily="66" charset="0"/>
            </a:endParaRPr>
          </a:p>
        </p:txBody>
      </p:sp>
      <p:sp>
        <p:nvSpPr>
          <p:cNvPr id="8" name="Rectangle 7"/>
          <p:cNvSpPr/>
          <p:nvPr/>
        </p:nvSpPr>
        <p:spPr>
          <a:xfrm>
            <a:off x="76200" y="5687933"/>
            <a:ext cx="1574470" cy="1107996"/>
          </a:xfrm>
          <a:prstGeom prst="rect">
            <a:avLst/>
          </a:prstGeom>
        </p:spPr>
        <p:txBody>
          <a:bodyPr wrap="none">
            <a:spAutoFit/>
          </a:bodyPr>
          <a:lstStyle/>
          <a:p>
            <a:r>
              <a:rPr lang="en-US" sz="6600" dirty="0">
                <a:solidFill>
                  <a:srgbClr val="C0504D">
                    <a:lumMod val="60000"/>
                    <a:lumOff val="40000"/>
                  </a:srgbClr>
                </a:solidFill>
                <a:latin typeface="Parchment" panose="03040602040708040804" pitchFamily="66" charset="0"/>
              </a:rPr>
              <a:t>Justice</a:t>
            </a:r>
            <a:endParaRPr lang="en-US" dirty="0"/>
          </a:p>
        </p:txBody>
      </p:sp>
      <p:sp>
        <p:nvSpPr>
          <p:cNvPr id="7" name="Rectangle 6"/>
          <p:cNvSpPr/>
          <p:nvPr/>
        </p:nvSpPr>
        <p:spPr>
          <a:xfrm>
            <a:off x="6852184" y="304800"/>
            <a:ext cx="1495922" cy="1107996"/>
          </a:xfrm>
          <a:prstGeom prst="rect">
            <a:avLst/>
          </a:prstGeom>
          <a:noFill/>
        </p:spPr>
        <p:txBody>
          <a:bodyPr wrap="none">
            <a:spAutoFit/>
          </a:bodyPr>
          <a:lstStyle/>
          <a:p>
            <a:r>
              <a:rPr lang="en-US" sz="6600" dirty="0" smtClean="0">
                <a:solidFill>
                  <a:srgbClr val="C0504D">
                    <a:lumMod val="60000"/>
                    <a:lumOff val="40000"/>
                  </a:srgbClr>
                </a:solidFill>
                <a:latin typeface="Blackadder ITC" panose="04020505051007020D02" pitchFamily="82" charset="0"/>
              </a:rPr>
              <a:t>Yes </a:t>
            </a:r>
            <a:endParaRPr lang="en-US" dirty="0"/>
          </a:p>
        </p:txBody>
      </p:sp>
      <p:pic>
        <p:nvPicPr>
          <p:cNvPr id="4098" name="Picture 2" descr="http://scripturepaper.com/wp-content/uploads/2012/04/luke-24_25-2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44" b="14798"/>
          <a:stretch/>
        </p:blipFill>
        <p:spPr bwMode="auto">
          <a:xfrm>
            <a:off x="5693229" y="1978907"/>
            <a:ext cx="3254192" cy="3246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biblia.com/bible/images/500/Mt26.39?extension=png&amp;fallbackOnFailure=Fal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122713"/>
            <a:ext cx="5147733" cy="289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8348106" y="3725691"/>
            <a:ext cx="49109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4038600"/>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1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09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3. Was the Nature of the atonement? </a:t>
            </a:r>
            <a:endParaRPr lang="en-US" sz="2800" dirty="0">
              <a:solidFill>
                <a:schemeClr val="bg1">
                  <a:lumMod val="95000"/>
                </a:schemeClr>
              </a:solidFill>
            </a:endParaRPr>
          </a:p>
        </p:txBody>
      </p:sp>
      <p:sp>
        <p:nvSpPr>
          <p:cNvPr id="5" name="TextBox 4"/>
          <p:cNvSpPr txBox="1"/>
          <p:nvPr/>
        </p:nvSpPr>
        <p:spPr>
          <a:xfrm>
            <a:off x="2184005" y="5508804"/>
            <a:ext cx="6835217" cy="1015663"/>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Ringbearer" panose="0202060205030B020303" pitchFamily="18" charset="0"/>
              </a:rPr>
              <a:t>While the terms “active’ &amp; “passive” carry imprecision (</a:t>
            </a:r>
            <a:r>
              <a:rPr lang="en-US" sz="1200" dirty="0" err="1" smtClean="0">
                <a:solidFill>
                  <a:schemeClr val="bg1"/>
                </a:solidFill>
                <a:effectLst>
                  <a:outerShdw blurRad="38100" dist="38100" dir="2700000" algn="tl">
                    <a:srgbClr val="000000">
                      <a:alpha val="43137"/>
                    </a:srgbClr>
                  </a:outerShdw>
                </a:effectLst>
                <a:latin typeface="Ringbearer" panose="0202060205030B020303" pitchFamily="18" charset="0"/>
              </a:rPr>
              <a:t>christ</a:t>
            </a:r>
            <a:r>
              <a:rPr lang="en-US" sz="1200" dirty="0" smtClean="0">
                <a:solidFill>
                  <a:schemeClr val="bg1"/>
                </a:solidFill>
                <a:effectLst>
                  <a:outerShdw blurRad="38100" dist="38100" dir="2700000" algn="tl">
                    <a:srgbClr val="000000">
                      <a:alpha val="43137"/>
                    </a:srgbClr>
                  </a:outerShdw>
                </a:effectLst>
                <a:latin typeface="Ringbearer" panose="0202060205030B020303" pitchFamily="18" charset="0"/>
              </a:rPr>
              <a:t> actively went to die; and his obedience continued beyond his earthly life) nevertheless</a:t>
            </a:r>
            <a:r>
              <a:rPr lang="en-US" sz="1200" dirty="0">
                <a:solidFill>
                  <a:schemeClr val="bg1"/>
                </a:solidFill>
                <a:effectLst>
                  <a:outerShdw blurRad="38100" dist="38100" dir="2700000" algn="tl">
                    <a:srgbClr val="000000">
                      <a:alpha val="43137"/>
                    </a:srgbClr>
                  </a:outerShdw>
                </a:effectLst>
                <a:latin typeface="Ringbearer" panose="0202060205030B020303" pitchFamily="18" charset="0"/>
              </a:rPr>
              <a:t>, the distinction between active and passive obedience is still </a:t>
            </a:r>
            <a:r>
              <a:rPr lang="en-US" sz="1200" dirty="0" smtClean="0">
                <a:solidFill>
                  <a:schemeClr val="bg1"/>
                </a:solidFill>
                <a:effectLst>
                  <a:outerShdw blurRad="38100" dist="38100" dir="2700000" algn="tl">
                    <a:srgbClr val="000000">
                      <a:alpha val="43137"/>
                    </a:srgbClr>
                  </a:outerShdw>
                </a:effectLst>
                <a:latin typeface="Ringbearer" panose="0202060205030B020303" pitchFamily="18" charset="0"/>
              </a:rPr>
              <a:t>useful because </a:t>
            </a:r>
            <a:r>
              <a:rPr lang="en-US" sz="1200" dirty="0">
                <a:solidFill>
                  <a:schemeClr val="bg1"/>
                </a:solidFill>
                <a:effectLst>
                  <a:outerShdw blurRad="38100" dist="38100" dir="2700000" algn="tl">
                    <a:srgbClr val="000000">
                      <a:alpha val="43137"/>
                    </a:srgbClr>
                  </a:outerShdw>
                </a:effectLst>
                <a:latin typeface="Ringbearer" panose="0202060205030B020303" pitchFamily="18" charset="0"/>
              </a:rPr>
              <a:t>it helps us appreciate the two aspects of Christ’s work for us. </a:t>
            </a:r>
            <a:r>
              <a:rPr lang="en-US" sz="1200" dirty="0" smtClean="0">
                <a:solidFill>
                  <a:schemeClr val="bg1"/>
                </a:solidFill>
                <a:effectLst>
                  <a:outerShdw blurRad="38100" dist="38100" dir="2700000" algn="tl">
                    <a:srgbClr val="000000">
                      <a:alpha val="43137"/>
                    </a:srgbClr>
                  </a:outerShdw>
                </a:effectLst>
                <a:latin typeface="Ringbearer" panose="0202060205030B020303" pitchFamily="18" charset="0"/>
              </a:rPr>
              <a:t> R.L</a:t>
            </a:r>
            <a:r>
              <a:rPr lang="en-US" sz="1200" dirty="0">
                <a:solidFill>
                  <a:schemeClr val="bg1"/>
                </a:solidFill>
                <a:effectLst>
                  <a:outerShdw blurRad="38100" dist="38100" dir="2700000" algn="tl">
                    <a:srgbClr val="000000">
                      <a:alpha val="43137"/>
                    </a:srgbClr>
                  </a:outerShdw>
                </a:effectLst>
                <a:latin typeface="Ringbearer" panose="0202060205030B020303" pitchFamily="18" charset="0"/>
              </a:rPr>
              <a:t>. </a:t>
            </a:r>
            <a:r>
              <a:rPr lang="en-US" sz="1200" dirty="0" err="1">
                <a:solidFill>
                  <a:schemeClr val="bg1"/>
                </a:solidFill>
                <a:effectLst>
                  <a:outerShdw blurRad="38100" dist="38100" dir="2700000" algn="tl">
                    <a:srgbClr val="000000">
                      <a:alpha val="43137"/>
                    </a:srgbClr>
                  </a:outerShdw>
                </a:effectLst>
                <a:latin typeface="Ringbearer" panose="0202060205030B020303" pitchFamily="18" charset="0"/>
              </a:rPr>
              <a:t>Reymond</a:t>
            </a:r>
            <a:r>
              <a:rPr lang="en-US" sz="1200" dirty="0">
                <a:solidFill>
                  <a:schemeClr val="bg1"/>
                </a:solidFill>
                <a:effectLst>
                  <a:outerShdw blurRad="38100" dist="38100" dir="2700000" algn="tl">
                    <a:srgbClr val="000000">
                      <a:alpha val="43137"/>
                    </a:srgbClr>
                  </a:outerShdw>
                </a:effectLst>
                <a:latin typeface="Ringbearer" panose="0202060205030B020303" pitchFamily="18" charset="0"/>
              </a:rPr>
              <a:t> prefers the terms </a:t>
            </a:r>
            <a:r>
              <a:rPr lang="en-US" sz="1200" dirty="0" err="1">
                <a:solidFill>
                  <a:schemeClr val="bg1"/>
                </a:solidFill>
                <a:effectLst>
                  <a:outerShdw blurRad="38100" dist="38100" dir="2700000" algn="tl">
                    <a:srgbClr val="000000">
                      <a:alpha val="43137"/>
                    </a:srgbClr>
                  </a:outerShdw>
                </a:effectLst>
                <a:latin typeface="Ringbearer" panose="0202060205030B020303" pitchFamily="18" charset="0"/>
              </a:rPr>
              <a:t>preceptive</a:t>
            </a:r>
            <a:r>
              <a:rPr lang="en-US" sz="1200" dirty="0">
                <a:solidFill>
                  <a:schemeClr val="bg1"/>
                </a:solidFill>
                <a:effectLst>
                  <a:outerShdw blurRad="38100" dist="38100" dir="2700000" algn="tl">
                    <a:srgbClr val="000000">
                      <a:alpha val="43137"/>
                    </a:srgbClr>
                  </a:outerShdw>
                </a:effectLst>
                <a:latin typeface="Ringbearer" panose="0202060205030B020303" pitchFamily="18" charset="0"/>
              </a:rPr>
              <a:t> (for </a:t>
            </a:r>
            <a:r>
              <a:rPr lang="en-US" sz="1200" dirty="0" smtClean="0">
                <a:solidFill>
                  <a:schemeClr val="bg1"/>
                </a:solidFill>
                <a:effectLst>
                  <a:outerShdw blurRad="38100" dist="38100" dir="2700000" algn="tl">
                    <a:srgbClr val="000000">
                      <a:alpha val="43137"/>
                    </a:srgbClr>
                  </a:outerShdw>
                </a:effectLst>
                <a:latin typeface="Ringbearer" panose="0202060205030B020303" pitchFamily="18" charset="0"/>
              </a:rPr>
              <a:t>active)and </a:t>
            </a:r>
            <a:r>
              <a:rPr lang="en-US" sz="1200" dirty="0">
                <a:solidFill>
                  <a:schemeClr val="bg1"/>
                </a:solidFill>
                <a:effectLst>
                  <a:outerShdw blurRad="38100" dist="38100" dir="2700000" algn="tl">
                    <a:srgbClr val="000000">
                      <a:alpha val="43137"/>
                    </a:srgbClr>
                  </a:outerShdw>
                </a:effectLst>
                <a:latin typeface="Ringbearer" panose="0202060205030B020303" pitchFamily="18" charset="0"/>
              </a:rPr>
              <a:t>penal (for passive), in his article “Obedience of Christ,” EDT p. 785.</a:t>
            </a:r>
          </a:p>
        </p:txBody>
      </p:sp>
      <p:sp>
        <p:nvSpPr>
          <p:cNvPr id="11" name="TextBox 10"/>
          <p:cNvSpPr txBox="1"/>
          <p:nvPr/>
        </p:nvSpPr>
        <p:spPr>
          <a:xfrm>
            <a:off x="6819899" y="3157491"/>
            <a:ext cx="2133600"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Obedience in Death</a:t>
            </a:r>
            <a:endParaRPr lang="en-US" sz="6600" dirty="0">
              <a:solidFill>
                <a:schemeClr val="accent2">
                  <a:lumMod val="60000"/>
                  <a:lumOff val="40000"/>
                </a:schemeClr>
              </a:solidFill>
              <a:latin typeface="Parchment" panose="03040602040708040804" pitchFamily="66" charset="0"/>
            </a:endParaRPr>
          </a:p>
        </p:txBody>
      </p:sp>
      <p:sp>
        <p:nvSpPr>
          <p:cNvPr id="8" name="Rectangle 7"/>
          <p:cNvSpPr/>
          <p:nvPr/>
        </p:nvSpPr>
        <p:spPr>
          <a:xfrm>
            <a:off x="186179" y="2395596"/>
            <a:ext cx="2227564" cy="2123658"/>
          </a:xfrm>
          <a:prstGeom prst="rect">
            <a:avLst/>
          </a:prstGeom>
        </p:spPr>
        <p:txBody>
          <a:bodyPr wrap="square">
            <a:spAutoFit/>
          </a:bodyPr>
          <a:lstStyle/>
          <a:p>
            <a:r>
              <a:rPr lang="en-US" sz="6600" dirty="0" smtClean="0">
                <a:solidFill>
                  <a:srgbClr val="C0504D">
                    <a:lumMod val="60000"/>
                    <a:lumOff val="40000"/>
                  </a:srgbClr>
                </a:solidFill>
                <a:latin typeface="Parchment" panose="03040602040708040804" pitchFamily="66" charset="0"/>
              </a:rPr>
              <a:t>Obedience in Life</a:t>
            </a:r>
            <a:endParaRPr lang="en-US" dirty="0"/>
          </a:p>
        </p:txBody>
      </p:sp>
      <p:sp>
        <p:nvSpPr>
          <p:cNvPr id="13" name="Rounded Rectangular Callout 12"/>
          <p:cNvSpPr/>
          <p:nvPr/>
        </p:nvSpPr>
        <p:spPr>
          <a:xfrm>
            <a:off x="6315694" y="457200"/>
            <a:ext cx="2590800" cy="881666"/>
          </a:xfrm>
          <a:prstGeom prst="wedgeRoundRectCallout">
            <a:avLst>
              <a:gd name="adj1" fmla="val -127553"/>
              <a:gd name="adj2" fmla="val 12570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We will consider  the two aspects…</a:t>
            </a:r>
            <a:endParaRPr lang="en-US" dirty="0">
              <a:effectLst>
                <a:outerShdw blurRad="38100" dist="38100" dir="2700000" algn="tl">
                  <a:srgbClr val="000000">
                    <a:alpha val="43137"/>
                  </a:srgbClr>
                </a:outerShdw>
              </a:effectLst>
            </a:endParaRPr>
          </a:p>
        </p:txBody>
      </p:sp>
      <p:sp>
        <p:nvSpPr>
          <p:cNvPr id="14" name="Rectangle 13"/>
          <p:cNvSpPr/>
          <p:nvPr/>
        </p:nvSpPr>
        <p:spPr>
          <a:xfrm>
            <a:off x="876300" y="1752599"/>
            <a:ext cx="7315200" cy="646331"/>
          </a:xfrm>
          <a:prstGeom prst="rect">
            <a:avLst/>
          </a:prstGeom>
        </p:spPr>
        <p:txBody>
          <a:bodyPr wrap="square">
            <a:spAutoFit/>
          </a:bodyPr>
          <a:lstStyle/>
          <a:p>
            <a:pPr algn="ctr"/>
            <a:r>
              <a:rPr lang="en-US" dirty="0">
                <a:solidFill>
                  <a:schemeClr val="bg1">
                    <a:lumMod val="75000"/>
                  </a:schemeClr>
                </a:solidFill>
              </a:rPr>
              <a:t>We may </a:t>
            </a:r>
            <a:r>
              <a:rPr lang="en-US" b="1" dirty="0">
                <a:solidFill>
                  <a:schemeClr val="bg1">
                    <a:lumMod val="75000"/>
                  </a:schemeClr>
                </a:solidFill>
              </a:rPr>
              <a:t>define</a:t>
            </a:r>
            <a:r>
              <a:rPr lang="en-US" dirty="0">
                <a:solidFill>
                  <a:schemeClr val="bg1">
                    <a:lumMod val="75000"/>
                  </a:schemeClr>
                </a:solidFill>
              </a:rPr>
              <a:t> the </a:t>
            </a:r>
            <a:r>
              <a:rPr lang="en-US" b="1" dirty="0">
                <a:solidFill>
                  <a:schemeClr val="bg1"/>
                </a:solidFill>
              </a:rPr>
              <a:t>atonement</a:t>
            </a:r>
            <a:r>
              <a:rPr lang="en-US" dirty="0">
                <a:solidFill>
                  <a:schemeClr val="bg1">
                    <a:lumMod val="75000"/>
                  </a:schemeClr>
                </a:solidFill>
              </a:rPr>
              <a:t> as follows:  </a:t>
            </a:r>
            <a:r>
              <a:rPr lang="en-US" dirty="0" smtClean="0">
                <a:solidFill>
                  <a:schemeClr val="bg1">
                    <a:lumMod val="75000"/>
                  </a:schemeClr>
                </a:solidFill>
              </a:rPr>
              <a:t>“The </a:t>
            </a:r>
            <a:r>
              <a:rPr lang="en-US" dirty="0">
                <a:solidFill>
                  <a:schemeClr val="bg1">
                    <a:lumMod val="75000"/>
                  </a:schemeClr>
                </a:solidFill>
              </a:rPr>
              <a:t>atonement is the work Christ did </a:t>
            </a:r>
            <a:r>
              <a:rPr lang="en-US" dirty="0" smtClean="0">
                <a:solidFill>
                  <a:schemeClr val="bg1">
                    <a:lumMod val="75000"/>
                  </a:schemeClr>
                </a:solidFill>
              </a:rPr>
              <a:t>in his </a:t>
            </a:r>
            <a:r>
              <a:rPr lang="en-US" dirty="0">
                <a:solidFill>
                  <a:schemeClr val="bg1">
                    <a:lumMod val="75000"/>
                  </a:schemeClr>
                </a:solidFill>
              </a:rPr>
              <a:t>life and death to earn our salvation</a:t>
            </a:r>
            <a:r>
              <a:rPr lang="en-US" dirty="0" smtClean="0">
                <a:solidFill>
                  <a:schemeClr val="bg1">
                    <a:lumMod val="75000"/>
                  </a:schemeClr>
                </a:solidFill>
              </a:rPr>
              <a:t>.”</a:t>
            </a:r>
            <a:endParaRPr lang="en-US" dirty="0">
              <a:solidFill>
                <a:schemeClr val="bg1">
                  <a:lumMod val="7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514600"/>
            <a:ext cx="2025784" cy="26861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depravedwretch.com/wp-content/uploads/2014/02/active-obedience-cover-phot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845" r="40323"/>
          <a:stretch/>
        </p:blipFill>
        <p:spPr bwMode="auto">
          <a:xfrm>
            <a:off x="1828800" y="3421817"/>
            <a:ext cx="1893538" cy="18069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thumb/f/f1/J.G.Machen.jpg/200px-J.G.Mach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0553" y="2613875"/>
            <a:ext cx="785004" cy="10872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billmuehlenberg.com/res/uploads/2015/02/276x225xobedience-3.jpg.pagespeed.ic.nR6-nWut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414" y="5315545"/>
            <a:ext cx="1724986" cy="140218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6858000" y="2362200"/>
            <a:ext cx="2286000" cy="381000"/>
          </a:xfrm>
          <a:prstGeom prst="wedgeRoundRectCallout">
            <a:avLst>
              <a:gd name="adj1" fmla="val -16078"/>
              <a:gd name="adj2" fmla="val 12570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ffectLst>
                  <a:outerShdw blurRad="38100" dist="38100" dir="2700000" algn="tl">
                    <a:srgbClr val="000000">
                      <a:alpha val="43137"/>
                    </a:srgbClr>
                  </a:outerShdw>
                </a:effectLst>
              </a:rPr>
              <a:t>Referred to as “passive obedience”</a:t>
            </a:r>
            <a:endParaRPr lang="en-US" sz="1200" dirty="0">
              <a:effectLst>
                <a:outerShdw blurRad="38100" dist="38100" dir="2700000" algn="tl">
                  <a:srgbClr val="000000">
                    <a:alpha val="43137"/>
                  </a:srgbClr>
                </a:outerShdw>
              </a:effectLst>
            </a:endParaRPr>
          </a:p>
        </p:txBody>
      </p:sp>
      <p:sp>
        <p:nvSpPr>
          <p:cNvPr id="16" name="Rounded Rectangular Callout 15"/>
          <p:cNvSpPr/>
          <p:nvPr/>
        </p:nvSpPr>
        <p:spPr>
          <a:xfrm>
            <a:off x="304800" y="2438400"/>
            <a:ext cx="2286000" cy="381000"/>
          </a:xfrm>
          <a:prstGeom prst="wedgeRoundRectCallout">
            <a:avLst>
              <a:gd name="adj1" fmla="val 35070"/>
              <a:gd name="adj2" fmla="val 106035"/>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ffectLst>
                  <a:outerShdw blurRad="38100" dist="38100" dir="2700000" algn="tl">
                    <a:srgbClr val="000000">
                      <a:alpha val="43137"/>
                    </a:srgbClr>
                  </a:outerShdw>
                </a:effectLst>
              </a:rPr>
              <a:t>Referred to as “active obedience”</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46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3. Was the Nature of the atonement? </a:t>
            </a:r>
            <a:endParaRPr lang="en-US" sz="2800" dirty="0">
              <a:solidFill>
                <a:schemeClr val="bg1">
                  <a:lumMod val="95000"/>
                </a:schemeClr>
              </a:solidFill>
            </a:endParaRPr>
          </a:p>
        </p:txBody>
      </p:sp>
      <p:sp>
        <p:nvSpPr>
          <p:cNvPr id="11" name="TextBox 10"/>
          <p:cNvSpPr txBox="1"/>
          <p:nvPr/>
        </p:nvSpPr>
        <p:spPr>
          <a:xfrm>
            <a:off x="6819899" y="3157491"/>
            <a:ext cx="2133600"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Obedience in Death</a:t>
            </a:r>
            <a:endParaRPr lang="en-US" sz="6600" dirty="0">
              <a:solidFill>
                <a:schemeClr val="accent2">
                  <a:lumMod val="60000"/>
                  <a:lumOff val="40000"/>
                </a:schemeClr>
              </a:solidFill>
              <a:latin typeface="Parchment" panose="03040602040708040804" pitchFamily="66" charset="0"/>
            </a:endParaRPr>
          </a:p>
        </p:txBody>
      </p:sp>
      <p:sp>
        <p:nvSpPr>
          <p:cNvPr id="8" name="Rectangle 7"/>
          <p:cNvSpPr/>
          <p:nvPr/>
        </p:nvSpPr>
        <p:spPr>
          <a:xfrm>
            <a:off x="186179" y="2395596"/>
            <a:ext cx="2227564" cy="2123658"/>
          </a:xfrm>
          <a:prstGeom prst="rect">
            <a:avLst/>
          </a:prstGeom>
        </p:spPr>
        <p:txBody>
          <a:bodyPr wrap="square">
            <a:spAutoFit/>
          </a:bodyPr>
          <a:lstStyle/>
          <a:p>
            <a:r>
              <a:rPr lang="en-US" sz="6600" dirty="0" smtClean="0">
                <a:solidFill>
                  <a:srgbClr val="C0504D">
                    <a:lumMod val="60000"/>
                    <a:lumOff val="40000"/>
                  </a:srgbClr>
                </a:solidFill>
                <a:latin typeface="Parchment" panose="03040602040708040804" pitchFamily="66" charset="0"/>
              </a:rPr>
              <a:t>Obedience in Life</a:t>
            </a:r>
            <a:endParaRPr lang="en-US" dirty="0"/>
          </a:p>
        </p:txBody>
      </p:sp>
      <p:sp>
        <p:nvSpPr>
          <p:cNvPr id="13" name="Rounded Rectangular Callout 12"/>
          <p:cNvSpPr/>
          <p:nvPr/>
        </p:nvSpPr>
        <p:spPr>
          <a:xfrm>
            <a:off x="6315694" y="457200"/>
            <a:ext cx="2590800" cy="881666"/>
          </a:xfrm>
          <a:prstGeom prst="wedgeRoundRectCallout">
            <a:avLst>
              <a:gd name="adj1" fmla="val -127553"/>
              <a:gd name="adj2" fmla="val 12570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We will consider  the two aspects…</a:t>
            </a:r>
            <a:endParaRPr lang="en-US" dirty="0">
              <a:effectLst>
                <a:outerShdw blurRad="38100" dist="38100" dir="2700000" algn="tl">
                  <a:srgbClr val="000000">
                    <a:alpha val="43137"/>
                  </a:srgbClr>
                </a:outerShdw>
              </a:effectLst>
            </a:endParaRPr>
          </a:p>
        </p:txBody>
      </p:sp>
      <p:sp>
        <p:nvSpPr>
          <p:cNvPr id="14" name="Rectangle 13"/>
          <p:cNvSpPr/>
          <p:nvPr/>
        </p:nvSpPr>
        <p:spPr>
          <a:xfrm>
            <a:off x="876300" y="1752599"/>
            <a:ext cx="7315200" cy="646331"/>
          </a:xfrm>
          <a:prstGeom prst="rect">
            <a:avLst/>
          </a:prstGeom>
        </p:spPr>
        <p:txBody>
          <a:bodyPr wrap="square">
            <a:spAutoFit/>
          </a:bodyPr>
          <a:lstStyle/>
          <a:p>
            <a:pPr algn="ctr"/>
            <a:r>
              <a:rPr lang="en-US" dirty="0">
                <a:solidFill>
                  <a:schemeClr val="bg1">
                    <a:lumMod val="75000"/>
                  </a:schemeClr>
                </a:solidFill>
              </a:rPr>
              <a:t>We may </a:t>
            </a:r>
            <a:r>
              <a:rPr lang="en-US" b="1" dirty="0">
                <a:solidFill>
                  <a:schemeClr val="bg1">
                    <a:lumMod val="75000"/>
                  </a:schemeClr>
                </a:solidFill>
              </a:rPr>
              <a:t>define</a:t>
            </a:r>
            <a:r>
              <a:rPr lang="en-US" dirty="0">
                <a:solidFill>
                  <a:schemeClr val="bg1">
                    <a:lumMod val="75000"/>
                  </a:schemeClr>
                </a:solidFill>
              </a:rPr>
              <a:t> the </a:t>
            </a:r>
            <a:r>
              <a:rPr lang="en-US" b="1" dirty="0">
                <a:solidFill>
                  <a:schemeClr val="bg1"/>
                </a:solidFill>
              </a:rPr>
              <a:t>atonement</a:t>
            </a:r>
            <a:r>
              <a:rPr lang="en-US" dirty="0">
                <a:solidFill>
                  <a:schemeClr val="bg1">
                    <a:lumMod val="75000"/>
                  </a:schemeClr>
                </a:solidFill>
              </a:rPr>
              <a:t> as follows:  </a:t>
            </a:r>
            <a:r>
              <a:rPr lang="en-US" dirty="0" smtClean="0">
                <a:solidFill>
                  <a:schemeClr val="bg1">
                    <a:lumMod val="75000"/>
                  </a:schemeClr>
                </a:solidFill>
              </a:rPr>
              <a:t>“The </a:t>
            </a:r>
            <a:r>
              <a:rPr lang="en-US" dirty="0">
                <a:solidFill>
                  <a:schemeClr val="bg1">
                    <a:lumMod val="75000"/>
                  </a:schemeClr>
                </a:solidFill>
              </a:rPr>
              <a:t>atonement is the work Christ did </a:t>
            </a:r>
            <a:r>
              <a:rPr lang="en-US" dirty="0" smtClean="0">
                <a:solidFill>
                  <a:schemeClr val="bg1">
                    <a:lumMod val="75000"/>
                  </a:schemeClr>
                </a:solidFill>
              </a:rPr>
              <a:t>in his </a:t>
            </a:r>
            <a:r>
              <a:rPr lang="en-US" dirty="0">
                <a:solidFill>
                  <a:schemeClr val="bg1">
                    <a:lumMod val="75000"/>
                  </a:schemeClr>
                </a:solidFill>
              </a:rPr>
              <a:t>life and death to earn our salvation</a:t>
            </a:r>
            <a:r>
              <a:rPr lang="en-US" dirty="0" smtClean="0">
                <a:solidFill>
                  <a:schemeClr val="bg1">
                    <a:lumMod val="75000"/>
                  </a:schemeClr>
                </a:solidFill>
              </a:rPr>
              <a:t>.”</a:t>
            </a:r>
            <a:endParaRPr lang="en-US" dirty="0">
              <a:solidFill>
                <a:schemeClr val="bg1">
                  <a:lumMod val="7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514600"/>
            <a:ext cx="2025784" cy="26861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depravedwretch.com/wp-content/uploads/2014/02/active-obedience-cover-phot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845" r="40323"/>
          <a:stretch/>
        </p:blipFill>
        <p:spPr bwMode="auto">
          <a:xfrm>
            <a:off x="1828800" y="3421817"/>
            <a:ext cx="1893538" cy="18069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thumb/f/f1/J.G.Machen.jpg/200px-J.G.Mach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0553" y="2613875"/>
            <a:ext cx="785004" cy="108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5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4. Distinguishing the </a:t>
            </a:r>
            <a:r>
              <a:rPr lang="en-US" sz="2600" dirty="0" err="1" smtClean="0">
                <a:solidFill>
                  <a:prstClr val="white"/>
                </a:solidFill>
                <a:effectLst>
                  <a:outerShdw blurRad="38100" dist="38100" dir="2700000" algn="tl">
                    <a:srgbClr val="808080"/>
                  </a:outerShdw>
                </a:effectLst>
              </a:rPr>
              <a:t>obediences</a:t>
            </a:r>
            <a:r>
              <a:rPr lang="en-US" sz="2600" dirty="0" smtClean="0">
                <a:solidFill>
                  <a:prstClr val="white"/>
                </a:solidFill>
                <a:effectLst>
                  <a:outerShdw blurRad="38100" dist="38100" dir="2700000" algn="tl">
                    <a:srgbClr val="808080"/>
                  </a:outerShdw>
                </a:effectLst>
              </a:rPr>
              <a:t>…</a:t>
            </a:r>
            <a:endParaRPr lang="en-US" sz="2800" dirty="0">
              <a:solidFill>
                <a:schemeClr val="bg1">
                  <a:lumMod val="95000"/>
                </a:schemeClr>
              </a:solidFill>
            </a:endParaRPr>
          </a:p>
        </p:txBody>
      </p:sp>
      <p:sp>
        <p:nvSpPr>
          <p:cNvPr id="5" name="TextBox 4"/>
          <p:cNvSpPr txBox="1"/>
          <p:nvPr/>
        </p:nvSpPr>
        <p:spPr>
          <a:xfrm>
            <a:off x="1524000" y="5562600"/>
            <a:ext cx="7368617" cy="923330"/>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Ringbearer" panose="0202060205030B020303" pitchFamily="18" charset="0"/>
              </a:rPr>
              <a:t>if Jesus had needed only </a:t>
            </a:r>
            <a:r>
              <a:rPr lang="en-US" dirty="0" err="1">
                <a:solidFill>
                  <a:schemeClr val="bg1"/>
                </a:solidFill>
                <a:effectLst>
                  <a:outerShdw blurRad="38100" dist="38100" dir="2700000" algn="tl">
                    <a:srgbClr val="000000">
                      <a:alpha val="43137"/>
                    </a:srgbClr>
                  </a:outerShdw>
                </a:effectLst>
                <a:latin typeface="Ringbearer" panose="0202060205030B020303" pitchFamily="18" charset="0"/>
              </a:rPr>
              <a:t>sinlessness</a:t>
            </a:r>
            <a:r>
              <a:rPr lang="en-US" dirty="0">
                <a:solidFill>
                  <a:schemeClr val="bg1"/>
                </a:solidFill>
                <a:effectLst>
                  <a:outerShdw blurRad="38100" dist="38100" dir="2700000" algn="tl">
                    <a:srgbClr val="000000">
                      <a:alpha val="43137"/>
                    </a:srgbClr>
                  </a:outerShdw>
                </a:effectLst>
                <a:latin typeface="Ringbearer" panose="0202060205030B020303" pitchFamily="18" charset="0"/>
              </a:rPr>
              <a:t> and not also a life of </a:t>
            </a:r>
            <a:r>
              <a:rPr lang="en-US" dirty="0" smtClean="0">
                <a:solidFill>
                  <a:schemeClr val="bg1"/>
                </a:solidFill>
                <a:effectLst>
                  <a:outerShdw blurRad="38100" dist="38100" dir="2700000" algn="tl">
                    <a:srgbClr val="000000">
                      <a:alpha val="43137"/>
                    </a:srgbClr>
                  </a:outerShdw>
                </a:effectLst>
                <a:latin typeface="Ringbearer" panose="0202060205030B020303" pitchFamily="18" charset="0"/>
              </a:rPr>
              <a:t>perfect obedience</a:t>
            </a:r>
            <a:r>
              <a:rPr lang="en-US" dirty="0">
                <a:solidFill>
                  <a:schemeClr val="bg1"/>
                </a:solidFill>
                <a:effectLst>
                  <a:outerShdw blurRad="38100" dist="38100" dir="2700000" algn="tl">
                    <a:srgbClr val="000000">
                      <a:alpha val="43137"/>
                    </a:srgbClr>
                  </a:outerShdw>
                </a:effectLst>
                <a:latin typeface="Ringbearer" panose="0202060205030B020303" pitchFamily="18" charset="0"/>
              </a:rPr>
              <a:t>, he could have died for us when he was a young child rather than when </a:t>
            </a:r>
            <a:r>
              <a:rPr lang="en-US" dirty="0" smtClean="0">
                <a:solidFill>
                  <a:schemeClr val="bg1"/>
                </a:solidFill>
                <a:effectLst>
                  <a:outerShdw blurRad="38100" dist="38100" dir="2700000" algn="tl">
                    <a:srgbClr val="000000">
                      <a:alpha val="43137"/>
                    </a:srgbClr>
                  </a:outerShdw>
                </a:effectLst>
                <a:latin typeface="Ringbearer" panose="0202060205030B020303" pitchFamily="18" charset="0"/>
              </a:rPr>
              <a:t>he was </a:t>
            </a:r>
            <a:r>
              <a:rPr lang="en-US" dirty="0">
                <a:solidFill>
                  <a:schemeClr val="bg1"/>
                </a:solidFill>
                <a:effectLst>
                  <a:outerShdw blurRad="38100" dist="38100" dir="2700000" algn="tl">
                    <a:srgbClr val="000000">
                      <a:alpha val="43137"/>
                    </a:srgbClr>
                  </a:outerShdw>
                </a:effectLst>
                <a:latin typeface="Ringbearer" panose="0202060205030B020303" pitchFamily="18" charset="0"/>
              </a:rPr>
              <a:t>thirty-three years </a:t>
            </a:r>
            <a:r>
              <a:rPr lang="en-US" dirty="0" smtClean="0">
                <a:solidFill>
                  <a:schemeClr val="bg1"/>
                </a:solidFill>
                <a:effectLst>
                  <a:outerShdw blurRad="38100" dist="38100" dir="2700000" algn="tl">
                    <a:srgbClr val="000000">
                      <a:alpha val="43137"/>
                    </a:srgbClr>
                  </a:outerShdw>
                </a:effectLst>
                <a:latin typeface="Ringbearer" panose="0202060205030B020303" pitchFamily="18" charset="0"/>
              </a:rPr>
              <a:t>old…</a:t>
            </a:r>
            <a:endParaRPr lang="en-US" dirty="0">
              <a:solidFill>
                <a:schemeClr val="bg1"/>
              </a:solidFill>
              <a:effectLst>
                <a:outerShdw blurRad="38100" dist="38100" dir="2700000" algn="tl">
                  <a:srgbClr val="000000">
                    <a:alpha val="43137"/>
                  </a:srgbClr>
                </a:outerShdw>
              </a:effectLst>
              <a:latin typeface="Ringbearer" panose="0202060205030B020303" pitchFamily="18" charset="0"/>
            </a:endParaRPr>
          </a:p>
        </p:txBody>
      </p:sp>
      <p:sp>
        <p:nvSpPr>
          <p:cNvPr id="8" name="Rectangle 7"/>
          <p:cNvSpPr/>
          <p:nvPr/>
        </p:nvSpPr>
        <p:spPr>
          <a:xfrm>
            <a:off x="186179" y="2395596"/>
            <a:ext cx="2227564" cy="2123658"/>
          </a:xfrm>
          <a:prstGeom prst="rect">
            <a:avLst/>
          </a:prstGeom>
        </p:spPr>
        <p:txBody>
          <a:bodyPr wrap="square">
            <a:spAutoFit/>
          </a:bodyPr>
          <a:lstStyle/>
          <a:p>
            <a:r>
              <a:rPr lang="en-US" sz="6600" dirty="0" smtClean="0">
                <a:solidFill>
                  <a:srgbClr val="C0504D">
                    <a:lumMod val="60000"/>
                    <a:lumOff val="40000"/>
                  </a:srgbClr>
                </a:solidFill>
                <a:latin typeface="Parchment" panose="03040602040708040804" pitchFamily="66" charset="0"/>
              </a:rPr>
              <a:t>Obedience in Life</a:t>
            </a:r>
            <a:endParaRPr lang="en-US" dirty="0"/>
          </a:p>
        </p:txBody>
      </p:sp>
      <p:sp>
        <p:nvSpPr>
          <p:cNvPr id="14" name="Rectangle 13"/>
          <p:cNvSpPr/>
          <p:nvPr/>
        </p:nvSpPr>
        <p:spPr>
          <a:xfrm>
            <a:off x="304800" y="1676400"/>
            <a:ext cx="8229600" cy="369332"/>
          </a:xfrm>
          <a:prstGeom prst="rect">
            <a:avLst/>
          </a:prstGeom>
        </p:spPr>
        <p:txBody>
          <a:bodyPr wrap="square">
            <a:spAutoFit/>
          </a:bodyPr>
          <a:lstStyle/>
          <a:p>
            <a:r>
              <a:rPr lang="en-US" dirty="0" smtClean="0">
                <a:solidFill>
                  <a:schemeClr val="bg1">
                    <a:lumMod val="75000"/>
                  </a:schemeClr>
                </a:solidFill>
              </a:rPr>
              <a:t>If Christ had only earned forgiveness of sins for us, then we would not merit heaven.</a:t>
            </a:r>
            <a:endParaRPr lang="en-US" dirty="0">
              <a:solidFill>
                <a:schemeClr val="bg1">
                  <a:lumMod val="75000"/>
                </a:schemeClr>
              </a:solidFill>
            </a:endParaRPr>
          </a:p>
        </p:txBody>
      </p:sp>
      <p:sp>
        <p:nvSpPr>
          <p:cNvPr id="15" name="Rounded Rectangular Callout 14"/>
          <p:cNvSpPr/>
          <p:nvPr/>
        </p:nvSpPr>
        <p:spPr>
          <a:xfrm>
            <a:off x="6315694" y="457200"/>
            <a:ext cx="2590800" cy="881666"/>
          </a:xfrm>
          <a:prstGeom prst="wedgeRoundRectCallout">
            <a:avLst>
              <a:gd name="adj1" fmla="val -64486"/>
              <a:gd name="adj2" fmla="val 55998"/>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“Active Obedience”</a:t>
            </a:r>
            <a:endParaRPr lang="en-US" sz="2400" dirty="0">
              <a:effectLst>
                <a:outerShdw blurRad="38100" dist="38100" dir="2700000" algn="tl">
                  <a:srgbClr val="000000">
                    <a:alpha val="43137"/>
                  </a:srgbClr>
                </a:outerShdw>
              </a:effectLst>
            </a:endParaRPr>
          </a:p>
        </p:txBody>
      </p:sp>
      <p:pic>
        <p:nvPicPr>
          <p:cNvPr id="2050" name="Picture 2" descr="http://knowing-jesus-pullzone.knowingjesus.netdna-cdn.com/wp-content/uploads/Matthew-5-20-Your-Righteousness-black-copy.jpg"/>
          <p:cNvPicPr>
            <a:picLocks noChangeAspect="1" noChangeArrowheads="1"/>
          </p:cNvPicPr>
          <p:nvPr/>
        </p:nvPicPr>
        <p:blipFill>
          <a:blip r:embed="rId4" cstate="print"/>
          <a:srcRect t="13827" r="67407" b="11111"/>
          <a:stretch>
            <a:fillRect/>
          </a:stretch>
        </p:blipFill>
        <p:spPr bwMode="auto">
          <a:xfrm>
            <a:off x="6629400" y="2209800"/>
            <a:ext cx="1828800" cy="3158836"/>
          </a:xfrm>
          <a:prstGeom prst="rect">
            <a:avLst/>
          </a:prstGeom>
          <a:noFill/>
        </p:spPr>
      </p:pic>
      <p:sp>
        <p:nvSpPr>
          <p:cNvPr id="16" name="TextBox 15"/>
          <p:cNvSpPr txBox="1"/>
          <p:nvPr/>
        </p:nvSpPr>
        <p:spPr>
          <a:xfrm>
            <a:off x="2362200" y="2133600"/>
            <a:ext cx="4114800" cy="3170099"/>
          </a:xfrm>
          <a:prstGeom prst="rect">
            <a:avLst/>
          </a:prstGeom>
          <a:noFill/>
        </p:spPr>
        <p:txBody>
          <a:bodyPr wrap="square" rtlCol="0">
            <a:spAutoFit/>
          </a:bodyPr>
          <a:lstStyle/>
          <a:p>
            <a:r>
              <a:rPr lang="en-US" sz="2000" dirty="0" smtClean="0">
                <a:solidFill>
                  <a:schemeClr val="bg1"/>
                </a:solidFill>
                <a:latin typeface="Ringbearer" pitchFamily="18" charset="0"/>
              </a:rPr>
              <a:t>He  had to “fulfill all</a:t>
            </a:r>
          </a:p>
          <a:p>
            <a:r>
              <a:rPr lang="en-US" sz="2000" dirty="0" smtClean="0">
                <a:solidFill>
                  <a:schemeClr val="bg1"/>
                </a:solidFill>
                <a:latin typeface="Ringbearer" pitchFamily="18" charset="0"/>
              </a:rPr>
              <a:t>righteousness” for our sake; that is, for the sake of the people whom he was</a:t>
            </a:r>
          </a:p>
          <a:p>
            <a:r>
              <a:rPr lang="en-US" sz="2000" dirty="0" smtClean="0">
                <a:solidFill>
                  <a:schemeClr val="bg1"/>
                </a:solidFill>
                <a:latin typeface="Ringbearer" pitchFamily="18" charset="0"/>
              </a:rPr>
              <a:t>representing as their head. Unless he had done this for us, we would have no record of obedience by which we would merit God’s favor and merit eternal life with him.</a:t>
            </a:r>
            <a:endParaRPr lang="en-US" sz="2000" dirty="0">
              <a:solidFill>
                <a:schemeClr val="bg1"/>
              </a:solidFill>
              <a:latin typeface="Ringbearer" pitchFamily="18" charset="0"/>
            </a:endParaRPr>
          </a:p>
        </p:txBody>
      </p:sp>
      <p:pic>
        <p:nvPicPr>
          <p:cNvPr id="2052" name="Picture 4" descr="http://s2.quickmeme.com/img/c9/c944ffe3216d82e608c50247cd37b58368114bd37bb850305b0d0899029571c0.jpg"/>
          <p:cNvPicPr>
            <a:picLocks noChangeAspect="1" noChangeArrowheads="1"/>
          </p:cNvPicPr>
          <p:nvPr/>
        </p:nvPicPr>
        <p:blipFill>
          <a:blip r:embed="rId5" cstate="print"/>
          <a:srcRect/>
          <a:stretch>
            <a:fillRect/>
          </a:stretch>
        </p:blipFill>
        <p:spPr bwMode="auto">
          <a:xfrm>
            <a:off x="228600" y="5486400"/>
            <a:ext cx="1143594" cy="1000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2000"/>
                                        <p:tgtEl>
                                          <p:spTgt spid="20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139700"/>
            <a:ext cx="7772400" cy="1143000"/>
          </a:xfrm>
        </p:spPr>
        <p:txBody>
          <a:bodyPr/>
          <a:lstStyle/>
          <a:p>
            <a:pPr eaLnBrk="1" hangingPunct="1"/>
            <a:r>
              <a:rPr lang="en-US" sz="3200" dirty="0" smtClean="0">
                <a:solidFill>
                  <a:schemeClr val="bg1"/>
                </a:solidFill>
                <a:latin typeface="Ringbearer" pitchFamily="18" charset="0"/>
              </a:rPr>
              <a:t>Christology: part 2</a:t>
            </a:r>
          </a:p>
        </p:txBody>
      </p:sp>
      <p:sp>
        <p:nvSpPr>
          <p:cNvPr id="3075" name="Text Box 3"/>
          <p:cNvSpPr txBox="1">
            <a:spLocks noChangeArrowheads="1"/>
          </p:cNvSpPr>
          <p:nvPr/>
        </p:nvSpPr>
        <p:spPr bwMode="auto">
          <a:xfrm>
            <a:off x="609600" y="622300"/>
            <a:ext cx="7391400" cy="1600438"/>
          </a:xfrm>
          <a:prstGeom prst="rect">
            <a:avLst/>
          </a:prstGeom>
          <a:noFill/>
          <a:ln w="9525">
            <a:noFill/>
            <a:miter lim="800000"/>
            <a:headEnd/>
            <a:tailEnd/>
          </a:ln>
        </p:spPr>
        <p:txBody>
          <a:bodyPr>
            <a:spAutoFit/>
          </a:bodyPr>
          <a:lstStyle/>
          <a:p>
            <a:pPr>
              <a:spcBef>
                <a:spcPct val="50000"/>
              </a:spcBef>
            </a:pPr>
            <a:r>
              <a:rPr lang="en-US" dirty="0">
                <a:solidFill>
                  <a:srgbClr val="84984C"/>
                </a:solidFill>
                <a:latin typeface="Ringbearer" pitchFamily="18" charset="0"/>
              </a:rPr>
              <a:t>		2.  Lecture &amp;Discussion  </a:t>
            </a:r>
          </a:p>
          <a:p>
            <a:pPr>
              <a:spcBef>
                <a:spcPct val="50000"/>
              </a:spcBef>
            </a:pPr>
            <a:r>
              <a:rPr lang="en-US" dirty="0">
                <a:solidFill>
                  <a:srgbClr val="84984C"/>
                </a:solidFill>
                <a:latin typeface="Ringbearer" pitchFamily="18" charset="0"/>
              </a:rPr>
              <a:t>	3.  Reading &amp; Questions </a:t>
            </a:r>
            <a:r>
              <a:rPr lang="en-US" sz="2000" dirty="0">
                <a:solidFill>
                  <a:prstClr val="white">
                    <a:lumMod val="65000"/>
                  </a:prstClr>
                </a:solidFill>
                <a:latin typeface="Ringbearer" pitchFamily="18" charset="0"/>
              </a:rPr>
              <a:t>(Frame </a:t>
            </a:r>
            <a:r>
              <a:rPr lang="en-US" sz="2000" dirty="0" err="1">
                <a:solidFill>
                  <a:prstClr val="white">
                    <a:lumMod val="65000"/>
                  </a:prstClr>
                </a:solidFill>
                <a:latin typeface="Ringbearer" pitchFamily="18" charset="0"/>
              </a:rPr>
              <a:t>ch</a:t>
            </a:r>
            <a:r>
              <a:rPr lang="en-US" sz="2000" dirty="0">
                <a:solidFill>
                  <a:prstClr val="white">
                    <a:lumMod val="65000"/>
                  </a:prstClr>
                </a:solidFill>
                <a:latin typeface="Ringbearer" pitchFamily="18" charset="0"/>
              </a:rPr>
              <a:t> </a:t>
            </a:r>
            <a:r>
              <a:rPr lang="en-US" sz="2000" dirty="0" smtClean="0">
                <a:solidFill>
                  <a:prstClr val="white">
                    <a:lumMod val="65000"/>
                  </a:prstClr>
                </a:solidFill>
                <a:latin typeface="Ringbearer" pitchFamily="18" charset="0"/>
              </a:rPr>
              <a:t>11; </a:t>
            </a:r>
            <a:r>
              <a:rPr lang="en-US" sz="2000" dirty="0">
                <a:solidFill>
                  <a:prstClr val="white">
                    <a:lumMod val="65000"/>
                  </a:prstClr>
                </a:solidFill>
                <a:latin typeface="Ringbearer" pitchFamily="18" charset="0"/>
              </a:rPr>
              <a:t>					or </a:t>
            </a:r>
            <a:r>
              <a:rPr lang="en-US" sz="2000" dirty="0" err="1">
                <a:solidFill>
                  <a:prstClr val="white">
                    <a:lumMod val="65000"/>
                  </a:prstClr>
                </a:solidFill>
                <a:latin typeface="Ringbearer" pitchFamily="18" charset="0"/>
              </a:rPr>
              <a:t>Berkhof</a:t>
            </a:r>
            <a:r>
              <a:rPr lang="en-US" sz="2000" dirty="0">
                <a:solidFill>
                  <a:prstClr val="white">
                    <a:lumMod val="65000"/>
                  </a:prstClr>
                </a:solidFill>
                <a:latin typeface="Ringbearer" pitchFamily="18" charset="0"/>
              </a:rPr>
              <a:t> </a:t>
            </a:r>
            <a:r>
              <a:rPr lang="en-US" sz="2000" dirty="0" err="1" smtClean="0">
                <a:solidFill>
                  <a:prstClr val="white">
                    <a:lumMod val="65000"/>
                  </a:prstClr>
                </a:solidFill>
                <a:latin typeface="Ringbearer" pitchFamily="18" charset="0"/>
              </a:rPr>
              <a:t>ch</a:t>
            </a:r>
            <a:r>
              <a:rPr lang="en-US" sz="2000" dirty="0" smtClean="0">
                <a:solidFill>
                  <a:prstClr val="white">
                    <a:lumMod val="65000"/>
                  </a:prstClr>
                </a:solidFill>
                <a:latin typeface="Ringbearer" pitchFamily="18" charset="0"/>
              </a:rPr>
              <a:t> xvi-xvii)</a:t>
            </a:r>
            <a:endParaRPr lang="en-US" sz="2000" dirty="0">
              <a:solidFill>
                <a:prstClr val="white">
                  <a:lumMod val="65000"/>
                </a:prstClr>
              </a:solidFill>
              <a:latin typeface="Ringbearer" pitchFamily="18" charset="0"/>
            </a:endParaRPr>
          </a:p>
          <a:p>
            <a:pPr>
              <a:spcBef>
                <a:spcPct val="50000"/>
              </a:spcBef>
            </a:pPr>
            <a:r>
              <a:rPr lang="en-US" dirty="0">
                <a:solidFill>
                  <a:srgbClr val="84984C"/>
                </a:solidFill>
                <a:latin typeface="Ringbearer" pitchFamily="18" charset="0"/>
              </a:rPr>
              <a:t>	4.  Vocab </a:t>
            </a:r>
            <a:r>
              <a:rPr lang="en-US" sz="2000" dirty="0">
                <a:solidFill>
                  <a:prstClr val="white">
                    <a:lumMod val="65000"/>
                  </a:prstClr>
                </a:solidFill>
                <a:latin typeface="Ringbearer" pitchFamily="18" charset="0"/>
              </a:rPr>
              <a:t>(Each unit; matching</a:t>
            </a:r>
            <a:r>
              <a:rPr lang="en-US" sz="2000" dirty="0" smtClean="0">
                <a:solidFill>
                  <a:prstClr val="white">
                    <a:lumMod val="65000"/>
                  </a:prstClr>
                </a:solidFill>
                <a:latin typeface="Ringbearer" pitchFamily="18" charset="0"/>
              </a:rPr>
              <a:t>)</a:t>
            </a:r>
            <a:endParaRPr lang="en-US" sz="2000" dirty="0">
              <a:solidFill>
                <a:prstClr val="white">
                  <a:lumMod val="65000"/>
                </a:prstClr>
              </a:solidFill>
              <a:latin typeface="Ringbearer" pitchFamily="18" charset="0"/>
            </a:endParaRPr>
          </a:p>
        </p:txBody>
      </p:sp>
      <p:sp>
        <p:nvSpPr>
          <p:cNvPr id="7172" name="Text Box 4"/>
          <p:cNvSpPr txBox="1">
            <a:spLocks noChangeArrowheads="1"/>
          </p:cNvSpPr>
          <p:nvPr/>
        </p:nvSpPr>
        <p:spPr bwMode="auto">
          <a:xfrm>
            <a:off x="3048000" y="2324534"/>
            <a:ext cx="3048000" cy="4247317"/>
          </a:xfrm>
          <a:prstGeom prst="rect">
            <a:avLst/>
          </a:prstGeom>
          <a:noFill/>
          <a:ln w="9525">
            <a:noFill/>
            <a:miter lim="800000"/>
            <a:headEnd/>
            <a:tailEnd/>
          </a:ln>
        </p:spPr>
        <p:txBody>
          <a:bodyPr wrap="square">
            <a:spAutoFit/>
          </a:bodyPr>
          <a:lstStyle/>
          <a:p>
            <a:endParaRPr lang="en-US" i="1" dirty="0">
              <a:solidFill>
                <a:schemeClr val="bg1">
                  <a:lumMod val="65000"/>
                </a:schemeClr>
              </a:solidFill>
            </a:endParaRPr>
          </a:p>
          <a:p>
            <a:r>
              <a:rPr lang="en-US" i="1" dirty="0">
                <a:solidFill>
                  <a:schemeClr val="bg1">
                    <a:lumMod val="65000"/>
                  </a:schemeClr>
                </a:solidFill>
              </a:rPr>
              <a:t>passive obedience</a:t>
            </a:r>
          </a:p>
          <a:p>
            <a:r>
              <a:rPr lang="en-US" i="1" dirty="0">
                <a:solidFill>
                  <a:schemeClr val="bg1">
                    <a:lumMod val="65000"/>
                  </a:schemeClr>
                </a:solidFill>
              </a:rPr>
              <a:t>penal substitution</a:t>
            </a:r>
          </a:p>
          <a:p>
            <a:r>
              <a:rPr lang="en-US" i="1" dirty="0">
                <a:solidFill>
                  <a:schemeClr val="bg1">
                    <a:lumMod val="65000"/>
                  </a:schemeClr>
                </a:solidFill>
              </a:rPr>
              <a:t>propitiation</a:t>
            </a:r>
          </a:p>
          <a:p>
            <a:r>
              <a:rPr lang="en-US" i="1" dirty="0">
                <a:solidFill>
                  <a:schemeClr val="bg1">
                    <a:lumMod val="65000"/>
                  </a:schemeClr>
                </a:solidFill>
              </a:rPr>
              <a:t>ransom to Satan theory</a:t>
            </a:r>
          </a:p>
          <a:p>
            <a:r>
              <a:rPr lang="en-US" i="1" dirty="0">
                <a:solidFill>
                  <a:schemeClr val="bg1">
                    <a:lumMod val="65000"/>
                  </a:schemeClr>
                </a:solidFill>
              </a:rPr>
              <a:t>reconciliation</a:t>
            </a:r>
          </a:p>
          <a:p>
            <a:r>
              <a:rPr lang="en-US" i="1" dirty="0">
                <a:solidFill>
                  <a:schemeClr val="bg1">
                    <a:lumMod val="65000"/>
                  </a:schemeClr>
                </a:solidFill>
              </a:rPr>
              <a:t>redemption</a:t>
            </a:r>
          </a:p>
          <a:p>
            <a:r>
              <a:rPr lang="en-US" i="1" dirty="0">
                <a:solidFill>
                  <a:schemeClr val="bg1">
                    <a:lumMod val="65000"/>
                  </a:schemeClr>
                </a:solidFill>
              </a:rPr>
              <a:t>sacrifice</a:t>
            </a:r>
          </a:p>
          <a:p>
            <a:r>
              <a:rPr lang="en-US" i="1" dirty="0">
                <a:solidFill>
                  <a:schemeClr val="bg1">
                    <a:lumMod val="65000"/>
                  </a:schemeClr>
                </a:solidFill>
              </a:rPr>
              <a:t>unlimited atonement</a:t>
            </a:r>
          </a:p>
          <a:p>
            <a:r>
              <a:rPr lang="en-US" i="1" dirty="0">
                <a:solidFill>
                  <a:schemeClr val="bg1">
                    <a:lumMod val="65000"/>
                  </a:schemeClr>
                </a:solidFill>
              </a:rPr>
              <a:t>vicarious </a:t>
            </a:r>
            <a:r>
              <a:rPr lang="en-US" i="1" dirty="0" smtClean="0">
                <a:solidFill>
                  <a:schemeClr val="bg1">
                    <a:lumMod val="65000"/>
                  </a:schemeClr>
                </a:solidFill>
              </a:rPr>
              <a:t>atonement</a:t>
            </a:r>
          </a:p>
          <a:p>
            <a:r>
              <a:rPr lang="en-US" i="1" dirty="0" smtClean="0">
                <a:solidFill>
                  <a:prstClr val="white">
                    <a:lumMod val="65000"/>
                  </a:prstClr>
                </a:solidFill>
                <a:cs typeface="Times New Roman" pitchFamily="18" charset="0"/>
              </a:rPr>
              <a:t>Ascension</a:t>
            </a:r>
          </a:p>
          <a:p>
            <a:r>
              <a:rPr lang="en-US" i="1" dirty="0" smtClean="0">
                <a:solidFill>
                  <a:prstClr val="white">
                    <a:lumMod val="65000"/>
                  </a:prstClr>
                </a:solidFill>
                <a:cs typeface="Times New Roman" pitchFamily="18" charset="0"/>
              </a:rPr>
              <a:t>exaltation </a:t>
            </a:r>
            <a:r>
              <a:rPr lang="en-US" i="1" dirty="0">
                <a:solidFill>
                  <a:prstClr val="white">
                    <a:lumMod val="65000"/>
                  </a:prstClr>
                </a:solidFill>
                <a:cs typeface="Times New Roman" pitchFamily="18" charset="0"/>
              </a:rPr>
              <a:t>of </a:t>
            </a:r>
            <a:r>
              <a:rPr lang="en-US" i="1" dirty="0" smtClean="0">
                <a:solidFill>
                  <a:prstClr val="white">
                    <a:lumMod val="65000"/>
                  </a:prstClr>
                </a:solidFill>
                <a:cs typeface="Times New Roman" pitchFamily="18" charset="0"/>
              </a:rPr>
              <a:t>Christ</a:t>
            </a:r>
          </a:p>
          <a:p>
            <a:r>
              <a:rPr lang="en-US" i="1" dirty="0" smtClean="0">
                <a:solidFill>
                  <a:prstClr val="white">
                    <a:lumMod val="65000"/>
                  </a:prstClr>
                </a:solidFill>
                <a:cs typeface="Times New Roman" pitchFamily="18" charset="0"/>
              </a:rPr>
              <a:t>humiliation </a:t>
            </a:r>
            <a:r>
              <a:rPr lang="en-US" i="1" dirty="0">
                <a:solidFill>
                  <a:prstClr val="white">
                    <a:lumMod val="65000"/>
                  </a:prstClr>
                </a:solidFill>
                <a:cs typeface="Times New Roman" pitchFamily="18" charset="0"/>
              </a:rPr>
              <a:t>of </a:t>
            </a:r>
            <a:r>
              <a:rPr lang="en-US" i="1" dirty="0" smtClean="0">
                <a:solidFill>
                  <a:prstClr val="white">
                    <a:lumMod val="65000"/>
                  </a:prstClr>
                </a:solidFill>
                <a:cs typeface="Times New Roman" pitchFamily="18" charset="0"/>
              </a:rPr>
              <a:t>Christ</a:t>
            </a:r>
          </a:p>
          <a:p>
            <a:r>
              <a:rPr lang="en-US" i="1" dirty="0" smtClean="0">
                <a:solidFill>
                  <a:prstClr val="white">
                    <a:lumMod val="65000"/>
                  </a:prstClr>
                </a:solidFill>
                <a:cs typeface="Times New Roman" pitchFamily="18" charset="0"/>
              </a:rPr>
              <a:t>incorruptible</a:t>
            </a:r>
            <a:endParaRPr lang="en-US" i="1" dirty="0">
              <a:solidFill>
                <a:prstClr val="white">
                  <a:lumMod val="65000"/>
                </a:prstClr>
              </a:solidFill>
              <a:cs typeface="Times New Roman" pitchFamily="18" charset="0"/>
            </a:endParaRPr>
          </a:p>
          <a:p>
            <a:endParaRPr lang="en-US" i="1" dirty="0">
              <a:solidFill>
                <a:prstClr val="white">
                  <a:lumMod val="65000"/>
                </a:prstClr>
              </a:solidFill>
              <a:cs typeface="Times New Roman" pitchFamily="18" charset="0"/>
            </a:endParaRPr>
          </a:p>
        </p:txBody>
      </p:sp>
      <p:sp>
        <p:nvSpPr>
          <p:cNvPr id="2" name="TextBox 1"/>
          <p:cNvSpPr txBox="1"/>
          <p:nvPr/>
        </p:nvSpPr>
        <p:spPr>
          <a:xfrm>
            <a:off x="5791200" y="2514600"/>
            <a:ext cx="2359891" cy="3000821"/>
          </a:xfrm>
          <a:prstGeom prst="rect">
            <a:avLst/>
          </a:prstGeom>
          <a:noFill/>
        </p:spPr>
        <p:txBody>
          <a:bodyPr wrap="square" rtlCol="0">
            <a:spAutoFit/>
          </a:bodyPr>
          <a:lstStyle/>
          <a:p>
            <a:pPr>
              <a:spcBef>
                <a:spcPct val="50000"/>
              </a:spcBef>
            </a:pPr>
            <a:r>
              <a:rPr lang="en-US" i="1" dirty="0" smtClean="0">
                <a:solidFill>
                  <a:prstClr val="white">
                    <a:lumMod val="65000"/>
                  </a:prstClr>
                </a:solidFill>
                <a:cs typeface="Times New Roman" pitchFamily="18" charset="0"/>
              </a:rPr>
              <a:t>raised </a:t>
            </a:r>
            <a:r>
              <a:rPr lang="en-US" i="1" dirty="0">
                <a:solidFill>
                  <a:prstClr val="white">
                    <a:lumMod val="65000"/>
                  </a:prstClr>
                </a:solidFill>
                <a:cs typeface="Times New Roman" pitchFamily="18" charset="0"/>
              </a:rPr>
              <a:t>in </a:t>
            </a:r>
            <a:r>
              <a:rPr lang="en-US" i="1" dirty="0" smtClean="0">
                <a:solidFill>
                  <a:prstClr val="white">
                    <a:lumMod val="65000"/>
                  </a:prstClr>
                </a:solidFill>
                <a:cs typeface="Times New Roman" pitchFamily="18" charset="0"/>
              </a:rPr>
              <a:t>glory</a:t>
            </a:r>
          </a:p>
          <a:p>
            <a:pPr>
              <a:spcBef>
                <a:spcPct val="50000"/>
              </a:spcBef>
            </a:pPr>
            <a:r>
              <a:rPr lang="en-US" i="1" dirty="0" smtClean="0">
                <a:solidFill>
                  <a:prstClr val="white">
                    <a:lumMod val="65000"/>
                  </a:prstClr>
                </a:solidFill>
                <a:cs typeface="Times New Roman" pitchFamily="18" charset="0"/>
              </a:rPr>
              <a:t>raised </a:t>
            </a:r>
            <a:r>
              <a:rPr lang="en-US" i="1" dirty="0">
                <a:solidFill>
                  <a:prstClr val="white">
                    <a:lumMod val="65000"/>
                  </a:prstClr>
                </a:solidFill>
                <a:cs typeface="Times New Roman" pitchFamily="18" charset="0"/>
              </a:rPr>
              <a:t>in power</a:t>
            </a:r>
          </a:p>
          <a:p>
            <a:r>
              <a:rPr lang="en-US" i="1" dirty="0" smtClean="0">
                <a:solidFill>
                  <a:prstClr val="white">
                    <a:lumMod val="65000"/>
                  </a:prstClr>
                </a:solidFill>
                <a:cs typeface="Times New Roman" pitchFamily="18" charset="0"/>
              </a:rPr>
              <a:t>Resurrection</a:t>
            </a:r>
          </a:p>
          <a:p>
            <a:r>
              <a:rPr lang="en-US" i="1" dirty="0" smtClean="0">
                <a:solidFill>
                  <a:prstClr val="white">
                    <a:lumMod val="65000"/>
                  </a:prstClr>
                </a:solidFill>
                <a:cs typeface="Times New Roman" pitchFamily="18" charset="0"/>
              </a:rPr>
              <a:t>Session</a:t>
            </a:r>
          </a:p>
          <a:p>
            <a:r>
              <a:rPr lang="en-US" i="1" dirty="0" smtClean="0">
                <a:solidFill>
                  <a:prstClr val="white">
                    <a:lumMod val="65000"/>
                  </a:prstClr>
                </a:solidFill>
                <a:cs typeface="Times New Roman" pitchFamily="18" charset="0"/>
              </a:rPr>
              <a:t>spiritual body</a:t>
            </a:r>
          </a:p>
          <a:p>
            <a:r>
              <a:rPr lang="en-US" i="1" dirty="0" smtClean="0">
                <a:solidFill>
                  <a:prstClr val="white">
                    <a:lumMod val="65000"/>
                  </a:prstClr>
                </a:solidFill>
                <a:cs typeface="Times New Roman" pitchFamily="18" charset="0"/>
              </a:rPr>
              <a:t>states </a:t>
            </a:r>
            <a:r>
              <a:rPr lang="en-US" i="1" dirty="0">
                <a:solidFill>
                  <a:prstClr val="white">
                    <a:lumMod val="65000"/>
                  </a:prstClr>
                </a:solidFill>
                <a:cs typeface="Times New Roman" pitchFamily="18" charset="0"/>
              </a:rPr>
              <a:t>of Jesus </a:t>
            </a:r>
            <a:r>
              <a:rPr lang="en-US" i="1" dirty="0" smtClean="0">
                <a:solidFill>
                  <a:prstClr val="white">
                    <a:lumMod val="65000"/>
                  </a:prstClr>
                </a:solidFill>
                <a:cs typeface="Times New Roman" pitchFamily="18" charset="0"/>
              </a:rPr>
              <a:t>Christ</a:t>
            </a:r>
          </a:p>
          <a:p>
            <a:r>
              <a:rPr lang="en-US" i="1" dirty="0" smtClean="0">
                <a:solidFill>
                  <a:prstClr val="white">
                    <a:lumMod val="65000"/>
                  </a:prstClr>
                </a:solidFill>
                <a:cs typeface="Times New Roman" pitchFamily="18" charset="0"/>
              </a:rPr>
              <a:t>Intercession</a:t>
            </a:r>
          </a:p>
          <a:p>
            <a:r>
              <a:rPr lang="en-US" i="1" dirty="0" smtClean="0">
                <a:solidFill>
                  <a:prstClr val="white">
                    <a:lumMod val="65000"/>
                  </a:prstClr>
                </a:solidFill>
                <a:cs typeface="Times New Roman" pitchFamily="18" charset="0"/>
              </a:rPr>
              <a:t>King</a:t>
            </a:r>
          </a:p>
          <a:p>
            <a:r>
              <a:rPr lang="en-US" i="1" dirty="0" smtClean="0">
                <a:solidFill>
                  <a:prstClr val="white">
                    <a:lumMod val="65000"/>
                  </a:prstClr>
                </a:solidFill>
                <a:cs typeface="Times New Roman" pitchFamily="18" charset="0"/>
              </a:rPr>
              <a:t>Priest</a:t>
            </a:r>
          </a:p>
          <a:p>
            <a:r>
              <a:rPr lang="en-US" i="1" dirty="0" smtClean="0">
                <a:solidFill>
                  <a:prstClr val="white">
                    <a:lumMod val="65000"/>
                  </a:prstClr>
                </a:solidFill>
                <a:cs typeface="Times New Roman" pitchFamily="18" charset="0"/>
              </a:rPr>
              <a:t>prophet</a:t>
            </a:r>
            <a:endParaRPr lang="en-US" dirty="0"/>
          </a:p>
        </p:txBody>
      </p:sp>
      <p:sp>
        <p:nvSpPr>
          <p:cNvPr id="4" name="TextBox 3"/>
          <p:cNvSpPr txBox="1"/>
          <p:nvPr/>
        </p:nvSpPr>
        <p:spPr>
          <a:xfrm>
            <a:off x="381000" y="2514600"/>
            <a:ext cx="2514600" cy="3416320"/>
          </a:xfrm>
          <a:prstGeom prst="rect">
            <a:avLst/>
          </a:prstGeom>
          <a:noFill/>
        </p:spPr>
        <p:txBody>
          <a:bodyPr wrap="square" rtlCol="0">
            <a:spAutoFit/>
          </a:bodyPr>
          <a:lstStyle/>
          <a:p>
            <a:r>
              <a:rPr lang="en-US" i="1" dirty="0" smtClean="0">
                <a:solidFill>
                  <a:schemeClr val="bg1">
                    <a:lumMod val="65000"/>
                  </a:schemeClr>
                </a:solidFill>
              </a:rPr>
              <a:t>Consequent absolute    	necessity view</a:t>
            </a:r>
            <a:endParaRPr lang="en-US" i="1" dirty="0">
              <a:solidFill>
                <a:schemeClr val="bg1">
                  <a:lumMod val="65000"/>
                </a:schemeClr>
              </a:solidFill>
            </a:endParaRPr>
          </a:p>
          <a:p>
            <a:r>
              <a:rPr lang="en-US" i="1" dirty="0">
                <a:solidFill>
                  <a:schemeClr val="bg1">
                    <a:lumMod val="65000"/>
                  </a:schemeClr>
                </a:solidFill>
              </a:rPr>
              <a:t>active obedience</a:t>
            </a:r>
          </a:p>
          <a:p>
            <a:r>
              <a:rPr lang="en-US" i="1" dirty="0">
                <a:solidFill>
                  <a:schemeClr val="bg1">
                    <a:lumMod val="65000"/>
                  </a:schemeClr>
                </a:solidFill>
              </a:rPr>
              <a:t>atonement</a:t>
            </a:r>
          </a:p>
          <a:p>
            <a:r>
              <a:rPr lang="en-US" i="1" dirty="0">
                <a:solidFill>
                  <a:schemeClr val="bg1">
                    <a:lumMod val="65000"/>
                  </a:schemeClr>
                </a:solidFill>
              </a:rPr>
              <a:t>blood of Christ</a:t>
            </a:r>
          </a:p>
          <a:p>
            <a:r>
              <a:rPr lang="en-US" i="1" dirty="0" smtClean="0">
                <a:solidFill>
                  <a:schemeClr val="bg1">
                    <a:lumMod val="65000"/>
                  </a:schemeClr>
                </a:solidFill>
              </a:rPr>
              <a:t>example </a:t>
            </a:r>
            <a:r>
              <a:rPr lang="en-US" i="1" dirty="0">
                <a:solidFill>
                  <a:schemeClr val="bg1">
                    <a:lumMod val="65000"/>
                  </a:schemeClr>
                </a:solidFill>
              </a:rPr>
              <a:t>theory</a:t>
            </a:r>
          </a:p>
          <a:p>
            <a:r>
              <a:rPr lang="en-US" i="1" dirty="0">
                <a:solidFill>
                  <a:schemeClr val="bg1">
                    <a:lumMod val="65000"/>
                  </a:schemeClr>
                </a:solidFill>
              </a:rPr>
              <a:t>general redemption</a:t>
            </a:r>
          </a:p>
          <a:p>
            <a:r>
              <a:rPr lang="en-US" i="1" dirty="0">
                <a:solidFill>
                  <a:schemeClr val="bg1">
                    <a:lumMod val="65000"/>
                  </a:schemeClr>
                </a:solidFill>
              </a:rPr>
              <a:t>governmental theory</a:t>
            </a:r>
          </a:p>
          <a:p>
            <a:r>
              <a:rPr lang="en-US" i="1" dirty="0">
                <a:solidFill>
                  <a:schemeClr val="bg1">
                    <a:lumMod val="65000"/>
                  </a:schemeClr>
                </a:solidFill>
              </a:rPr>
              <a:t>impute</a:t>
            </a:r>
          </a:p>
          <a:p>
            <a:r>
              <a:rPr lang="en-US" i="1" dirty="0">
                <a:solidFill>
                  <a:schemeClr val="bg1">
                    <a:lumMod val="65000"/>
                  </a:schemeClr>
                </a:solidFill>
              </a:rPr>
              <a:t>limited atonement</a:t>
            </a:r>
          </a:p>
          <a:p>
            <a:r>
              <a:rPr lang="en-US" i="1" dirty="0">
                <a:solidFill>
                  <a:schemeClr val="bg1">
                    <a:lumMod val="65000"/>
                  </a:schemeClr>
                </a:solidFill>
              </a:rPr>
              <a:t>moral influence theory</a:t>
            </a:r>
          </a:p>
          <a:p>
            <a:r>
              <a:rPr lang="en-US" i="1" dirty="0" smtClean="0">
                <a:solidFill>
                  <a:schemeClr val="bg1">
                    <a:lumMod val="65000"/>
                  </a:schemeClr>
                </a:solidFill>
              </a:rPr>
              <a:t>Particular redemption</a:t>
            </a:r>
            <a:endParaRPr lang="en-US" i="1" dirty="0">
              <a:solidFill>
                <a:schemeClr val="bg1">
                  <a:lumMod val="65000"/>
                </a:schemeClr>
              </a:solidFill>
            </a:endParaRPr>
          </a:p>
        </p:txBody>
      </p:sp>
    </p:spTree>
    <p:extLst>
      <p:ext uri="{BB962C8B-B14F-4D97-AF65-F5344CB8AC3E}">
        <p14:creationId xmlns:p14="http://schemas.microsoft.com/office/powerpoint/2010/main" val="368709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4. Distinguishing the </a:t>
            </a:r>
            <a:r>
              <a:rPr lang="en-US" sz="2600" dirty="0" err="1" smtClean="0">
                <a:solidFill>
                  <a:prstClr val="white"/>
                </a:solidFill>
                <a:effectLst>
                  <a:outerShdw blurRad="38100" dist="38100" dir="2700000" algn="tl">
                    <a:srgbClr val="808080"/>
                  </a:outerShdw>
                </a:effectLst>
              </a:rPr>
              <a:t>obediences</a:t>
            </a:r>
            <a:r>
              <a:rPr lang="en-US" sz="2600" dirty="0" smtClean="0">
                <a:solidFill>
                  <a:prstClr val="white"/>
                </a:solidFill>
                <a:effectLst>
                  <a:outerShdw blurRad="38100" dist="38100" dir="2700000" algn="tl">
                    <a:srgbClr val="808080"/>
                  </a:outerShdw>
                </a:effectLst>
              </a:rPr>
              <a:t>…</a:t>
            </a:r>
            <a:endParaRPr lang="en-US" sz="2800" dirty="0">
              <a:solidFill>
                <a:schemeClr val="bg1">
                  <a:lumMod val="95000"/>
                </a:schemeClr>
              </a:solidFill>
            </a:endParaRPr>
          </a:p>
        </p:txBody>
      </p:sp>
      <p:sp>
        <p:nvSpPr>
          <p:cNvPr id="5" name="TextBox 4"/>
          <p:cNvSpPr txBox="1"/>
          <p:nvPr/>
        </p:nvSpPr>
        <p:spPr>
          <a:xfrm>
            <a:off x="685800" y="5867400"/>
            <a:ext cx="7292417" cy="369332"/>
          </a:xfrm>
          <a:prstGeom prst="rect">
            <a:avLst/>
          </a:prstGeom>
          <a:noFill/>
        </p:spPr>
        <p:txBody>
          <a:bodyPr wrap="square" rtlCol="0">
            <a:spAutoFit/>
          </a:bodyPr>
          <a:lstStyle/>
          <a:p>
            <a:r>
              <a:rPr lang="en-US" dirty="0" smtClean="0">
                <a:solidFill>
                  <a:schemeClr val="bg1"/>
                </a:solidFill>
                <a:latin typeface="Ringbearer" pitchFamily="18" charset="0"/>
              </a:rPr>
              <a:t>“My soul is very sorrowful, even to death” (Matt. 26:38)</a:t>
            </a:r>
            <a:endParaRPr lang="en-US" dirty="0">
              <a:solidFill>
                <a:schemeClr val="bg1"/>
              </a:solidFill>
              <a:effectLst>
                <a:outerShdw blurRad="38100" dist="38100" dir="2700000" algn="tl">
                  <a:srgbClr val="000000">
                    <a:alpha val="43137"/>
                  </a:srgbClr>
                </a:outerShdw>
              </a:effectLst>
              <a:latin typeface="Ringbearer" pitchFamily="18" charset="0"/>
            </a:endParaRPr>
          </a:p>
        </p:txBody>
      </p:sp>
      <p:sp>
        <p:nvSpPr>
          <p:cNvPr id="11" name="TextBox 10"/>
          <p:cNvSpPr txBox="1"/>
          <p:nvPr/>
        </p:nvSpPr>
        <p:spPr>
          <a:xfrm>
            <a:off x="6819899" y="3157491"/>
            <a:ext cx="2133600"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Obedience in Death</a:t>
            </a:r>
            <a:endParaRPr lang="en-US" sz="6600" dirty="0">
              <a:solidFill>
                <a:schemeClr val="accent2">
                  <a:lumMod val="60000"/>
                  <a:lumOff val="40000"/>
                </a:schemeClr>
              </a:solidFill>
              <a:latin typeface="Parchment" panose="03040602040708040804" pitchFamily="66" charset="0"/>
            </a:endParaRPr>
          </a:p>
        </p:txBody>
      </p:sp>
      <p:sp>
        <p:nvSpPr>
          <p:cNvPr id="14" name="Rectangle 13"/>
          <p:cNvSpPr/>
          <p:nvPr/>
        </p:nvSpPr>
        <p:spPr>
          <a:xfrm>
            <a:off x="304800" y="1676400"/>
            <a:ext cx="8229600" cy="369332"/>
          </a:xfrm>
          <a:prstGeom prst="rect">
            <a:avLst/>
          </a:prstGeom>
        </p:spPr>
        <p:txBody>
          <a:bodyPr wrap="square">
            <a:spAutoFit/>
          </a:bodyPr>
          <a:lstStyle/>
          <a:p>
            <a:r>
              <a:rPr lang="en-US" dirty="0" smtClean="0">
                <a:solidFill>
                  <a:schemeClr val="bg1">
                    <a:lumMod val="75000"/>
                  </a:schemeClr>
                </a:solidFill>
              </a:rPr>
              <a:t>If Christ had only earned forgiveness of sins for us, then we would not merit heaven.</a:t>
            </a:r>
            <a:endParaRPr lang="en-US" dirty="0">
              <a:solidFill>
                <a:schemeClr val="bg1">
                  <a:lumMod val="7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0574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315694" y="457200"/>
            <a:ext cx="2590800" cy="881666"/>
          </a:xfrm>
          <a:prstGeom prst="wedgeRoundRectCallout">
            <a:avLst>
              <a:gd name="adj1" fmla="val -64486"/>
              <a:gd name="adj2" fmla="val 55998"/>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“Passive Obedience”</a:t>
            </a:r>
            <a:endParaRPr lang="en-US" sz="2400" dirty="0">
              <a:effectLst>
                <a:outerShdw blurRad="38100" dist="38100" dir="2700000" algn="tl">
                  <a:srgbClr val="000000">
                    <a:alpha val="43137"/>
                  </a:srgbClr>
                </a:outerShdw>
              </a:effectLst>
            </a:endParaRPr>
          </a:p>
        </p:txBody>
      </p:sp>
      <p:sp>
        <p:nvSpPr>
          <p:cNvPr id="12" name="TextBox 11"/>
          <p:cNvSpPr txBox="1"/>
          <p:nvPr/>
        </p:nvSpPr>
        <p:spPr>
          <a:xfrm>
            <a:off x="685800" y="2133600"/>
            <a:ext cx="5791200" cy="3416320"/>
          </a:xfrm>
          <a:prstGeom prst="rect">
            <a:avLst/>
          </a:prstGeom>
          <a:noFill/>
        </p:spPr>
        <p:txBody>
          <a:bodyPr wrap="square" rtlCol="0">
            <a:spAutoFit/>
          </a:bodyPr>
          <a:lstStyle/>
          <a:p>
            <a:pPr marL="457200" indent="-457200">
              <a:buAutoNum type="alphaLcPeriod"/>
            </a:pPr>
            <a:r>
              <a:rPr lang="en-US" sz="2400" dirty="0" smtClean="0">
                <a:solidFill>
                  <a:schemeClr val="bg1"/>
                </a:solidFill>
              </a:rPr>
              <a:t>He suffered His Whole life.</a:t>
            </a:r>
          </a:p>
          <a:p>
            <a:pPr marL="457200" indent="-457200">
              <a:buAutoNum type="alphaLcPeriod"/>
            </a:pPr>
            <a:endParaRPr lang="en-US" sz="2400" dirty="0" smtClean="0">
              <a:solidFill>
                <a:schemeClr val="bg1"/>
              </a:solidFill>
            </a:endParaRPr>
          </a:p>
          <a:p>
            <a:pPr marL="457200" indent="-457200">
              <a:buAutoNum type="alphaLcPeriod"/>
            </a:pPr>
            <a:endParaRPr lang="en-US" sz="2400" dirty="0" smtClean="0">
              <a:solidFill>
                <a:schemeClr val="bg1"/>
              </a:solidFill>
            </a:endParaRPr>
          </a:p>
          <a:p>
            <a:pPr marL="457200" indent="-457200">
              <a:buAutoNum type="alphaLcPeriod"/>
            </a:pPr>
            <a:r>
              <a:rPr lang="en-US" sz="2400" dirty="0" smtClean="0">
                <a:solidFill>
                  <a:schemeClr val="bg1"/>
                </a:solidFill>
              </a:rPr>
              <a:t>The Pain of the Cross</a:t>
            </a:r>
          </a:p>
          <a:p>
            <a:pPr marL="457200" indent="-457200">
              <a:buAutoNum type="alphaLcPeriod"/>
            </a:pPr>
            <a:endParaRPr lang="en-US" sz="2400" dirty="0" smtClean="0">
              <a:solidFill>
                <a:schemeClr val="bg1"/>
              </a:solidFill>
            </a:endParaRPr>
          </a:p>
          <a:p>
            <a:pPr marL="457200" indent="-457200">
              <a:buAutoNum type="alphaLcPeriod"/>
            </a:pPr>
            <a:endParaRPr lang="en-US" sz="2400" dirty="0" smtClean="0">
              <a:solidFill>
                <a:schemeClr val="bg1"/>
              </a:solidFill>
            </a:endParaRPr>
          </a:p>
          <a:p>
            <a:pPr marL="914400" lvl="1" indent="-457200">
              <a:buAutoNum type="alphaLcPeriod"/>
            </a:pPr>
            <a:r>
              <a:rPr lang="en-US" sz="2400" dirty="0" smtClean="0">
                <a:solidFill>
                  <a:schemeClr val="bg1"/>
                </a:solidFill>
              </a:rPr>
              <a:t>Physical pain &amp; death</a:t>
            </a:r>
          </a:p>
          <a:p>
            <a:pPr marL="914400" lvl="1" indent="-457200">
              <a:buAutoNum type="alphaLcPeriod"/>
            </a:pPr>
            <a:r>
              <a:rPr lang="en-US" sz="2400" dirty="0" smtClean="0">
                <a:solidFill>
                  <a:schemeClr val="bg1"/>
                </a:solidFill>
              </a:rPr>
              <a:t>Pain of bearing sin</a:t>
            </a:r>
          </a:p>
          <a:p>
            <a:pPr marL="914400" lvl="1" indent="-457200">
              <a:buAutoNum type="alphaLcPeriod"/>
            </a:pPr>
            <a:r>
              <a:rPr lang="en-US" sz="2400" dirty="0" smtClean="0">
                <a:solidFill>
                  <a:schemeClr val="bg1"/>
                </a:solidFill>
              </a:rPr>
              <a:t>Abandonment</a:t>
            </a:r>
          </a:p>
        </p:txBody>
      </p:sp>
      <p:sp>
        <p:nvSpPr>
          <p:cNvPr id="13" name="Rounded Rectangular Callout 12"/>
          <p:cNvSpPr/>
          <p:nvPr/>
        </p:nvSpPr>
        <p:spPr>
          <a:xfrm>
            <a:off x="381000" y="2667000"/>
            <a:ext cx="6096000" cy="533400"/>
          </a:xfrm>
          <a:prstGeom prst="wedgeRoundRectCallout">
            <a:avLst>
              <a:gd name="adj1" fmla="val 21335"/>
              <a:gd name="adj2" fmla="val -83288"/>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Temptation, opposition, death of </a:t>
            </a:r>
            <a:r>
              <a:rPr lang="en-US" sz="2400" dirty="0" err="1" smtClean="0">
                <a:effectLst>
                  <a:outerShdw blurRad="38100" dist="38100" dir="2700000" algn="tl">
                    <a:srgbClr val="000000">
                      <a:alpha val="43137"/>
                    </a:srgbClr>
                  </a:outerShdw>
                </a:effectLst>
              </a:rPr>
              <a:t>Laz</a:t>
            </a:r>
            <a:r>
              <a:rPr lang="en-US" sz="2400" dirty="0" smtClean="0">
                <a:effectLst>
                  <a:outerShdw blurRad="38100" dist="38100" dir="2700000" algn="tl">
                    <a:srgbClr val="000000">
                      <a:alpha val="43137"/>
                    </a:srgbClr>
                  </a:outerShdw>
                </a:effectLst>
              </a:rPr>
              <a:t> &amp; dad, </a:t>
            </a:r>
            <a:endParaRPr lang="en-US" sz="2400" dirty="0">
              <a:effectLst>
                <a:outerShdw blurRad="38100" dist="38100" dir="2700000" algn="tl">
                  <a:srgbClr val="000000">
                    <a:alpha val="43137"/>
                  </a:srgbClr>
                </a:outerShdw>
              </a:effectLst>
            </a:endParaRPr>
          </a:p>
        </p:txBody>
      </p:sp>
      <p:sp>
        <p:nvSpPr>
          <p:cNvPr id="15" name="Rounded Rectangular Callout 14"/>
          <p:cNvSpPr/>
          <p:nvPr/>
        </p:nvSpPr>
        <p:spPr>
          <a:xfrm>
            <a:off x="457200" y="3733800"/>
            <a:ext cx="6096000" cy="533400"/>
          </a:xfrm>
          <a:prstGeom prst="wedgeRoundRectCallout">
            <a:avLst>
              <a:gd name="adj1" fmla="val 21335"/>
              <a:gd name="adj2" fmla="val -83288"/>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Climax of the agony of His suffering</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2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fade">
                                      <p:cBhvr>
                                        <p:cTn id="27" dur="2000"/>
                                        <p:tgtEl>
                                          <p:spTgt spid="1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20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1" uiExpand="1" build="p" bldLvl="5"/>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4. Distinguishing the </a:t>
            </a:r>
            <a:r>
              <a:rPr lang="en-US" sz="2600" dirty="0" err="1" smtClean="0">
                <a:solidFill>
                  <a:prstClr val="white"/>
                </a:solidFill>
                <a:effectLst>
                  <a:outerShdw blurRad="38100" dist="38100" dir="2700000" algn="tl">
                    <a:srgbClr val="808080"/>
                  </a:outerShdw>
                </a:effectLst>
              </a:rPr>
              <a:t>obediences</a:t>
            </a:r>
            <a:r>
              <a:rPr lang="en-US" sz="2600" dirty="0" smtClean="0">
                <a:solidFill>
                  <a:prstClr val="white"/>
                </a:solidFill>
                <a:effectLst>
                  <a:outerShdw blurRad="38100" dist="38100" dir="2700000" algn="tl">
                    <a:srgbClr val="808080"/>
                  </a:outerShdw>
                </a:effectLst>
              </a:rPr>
              <a:t>…</a:t>
            </a:r>
            <a:endParaRPr lang="en-US" sz="2800" dirty="0">
              <a:solidFill>
                <a:schemeClr val="bg1">
                  <a:lumMod val="95000"/>
                </a:schemeClr>
              </a:solidFill>
            </a:endParaRPr>
          </a:p>
        </p:txBody>
      </p:sp>
      <p:sp>
        <p:nvSpPr>
          <p:cNvPr id="5" name="TextBox 4"/>
          <p:cNvSpPr txBox="1"/>
          <p:nvPr/>
        </p:nvSpPr>
        <p:spPr>
          <a:xfrm>
            <a:off x="0" y="5181600"/>
            <a:ext cx="9144000" cy="923330"/>
          </a:xfrm>
          <a:prstGeom prst="rect">
            <a:avLst/>
          </a:prstGeom>
          <a:noFill/>
        </p:spPr>
        <p:txBody>
          <a:bodyPr wrap="square" rtlCol="0">
            <a:spAutoFit/>
          </a:bodyPr>
          <a:lstStyle/>
          <a:p>
            <a:r>
              <a:rPr lang="en-US" dirty="0" smtClean="0">
                <a:solidFill>
                  <a:schemeClr val="bg1">
                    <a:lumMod val="85000"/>
                  </a:schemeClr>
                </a:solidFill>
              </a:rPr>
              <a:t>“We do not need to hold that Jesus suffered more physical pain than any human being has ever suffered, for the Bible nowhere makes such a claim. But we still must not forget that death by crucifixion was one of the most horrible forms of execution ever devised by man.”  WG, 496</a:t>
            </a:r>
            <a:endParaRPr lang="en-US" dirty="0">
              <a:solidFill>
                <a:schemeClr val="bg1">
                  <a:lumMod val="85000"/>
                </a:schemeClr>
              </a:solidFill>
              <a:effectLst>
                <a:outerShdw blurRad="38100" dist="38100" dir="2700000" algn="tl">
                  <a:srgbClr val="000000">
                    <a:alpha val="43137"/>
                  </a:srgbClr>
                </a:outerShdw>
              </a:effectLst>
              <a:latin typeface="Ringbearer" pitchFamily="18" charset="0"/>
            </a:endParaRPr>
          </a:p>
        </p:txBody>
      </p:sp>
      <p:sp>
        <p:nvSpPr>
          <p:cNvPr id="11" name="TextBox 10"/>
          <p:cNvSpPr txBox="1"/>
          <p:nvPr/>
        </p:nvSpPr>
        <p:spPr>
          <a:xfrm>
            <a:off x="6819899" y="3157491"/>
            <a:ext cx="2133600"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Obedience in Death</a:t>
            </a:r>
            <a:endParaRPr lang="en-US" sz="6600" dirty="0">
              <a:solidFill>
                <a:schemeClr val="accent2">
                  <a:lumMod val="60000"/>
                  <a:lumOff val="40000"/>
                </a:schemeClr>
              </a:solidFill>
              <a:latin typeface="Parchment" panose="03040602040708040804" pitchFamily="66" charset="0"/>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0574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315694" y="457200"/>
            <a:ext cx="2590800" cy="881666"/>
          </a:xfrm>
          <a:prstGeom prst="wedgeRoundRectCallout">
            <a:avLst>
              <a:gd name="adj1" fmla="val -64486"/>
              <a:gd name="adj2" fmla="val 55998"/>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“Passive Obedience”</a:t>
            </a:r>
            <a:endParaRPr lang="en-US" sz="2400" dirty="0">
              <a:effectLst>
                <a:outerShdw blurRad="38100" dist="38100" dir="2700000" algn="tl">
                  <a:srgbClr val="000000">
                    <a:alpha val="43137"/>
                  </a:srgbClr>
                </a:outerShdw>
              </a:effectLst>
            </a:endParaRPr>
          </a:p>
        </p:txBody>
      </p:sp>
      <p:sp>
        <p:nvSpPr>
          <p:cNvPr id="12" name="TextBox 11"/>
          <p:cNvSpPr txBox="1"/>
          <p:nvPr/>
        </p:nvSpPr>
        <p:spPr>
          <a:xfrm>
            <a:off x="304800" y="1295400"/>
            <a:ext cx="5791200" cy="830997"/>
          </a:xfrm>
          <a:prstGeom prst="rect">
            <a:avLst/>
          </a:prstGeom>
          <a:noFill/>
        </p:spPr>
        <p:txBody>
          <a:bodyPr wrap="square" rtlCol="0">
            <a:spAutoFit/>
          </a:bodyPr>
          <a:lstStyle/>
          <a:p>
            <a:pPr marL="457200" indent="-457200"/>
            <a:endParaRPr lang="en-US" sz="2400" dirty="0" smtClean="0">
              <a:solidFill>
                <a:schemeClr val="bg1"/>
              </a:solidFill>
            </a:endParaRPr>
          </a:p>
          <a:p>
            <a:pPr marL="914400" lvl="1" indent="-457200">
              <a:buAutoNum type="alphaLcPeriod"/>
            </a:pPr>
            <a:r>
              <a:rPr lang="en-US" sz="2400" dirty="0" smtClean="0">
                <a:solidFill>
                  <a:schemeClr val="bg1"/>
                </a:solidFill>
              </a:rPr>
              <a:t>Physical pain &amp; death</a:t>
            </a:r>
          </a:p>
        </p:txBody>
      </p:sp>
      <p:sp>
        <p:nvSpPr>
          <p:cNvPr id="13" name="Rectangle 12"/>
          <p:cNvSpPr/>
          <p:nvPr/>
        </p:nvSpPr>
        <p:spPr>
          <a:xfrm>
            <a:off x="5029200" y="6248400"/>
            <a:ext cx="3858429" cy="369332"/>
          </a:xfrm>
          <a:prstGeom prst="rect">
            <a:avLst/>
          </a:prstGeom>
        </p:spPr>
        <p:txBody>
          <a:bodyPr wrap="none">
            <a:spAutoFit/>
          </a:bodyPr>
          <a:lstStyle/>
          <a:p>
            <a:r>
              <a:rPr lang="en-US" dirty="0" smtClean="0">
                <a:hlinkClick r:id="rId5" tooltip="The Crucifixion of Jesus a Medical look-MUST SEE!!!"/>
              </a:rPr>
              <a:t>The Crucifixion of Jesus a Medical look-</a:t>
            </a:r>
            <a:endParaRPr lang="en-US" dirty="0"/>
          </a:p>
        </p:txBody>
      </p:sp>
      <p:pic>
        <p:nvPicPr>
          <p:cNvPr id="16386" name="Picture 2" descr="http://www.dwellingplaceindy.org/wp-content/uploads/2014/04/crucifixion.jpg"/>
          <p:cNvPicPr>
            <a:picLocks noChangeAspect="1" noChangeArrowheads="1"/>
          </p:cNvPicPr>
          <p:nvPr/>
        </p:nvPicPr>
        <p:blipFill>
          <a:blip r:embed="rId6" cstate="print"/>
          <a:srcRect/>
          <a:stretch>
            <a:fillRect/>
          </a:stretch>
        </p:blipFill>
        <p:spPr bwMode="auto">
          <a:xfrm>
            <a:off x="417880" y="2286000"/>
            <a:ext cx="6240096"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4. Distinguishing the </a:t>
            </a:r>
            <a:r>
              <a:rPr lang="en-US" sz="2600" dirty="0" err="1" smtClean="0">
                <a:solidFill>
                  <a:prstClr val="white"/>
                </a:solidFill>
                <a:effectLst>
                  <a:outerShdw blurRad="38100" dist="38100" dir="2700000" algn="tl">
                    <a:srgbClr val="808080"/>
                  </a:outerShdw>
                </a:effectLst>
              </a:rPr>
              <a:t>obediences</a:t>
            </a:r>
            <a:r>
              <a:rPr lang="en-US" sz="2600" dirty="0" smtClean="0">
                <a:solidFill>
                  <a:prstClr val="white"/>
                </a:solidFill>
                <a:effectLst>
                  <a:outerShdw blurRad="38100" dist="38100" dir="2700000" algn="tl">
                    <a:srgbClr val="808080"/>
                  </a:outerShdw>
                </a:effectLst>
              </a:rPr>
              <a:t>…</a:t>
            </a:r>
            <a:endParaRPr lang="en-US" sz="2800" dirty="0">
              <a:solidFill>
                <a:schemeClr val="bg1">
                  <a:lumMod val="95000"/>
                </a:schemeClr>
              </a:solidFill>
            </a:endParaRPr>
          </a:p>
        </p:txBody>
      </p:sp>
      <p:sp>
        <p:nvSpPr>
          <p:cNvPr id="11" name="TextBox 10"/>
          <p:cNvSpPr txBox="1"/>
          <p:nvPr/>
        </p:nvSpPr>
        <p:spPr>
          <a:xfrm>
            <a:off x="6781800" y="4495800"/>
            <a:ext cx="2133600"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Obedience in Death</a:t>
            </a:r>
            <a:endParaRPr lang="en-US" sz="6600" dirty="0">
              <a:solidFill>
                <a:schemeClr val="accent2">
                  <a:lumMod val="60000"/>
                  <a:lumOff val="40000"/>
                </a:schemeClr>
              </a:solidFill>
              <a:latin typeface="Parchment" panose="03040602040708040804" pitchFamily="66" charset="0"/>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7416" y="52578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315694" y="457200"/>
            <a:ext cx="2590800" cy="881666"/>
          </a:xfrm>
          <a:prstGeom prst="wedgeRoundRectCallout">
            <a:avLst>
              <a:gd name="adj1" fmla="val -64486"/>
              <a:gd name="adj2" fmla="val 55998"/>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“Passive Obedience”</a:t>
            </a:r>
            <a:endParaRPr lang="en-US" sz="2400" dirty="0">
              <a:effectLst>
                <a:outerShdw blurRad="38100" dist="38100" dir="2700000" algn="tl">
                  <a:srgbClr val="000000">
                    <a:alpha val="43137"/>
                  </a:srgbClr>
                </a:outerShdw>
              </a:effectLst>
            </a:endParaRPr>
          </a:p>
        </p:txBody>
      </p:sp>
      <p:sp>
        <p:nvSpPr>
          <p:cNvPr id="12" name="TextBox 11"/>
          <p:cNvSpPr txBox="1"/>
          <p:nvPr/>
        </p:nvSpPr>
        <p:spPr>
          <a:xfrm>
            <a:off x="304800" y="1295400"/>
            <a:ext cx="5791200" cy="830997"/>
          </a:xfrm>
          <a:prstGeom prst="rect">
            <a:avLst/>
          </a:prstGeom>
          <a:noFill/>
        </p:spPr>
        <p:txBody>
          <a:bodyPr wrap="square" rtlCol="0">
            <a:spAutoFit/>
          </a:bodyPr>
          <a:lstStyle/>
          <a:p>
            <a:pPr marL="457200" indent="-457200"/>
            <a:endParaRPr lang="en-US" sz="2400" dirty="0" smtClean="0">
              <a:solidFill>
                <a:schemeClr val="bg1"/>
              </a:solidFill>
            </a:endParaRPr>
          </a:p>
          <a:p>
            <a:pPr marL="914400" lvl="1" indent="-457200"/>
            <a:r>
              <a:rPr lang="en-US" sz="2400" dirty="0" smtClean="0">
                <a:solidFill>
                  <a:schemeClr val="bg1"/>
                </a:solidFill>
              </a:rPr>
              <a:t>b.  Pain of bearing sin</a:t>
            </a:r>
          </a:p>
        </p:txBody>
      </p:sp>
      <p:sp>
        <p:nvSpPr>
          <p:cNvPr id="13" name="TextBox 12"/>
          <p:cNvSpPr txBox="1"/>
          <p:nvPr/>
        </p:nvSpPr>
        <p:spPr>
          <a:xfrm>
            <a:off x="457200" y="2286000"/>
            <a:ext cx="6400800" cy="4247317"/>
          </a:xfrm>
          <a:prstGeom prst="rect">
            <a:avLst/>
          </a:prstGeom>
          <a:noFill/>
        </p:spPr>
        <p:txBody>
          <a:bodyPr wrap="square" rtlCol="0">
            <a:spAutoFit/>
          </a:bodyPr>
          <a:lstStyle/>
          <a:p>
            <a:r>
              <a:rPr lang="en-US" dirty="0" smtClean="0">
                <a:solidFill>
                  <a:schemeClr val="bg1">
                    <a:lumMod val="85000"/>
                  </a:schemeClr>
                </a:solidFill>
              </a:rPr>
              <a:t>More awful than the pain of physical suffering that Jesus endured was the psychological pain of bearing the guilt for our sin.</a:t>
            </a:r>
          </a:p>
          <a:p>
            <a:endParaRPr lang="en-US" dirty="0" smtClean="0">
              <a:solidFill>
                <a:schemeClr val="bg1">
                  <a:lumMod val="85000"/>
                </a:schemeClr>
              </a:solidFill>
              <a:effectLst>
                <a:outerShdw blurRad="38100" dist="38100" dir="2700000" algn="tl">
                  <a:srgbClr val="000000">
                    <a:alpha val="43137"/>
                  </a:srgbClr>
                </a:outerShdw>
              </a:effectLst>
              <a:latin typeface="Ringbearer" pitchFamily="18" charset="0"/>
            </a:endParaRPr>
          </a:p>
          <a:p>
            <a:r>
              <a:rPr lang="en-US" dirty="0" smtClean="0">
                <a:solidFill>
                  <a:schemeClr val="bg1">
                    <a:lumMod val="85000"/>
                  </a:schemeClr>
                </a:solidFill>
              </a:rPr>
              <a:t>The passage from 2 Corinthians quoted above, together with the verses from Isaiah, indicate that it was God the Father who put our sins on Christ. How could that be? In the same way in which Adam’s sins were imputed to us,10 so God </a:t>
            </a:r>
            <a:r>
              <a:rPr lang="en-US" i="1" dirty="0" smtClean="0">
                <a:solidFill>
                  <a:schemeClr val="bg1">
                    <a:lumMod val="85000"/>
                  </a:schemeClr>
                </a:solidFill>
              </a:rPr>
              <a:t>imputed our </a:t>
            </a:r>
            <a:r>
              <a:rPr lang="en-US" dirty="0" smtClean="0">
                <a:solidFill>
                  <a:schemeClr val="bg1">
                    <a:lumMod val="85000"/>
                  </a:schemeClr>
                </a:solidFill>
              </a:rPr>
              <a:t>sins to Christ; that is, he </a:t>
            </a:r>
            <a:r>
              <a:rPr lang="en-US" i="1" dirty="0" smtClean="0">
                <a:solidFill>
                  <a:schemeClr val="bg1">
                    <a:lumMod val="85000"/>
                  </a:schemeClr>
                </a:solidFill>
              </a:rPr>
              <a:t>thought of them as belonging to Christ and, since God is the </a:t>
            </a:r>
            <a:r>
              <a:rPr lang="en-US" dirty="0" smtClean="0">
                <a:solidFill>
                  <a:schemeClr val="bg1">
                    <a:lumMod val="85000"/>
                  </a:schemeClr>
                </a:solidFill>
              </a:rPr>
              <a:t>ultimate judge and definer of what really is in the universe, when God thought of our sins as belonging to Christ then in fact they actually did belong to Christ. This does not mean that God thought that Christ had himself committed the sins, or that Christ himself actually had a sinful nature, but rather that the guilt for our sins (that is, the liability to punishment) was thought of by God as belonging to Christ rather than to us. WG, 497</a:t>
            </a:r>
            <a:endParaRPr lang="en-US" dirty="0">
              <a:solidFill>
                <a:schemeClr val="bg1">
                  <a:lumMod val="85000"/>
                </a:schemeClr>
              </a:solidFill>
              <a:effectLst>
                <a:outerShdw blurRad="38100" dist="38100" dir="2700000" algn="tl">
                  <a:srgbClr val="000000">
                    <a:alpha val="43137"/>
                  </a:srgbClr>
                </a:outerShdw>
              </a:effectLst>
              <a:latin typeface="Ringbearer" pitchFamily="18" charset="0"/>
            </a:endParaRPr>
          </a:p>
        </p:txBody>
      </p:sp>
      <p:sp>
        <p:nvSpPr>
          <p:cNvPr id="14" name="TextBox 13"/>
          <p:cNvSpPr txBox="1"/>
          <p:nvPr/>
        </p:nvSpPr>
        <p:spPr>
          <a:xfrm>
            <a:off x="6858000" y="1981200"/>
            <a:ext cx="2057400" cy="2585323"/>
          </a:xfrm>
          <a:prstGeom prst="rect">
            <a:avLst/>
          </a:prstGeom>
          <a:solidFill>
            <a:schemeClr val="accent3">
              <a:lumMod val="75000"/>
            </a:schemeClr>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Ringbearer" pitchFamily="18" charset="0"/>
              </a:rPr>
              <a:t>“</a:t>
            </a:r>
            <a:r>
              <a:rPr lang="en-US" dirty="0">
                <a:solidFill>
                  <a:schemeClr val="bg1"/>
                </a:solidFill>
                <a:effectLst>
                  <a:outerShdw blurRad="38100" dist="38100" dir="2700000" algn="tl">
                    <a:srgbClr val="000000">
                      <a:alpha val="43137"/>
                    </a:srgbClr>
                  </a:outerShdw>
                </a:effectLst>
                <a:latin typeface="Ringbearer" pitchFamily="18" charset="0"/>
              </a:rPr>
              <a:t>21 For our sake he made him to be sin who knew no sin, so that in him we might become the righteousness of God</a:t>
            </a:r>
            <a:r>
              <a:rPr lang="en-US" dirty="0" smtClean="0">
                <a:solidFill>
                  <a:schemeClr val="bg1"/>
                </a:solidFill>
                <a:effectLst>
                  <a:outerShdw blurRad="38100" dist="38100" dir="2700000" algn="tl">
                    <a:srgbClr val="000000">
                      <a:alpha val="43137"/>
                    </a:srgbClr>
                  </a:outerShdw>
                </a:effectLst>
                <a:latin typeface="Ringbearer" pitchFamily="18" charset="0"/>
              </a:rPr>
              <a:t>.”         </a:t>
            </a:r>
          </a:p>
          <a:p>
            <a:r>
              <a:rPr lang="en-US" dirty="0">
                <a:solidFill>
                  <a:schemeClr val="bg1"/>
                </a:solidFill>
                <a:effectLst>
                  <a:outerShdw blurRad="38100" dist="38100" dir="2700000" algn="tl">
                    <a:srgbClr val="000000">
                      <a:alpha val="43137"/>
                    </a:srgbClr>
                  </a:outerShdw>
                </a:effectLst>
                <a:latin typeface="Ringbearer" pitchFamily="18" charset="0"/>
              </a:rPr>
              <a:t> </a:t>
            </a:r>
            <a:r>
              <a:rPr lang="en-US" dirty="0" smtClean="0">
                <a:solidFill>
                  <a:schemeClr val="bg1"/>
                </a:solidFill>
                <a:effectLst>
                  <a:outerShdw blurRad="38100" dist="38100" dir="2700000" algn="tl">
                    <a:srgbClr val="000000">
                      <a:alpha val="43137"/>
                    </a:srgbClr>
                  </a:outerShdw>
                </a:effectLst>
                <a:latin typeface="Ringbearer" pitchFamily="18" charset="0"/>
              </a:rPr>
              <a:t>        (2 Cor. 5:21)</a:t>
            </a:r>
            <a:endParaRPr lang="en-US" dirty="0">
              <a:solidFill>
                <a:schemeClr val="bg1"/>
              </a:solidFill>
              <a:effectLst>
                <a:outerShdw blurRad="38100" dist="38100" dir="2700000" algn="tl">
                  <a:srgbClr val="000000">
                    <a:alpha val="43137"/>
                  </a:srgbClr>
                </a:outerShdw>
              </a:effectLst>
              <a:latin typeface="Ringbearer" pitchFamily="18" charset="0"/>
            </a:endParaRPr>
          </a:p>
        </p:txBody>
      </p:sp>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5"/>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4. Distinguishing the </a:t>
            </a:r>
            <a:r>
              <a:rPr lang="en-US" sz="2600" dirty="0" err="1" smtClean="0">
                <a:solidFill>
                  <a:prstClr val="white"/>
                </a:solidFill>
                <a:effectLst>
                  <a:outerShdw blurRad="38100" dist="38100" dir="2700000" algn="tl">
                    <a:srgbClr val="808080"/>
                  </a:outerShdw>
                </a:effectLst>
              </a:rPr>
              <a:t>obediences</a:t>
            </a:r>
            <a:r>
              <a:rPr lang="en-US" sz="2600" dirty="0" smtClean="0">
                <a:solidFill>
                  <a:prstClr val="white"/>
                </a:solidFill>
                <a:effectLst>
                  <a:outerShdw blurRad="38100" dist="38100" dir="2700000" algn="tl">
                    <a:srgbClr val="808080"/>
                  </a:outerShdw>
                </a:effectLst>
              </a:rPr>
              <a:t>…</a:t>
            </a:r>
            <a:endParaRPr lang="en-US" sz="2800" dirty="0">
              <a:solidFill>
                <a:schemeClr val="bg1">
                  <a:lumMod val="95000"/>
                </a:schemeClr>
              </a:solidFill>
            </a:endParaRPr>
          </a:p>
        </p:txBody>
      </p:sp>
      <p:sp>
        <p:nvSpPr>
          <p:cNvPr id="5" name="TextBox 4"/>
          <p:cNvSpPr txBox="1"/>
          <p:nvPr/>
        </p:nvSpPr>
        <p:spPr>
          <a:xfrm>
            <a:off x="3657600" y="1640681"/>
            <a:ext cx="5486400" cy="3693319"/>
          </a:xfrm>
          <a:prstGeom prst="rect">
            <a:avLst/>
          </a:prstGeom>
          <a:noFill/>
        </p:spPr>
        <p:txBody>
          <a:bodyPr wrap="square" rtlCol="0">
            <a:spAutoFit/>
          </a:bodyPr>
          <a:lstStyle/>
          <a:p>
            <a:r>
              <a:rPr lang="en-US" dirty="0" smtClean="0">
                <a:solidFill>
                  <a:schemeClr val="bg1"/>
                </a:solidFill>
                <a:latin typeface="Ringbearer" pitchFamily="18" charset="0"/>
              </a:rPr>
              <a:t>“My soul is very sorrowful, even to death; remain here, and watch” (Mark 14:34)…</a:t>
            </a:r>
          </a:p>
          <a:p>
            <a:r>
              <a:rPr lang="en-US" dirty="0" smtClean="0">
                <a:solidFill>
                  <a:schemeClr val="bg1"/>
                </a:solidFill>
                <a:latin typeface="Ringbearer" pitchFamily="18" charset="0"/>
              </a:rPr>
              <a:t>“having loved his own who were in the world, he loved them to the end” (John 13:1). He had done nothing but love them; in return, they all abandoned him.</a:t>
            </a:r>
          </a:p>
          <a:p>
            <a:r>
              <a:rPr lang="en-US" dirty="0" smtClean="0">
                <a:solidFill>
                  <a:schemeClr val="bg1"/>
                </a:solidFill>
              </a:rPr>
              <a:t>When Jesus cried out “Eli, Eli, lama </a:t>
            </a:r>
            <a:r>
              <a:rPr lang="en-US" dirty="0" err="1" smtClean="0">
                <a:solidFill>
                  <a:schemeClr val="bg1"/>
                </a:solidFill>
              </a:rPr>
              <a:t>sabach-thani</a:t>
            </a:r>
            <a:r>
              <a:rPr lang="en-US" dirty="0" smtClean="0">
                <a:solidFill>
                  <a:schemeClr val="bg1"/>
                </a:solidFill>
              </a:rPr>
              <a:t>?” that is, “My God, my God, why have you forsaken me?” (Matt. 27:46), he showed that he was finally cut off from the sweet fellowship with his heavenly Father that had been the unfailing source of his inward strength and the element of greatest joy in a </a:t>
            </a:r>
          </a:p>
          <a:p>
            <a:r>
              <a:rPr lang="en-US" dirty="0" smtClean="0">
                <a:solidFill>
                  <a:schemeClr val="bg1"/>
                </a:solidFill>
              </a:rPr>
              <a:t>life filled with sorrow</a:t>
            </a:r>
            <a:endParaRPr lang="en-US" dirty="0" smtClean="0">
              <a:solidFill>
                <a:schemeClr val="bg1"/>
              </a:solidFill>
              <a:latin typeface="Ringbearer" pitchFamily="18" charset="0"/>
            </a:endParaRPr>
          </a:p>
        </p:txBody>
      </p:sp>
      <p:sp>
        <p:nvSpPr>
          <p:cNvPr id="11" name="TextBox 10"/>
          <p:cNvSpPr txBox="1"/>
          <p:nvPr/>
        </p:nvSpPr>
        <p:spPr>
          <a:xfrm>
            <a:off x="6705600" y="4581942"/>
            <a:ext cx="2133600" cy="2123658"/>
          </a:xfrm>
          <a:prstGeom prst="rect">
            <a:avLst/>
          </a:prstGeom>
          <a:noFill/>
        </p:spPr>
        <p:txBody>
          <a:bodyPr wrap="square" rtlCol="0">
            <a:spAutoFit/>
          </a:bodyPr>
          <a:lstStyle/>
          <a:p>
            <a:r>
              <a:rPr lang="en-US" sz="6600" dirty="0" smtClean="0">
                <a:solidFill>
                  <a:schemeClr val="accent2">
                    <a:lumMod val="60000"/>
                    <a:lumOff val="40000"/>
                  </a:schemeClr>
                </a:solidFill>
                <a:latin typeface="Parchment" panose="03040602040708040804" pitchFamily="66" charset="0"/>
              </a:rPr>
              <a:t>Obedience in Death</a:t>
            </a:r>
            <a:endParaRPr lang="en-US" sz="6600" dirty="0">
              <a:solidFill>
                <a:schemeClr val="accent2">
                  <a:lumMod val="60000"/>
                  <a:lumOff val="40000"/>
                </a:schemeClr>
              </a:solidFill>
              <a:latin typeface="Parchment" panose="03040602040708040804" pitchFamily="66" charset="0"/>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7416" y="5407496"/>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315694" y="457200"/>
            <a:ext cx="2590800" cy="881666"/>
          </a:xfrm>
          <a:prstGeom prst="wedgeRoundRectCallout">
            <a:avLst>
              <a:gd name="adj1" fmla="val -64486"/>
              <a:gd name="adj2" fmla="val 55998"/>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“Passive Obedience”</a:t>
            </a:r>
            <a:endParaRPr lang="en-US" sz="2400" dirty="0">
              <a:effectLst>
                <a:outerShdw blurRad="38100" dist="38100" dir="2700000" algn="tl">
                  <a:srgbClr val="000000">
                    <a:alpha val="43137"/>
                  </a:srgbClr>
                </a:outerShdw>
              </a:effectLst>
            </a:endParaRPr>
          </a:p>
        </p:txBody>
      </p:sp>
      <p:sp>
        <p:nvSpPr>
          <p:cNvPr id="12" name="TextBox 11"/>
          <p:cNvSpPr txBox="1"/>
          <p:nvPr/>
        </p:nvSpPr>
        <p:spPr>
          <a:xfrm>
            <a:off x="304800" y="1295400"/>
            <a:ext cx="5791200" cy="830997"/>
          </a:xfrm>
          <a:prstGeom prst="rect">
            <a:avLst/>
          </a:prstGeom>
          <a:noFill/>
        </p:spPr>
        <p:txBody>
          <a:bodyPr wrap="square" rtlCol="0">
            <a:spAutoFit/>
          </a:bodyPr>
          <a:lstStyle/>
          <a:p>
            <a:pPr marL="457200" indent="-457200"/>
            <a:endParaRPr lang="en-US" sz="2400" dirty="0" smtClean="0">
              <a:solidFill>
                <a:schemeClr val="bg1"/>
              </a:solidFill>
            </a:endParaRPr>
          </a:p>
          <a:p>
            <a:pPr marL="914400" lvl="1" indent="-457200"/>
            <a:r>
              <a:rPr lang="en-US" sz="2400" dirty="0" smtClean="0">
                <a:solidFill>
                  <a:schemeClr val="bg1"/>
                </a:solidFill>
              </a:rPr>
              <a:t>c.  Abandonment</a:t>
            </a:r>
          </a:p>
        </p:txBody>
      </p:sp>
      <p:pic>
        <p:nvPicPr>
          <p:cNvPr id="14338" name="Picture 2" descr="http://www.qpmm.org/files/attach/images/13119/138/013/6e07696dd393d7e919211d38ff50b2bb.jpg"/>
          <p:cNvPicPr>
            <a:picLocks noChangeAspect="1" noChangeArrowheads="1"/>
          </p:cNvPicPr>
          <p:nvPr/>
        </p:nvPicPr>
        <p:blipFill>
          <a:blip r:embed="rId5" cstate="print"/>
          <a:srcRect/>
          <a:stretch>
            <a:fillRect/>
          </a:stretch>
        </p:blipFill>
        <p:spPr bwMode="auto">
          <a:xfrm>
            <a:off x="304800" y="2123920"/>
            <a:ext cx="3197069" cy="237188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04800" y="5429071"/>
            <a:ext cx="6400800" cy="1200329"/>
          </a:xfrm>
          <a:prstGeom prst="rect">
            <a:avLst/>
          </a:prstGeom>
          <a:noFill/>
        </p:spPr>
        <p:txBody>
          <a:bodyPr wrap="square" rtlCol="0">
            <a:spAutoFit/>
          </a:bodyPr>
          <a:lstStyle/>
          <a:p>
            <a:r>
              <a:rPr lang="en-US" dirty="0" smtClean="0">
                <a:solidFill>
                  <a:schemeClr val="bg1"/>
                </a:solidFill>
              </a:rPr>
              <a:t>As Jesus bore our sins on the cross, he was abandoned by his heavenly Father, who is “of purer eyes than to behold evil” (Hab. 1:13). He faced the weight of the guilt of millions of sins alone. WG, 480</a:t>
            </a:r>
            <a:endParaRPr lang="en-US" dirty="0">
              <a:solidFill>
                <a:schemeClr val="bg1"/>
              </a:solidFill>
            </a:endParaRPr>
          </a:p>
        </p:txBody>
      </p:sp>
      <p:sp>
        <p:nvSpPr>
          <p:cNvPr id="14" name="Rectangle 13"/>
          <p:cNvSpPr/>
          <p:nvPr/>
        </p:nvSpPr>
        <p:spPr>
          <a:xfrm>
            <a:off x="381000" y="3048000"/>
            <a:ext cx="3124200" cy="1477328"/>
          </a:xfrm>
          <a:prstGeom prst="rect">
            <a:avLst/>
          </a:prstGeom>
          <a:solidFill>
            <a:schemeClr val="tx1">
              <a:alpha val="66000"/>
            </a:schemeClr>
          </a:solidFill>
        </p:spPr>
        <p:txBody>
          <a:bodyPr wrap="square">
            <a:spAutoFit/>
          </a:bodyPr>
          <a:lstStyle/>
          <a:p>
            <a:r>
              <a:rPr lang="en-US" dirty="0" smtClean="0">
                <a:solidFill>
                  <a:schemeClr val="bg1"/>
                </a:solidFill>
                <a:latin typeface="Ringbearer" pitchFamily="18" charset="0"/>
              </a:rPr>
              <a:t>Yet as soon as Jesus was arrested, “all the disciples forsook him and fled” </a:t>
            </a:r>
          </a:p>
          <a:p>
            <a:r>
              <a:rPr lang="en-US" dirty="0" smtClean="0">
                <a:solidFill>
                  <a:schemeClr val="bg1"/>
                </a:solidFill>
                <a:latin typeface="Ringbearer" pitchFamily="18" charset="0"/>
              </a:rPr>
              <a:t>(Matt. 26:56).</a:t>
            </a:r>
          </a:p>
        </p:txBody>
      </p:sp>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551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6096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5. Further notes on His death…</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800" y="1066800"/>
            <a:ext cx="8153400" cy="4154984"/>
          </a:xfrm>
          <a:prstGeom prst="rect">
            <a:avLst/>
          </a:prstGeom>
          <a:noFill/>
        </p:spPr>
        <p:txBody>
          <a:bodyPr wrap="square" rtlCol="0">
            <a:spAutoFit/>
          </a:bodyPr>
          <a:lstStyle/>
          <a:p>
            <a:pPr marL="457200" indent="-457200"/>
            <a:endParaRPr lang="en-US" sz="2400" dirty="0" smtClean="0">
              <a:solidFill>
                <a:schemeClr val="bg1"/>
              </a:solidFill>
            </a:endParaRPr>
          </a:p>
          <a:p>
            <a:pPr marL="914400" lvl="1" indent="-457200">
              <a:buAutoNum type="alphaLcPeriod"/>
            </a:pPr>
            <a:r>
              <a:rPr lang="en-US" sz="2400" b="1" dirty="0" smtClean="0">
                <a:solidFill>
                  <a:schemeClr val="bg1">
                    <a:lumMod val="75000"/>
                  </a:schemeClr>
                </a:solidFill>
              </a:rPr>
              <a:t>The Penalty Was Inflicted By God the Father</a:t>
            </a:r>
          </a:p>
          <a:p>
            <a:pPr marL="914400" lvl="1" indent="-457200">
              <a:buAutoNum type="alphaLcPeriod"/>
            </a:pPr>
            <a:endParaRPr lang="en-US" sz="2400" b="1" dirty="0" smtClean="0">
              <a:solidFill>
                <a:schemeClr val="bg1">
                  <a:lumMod val="75000"/>
                </a:schemeClr>
              </a:solidFill>
            </a:endParaRPr>
          </a:p>
          <a:p>
            <a:pPr marL="914400" lvl="1" indent="-457200">
              <a:buAutoNum type="alphaLcPeriod"/>
            </a:pPr>
            <a:endParaRPr lang="en-US" sz="2400" b="1" dirty="0" smtClean="0">
              <a:solidFill>
                <a:schemeClr val="bg1">
                  <a:lumMod val="75000"/>
                </a:schemeClr>
              </a:solidFill>
            </a:endParaRPr>
          </a:p>
          <a:p>
            <a:pPr marL="914400" lvl="1" indent="-457200">
              <a:buAutoNum type="alphaLcPeriod"/>
            </a:pPr>
            <a:r>
              <a:rPr lang="en-US" sz="2400" b="1" dirty="0" smtClean="0">
                <a:solidFill>
                  <a:schemeClr val="bg1">
                    <a:lumMod val="75000"/>
                  </a:schemeClr>
                </a:solidFill>
              </a:rPr>
              <a:t>Not Eternal Suffering but Complete Payment</a:t>
            </a:r>
          </a:p>
          <a:p>
            <a:pPr marL="914400" lvl="1" indent="-457200">
              <a:buAutoNum type="alphaLcPeriod"/>
            </a:pPr>
            <a:endParaRPr lang="en-US" sz="2400" b="1" dirty="0" smtClean="0">
              <a:solidFill>
                <a:schemeClr val="bg1">
                  <a:lumMod val="75000"/>
                </a:schemeClr>
              </a:solidFill>
            </a:endParaRPr>
          </a:p>
          <a:p>
            <a:pPr marL="914400" lvl="1" indent="-457200">
              <a:buAutoNum type="alphaLcPeriod"/>
            </a:pPr>
            <a:endParaRPr lang="en-US" sz="2400" b="1" dirty="0" smtClean="0">
              <a:solidFill>
                <a:schemeClr val="bg1">
                  <a:lumMod val="75000"/>
                </a:schemeClr>
              </a:solidFill>
            </a:endParaRPr>
          </a:p>
          <a:p>
            <a:pPr marL="914400" lvl="1" indent="-457200">
              <a:buAutoNum type="alphaLcPeriod"/>
            </a:pPr>
            <a:endParaRPr lang="en-US" sz="2400" b="1" dirty="0" smtClean="0">
              <a:solidFill>
                <a:schemeClr val="bg1">
                  <a:lumMod val="75000"/>
                </a:schemeClr>
              </a:solidFill>
            </a:endParaRPr>
          </a:p>
          <a:p>
            <a:pPr marL="914400" lvl="1" indent="-457200">
              <a:buAutoNum type="alphaLcPeriod"/>
            </a:pPr>
            <a:r>
              <a:rPr lang="en-US" sz="2400" b="1" dirty="0" smtClean="0">
                <a:solidFill>
                  <a:schemeClr val="bg1">
                    <a:lumMod val="75000"/>
                  </a:schemeClr>
                </a:solidFill>
              </a:rPr>
              <a:t>The Meaning of the Blood of Christ</a:t>
            </a:r>
          </a:p>
          <a:p>
            <a:pPr marL="914400" lvl="1" indent="-457200">
              <a:buAutoNum type="alphaLcPeriod"/>
            </a:pPr>
            <a:endParaRPr lang="en-US" sz="2400" b="1" dirty="0" smtClean="0">
              <a:solidFill>
                <a:schemeClr val="bg1">
                  <a:lumMod val="75000"/>
                </a:schemeClr>
              </a:solidFill>
            </a:endParaRPr>
          </a:p>
          <a:p>
            <a:pPr marL="914400" lvl="1" indent="-457200">
              <a:buAutoNum type="alphaLcPeriod"/>
            </a:pPr>
            <a:endParaRPr lang="en-US" sz="2400" b="1" dirty="0" smtClean="0">
              <a:solidFill>
                <a:schemeClr val="bg1">
                  <a:lumMod val="75000"/>
                </a:schemeClr>
              </a:solidFill>
            </a:endParaRPr>
          </a:p>
        </p:txBody>
      </p:sp>
      <p:sp>
        <p:nvSpPr>
          <p:cNvPr id="14" name="TextBox 13"/>
          <p:cNvSpPr txBox="1"/>
          <p:nvPr/>
        </p:nvSpPr>
        <p:spPr>
          <a:xfrm>
            <a:off x="609600" y="1992868"/>
            <a:ext cx="7696200" cy="369332"/>
          </a:xfrm>
          <a:prstGeom prst="rect">
            <a:avLst/>
          </a:prstGeom>
          <a:solidFill>
            <a:schemeClr val="accent3">
              <a:lumMod val="75000"/>
            </a:schemeClr>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Ringbearer" pitchFamily="18" charset="0"/>
              </a:rPr>
              <a:t>“…and The LORD has laid on him the iniquity of us all” (Isa. 53:6b). </a:t>
            </a:r>
          </a:p>
        </p:txBody>
      </p:sp>
      <p:sp>
        <p:nvSpPr>
          <p:cNvPr id="15" name="TextBox 14"/>
          <p:cNvSpPr txBox="1"/>
          <p:nvPr/>
        </p:nvSpPr>
        <p:spPr>
          <a:xfrm>
            <a:off x="304800" y="3048000"/>
            <a:ext cx="8839200" cy="923330"/>
          </a:xfrm>
          <a:prstGeom prst="rect">
            <a:avLst/>
          </a:prstGeom>
          <a:noFill/>
        </p:spPr>
        <p:txBody>
          <a:bodyPr wrap="square" rtlCol="0">
            <a:spAutoFit/>
          </a:bodyPr>
          <a:lstStyle/>
          <a:p>
            <a:r>
              <a:rPr lang="en-US" dirty="0" smtClean="0">
                <a:solidFill>
                  <a:schemeClr val="bg1"/>
                </a:solidFill>
                <a:latin typeface="Ringbearer" pitchFamily="18" charset="0"/>
              </a:rPr>
              <a:t>Jesus was able to bear all the wrath of God against sin and bear it to the end. Isaiah predicted that God “shall see the fruit of the travail of his soul </a:t>
            </a:r>
            <a:r>
              <a:rPr lang="en-US" i="1" dirty="0" smtClean="0">
                <a:solidFill>
                  <a:schemeClr val="bg1"/>
                </a:solidFill>
                <a:latin typeface="Ringbearer" pitchFamily="18" charset="0"/>
              </a:rPr>
              <a:t>and be satisfied” (Isa. 53:11).</a:t>
            </a:r>
            <a:endParaRPr lang="en-US" dirty="0" smtClean="0">
              <a:solidFill>
                <a:schemeClr val="bg1"/>
              </a:solidFill>
              <a:latin typeface="Ringbearer" pitchFamily="18" charset="0"/>
            </a:endParaRPr>
          </a:p>
        </p:txBody>
      </p:sp>
      <p:sp>
        <p:nvSpPr>
          <p:cNvPr id="16" name="Rectangle 15"/>
          <p:cNvSpPr/>
          <p:nvPr/>
        </p:nvSpPr>
        <p:spPr>
          <a:xfrm>
            <a:off x="76200" y="4495800"/>
            <a:ext cx="9144000" cy="1477328"/>
          </a:xfrm>
          <a:prstGeom prst="rect">
            <a:avLst/>
          </a:prstGeom>
        </p:spPr>
        <p:txBody>
          <a:bodyPr wrap="square">
            <a:spAutoFit/>
          </a:bodyPr>
          <a:lstStyle/>
          <a:p>
            <a:r>
              <a:rPr lang="en-US" dirty="0" smtClean="0">
                <a:solidFill>
                  <a:schemeClr val="bg1"/>
                </a:solidFill>
                <a:latin typeface="Ringbearer" pitchFamily="18" charset="0"/>
              </a:rPr>
              <a:t>By the blood of Christ our consciences are cleansed (Heb. 9:14), we gain bold access to God in worship and prayer (Heb. 10:19), we are progressively cleansed from remaining sin (1 John 1:7; cf. Rev. 1:5b), we are able to conquer the accuser of the brethren (Rev. 12:10–11), and we are rescued out of a sinful way of life (1 Peter 1:18–19).</a:t>
            </a:r>
            <a:endParaRPr lang="en-US" dirty="0">
              <a:solidFill>
                <a:schemeClr val="bg1"/>
              </a:solidFill>
              <a:latin typeface="Ringbearer" pitchFamily="18" charset="0"/>
            </a:endParaRPr>
          </a:p>
        </p:txBody>
      </p:sp>
      <p:sp>
        <p:nvSpPr>
          <p:cNvPr id="17" name="Rounded Rectangular Callout 16"/>
          <p:cNvSpPr/>
          <p:nvPr/>
        </p:nvSpPr>
        <p:spPr>
          <a:xfrm>
            <a:off x="7315200" y="228600"/>
            <a:ext cx="1591294" cy="2819400"/>
          </a:xfrm>
          <a:prstGeom prst="wedgeRoundRectCallout">
            <a:avLst>
              <a:gd name="adj1" fmla="val -71341"/>
              <a:gd name="adj2" fmla="val 35410"/>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The everlasting nature of unbelievers’ punishment points to the inability to satisfy God’s wrath</a:t>
            </a:r>
            <a:endParaRPr lang="en-US" dirty="0">
              <a:effectLst>
                <a:outerShdw blurRad="38100" dist="38100" dir="2700000" algn="tl">
                  <a:srgbClr val="000000">
                    <a:alpha val="43137"/>
                  </a:srgbClr>
                </a:outerShdw>
              </a:effectLst>
            </a:endParaRPr>
          </a:p>
        </p:txBody>
      </p:sp>
      <p:sp>
        <p:nvSpPr>
          <p:cNvPr id="18" name="Rectangle 17"/>
          <p:cNvSpPr/>
          <p:nvPr/>
        </p:nvSpPr>
        <p:spPr>
          <a:xfrm>
            <a:off x="0" y="5934670"/>
            <a:ext cx="9144000" cy="923330"/>
          </a:xfrm>
          <a:prstGeom prst="rect">
            <a:avLst/>
          </a:prstGeom>
        </p:spPr>
        <p:txBody>
          <a:bodyPr wrap="square">
            <a:spAutoFit/>
          </a:bodyPr>
          <a:lstStyle/>
          <a:p>
            <a:r>
              <a:rPr lang="en-US" dirty="0" smtClean="0">
                <a:solidFill>
                  <a:schemeClr val="bg1">
                    <a:lumMod val="85000"/>
                  </a:schemeClr>
                </a:solidFill>
              </a:rPr>
              <a:t>Scripture’s emphasis on the blood of Christ also shows the clear connection between Christ’s death and the many sacrifices in the Old Testament that involved the pouring out of the life blood of the sacrificial animal.</a:t>
            </a:r>
            <a:endParaRPr lang="en-US" dirty="0">
              <a:solidFill>
                <a:schemeClr val="bg1">
                  <a:lumMod val="85000"/>
                </a:schemeClr>
              </a:solidFill>
            </a:endParaRPr>
          </a:p>
        </p:txBody>
      </p:sp>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2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20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5. Further notes on His death…</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600200"/>
            <a:ext cx="8915400" cy="1569660"/>
          </a:xfrm>
          <a:prstGeom prst="rect">
            <a:avLst/>
          </a:prstGeom>
          <a:noFill/>
        </p:spPr>
        <p:txBody>
          <a:bodyPr wrap="square" rtlCol="0">
            <a:spAutoFit/>
          </a:bodyPr>
          <a:lstStyle/>
          <a:p>
            <a:pPr marL="914400" lvl="1" indent="-457200"/>
            <a:r>
              <a:rPr lang="en-US" sz="2400" b="1" dirty="0" smtClean="0">
                <a:solidFill>
                  <a:schemeClr val="bg1">
                    <a:lumMod val="75000"/>
                  </a:schemeClr>
                </a:solidFill>
              </a:rPr>
              <a:t>the Atonement: The view of the Atonement we have been discussing is called the “Penal Substitution” view</a:t>
            </a:r>
          </a:p>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sp>
        <p:nvSpPr>
          <p:cNvPr id="14" name="TextBox 13"/>
          <p:cNvSpPr txBox="1"/>
          <p:nvPr/>
        </p:nvSpPr>
        <p:spPr>
          <a:xfrm>
            <a:off x="3886200" y="2667000"/>
            <a:ext cx="4267200" cy="3477875"/>
          </a:xfrm>
          <a:prstGeom prst="rect">
            <a:avLst/>
          </a:prstGeom>
          <a:noFill/>
        </p:spPr>
        <p:txBody>
          <a:bodyPr wrap="square" rtlCol="0">
            <a:spAutoFit/>
          </a:bodyPr>
          <a:lstStyle/>
          <a:p>
            <a:pPr lvl="1"/>
            <a:r>
              <a:rPr lang="en-US" sz="2000" dirty="0">
                <a:solidFill>
                  <a:schemeClr val="bg1">
                    <a:lumMod val="75000"/>
                  </a:schemeClr>
                </a:solidFill>
              </a:rPr>
              <a:t>Christ died on the cross as a substitute for sinners. God imputed the guilt of our sins to Christ, and </a:t>
            </a:r>
            <a:r>
              <a:rPr lang="en-US" sz="2000" dirty="0" smtClean="0">
                <a:solidFill>
                  <a:schemeClr val="bg1">
                    <a:lumMod val="75000"/>
                  </a:schemeClr>
                </a:solidFill>
              </a:rPr>
              <a:t>He</a:t>
            </a:r>
            <a:r>
              <a:rPr lang="en-US" sz="2000" dirty="0">
                <a:solidFill>
                  <a:schemeClr val="bg1">
                    <a:lumMod val="75000"/>
                  </a:schemeClr>
                </a:solidFill>
              </a:rPr>
              <a:t>, in our place, bore the punishment that we deserve. This was a full payment for sins, which satisfied both the wrath and the righteousness of God, so that He could forgive sinners without compromising His own holy standard.</a:t>
            </a:r>
            <a:endParaRPr lang="en-US" sz="2800" b="1" dirty="0">
              <a:solidFill>
                <a:schemeClr val="bg1">
                  <a:lumMod val="75000"/>
                </a:schemeClr>
              </a:solidFill>
            </a:endParaRPr>
          </a:p>
        </p:txBody>
      </p:sp>
      <p:pic>
        <p:nvPicPr>
          <p:cNvPr id="1026" name="Picture 2" descr="http://www.evidenceunseen.com/wp-content/uploads/2013/08/Screen-shot-2012-06-17-at-10.27.42-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86334"/>
            <a:ext cx="3810000" cy="3019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6172200"/>
            <a:ext cx="6324600" cy="646331"/>
          </a:xfrm>
          <a:prstGeom prst="rect">
            <a:avLst/>
          </a:prstGeom>
        </p:spPr>
        <p:txBody>
          <a:bodyPr wrap="square">
            <a:spAutoFit/>
          </a:bodyPr>
          <a:lstStyle/>
          <a:p>
            <a:r>
              <a:rPr lang="en-US" dirty="0">
                <a:effectLst>
                  <a:outerShdw blurRad="38100" dist="38100" dir="2700000" algn="tl">
                    <a:srgbClr val="000000">
                      <a:alpha val="43137"/>
                    </a:srgbClr>
                  </a:outerShdw>
                </a:effectLst>
                <a:hlinkClick r:id="rId6"/>
              </a:rPr>
              <a:t>http://www.fullofeyes.com/project/close-by-an-animation</a:t>
            </a:r>
            <a:r>
              <a:rPr lang="en-US" dirty="0" smtClean="0">
                <a:effectLst>
                  <a:outerShdw blurRad="38100" dist="38100" dir="2700000" algn="tl">
                    <a:srgbClr val="000000">
                      <a:alpha val="43137"/>
                    </a:srgbClr>
                  </a:outerShdw>
                </a:effectLst>
                <a:hlinkClick r:id="rId6"/>
              </a:rPr>
              <a:t>/</a:t>
            </a:r>
            <a:endParaRPr lang="en-US" dirty="0" smtClean="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89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5. Further notes on His death…</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600200"/>
            <a:ext cx="8915400" cy="1200329"/>
          </a:xfrm>
          <a:prstGeom prst="rect">
            <a:avLst/>
          </a:prstGeom>
          <a:noFill/>
        </p:spPr>
        <p:txBody>
          <a:bodyPr wrap="square" rtlCol="0">
            <a:spAutoFit/>
          </a:bodyPr>
          <a:lstStyle/>
          <a:p>
            <a:pPr marL="914400" lvl="1" indent="-457200"/>
            <a:r>
              <a:rPr lang="en-US" sz="2400" b="1" dirty="0">
                <a:solidFill>
                  <a:schemeClr val="bg1">
                    <a:lumMod val="75000"/>
                  </a:schemeClr>
                </a:solidFill>
              </a:rPr>
              <a:t>d</a:t>
            </a:r>
            <a:r>
              <a:rPr lang="en-US" sz="2400" b="1" dirty="0" smtClean="0">
                <a:solidFill>
                  <a:schemeClr val="bg1">
                    <a:lumMod val="75000"/>
                  </a:schemeClr>
                </a:solidFill>
              </a:rPr>
              <a:t>.  Wrong views on the Atonement</a:t>
            </a:r>
          </a:p>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pic>
        <p:nvPicPr>
          <p:cNvPr id="47106" name="Picture 2" descr="https://withalliamgod.files.wordpress.com/2013/02/satan-jesus.jpg"/>
          <p:cNvPicPr>
            <a:picLocks noChangeAspect="1" noChangeArrowheads="1"/>
          </p:cNvPicPr>
          <p:nvPr/>
        </p:nvPicPr>
        <p:blipFill>
          <a:blip r:embed="rId5" cstate="print"/>
          <a:srcRect/>
          <a:stretch>
            <a:fillRect/>
          </a:stretch>
        </p:blipFill>
        <p:spPr bwMode="auto">
          <a:xfrm>
            <a:off x="381000" y="2667000"/>
            <a:ext cx="3048000" cy="234035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28600" y="5181600"/>
            <a:ext cx="3276600" cy="461665"/>
          </a:xfrm>
          <a:prstGeom prst="rect">
            <a:avLst/>
          </a:prstGeom>
          <a:noFill/>
        </p:spPr>
        <p:txBody>
          <a:bodyPr wrap="square" rtlCol="0">
            <a:spAutoFit/>
          </a:bodyPr>
          <a:lstStyle/>
          <a:p>
            <a:r>
              <a:rPr lang="en-US" sz="2400" b="1" dirty="0" smtClean="0">
                <a:solidFill>
                  <a:schemeClr val="bg1">
                    <a:lumMod val="75000"/>
                  </a:schemeClr>
                </a:solidFill>
                <a:effectLst>
                  <a:outerShdw blurRad="38100" dist="38100" dir="2700000" algn="tl">
                    <a:srgbClr val="000000">
                      <a:alpha val="43137"/>
                    </a:srgbClr>
                  </a:outerShdw>
                </a:effectLst>
              </a:rPr>
              <a:t>Ransom to Satan Theory</a:t>
            </a:r>
            <a:endParaRPr lang="en-US" sz="2400" b="1" dirty="0">
              <a:solidFill>
                <a:schemeClr val="bg1">
                  <a:lumMod val="75000"/>
                </a:schemeClr>
              </a:solidFill>
              <a:effectLst>
                <a:outerShdw blurRad="38100" dist="38100" dir="2700000" algn="tl">
                  <a:srgbClr val="000000">
                    <a:alpha val="43137"/>
                  </a:srgbClr>
                </a:outerShdw>
              </a:effectLst>
            </a:endParaRPr>
          </a:p>
        </p:txBody>
      </p:sp>
      <p:sp>
        <p:nvSpPr>
          <p:cNvPr id="14" name="TextBox 13"/>
          <p:cNvSpPr txBox="1"/>
          <p:nvPr/>
        </p:nvSpPr>
        <p:spPr>
          <a:xfrm>
            <a:off x="3505200" y="3319552"/>
            <a:ext cx="3562350" cy="3724096"/>
          </a:xfrm>
          <a:prstGeom prst="rect">
            <a:avLst/>
          </a:prstGeom>
          <a:noFill/>
        </p:spPr>
        <p:txBody>
          <a:bodyPr wrap="square" rtlCol="0">
            <a:spAutoFit/>
          </a:bodyPr>
          <a:lstStyle/>
          <a:p>
            <a:r>
              <a:rPr lang="en-US" sz="2800" dirty="0" smtClean="0">
                <a:solidFill>
                  <a:schemeClr val="bg1">
                    <a:lumMod val="75000"/>
                  </a:schemeClr>
                </a:solidFill>
              </a:rPr>
              <a:t>Problems?</a:t>
            </a:r>
          </a:p>
          <a:p>
            <a:pPr marL="800100" lvl="1" indent="-342900">
              <a:buAutoNum type="arabicPeriod"/>
            </a:pPr>
            <a:r>
              <a:rPr lang="en-US" sz="2000" dirty="0" smtClean="0">
                <a:solidFill>
                  <a:schemeClr val="bg1">
                    <a:lumMod val="75000"/>
                  </a:schemeClr>
                </a:solidFill>
              </a:rPr>
              <a:t>No Scriptural support.</a:t>
            </a:r>
          </a:p>
          <a:p>
            <a:pPr marL="800100" lvl="1" indent="-342900">
              <a:buAutoNum type="arabicPeriod"/>
            </a:pPr>
            <a:r>
              <a:rPr lang="en-US" sz="2000" dirty="0" smtClean="0">
                <a:solidFill>
                  <a:schemeClr val="bg1">
                    <a:lumMod val="75000"/>
                  </a:schemeClr>
                </a:solidFill>
              </a:rPr>
              <a:t>Sets </a:t>
            </a:r>
            <a:r>
              <a:rPr lang="en-US" sz="2000" dirty="0">
                <a:solidFill>
                  <a:schemeClr val="bg1">
                    <a:lumMod val="75000"/>
                  </a:schemeClr>
                </a:solidFill>
              </a:rPr>
              <a:t>Satan on par—or above </a:t>
            </a:r>
            <a:r>
              <a:rPr lang="en-US" sz="2000" dirty="0" smtClean="0">
                <a:solidFill>
                  <a:schemeClr val="bg1">
                    <a:lumMod val="75000"/>
                  </a:schemeClr>
                </a:solidFill>
              </a:rPr>
              <a:t>God in terms of being/authority</a:t>
            </a:r>
          </a:p>
          <a:p>
            <a:pPr marL="800100" lvl="1" indent="-342900">
              <a:buAutoNum type="arabicPeriod"/>
            </a:pPr>
            <a:r>
              <a:rPr lang="en-US" sz="2000" dirty="0" smtClean="0">
                <a:solidFill>
                  <a:schemeClr val="bg1">
                    <a:lumMod val="75000"/>
                  </a:schemeClr>
                </a:solidFill>
              </a:rPr>
              <a:t>Neglects Father’s requirement  of and transaction for payment of sin.</a:t>
            </a:r>
          </a:p>
          <a:p>
            <a:pPr marL="800100" lvl="1" indent="-342900">
              <a:buAutoNum type="arabicPeriod"/>
            </a:pPr>
            <a:endParaRPr lang="en-US" sz="2000" dirty="0">
              <a:solidFill>
                <a:schemeClr val="bg1">
                  <a:lumMod val="75000"/>
                </a:schemeClr>
              </a:solidFill>
            </a:endParaRPr>
          </a:p>
          <a:p>
            <a:pPr lvl="1"/>
            <a:endParaRPr lang="en-US" sz="2800" b="1" dirty="0">
              <a:solidFill>
                <a:schemeClr val="bg1">
                  <a:lumMod val="75000"/>
                </a:schemeClr>
              </a:solidFill>
            </a:endParaRPr>
          </a:p>
        </p:txBody>
      </p:sp>
      <p:pic>
        <p:nvPicPr>
          <p:cNvPr id="6146" name="Picture 2" descr="http://www.colonialchurch.org/wp-content/uploads/2014/08/orig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6822" y="830937"/>
            <a:ext cx="2460378" cy="28947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505450" y="863369"/>
            <a:ext cx="2552700" cy="2862322"/>
          </a:xfrm>
          <a:prstGeom prst="rect">
            <a:avLst/>
          </a:prstGeom>
          <a:solidFill>
            <a:schemeClr val="tx1">
              <a:alpha val="70000"/>
            </a:schemeClr>
          </a:solidFill>
        </p:spPr>
        <p:txBody>
          <a:bodyPr wrap="square" rtlCol="0">
            <a:spAutoFit/>
          </a:bodyPr>
          <a:lstStyle/>
          <a:p>
            <a:r>
              <a:rPr lang="en-US" b="1" dirty="0" smtClean="0">
                <a:solidFill>
                  <a:schemeClr val="bg1"/>
                </a:solidFill>
              </a:rPr>
              <a:t>ORIGEN</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pPr algn="ctr"/>
            <a:r>
              <a:rPr lang="en-US" dirty="0">
                <a:solidFill>
                  <a:schemeClr val="bg1"/>
                </a:solidFill>
              </a:rPr>
              <a:t>(c. A.D. </a:t>
            </a:r>
            <a:r>
              <a:rPr lang="en-US" dirty="0" smtClean="0">
                <a:solidFill>
                  <a:schemeClr val="bg1"/>
                </a:solidFill>
              </a:rPr>
              <a:t>185—254</a:t>
            </a:r>
            <a:r>
              <a:rPr lang="en-US" dirty="0">
                <a:solidFill>
                  <a:schemeClr val="bg1"/>
                </a:solidFill>
              </a:rPr>
              <a:t>), a theologian from Alexandria</a:t>
            </a:r>
          </a:p>
        </p:txBody>
      </p:sp>
      <p:pic>
        <p:nvPicPr>
          <p:cNvPr id="6148" name="Picture 4" descr="https://encrypted-tbn2.gstatic.com/images?q=tbn:ANd9GcSmQZsJ6DMA2FWrlXxU5-MBXjt6blieHseCajJ6xl_QUn-Rl983">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7550" y="4119771"/>
            <a:ext cx="1619250" cy="245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47106"/>
                                        </p:tgtEl>
                                        <p:attrNameLst>
                                          <p:attrName>style.visibility</p:attrName>
                                        </p:attrNameLst>
                                      </p:cBhvr>
                                      <p:to>
                                        <p:strVal val="visible"/>
                                      </p:to>
                                    </p:set>
                                    <p:animEffect transition="in" filter="fade">
                                      <p:cBhvr>
                                        <p:cTn id="15" dur="2000"/>
                                        <p:tgtEl>
                                          <p:spTgt spid="47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animEffect transition="in" filter="fade">
                                      <p:cBhvr>
                                        <p:cTn id="35" dur="500"/>
                                        <p:tgtEl>
                                          <p:spTgt spid="1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animEffect transition="in" filter="fade">
                                      <p:cBhvr>
                                        <p:cTn id="40" dur="500"/>
                                        <p:tgtEl>
                                          <p:spTgt spid="1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148"/>
                                        </p:tgtEl>
                                        <p:attrNameLst>
                                          <p:attrName>style.visibility</p:attrName>
                                        </p:attrNameLst>
                                      </p:cBhvr>
                                      <p:to>
                                        <p:strVal val="visible"/>
                                      </p:to>
                                    </p:set>
                                    <p:animEffect transition="in" filter="fade">
                                      <p:cBhvr>
                                        <p:cTn id="5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5. Further notes on His death…</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600200"/>
            <a:ext cx="8915400" cy="1200329"/>
          </a:xfrm>
          <a:prstGeom prst="rect">
            <a:avLst/>
          </a:prstGeom>
          <a:noFill/>
        </p:spPr>
        <p:txBody>
          <a:bodyPr wrap="square" rtlCol="0">
            <a:spAutoFit/>
          </a:bodyPr>
          <a:lstStyle/>
          <a:p>
            <a:pPr marL="914400" lvl="1" indent="-457200"/>
            <a:r>
              <a:rPr lang="en-US" sz="2400" b="1" dirty="0">
                <a:solidFill>
                  <a:schemeClr val="bg1">
                    <a:lumMod val="75000"/>
                  </a:schemeClr>
                </a:solidFill>
              </a:rPr>
              <a:t>d</a:t>
            </a:r>
            <a:r>
              <a:rPr lang="en-US" sz="2400" b="1" dirty="0" smtClean="0">
                <a:solidFill>
                  <a:schemeClr val="bg1">
                    <a:lumMod val="75000"/>
                  </a:schemeClr>
                </a:solidFill>
              </a:rPr>
              <a:t>.  Wrong views on the Atonement</a:t>
            </a:r>
          </a:p>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pic>
        <p:nvPicPr>
          <p:cNvPr id="47110" name="Picture 6" descr="https://i.imgflip.com/i3wtn.jpg"/>
          <p:cNvPicPr>
            <a:picLocks noChangeAspect="1" noChangeArrowheads="1"/>
          </p:cNvPicPr>
          <p:nvPr/>
        </p:nvPicPr>
        <p:blipFill>
          <a:blip r:embed="rId5" cstate="print"/>
          <a:srcRect/>
          <a:stretch>
            <a:fillRect/>
          </a:stretch>
        </p:blipFill>
        <p:spPr bwMode="auto">
          <a:xfrm>
            <a:off x="6369379" y="3040797"/>
            <a:ext cx="2501241" cy="3505200"/>
          </a:xfrm>
          <a:prstGeom prst="rect">
            <a:avLst/>
          </a:prstGeom>
          <a:noFill/>
        </p:spPr>
      </p:pic>
      <p:sp>
        <p:nvSpPr>
          <p:cNvPr id="15" name="TextBox 14"/>
          <p:cNvSpPr txBox="1"/>
          <p:nvPr/>
        </p:nvSpPr>
        <p:spPr>
          <a:xfrm>
            <a:off x="1752600" y="5715000"/>
            <a:ext cx="4724400" cy="830997"/>
          </a:xfrm>
          <a:prstGeom prst="rect">
            <a:avLst/>
          </a:prstGeom>
          <a:noFill/>
        </p:spPr>
        <p:txBody>
          <a:bodyPr wrap="square" rtlCol="0">
            <a:spAutoFit/>
          </a:bodyPr>
          <a:lstStyle/>
          <a:p>
            <a:pPr algn="ctr"/>
            <a:r>
              <a:rPr lang="en-US" sz="2400" b="1" dirty="0" smtClean="0">
                <a:solidFill>
                  <a:schemeClr val="bg1">
                    <a:lumMod val="75000"/>
                  </a:schemeClr>
                </a:solidFill>
              </a:rPr>
              <a:t>Moral Influence Theory </a:t>
            </a:r>
            <a:r>
              <a:rPr lang="en-US" sz="2000" dirty="0" smtClean="0">
                <a:solidFill>
                  <a:schemeClr val="bg1">
                    <a:lumMod val="75000"/>
                  </a:schemeClr>
                </a:solidFill>
              </a:rPr>
              <a:t>( merely teaches us how much God loves us</a:t>
            </a:r>
            <a:r>
              <a:rPr lang="en-US" sz="2400" b="1" dirty="0" smtClean="0">
                <a:solidFill>
                  <a:schemeClr val="bg1">
                    <a:lumMod val="75000"/>
                  </a:schemeClr>
                </a:solidFill>
              </a:rPr>
              <a:t>)</a:t>
            </a:r>
            <a:endParaRPr lang="en-US" sz="2400" b="1" dirty="0">
              <a:solidFill>
                <a:schemeClr val="bg1">
                  <a:lumMod val="75000"/>
                </a:schemeClr>
              </a:solidFill>
            </a:endParaRPr>
          </a:p>
        </p:txBody>
      </p:sp>
      <p:sp>
        <p:nvSpPr>
          <p:cNvPr id="14" name="TextBox 13"/>
          <p:cNvSpPr txBox="1"/>
          <p:nvPr/>
        </p:nvSpPr>
        <p:spPr>
          <a:xfrm>
            <a:off x="609600" y="2200364"/>
            <a:ext cx="5302384" cy="4031873"/>
          </a:xfrm>
          <a:prstGeom prst="rect">
            <a:avLst/>
          </a:prstGeom>
          <a:noFill/>
        </p:spPr>
        <p:txBody>
          <a:bodyPr wrap="square" rtlCol="0">
            <a:spAutoFit/>
          </a:bodyPr>
          <a:lstStyle/>
          <a:p>
            <a:r>
              <a:rPr lang="en-US" sz="3200" dirty="0" smtClean="0">
                <a:solidFill>
                  <a:schemeClr val="bg1">
                    <a:lumMod val="75000"/>
                  </a:schemeClr>
                </a:solidFill>
              </a:rPr>
              <a:t>Problems?</a:t>
            </a:r>
          </a:p>
          <a:p>
            <a:pPr marL="800100" lvl="1" indent="-342900">
              <a:buAutoNum type="arabicPeriod"/>
            </a:pPr>
            <a:r>
              <a:rPr lang="en-US" sz="2400" dirty="0" smtClean="0">
                <a:solidFill>
                  <a:schemeClr val="bg1">
                    <a:lumMod val="75000"/>
                  </a:schemeClr>
                </a:solidFill>
              </a:rPr>
              <a:t>Contradicts every passage speaking of Christ dying for our sins (the propitiation of our sins  specifically!)</a:t>
            </a:r>
          </a:p>
          <a:p>
            <a:pPr marL="800100" lvl="1" indent="-342900">
              <a:buAutoNum type="arabicPeriod"/>
            </a:pPr>
            <a:r>
              <a:rPr lang="en-US" sz="2400" dirty="0" smtClean="0">
                <a:solidFill>
                  <a:schemeClr val="bg1">
                    <a:lumMod val="75000"/>
                  </a:schemeClr>
                </a:solidFill>
              </a:rPr>
              <a:t>No real way of dealing  with guilt</a:t>
            </a:r>
          </a:p>
          <a:p>
            <a:pPr marL="800100" lvl="1" indent="-342900">
              <a:buAutoNum type="arabicPeriod"/>
            </a:pPr>
            <a:r>
              <a:rPr lang="en-US" sz="2400" dirty="0" smtClean="0">
                <a:solidFill>
                  <a:schemeClr val="bg1">
                    <a:lumMod val="75000"/>
                  </a:schemeClr>
                </a:solidFill>
              </a:rPr>
              <a:t>Theological equivalent of “That’s nice.”</a:t>
            </a:r>
          </a:p>
          <a:p>
            <a:pPr marL="800100" lvl="1" indent="-342900">
              <a:buAutoNum type="arabicPeriod"/>
            </a:pPr>
            <a:endParaRPr lang="en-US" sz="2400" dirty="0">
              <a:solidFill>
                <a:schemeClr val="bg1">
                  <a:lumMod val="75000"/>
                </a:schemeClr>
              </a:solidFill>
            </a:endParaRPr>
          </a:p>
          <a:p>
            <a:pPr lvl="1"/>
            <a:endParaRPr lang="en-US" sz="3200" b="1" dirty="0">
              <a:solidFill>
                <a:schemeClr val="bg1">
                  <a:lumMod val="75000"/>
                </a:schemeClr>
              </a:solidFill>
            </a:endParaRPr>
          </a:p>
        </p:txBody>
      </p:sp>
      <p:sp>
        <p:nvSpPr>
          <p:cNvPr id="16" name="TextBox 15"/>
          <p:cNvSpPr txBox="1"/>
          <p:nvPr/>
        </p:nvSpPr>
        <p:spPr>
          <a:xfrm>
            <a:off x="6331084" y="2971800"/>
            <a:ext cx="2552700" cy="3693319"/>
          </a:xfrm>
          <a:prstGeom prst="rect">
            <a:avLst/>
          </a:prstGeom>
          <a:solidFill>
            <a:schemeClr val="tx1">
              <a:alpha val="70000"/>
            </a:schemeClr>
          </a:solidFill>
        </p:spPr>
        <p:txBody>
          <a:bodyPr wrap="square" rtlCol="0">
            <a:spAutoFit/>
          </a:bodyPr>
          <a:lstStyle/>
          <a:p>
            <a:endParaRPr lang="en-US" dirty="0" smtClean="0">
              <a:solidFill>
                <a:schemeClr val="bg1"/>
              </a:solidFill>
            </a:endParaRPr>
          </a:p>
          <a:p>
            <a:r>
              <a:rPr lang="en-US" dirty="0" smtClean="0">
                <a:solidFill>
                  <a:schemeClr val="bg1"/>
                </a:solidFill>
              </a:rPr>
              <a:t>Peter </a:t>
            </a:r>
            <a:r>
              <a:rPr lang="en-US" dirty="0">
                <a:solidFill>
                  <a:schemeClr val="bg1"/>
                </a:solidFill>
              </a:rPr>
              <a:t>Abelard </a:t>
            </a:r>
            <a:endParaRPr lang="en-US" b="1"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pPr algn="ctr"/>
            <a:r>
              <a:rPr lang="en-US" dirty="0" smtClean="0">
                <a:solidFill>
                  <a:schemeClr val="bg1"/>
                </a:solidFill>
              </a:rPr>
              <a:t>(</a:t>
            </a:r>
            <a:r>
              <a:rPr lang="en-US" dirty="0">
                <a:solidFill>
                  <a:schemeClr val="bg1"/>
                </a:solidFill>
              </a:rPr>
              <a:t>1079–1142), a French </a:t>
            </a:r>
            <a:r>
              <a:rPr lang="en-US" dirty="0" smtClean="0">
                <a:solidFill>
                  <a:schemeClr val="bg1"/>
                </a:solidFill>
              </a:rPr>
              <a:t>theologian</a:t>
            </a:r>
            <a:endParaRPr lang="en-US" dirty="0">
              <a:solidFill>
                <a:schemeClr val="bg1"/>
              </a:solidFill>
            </a:endParaRPr>
          </a:p>
        </p:txBody>
      </p:sp>
    </p:spTree>
    <p:extLst>
      <p:ext uri="{BB962C8B-B14F-4D97-AF65-F5344CB8AC3E}">
        <p14:creationId xmlns:p14="http://schemas.microsoft.com/office/powerpoint/2010/main" val="40610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fade">
                                      <p:cBhvr>
                                        <p:cTn id="12" dur="2000"/>
                                        <p:tgtEl>
                                          <p:spTgt spid="47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5. Further notes on His death…</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600200"/>
            <a:ext cx="8915400" cy="1200329"/>
          </a:xfrm>
          <a:prstGeom prst="rect">
            <a:avLst/>
          </a:prstGeom>
          <a:noFill/>
        </p:spPr>
        <p:txBody>
          <a:bodyPr wrap="square" rtlCol="0">
            <a:spAutoFit/>
          </a:bodyPr>
          <a:lstStyle/>
          <a:p>
            <a:pPr marL="914400" lvl="1" indent="-457200"/>
            <a:r>
              <a:rPr lang="en-US" sz="2400" b="1" dirty="0">
                <a:solidFill>
                  <a:schemeClr val="bg1">
                    <a:lumMod val="75000"/>
                  </a:schemeClr>
                </a:solidFill>
              </a:rPr>
              <a:t>d</a:t>
            </a:r>
            <a:r>
              <a:rPr lang="en-US" sz="2400" b="1" dirty="0" smtClean="0">
                <a:solidFill>
                  <a:schemeClr val="bg1">
                    <a:lumMod val="75000"/>
                  </a:schemeClr>
                </a:solidFill>
              </a:rPr>
              <a:t>.  Wrong views on the Atonement</a:t>
            </a:r>
          </a:p>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sp>
        <p:nvSpPr>
          <p:cNvPr id="13" name="TextBox 12"/>
          <p:cNvSpPr txBox="1"/>
          <p:nvPr/>
        </p:nvSpPr>
        <p:spPr>
          <a:xfrm>
            <a:off x="6172200" y="1371600"/>
            <a:ext cx="2895600" cy="1138773"/>
          </a:xfrm>
          <a:prstGeom prst="rect">
            <a:avLst/>
          </a:prstGeom>
          <a:noFill/>
        </p:spPr>
        <p:txBody>
          <a:bodyPr wrap="square" rtlCol="0">
            <a:spAutoFit/>
          </a:bodyPr>
          <a:lstStyle/>
          <a:p>
            <a:pPr algn="r"/>
            <a:r>
              <a:rPr lang="en-US" sz="2400" b="1" dirty="0" smtClean="0">
                <a:solidFill>
                  <a:schemeClr val="bg1">
                    <a:lumMod val="75000"/>
                  </a:schemeClr>
                </a:solidFill>
              </a:rPr>
              <a:t>Example Theory </a:t>
            </a:r>
            <a:r>
              <a:rPr lang="en-US" sz="2000" dirty="0" smtClean="0">
                <a:solidFill>
                  <a:schemeClr val="bg1">
                    <a:lumMod val="75000"/>
                  </a:schemeClr>
                </a:solidFill>
              </a:rPr>
              <a:t>(merely teaches us how to live</a:t>
            </a:r>
            <a:r>
              <a:rPr lang="en-US" sz="2400" b="1" dirty="0" smtClean="0">
                <a:solidFill>
                  <a:schemeClr val="bg1">
                    <a:lumMod val="75000"/>
                  </a:schemeClr>
                </a:solidFill>
              </a:rPr>
              <a:t>)</a:t>
            </a:r>
            <a:endParaRPr lang="en-US" sz="2400" b="1" dirty="0">
              <a:solidFill>
                <a:schemeClr val="bg1">
                  <a:lumMod val="75000"/>
                </a:schemeClr>
              </a:solidFill>
            </a:endParaRPr>
          </a:p>
        </p:txBody>
      </p:sp>
      <p:pic>
        <p:nvPicPr>
          <p:cNvPr id="47112" name="Picture 8" descr="https://hiscrivener.wordpress.com/files/2009/01/wwjd-for-real.jpg"/>
          <p:cNvPicPr>
            <a:picLocks noChangeAspect="1" noChangeArrowheads="1"/>
          </p:cNvPicPr>
          <p:nvPr/>
        </p:nvPicPr>
        <p:blipFill>
          <a:blip r:embed="rId5" cstate="print"/>
          <a:srcRect/>
          <a:stretch>
            <a:fillRect/>
          </a:stretch>
        </p:blipFill>
        <p:spPr bwMode="auto">
          <a:xfrm>
            <a:off x="6400800" y="2667000"/>
            <a:ext cx="2514600" cy="3771901"/>
          </a:xfrm>
          <a:prstGeom prst="rect">
            <a:avLst/>
          </a:prstGeom>
          <a:noFill/>
        </p:spPr>
      </p:pic>
      <p:sp>
        <p:nvSpPr>
          <p:cNvPr id="14" name="TextBox 13"/>
          <p:cNvSpPr txBox="1"/>
          <p:nvPr/>
        </p:nvSpPr>
        <p:spPr>
          <a:xfrm>
            <a:off x="2114550" y="2200364"/>
            <a:ext cx="4267200" cy="4031873"/>
          </a:xfrm>
          <a:prstGeom prst="rect">
            <a:avLst/>
          </a:prstGeom>
          <a:noFill/>
        </p:spPr>
        <p:txBody>
          <a:bodyPr wrap="square" rtlCol="0">
            <a:spAutoFit/>
          </a:bodyPr>
          <a:lstStyle/>
          <a:p>
            <a:r>
              <a:rPr lang="en-US" sz="2800" dirty="0" smtClean="0">
                <a:solidFill>
                  <a:schemeClr val="bg1">
                    <a:lumMod val="75000"/>
                  </a:schemeClr>
                </a:solidFill>
              </a:rPr>
              <a:t>Problems?</a:t>
            </a:r>
          </a:p>
          <a:p>
            <a:pPr marL="800100" lvl="1" indent="-342900">
              <a:buAutoNum type="arabicPeriod"/>
            </a:pPr>
            <a:r>
              <a:rPr lang="en-US" sz="2000" dirty="0" smtClean="0">
                <a:solidFill>
                  <a:schemeClr val="bg1">
                    <a:lumMod val="75000"/>
                  </a:schemeClr>
                </a:solidFill>
              </a:rPr>
              <a:t>While Christ is our example, it does not follow that it is a complete explanation of the atonement</a:t>
            </a:r>
          </a:p>
          <a:p>
            <a:pPr marL="800100" lvl="1" indent="-342900">
              <a:buAutoNum type="arabicPeriod"/>
            </a:pPr>
            <a:r>
              <a:rPr lang="en-US" sz="2000" dirty="0" smtClean="0">
                <a:solidFill>
                  <a:schemeClr val="bg1">
                    <a:lumMod val="75000"/>
                  </a:schemeClr>
                </a:solidFill>
              </a:rPr>
              <a:t>Does not take into </a:t>
            </a:r>
            <a:r>
              <a:rPr lang="en-US" sz="2000" dirty="0">
                <a:solidFill>
                  <a:schemeClr val="bg1">
                    <a:lumMod val="75000"/>
                  </a:schemeClr>
                </a:solidFill>
              </a:rPr>
              <a:t> </a:t>
            </a:r>
            <a:r>
              <a:rPr lang="en-US" sz="2000" dirty="0" smtClean="0">
                <a:solidFill>
                  <a:schemeClr val="bg1">
                    <a:lumMod val="75000"/>
                  </a:schemeClr>
                </a:solidFill>
              </a:rPr>
              <a:t>account every </a:t>
            </a:r>
            <a:r>
              <a:rPr lang="en-US" sz="2000" dirty="0">
                <a:solidFill>
                  <a:schemeClr val="bg1">
                    <a:lumMod val="75000"/>
                  </a:schemeClr>
                </a:solidFill>
              </a:rPr>
              <a:t>passage speaking of Christ dying for our </a:t>
            </a:r>
            <a:r>
              <a:rPr lang="en-US" sz="2000" dirty="0" smtClean="0">
                <a:solidFill>
                  <a:schemeClr val="bg1">
                    <a:lumMod val="75000"/>
                  </a:schemeClr>
                </a:solidFill>
              </a:rPr>
              <a:t>sins as actual payment</a:t>
            </a:r>
          </a:p>
          <a:p>
            <a:pPr marL="800100" lvl="1" indent="-342900">
              <a:buAutoNum type="arabicPeriod"/>
            </a:pPr>
            <a:r>
              <a:rPr lang="en-US" sz="2000" dirty="0" smtClean="0">
                <a:solidFill>
                  <a:schemeClr val="bg1">
                    <a:lumMod val="75000"/>
                  </a:schemeClr>
                </a:solidFill>
              </a:rPr>
              <a:t>Argues that man can save himself.</a:t>
            </a:r>
          </a:p>
          <a:p>
            <a:pPr lvl="1"/>
            <a:endParaRPr lang="en-US" sz="2800" b="1" dirty="0">
              <a:solidFill>
                <a:schemeClr val="bg1">
                  <a:lumMod val="75000"/>
                </a:schemeClr>
              </a:solidFill>
            </a:endParaRPr>
          </a:p>
        </p:txBody>
      </p:sp>
      <p:pic>
        <p:nvPicPr>
          <p:cNvPr id="4106" name="Picture 10" descr="http://www.miguelservet.org/noticias/imagenes/socin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762" y="3064370"/>
            <a:ext cx="197807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2971800"/>
            <a:ext cx="2133600" cy="3170099"/>
          </a:xfrm>
          <a:prstGeom prst="rect">
            <a:avLst/>
          </a:prstGeom>
          <a:solidFill>
            <a:schemeClr val="tx1">
              <a:alpha val="54000"/>
            </a:schemeClr>
          </a:solidFill>
        </p:spPr>
        <p:txBody>
          <a:bodyPr wrap="square">
            <a:spAutoFit/>
          </a:bodyPr>
          <a:lstStyle/>
          <a:p>
            <a:r>
              <a:rPr lang="en-US" sz="2000" dirty="0">
                <a:solidFill>
                  <a:schemeClr val="bg1"/>
                </a:solidFill>
              </a:rPr>
              <a:t>Faustus Socinus </a:t>
            </a:r>
            <a:endParaRPr lang="en-US" sz="2000" dirty="0" smtClean="0">
              <a:solidFill>
                <a:schemeClr val="bg1"/>
              </a:solidFill>
            </a:endParaRPr>
          </a:p>
          <a:p>
            <a:endParaRPr lang="en-US" sz="2000" dirty="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a:t>
            </a:r>
            <a:r>
              <a:rPr lang="en-US" sz="2000" dirty="0">
                <a:solidFill>
                  <a:schemeClr val="bg1"/>
                </a:solidFill>
              </a:rPr>
              <a:t>1539–1604), an Italian theologian who settled in Poland in 1578</a:t>
            </a:r>
          </a:p>
        </p:txBody>
      </p:sp>
    </p:spTree>
    <p:extLst>
      <p:ext uri="{BB962C8B-B14F-4D97-AF65-F5344CB8AC3E}">
        <p14:creationId xmlns:p14="http://schemas.microsoft.com/office/powerpoint/2010/main" val="13398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fade">
                                      <p:cBhvr>
                                        <p:cTn id="7" dur="2000"/>
                                        <p:tgtEl>
                                          <p:spTgt spid="47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500"/>
                                        <p:tgtEl>
                                          <p:spTgt spid="410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500"/>
                                        <p:tgtEl>
                                          <p:spTgt spid="1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fade">
                                      <p:cBhvr>
                                        <p:cTn id="34" dur="500"/>
                                        <p:tgtEl>
                                          <p:spTgt spid="1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xEl>
                                              <p:pRg st="3" end="3"/>
                                            </p:txEl>
                                          </p:spTgt>
                                        </p:tgtEl>
                                        <p:attrNameLst>
                                          <p:attrName>style.visibility</p:attrName>
                                        </p:attrNameLst>
                                      </p:cBhvr>
                                      <p:to>
                                        <p:strVal val="visible"/>
                                      </p:to>
                                    </p:set>
                                    <p:animEffect transition="in" filter="fade">
                                      <p:cBhvr>
                                        <p:cTn id="39"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lum bright="-18000"/>
          </a:blip>
          <a:srcRect t="6909" b="23993"/>
          <a:stretch>
            <a:fillRect/>
          </a:stretch>
        </p:blipFill>
        <p:spPr bwMode="auto">
          <a:xfrm>
            <a:off x="1714500" y="0"/>
            <a:ext cx="5715000" cy="6858000"/>
          </a:xfrm>
          <a:prstGeom prst="rect">
            <a:avLst/>
          </a:prstGeom>
          <a:noFill/>
          <a:ln w="9525">
            <a:noFill/>
            <a:miter lim="800000"/>
            <a:headEnd/>
            <a:tailEnd/>
          </a:ln>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4100" name="Text Box 4"/>
          <p:cNvSpPr txBox="1">
            <a:spLocks noChangeArrowheads="1"/>
          </p:cNvSpPr>
          <p:nvPr/>
        </p:nvSpPr>
        <p:spPr bwMode="auto">
          <a:xfrm>
            <a:off x="609600" y="1382286"/>
            <a:ext cx="8382000" cy="3785652"/>
          </a:xfrm>
          <a:prstGeom prst="rect">
            <a:avLst/>
          </a:prstGeom>
          <a:solidFill>
            <a:srgbClr val="333333">
              <a:alpha val="50000"/>
            </a:srgbClr>
          </a:solidFill>
          <a:ln w="9525">
            <a:noFill/>
            <a:miter lim="800000"/>
            <a:headEnd/>
            <a:tailEnd/>
          </a:ln>
          <a:effectLst/>
        </p:spPr>
        <p:txBody>
          <a:bodyPr wrap="square">
            <a:spAutoFit/>
          </a:bodyPr>
          <a:lstStyle/>
          <a:p>
            <a:pPr>
              <a:spcBef>
                <a:spcPct val="50000"/>
              </a:spcBef>
              <a:defRPr/>
            </a:pPr>
            <a:r>
              <a:rPr lang="en-US" dirty="0">
                <a:solidFill>
                  <a:srgbClr val="84984C"/>
                </a:solidFill>
                <a:effectLst>
                  <a:outerShdw blurRad="38100" dist="38100" dir="2700000" algn="tl">
                    <a:srgbClr val="000000"/>
                  </a:outerShdw>
                </a:effectLst>
                <a:latin typeface="Ringbearer" pitchFamily="18" charset="0"/>
              </a:rPr>
              <a:t>		5.  Catechism </a:t>
            </a:r>
            <a:r>
              <a:rPr lang="en-US" sz="2000" dirty="0">
                <a:solidFill>
                  <a:prstClr val="white">
                    <a:lumMod val="65000"/>
                  </a:prstClr>
                </a:solidFill>
                <a:effectLst>
                  <a:outerShdw blurRad="38100" dist="38100" dir="2700000" algn="tl">
                    <a:srgbClr val="000000"/>
                  </a:outerShdw>
                </a:effectLst>
                <a:latin typeface="Ringbearer" pitchFamily="18" charset="0"/>
              </a:rPr>
              <a:t>(PART </a:t>
            </a:r>
            <a:r>
              <a:rPr lang="en-US" sz="2000" dirty="0" smtClean="0">
                <a:solidFill>
                  <a:prstClr val="white">
                    <a:lumMod val="65000"/>
                  </a:prstClr>
                </a:solidFill>
                <a:effectLst>
                  <a:outerShdw blurRad="38100" dist="38100" dir="2700000" algn="tl">
                    <a:srgbClr val="000000"/>
                  </a:outerShdw>
                </a:effectLst>
                <a:latin typeface="Ringbearer" pitchFamily="18" charset="0"/>
              </a:rPr>
              <a:t>2: </a:t>
            </a:r>
            <a:r>
              <a:rPr lang="en-US" sz="2000" dirty="0">
                <a:solidFill>
                  <a:prstClr val="white">
                    <a:lumMod val="65000"/>
                  </a:prstClr>
                </a:solidFill>
                <a:effectLst>
                  <a:outerShdw blurRad="38100" dist="38100" dir="2700000" algn="tl">
                    <a:srgbClr val="000000"/>
                  </a:outerShdw>
                </a:effectLst>
                <a:latin typeface="Ringbearer" pitchFamily="18" charset="0"/>
              </a:rPr>
              <a:t>WSC </a:t>
            </a:r>
            <a:r>
              <a:rPr lang="en-US" sz="2000" dirty="0" smtClean="0">
                <a:solidFill>
                  <a:prstClr val="white">
                    <a:lumMod val="65000"/>
                  </a:prstClr>
                </a:solidFill>
                <a:effectLst>
                  <a:outerShdw blurRad="38100" dist="38100" dir="2700000" algn="tl">
                    <a:srgbClr val="000000"/>
                  </a:outerShdw>
                </a:effectLst>
                <a:latin typeface="Ringbearer" pitchFamily="18" charset="0"/>
              </a:rPr>
              <a:t>Q23-Q28 </a:t>
            </a:r>
            <a:endParaRPr lang="en-US" sz="2000" dirty="0">
              <a:solidFill>
                <a:prstClr val="white">
                  <a:lumMod val="65000"/>
                </a:prstClr>
              </a:solidFill>
              <a:effectLst>
                <a:outerShdw blurRad="38100" dist="38100" dir="2700000" algn="tl">
                  <a:srgbClr val="000000"/>
                </a:outerShdw>
              </a:effectLst>
              <a:latin typeface="Ringbearer" pitchFamily="18" charset="0"/>
            </a:endParaRPr>
          </a:p>
          <a:p>
            <a:pPr>
              <a:spcBef>
                <a:spcPct val="50000"/>
              </a:spcBef>
              <a:defRPr/>
            </a:pPr>
            <a:r>
              <a:rPr lang="en-US" sz="2000" dirty="0">
                <a:solidFill>
                  <a:prstClr val="white">
                    <a:lumMod val="65000"/>
                  </a:prstClr>
                </a:solidFill>
                <a:effectLst>
                  <a:outerShdw blurRad="38100" dist="38100" dir="2700000" algn="tl">
                    <a:srgbClr val="000000"/>
                  </a:outerShdw>
                </a:effectLst>
                <a:latin typeface="Ringbearer" pitchFamily="18" charset="0"/>
              </a:rPr>
              <a:t>				</a:t>
            </a:r>
          </a:p>
          <a:p>
            <a:pPr>
              <a:spcBef>
                <a:spcPct val="50000"/>
              </a:spcBef>
              <a:defRPr/>
            </a:pPr>
            <a:r>
              <a:rPr lang="en-US" dirty="0">
                <a:solidFill>
                  <a:srgbClr val="84984C"/>
                </a:solidFill>
                <a:effectLst>
                  <a:outerShdw blurRad="38100" dist="38100" dir="2700000" algn="tl">
                    <a:srgbClr val="000000"/>
                  </a:outerShdw>
                </a:effectLst>
                <a:latin typeface="Ringbearer" pitchFamily="18" charset="0"/>
              </a:rPr>
              <a:t>		6.  Bible memory </a:t>
            </a:r>
            <a:r>
              <a:rPr lang="en-US" sz="2000" dirty="0">
                <a:solidFill>
                  <a:prstClr val="white">
                    <a:lumMod val="65000"/>
                  </a:prstClr>
                </a:solidFill>
                <a:effectLst>
                  <a:outerShdw blurRad="38100" dist="38100" dir="2700000" algn="tl">
                    <a:srgbClr val="000000"/>
                  </a:outerShdw>
                </a:effectLst>
                <a:latin typeface="Ringbearer" pitchFamily="18" charset="0"/>
              </a:rPr>
              <a:t>(look at the green boxes 				  in the presentation)</a:t>
            </a:r>
          </a:p>
          <a:p>
            <a:pPr>
              <a:spcBef>
                <a:spcPct val="50000"/>
              </a:spcBef>
              <a:defRPr/>
            </a:pPr>
            <a:r>
              <a:rPr lang="en-US" sz="2000" b="1" dirty="0" smtClean="0">
                <a:solidFill>
                  <a:srgbClr val="9BBB59">
                    <a:lumMod val="60000"/>
                    <a:lumOff val="40000"/>
                  </a:srgbClr>
                </a:solidFill>
                <a:effectLst>
                  <a:outerShdw blurRad="38100" dist="38100" dir="2700000" algn="tl">
                    <a:srgbClr val="000000"/>
                  </a:outerShdw>
                </a:effectLst>
                <a:latin typeface="Ringbearer" pitchFamily="18" charset="0"/>
              </a:rPr>
              <a:t>Romans 3:23-25a: </a:t>
            </a:r>
            <a:r>
              <a:rPr lang="en-US" sz="2000" dirty="0" smtClean="0">
                <a:solidFill>
                  <a:srgbClr val="9BBB59">
                    <a:lumMod val="60000"/>
                    <a:lumOff val="40000"/>
                  </a:srgbClr>
                </a:solidFill>
                <a:effectLst>
                  <a:outerShdw blurRad="38100" dist="38100" dir="2700000" algn="tl">
                    <a:srgbClr val="000000"/>
                  </a:outerShdw>
                </a:effectLst>
                <a:latin typeface="Ringbearer" pitchFamily="18" charset="0"/>
              </a:rPr>
              <a:t> </a:t>
            </a:r>
            <a:r>
              <a:rPr lang="en-US" sz="2000" dirty="0">
                <a:solidFill>
                  <a:srgbClr val="9BBB59">
                    <a:lumMod val="60000"/>
                    <a:lumOff val="40000"/>
                  </a:srgbClr>
                </a:solidFill>
                <a:effectLst>
                  <a:outerShdw blurRad="38100" dist="38100" dir="2700000" algn="tl">
                    <a:srgbClr val="000000"/>
                  </a:outerShdw>
                </a:effectLst>
                <a:latin typeface="Ringbearer" pitchFamily="18" charset="0"/>
              </a:rPr>
              <a:t> 23 for all have sinned and fall short of the glory of God, 24 and are justified by his grace as a gift, through the redemption that is in Christ Jesus, 25 whom God put forward as a propitiation by his blood, to be received by faith. This was to show God's righteousness…</a:t>
            </a:r>
            <a:r>
              <a:rPr lang="en-US" sz="2000" dirty="0">
                <a:solidFill>
                  <a:srgbClr val="800080"/>
                </a:solidFill>
                <a:effectLst>
                  <a:outerShdw blurRad="38100" dist="38100" dir="2700000" algn="tl">
                    <a:srgbClr val="000000"/>
                  </a:outerShdw>
                </a:effectLst>
                <a:latin typeface="Ringbearer" pitchFamily="18" charset="0"/>
              </a:rPr>
              <a:t>		</a:t>
            </a:r>
          </a:p>
          <a:p>
            <a:pPr>
              <a:spcBef>
                <a:spcPct val="50000"/>
              </a:spcBef>
              <a:defRPr/>
            </a:pPr>
            <a:r>
              <a:rPr lang="en-US" sz="2000" dirty="0">
                <a:solidFill>
                  <a:srgbClr val="800080"/>
                </a:solidFill>
                <a:effectLst>
                  <a:outerShdw blurRad="38100" dist="38100" dir="2700000" algn="tl">
                    <a:srgbClr val="000000"/>
                  </a:outerShdw>
                </a:effectLst>
                <a:latin typeface="Ringbearer" pitchFamily="18" charset="0"/>
              </a:rPr>
              <a:t>		</a:t>
            </a:r>
            <a:r>
              <a:rPr lang="en-US" dirty="0">
                <a:solidFill>
                  <a:srgbClr val="84984C"/>
                </a:solidFill>
                <a:effectLst>
                  <a:outerShdw blurRad="38100" dist="38100" dir="2700000" algn="tl">
                    <a:srgbClr val="000000"/>
                  </a:outerShdw>
                </a:effectLst>
                <a:latin typeface="Ringbearer" pitchFamily="18" charset="0"/>
              </a:rPr>
              <a:t>7. Doctrine/WCF </a:t>
            </a:r>
            <a:r>
              <a:rPr lang="en-US" sz="2000" dirty="0">
                <a:solidFill>
                  <a:srgbClr val="800080"/>
                </a:solidFill>
                <a:effectLst>
                  <a:outerShdw blurRad="38100" dist="38100" dir="2700000" algn="tl">
                    <a:srgbClr val="000000"/>
                  </a:outerShdw>
                </a:effectLst>
                <a:latin typeface="Ringbearer" pitchFamily="18" charset="0"/>
              </a:rPr>
              <a:t> </a:t>
            </a:r>
            <a:r>
              <a:rPr lang="en-US" sz="2000" dirty="0">
                <a:solidFill>
                  <a:prstClr val="white">
                    <a:lumMod val="65000"/>
                  </a:prstClr>
                </a:solidFill>
                <a:effectLst>
                  <a:outerShdw blurRad="38100" dist="38100" dir="2700000" algn="tl">
                    <a:srgbClr val="000000"/>
                  </a:outerShdw>
                </a:effectLst>
                <a:latin typeface="Ringbearer" pitchFamily="18" charset="0"/>
              </a:rPr>
              <a:t>(</a:t>
            </a:r>
            <a:r>
              <a:rPr lang="en-US" sz="2000" dirty="0" err="1">
                <a:solidFill>
                  <a:prstClr val="white">
                    <a:lumMod val="65000"/>
                  </a:prstClr>
                </a:solidFill>
                <a:effectLst>
                  <a:outerShdw blurRad="38100" dist="38100" dir="2700000" algn="tl">
                    <a:srgbClr val="000000"/>
                  </a:outerShdw>
                </a:effectLst>
                <a:latin typeface="Ringbearer" pitchFamily="18" charset="0"/>
              </a:rPr>
              <a:t>ch</a:t>
            </a:r>
            <a:r>
              <a:rPr lang="en-US" sz="2000" dirty="0">
                <a:solidFill>
                  <a:prstClr val="white">
                    <a:lumMod val="65000"/>
                  </a:prstClr>
                </a:solidFill>
                <a:effectLst>
                  <a:outerShdw blurRad="38100" dist="38100" dir="2700000" algn="tl">
                    <a:srgbClr val="000000"/>
                  </a:outerShdw>
                </a:effectLst>
                <a:latin typeface="Ringbearer" pitchFamily="18" charset="0"/>
              </a:rPr>
              <a:t> </a:t>
            </a:r>
            <a:r>
              <a:rPr lang="en-US" sz="2000" dirty="0" smtClean="0">
                <a:solidFill>
                  <a:prstClr val="white">
                    <a:lumMod val="65000"/>
                  </a:prstClr>
                </a:solidFill>
                <a:effectLst>
                  <a:outerShdw blurRad="38100" dist="38100" dir="2700000" algn="tl">
                    <a:srgbClr val="000000"/>
                  </a:outerShdw>
                </a:effectLst>
                <a:latin typeface="Ringbearer" pitchFamily="18" charset="0"/>
              </a:rPr>
              <a:t> 8)</a:t>
            </a:r>
            <a:endParaRPr lang="en-US" dirty="0">
              <a:solidFill>
                <a:prstClr val="white">
                  <a:lumMod val="65000"/>
                </a:prstClr>
              </a:solidFill>
              <a:effectLst>
                <a:outerShdw blurRad="38100" dist="38100" dir="2700000" algn="tl">
                  <a:srgbClr val="000000"/>
                </a:outerShdw>
              </a:effectLst>
              <a:latin typeface="Ringbearer" pitchFamily="18" charset="0"/>
            </a:endParaRPr>
          </a:p>
        </p:txBody>
      </p:sp>
    </p:spTree>
    <p:extLst>
      <p:ext uri="{BB962C8B-B14F-4D97-AF65-F5344CB8AC3E}">
        <p14:creationId xmlns:p14="http://schemas.microsoft.com/office/powerpoint/2010/main" val="349829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bg/>
                                          </p:spTgt>
                                        </p:tgtEl>
                                        <p:attrNameLst>
                                          <p:attrName>style.visibility</p:attrName>
                                        </p:attrNameLst>
                                      </p:cBhvr>
                                      <p:to>
                                        <p:strVal val="visible"/>
                                      </p:to>
                                    </p:set>
                                    <p:animEffect transition="in" filter="dissolve">
                                      <p:cBhvr>
                                        <p:cTn id="7" dur="500"/>
                                        <p:tgtEl>
                                          <p:spTgt spid="4100">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dissolv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1" end="1"/>
                                            </p:txEl>
                                          </p:spTgt>
                                        </p:tgtEl>
                                        <p:attrNameLst>
                                          <p:attrName>style.visibility</p:attrName>
                                        </p:attrNameLst>
                                      </p:cBhvr>
                                      <p:to>
                                        <p:strVal val="visible"/>
                                      </p:to>
                                    </p:set>
                                    <p:animEffect transition="in" filter="dissolve">
                                      <p:cBhvr>
                                        <p:cTn id="17" dur="500"/>
                                        <p:tgtEl>
                                          <p:spTgt spid="4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0">
                                            <p:txEl>
                                              <p:pRg st="2" end="2"/>
                                            </p:txEl>
                                          </p:spTgt>
                                        </p:tgtEl>
                                        <p:attrNameLst>
                                          <p:attrName>style.visibility</p:attrName>
                                        </p:attrNameLst>
                                      </p:cBhvr>
                                      <p:to>
                                        <p:strVal val="visible"/>
                                      </p:to>
                                    </p:set>
                                    <p:animEffect transition="in" filter="dissolve">
                                      <p:cBhvr>
                                        <p:cTn id="22" dur="500"/>
                                        <p:tgtEl>
                                          <p:spTgt spid="4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xEl>
                                              <p:pRg st="3" end="3"/>
                                            </p:txEl>
                                          </p:spTgt>
                                        </p:tgtEl>
                                        <p:attrNameLst>
                                          <p:attrName>style.visibility</p:attrName>
                                        </p:attrNameLst>
                                      </p:cBhvr>
                                      <p:to>
                                        <p:strVal val="visible"/>
                                      </p:to>
                                    </p:set>
                                    <p:animEffect transition="in" filter="dissolve">
                                      <p:cBhvr>
                                        <p:cTn id="27" dur="500"/>
                                        <p:tgtEl>
                                          <p:spTgt spid="41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0">
                                            <p:txEl>
                                              <p:pRg st="4" end="4"/>
                                            </p:txEl>
                                          </p:spTgt>
                                        </p:tgtEl>
                                        <p:attrNameLst>
                                          <p:attrName>style.visibility</p:attrName>
                                        </p:attrNameLst>
                                      </p:cBhvr>
                                      <p:to>
                                        <p:strVal val="visible"/>
                                      </p:to>
                                    </p:set>
                                    <p:animEffect transition="in" filter="dissolve">
                                      <p:cBhvr>
                                        <p:cTn id="32"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5. Further notes on His death…</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600200"/>
            <a:ext cx="8915400" cy="1200329"/>
          </a:xfrm>
          <a:prstGeom prst="rect">
            <a:avLst/>
          </a:prstGeom>
          <a:noFill/>
        </p:spPr>
        <p:txBody>
          <a:bodyPr wrap="square" rtlCol="0">
            <a:spAutoFit/>
          </a:bodyPr>
          <a:lstStyle/>
          <a:p>
            <a:pPr marL="914400" lvl="1" indent="-457200"/>
            <a:r>
              <a:rPr lang="en-US" sz="2400" b="1" dirty="0">
                <a:solidFill>
                  <a:schemeClr val="bg1">
                    <a:lumMod val="75000"/>
                  </a:schemeClr>
                </a:solidFill>
              </a:rPr>
              <a:t>d</a:t>
            </a:r>
            <a:r>
              <a:rPr lang="en-US" sz="2400" b="1" dirty="0" smtClean="0">
                <a:solidFill>
                  <a:schemeClr val="bg1">
                    <a:lumMod val="75000"/>
                  </a:schemeClr>
                </a:solidFill>
              </a:rPr>
              <a:t>.  Wrong views on the Atonement</a:t>
            </a:r>
          </a:p>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sp>
        <p:nvSpPr>
          <p:cNvPr id="10" name="TextBox 9"/>
          <p:cNvSpPr txBox="1"/>
          <p:nvPr/>
        </p:nvSpPr>
        <p:spPr>
          <a:xfrm>
            <a:off x="3581400" y="2200364"/>
            <a:ext cx="5302384" cy="3416320"/>
          </a:xfrm>
          <a:prstGeom prst="rect">
            <a:avLst/>
          </a:prstGeom>
          <a:noFill/>
        </p:spPr>
        <p:txBody>
          <a:bodyPr wrap="square" rtlCol="0">
            <a:spAutoFit/>
          </a:bodyPr>
          <a:lstStyle/>
          <a:p>
            <a:r>
              <a:rPr lang="en-US" sz="2400" b="1" dirty="0" smtClean="0">
                <a:solidFill>
                  <a:schemeClr val="bg1">
                    <a:lumMod val="75000"/>
                  </a:schemeClr>
                </a:solidFill>
              </a:rPr>
              <a:t>Governmental Theory</a:t>
            </a:r>
          </a:p>
          <a:p>
            <a:r>
              <a:rPr lang="en-US" sz="2400" dirty="0" smtClean="0">
                <a:solidFill>
                  <a:schemeClr val="bg1">
                    <a:lumMod val="75000"/>
                  </a:schemeClr>
                </a:solidFill>
              </a:rPr>
              <a:t>Problems?</a:t>
            </a:r>
          </a:p>
          <a:p>
            <a:pPr marL="800100" lvl="1" indent="-342900">
              <a:buAutoNum type="arabicPeriod"/>
            </a:pPr>
            <a:r>
              <a:rPr lang="en-US" dirty="0" smtClean="0">
                <a:solidFill>
                  <a:schemeClr val="bg1">
                    <a:lumMod val="75000"/>
                  </a:schemeClr>
                </a:solidFill>
              </a:rPr>
              <a:t>Actual earning of forgiveness separated from the cross (merely proves who is the Cosmic Lawgiver) </a:t>
            </a:r>
          </a:p>
          <a:p>
            <a:pPr marL="800100" lvl="1" indent="-342900">
              <a:buAutoNum type="arabicPeriod"/>
            </a:pPr>
            <a:r>
              <a:rPr lang="en-US" dirty="0" smtClean="0">
                <a:solidFill>
                  <a:schemeClr val="bg1">
                    <a:lumMod val="75000"/>
                  </a:schemeClr>
                </a:solidFill>
              </a:rPr>
              <a:t>We cannot trust in Christ’s work to forgive our sins</a:t>
            </a:r>
          </a:p>
          <a:p>
            <a:pPr marL="800100" lvl="1" indent="-342900">
              <a:buAutoNum type="arabicPeriod"/>
            </a:pPr>
            <a:r>
              <a:rPr lang="en-US" dirty="0" smtClean="0">
                <a:solidFill>
                  <a:schemeClr val="bg1">
                    <a:lumMod val="75000"/>
                  </a:schemeClr>
                </a:solidFill>
              </a:rPr>
              <a:t>Fails to recognize God’s immutability---and (ironically)  absolute justice. </a:t>
            </a:r>
          </a:p>
          <a:p>
            <a:pPr marL="800100" lvl="1" indent="-342900">
              <a:buAutoNum type="arabicPeriod"/>
            </a:pPr>
            <a:endParaRPr lang="en-US" dirty="0">
              <a:solidFill>
                <a:schemeClr val="bg1">
                  <a:lumMod val="75000"/>
                </a:schemeClr>
              </a:solidFill>
            </a:endParaRPr>
          </a:p>
          <a:p>
            <a:pPr lvl="1"/>
            <a:endParaRPr lang="en-US" sz="2400" b="1" dirty="0">
              <a:solidFill>
                <a:schemeClr val="bg1">
                  <a:lumMod val="75000"/>
                </a:schemeClr>
              </a:solidFill>
            </a:endParaRPr>
          </a:p>
        </p:txBody>
      </p:sp>
      <p:sp>
        <p:nvSpPr>
          <p:cNvPr id="15" name="TextBox 14"/>
          <p:cNvSpPr txBox="1"/>
          <p:nvPr/>
        </p:nvSpPr>
        <p:spPr>
          <a:xfrm>
            <a:off x="419100" y="5486399"/>
            <a:ext cx="8077200" cy="1200329"/>
          </a:xfrm>
          <a:prstGeom prst="rect">
            <a:avLst/>
          </a:prstGeom>
          <a:noFill/>
        </p:spPr>
        <p:txBody>
          <a:bodyPr wrap="square" rtlCol="0">
            <a:spAutoFit/>
          </a:bodyPr>
          <a:lstStyle/>
          <a:p>
            <a:pPr algn="ctr"/>
            <a:r>
              <a:rPr lang="en-US" sz="2400" dirty="0">
                <a:solidFill>
                  <a:schemeClr val="bg1">
                    <a:lumMod val="75000"/>
                  </a:schemeClr>
                </a:solidFill>
              </a:rPr>
              <a:t>Christ did not exactly pay the penalty for the actual sins of any </a:t>
            </a:r>
            <a:r>
              <a:rPr lang="en-US" sz="2400" dirty="0" smtClean="0">
                <a:solidFill>
                  <a:schemeClr val="bg1">
                    <a:lumMod val="75000"/>
                  </a:schemeClr>
                </a:solidFill>
              </a:rPr>
              <a:t>people, but </a:t>
            </a:r>
            <a:r>
              <a:rPr lang="en-US" sz="2400" dirty="0">
                <a:solidFill>
                  <a:schemeClr val="bg1">
                    <a:lumMod val="75000"/>
                  </a:schemeClr>
                </a:solidFill>
              </a:rPr>
              <a:t>simply suffered to show that </a:t>
            </a:r>
            <a:r>
              <a:rPr lang="en-US" sz="2400" dirty="0" smtClean="0">
                <a:solidFill>
                  <a:schemeClr val="bg1">
                    <a:lumMod val="75000"/>
                  </a:schemeClr>
                </a:solidFill>
              </a:rPr>
              <a:t>God’s </a:t>
            </a:r>
            <a:r>
              <a:rPr lang="en-US" sz="2400" dirty="0">
                <a:solidFill>
                  <a:schemeClr val="bg1">
                    <a:lumMod val="75000"/>
                  </a:schemeClr>
                </a:solidFill>
              </a:rPr>
              <a:t>laws </a:t>
            </a:r>
            <a:r>
              <a:rPr lang="en-US" sz="2400" dirty="0" smtClean="0">
                <a:solidFill>
                  <a:schemeClr val="bg1">
                    <a:lumMod val="75000"/>
                  </a:schemeClr>
                </a:solidFill>
              </a:rPr>
              <a:t>were broken and </a:t>
            </a:r>
            <a:r>
              <a:rPr lang="en-US" sz="2400" dirty="0">
                <a:solidFill>
                  <a:schemeClr val="bg1">
                    <a:lumMod val="75000"/>
                  </a:schemeClr>
                </a:solidFill>
              </a:rPr>
              <a:t>there must be </a:t>
            </a:r>
            <a:r>
              <a:rPr lang="en-US" sz="2400" dirty="0" smtClean="0">
                <a:solidFill>
                  <a:schemeClr val="bg1">
                    <a:lumMod val="75000"/>
                  </a:schemeClr>
                </a:solidFill>
              </a:rPr>
              <a:t>some penalty </a:t>
            </a:r>
            <a:r>
              <a:rPr lang="en-US" sz="2400" dirty="0">
                <a:solidFill>
                  <a:schemeClr val="bg1">
                    <a:lumMod val="75000"/>
                  </a:schemeClr>
                </a:solidFill>
              </a:rPr>
              <a:t>paid.</a:t>
            </a:r>
          </a:p>
        </p:txBody>
      </p:sp>
      <p:pic>
        <p:nvPicPr>
          <p:cNvPr id="1026" name="Picture 2" descr="http://3.bp.blogspot.com/_1m_o4PK-02M/TKyeQ57vFXI/AAAAAAAAAPs/aQ5I6uFf2P0/s320/grotius.bm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 y="2181493"/>
            <a:ext cx="25527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050" y="2191286"/>
            <a:ext cx="2552700" cy="3139321"/>
          </a:xfrm>
          <a:prstGeom prst="rect">
            <a:avLst/>
          </a:prstGeom>
          <a:noFill/>
        </p:spPr>
        <p:txBody>
          <a:bodyPr wrap="square" rtlCol="0">
            <a:spAutoFit/>
          </a:bodyPr>
          <a:lstStyle/>
          <a:p>
            <a:pPr algn="ctr"/>
            <a:r>
              <a:rPr lang="en-US" b="1" dirty="0">
                <a:solidFill>
                  <a:schemeClr val="bg1"/>
                </a:solidFill>
              </a:rPr>
              <a:t>Hugo Grotius </a:t>
            </a:r>
            <a:r>
              <a:rPr lang="en-US" dirty="0">
                <a:solidFill>
                  <a:schemeClr val="bg1"/>
                </a:solidFill>
              </a:rPr>
              <a:t>(</a:t>
            </a:r>
            <a:r>
              <a:rPr lang="en-US" dirty="0" smtClean="0">
                <a:solidFill>
                  <a:schemeClr val="bg1"/>
                </a:solidFill>
              </a:rPr>
              <a:t>1583—</a:t>
            </a: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1645</a:t>
            </a:r>
            <a:r>
              <a:rPr lang="en-US" dirty="0">
                <a:solidFill>
                  <a:schemeClr val="bg1"/>
                </a:solidFill>
              </a:rPr>
              <a:t>) was a Dutch jurist who is famous for his work on international law. </a:t>
            </a:r>
          </a:p>
        </p:txBody>
      </p:sp>
    </p:spTree>
    <p:extLst>
      <p:ext uri="{BB962C8B-B14F-4D97-AF65-F5344CB8AC3E}">
        <p14:creationId xmlns:p14="http://schemas.microsoft.com/office/powerpoint/2010/main" val="4262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8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eedcatholicshirt.com/wp-content/uploads/2013/08/Apostles-Creed-detail2-e1377627744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119"/>
            <a:ext cx="9144000" cy="6856081"/>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04800" y="479048"/>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6. A comment on the Apostle’s creed…</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600200"/>
            <a:ext cx="8915400" cy="830997"/>
          </a:xfrm>
          <a:prstGeom prst="rect">
            <a:avLst/>
          </a:prstGeom>
          <a:noFill/>
        </p:spPr>
        <p:txBody>
          <a:bodyPr wrap="square" rtlCol="0">
            <a:spAutoFit/>
          </a:bodyPr>
          <a:lstStyle/>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sp>
        <p:nvSpPr>
          <p:cNvPr id="13" name="Rounded Rectangular Callout 12"/>
          <p:cNvSpPr/>
          <p:nvPr/>
        </p:nvSpPr>
        <p:spPr>
          <a:xfrm>
            <a:off x="304800" y="1361734"/>
            <a:ext cx="1581150" cy="1803269"/>
          </a:xfrm>
          <a:prstGeom prst="wedgeRoundRectCallout">
            <a:avLst>
              <a:gd name="adj1" fmla="val 74068"/>
              <a:gd name="adj2" fmla="val -25588"/>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Read aloud… anything seem weird?</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513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600200"/>
            <a:ext cx="8915400" cy="830997"/>
          </a:xfrm>
          <a:prstGeom prst="rect">
            <a:avLst/>
          </a:prstGeom>
          <a:noFill/>
        </p:spPr>
        <p:txBody>
          <a:bodyPr wrap="square" rtlCol="0">
            <a:spAutoFit/>
          </a:bodyPr>
          <a:lstStyle/>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sp>
        <p:nvSpPr>
          <p:cNvPr id="5" name="Oval 4"/>
          <p:cNvSpPr/>
          <p:nvPr/>
        </p:nvSpPr>
        <p:spPr>
          <a:xfrm>
            <a:off x="2514600" y="2286000"/>
            <a:ext cx="2667000" cy="609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50" y="304800"/>
            <a:ext cx="9144000" cy="6740307"/>
          </a:xfrm>
          <a:prstGeom prst="rect">
            <a:avLst/>
          </a:prstGeom>
          <a:solidFill>
            <a:schemeClr val="tx1"/>
          </a:solidFill>
        </p:spPr>
        <p:txBody>
          <a:bodyPr wrap="square">
            <a:spAutoFit/>
          </a:bodyPr>
          <a:lstStyle/>
          <a:p>
            <a:endParaRPr lang="en-US" sz="2800" b="1" dirty="0" smtClean="0">
              <a:solidFill>
                <a:schemeClr val="bg1"/>
              </a:solidFill>
            </a:endParaRPr>
          </a:p>
          <a:p>
            <a:endParaRPr lang="en-US" sz="2800" b="1" dirty="0" smtClean="0">
              <a:solidFill>
                <a:schemeClr val="bg1"/>
              </a:solidFill>
            </a:endParaRPr>
          </a:p>
          <a:p>
            <a:r>
              <a:rPr lang="en-US" sz="2800" b="1" dirty="0" smtClean="0">
                <a:solidFill>
                  <a:schemeClr val="bg1"/>
                </a:solidFill>
              </a:rPr>
              <a:t>Pros</a:t>
            </a:r>
            <a:r>
              <a:rPr lang="en-US" sz="2000" dirty="0" smtClean="0">
                <a:solidFill>
                  <a:schemeClr val="bg1"/>
                </a:solidFill>
              </a:rPr>
              <a:t>:   It has been around for so long….</a:t>
            </a:r>
          </a:p>
          <a:p>
            <a:endParaRPr lang="en-US" sz="1100" dirty="0">
              <a:solidFill>
                <a:schemeClr val="bg1"/>
              </a:solidFill>
            </a:endParaRPr>
          </a:p>
          <a:p>
            <a:r>
              <a:rPr lang="en-US" sz="2800" b="1" dirty="0" smtClean="0">
                <a:solidFill>
                  <a:schemeClr val="bg1"/>
                </a:solidFill>
              </a:rPr>
              <a:t>Cons:</a:t>
            </a:r>
          </a:p>
          <a:p>
            <a:pPr lvl="1"/>
            <a:r>
              <a:rPr lang="en-US" sz="2000" dirty="0" smtClean="0">
                <a:solidFill>
                  <a:schemeClr val="bg1"/>
                </a:solidFill>
              </a:rPr>
              <a:t>It </a:t>
            </a:r>
            <a:r>
              <a:rPr lang="en-US" sz="2000" dirty="0">
                <a:solidFill>
                  <a:schemeClr val="bg1"/>
                </a:solidFill>
              </a:rPr>
              <a:t>has no claim to being “apostolic” and no support (in the </a:t>
            </a:r>
            <a:r>
              <a:rPr lang="en-US" sz="2000" dirty="0" smtClean="0">
                <a:solidFill>
                  <a:schemeClr val="bg1"/>
                </a:solidFill>
              </a:rPr>
              <a:t>sense of </a:t>
            </a:r>
            <a:r>
              <a:rPr lang="en-US" sz="2000" dirty="0">
                <a:solidFill>
                  <a:schemeClr val="bg1"/>
                </a:solidFill>
              </a:rPr>
              <a:t>a “descent into hell”) from the first six centuries of the church. </a:t>
            </a:r>
            <a:endParaRPr lang="en-US" sz="2000" dirty="0" smtClean="0">
              <a:solidFill>
                <a:schemeClr val="bg1"/>
              </a:solidFill>
            </a:endParaRPr>
          </a:p>
          <a:p>
            <a:pPr lvl="1"/>
            <a:endParaRPr lang="en-US" sz="2000" dirty="0" smtClean="0">
              <a:solidFill>
                <a:schemeClr val="bg1"/>
              </a:solidFill>
            </a:endParaRPr>
          </a:p>
          <a:p>
            <a:pPr lvl="1"/>
            <a:r>
              <a:rPr lang="en-US" sz="2000" dirty="0" smtClean="0">
                <a:solidFill>
                  <a:schemeClr val="bg1"/>
                </a:solidFill>
              </a:rPr>
              <a:t>It </a:t>
            </a:r>
            <a:r>
              <a:rPr lang="en-US" sz="2000" dirty="0">
                <a:solidFill>
                  <a:schemeClr val="bg1"/>
                </a:solidFill>
              </a:rPr>
              <a:t>was not in </a:t>
            </a:r>
            <a:r>
              <a:rPr lang="en-US" sz="2000" dirty="0" smtClean="0">
                <a:solidFill>
                  <a:schemeClr val="bg1"/>
                </a:solidFill>
              </a:rPr>
              <a:t>the earliest </a:t>
            </a:r>
            <a:r>
              <a:rPr lang="en-US" sz="2000" dirty="0">
                <a:solidFill>
                  <a:schemeClr val="bg1"/>
                </a:solidFill>
              </a:rPr>
              <a:t>versions of the Creed </a:t>
            </a:r>
            <a:r>
              <a:rPr lang="en-US" sz="2000" dirty="0" smtClean="0">
                <a:solidFill>
                  <a:schemeClr val="bg1"/>
                </a:solidFill>
              </a:rPr>
              <a:t>; only </a:t>
            </a:r>
            <a:r>
              <a:rPr lang="en-US" sz="2000" dirty="0">
                <a:solidFill>
                  <a:schemeClr val="bg1"/>
                </a:solidFill>
              </a:rPr>
              <a:t>included in it later because of an </a:t>
            </a:r>
            <a:r>
              <a:rPr lang="en-US" sz="2000" dirty="0" smtClean="0">
                <a:solidFill>
                  <a:schemeClr val="bg1"/>
                </a:solidFill>
              </a:rPr>
              <a:t>apparent misunderstanding </a:t>
            </a:r>
            <a:r>
              <a:rPr lang="en-US" sz="2000" dirty="0">
                <a:solidFill>
                  <a:schemeClr val="bg1"/>
                </a:solidFill>
              </a:rPr>
              <a:t>about its meaning. </a:t>
            </a:r>
            <a:endParaRPr lang="en-US" sz="2000" dirty="0" smtClean="0">
              <a:solidFill>
                <a:schemeClr val="bg1"/>
              </a:solidFill>
            </a:endParaRPr>
          </a:p>
          <a:p>
            <a:pPr lvl="1"/>
            <a:endParaRPr lang="en-US" sz="2000" dirty="0">
              <a:solidFill>
                <a:schemeClr val="bg1"/>
              </a:solidFill>
            </a:endParaRPr>
          </a:p>
          <a:p>
            <a:pPr lvl="1"/>
            <a:r>
              <a:rPr lang="en-US" sz="2000" dirty="0" smtClean="0">
                <a:solidFill>
                  <a:schemeClr val="bg1"/>
                </a:solidFill>
              </a:rPr>
              <a:t>Unlike </a:t>
            </a:r>
            <a:r>
              <a:rPr lang="en-US" sz="2000" dirty="0">
                <a:solidFill>
                  <a:schemeClr val="bg1"/>
                </a:solidFill>
              </a:rPr>
              <a:t>every other phrase in the Creed, </a:t>
            </a:r>
            <a:r>
              <a:rPr lang="en-US" sz="2000" dirty="0" smtClean="0">
                <a:solidFill>
                  <a:schemeClr val="bg1"/>
                </a:solidFill>
              </a:rPr>
              <a:t>it represents </a:t>
            </a:r>
            <a:r>
              <a:rPr lang="en-US" sz="2000" dirty="0">
                <a:solidFill>
                  <a:schemeClr val="bg1"/>
                </a:solidFill>
              </a:rPr>
              <a:t>not some major doctrine on which all Christians agree, but rather </a:t>
            </a:r>
            <a:r>
              <a:rPr lang="en-US" sz="2000" dirty="0" smtClean="0">
                <a:solidFill>
                  <a:schemeClr val="bg1"/>
                </a:solidFill>
              </a:rPr>
              <a:t>a statement </a:t>
            </a:r>
            <a:r>
              <a:rPr lang="en-US" sz="2000" dirty="0">
                <a:solidFill>
                  <a:schemeClr val="bg1"/>
                </a:solidFill>
              </a:rPr>
              <a:t>about which most Christians seem to </a:t>
            </a:r>
            <a:r>
              <a:rPr lang="en-US" sz="2000" dirty="0" smtClean="0">
                <a:solidFill>
                  <a:schemeClr val="bg1"/>
                </a:solidFill>
              </a:rPr>
              <a:t>disagree.</a:t>
            </a:r>
          </a:p>
          <a:p>
            <a:pPr lvl="1"/>
            <a:endParaRPr lang="en-US" sz="2000" dirty="0">
              <a:solidFill>
                <a:schemeClr val="bg1"/>
              </a:solidFill>
            </a:endParaRPr>
          </a:p>
          <a:p>
            <a:pPr lvl="1"/>
            <a:r>
              <a:rPr lang="en-US" sz="2000" dirty="0" smtClean="0">
                <a:solidFill>
                  <a:schemeClr val="bg1"/>
                </a:solidFill>
              </a:rPr>
              <a:t>“It </a:t>
            </a:r>
            <a:r>
              <a:rPr lang="en-US" sz="2000" dirty="0">
                <a:solidFill>
                  <a:schemeClr val="bg1"/>
                </a:solidFill>
              </a:rPr>
              <a:t>is at best confusing </a:t>
            </a:r>
            <a:r>
              <a:rPr lang="en-US" sz="2000" dirty="0" smtClean="0">
                <a:solidFill>
                  <a:schemeClr val="bg1"/>
                </a:solidFill>
              </a:rPr>
              <a:t>and in </a:t>
            </a:r>
            <a:r>
              <a:rPr lang="en-US" sz="2000" dirty="0">
                <a:solidFill>
                  <a:schemeClr val="bg1"/>
                </a:solidFill>
              </a:rPr>
              <a:t>most cases misleading for modern Christians. </a:t>
            </a:r>
            <a:r>
              <a:rPr lang="en-US" sz="2000" dirty="0" smtClean="0">
                <a:solidFill>
                  <a:schemeClr val="bg1"/>
                </a:solidFill>
              </a:rPr>
              <a:t>My </a:t>
            </a:r>
            <a:r>
              <a:rPr lang="en-US" sz="2000" dirty="0">
                <a:solidFill>
                  <a:schemeClr val="bg1"/>
                </a:solidFill>
              </a:rPr>
              <a:t>own judgment is that there </a:t>
            </a:r>
            <a:r>
              <a:rPr lang="en-US" sz="2000" dirty="0" smtClean="0">
                <a:solidFill>
                  <a:schemeClr val="bg1"/>
                </a:solidFill>
              </a:rPr>
              <a:t>would be </a:t>
            </a:r>
            <a:r>
              <a:rPr lang="en-US" sz="2000" dirty="0">
                <a:solidFill>
                  <a:schemeClr val="bg1"/>
                </a:solidFill>
              </a:rPr>
              <a:t>all gain and no loss if it were dropped from the Creed once for </a:t>
            </a:r>
            <a:r>
              <a:rPr lang="en-US" sz="2000" dirty="0" smtClean="0">
                <a:solidFill>
                  <a:schemeClr val="bg1"/>
                </a:solidFill>
              </a:rPr>
              <a:t>all. Concerning </a:t>
            </a:r>
            <a:r>
              <a:rPr lang="en-US" sz="2000" dirty="0">
                <a:solidFill>
                  <a:schemeClr val="bg1"/>
                </a:solidFill>
              </a:rPr>
              <a:t>the doctrinal question of whether Christ did descend into hell after </a:t>
            </a:r>
            <a:r>
              <a:rPr lang="en-US" sz="2000" dirty="0" smtClean="0">
                <a:solidFill>
                  <a:schemeClr val="bg1"/>
                </a:solidFill>
              </a:rPr>
              <a:t>he died</a:t>
            </a:r>
            <a:r>
              <a:rPr lang="en-US" sz="2000" dirty="0">
                <a:solidFill>
                  <a:schemeClr val="bg1"/>
                </a:solidFill>
              </a:rPr>
              <a:t>, the answer from several passages of Scripture seems clearly to be </a:t>
            </a:r>
            <a:r>
              <a:rPr lang="en-US" sz="2000" dirty="0" smtClean="0">
                <a:solidFill>
                  <a:schemeClr val="bg1"/>
                </a:solidFill>
              </a:rPr>
              <a:t>no.”   WG, 517</a:t>
            </a:r>
            <a:endParaRPr lang="en-US" sz="2000" dirty="0">
              <a:solidFill>
                <a:schemeClr val="bg1"/>
              </a:solidFill>
            </a:endParaRPr>
          </a:p>
        </p:txBody>
      </p:sp>
      <p:sp>
        <p:nvSpPr>
          <p:cNvPr id="2" name="Rectangle 1"/>
          <p:cNvSpPr/>
          <p:nvPr/>
        </p:nvSpPr>
        <p:spPr>
          <a:xfrm>
            <a:off x="304800" y="479048"/>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6. A comment on the Apostle’s creed…</a:t>
            </a:r>
            <a:endParaRPr lang="en-US" sz="2800" dirty="0">
              <a:solidFill>
                <a:schemeClr val="bg1">
                  <a:lumMod val="95000"/>
                </a:schemeClr>
              </a:solidFill>
            </a:endParaRPr>
          </a:p>
        </p:txBody>
      </p:sp>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pic>
        <p:nvPicPr>
          <p:cNvPr id="5124" name="Picture 4" descr="http://www.bspenance.org/immagini/crucifix_san_damian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600200"/>
            <a:ext cx="8915400" cy="830997"/>
          </a:xfrm>
          <a:prstGeom prst="rect">
            <a:avLst/>
          </a:prstGeom>
          <a:noFill/>
        </p:spPr>
        <p:txBody>
          <a:bodyPr wrap="square" rtlCol="0">
            <a:spAutoFit/>
          </a:bodyPr>
          <a:lstStyle/>
          <a:p>
            <a:pPr marL="914400" lvl="1" indent="-457200">
              <a:buAutoNum type="alphaLcPeriod" startAt="4"/>
            </a:pPr>
            <a:endParaRPr lang="en-US" sz="2400" b="1" dirty="0" smtClean="0">
              <a:solidFill>
                <a:schemeClr val="bg1">
                  <a:lumMod val="75000"/>
                </a:schemeClr>
              </a:solidFill>
            </a:endParaRPr>
          </a:p>
          <a:p>
            <a:pPr marL="914400" lvl="1" indent="-457200">
              <a:buAutoNum type="alphaLcPeriod" startAt="4"/>
            </a:pPr>
            <a:endParaRPr lang="en-US" sz="2400" b="1" dirty="0" smtClean="0">
              <a:solidFill>
                <a:schemeClr val="bg1">
                  <a:lumMod val="75000"/>
                </a:schemeClr>
              </a:solidFill>
            </a:endParaRPr>
          </a:p>
        </p:txBody>
      </p:sp>
      <p:sp>
        <p:nvSpPr>
          <p:cNvPr id="2" name="Rectangle 1"/>
          <p:cNvSpPr/>
          <p:nvPr/>
        </p:nvSpPr>
        <p:spPr>
          <a:xfrm>
            <a:off x="304800" y="479048"/>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A Gosling moment…first a warm up…</a:t>
            </a:r>
            <a:endParaRPr lang="en-US" sz="2800" dirty="0">
              <a:solidFill>
                <a:schemeClr val="bg1">
                  <a:lumMod val="95000"/>
                </a:schemeClr>
              </a:solidFill>
            </a:endParaRPr>
          </a:p>
        </p:txBody>
      </p:sp>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pic>
        <p:nvPicPr>
          <p:cNvPr id="5124" name="Picture 4" descr="http://www.bspenance.org/immagini/crucifix_san_damian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91000" y="5029200"/>
            <a:ext cx="4572000" cy="1477328"/>
          </a:xfrm>
          <a:prstGeom prst="rect">
            <a:avLst/>
          </a:prstGeom>
        </p:spPr>
        <p:txBody>
          <a:bodyPr>
            <a:spAutoFit/>
          </a:bodyPr>
          <a:lstStyle/>
          <a:p>
            <a:pPr algn="ctr"/>
            <a:r>
              <a:rPr lang="en-US" dirty="0" smtClean="0">
                <a:solidFill>
                  <a:schemeClr val="bg1"/>
                </a:solidFill>
              </a:rPr>
              <a:t>Protestant </a:t>
            </a:r>
            <a:r>
              <a:rPr lang="en-US" dirty="0" err="1" smtClean="0">
                <a:solidFill>
                  <a:schemeClr val="bg1"/>
                </a:solidFill>
              </a:rPr>
              <a:t>Jürgen</a:t>
            </a:r>
            <a:r>
              <a:rPr lang="en-US" dirty="0" smtClean="0">
                <a:solidFill>
                  <a:schemeClr val="bg1"/>
                </a:solidFill>
              </a:rPr>
              <a:t> </a:t>
            </a:r>
            <a:r>
              <a:rPr lang="en-US" dirty="0" err="1" smtClean="0">
                <a:solidFill>
                  <a:schemeClr val="bg1"/>
                </a:solidFill>
              </a:rPr>
              <a:t>Moltmann</a:t>
            </a:r>
            <a:r>
              <a:rPr lang="en-US" dirty="0" smtClean="0">
                <a:solidFill>
                  <a:schemeClr val="bg1"/>
                </a:solidFill>
              </a:rPr>
              <a:t> sees the cross as indispensable to our healing- both as earthly creatures who experience pain and need a Brother, and as spiritual creatures who are sinful and need a Savior.</a:t>
            </a:r>
            <a:endParaRPr lang="en-US" dirty="0">
              <a:solidFill>
                <a:schemeClr val="bg1"/>
              </a:solidFill>
            </a:endParaRPr>
          </a:p>
        </p:txBody>
      </p:sp>
      <p:pic>
        <p:nvPicPr>
          <p:cNvPr id="79874" name="Picture 2" descr="https://s-media-cache-ak0.pinimg.com/736x/64/2b/5d/642b5de980a49f5a4b54fb284b857bb4.jpg"/>
          <p:cNvPicPr>
            <a:picLocks noChangeAspect="1" noChangeArrowheads="1"/>
          </p:cNvPicPr>
          <p:nvPr/>
        </p:nvPicPr>
        <p:blipFill>
          <a:blip r:embed="rId3" cstate="print"/>
          <a:srcRect/>
          <a:stretch>
            <a:fillRect/>
          </a:stretch>
        </p:blipFill>
        <p:spPr bwMode="auto">
          <a:xfrm>
            <a:off x="4191000" y="1447800"/>
            <a:ext cx="4762500" cy="3314700"/>
          </a:xfrm>
          <a:prstGeom prst="rect">
            <a:avLst/>
          </a:prstGeom>
          <a:noFill/>
        </p:spPr>
      </p:pic>
      <p:pic>
        <p:nvPicPr>
          <p:cNvPr id="79876" name="Picture 4" descr="https://s-media-cache-ak0.pinimg.com/236x/0b/17/45/0b174530753ed9d7fe68c9cffa9cbbe3.jpg"/>
          <p:cNvPicPr>
            <a:picLocks noChangeAspect="1" noChangeArrowheads="1"/>
          </p:cNvPicPr>
          <p:nvPr/>
        </p:nvPicPr>
        <p:blipFill>
          <a:blip r:embed="rId4" cstate="print"/>
          <a:srcRect/>
          <a:stretch>
            <a:fillRect/>
          </a:stretch>
        </p:blipFill>
        <p:spPr bwMode="auto">
          <a:xfrm>
            <a:off x="762000" y="2438400"/>
            <a:ext cx="2724727" cy="3429000"/>
          </a:xfrm>
          <a:prstGeom prst="rect">
            <a:avLst/>
          </a:prstGeom>
          <a:noFill/>
        </p:spPr>
      </p:pic>
    </p:spTree>
    <p:extLst>
      <p:ext uri="{BB962C8B-B14F-4D97-AF65-F5344CB8AC3E}">
        <p14:creationId xmlns:p14="http://schemas.microsoft.com/office/powerpoint/2010/main" val="8583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fade">
                                      <p:cBhvr>
                                        <p:cTn id="7" dur="2000"/>
                                        <p:tgtEl>
                                          <p:spTgt spid="798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4"/>
                                        </p:tgtEl>
                                        <p:attrNameLst>
                                          <p:attrName>style.visibility</p:attrName>
                                        </p:attrNameLst>
                                      </p:cBhvr>
                                      <p:to>
                                        <p:strVal val="visible"/>
                                      </p:to>
                                    </p:set>
                                    <p:animEffect transition="in" filter="fade">
                                      <p:cBhvr>
                                        <p:cTn id="12" dur="2000"/>
                                        <p:tgtEl>
                                          <p:spTgt spid="798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830997"/>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91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219200"/>
            <a:ext cx="8991600" cy="3785652"/>
          </a:xfrm>
          <a:prstGeom prst="rect">
            <a:avLst/>
          </a:prstGeom>
          <a:noFill/>
        </p:spPr>
        <p:txBody>
          <a:bodyPr wrap="square" rtlCol="0">
            <a:spAutoFit/>
          </a:bodyPr>
          <a:lstStyle/>
          <a:p>
            <a:r>
              <a:rPr lang="en-US" sz="2400" b="1" dirty="0" smtClean="0">
                <a:solidFill>
                  <a:schemeClr val="bg1">
                    <a:lumMod val="85000"/>
                  </a:schemeClr>
                </a:solidFill>
              </a:rPr>
              <a:t>The “extent”</a:t>
            </a:r>
            <a:r>
              <a:rPr lang="en-US" sz="2400" b="1" dirty="0">
                <a:solidFill>
                  <a:schemeClr val="bg1">
                    <a:lumMod val="85000"/>
                  </a:schemeClr>
                </a:solidFill>
              </a:rPr>
              <a:t> </a:t>
            </a:r>
            <a:r>
              <a:rPr lang="en-US" sz="2400" b="1" dirty="0" smtClean="0">
                <a:solidFill>
                  <a:schemeClr val="bg1">
                    <a:lumMod val="85000"/>
                  </a:schemeClr>
                </a:solidFill>
              </a:rPr>
              <a:t>question </a:t>
            </a:r>
            <a:r>
              <a:rPr lang="en-US" sz="2400" b="1" dirty="0">
                <a:solidFill>
                  <a:schemeClr val="bg1">
                    <a:lumMod val="85000"/>
                  </a:schemeClr>
                </a:solidFill>
              </a:rPr>
              <a:t>may be put this way</a:t>
            </a:r>
            <a:r>
              <a:rPr lang="en-US" sz="2400" dirty="0" smtClean="0">
                <a:solidFill>
                  <a:schemeClr val="bg1">
                    <a:lumMod val="85000"/>
                  </a:schemeClr>
                </a:solidFill>
              </a:rPr>
              <a:t>:</a:t>
            </a:r>
          </a:p>
          <a:p>
            <a:r>
              <a:rPr lang="en-US" sz="2400" dirty="0" smtClean="0">
                <a:solidFill>
                  <a:schemeClr val="bg1">
                    <a:lumMod val="85000"/>
                  </a:schemeClr>
                </a:solidFill>
              </a:rPr>
              <a:t> </a:t>
            </a:r>
            <a:endParaRPr lang="en-US" sz="2400" dirty="0" smtClean="0">
              <a:solidFill>
                <a:schemeClr val="bg1">
                  <a:lumMod val="85000"/>
                </a:schemeClr>
              </a:solidFill>
            </a:endParaRPr>
          </a:p>
          <a:p>
            <a:r>
              <a:rPr lang="en-US" sz="2400" dirty="0">
                <a:solidFill>
                  <a:schemeClr val="bg1">
                    <a:lumMod val="85000"/>
                  </a:schemeClr>
                </a:solidFill>
              </a:rPr>
              <a:t>For whom did Christ die?</a:t>
            </a:r>
          </a:p>
          <a:p>
            <a:r>
              <a:rPr lang="en-US" sz="2400" dirty="0">
                <a:solidFill>
                  <a:schemeClr val="bg1">
                    <a:lumMod val="85000"/>
                  </a:schemeClr>
                </a:solidFill>
              </a:rPr>
              <a:t>Which of these statements is true?</a:t>
            </a:r>
          </a:p>
          <a:p>
            <a:endParaRPr lang="en-US" sz="2400" dirty="0">
              <a:solidFill>
                <a:schemeClr val="bg1">
                  <a:lumMod val="85000"/>
                </a:schemeClr>
              </a:solidFill>
            </a:endParaRPr>
          </a:p>
          <a:p>
            <a:r>
              <a:rPr lang="en-US" sz="2400" dirty="0">
                <a:solidFill>
                  <a:schemeClr val="bg1">
                    <a:lumMod val="85000"/>
                  </a:schemeClr>
                </a:solidFill>
              </a:rPr>
              <a:t>1. Christ died for some of the sins of all men.</a:t>
            </a:r>
          </a:p>
          <a:p>
            <a:endParaRPr lang="en-US" sz="2400" dirty="0">
              <a:solidFill>
                <a:schemeClr val="bg1">
                  <a:lumMod val="85000"/>
                </a:schemeClr>
              </a:solidFill>
            </a:endParaRPr>
          </a:p>
          <a:p>
            <a:r>
              <a:rPr lang="en-US" sz="2400" dirty="0">
                <a:solidFill>
                  <a:schemeClr val="bg1">
                    <a:lumMod val="85000"/>
                  </a:schemeClr>
                </a:solidFill>
              </a:rPr>
              <a:t>2. Christ died for all the sins of some men.</a:t>
            </a:r>
          </a:p>
          <a:p>
            <a:endParaRPr lang="en-US" sz="2400" dirty="0">
              <a:solidFill>
                <a:schemeClr val="bg1">
                  <a:lumMod val="85000"/>
                </a:schemeClr>
              </a:solidFill>
            </a:endParaRPr>
          </a:p>
          <a:p>
            <a:r>
              <a:rPr lang="en-US" sz="2400" dirty="0">
                <a:solidFill>
                  <a:schemeClr val="bg1">
                    <a:lumMod val="85000"/>
                  </a:schemeClr>
                </a:solidFill>
              </a:rPr>
              <a:t>3. Christ died for all the sins of all men.</a:t>
            </a:r>
            <a:endParaRPr lang="en-US" sz="4800" b="1" dirty="0">
              <a:solidFill>
                <a:schemeClr val="bg1"/>
              </a:solidFill>
            </a:endParaRPr>
          </a:p>
        </p:txBody>
      </p:sp>
      <p:sp>
        <p:nvSpPr>
          <p:cNvPr id="11" name="Rounded Rectangular Callout 10"/>
          <p:cNvSpPr/>
          <p:nvPr/>
        </p:nvSpPr>
        <p:spPr>
          <a:xfrm>
            <a:off x="6685128" y="2521760"/>
            <a:ext cx="1981200" cy="612648"/>
          </a:xfrm>
          <a:prstGeom prst="wedgeRoundRectCallout">
            <a:avLst>
              <a:gd name="adj1" fmla="val -88463"/>
              <a:gd name="adj2" fmla="val 722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n incomplete </a:t>
            </a:r>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tonement</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6528862" y="3725691"/>
            <a:ext cx="1981200" cy="612648"/>
          </a:xfrm>
          <a:prstGeom prst="wedgeRoundRectCallout">
            <a:avLst>
              <a:gd name="adj1" fmla="val -91218"/>
              <a:gd name="adj2" fmla="val -1301"/>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limited</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tonement</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6248400" y="4698528"/>
            <a:ext cx="1981200" cy="612648"/>
          </a:xfrm>
          <a:prstGeom prst="wedgeRoundRectCallout">
            <a:avLst>
              <a:gd name="adj1" fmla="val -93285"/>
              <a:gd name="adj2" fmla="val -28033"/>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universal a</a:t>
            </a:r>
            <a:r>
              <a:rPr lang="en-US" dirty="0" smtClean="0">
                <a:effectLst>
                  <a:outerShdw blurRad="38100" dist="38100" dir="2700000" algn="tl">
                    <a:srgbClr val="000000">
                      <a:alpha val="43137"/>
                    </a:srgbClr>
                  </a:outerShdw>
                </a:effectLst>
              </a:rPr>
              <a:t>tonement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78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219200"/>
            <a:ext cx="8991600" cy="830997"/>
          </a:xfrm>
          <a:prstGeom prst="rect">
            <a:avLst/>
          </a:prstGeom>
          <a:noFill/>
        </p:spPr>
        <p:txBody>
          <a:bodyPr wrap="square" rtlCol="0">
            <a:spAutoFit/>
          </a:bodyPr>
          <a:lstStyle/>
          <a:p>
            <a:r>
              <a:rPr lang="en-US" sz="2400" b="1" dirty="0" smtClean="0">
                <a:solidFill>
                  <a:schemeClr val="bg1">
                    <a:lumMod val="85000"/>
                  </a:schemeClr>
                </a:solidFill>
              </a:rPr>
              <a:t>Unfortunately, the “extent”</a:t>
            </a:r>
            <a:r>
              <a:rPr lang="en-US" sz="2400" b="1" dirty="0">
                <a:solidFill>
                  <a:schemeClr val="bg1">
                    <a:lumMod val="85000"/>
                  </a:schemeClr>
                </a:solidFill>
              </a:rPr>
              <a:t> </a:t>
            </a:r>
            <a:r>
              <a:rPr lang="en-US" sz="2400" b="1" dirty="0" smtClean="0">
                <a:solidFill>
                  <a:schemeClr val="bg1">
                    <a:lumMod val="85000"/>
                  </a:schemeClr>
                </a:solidFill>
              </a:rPr>
              <a:t>question can become a point of disagreement between believers</a:t>
            </a:r>
            <a:endParaRPr lang="en-US" sz="2400" b="1" dirty="0">
              <a:solidFill>
                <a:schemeClr val="bg1"/>
              </a:solidFill>
            </a:endParaRPr>
          </a:p>
        </p:txBody>
      </p:sp>
      <p:pic>
        <p:nvPicPr>
          <p:cNvPr id="1026" name="Picture 2" descr="https://s-media-cache-ak0.pinimg.com/736x/6e/e5/85/6ee5852163fac8c644e23cffb999e8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744" y="1840173"/>
            <a:ext cx="3241056" cy="4881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9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219200"/>
            <a:ext cx="8991600" cy="2123658"/>
          </a:xfrm>
          <a:prstGeom prst="rect">
            <a:avLst/>
          </a:prstGeom>
          <a:noFill/>
        </p:spPr>
        <p:txBody>
          <a:bodyPr wrap="square" rtlCol="0">
            <a:spAutoFit/>
          </a:bodyPr>
          <a:lstStyle/>
          <a:p>
            <a:r>
              <a:rPr lang="en-US" sz="2400" b="1" dirty="0" smtClean="0">
                <a:solidFill>
                  <a:schemeClr val="bg1">
                    <a:lumMod val="85000"/>
                  </a:schemeClr>
                </a:solidFill>
              </a:rPr>
              <a:t>The “extent”</a:t>
            </a:r>
            <a:r>
              <a:rPr lang="en-US" sz="2400" b="1" dirty="0">
                <a:solidFill>
                  <a:schemeClr val="bg1">
                    <a:lumMod val="85000"/>
                  </a:schemeClr>
                </a:solidFill>
              </a:rPr>
              <a:t> </a:t>
            </a:r>
            <a:r>
              <a:rPr lang="en-US" sz="2400" b="1" dirty="0" smtClean="0">
                <a:solidFill>
                  <a:schemeClr val="bg1">
                    <a:lumMod val="85000"/>
                  </a:schemeClr>
                </a:solidFill>
              </a:rPr>
              <a:t>question </a:t>
            </a:r>
            <a:r>
              <a:rPr lang="en-US" sz="2400" b="1" dirty="0">
                <a:solidFill>
                  <a:schemeClr val="bg1">
                    <a:lumMod val="85000"/>
                  </a:schemeClr>
                </a:solidFill>
              </a:rPr>
              <a:t>may be put this way</a:t>
            </a:r>
            <a:r>
              <a:rPr lang="en-US" sz="2400" dirty="0">
                <a:solidFill>
                  <a:schemeClr val="bg1">
                    <a:lumMod val="85000"/>
                  </a:schemeClr>
                </a:solidFill>
              </a:rPr>
              <a:t>: </a:t>
            </a:r>
            <a:endParaRPr lang="en-US" sz="2400" dirty="0" smtClean="0">
              <a:solidFill>
                <a:schemeClr val="bg1">
                  <a:lumMod val="85000"/>
                </a:schemeClr>
              </a:solidFill>
            </a:endParaRPr>
          </a:p>
          <a:p>
            <a:endParaRPr lang="en-US" sz="1100" dirty="0">
              <a:solidFill>
                <a:schemeClr val="bg1">
                  <a:lumMod val="85000"/>
                </a:schemeClr>
              </a:solidFill>
            </a:endParaRPr>
          </a:p>
          <a:p>
            <a:r>
              <a:rPr lang="en-US" sz="2400" dirty="0" smtClean="0">
                <a:solidFill>
                  <a:schemeClr val="bg1">
                    <a:lumMod val="85000"/>
                  </a:schemeClr>
                </a:solidFill>
              </a:rPr>
              <a:t>When </a:t>
            </a:r>
            <a:r>
              <a:rPr lang="en-US" sz="2400" dirty="0">
                <a:solidFill>
                  <a:schemeClr val="bg1">
                    <a:lumMod val="85000"/>
                  </a:schemeClr>
                </a:solidFill>
              </a:rPr>
              <a:t>Christ died on the cross, did he pay for the sins </a:t>
            </a:r>
            <a:r>
              <a:rPr lang="en-US" sz="2400" dirty="0" smtClean="0">
                <a:solidFill>
                  <a:schemeClr val="bg1">
                    <a:lumMod val="85000"/>
                  </a:schemeClr>
                </a:solidFill>
              </a:rPr>
              <a:t>of the entire human </a:t>
            </a:r>
            <a:r>
              <a:rPr lang="en-US" sz="2400" dirty="0">
                <a:solidFill>
                  <a:schemeClr val="bg1">
                    <a:lumMod val="85000"/>
                  </a:schemeClr>
                </a:solidFill>
              </a:rPr>
              <a:t>race or only for the sins of those who he knew would ultimately </a:t>
            </a:r>
            <a:r>
              <a:rPr lang="en-US" sz="2400" dirty="0" smtClean="0">
                <a:solidFill>
                  <a:schemeClr val="bg1">
                    <a:lumMod val="85000"/>
                  </a:schemeClr>
                </a:solidFill>
              </a:rPr>
              <a:t>be saved</a:t>
            </a:r>
            <a:r>
              <a:rPr lang="en-US" sz="2400" dirty="0">
                <a:solidFill>
                  <a:schemeClr val="bg1">
                    <a:lumMod val="85000"/>
                  </a:schemeClr>
                </a:solidFill>
              </a:rPr>
              <a:t>?</a:t>
            </a:r>
            <a:endParaRPr lang="en-US" dirty="0">
              <a:solidFill>
                <a:schemeClr val="bg1">
                  <a:lumMod val="85000"/>
                </a:schemeClr>
              </a:solidFill>
            </a:endParaRPr>
          </a:p>
          <a:p>
            <a:pPr lvl="1"/>
            <a:endParaRPr lang="en-US" sz="2400" b="1" dirty="0">
              <a:solidFill>
                <a:schemeClr val="bg1"/>
              </a:solidFill>
            </a:endParaRPr>
          </a:p>
        </p:txBody>
      </p:sp>
      <p:sp>
        <p:nvSpPr>
          <p:cNvPr id="15" name="TextBox 14"/>
          <p:cNvSpPr txBox="1"/>
          <p:nvPr/>
        </p:nvSpPr>
        <p:spPr>
          <a:xfrm>
            <a:off x="304800" y="2919948"/>
            <a:ext cx="4572000" cy="3785652"/>
          </a:xfrm>
          <a:prstGeom prst="rect">
            <a:avLst/>
          </a:prstGeom>
          <a:solidFill>
            <a:schemeClr val="bg1">
              <a:lumMod val="50000"/>
            </a:schemeClr>
          </a:solidFill>
        </p:spPr>
        <p:txBody>
          <a:bodyPr wrap="square" rtlCol="0">
            <a:spAutoFit/>
          </a:bodyPr>
          <a:lstStyle/>
          <a:p>
            <a:r>
              <a:rPr lang="en-US" sz="2000" dirty="0" smtClean="0">
                <a:effectLst>
                  <a:outerShdw blurRad="38100" dist="38100" dir="2700000" algn="tl">
                    <a:srgbClr val="000000">
                      <a:alpha val="43137"/>
                    </a:srgbClr>
                  </a:outerShdw>
                </a:effectLst>
              </a:rPr>
              <a:t>Non-Reformed view:</a:t>
            </a:r>
          </a:p>
          <a:p>
            <a:pPr lvl="1"/>
            <a:r>
              <a:rPr lang="en-US" sz="2000" dirty="0" smtClean="0">
                <a:effectLst>
                  <a:outerShdw blurRad="38100" dist="38100" dir="2700000" algn="tl">
                    <a:srgbClr val="000000">
                      <a:alpha val="43137"/>
                    </a:srgbClr>
                  </a:outerShdw>
                </a:effectLst>
              </a:rPr>
              <a:t>1.  the gospel offer in Scripture is repeatedly made to all people, and to be genuine, the payment for sins must have already been made and must be actually available for all people. </a:t>
            </a:r>
          </a:p>
          <a:p>
            <a:pPr lvl="1"/>
            <a:r>
              <a:rPr lang="en-US" sz="2000" dirty="0" smtClean="0">
                <a:effectLst>
                  <a:outerShdw blurRad="38100" dist="38100" dir="2700000" algn="tl">
                    <a:srgbClr val="000000">
                      <a:alpha val="43137"/>
                    </a:srgbClr>
                  </a:outerShdw>
                </a:effectLst>
              </a:rPr>
              <a:t>2. if the people whose sins Christ paid for are limited, then the free offer of the gospel also is limited, and the offer of the gospel cannot be made to all mankind without exception.</a:t>
            </a:r>
            <a:endParaRPr lang="en-US" sz="2000" dirty="0">
              <a:effectLst>
                <a:outerShdw blurRad="38100" dist="38100" dir="2700000" algn="tl">
                  <a:srgbClr val="000000">
                    <a:alpha val="43137"/>
                  </a:srgbClr>
                </a:outerShdw>
              </a:effectLst>
            </a:endParaRPr>
          </a:p>
        </p:txBody>
      </p:sp>
      <p:sp>
        <p:nvSpPr>
          <p:cNvPr id="8" name="TextBox 7"/>
          <p:cNvSpPr txBox="1"/>
          <p:nvPr/>
        </p:nvSpPr>
        <p:spPr>
          <a:xfrm>
            <a:off x="5105400" y="2667000"/>
            <a:ext cx="3810000" cy="4062651"/>
          </a:xfrm>
          <a:prstGeom prst="rect">
            <a:avLst/>
          </a:prstGeom>
          <a:solidFill>
            <a:schemeClr val="bg1">
              <a:lumMod val="50000"/>
            </a:schemeClr>
          </a:solidFill>
        </p:spPr>
        <p:txBody>
          <a:bodyPr wrap="square" rtlCol="0">
            <a:spAutoFit/>
          </a:bodyPr>
          <a:lstStyle/>
          <a:p>
            <a:r>
              <a:rPr lang="en-US" sz="2000" dirty="0" smtClean="0">
                <a:solidFill>
                  <a:schemeClr val="tx2">
                    <a:lumMod val="50000"/>
                  </a:schemeClr>
                </a:solidFill>
                <a:effectLst>
                  <a:outerShdw blurRad="38100" dist="38100" dir="2700000" algn="tl">
                    <a:srgbClr val="000000">
                      <a:alpha val="43137"/>
                    </a:srgbClr>
                  </a:outerShdw>
                </a:effectLst>
              </a:rPr>
              <a:t>Reformed response:</a:t>
            </a:r>
          </a:p>
          <a:p>
            <a:pPr lvl="1"/>
            <a:r>
              <a:rPr lang="en-US" sz="2000" dirty="0" smtClean="0">
                <a:solidFill>
                  <a:schemeClr val="tx2">
                    <a:lumMod val="50000"/>
                  </a:schemeClr>
                </a:solidFill>
                <a:effectLst>
                  <a:outerShdw blurRad="38100" dist="38100" dir="2700000" algn="tl">
                    <a:srgbClr val="000000">
                      <a:alpha val="43137"/>
                    </a:srgbClr>
                  </a:outerShdw>
                </a:effectLst>
              </a:rPr>
              <a:t>1. </a:t>
            </a:r>
            <a:r>
              <a:rPr lang="en-US" dirty="0" smtClean="0">
                <a:solidFill>
                  <a:schemeClr val="tx2">
                    <a:lumMod val="50000"/>
                  </a:schemeClr>
                </a:solidFill>
                <a:effectLst>
                  <a:outerShdw blurRad="38100" dist="38100" dir="2700000" algn="tl">
                    <a:srgbClr val="000000">
                      <a:alpha val="43137"/>
                    </a:srgbClr>
                  </a:outerShdw>
                </a:effectLst>
              </a:rPr>
              <a:t>if Christ’s death actually paid for the sins of every person who ever lived, then there is no penalty left for </a:t>
            </a:r>
            <a:r>
              <a:rPr lang="en-US" i="1" dirty="0" smtClean="0">
                <a:solidFill>
                  <a:schemeClr val="tx2">
                    <a:lumMod val="50000"/>
                  </a:schemeClr>
                </a:solidFill>
                <a:effectLst>
                  <a:outerShdw blurRad="38100" dist="38100" dir="2700000" algn="tl">
                    <a:srgbClr val="000000">
                      <a:alpha val="43137"/>
                    </a:srgbClr>
                  </a:outerShdw>
                </a:effectLst>
              </a:rPr>
              <a:t>anyone to </a:t>
            </a:r>
            <a:r>
              <a:rPr lang="en-US" dirty="0" smtClean="0">
                <a:solidFill>
                  <a:schemeClr val="tx2">
                    <a:lumMod val="50000"/>
                  </a:schemeClr>
                </a:solidFill>
                <a:effectLst>
                  <a:outerShdw blurRad="38100" dist="38100" dir="2700000" algn="tl">
                    <a:srgbClr val="000000">
                      <a:alpha val="43137"/>
                    </a:srgbClr>
                  </a:outerShdw>
                </a:effectLst>
              </a:rPr>
              <a:t>pay, and it necessarily follows that all people will be saved, without exception</a:t>
            </a:r>
            <a:endParaRPr lang="en-US" sz="3200" dirty="0" smtClean="0">
              <a:solidFill>
                <a:schemeClr val="tx2">
                  <a:lumMod val="50000"/>
                </a:schemeClr>
              </a:solidFill>
              <a:effectLst>
                <a:outerShdw blurRad="38100" dist="38100" dir="2700000" algn="tl">
                  <a:srgbClr val="000000">
                    <a:alpha val="43137"/>
                  </a:srgbClr>
                </a:outerShdw>
              </a:effectLst>
            </a:endParaRPr>
          </a:p>
          <a:p>
            <a:pPr lvl="1"/>
            <a:r>
              <a:rPr lang="en-US" sz="2000" dirty="0" smtClean="0">
                <a:solidFill>
                  <a:schemeClr val="tx2">
                    <a:lumMod val="50000"/>
                  </a:schemeClr>
                </a:solidFill>
                <a:effectLst>
                  <a:outerShdw blurRad="38100" dist="38100" dir="2700000" algn="tl">
                    <a:srgbClr val="000000">
                      <a:alpha val="43137"/>
                    </a:srgbClr>
                  </a:outerShdw>
                </a:effectLst>
              </a:rPr>
              <a:t>2. </a:t>
            </a:r>
            <a:r>
              <a:rPr lang="en-US" dirty="0" smtClean="0">
                <a:solidFill>
                  <a:schemeClr val="tx2">
                    <a:lumMod val="50000"/>
                  </a:schemeClr>
                </a:solidFill>
                <a:effectLst>
                  <a:outerShdw blurRad="38100" dist="38100" dir="2700000" algn="tl">
                    <a:srgbClr val="000000">
                      <a:alpha val="43137"/>
                    </a:srgbClr>
                  </a:outerShdw>
                </a:effectLst>
              </a:rPr>
              <a:t>God could not condemn to eternal punishment anyone whose sins are already paid for: that would be demanding double payment, and it would therefore be unjust.</a:t>
            </a:r>
            <a:endParaRPr lang="en-US" sz="3200" dirty="0">
              <a:solidFill>
                <a:schemeClr val="tx2">
                  <a:lumMod val="50000"/>
                </a:schemeClr>
              </a:solidFill>
              <a:effectLst>
                <a:outerShdw blurRad="38100" dist="38100" dir="2700000" algn="tl">
                  <a:srgbClr val="000000">
                    <a:alpha val="43137"/>
                  </a:srgbClr>
                </a:outerShdw>
              </a:effectLst>
            </a:endParaRPr>
          </a:p>
        </p:txBody>
      </p:sp>
      <p:sp>
        <p:nvSpPr>
          <p:cNvPr id="9" name="Rounded Rectangular Callout 8"/>
          <p:cNvSpPr/>
          <p:nvPr/>
        </p:nvSpPr>
        <p:spPr>
          <a:xfrm>
            <a:off x="2819400" y="2590800"/>
            <a:ext cx="1981200" cy="612648"/>
          </a:xfrm>
          <a:prstGeom prst="wedgeRoundRectCallout">
            <a:avLst>
              <a:gd name="adj1" fmla="val -55398"/>
              <a:gd name="adj2" fmla="val 2988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“Unlimited Atonement”</a:t>
            </a:r>
            <a:endParaRPr lang="en-US" dirty="0">
              <a:effectLst>
                <a:outerShdw blurRad="38100" dist="38100" dir="2700000" algn="tl">
                  <a:srgbClr val="000000">
                    <a:alpha val="43137"/>
                  </a:srgbClr>
                </a:outerShdw>
              </a:effectLst>
            </a:endParaRPr>
          </a:p>
        </p:txBody>
      </p:sp>
      <p:sp>
        <p:nvSpPr>
          <p:cNvPr id="11" name="Rounded Rectangular Callout 10"/>
          <p:cNvSpPr/>
          <p:nvPr/>
        </p:nvSpPr>
        <p:spPr>
          <a:xfrm>
            <a:off x="6172200" y="1143000"/>
            <a:ext cx="1981200" cy="612648"/>
          </a:xfrm>
          <a:prstGeom prst="wedgeRoundRectCallout">
            <a:avLst>
              <a:gd name="adj1" fmla="val 16244"/>
              <a:gd name="adj2" fmla="val 23705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“Limited Atonement”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08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143000"/>
            <a:ext cx="8991600" cy="1000274"/>
          </a:xfrm>
          <a:prstGeom prst="rect">
            <a:avLst/>
          </a:prstGeom>
          <a:noFill/>
        </p:spPr>
        <p:txBody>
          <a:bodyPr wrap="square" rtlCol="0">
            <a:spAutoFit/>
          </a:bodyPr>
          <a:lstStyle/>
          <a:p>
            <a:endParaRPr lang="en-US" sz="1100" dirty="0">
              <a:solidFill>
                <a:schemeClr val="bg1">
                  <a:lumMod val="85000"/>
                </a:schemeClr>
              </a:solidFill>
            </a:endParaRPr>
          </a:p>
          <a:p>
            <a:r>
              <a:rPr lang="en-US" sz="2400" dirty="0" smtClean="0">
                <a:solidFill>
                  <a:schemeClr val="bg1">
                    <a:lumMod val="85000"/>
                  </a:schemeClr>
                </a:solidFill>
              </a:rPr>
              <a:t>When </a:t>
            </a:r>
            <a:r>
              <a:rPr lang="en-US" sz="2400" dirty="0">
                <a:solidFill>
                  <a:schemeClr val="bg1">
                    <a:lumMod val="85000"/>
                  </a:schemeClr>
                </a:solidFill>
              </a:rPr>
              <a:t>Christ died on the </a:t>
            </a:r>
            <a:r>
              <a:rPr lang="en-US" sz="2400" dirty="0" smtClean="0">
                <a:solidFill>
                  <a:schemeClr val="bg1">
                    <a:lumMod val="85000"/>
                  </a:schemeClr>
                </a:solidFill>
              </a:rPr>
              <a:t>cross, for whose sins did He pay?</a:t>
            </a:r>
            <a:endParaRPr lang="en-US" dirty="0">
              <a:solidFill>
                <a:schemeClr val="bg1">
                  <a:lumMod val="85000"/>
                </a:schemeClr>
              </a:solidFill>
            </a:endParaRPr>
          </a:p>
          <a:p>
            <a:pPr lvl="1"/>
            <a:endParaRPr lang="en-US" sz="2400" b="1" dirty="0">
              <a:solidFill>
                <a:schemeClr val="bg1"/>
              </a:solidFill>
            </a:endParaRPr>
          </a:p>
        </p:txBody>
      </p:sp>
      <p:sp>
        <p:nvSpPr>
          <p:cNvPr id="8" name="TextBox 7"/>
          <p:cNvSpPr txBox="1"/>
          <p:nvPr/>
        </p:nvSpPr>
        <p:spPr>
          <a:xfrm>
            <a:off x="381000" y="2057400"/>
            <a:ext cx="8458200" cy="4555093"/>
          </a:xfrm>
          <a:prstGeom prst="rect">
            <a:avLst/>
          </a:prstGeom>
          <a:solidFill>
            <a:schemeClr val="bg1">
              <a:lumMod val="50000"/>
            </a:schemeClr>
          </a:solidFill>
        </p:spPr>
        <p:txBody>
          <a:bodyPr wrap="square" rtlCol="0">
            <a:spAutoFit/>
          </a:bodyPr>
          <a:lstStyle/>
          <a:p>
            <a:r>
              <a:rPr lang="en-US" sz="2000" dirty="0" smtClean="0">
                <a:solidFill>
                  <a:schemeClr val="tx2">
                    <a:lumMod val="50000"/>
                  </a:schemeClr>
                </a:solidFill>
                <a:effectLst>
                  <a:outerShdw blurRad="38100" dist="38100" dir="2700000" algn="tl">
                    <a:srgbClr val="000000">
                      <a:alpha val="43137"/>
                    </a:srgbClr>
                  </a:outerShdw>
                </a:effectLst>
              </a:rPr>
              <a:t>Further Reformed response:</a:t>
            </a:r>
          </a:p>
          <a:p>
            <a:pPr marL="342900" indent="-342900">
              <a:buAutoNum type="arabicPeriod"/>
            </a:pPr>
            <a:r>
              <a:rPr lang="en-US" b="1" dirty="0" smtClean="0">
                <a:solidFill>
                  <a:schemeClr val="bg1"/>
                </a:solidFill>
                <a:effectLst>
                  <a:outerShdw blurRad="38100" dist="38100" dir="2700000" algn="tl">
                    <a:srgbClr val="000000">
                      <a:alpha val="43137"/>
                    </a:srgbClr>
                  </a:outerShdw>
                </a:effectLst>
              </a:rPr>
              <a:t>we do not know who will come to trust in Christ </a:t>
            </a:r>
            <a:r>
              <a:rPr lang="en-US" dirty="0" smtClean="0">
                <a:solidFill>
                  <a:schemeClr val="tx2">
                    <a:lumMod val="50000"/>
                  </a:schemeClr>
                </a:solidFill>
                <a:effectLst>
                  <a:outerShdw blurRad="38100" dist="38100" dir="2700000" algn="tl">
                    <a:srgbClr val="000000">
                      <a:alpha val="43137"/>
                    </a:srgbClr>
                  </a:outerShdw>
                </a:effectLst>
              </a:rPr>
              <a:t>(only God knows) and the free offer of the gospel is to be made to everybody without exception. </a:t>
            </a:r>
          </a:p>
          <a:p>
            <a:pPr marL="342900" indent="-342900">
              <a:buAutoNum type="arabicPeriod"/>
            </a:pPr>
            <a:r>
              <a:rPr lang="en-US" dirty="0" smtClean="0">
                <a:solidFill>
                  <a:schemeClr val="tx2">
                    <a:lumMod val="50000"/>
                  </a:schemeClr>
                </a:solidFill>
                <a:effectLst>
                  <a:outerShdw blurRad="38100" dist="38100" dir="2700000" algn="tl">
                    <a:srgbClr val="000000">
                      <a:alpha val="43137"/>
                    </a:srgbClr>
                  </a:outerShdw>
                </a:effectLst>
              </a:rPr>
              <a:t>We know that everyone who repents and believes in Christ will be saved, so all are called to repentance (</a:t>
            </a:r>
            <a:r>
              <a:rPr lang="en-US" dirty="0" err="1" smtClean="0">
                <a:solidFill>
                  <a:schemeClr val="tx2">
                    <a:lumMod val="50000"/>
                  </a:schemeClr>
                </a:solidFill>
                <a:effectLst>
                  <a:outerShdw blurRad="38100" dist="38100" dir="2700000" algn="tl">
                    <a:srgbClr val="000000">
                      <a:alpha val="43137"/>
                    </a:srgbClr>
                  </a:outerShdw>
                </a:effectLst>
              </a:rPr>
              <a:t>cf.Acts</a:t>
            </a:r>
            <a:r>
              <a:rPr lang="en-US" dirty="0" smtClean="0">
                <a:solidFill>
                  <a:schemeClr val="tx2">
                    <a:lumMod val="50000"/>
                  </a:schemeClr>
                </a:solidFill>
                <a:effectLst>
                  <a:outerShdw blurRad="38100" dist="38100" dir="2700000" algn="tl">
                    <a:srgbClr val="000000">
                      <a:alpha val="43137"/>
                    </a:srgbClr>
                  </a:outerShdw>
                </a:effectLst>
              </a:rPr>
              <a:t> 17:30). The fact that God foreknew who would be saved, and that he accepted Christ’s death as payment for their sins only, does not inhibit the free offer of the gospel, for </a:t>
            </a:r>
            <a:r>
              <a:rPr lang="en-US" b="1" dirty="0" smtClean="0">
                <a:solidFill>
                  <a:schemeClr val="bg1"/>
                </a:solidFill>
                <a:effectLst>
                  <a:outerShdw blurRad="38100" dist="38100" dir="2700000" algn="tl">
                    <a:srgbClr val="000000">
                      <a:alpha val="43137"/>
                    </a:srgbClr>
                  </a:outerShdw>
                </a:effectLst>
              </a:rPr>
              <a:t>who will respond to it is hidden in the secret counsels of God.</a:t>
            </a:r>
            <a:r>
              <a:rPr lang="en-US" dirty="0" smtClean="0">
                <a:solidFill>
                  <a:schemeClr val="tx2">
                    <a:lumMod val="50000"/>
                  </a:schemeClr>
                </a:solidFill>
                <a:effectLst>
                  <a:outerShdw blurRad="38100" dist="38100" dir="2700000" algn="tl">
                    <a:srgbClr val="000000">
                      <a:alpha val="43137"/>
                    </a:srgbClr>
                  </a:outerShdw>
                </a:effectLst>
              </a:rPr>
              <a:t> That we do not know who will respond no more constitutes a reason for not offering the gospel to all than not knowing the extent of the harvest prevents the farmer from sowing seed in his fields.</a:t>
            </a:r>
          </a:p>
          <a:p>
            <a:pPr marL="342900" indent="-342900">
              <a:buAutoNum type="arabicPeriod"/>
            </a:pPr>
            <a:r>
              <a:rPr lang="en-US" b="1" dirty="0" smtClean="0">
                <a:solidFill>
                  <a:schemeClr val="bg1"/>
                </a:solidFill>
                <a:effectLst>
                  <a:outerShdw blurRad="38100" dist="38100" dir="2700000" algn="tl">
                    <a:srgbClr val="000000">
                      <a:alpha val="43137"/>
                    </a:srgbClr>
                  </a:outerShdw>
                </a:effectLst>
              </a:rPr>
              <a:t>God’s purposes in redemption are agreed upon within the Trinity and they are certainly accomplished</a:t>
            </a:r>
            <a:r>
              <a:rPr lang="en-US" dirty="0" smtClean="0">
                <a:solidFill>
                  <a:schemeClr val="tx2">
                    <a:lumMod val="50000"/>
                  </a:schemeClr>
                </a:solidFill>
                <a:effectLst>
                  <a:outerShdw blurRad="38100" dist="38100" dir="2700000" algn="tl">
                    <a:srgbClr val="000000">
                      <a:alpha val="43137"/>
                    </a:srgbClr>
                  </a:outerShdw>
                </a:effectLst>
              </a:rPr>
              <a:t>. Those whom God planned to save are the same people for whom Christ also came to die, and to those same people the Holy Spirit will certainly apply the benefits of Christ’s redemptive work, even awakening their faith (John 1:12; Phil. 1:29; cf. Eph. 2:2) and calling them to trust in him. What God the Father purposed, God the Son and the Holy Spirit agreed to and surely carried out</a:t>
            </a:r>
            <a:r>
              <a:rPr lang="en-US" dirty="0" smtClean="0"/>
              <a:t>.</a:t>
            </a:r>
            <a:endParaRPr lang="en-US" sz="4400"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08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533400" y="1143000"/>
            <a:ext cx="8305800" cy="523220"/>
          </a:xfrm>
          <a:prstGeom prst="rect">
            <a:avLst/>
          </a:prstGeom>
        </p:spPr>
        <p:txBody>
          <a:bodyPr wrap="square">
            <a:spAutoFit/>
          </a:bodyPr>
          <a:lstStyle/>
          <a:p>
            <a:r>
              <a:rPr lang="en-US" sz="2800" b="1" dirty="0" smtClean="0">
                <a:solidFill>
                  <a:schemeClr val="bg1">
                    <a:lumMod val="95000"/>
                  </a:schemeClr>
                </a:solidFill>
              </a:rPr>
              <a:t>Jesus Christ: His Work</a:t>
            </a:r>
            <a:endParaRPr lang="en-US" sz="2800" b="1" dirty="0">
              <a:solidFill>
                <a:schemeClr val="bg1">
                  <a:lumMod val="95000"/>
                </a:schemeClr>
              </a:solidFill>
            </a:endParaRPr>
          </a:p>
        </p:txBody>
      </p:sp>
      <p:sp>
        <p:nvSpPr>
          <p:cNvPr id="4" name="Rounded Rectangular Callout 3"/>
          <p:cNvSpPr/>
          <p:nvPr/>
        </p:nvSpPr>
        <p:spPr>
          <a:xfrm>
            <a:off x="5486400" y="762000"/>
            <a:ext cx="3394875" cy="765048"/>
          </a:xfrm>
          <a:prstGeom prst="wedgeRoundRectCallout">
            <a:avLst>
              <a:gd name="adj1" fmla="val -94530"/>
              <a:gd name="adj2" fmla="val 36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would you describe what Christ did?</a:t>
            </a:r>
            <a:endParaRPr lang="en-US" dirty="0"/>
          </a:p>
        </p:txBody>
      </p:sp>
      <p:pic>
        <p:nvPicPr>
          <p:cNvPr id="17" name="Picture 2" descr="http://www.allanstanglin.com/wp-content/uploads/CrownOfThorns.jpg"/>
          <p:cNvPicPr>
            <a:picLocks noChangeAspect="1" noChangeArrowheads="1"/>
          </p:cNvPicPr>
          <p:nvPr/>
        </p:nvPicPr>
        <p:blipFill>
          <a:blip r:embed="rId2" cstate="print">
            <a:lum bright="-52000" contrast="-68000"/>
            <a:extLst>
              <a:ext uri="{28A0092B-C50C-407E-A947-70E740481C1C}">
                <a14:useLocalDpi xmlns:a14="http://schemas.microsoft.com/office/drawing/2010/main" val="0"/>
              </a:ext>
            </a:extLst>
          </a:blip>
          <a:srcRect/>
          <a:stretch>
            <a:fillRect/>
          </a:stretch>
        </p:blipFill>
        <p:spPr bwMode="auto">
          <a:xfrm>
            <a:off x="8105" y="2438400"/>
            <a:ext cx="9152313"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5181600" y="3364761"/>
            <a:ext cx="3394875" cy="765048"/>
          </a:xfrm>
          <a:prstGeom prst="wedgeRoundRectCallout">
            <a:avLst>
              <a:gd name="adj1" fmla="val -88000"/>
              <a:gd name="adj2" fmla="val -2785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first &amp; foremost, did He do this?</a:t>
            </a:r>
            <a:endParaRPr lang="en-US" dirty="0"/>
          </a:p>
        </p:txBody>
      </p:sp>
      <p:sp>
        <p:nvSpPr>
          <p:cNvPr id="7" name="Rounded Rectangular Callout 6"/>
          <p:cNvSpPr/>
          <p:nvPr/>
        </p:nvSpPr>
        <p:spPr>
          <a:xfrm>
            <a:off x="5504873" y="2055876"/>
            <a:ext cx="3394875" cy="765048"/>
          </a:xfrm>
          <a:prstGeom prst="wedgeRoundRectCallout">
            <a:avLst>
              <a:gd name="adj1" fmla="val -94530"/>
              <a:gd name="adj2" fmla="val -117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that all?</a:t>
            </a:r>
            <a:endParaRPr lang="en-US" dirty="0"/>
          </a:p>
        </p:txBody>
      </p:sp>
      <p:pic>
        <p:nvPicPr>
          <p:cNvPr id="1028" name="Picture 4" descr="http://coolconversationslive.com/wp-content/uploads/2015/03/myopic-300x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2" y="3200400"/>
            <a:ext cx="2857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stack.imgur.com/r33v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514600"/>
            <a:ext cx="3324225" cy="38766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3861" y="5744945"/>
            <a:ext cx="3281363" cy="646331"/>
          </a:xfrm>
          <a:prstGeom prst="rect">
            <a:avLst/>
          </a:prstGeom>
        </p:spPr>
        <p:txBody>
          <a:bodyPr wrap="square">
            <a:spAutoFit/>
          </a:bodyPr>
          <a:lstStyle/>
          <a:p>
            <a:r>
              <a:rPr lang="en-US" sz="1200" b="1" dirty="0">
                <a:effectLst>
                  <a:outerShdw blurRad="38100" dist="38100" dir="2700000" algn="tl">
                    <a:srgbClr val="000000">
                      <a:alpha val="43137"/>
                    </a:srgbClr>
                  </a:outerShdw>
                </a:effectLst>
              </a:rPr>
              <a:t>If you are a normal person - you suppose to see Einstein here, but if you are myopic, then you will see Marilyn Monroe.</a:t>
            </a:r>
          </a:p>
        </p:txBody>
      </p:sp>
      <p:pic>
        <p:nvPicPr>
          <p:cNvPr id="1030" name="Picture 6" descr="http://www.threadless.com/imgs/products/572/636x460design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3" y="2624138"/>
            <a:ext cx="50570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778213"/>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219200"/>
            <a:ext cx="8991600" cy="2123658"/>
          </a:xfrm>
          <a:prstGeom prst="rect">
            <a:avLst/>
          </a:prstGeom>
          <a:noFill/>
        </p:spPr>
        <p:txBody>
          <a:bodyPr wrap="square" rtlCol="0">
            <a:spAutoFit/>
          </a:bodyPr>
          <a:lstStyle/>
          <a:p>
            <a:r>
              <a:rPr lang="en-US" sz="2400" b="1" dirty="0" smtClean="0">
                <a:solidFill>
                  <a:schemeClr val="bg1">
                    <a:lumMod val="85000"/>
                  </a:schemeClr>
                </a:solidFill>
              </a:rPr>
              <a:t>The “extent”</a:t>
            </a:r>
            <a:r>
              <a:rPr lang="en-US" sz="2400" b="1" dirty="0">
                <a:solidFill>
                  <a:schemeClr val="bg1">
                    <a:lumMod val="85000"/>
                  </a:schemeClr>
                </a:solidFill>
              </a:rPr>
              <a:t> </a:t>
            </a:r>
            <a:r>
              <a:rPr lang="en-US" sz="2400" b="1" dirty="0" smtClean="0">
                <a:solidFill>
                  <a:schemeClr val="bg1">
                    <a:lumMod val="85000"/>
                  </a:schemeClr>
                </a:solidFill>
              </a:rPr>
              <a:t>question </a:t>
            </a:r>
            <a:r>
              <a:rPr lang="en-US" sz="2400" b="1" dirty="0">
                <a:solidFill>
                  <a:schemeClr val="bg1">
                    <a:lumMod val="85000"/>
                  </a:schemeClr>
                </a:solidFill>
              </a:rPr>
              <a:t>may be put this way</a:t>
            </a:r>
            <a:r>
              <a:rPr lang="en-US" sz="2400" dirty="0">
                <a:solidFill>
                  <a:schemeClr val="bg1">
                    <a:lumMod val="85000"/>
                  </a:schemeClr>
                </a:solidFill>
              </a:rPr>
              <a:t>: </a:t>
            </a:r>
            <a:endParaRPr lang="en-US" sz="2400" dirty="0" smtClean="0">
              <a:solidFill>
                <a:schemeClr val="bg1">
                  <a:lumMod val="85000"/>
                </a:schemeClr>
              </a:solidFill>
            </a:endParaRPr>
          </a:p>
          <a:p>
            <a:endParaRPr lang="en-US" sz="1100" dirty="0">
              <a:solidFill>
                <a:schemeClr val="bg1">
                  <a:lumMod val="85000"/>
                </a:schemeClr>
              </a:solidFill>
            </a:endParaRPr>
          </a:p>
          <a:p>
            <a:r>
              <a:rPr lang="en-US" sz="2400" dirty="0" smtClean="0">
                <a:solidFill>
                  <a:schemeClr val="bg1">
                    <a:lumMod val="85000"/>
                  </a:schemeClr>
                </a:solidFill>
              </a:rPr>
              <a:t>When </a:t>
            </a:r>
            <a:r>
              <a:rPr lang="en-US" sz="2400" dirty="0">
                <a:solidFill>
                  <a:schemeClr val="bg1">
                    <a:lumMod val="85000"/>
                  </a:schemeClr>
                </a:solidFill>
              </a:rPr>
              <a:t>Christ died on the cross, did he pay for the sins </a:t>
            </a:r>
            <a:r>
              <a:rPr lang="en-US" sz="2400" dirty="0" smtClean="0">
                <a:solidFill>
                  <a:schemeClr val="bg1">
                    <a:lumMod val="85000"/>
                  </a:schemeClr>
                </a:solidFill>
              </a:rPr>
              <a:t>of the entire human </a:t>
            </a:r>
            <a:r>
              <a:rPr lang="en-US" sz="2400" dirty="0">
                <a:solidFill>
                  <a:schemeClr val="bg1">
                    <a:lumMod val="85000"/>
                  </a:schemeClr>
                </a:solidFill>
              </a:rPr>
              <a:t>race or only for the sins of those who he knew would ultimately </a:t>
            </a:r>
            <a:r>
              <a:rPr lang="en-US" sz="2400" dirty="0" smtClean="0">
                <a:solidFill>
                  <a:schemeClr val="bg1">
                    <a:lumMod val="85000"/>
                  </a:schemeClr>
                </a:solidFill>
              </a:rPr>
              <a:t>be saved</a:t>
            </a:r>
            <a:r>
              <a:rPr lang="en-US" sz="2400" dirty="0">
                <a:solidFill>
                  <a:schemeClr val="bg1">
                    <a:lumMod val="85000"/>
                  </a:schemeClr>
                </a:solidFill>
              </a:rPr>
              <a:t>?</a:t>
            </a:r>
            <a:endParaRPr lang="en-US" dirty="0">
              <a:solidFill>
                <a:schemeClr val="bg1">
                  <a:lumMod val="85000"/>
                </a:schemeClr>
              </a:solidFill>
            </a:endParaRPr>
          </a:p>
          <a:p>
            <a:pPr lvl="1"/>
            <a:endParaRPr lang="en-US" sz="2400" b="1" dirty="0">
              <a:solidFill>
                <a:schemeClr val="bg1"/>
              </a:solidFill>
            </a:endParaRPr>
          </a:p>
        </p:txBody>
      </p:sp>
      <p:sp>
        <p:nvSpPr>
          <p:cNvPr id="8" name="TextBox 7"/>
          <p:cNvSpPr txBox="1"/>
          <p:nvPr/>
        </p:nvSpPr>
        <p:spPr>
          <a:xfrm>
            <a:off x="5105400" y="2667000"/>
            <a:ext cx="3810000" cy="3170099"/>
          </a:xfrm>
          <a:prstGeom prst="rect">
            <a:avLst/>
          </a:prstGeom>
          <a:solidFill>
            <a:schemeClr val="bg1">
              <a:lumMod val="50000"/>
            </a:schemeClr>
          </a:solidFill>
        </p:spPr>
        <p:txBody>
          <a:bodyPr wrap="square" rtlCol="0">
            <a:spAutoFit/>
          </a:bodyPr>
          <a:lstStyle/>
          <a:p>
            <a:r>
              <a:rPr lang="en-US" sz="2000" dirty="0" smtClean="0">
                <a:solidFill>
                  <a:schemeClr val="tx2">
                    <a:lumMod val="50000"/>
                  </a:schemeClr>
                </a:solidFill>
                <a:effectLst>
                  <a:outerShdw blurRad="38100" dist="38100" dir="2700000" algn="tl">
                    <a:srgbClr val="000000">
                      <a:alpha val="43137"/>
                    </a:srgbClr>
                  </a:outerShdw>
                </a:effectLst>
              </a:rPr>
              <a:t>Reformed response:</a:t>
            </a:r>
          </a:p>
          <a:p>
            <a:pPr marL="914400" lvl="1" indent="-457200">
              <a:buAutoNum type="arabicPeriod"/>
            </a:pPr>
            <a:r>
              <a:rPr lang="en-US" sz="2000" dirty="0" smtClean="0">
                <a:solidFill>
                  <a:schemeClr val="tx2">
                    <a:lumMod val="50000"/>
                  </a:schemeClr>
                </a:solidFill>
                <a:effectLst>
                  <a:outerShdw blurRad="38100" dist="38100" dir="2700000" algn="tl">
                    <a:srgbClr val="000000">
                      <a:alpha val="43137"/>
                    </a:srgbClr>
                  </a:outerShdw>
                </a:effectLst>
              </a:rPr>
              <a:t>The outward call can genuinely be made to all.</a:t>
            </a:r>
          </a:p>
          <a:p>
            <a:pPr marL="914400" lvl="1" indent="-457200">
              <a:buAutoNum type="arabicPeriod"/>
            </a:pPr>
            <a:r>
              <a:rPr lang="en-US" sz="2000" dirty="0" smtClean="0">
                <a:solidFill>
                  <a:schemeClr val="tx2">
                    <a:lumMod val="50000"/>
                  </a:schemeClr>
                </a:solidFill>
                <a:effectLst>
                  <a:outerShdw blurRad="38100" dist="38100" dir="2700000" algn="tl">
                    <a:srgbClr val="000000">
                      <a:alpha val="43137"/>
                    </a:srgbClr>
                  </a:outerShdw>
                </a:effectLst>
              </a:rPr>
              <a:t>Not all are called inwardly (saved).</a:t>
            </a:r>
            <a:endParaRPr lang="en-US" sz="3600" dirty="0" smtClean="0">
              <a:solidFill>
                <a:schemeClr val="tx2">
                  <a:lumMod val="50000"/>
                </a:schemeClr>
              </a:solidFill>
              <a:effectLst>
                <a:outerShdw blurRad="38100" dist="38100" dir="2700000" algn="tl">
                  <a:srgbClr val="000000">
                    <a:alpha val="43137"/>
                  </a:srgbClr>
                </a:outerShdw>
              </a:effectLst>
            </a:endParaRPr>
          </a:p>
          <a:p>
            <a:pPr marL="800100" lvl="1" indent="-342900">
              <a:buAutoNum type="arabicPeriod"/>
            </a:pPr>
            <a:r>
              <a:rPr lang="en-US" sz="2000" dirty="0" smtClean="0">
                <a:solidFill>
                  <a:schemeClr val="tx2">
                    <a:lumMod val="50000"/>
                  </a:schemeClr>
                </a:solidFill>
                <a:effectLst>
                  <a:outerShdw blurRad="38100" dist="38100" dir="2700000" algn="tl">
                    <a:srgbClr val="000000">
                      <a:alpha val="43137"/>
                    </a:srgbClr>
                  </a:outerShdw>
                </a:effectLst>
              </a:rPr>
              <a:t>The atonement is limited in its extent; (Christ died for the Church)</a:t>
            </a:r>
          </a:p>
          <a:p>
            <a:pPr marL="800100" lvl="1" indent="-342900">
              <a:buAutoNum type="arabicPeriod"/>
            </a:pPr>
            <a:r>
              <a:rPr lang="en-US" sz="2000" dirty="0" smtClean="0">
                <a:solidFill>
                  <a:schemeClr val="tx2">
                    <a:lumMod val="50000"/>
                  </a:schemeClr>
                </a:solidFill>
                <a:effectLst>
                  <a:outerShdw blurRad="38100" dist="38100" dir="2700000" algn="tl">
                    <a:srgbClr val="000000">
                      <a:alpha val="43137"/>
                    </a:srgbClr>
                  </a:outerShdw>
                </a:effectLst>
              </a:rPr>
              <a:t>The atonement is complete in its effect.</a:t>
            </a:r>
            <a:endParaRPr lang="en-US" dirty="0">
              <a:solidFill>
                <a:schemeClr val="tx2">
                  <a:lumMod val="50000"/>
                </a:schemeClr>
              </a:solidFill>
              <a:effectLst>
                <a:outerShdw blurRad="38100" dist="38100" dir="2700000" algn="tl">
                  <a:srgbClr val="000000">
                    <a:alpha val="43137"/>
                  </a:srgbClr>
                </a:outerShdw>
              </a:effectLst>
            </a:endParaRPr>
          </a:p>
        </p:txBody>
      </p:sp>
      <p:sp>
        <p:nvSpPr>
          <p:cNvPr id="9" name="Rounded Rectangular Callout 8"/>
          <p:cNvSpPr/>
          <p:nvPr/>
        </p:nvSpPr>
        <p:spPr>
          <a:xfrm>
            <a:off x="304800" y="2971800"/>
            <a:ext cx="4267200" cy="762000"/>
          </a:xfrm>
          <a:prstGeom prst="wedgeRoundRectCallout">
            <a:avLst>
              <a:gd name="adj1" fmla="val 73150"/>
              <a:gd name="adj2" fmla="val -18383"/>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bread of God is that which comes down from heaven, and gives life to the world” </a:t>
            </a:r>
          </a:p>
          <a:p>
            <a:r>
              <a:rPr lang="en-US" sz="1600" dirty="0" smtClean="0"/>
              <a:t>			(John 6:33).</a:t>
            </a:r>
            <a:endParaRPr lang="en-US" sz="1600" dirty="0">
              <a:effectLst>
                <a:outerShdw blurRad="38100" dist="38100" dir="2700000" algn="tl">
                  <a:srgbClr val="000000">
                    <a:alpha val="43137"/>
                  </a:srgbClr>
                </a:outerShdw>
              </a:effectLst>
            </a:endParaRPr>
          </a:p>
        </p:txBody>
      </p:sp>
      <p:sp>
        <p:nvSpPr>
          <p:cNvPr id="13" name="Rounded Rectangular Callout 12"/>
          <p:cNvSpPr/>
          <p:nvPr/>
        </p:nvSpPr>
        <p:spPr>
          <a:xfrm>
            <a:off x="228600" y="3962400"/>
            <a:ext cx="4267200" cy="762000"/>
          </a:xfrm>
          <a:prstGeom prst="wedgeRoundRectCallout">
            <a:avLst>
              <a:gd name="adj1" fmla="val 75069"/>
              <a:gd name="adj2" fmla="val -685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 am the good shepherd.  The good shepherd lays down his life </a:t>
            </a:r>
            <a:r>
              <a:rPr lang="en-US" sz="1600" i="1" dirty="0" smtClean="0"/>
              <a:t>for the sheep”		 (John 10:11)</a:t>
            </a:r>
            <a:endParaRPr lang="en-US" sz="1600" dirty="0">
              <a:effectLst>
                <a:outerShdw blurRad="38100" dist="38100" dir="2700000" algn="tl">
                  <a:srgbClr val="000000">
                    <a:alpha val="43137"/>
                  </a:srgbClr>
                </a:outerShdw>
              </a:effectLst>
            </a:endParaRPr>
          </a:p>
        </p:txBody>
      </p:sp>
      <p:sp>
        <p:nvSpPr>
          <p:cNvPr id="14" name="Rounded Rectangular Callout 13"/>
          <p:cNvSpPr/>
          <p:nvPr/>
        </p:nvSpPr>
        <p:spPr>
          <a:xfrm>
            <a:off x="228600" y="5029200"/>
            <a:ext cx="4267200" cy="762000"/>
          </a:xfrm>
          <a:prstGeom prst="wedgeRoundRectCallout">
            <a:avLst>
              <a:gd name="adj1" fmla="val 75389"/>
              <a:gd name="adj2" fmla="val -12047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“Husbands, love your wives, as Christ loved the</a:t>
            </a:r>
          </a:p>
          <a:p>
            <a:r>
              <a:rPr lang="en-US" sz="1600" dirty="0" smtClean="0"/>
              <a:t>church and gave himself up </a:t>
            </a:r>
            <a:r>
              <a:rPr lang="en-US" sz="1600" i="1" dirty="0" smtClean="0"/>
              <a:t>for her” (Eph. 5:25).</a:t>
            </a:r>
            <a:endParaRPr lang="en-US" sz="1600" dirty="0">
              <a:effectLst>
                <a:outerShdw blurRad="38100" dist="38100" dir="2700000" algn="tl">
                  <a:srgbClr val="000000">
                    <a:alpha val="43137"/>
                  </a:srgbClr>
                </a:outerShdw>
              </a:effectLst>
            </a:endParaRPr>
          </a:p>
        </p:txBody>
      </p:sp>
      <p:sp>
        <p:nvSpPr>
          <p:cNvPr id="18" name="Rounded Rectangular Callout 17"/>
          <p:cNvSpPr/>
          <p:nvPr/>
        </p:nvSpPr>
        <p:spPr>
          <a:xfrm>
            <a:off x="381000" y="5943600"/>
            <a:ext cx="4267200" cy="457200"/>
          </a:xfrm>
          <a:prstGeom prst="wedgeRoundRectCallout">
            <a:avLst>
              <a:gd name="adj1" fmla="val 70591"/>
              <a:gd name="adj2" fmla="val -162114"/>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Read…Ephesians 1: 3-14</a:t>
            </a:r>
          </a:p>
        </p:txBody>
      </p:sp>
      <p:sp>
        <p:nvSpPr>
          <p:cNvPr id="19" name="Rounded Rectangular Callout 18"/>
          <p:cNvSpPr/>
          <p:nvPr/>
        </p:nvSpPr>
        <p:spPr>
          <a:xfrm>
            <a:off x="4800600" y="6019800"/>
            <a:ext cx="4038600" cy="685800"/>
          </a:xfrm>
          <a:prstGeom prst="wedgeRoundRectCallout">
            <a:avLst>
              <a:gd name="adj1" fmla="val -81474"/>
              <a:gd name="adj2" fmla="val -273557"/>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 regards to those outwardly claiming Christ, Read Jesus’ difficult words about the goats in </a:t>
            </a:r>
            <a:r>
              <a:rPr lang="en-US" sz="1600" b="1" dirty="0" smtClean="0"/>
              <a:t>Matthew 25:31-46</a:t>
            </a:r>
          </a:p>
        </p:txBody>
      </p:sp>
    </p:spTree>
    <p:extLst>
      <p:ext uri="{BB962C8B-B14F-4D97-AF65-F5344CB8AC3E}">
        <p14:creationId xmlns:p14="http://schemas.microsoft.com/office/powerpoint/2010/main" val="29608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9" grpId="0" animBg="1"/>
      <p:bldP spid="13" grpId="0" animBg="1"/>
      <p:bldP spid="14"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04800" y="1447800"/>
            <a:ext cx="4038600" cy="612648"/>
          </a:xfrm>
          <a:prstGeom prst="wedgeRoundRectCallout">
            <a:avLst>
              <a:gd name="adj1" fmla="val -21188"/>
              <a:gd name="adj2" fmla="val 12790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word on the notion of “limiting”…</a:t>
            </a:r>
            <a:endParaRPr lang="en-US" dirty="0">
              <a:effectLst>
                <a:outerShdw blurRad="38100" dist="38100" dir="2700000" algn="tl">
                  <a:srgbClr val="000000">
                    <a:alpha val="43137"/>
                  </a:srgbClr>
                </a:outerShdw>
              </a:effectLst>
            </a:endParaRPr>
          </a:p>
        </p:txBody>
      </p:sp>
      <p:sp>
        <p:nvSpPr>
          <p:cNvPr id="12" name="Rectangle 11"/>
          <p:cNvSpPr/>
          <p:nvPr/>
        </p:nvSpPr>
        <p:spPr>
          <a:xfrm>
            <a:off x="228600" y="2590800"/>
            <a:ext cx="3810000" cy="3416320"/>
          </a:xfrm>
          <a:prstGeom prst="rect">
            <a:avLst/>
          </a:prstGeom>
        </p:spPr>
        <p:txBody>
          <a:bodyPr wrap="square">
            <a:spAutoFit/>
          </a:bodyPr>
          <a:lstStyle/>
          <a:p>
            <a:pPr algn="ctr"/>
            <a:r>
              <a:rPr lang="en-US" dirty="0" smtClean="0">
                <a:solidFill>
                  <a:schemeClr val="bg1"/>
                </a:solidFill>
              </a:rPr>
              <a:t>Reformed people argue that it is the “Unlimited” view that truly limits the power of the atonement because in that view the atonement does not actually guarantee salvation for God’s people </a:t>
            </a:r>
            <a:r>
              <a:rPr lang="en-US" i="1" dirty="0" smtClean="0">
                <a:solidFill>
                  <a:schemeClr val="bg1"/>
                </a:solidFill>
              </a:rPr>
              <a:t>but only makes salvation possible for all people</a:t>
            </a:r>
            <a:r>
              <a:rPr lang="en-US" dirty="0" smtClean="0">
                <a:solidFill>
                  <a:schemeClr val="bg1"/>
                </a:solidFill>
              </a:rPr>
              <a:t>. In other words, if the atonement is not limited with respect to the number of people to which it applies, then it must be limited with respect to what it actually accomplishes.</a:t>
            </a:r>
            <a:endParaRPr lang="en-US" dirty="0">
              <a:solidFill>
                <a:schemeClr val="bg1"/>
              </a:solidFill>
            </a:endParaRPr>
          </a:p>
        </p:txBody>
      </p:sp>
      <p:pic>
        <p:nvPicPr>
          <p:cNvPr id="1026" name="Picture 2" descr="http://www.roumazeilles.net/news/fr/wordpress/wp-content/uploads/2008/02/optical_illusion_shadows.jpg"/>
          <p:cNvPicPr>
            <a:picLocks noChangeAspect="1" noChangeArrowheads="1"/>
          </p:cNvPicPr>
          <p:nvPr/>
        </p:nvPicPr>
        <p:blipFill>
          <a:blip r:embed="rId5" cstate="print"/>
          <a:srcRect/>
          <a:stretch>
            <a:fillRect/>
          </a:stretch>
        </p:blipFill>
        <p:spPr bwMode="auto">
          <a:xfrm>
            <a:off x="4114800" y="2514600"/>
            <a:ext cx="4762500" cy="3571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8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04800" y="1673352"/>
            <a:ext cx="6629400" cy="612648"/>
          </a:xfrm>
          <a:prstGeom prst="wedgeRoundRectCallout">
            <a:avLst>
              <a:gd name="adj1" fmla="val -23247"/>
              <a:gd name="adj2" fmla="val 7666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word on the interpretation of “world” passages…</a:t>
            </a:r>
            <a:endParaRPr lang="en-US" dirty="0">
              <a:effectLst>
                <a:outerShdw blurRad="38100" dist="38100" dir="2700000" algn="tl">
                  <a:srgbClr val="000000">
                    <a:alpha val="43137"/>
                  </a:srgbClr>
                </a:outerShdw>
              </a:effectLst>
            </a:endParaRPr>
          </a:p>
        </p:txBody>
      </p:sp>
      <p:sp>
        <p:nvSpPr>
          <p:cNvPr id="8" name="Rectangle 7"/>
          <p:cNvSpPr/>
          <p:nvPr/>
        </p:nvSpPr>
        <p:spPr>
          <a:xfrm>
            <a:off x="609600" y="2514600"/>
            <a:ext cx="7696200" cy="2862322"/>
          </a:xfrm>
          <a:prstGeom prst="rect">
            <a:avLst/>
          </a:prstGeom>
        </p:spPr>
        <p:txBody>
          <a:bodyPr wrap="square">
            <a:spAutoFit/>
          </a:bodyPr>
          <a:lstStyle/>
          <a:p>
            <a:r>
              <a:rPr lang="en-US" dirty="0" smtClean="0">
                <a:solidFill>
                  <a:schemeClr val="bg1"/>
                </a:solidFill>
              </a:rPr>
              <a:t>The passages that speak about Christ dying “for” the whole world are best</a:t>
            </a:r>
          </a:p>
          <a:p>
            <a:r>
              <a:rPr lang="en-US" dirty="0" smtClean="0">
                <a:solidFill>
                  <a:schemeClr val="bg1"/>
                </a:solidFill>
              </a:rPr>
              <a:t>understood to refer to the free offer of the gospel that is made to all people. </a:t>
            </a:r>
          </a:p>
          <a:p>
            <a:endParaRPr lang="en-US" dirty="0" smtClean="0">
              <a:solidFill>
                <a:schemeClr val="bg1"/>
              </a:solidFill>
            </a:endParaRPr>
          </a:p>
          <a:p>
            <a:pPr lvl="1"/>
            <a:r>
              <a:rPr lang="en-US" dirty="0" smtClean="0">
                <a:solidFill>
                  <a:schemeClr val="bg1"/>
                </a:solidFill>
              </a:rPr>
              <a:t>When Jesus says, “The bread which I shall give </a:t>
            </a:r>
            <a:r>
              <a:rPr lang="en-US" i="1" dirty="0" smtClean="0">
                <a:solidFill>
                  <a:schemeClr val="bg1"/>
                </a:solidFill>
              </a:rPr>
              <a:t>for the life of the world is my flesh” (John </a:t>
            </a:r>
            <a:r>
              <a:rPr lang="en-US" dirty="0" smtClean="0">
                <a:solidFill>
                  <a:schemeClr val="bg1"/>
                </a:solidFill>
              </a:rPr>
              <a:t>6:51)—He is extending the offer of this Bread to all…</a:t>
            </a:r>
          </a:p>
          <a:p>
            <a:r>
              <a:rPr lang="en-US" dirty="0" smtClean="0">
                <a:solidFill>
                  <a:schemeClr val="bg1"/>
                </a:solidFill>
              </a:rPr>
              <a:t>Or</a:t>
            </a:r>
          </a:p>
          <a:p>
            <a:pPr lvl="1"/>
            <a:r>
              <a:rPr lang="en-US" dirty="0" smtClean="0">
                <a:solidFill>
                  <a:schemeClr val="bg1"/>
                </a:solidFill>
              </a:rPr>
              <a:t>When John says that Christ “is the propitiation for our sins, and not for ours only but also for the sins of the whole world” (1 John 2:2), he may simply be understood to mean that Christ is the atoning sacrifice that the gospel now </a:t>
            </a:r>
            <a:r>
              <a:rPr lang="en-US" i="1" dirty="0" smtClean="0">
                <a:solidFill>
                  <a:schemeClr val="bg1"/>
                </a:solidFill>
              </a:rPr>
              <a:t>makes available for the sins of everyone in the world.</a:t>
            </a:r>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1600200"/>
            <a:ext cx="8731384" cy="5078313"/>
          </a:xfrm>
          <a:prstGeom prst="rect">
            <a:avLst/>
          </a:prstGeom>
        </p:spPr>
        <p:txBody>
          <a:bodyPr wrap="square">
            <a:spAutoFit/>
          </a:bodyPr>
          <a:lstStyle/>
          <a:p>
            <a:r>
              <a:rPr lang="en-US" i="1" dirty="0" smtClean="0">
                <a:solidFill>
                  <a:schemeClr val="bg1"/>
                </a:solidFill>
              </a:rPr>
              <a:t>And (especially) You have heard it said…</a:t>
            </a:r>
          </a:p>
          <a:p>
            <a:endParaRPr lang="en-US" i="1" dirty="0" smtClean="0">
              <a:solidFill>
                <a:schemeClr val="bg1"/>
              </a:solidFill>
            </a:endParaRPr>
          </a:p>
          <a:p>
            <a:pPr lvl="1"/>
            <a:r>
              <a:rPr lang="en-US" baseline="30000" dirty="0" smtClean="0">
                <a:solidFill>
                  <a:schemeClr val="bg1"/>
                </a:solidFill>
              </a:rPr>
              <a:t>16 </a:t>
            </a:r>
            <a:r>
              <a:rPr lang="en-US" dirty="0" smtClean="0">
                <a:solidFill>
                  <a:schemeClr val="bg1"/>
                </a:solidFill>
              </a:rPr>
              <a:t>For God so loved the world that he gave </a:t>
            </a:r>
          </a:p>
          <a:p>
            <a:pPr lvl="1"/>
            <a:r>
              <a:rPr lang="en-US" dirty="0" smtClean="0">
                <a:solidFill>
                  <a:schemeClr val="bg1"/>
                </a:solidFill>
              </a:rPr>
              <a:t>his one and only Son, that whoever believes </a:t>
            </a:r>
          </a:p>
          <a:p>
            <a:pPr lvl="1"/>
            <a:r>
              <a:rPr lang="en-US" dirty="0" smtClean="0">
                <a:solidFill>
                  <a:schemeClr val="bg1"/>
                </a:solidFill>
              </a:rPr>
              <a:t>in him shall not perish but have eternal life. </a:t>
            </a:r>
          </a:p>
          <a:p>
            <a:pPr lvl="1"/>
            <a:r>
              <a:rPr lang="en-US" dirty="0" smtClean="0">
                <a:solidFill>
                  <a:schemeClr val="bg1"/>
                </a:solidFill>
              </a:rPr>
              <a:t>(John 3:16), </a:t>
            </a:r>
          </a:p>
          <a:p>
            <a:pPr lvl="1"/>
            <a:endParaRPr lang="en-US" dirty="0">
              <a:solidFill>
                <a:schemeClr val="bg1"/>
              </a:solidFill>
            </a:endParaRPr>
          </a:p>
          <a:p>
            <a:pPr lvl="1"/>
            <a:r>
              <a:rPr lang="en-US" dirty="0">
                <a:solidFill>
                  <a:schemeClr val="bg1"/>
                </a:solidFill>
              </a:rPr>
              <a:t>No word </a:t>
            </a:r>
            <a:r>
              <a:rPr lang="en-US" dirty="0" smtClean="0">
                <a:solidFill>
                  <a:schemeClr val="bg1"/>
                </a:solidFill>
              </a:rPr>
              <a:t>for "</a:t>
            </a:r>
            <a:r>
              <a:rPr lang="en-US" i="1" dirty="0">
                <a:solidFill>
                  <a:schemeClr val="bg1"/>
                </a:solidFill>
              </a:rPr>
              <a:t>whoever</a:t>
            </a:r>
            <a:r>
              <a:rPr lang="en-US" dirty="0">
                <a:solidFill>
                  <a:schemeClr val="bg1"/>
                </a:solidFill>
              </a:rPr>
              <a:t>" exists in the Greek text. </a:t>
            </a:r>
            <a:endParaRPr lang="en-US" dirty="0" smtClean="0">
              <a:solidFill>
                <a:schemeClr val="bg1"/>
              </a:solidFill>
            </a:endParaRPr>
          </a:p>
          <a:p>
            <a:pPr lvl="1"/>
            <a:endParaRPr lang="en-US" dirty="0">
              <a:solidFill>
                <a:schemeClr val="bg1"/>
              </a:solidFill>
            </a:endParaRPr>
          </a:p>
          <a:p>
            <a:pPr lvl="1"/>
            <a:r>
              <a:rPr lang="en-US" dirty="0" smtClean="0">
                <a:solidFill>
                  <a:schemeClr val="bg1"/>
                </a:solidFill>
              </a:rPr>
              <a:t>A </a:t>
            </a:r>
            <a:r>
              <a:rPr lang="en-US" dirty="0">
                <a:solidFill>
                  <a:schemeClr val="bg1"/>
                </a:solidFill>
              </a:rPr>
              <a:t>literal interpretation of the Greek is "all the believers," not "whoever believes" (the same is true in John 3:15). This verse would read more accurately as: "God so loved the world </a:t>
            </a:r>
            <a:r>
              <a:rPr lang="en-US" dirty="0" smtClean="0">
                <a:solidFill>
                  <a:schemeClr val="bg1"/>
                </a:solidFill>
              </a:rPr>
              <a:t>that He </a:t>
            </a:r>
            <a:r>
              <a:rPr lang="en-US" dirty="0">
                <a:solidFill>
                  <a:schemeClr val="bg1"/>
                </a:solidFill>
              </a:rPr>
              <a:t>gave His only begotten son, that all the believers in Him should not perish</a:t>
            </a:r>
            <a:r>
              <a:rPr lang="en-US" dirty="0" smtClean="0">
                <a:solidFill>
                  <a:schemeClr val="bg1"/>
                </a:solidFill>
              </a:rPr>
              <a:t>.“</a:t>
            </a:r>
            <a:endParaRPr lang="en-US" dirty="0">
              <a:solidFill>
                <a:schemeClr val="bg1"/>
              </a:solidFill>
            </a:endParaRPr>
          </a:p>
          <a:p>
            <a:pPr lvl="1"/>
            <a:r>
              <a:rPr lang="en-US" dirty="0" smtClean="0">
                <a:solidFill>
                  <a:schemeClr val="bg1"/>
                </a:solidFill>
              </a:rPr>
              <a:t>In </a:t>
            </a:r>
            <a:r>
              <a:rPr lang="en-US" dirty="0">
                <a:solidFill>
                  <a:schemeClr val="bg1"/>
                </a:solidFill>
              </a:rPr>
              <a:t>other words, the Greek text makes it clear that Jesus did not come to save just anyone, but that he came to save a definite, specific group of people identified as believers.</a:t>
            </a:r>
          </a:p>
          <a:p>
            <a:pPr lvl="1"/>
            <a:endParaRPr lang="en-US" dirty="0" smtClean="0">
              <a:solidFill>
                <a:schemeClr val="bg1"/>
              </a:solidFill>
            </a:endParaRPr>
          </a:p>
          <a:p>
            <a:pPr lvl="1"/>
            <a:r>
              <a:rPr lang="en-US" dirty="0" smtClean="0">
                <a:solidFill>
                  <a:schemeClr val="bg1"/>
                </a:solidFill>
              </a:rPr>
              <a:t>John is stating how God showed His love to the world—and saved----some. </a:t>
            </a:r>
          </a:p>
        </p:txBody>
      </p:sp>
      <p:pic>
        <p:nvPicPr>
          <p:cNvPr id="2050" name="Picture 2" descr="http://www.punditarena.com/wp-content/uploads/2015/08/Screen-Shot-2015-08-10-at-12.08.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354" y="1425952"/>
            <a:ext cx="3810000" cy="2019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10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04800" y="1673352"/>
            <a:ext cx="3657600" cy="612648"/>
          </a:xfrm>
          <a:prstGeom prst="wedgeRoundRectCallout">
            <a:avLst>
              <a:gd name="adj1" fmla="val -23247"/>
              <a:gd name="adj2" fmla="val 7666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FINALLY, a word of caution…</a:t>
            </a:r>
            <a:endParaRPr lang="en-US" dirty="0">
              <a:effectLst>
                <a:outerShdw blurRad="38100" dist="38100" dir="2700000" algn="tl">
                  <a:srgbClr val="000000">
                    <a:alpha val="43137"/>
                  </a:srgbClr>
                </a:outerShdw>
              </a:effectLst>
            </a:endParaRPr>
          </a:p>
        </p:txBody>
      </p:sp>
      <p:sp>
        <p:nvSpPr>
          <p:cNvPr id="8" name="Rectangle 7"/>
          <p:cNvSpPr/>
          <p:nvPr/>
        </p:nvSpPr>
        <p:spPr>
          <a:xfrm>
            <a:off x="152400" y="2362200"/>
            <a:ext cx="8763000" cy="4247317"/>
          </a:xfrm>
          <a:prstGeom prst="rect">
            <a:avLst/>
          </a:prstGeom>
        </p:spPr>
        <p:txBody>
          <a:bodyPr wrap="square">
            <a:spAutoFit/>
          </a:bodyPr>
          <a:lstStyle/>
          <a:p>
            <a:r>
              <a:rPr lang="en-US" dirty="0" smtClean="0">
                <a:solidFill>
                  <a:schemeClr val="bg1"/>
                </a:solidFill>
              </a:rPr>
              <a:t>When people debate this issue, they often take it way beyond the scope of the atonement—that is, those for whom Christ paid for on the cross. </a:t>
            </a:r>
          </a:p>
          <a:p>
            <a:endParaRPr lang="en-US" dirty="0" smtClean="0">
              <a:solidFill>
                <a:schemeClr val="bg1"/>
              </a:solidFill>
            </a:endParaRPr>
          </a:p>
          <a:p>
            <a:r>
              <a:rPr lang="en-US" dirty="0" smtClean="0">
                <a:solidFill>
                  <a:schemeClr val="bg1"/>
                </a:solidFill>
              </a:rPr>
              <a:t>When a non-Reformed person hears someone describe Particular Redemption saying “Christ died for His people”, he or she means that “Christ died to actually pay the penalty for all the sins of his people only.” In that sense it is true. But when non-Reformed people hear the sentence “Christ died for his people only,” they often hear in it, “Christ died so that he could make the gospel available only to a chosen few,” and they are troubled over what they see as a real threat to the free offer of the gospel to every person. Reformed people who hold to particular redemption should recognize the potential for misunderstanding that arises with the sentence</a:t>
            </a:r>
          </a:p>
          <a:p>
            <a:endParaRPr lang="en-US" dirty="0" smtClean="0">
              <a:solidFill>
                <a:schemeClr val="bg1"/>
              </a:solidFill>
            </a:endParaRPr>
          </a:p>
          <a:p>
            <a:r>
              <a:rPr lang="en-US" dirty="0" smtClean="0">
                <a:solidFill>
                  <a:schemeClr val="bg1"/>
                </a:solidFill>
              </a:rPr>
              <a:t>When a non-Reformed person says, “Christ died for all people,” is true if it means, “Christ died to make salvation available to all people” or if it means, “Christ died to bring the free offer of the gospel to all people.”</a:t>
            </a:r>
          </a:p>
        </p:txBody>
      </p:sp>
      <p:pic>
        <p:nvPicPr>
          <p:cNvPr id="68610" name="Picture 2" descr="http://images.mysafetysign.com/img/lg/S/open-pit-caution-floor-sign-sf-0385.png"/>
          <p:cNvPicPr>
            <a:picLocks noChangeAspect="1" noChangeArrowheads="1"/>
          </p:cNvPicPr>
          <p:nvPr/>
        </p:nvPicPr>
        <p:blipFill>
          <a:blip r:embed="rId5" cstate="print"/>
          <a:srcRect/>
          <a:stretch>
            <a:fillRect/>
          </a:stretch>
        </p:blipFill>
        <p:spPr bwMode="auto">
          <a:xfrm>
            <a:off x="5791200" y="990600"/>
            <a:ext cx="1457325" cy="1457325"/>
          </a:xfrm>
          <a:prstGeom prst="rect">
            <a:avLst/>
          </a:prstGeom>
          <a:noFill/>
        </p:spPr>
      </p:pic>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892552"/>
          </a:xfrm>
          <a:prstGeom prst="rect">
            <a:avLst/>
          </a:prstGeom>
        </p:spPr>
        <p:txBody>
          <a:bodyPr wrap="square">
            <a:spAutoFit/>
          </a:bodyPr>
          <a:lstStyle/>
          <a:p>
            <a:pPr marL="514350" indent="-514350">
              <a:buAutoNum type="alphaUcPeriod"/>
            </a:pPr>
            <a:r>
              <a:rPr lang="en-US" sz="2600" dirty="0" smtClean="0">
                <a:solidFill>
                  <a:prstClr val="white"/>
                </a:solidFill>
                <a:effectLst>
                  <a:outerShdw blurRad="38100" dist="38100" dir="2700000" algn="tl">
                    <a:srgbClr val="808080"/>
                  </a:outerShdw>
                </a:effectLst>
              </a:rPr>
              <a:t>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867400" y="1447800"/>
            <a:ext cx="2362200" cy="1393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lated imag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80556" l="3889" r="95556"/>
                    </a14:imgEffect>
                  </a14:imgLayer>
                </a14:imgProps>
              </a:ext>
              <a:ext uri="{28A0092B-C50C-407E-A947-70E740481C1C}">
                <a14:useLocalDpi xmlns:a14="http://schemas.microsoft.com/office/drawing/2010/main" val="0"/>
              </a:ext>
            </a:extLst>
          </a:blip>
          <a:srcRect/>
          <a:stretch>
            <a:fillRect/>
          </a:stretch>
        </p:blipFill>
        <p:spPr bwMode="auto">
          <a:xfrm>
            <a:off x="5659953" y="763352"/>
            <a:ext cx="2722047" cy="2722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672961"/>
            <a:ext cx="8458200" cy="4985980"/>
          </a:xfrm>
          <a:prstGeom prst="rect">
            <a:avLst/>
          </a:prstGeom>
        </p:spPr>
        <p:txBody>
          <a:bodyPr wrap="square">
            <a:spAutoFit/>
          </a:bodyPr>
          <a:lstStyle/>
          <a:p>
            <a:r>
              <a:rPr lang="en-US" dirty="0" smtClean="0">
                <a:solidFill>
                  <a:schemeClr val="bg1"/>
                </a:solidFill>
              </a:rPr>
              <a:t>What if </a:t>
            </a:r>
            <a:r>
              <a:rPr lang="en-US" dirty="0">
                <a:solidFill>
                  <a:schemeClr val="bg1"/>
                </a:solidFill>
              </a:rPr>
              <a:t>a non-believer </a:t>
            </a:r>
            <a:r>
              <a:rPr lang="en-US" dirty="0" smtClean="0">
                <a:solidFill>
                  <a:schemeClr val="bg1"/>
                </a:solidFill>
              </a:rPr>
              <a:t>saw this sticker…and guessed </a:t>
            </a:r>
          </a:p>
          <a:p>
            <a:r>
              <a:rPr lang="en-US" dirty="0" smtClean="0">
                <a:solidFill>
                  <a:schemeClr val="bg1"/>
                </a:solidFill>
              </a:rPr>
              <a:t>that </a:t>
            </a:r>
            <a:r>
              <a:rPr lang="en-US" dirty="0">
                <a:solidFill>
                  <a:schemeClr val="bg1"/>
                </a:solidFill>
              </a:rPr>
              <a:t>the 3:16 referred to a chapter and verse of </a:t>
            </a:r>
            <a:r>
              <a:rPr lang="en-US" dirty="0" smtClean="0">
                <a:solidFill>
                  <a:schemeClr val="bg1"/>
                </a:solidFill>
              </a:rPr>
              <a:t>the Bible, </a:t>
            </a:r>
          </a:p>
          <a:p>
            <a:r>
              <a:rPr lang="en-US" dirty="0" smtClean="0">
                <a:solidFill>
                  <a:schemeClr val="bg1"/>
                </a:solidFill>
              </a:rPr>
              <a:t>how </a:t>
            </a:r>
            <a:r>
              <a:rPr lang="en-US" dirty="0">
                <a:solidFill>
                  <a:schemeClr val="bg1"/>
                </a:solidFill>
              </a:rPr>
              <a:t>would he or she know which book?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What </a:t>
            </a:r>
            <a:r>
              <a:rPr lang="en-US" dirty="0">
                <a:solidFill>
                  <a:schemeClr val="bg1"/>
                </a:solidFill>
              </a:rPr>
              <a:t>if the reader went to Genesis 3:16 (the first of the books), which reads</a:t>
            </a:r>
            <a:r>
              <a:rPr lang="en-US" dirty="0" smtClean="0">
                <a:solidFill>
                  <a:schemeClr val="bg1"/>
                </a:solidFill>
              </a:rPr>
              <a:t>:</a:t>
            </a:r>
          </a:p>
          <a:p>
            <a:endParaRPr lang="en-US" dirty="0" smtClean="0">
              <a:solidFill>
                <a:schemeClr val="bg1"/>
              </a:solidFill>
            </a:endParaRPr>
          </a:p>
          <a:p>
            <a:r>
              <a:rPr lang="en-US" sz="2000" dirty="0" smtClean="0">
                <a:solidFill>
                  <a:schemeClr val="bg1"/>
                </a:solidFill>
              </a:rPr>
              <a:t> </a:t>
            </a:r>
            <a:r>
              <a:rPr lang="en-US" sz="2000" dirty="0">
                <a:solidFill>
                  <a:schemeClr val="bg1"/>
                </a:solidFill>
              </a:rPr>
              <a:t>"To the woman he [God] said, 'I will greatly multiply your pain in childbearing; in pain you shall bring forth children, yet your desire shall be for your husband, and he will rule over you'"? </a:t>
            </a:r>
            <a:r>
              <a:rPr lang="en-US" dirty="0">
                <a:solidFill>
                  <a:schemeClr val="bg1"/>
                </a:solidFill>
              </a:rPr>
              <a:t>That probably won't convert an unbeliever. </a:t>
            </a:r>
            <a:endParaRPr lang="en-US" dirty="0" smtClean="0">
              <a:solidFill>
                <a:schemeClr val="bg1"/>
              </a:solidFill>
            </a:endParaRPr>
          </a:p>
          <a:p>
            <a:endParaRPr lang="en-US" dirty="0">
              <a:solidFill>
                <a:schemeClr val="bg1"/>
              </a:solidFill>
            </a:endParaRPr>
          </a:p>
          <a:p>
            <a:r>
              <a:rPr lang="en-US" dirty="0" smtClean="0">
                <a:solidFill>
                  <a:schemeClr val="bg1"/>
                </a:solidFill>
              </a:rPr>
              <a:t>Or </a:t>
            </a:r>
            <a:r>
              <a:rPr lang="en-US" dirty="0">
                <a:solidFill>
                  <a:schemeClr val="bg1"/>
                </a:solidFill>
              </a:rPr>
              <a:t>what if the reader went instead to the last book, to Revelation 3:16, which reads: </a:t>
            </a:r>
            <a:r>
              <a:rPr lang="en-US" sz="2000" dirty="0">
                <a:solidFill>
                  <a:schemeClr val="bg1"/>
                </a:solidFill>
              </a:rPr>
              <a:t>"So, because you are lukewarm, and neither cold nor not, I will spew you out of my mouth"?</a:t>
            </a:r>
            <a:r>
              <a:rPr lang="en-US" dirty="0">
                <a:solidFill>
                  <a:schemeClr val="bg1"/>
                </a:solidFill>
              </a:rPr>
              <a:t> That not might not help, either</a:t>
            </a:r>
            <a:r>
              <a:rPr lang="en-US" dirty="0" smtClean="0">
                <a:solidFill>
                  <a:schemeClr val="bg1"/>
                </a:solidFill>
              </a:rPr>
              <a:t>.</a:t>
            </a:r>
          </a:p>
          <a:p>
            <a:endParaRPr lang="en-US" dirty="0">
              <a:solidFill>
                <a:schemeClr val="bg1"/>
              </a:solidFill>
            </a:endParaRPr>
          </a:p>
          <a:p>
            <a:r>
              <a:rPr lang="en-US" dirty="0" smtClean="0">
                <a:solidFill>
                  <a:schemeClr val="bg1"/>
                </a:solidFill>
              </a:rPr>
              <a:t>If you are choosing to bring attention to this verse….include the book!</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531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Effect transition="in" filter="fade">
                                      <p:cBhvr>
                                        <p:cTn id="17" dur="500"/>
                                        <p:tgtEl>
                                          <p:spTgt spid="5">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fade">
                                      <p:cBhvr>
                                        <p:cTn id="2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219200"/>
            <a:ext cx="8991600" cy="3785652"/>
          </a:xfrm>
          <a:prstGeom prst="rect">
            <a:avLst/>
          </a:prstGeom>
          <a:noFill/>
        </p:spPr>
        <p:txBody>
          <a:bodyPr wrap="square" rtlCol="0">
            <a:spAutoFit/>
          </a:bodyPr>
          <a:lstStyle/>
          <a:p>
            <a:r>
              <a:rPr lang="en-US" sz="2400" b="1" dirty="0" smtClean="0">
                <a:solidFill>
                  <a:schemeClr val="bg1">
                    <a:lumMod val="85000"/>
                  </a:schemeClr>
                </a:solidFill>
              </a:rPr>
              <a:t>The “extent”</a:t>
            </a:r>
            <a:r>
              <a:rPr lang="en-US" sz="2400" b="1" dirty="0">
                <a:solidFill>
                  <a:schemeClr val="bg1">
                    <a:lumMod val="85000"/>
                  </a:schemeClr>
                </a:solidFill>
              </a:rPr>
              <a:t> </a:t>
            </a:r>
            <a:r>
              <a:rPr lang="en-US" sz="2400" b="1" dirty="0" smtClean="0">
                <a:solidFill>
                  <a:schemeClr val="bg1">
                    <a:lumMod val="85000"/>
                  </a:schemeClr>
                </a:solidFill>
              </a:rPr>
              <a:t>question </a:t>
            </a:r>
            <a:r>
              <a:rPr lang="en-US" sz="2400" b="1" dirty="0">
                <a:solidFill>
                  <a:schemeClr val="bg1">
                    <a:lumMod val="85000"/>
                  </a:schemeClr>
                </a:solidFill>
              </a:rPr>
              <a:t>may be put this way</a:t>
            </a:r>
            <a:r>
              <a:rPr lang="en-US" sz="2400" dirty="0" smtClean="0">
                <a:solidFill>
                  <a:schemeClr val="bg1">
                    <a:lumMod val="85000"/>
                  </a:schemeClr>
                </a:solidFill>
              </a:rPr>
              <a:t>:</a:t>
            </a:r>
          </a:p>
          <a:p>
            <a:r>
              <a:rPr lang="en-US" sz="2400" dirty="0" smtClean="0">
                <a:solidFill>
                  <a:schemeClr val="bg1">
                    <a:lumMod val="85000"/>
                  </a:schemeClr>
                </a:solidFill>
              </a:rPr>
              <a:t> </a:t>
            </a:r>
            <a:endParaRPr lang="en-US" sz="2400" dirty="0" smtClean="0">
              <a:solidFill>
                <a:schemeClr val="bg1">
                  <a:lumMod val="85000"/>
                </a:schemeClr>
              </a:solidFill>
            </a:endParaRPr>
          </a:p>
          <a:p>
            <a:r>
              <a:rPr lang="en-US" sz="2400" dirty="0">
                <a:solidFill>
                  <a:schemeClr val="bg1">
                    <a:lumMod val="85000"/>
                  </a:schemeClr>
                </a:solidFill>
              </a:rPr>
              <a:t>For whom did Christ die?</a:t>
            </a:r>
          </a:p>
          <a:p>
            <a:r>
              <a:rPr lang="en-US" sz="2400" dirty="0">
                <a:solidFill>
                  <a:schemeClr val="bg1">
                    <a:lumMod val="85000"/>
                  </a:schemeClr>
                </a:solidFill>
              </a:rPr>
              <a:t>Which of these statements is true?</a:t>
            </a:r>
          </a:p>
          <a:p>
            <a:endParaRPr lang="en-US" sz="2400" dirty="0">
              <a:solidFill>
                <a:schemeClr val="bg1">
                  <a:lumMod val="85000"/>
                </a:schemeClr>
              </a:solidFill>
            </a:endParaRPr>
          </a:p>
          <a:p>
            <a:r>
              <a:rPr lang="en-US" sz="2400" dirty="0">
                <a:solidFill>
                  <a:schemeClr val="bg1">
                    <a:lumMod val="85000"/>
                  </a:schemeClr>
                </a:solidFill>
              </a:rPr>
              <a:t>1. Christ died for some of the sins of all men.</a:t>
            </a:r>
          </a:p>
          <a:p>
            <a:endParaRPr lang="en-US" sz="2400" dirty="0">
              <a:solidFill>
                <a:schemeClr val="bg1">
                  <a:lumMod val="85000"/>
                </a:schemeClr>
              </a:solidFill>
            </a:endParaRPr>
          </a:p>
          <a:p>
            <a:r>
              <a:rPr lang="en-US" sz="2400" dirty="0">
                <a:solidFill>
                  <a:schemeClr val="bg1">
                    <a:lumMod val="85000"/>
                  </a:schemeClr>
                </a:solidFill>
              </a:rPr>
              <a:t>2. Christ died for all the sins of some men.</a:t>
            </a:r>
          </a:p>
          <a:p>
            <a:endParaRPr lang="en-US" sz="2400" dirty="0">
              <a:solidFill>
                <a:schemeClr val="bg1">
                  <a:lumMod val="85000"/>
                </a:schemeClr>
              </a:solidFill>
            </a:endParaRPr>
          </a:p>
          <a:p>
            <a:r>
              <a:rPr lang="en-US" sz="2400" dirty="0">
                <a:solidFill>
                  <a:schemeClr val="bg1">
                    <a:lumMod val="85000"/>
                  </a:schemeClr>
                </a:solidFill>
              </a:rPr>
              <a:t>3. Christ died for all the sins of all men.</a:t>
            </a:r>
            <a:endParaRPr lang="en-US" sz="4800" b="1" dirty="0">
              <a:solidFill>
                <a:schemeClr val="bg1"/>
              </a:solidFill>
            </a:endParaRPr>
          </a:p>
        </p:txBody>
      </p:sp>
      <p:sp>
        <p:nvSpPr>
          <p:cNvPr id="11" name="Rounded Rectangular Callout 10"/>
          <p:cNvSpPr/>
          <p:nvPr/>
        </p:nvSpPr>
        <p:spPr>
          <a:xfrm>
            <a:off x="6685128" y="2521760"/>
            <a:ext cx="1981200" cy="612648"/>
          </a:xfrm>
          <a:prstGeom prst="wedgeRoundRectCallout">
            <a:avLst>
              <a:gd name="adj1" fmla="val -88463"/>
              <a:gd name="adj2" fmla="val 722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n incomplete </a:t>
            </a:r>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tonement</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6528862" y="3725691"/>
            <a:ext cx="1981200" cy="612648"/>
          </a:xfrm>
          <a:prstGeom prst="wedgeRoundRectCallout">
            <a:avLst>
              <a:gd name="adj1" fmla="val -91218"/>
              <a:gd name="adj2" fmla="val -1301"/>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limited</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tonement</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6248400" y="4698528"/>
            <a:ext cx="1981200" cy="612648"/>
          </a:xfrm>
          <a:prstGeom prst="wedgeRoundRectCallout">
            <a:avLst>
              <a:gd name="adj1" fmla="val -93285"/>
              <a:gd name="adj2" fmla="val -28033"/>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universal a</a:t>
            </a:r>
            <a:r>
              <a:rPr lang="en-US" dirty="0" smtClean="0">
                <a:effectLst>
                  <a:outerShdw blurRad="38100" dist="38100" dir="2700000" algn="tl">
                    <a:srgbClr val="000000">
                      <a:alpha val="43137"/>
                    </a:srgbClr>
                  </a:outerShdw>
                </a:effectLst>
              </a:rPr>
              <a:t>tonement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5790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P\School\Users\ceckart\Desktop\Bible 10~Acts, Epistles, Systematics\Systematics\Christology\dom_5aug200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4000"/>
                    </a14:imgEffect>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0" y="685798"/>
            <a:ext cx="9144000" cy="607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4572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A.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7. Extent of the Atonement…</a:t>
            </a:r>
            <a:endParaRPr lang="en-US" sz="2800" dirty="0">
              <a:solidFill>
                <a:schemeClr val="bg1">
                  <a:lumMod val="95000"/>
                </a:schemeClr>
              </a:solidFill>
            </a:endParaRPr>
          </a:p>
        </p:txBody>
      </p:sp>
      <p:pic>
        <p:nvPicPr>
          <p:cNvPr id="5124" name="Picture 4" descr="http://www.bspenance.org/immagini/crucifix_san_damia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806584" cy="1069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1219200"/>
            <a:ext cx="8991600" cy="2616101"/>
          </a:xfrm>
          <a:prstGeom prst="rect">
            <a:avLst/>
          </a:prstGeom>
          <a:noFill/>
        </p:spPr>
        <p:txBody>
          <a:bodyPr wrap="square" rtlCol="0">
            <a:spAutoFit/>
          </a:bodyPr>
          <a:lstStyle/>
          <a:p>
            <a:r>
              <a:rPr lang="en-US" sz="1600" b="1" dirty="0" smtClean="0">
                <a:solidFill>
                  <a:schemeClr val="bg1">
                    <a:lumMod val="85000"/>
                  </a:schemeClr>
                </a:solidFill>
              </a:rPr>
              <a:t>The “extent”</a:t>
            </a:r>
            <a:r>
              <a:rPr lang="en-US" sz="1600" b="1" dirty="0">
                <a:solidFill>
                  <a:schemeClr val="bg1">
                    <a:lumMod val="85000"/>
                  </a:schemeClr>
                </a:solidFill>
              </a:rPr>
              <a:t> </a:t>
            </a:r>
            <a:r>
              <a:rPr lang="en-US" sz="1600" b="1" dirty="0" smtClean="0">
                <a:solidFill>
                  <a:schemeClr val="bg1">
                    <a:lumMod val="85000"/>
                  </a:schemeClr>
                </a:solidFill>
              </a:rPr>
              <a:t>question </a:t>
            </a:r>
            <a:r>
              <a:rPr lang="en-US" sz="1600" b="1" dirty="0">
                <a:solidFill>
                  <a:schemeClr val="bg1">
                    <a:lumMod val="85000"/>
                  </a:schemeClr>
                </a:solidFill>
              </a:rPr>
              <a:t>may be put this way</a:t>
            </a:r>
            <a:r>
              <a:rPr lang="en-US" sz="1600" dirty="0" smtClean="0">
                <a:solidFill>
                  <a:schemeClr val="bg1">
                    <a:lumMod val="85000"/>
                  </a:schemeClr>
                </a:solidFill>
              </a:rPr>
              <a:t>:</a:t>
            </a:r>
          </a:p>
          <a:p>
            <a:r>
              <a:rPr lang="en-US" sz="1600" dirty="0" smtClean="0">
                <a:solidFill>
                  <a:schemeClr val="bg1">
                    <a:lumMod val="85000"/>
                  </a:schemeClr>
                </a:solidFill>
              </a:rPr>
              <a:t> </a:t>
            </a:r>
            <a:endParaRPr lang="en-US" sz="1600" dirty="0" smtClean="0">
              <a:solidFill>
                <a:schemeClr val="bg1">
                  <a:lumMod val="85000"/>
                </a:schemeClr>
              </a:solidFill>
            </a:endParaRPr>
          </a:p>
          <a:p>
            <a:r>
              <a:rPr lang="en-US" sz="1600" dirty="0">
                <a:solidFill>
                  <a:schemeClr val="bg1">
                    <a:lumMod val="85000"/>
                  </a:schemeClr>
                </a:solidFill>
              </a:rPr>
              <a:t>For whom did Christ die?</a:t>
            </a:r>
          </a:p>
          <a:p>
            <a:r>
              <a:rPr lang="en-US" sz="1600" dirty="0">
                <a:solidFill>
                  <a:schemeClr val="bg1">
                    <a:lumMod val="85000"/>
                  </a:schemeClr>
                </a:solidFill>
              </a:rPr>
              <a:t>Which of these statements is true?</a:t>
            </a:r>
          </a:p>
          <a:p>
            <a:endParaRPr lang="en-US" sz="1600" dirty="0">
              <a:solidFill>
                <a:schemeClr val="bg1">
                  <a:lumMod val="85000"/>
                </a:schemeClr>
              </a:solidFill>
            </a:endParaRPr>
          </a:p>
          <a:p>
            <a:r>
              <a:rPr lang="en-US" sz="1600" dirty="0">
                <a:solidFill>
                  <a:schemeClr val="bg1">
                    <a:lumMod val="85000"/>
                  </a:schemeClr>
                </a:solidFill>
              </a:rPr>
              <a:t>1. Christ died for some of the sins of all men.</a:t>
            </a:r>
          </a:p>
          <a:p>
            <a:endParaRPr lang="en-US" sz="1600" dirty="0">
              <a:solidFill>
                <a:schemeClr val="bg1">
                  <a:lumMod val="85000"/>
                </a:schemeClr>
              </a:solidFill>
            </a:endParaRPr>
          </a:p>
          <a:p>
            <a:r>
              <a:rPr lang="en-US" sz="1600" dirty="0">
                <a:solidFill>
                  <a:schemeClr val="bg1">
                    <a:lumMod val="85000"/>
                  </a:schemeClr>
                </a:solidFill>
              </a:rPr>
              <a:t>2. Christ died for all the sins of some men.</a:t>
            </a:r>
          </a:p>
          <a:p>
            <a:endParaRPr lang="en-US" sz="1600" dirty="0">
              <a:solidFill>
                <a:schemeClr val="bg1">
                  <a:lumMod val="85000"/>
                </a:schemeClr>
              </a:solidFill>
            </a:endParaRPr>
          </a:p>
          <a:p>
            <a:r>
              <a:rPr lang="en-US" sz="1600" dirty="0">
                <a:solidFill>
                  <a:schemeClr val="bg1">
                    <a:lumMod val="85000"/>
                  </a:schemeClr>
                </a:solidFill>
              </a:rPr>
              <a:t>3. Christ died for all the sins of all men.</a:t>
            </a:r>
            <a:endParaRPr lang="en-US" sz="3600" b="1" dirty="0">
              <a:solidFill>
                <a:schemeClr val="bg1"/>
              </a:solidFill>
            </a:endParaRPr>
          </a:p>
        </p:txBody>
      </p:sp>
      <p:sp>
        <p:nvSpPr>
          <p:cNvPr id="4" name="Rectangle 3"/>
          <p:cNvSpPr/>
          <p:nvPr/>
        </p:nvSpPr>
        <p:spPr>
          <a:xfrm>
            <a:off x="4311784" y="1348829"/>
            <a:ext cx="4572000" cy="5355312"/>
          </a:xfrm>
          <a:prstGeom prst="rect">
            <a:avLst/>
          </a:prstGeom>
        </p:spPr>
        <p:txBody>
          <a:bodyPr>
            <a:spAutoFit/>
          </a:bodyPr>
          <a:lstStyle/>
          <a:p>
            <a:r>
              <a:rPr lang="en-US" dirty="0">
                <a:solidFill>
                  <a:schemeClr val="bg1"/>
                </a:solidFill>
              </a:rPr>
              <a:t>From John Piper:</a:t>
            </a:r>
          </a:p>
          <a:p>
            <a:r>
              <a:rPr lang="en-US" dirty="0">
                <a:solidFill>
                  <a:schemeClr val="bg1"/>
                </a:solidFill>
              </a:rPr>
              <a:t>“The third statement is what the </a:t>
            </a:r>
            <a:r>
              <a:rPr lang="en-US" dirty="0" err="1">
                <a:solidFill>
                  <a:schemeClr val="bg1"/>
                </a:solidFill>
              </a:rPr>
              <a:t>Arminians</a:t>
            </a:r>
            <a:r>
              <a:rPr lang="en-US" dirty="0">
                <a:solidFill>
                  <a:schemeClr val="bg1"/>
                </a:solidFill>
              </a:rPr>
              <a:t> would say. Christ died for all the sins of all men. But then why are not all saved? They answer, because some do not believe. But is this unbelief not one of the sins for which Christ died? If they say yes, then why is it not covered by the blood of Jesus and all unbelievers saved? If they say no (unbelief is not a sin that Christ has died for) then they must say that men can be saved without having all their sins atoned for by Jesus, or they must join us in affirming statement number two: Christ died for all the sins of some men. That is, he died for the unbelief of the elect so that God’s punitive wrath is appeased toward them and his grace is free to draw them irresistibly out of darkness into his marvelous light.”</a:t>
            </a:r>
          </a:p>
        </p:txBody>
      </p:sp>
    </p:spTree>
    <p:extLst>
      <p:ext uri="{BB962C8B-B14F-4D97-AF65-F5344CB8AC3E}">
        <p14:creationId xmlns:p14="http://schemas.microsoft.com/office/powerpoint/2010/main" val="354912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711842" y="745787"/>
            <a:ext cx="8202139" cy="1532727"/>
          </a:xfrm>
          <a:prstGeom prst="rect">
            <a:avLst/>
          </a:prstGeom>
        </p:spPr>
        <p:txBody>
          <a:bodyPr wrap="square">
            <a:spAutoFit/>
          </a:bodyPr>
          <a:lstStyle/>
          <a:p>
            <a:pPr marL="342900" lvl="0" indent="-342900">
              <a:lnSpc>
                <a:spcPct val="90000"/>
              </a:lnSpc>
              <a:spcBef>
                <a:spcPct val="20000"/>
              </a:spcBef>
              <a:defRPr/>
            </a:pPr>
            <a:r>
              <a:rPr lang="en-US" sz="2600" b="1" dirty="0">
                <a:solidFill>
                  <a:srgbClr val="4A8B9A"/>
                </a:solidFill>
                <a:effectLst>
                  <a:outerShdw blurRad="38100" dist="38100" dir="2700000" algn="tl">
                    <a:srgbClr val="FFFFFF"/>
                  </a:outerShdw>
                </a:effectLst>
              </a:rPr>
              <a:t>Resurrection</a:t>
            </a:r>
            <a:r>
              <a:rPr lang="en-US" sz="2600" dirty="0">
                <a:solidFill>
                  <a:prstClr val="white"/>
                </a:solidFill>
                <a:effectLst>
                  <a:outerShdw blurRad="38100" dist="38100" dir="2700000" algn="tl">
                    <a:srgbClr val="808080"/>
                  </a:outerShdw>
                </a:effectLst>
              </a:rPr>
              <a:t> and </a:t>
            </a:r>
            <a:r>
              <a:rPr lang="en-US" sz="2600" b="1" dirty="0">
                <a:solidFill>
                  <a:srgbClr val="4A8B9A"/>
                </a:solidFill>
                <a:effectLst>
                  <a:outerShdw blurRad="38100" dist="38100" dir="2700000" algn="tl">
                    <a:srgbClr val="FFFFFF"/>
                  </a:outerShdw>
                </a:effectLst>
              </a:rPr>
              <a:t>Ascension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a:solidFill>
                  <a:prstClr val="white"/>
                </a:solidFill>
                <a:effectLst>
                  <a:outerShdw blurRad="38100" dist="38100" dir="2700000" algn="tl">
                    <a:srgbClr val="808080"/>
                  </a:outerShdw>
                </a:effectLst>
              </a:rPr>
              <a:t>What was Christ's resurrection body like? What is its significance for us? What happened to Christ when he ascended into heaven?</a:t>
            </a:r>
          </a:p>
        </p:txBody>
      </p:sp>
      <p:pic>
        <p:nvPicPr>
          <p:cNvPr id="4098" name="Picture 2" descr="http://saintvladimir.org/images/pascha-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82" y="2294727"/>
            <a:ext cx="7692957" cy="43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60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200329"/>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718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431361" y="781050"/>
            <a:ext cx="8305800" cy="523220"/>
          </a:xfrm>
          <a:prstGeom prst="rect">
            <a:avLst/>
          </a:prstGeom>
        </p:spPr>
        <p:txBody>
          <a:bodyPr wrap="square">
            <a:spAutoFit/>
          </a:bodyPr>
          <a:lstStyle/>
          <a:p>
            <a:r>
              <a:rPr lang="en-US" sz="2800" b="1" dirty="0" smtClean="0">
                <a:solidFill>
                  <a:schemeClr val="bg1">
                    <a:lumMod val="95000"/>
                  </a:schemeClr>
                </a:solidFill>
              </a:rPr>
              <a:t>Jesus Christ: His Work</a:t>
            </a:r>
            <a:endParaRPr lang="en-US" sz="2800" b="1" dirty="0">
              <a:solidFill>
                <a:schemeClr val="bg1">
                  <a:lumMod val="95000"/>
                </a:schemeClr>
              </a:solidFill>
            </a:endParaRPr>
          </a:p>
        </p:txBody>
      </p:sp>
      <p:pic>
        <p:nvPicPr>
          <p:cNvPr id="17" name="Picture 2" descr="http://www.allanstanglin.com/wp-content/uploads/CrownOfThorns.jpg"/>
          <p:cNvPicPr>
            <a:picLocks noChangeAspect="1" noChangeArrowheads="1"/>
          </p:cNvPicPr>
          <p:nvPr/>
        </p:nvPicPr>
        <p:blipFill>
          <a:blip r:embed="rId2" cstate="print">
            <a:lum bright="-52000" contrast="-68000"/>
            <a:extLst>
              <a:ext uri="{28A0092B-C50C-407E-A947-70E740481C1C}">
                <a14:useLocalDpi xmlns:a14="http://schemas.microsoft.com/office/drawing/2010/main" val="0"/>
              </a:ext>
            </a:extLst>
          </a:blip>
          <a:srcRect/>
          <a:stretch>
            <a:fillRect/>
          </a:stretch>
        </p:blipFill>
        <p:spPr bwMode="auto">
          <a:xfrm>
            <a:off x="8105" y="2438400"/>
            <a:ext cx="9152313"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304270"/>
            <a:ext cx="8876513" cy="1815882"/>
          </a:xfrm>
          <a:prstGeom prst="rect">
            <a:avLst/>
          </a:prstGeom>
          <a:noFill/>
        </p:spPr>
        <p:txBody>
          <a:bodyPr wrap="square">
            <a:spAutoFit/>
          </a:bodyPr>
          <a:lstStyle/>
          <a:p>
            <a:r>
              <a:rPr lang="en-US" sz="2400" dirty="0">
                <a:solidFill>
                  <a:schemeClr val="bg1"/>
                </a:solidFill>
              </a:rPr>
              <a:t>Here's </a:t>
            </a:r>
            <a:r>
              <a:rPr lang="en-US" sz="2400" dirty="0">
                <a:solidFill>
                  <a:schemeClr val="accent5">
                    <a:lumMod val="50000"/>
                  </a:schemeClr>
                </a:solidFill>
                <a:effectLst>
                  <a:outerShdw blurRad="38100" dist="38100" dir="2700000" algn="tl">
                    <a:srgbClr val="000000">
                      <a:alpha val="43137"/>
                    </a:srgbClr>
                  </a:outerShdw>
                </a:effectLst>
                <a:hlinkClick r:id="rId3"/>
              </a:rPr>
              <a:t>an interview with Bono</a:t>
            </a:r>
            <a:r>
              <a:rPr lang="en-US" sz="2400" dirty="0">
                <a:solidFill>
                  <a:schemeClr val="bg1"/>
                </a:solidFill>
                <a:effectLst>
                  <a:outerShdw blurRad="38100" dist="38100" dir="2700000" algn="tl">
                    <a:srgbClr val="000000">
                      <a:alpha val="43137"/>
                    </a:srgbClr>
                  </a:outerShdw>
                </a:effectLst>
              </a:rPr>
              <a:t> </a:t>
            </a:r>
            <a:r>
              <a:rPr lang="en-US" sz="2400" dirty="0">
                <a:solidFill>
                  <a:schemeClr val="bg1"/>
                </a:solidFill>
              </a:rPr>
              <a:t>from a couple of years ago, which is, against all odds, quite interesting. They get into a talk about grace and Christ, and Bono hits us with his theory of atonement. </a:t>
            </a:r>
            <a:br>
              <a:rPr lang="en-US" sz="2400" dirty="0">
                <a:solidFill>
                  <a:schemeClr val="bg1"/>
                </a:solidFill>
              </a:rPr>
            </a:br>
            <a:r>
              <a:rPr lang="en-US" sz="2000" dirty="0">
                <a:solidFill>
                  <a:schemeClr val="bg1"/>
                </a:solidFill>
              </a:rPr>
              <a:t/>
            </a:r>
            <a:br>
              <a:rPr lang="en-US" sz="2000" dirty="0">
                <a:solidFill>
                  <a:schemeClr val="bg1"/>
                </a:solidFill>
              </a:rPr>
            </a:br>
            <a:endParaRPr lang="en-US" sz="20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04800" y="2533650"/>
            <a:ext cx="4572000" cy="3970318"/>
          </a:xfrm>
          <a:prstGeom prst="rect">
            <a:avLst/>
          </a:prstGeom>
          <a:solidFill>
            <a:schemeClr val="tx1">
              <a:alpha val="87000"/>
            </a:schemeClr>
          </a:solidFill>
        </p:spPr>
        <p:txBody>
          <a:bodyPr>
            <a:spAutoFit/>
          </a:bodyPr>
          <a:lstStyle/>
          <a:p>
            <a:r>
              <a:rPr lang="en-US" dirty="0">
                <a:solidFill>
                  <a:schemeClr val="bg1"/>
                </a:solidFill>
              </a:rPr>
              <a:t/>
            </a:r>
            <a:br>
              <a:rPr lang="en-US" dirty="0">
                <a:solidFill>
                  <a:schemeClr val="bg1"/>
                </a:solidFill>
              </a:rPr>
            </a:br>
            <a:r>
              <a:rPr lang="en-US" dirty="0">
                <a:solidFill>
                  <a:schemeClr val="bg1"/>
                </a:solidFill>
              </a:rPr>
              <a:t>At the center of all religions is the idea of Karma. You know, what you put out comes back to you: an eye for an eye, a tooth for a tooth, or in physics; in physical laws every action is met by an equal or an opposite one. It's clear to me that Karma is at the very heart of the universe. I'm absolutely sure of it. And yet, along comes this idea called Grace to upend all that "as you reap, so you will sow" stuff. Grace defies reason and logic. Love interrupts, if you like, the consequences of your actions.... </a:t>
            </a:r>
            <a:br>
              <a:rPr lang="en-US" dirty="0">
                <a:solidFill>
                  <a:schemeClr val="bg1"/>
                </a:solidFill>
              </a:rPr>
            </a:br>
            <a:endParaRPr lang="en-US" dirty="0">
              <a:solidFill>
                <a:schemeClr val="bg1"/>
              </a:solidFill>
            </a:endParaRPr>
          </a:p>
        </p:txBody>
      </p:sp>
      <p:pic>
        <p:nvPicPr>
          <p:cNvPr id="3075" name="Picture 3" descr="http://www.barrybrake.com/daily-bo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633662"/>
            <a:ext cx="3333750" cy="3038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B.  The </a:t>
            </a:r>
            <a:r>
              <a:rPr lang="en-US" sz="2600" b="1" dirty="0" smtClean="0">
                <a:solidFill>
                  <a:srgbClr val="4A8B9A"/>
                </a:solidFill>
                <a:effectLst>
                  <a:outerShdw blurRad="38100" dist="38100" dir="2700000" algn="tl">
                    <a:srgbClr val="FFFFFF"/>
                  </a:outerShdw>
                </a:effectLst>
              </a:rPr>
              <a:t>Resurrection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1. Evidence of the Resurrection…</a:t>
            </a:r>
            <a:endParaRPr lang="en-US" sz="2800" dirty="0">
              <a:solidFill>
                <a:schemeClr val="bg1">
                  <a:lumMod val="95000"/>
                </a:schemeClr>
              </a:solidFill>
            </a:endParaRPr>
          </a:p>
        </p:txBody>
      </p:sp>
      <p:sp>
        <p:nvSpPr>
          <p:cNvPr id="7" name="Rounded Rectangular Callout 6"/>
          <p:cNvSpPr/>
          <p:nvPr/>
        </p:nvSpPr>
        <p:spPr>
          <a:xfrm>
            <a:off x="3429000" y="1828800"/>
            <a:ext cx="5486400" cy="685800"/>
          </a:xfrm>
          <a:prstGeom prst="wedgeRoundRectCallout">
            <a:avLst>
              <a:gd name="adj1" fmla="val -69312"/>
              <a:gd name="adj2" fmla="val -564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Matt. 28:1–20; Mark 16:1–8; Luke 24:1–53; John 20:1–21:25)</a:t>
            </a:r>
            <a:endParaRPr lang="en-US" sz="1600" dirty="0">
              <a:effectLst>
                <a:outerShdw blurRad="38100" dist="38100" dir="2700000" algn="tl">
                  <a:srgbClr val="000000">
                    <a:alpha val="43137"/>
                  </a:srgbClr>
                </a:outerShdw>
              </a:effectLst>
            </a:endParaRPr>
          </a:p>
        </p:txBody>
      </p:sp>
      <p:sp>
        <p:nvSpPr>
          <p:cNvPr id="8" name="Rectangle 7"/>
          <p:cNvSpPr/>
          <p:nvPr/>
        </p:nvSpPr>
        <p:spPr>
          <a:xfrm>
            <a:off x="228600" y="1371600"/>
            <a:ext cx="8763000" cy="4524315"/>
          </a:xfrm>
          <a:prstGeom prst="rect">
            <a:avLst/>
          </a:prstGeom>
        </p:spPr>
        <p:txBody>
          <a:bodyPr wrap="square">
            <a:spAutoFit/>
          </a:bodyPr>
          <a:lstStyle/>
          <a:p>
            <a:r>
              <a:rPr lang="en-US" dirty="0" smtClean="0">
                <a:solidFill>
                  <a:schemeClr val="bg1"/>
                </a:solidFill>
              </a:rPr>
              <a:t>The Evidence is overwhelming.  Consider the fourfold testimony:</a:t>
            </a:r>
          </a:p>
          <a:p>
            <a:endParaRPr lang="en-US" dirty="0" smtClean="0">
              <a:solidFill>
                <a:schemeClr val="bg1"/>
              </a:solidFill>
            </a:endParaRPr>
          </a:p>
          <a:p>
            <a:r>
              <a:rPr lang="en-US" dirty="0" smtClean="0">
                <a:solidFill>
                  <a:schemeClr val="bg1"/>
                </a:solidFill>
              </a:rPr>
              <a:t>	1. Gospels</a:t>
            </a:r>
          </a:p>
          <a:p>
            <a:endParaRPr lang="en-US" dirty="0" smtClean="0">
              <a:solidFill>
                <a:schemeClr val="bg1"/>
              </a:solidFill>
            </a:endParaRPr>
          </a:p>
          <a:p>
            <a:r>
              <a:rPr lang="en-US" dirty="0" smtClean="0">
                <a:solidFill>
                  <a:schemeClr val="bg1"/>
                </a:solidFill>
              </a:rPr>
              <a:t>	2. Acts of the Apostles</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3. Epistles</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4. Non-Biblical History </a:t>
            </a:r>
          </a:p>
          <a:p>
            <a:endParaRPr lang="en-US" dirty="0" smtClean="0">
              <a:solidFill>
                <a:schemeClr val="bg1"/>
              </a:solidFill>
            </a:endParaRPr>
          </a:p>
        </p:txBody>
      </p:sp>
      <p:sp>
        <p:nvSpPr>
          <p:cNvPr id="9" name="Rounded Rectangular Callout 8"/>
          <p:cNvSpPr/>
          <p:nvPr/>
        </p:nvSpPr>
        <p:spPr>
          <a:xfrm>
            <a:off x="838200" y="2895600"/>
            <a:ext cx="8077200" cy="762000"/>
          </a:xfrm>
          <a:prstGeom prst="wedgeRoundRectCallout">
            <a:avLst>
              <a:gd name="adj1" fmla="val -17317"/>
              <a:gd name="adj2" fmla="val -5894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 great power the apostles continued to testify to the resurrection of the Lord Jesus. And God's grace was so powerfully at work in them all.” Acts 4:33</a:t>
            </a:r>
            <a:endParaRPr lang="en-US" dirty="0">
              <a:effectLst>
                <a:outerShdw blurRad="38100" dist="38100" dir="2700000" algn="tl">
                  <a:srgbClr val="000000">
                    <a:alpha val="43137"/>
                  </a:srgbClr>
                </a:outerShdw>
              </a:effectLst>
            </a:endParaRPr>
          </a:p>
        </p:txBody>
      </p:sp>
      <p:sp>
        <p:nvSpPr>
          <p:cNvPr id="10" name="Rounded Rectangular Callout 9"/>
          <p:cNvSpPr/>
          <p:nvPr/>
        </p:nvSpPr>
        <p:spPr>
          <a:xfrm>
            <a:off x="228600" y="4267200"/>
            <a:ext cx="8610600" cy="914400"/>
          </a:xfrm>
          <a:prstGeom prst="wedgeRoundRectCallout">
            <a:avLst>
              <a:gd name="adj1" fmla="val -23498"/>
              <a:gd name="adj2" fmla="val -6491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turning to one of Paul’s greatest chapters, we see him viewing himself as the last witness of Christ’s resurrection (I Cor. 15:8); The statements of I Corinthians 15:1-8 not only confirm Christ’s resurrection, but also authenticate Paul’s apostleship (I Cor. 9:1).</a:t>
            </a:r>
            <a:endParaRPr lang="en-US" dirty="0">
              <a:effectLst>
                <a:outerShdw blurRad="38100" dist="38100" dir="2700000" algn="tl">
                  <a:srgbClr val="000000">
                    <a:alpha val="43137"/>
                  </a:srgbClr>
                </a:outerShdw>
              </a:effectLst>
            </a:endParaRPr>
          </a:p>
        </p:txBody>
      </p:sp>
      <p:sp>
        <p:nvSpPr>
          <p:cNvPr id="11" name="Rounded Rectangular Callout 10"/>
          <p:cNvSpPr/>
          <p:nvPr/>
        </p:nvSpPr>
        <p:spPr>
          <a:xfrm>
            <a:off x="152400" y="5715000"/>
            <a:ext cx="8839200" cy="990600"/>
          </a:xfrm>
          <a:prstGeom prst="wedgeRoundRectCallout">
            <a:avLst>
              <a:gd name="adj1" fmla="val -23498"/>
              <a:gd name="adj2" fmla="val -6491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Professor Thomas Arnold, appointed to the chair of modern history at Oxford, was well acquainted with the value of evidence in determining historical facts. This great scholar said: "I have been used for many years to study the histories of other times, and to examine and weigh the evidence of those who have written about them, and I know of no one fact in the history of mankind which is proved by better and fuller evidence of every sort, to the understanding of a fair inquirer, than the great sign which God hath given us that Christ died and rose again from the dead." Brooke Foss Westcott, an English scholar, said: "raking all the evidence together, it is not too much to say that there is no historic incident better or more variously supported than the resurrection of Christ.</a:t>
            </a:r>
            <a:endParaRPr lang="en-U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20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4" end="14"/>
                                            </p:txEl>
                                          </p:spTgt>
                                        </p:tgtEl>
                                        <p:attrNameLst>
                                          <p:attrName>style.visibility</p:attrName>
                                        </p:attrNameLst>
                                      </p:cBhvr>
                                      <p:to>
                                        <p:strVal val="visible"/>
                                      </p:to>
                                    </p:set>
                                    <p:animEffect transition="in" filter="fade">
                                      <p:cBhvr>
                                        <p:cTn id="42" dur="2000"/>
                                        <p:tgtEl>
                                          <p:spTgt spid="8">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200329"/>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43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B.  The </a:t>
            </a:r>
            <a:r>
              <a:rPr lang="en-US" sz="2600" b="1" dirty="0" smtClean="0">
                <a:solidFill>
                  <a:srgbClr val="4A8B9A"/>
                </a:solidFill>
                <a:effectLst>
                  <a:outerShdw blurRad="38100" dist="38100" dir="2700000" algn="tl">
                    <a:srgbClr val="FFFFFF"/>
                  </a:outerShdw>
                </a:effectLst>
              </a:rPr>
              <a:t>Resurrection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2. Nature of the Resurrection…</a:t>
            </a:r>
            <a:endParaRPr lang="en-US" sz="2800" dirty="0">
              <a:solidFill>
                <a:schemeClr val="bg1">
                  <a:lumMod val="95000"/>
                </a:schemeClr>
              </a:solidFill>
            </a:endParaRPr>
          </a:p>
        </p:txBody>
      </p:sp>
      <p:sp>
        <p:nvSpPr>
          <p:cNvPr id="7" name="Rounded Rectangular Callout 6"/>
          <p:cNvSpPr/>
          <p:nvPr/>
        </p:nvSpPr>
        <p:spPr>
          <a:xfrm>
            <a:off x="4724400" y="1600200"/>
            <a:ext cx="4191000" cy="1828800"/>
          </a:xfrm>
          <a:prstGeom prst="wedgeRoundRectCallout">
            <a:avLst>
              <a:gd name="adj1" fmla="val -55635"/>
              <a:gd name="adj2" fmla="val -1044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He was recognized and touched after death; when he rose from the dead Jesus was the “first fruits”2 (1 Cor. 15:20, 23) of a new kind of human life—not the resurrected body of Lazarus, but a life in which his body was made perfect, no longer subject to weakness, aging, or death, but able to live eternally.</a:t>
            </a:r>
            <a:endParaRPr lang="en-US" sz="1600" dirty="0">
              <a:effectLst>
                <a:outerShdw blurRad="38100" dist="38100" dir="2700000" algn="tl">
                  <a:srgbClr val="000000">
                    <a:alpha val="43137"/>
                  </a:srgbClr>
                </a:outerShdw>
              </a:effectLst>
            </a:endParaRPr>
          </a:p>
        </p:txBody>
      </p:sp>
      <p:sp>
        <p:nvSpPr>
          <p:cNvPr id="8" name="Rectangle 7"/>
          <p:cNvSpPr/>
          <p:nvPr/>
        </p:nvSpPr>
        <p:spPr>
          <a:xfrm>
            <a:off x="228600" y="1600200"/>
            <a:ext cx="6400800" cy="1754326"/>
          </a:xfrm>
          <a:prstGeom prst="rect">
            <a:avLst/>
          </a:prstGeom>
        </p:spPr>
        <p:txBody>
          <a:bodyPr wrap="square">
            <a:spAutoFit/>
          </a:bodyPr>
          <a:lstStyle/>
          <a:p>
            <a:r>
              <a:rPr lang="en-US" dirty="0" smtClean="0">
                <a:solidFill>
                  <a:schemeClr val="bg1"/>
                </a:solidFill>
              </a:rPr>
              <a:t>Consider these ideas:</a:t>
            </a:r>
          </a:p>
          <a:p>
            <a:endParaRPr lang="en-US" dirty="0" smtClean="0">
              <a:solidFill>
                <a:schemeClr val="bg1"/>
              </a:solidFill>
            </a:endParaRPr>
          </a:p>
          <a:p>
            <a:r>
              <a:rPr lang="en-US" dirty="0" smtClean="0">
                <a:solidFill>
                  <a:schemeClr val="bg1"/>
                </a:solidFill>
              </a:rPr>
              <a:t>	1. A physical body—but  different </a:t>
            </a:r>
          </a:p>
          <a:p>
            <a:endParaRPr lang="en-US" dirty="0" smtClean="0">
              <a:solidFill>
                <a:schemeClr val="bg1"/>
              </a:solidFill>
            </a:endParaRPr>
          </a:p>
          <a:p>
            <a:r>
              <a:rPr lang="en-US" dirty="0" smtClean="0">
                <a:solidFill>
                  <a:schemeClr val="bg1"/>
                </a:solidFill>
              </a:rPr>
              <a:t>	2. A Similar appearance most likely</a:t>
            </a:r>
          </a:p>
          <a:p>
            <a:endParaRPr lang="en-US" dirty="0" smtClean="0">
              <a:solidFill>
                <a:schemeClr val="bg1"/>
              </a:solidFill>
            </a:endParaRPr>
          </a:p>
        </p:txBody>
      </p:sp>
      <p:sp>
        <p:nvSpPr>
          <p:cNvPr id="9" name="Rounded Rectangular Callout 8"/>
          <p:cNvSpPr/>
          <p:nvPr/>
        </p:nvSpPr>
        <p:spPr>
          <a:xfrm>
            <a:off x="304800" y="3657600"/>
            <a:ext cx="8382000" cy="1371600"/>
          </a:xfrm>
          <a:prstGeom prst="wedgeRoundRectCallout">
            <a:avLst>
              <a:gd name="adj1" fmla="val -17317"/>
              <a:gd name="adj2" fmla="val -5894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If the slowness of recognition was not due to God’s withholding, perhaps any difference in appearance was simply the difference between a man who had lived a life of suffering, hardship, and grief, and one whose body was restored to its full youthful appearance of perfect health: though Jesus’ body was still a physical body, it was raised as a transformed body, never able again to suffer, be weak or ill, or die.  </a:t>
            </a:r>
            <a:endParaRPr lang="en-US" dirty="0">
              <a:effectLst>
                <a:outerShdw blurRad="38100" dist="38100" dir="2700000" algn="tl">
                  <a:srgbClr val="000000">
                    <a:alpha val="43137"/>
                  </a:srgbClr>
                </a:outerShdw>
              </a:effectLst>
            </a:endParaRPr>
          </a:p>
        </p:txBody>
      </p:sp>
      <p:sp>
        <p:nvSpPr>
          <p:cNvPr id="10" name="Rounded Rectangular Callout 9"/>
          <p:cNvSpPr/>
          <p:nvPr/>
        </p:nvSpPr>
        <p:spPr>
          <a:xfrm>
            <a:off x="228600" y="5410200"/>
            <a:ext cx="8610600" cy="914400"/>
          </a:xfrm>
          <a:prstGeom prst="wedgeRoundRectCallout">
            <a:avLst>
              <a:gd name="adj1" fmla="val -23498"/>
              <a:gd name="adj2" fmla="val -64916"/>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By the way, the 2 Biblical texts that mention that Jesus appeared in a room when the doors had been shut or locked (John 20:19, 26) may or may not mean that he passed through a door or wall—the door may have been miraculously opened and shut (locked).</a:t>
            </a:r>
            <a:endParaRPr lang="en-US" dirty="0">
              <a:effectLst>
                <a:outerShdw blurRad="38100" dist="38100" dir="2700000" algn="tl">
                  <a:srgbClr val="000000">
                    <a:alpha val="43137"/>
                  </a:srgbClr>
                </a:outerShdw>
              </a:effectLst>
            </a:endParaRPr>
          </a:p>
        </p:txBody>
      </p:sp>
      <p:pic>
        <p:nvPicPr>
          <p:cNvPr id="69634" name="Picture 2" descr="Image result for empty tomb"/>
          <p:cNvPicPr>
            <a:picLocks noChangeAspect="1" noChangeArrowheads="1"/>
          </p:cNvPicPr>
          <p:nvPr/>
        </p:nvPicPr>
        <p:blipFill>
          <a:blip r:embed="rId2" cstate="print"/>
          <a:srcRect/>
          <a:stretch>
            <a:fillRect/>
          </a:stretch>
        </p:blipFill>
        <p:spPr bwMode="auto">
          <a:xfrm>
            <a:off x="7239000" y="152400"/>
            <a:ext cx="1476375" cy="1182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200329"/>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40778"/>
              <a:gd name="adj2" fmla="val 19932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6528"/>
              <a:gd name="adj2" fmla="val 11359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Doctrinal Significance</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98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B.  The </a:t>
            </a:r>
            <a:r>
              <a:rPr lang="en-US" sz="2600" b="1" dirty="0" smtClean="0">
                <a:solidFill>
                  <a:srgbClr val="4A8B9A"/>
                </a:solidFill>
                <a:effectLst>
                  <a:outerShdw blurRad="38100" dist="38100" dir="2700000" algn="tl">
                    <a:srgbClr val="FFFFFF"/>
                  </a:outerShdw>
                </a:effectLst>
              </a:rPr>
              <a:t>Resurrection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2. Doctrinal Significance of the Resurrection…</a:t>
            </a:r>
            <a:endParaRPr lang="en-US" sz="2800" dirty="0">
              <a:solidFill>
                <a:schemeClr val="bg1">
                  <a:lumMod val="95000"/>
                </a:schemeClr>
              </a:solidFill>
            </a:endParaRPr>
          </a:p>
        </p:txBody>
      </p:sp>
      <p:sp>
        <p:nvSpPr>
          <p:cNvPr id="7" name="Rounded Rectangular Callout 6"/>
          <p:cNvSpPr/>
          <p:nvPr/>
        </p:nvSpPr>
        <p:spPr>
          <a:xfrm>
            <a:off x="4419600" y="1600200"/>
            <a:ext cx="4495800" cy="838200"/>
          </a:xfrm>
          <a:prstGeom prst="wedgeRoundRectCallout">
            <a:avLst>
              <a:gd name="adj1" fmla="val -60189"/>
              <a:gd name="adj2" fmla="val 3026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Peter says that “we have been born again to a living hope through the resurrection of Jesus Christ from the dead” (1 Peter 1:3*). </a:t>
            </a:r>
            <a:r>
              <a:rPr lang="en-US" sz="1200" dirty="0" smtClean="0"/>
              <a:t>*look up rest!</a:t>
            </a:r>
            <a:endParaRPr lang="en-US" sz="1200" dirty="0">
              <a:effectLst>
                <a:outerShdw blurRad="38100" dist="38100" dir="2700000" algn="tl">
                  <a:srgbClr val="000000">
                    <a:alpha val="43137"/>
                  </a:srgbClr>
                </a:outerShdw>
              </a:effectLst>
            </a:endParaRPr>
          </a:p>
        </p:txBody>
      </p:sp>
      <p:sp>
        <p:nvSpPr>
          <p:cNvPr id="8" name="Rectangle 7"/>
          <p:cNvSpPr/>
          <p:nvPr/>
        </p:nvSpPr>
        <p:spPr>
          <a:xfrm>
            <a:off x="228600" y="1524000"/>
            <a:ext cx="7239000" cy="2862322"/>
          </a:xfrm>
          <a:prstGeom prst="rect">
            <a:avLst/>
          </a:prstGeom>
        </p:spPr>
        <p:txBody>
          <a:bodyPr wrap="square">
            <a:spAutoFit/>
          </a:bodyPr>
          <a:lstStyle/>
          <a:p>
            <a:r>
              <a:rPr lang="en-US" dirty="0" smtClean="0">
                <a:solidFill>
                  <a:schemeClr val="bg1"/>
                </a:solidFill>
              </a:rPr>
              <a:t>The Resurrection of Christ:</a:t>
            </a:r>
          </a:p>
          <a:p>
            <a:endParaRPr lang="en-US" dirty="0" smtClean="0">
              <a:solidFill>
                <a:schemeClr val="bg1"/>
              </a:solidFill>
            </a:endParaRPr>
          </a:p>
          <a:p>
            <a:r>
              <a:rPr lang="en-US" dirty="0" smtClean="0">
                <a:solidFill>
                  <a:schemeClr val="bg1"/>
                </a:solidFill>
              </a:rPr>
              <a:t>	1. Insures our Regeneration</a:t>
            </a:r>
          </a:p>
          <a:p>
            <a:endParaRPr lang="en-US" dirty="0" smtClean="0">
              <a:solidFill>
                <a:schemeClr val="bg1"/>
              </a:solidFill>
            </a:endParaRPr>
          </a:p>
          <a:p>
            <a:r>
              <a:rPr lang="en-US" dirty="0" smtClean="0">
                <a:solidFill>
                  <a:schemeClr val="bg1"/>
                </a:solidFill>
              </a:rPr>
              <a:t>	2. Insures our Justification</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3.  Assures us we will receive Perfect Resurrection Bodies as well</a:t>
            </a:r>
          </a:p>
          <a:p>
            <a:endParaRPr lang="en-US" dirty="0" smtClean="0">
              <a:solidFill>
                <a:schemeClr val="bg1"/>
              </a:solidFill>
            </a:endParaRPr>
          </a:p>
        </p:txBody>
      </p:sp>
      <p:sp>
        <p:nvSpPr>
          <p:cNvPr id="9" name="Rounded Rectangular Callout 8"/>
          <p:cNvSpPr/>
          <p:nvPr/>
        </p:nvSpPr>
        <p:spPr>
          <a:xfrm>
            <a:off x="381000" y="3048000"/>
            <a:ext cx="8077200" cy="609600"/>
          </a:xfrm>
          <a:prstGeom prst="wedgeRoundRectCallout">
            <a:avLst>
              <a:gd name="adj1" fmla="val -17317"/>
              <a:gd name="adj2" fmla="val -58946"/>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Paul says that Jesus “was put to death for our trespasses and </a:t>
            </a:r>
            <a:r>
              <a:rPr lang="en-US" i="1" dirty="0" smtClean="0"/>
              <a:t>raised for our justification” (Rom. 4:25).</a:t>
            </a:r>
            <a:endParaRPr lang="en-US" dirty="0">
              <a:effectLst>
                <a:outerShdw blurRad="38100" dist="38100" dir="2700000" algn="tl">
                  <a:srgbClr val="000000">
                    <a:alpha val="43137"/>
                  </a:srgbClr>
                </a:outerShdw>
              </a:effectLst>
            </a:endParaRPr>
          </a:p>
        </p:txBody>
      </p:sp>
      <p:sp>
        <p:nvSpPr>
          <p:cNvPr id="10" name="Rounded Rectangular Callout 9"/>
          <p:cNvSpPr/>
          <p:nvPr/>
        </p:nvSpPr>
        <p:spPr>
          <a:xfrm>
            <a:off x="304800" y="4419600"/>
            <a:ext cx="8610600" cy="1828800"/>
          </a:xfrm>
          <a:prstGeom prst="wedgeRoundRectCallout">
            <a:avLst>
              <a:gd name="adj1" fmla="val -23498"/>
              <a:gd name="adj2" fmla="val -64916"/>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There Paul says that Christ is the “first fruits of those who have fallen asleep” (1 Cor. 15:20). In calling Christ the “first fruits” (Gk. </a:t>
            </a:r>
            <a:r>
              <a:rPr lang="en-US" dirty="0" err="1" smtClean="0"/>
              <a:t>ἀπαρχή</a:t>
            </a:r>
            <a:r>
              <a:rPr lang="en-US" dirty="0" smtClean="0"/>
              <a:t>, G569), Paul uses a metaphor from agriculture to indicate that we will be like Christ. Just as the “first fruits” or the first taste of the ripening crop show what the rest of the harvest will be like for that crop, so Christ as the “first fruits” shows what our resurrection bodies will be like when, in God’s final “harvest,” he raises us from the dead and brings us into his presence.</a:t>
            </a:r>
            <a:endParaRPr lang="en-US" dirty="0">
              <a:effectLst>
                <a:outerShdw blurRad="38100" dist="38100" dir="2700000" algn="tl">
                  <a:srgbClr val="000000">
                    <a:alpha val="43137"/>
                  </a:srgbClr>
                </a:outerShdw>
              </a:effectLst>
            </a:endParaRPr>
          </a:p>
        </p:txBody>
      </p:sp>
      <p:pic>
        <p:nvPicPr>
          <p:cNvPr id="69634" name="Picture 2" descr="Image result for empty tomb"/>
          <p:cNvPicPr>
            <a:picLocks noChangeAspect="1" noChangeArrowheads="1"/>
          </p:cNvPicPr>
          <p:nvPr/>
        </p:nvPicPr>
        <p:blipFill>
          <a:blip r:embed="rId2" cstate="print"/>
          <a:srcRect/>
          <a:stretch>
            <a:fillRect/>
          </a:stretch>
        </p:blipFill>
        <p:spPr bwMode="auto">
          <a:xfrm>
            <a:off x="7515225" y="152400"/>
            <a:ext cx="1476375" cy="1182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20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200329"/>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40090"/>
              <a:gd name="adj2" fmla="val 19709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Doctrinal Significance</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7040417" y="4208976"/>
            <a:ext cx="1981200" cy="612648"/>
          </a:xfrm>
          <a:prstGeom prst="wedgeRoundRectCallout">
            <a:avLst>
              <a:gd name="adj1" fmla="val -68246"/>
              <a:gd name="adj2" fmla="val -489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Ethical significance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1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B.  The </a:t>
            </a:r>
            <a:r>
              <a:rPr lang="en-US" sz="2600" b="1" dirty="0" smtClean="0">
                <a:solidFill>
                  <a:srgbClr val="4A8B9A"/>
                </a:solidFill>
                <a:effectLst>
                  <a:outerShdw blurRad="38100" dist="38100" dir="2700000" algn="tl">
                    <a:srgbClr val="FFFFFF"/>
                  </a:outerShdw>
                </a:effectLst>
              </a:rPr>
              <a:t>Resurrection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3. Ethical Significance of the Resurrection…</a:t>
            </a:r>
            <a:endParaRPr lang="en-US" sz="2800" dirty="0">
              <a:solidFill>
                <a:schemeClr val="bg1">
                  <a:lumMod val="95000"/>
                </a:schemeClr>
              </a:solidFill>
            </a:endParaRPr>
          </a:p>
        </p:txBody>
      </p:sp>
      <p:sp>
        <p:nvSpPr>
          <p:cNvPr id="7" name="Rounded Rectangular Callout 6"/>
          <p:cNvSpPr/>
          <p:nvPr/>
        </p:nvSpPr>
        <p:spPr>
          <a:xfrm>
            <a:off x="4953000" y="1447800"/>
            <a:ext cx="3962400" cy="1676400"/>
          </a:xfrm>
          <a:prstGeom prst="wedgeRoundRectCallout">
            <a:avLst>
              <a:gd name="adj1" fmla="val -57403"/>
              <a:gd name="adj2" fmla="val -11066"/>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After a long discussion of the resurrection, Paul concludes by encouraging his readers, “</a:t>
            </a:r>
            <a:r>
              <a:rPr lang="en-US" sz="1600" i="1" dirty="0" smtClean="0"/>
              <a:t>Therefore my beloved </a:t>
            </a:r>
            <a:r>
              <a:rPr lang="en-US" sz="1600" dirty="0" smtClean="0"/>
              <a:t>brethren, be steadfast, immovable, always abounding in the work of the Lord, knowing that in the Lord your labor is not in vain” </a:t>
            </a:r>
          </a:p>
          <a:p>
            <a:r>
              <a:rPr lang="en-US" sz="1600" dirty="0" smtClean="0"/>
              <a:t> (1 Cor. 15:58).</a:t>
            </a:r>
            <a:endParaRPr lang="en-US" sz="1600" dirty="0">
              <a:effectLst>
                <a:outerShdw blurRad="38100" dist="38100" dir="2700000" algn="tl">
                  <a:srgbClr val="000000">
                    <a:alpha val="43137"/>
                  </a:srgbClr>
                </a:outerShdw>
              </a:effectLst>
            </a:endParaRPr>
          </a:p>
        </p:txBody>
      </p:sp>
      <p:sp>
        <p:nvSpPr>
          <p:cNvPr id="8" name="Rectangle 7"/>
          <p:cNvSpPr/>
          <p:nvPr/>
        </p:nvSpPr>
        <p:spPr>
          <a:xfrm>
            <a:off x="228600" y="1524000"/>
            <a:ext cx="7239000" cy="3416320"/>
          </a:xfrm>
          <a:prstGeom prst="rect">
            <a:avLst/>
          </a:prstGeom>
        </p:spPr>
        <p:txBody>
          <a:bodyPr wrap="square">
            <a:spAutoFit/>
          </a:bodyPr>
          <a:lstStyle/>
          <a:p>
            <a:r>
              <a:rPr lang="en-US" dirty="0" smtClean="0">
                <a:solidFill>
                  <a:schemeClr val="bg1"/>
                </a:solidFill>
              </a:rPr>
              <a:t>The Resurrection of Christ:</a:t>
            </a:r>
          </a:p>
          <a:p>
            <a:endParaRPr lang="en-US" dirty="0" smtClean="0">
              <a:solidFill>
                <a:schemeClr val="bg1"/>
              </a:solidFill>
            </a:endParaRPr>
          </a:p>
          <a:p>
            <a:r>
              <a:rPr lang="en-US" dirty="0" smtClean="0">
                <a:solidFill>
                  <a:schemeClr val="bg1"/>
                </a:solidFill>
              </a:rPr>
              <a:t>      1. Foundation to continue the Lord’s work</a:t>
            </a:r>
          </a:p>
          <a:p>
            <a:endParaRPr lang="en-US" dirty="0" smtClean="0">
              <a:solidFill>
                <a:schemeClr val="bg1"/>
              </a:solidFill>
            </a:endParaRPr>
          </a:p>
          <a:p>
            <a:r>
              <a:rPr lang="en-US" dirty="0" smtClean="0">
                <a:solidFill>
                  <a:schemeClr val="bg1"/>
                </a:solidFill>
              </a:rPr>
              <a:t>      2. Fixes our Hope on a Heavenly Reward</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3.  Obligation and ability to have power over sin</a:t>
            </a:r>
          </a:p>
          <a:p>
            <a:endParaRPr lang="en-US" dirty="0" smtClean="0">
              <a:solidFill>
                <a:schemeClr val="bg1"/>
              </a:solidFill>
            </a:endParaRPr>
          </a:p>
        </p:txBody>
      </p:sp>
      <p:sp>
        <p:nvSpPr>
          <p:cNvPr id="9" name="Rounded Rectangular Callout 8"/>
          <p:cNvSpPr/>
          <p:nvPr/>
        </p:nvSpPr>
        <p:spPr>
          <a:xfrm>
            <a:off x="457200" y="3200400"/>
            <a:ext cx="8077200" cy="1066800"/>
          </a:xfrm>
          <a:prstGeom prst="wedgeRoundRectCallout">
            <a:avLst>
              <a:gd name="adj1" fmla="val -19176"/>
              <a:gd name="adj2" fmla="val -7046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“17 </a:t>
            </a:r>
            <a:r>
              <a:rPr lang="en-US" dirty="0"/>
              <a:t>And if Christ has not been raised, your faith is futile and you are still in your sins. 18 Then those also who have fallen asleep in Christ have perished. 19 If in Christ we have hope[b] in this life only, we are of all people most to be pitied.” </a:t>
            </a:r>
            <a:endParaRPr lang="en-US" dirty="0" smtClean="0"/>
          </a:p>
          <a:p>
            <a:r>
              <a:rPr lang="en-US" dirty="0" smtClean="0"/>
              <a:t>(1 Cor. 15:17–19 cf. v. 32).</a:t>
            </a:r>
            <a:endParaRPr lang="en-US" dirty="0">
              <a:effectLst>
                <a:outerShdw blurRad="38100" dist="38100" dir="2700000" algn="tl">
                  <a:srgbClr val="000000">
                    <a:alpha val="43137"/>
                  </a:srgbClr>
                </a:outerShdw>
              </a:effectLst>
            </a:endParaRPr>
          </a:p>
        </p:txBody>
      </p:sp>
      <p:sp>
        <p:nvSpPr>
          <p:cNvPr id="10" name="Rounded Rectangular Callout 9"/>
          <p:cNvSpPr/>
          <p:nvPr/>
        </p:nvSpPr>
        <p:spPr>
          <a:xfrm>
            <a:off x="304800" y="4953000"/>
            <a:ext cx="8610600" cy="1828800"/>
          </a:xfrm>
          <a:prstGeom prst="wedgeRoundRectCallout">
            <a:avLst>
              <a:gd name="adj1" fmla="val -23498"/>
              <a:gd name="adj2" fmla="val -64916"/>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When Paul says we are to consider ourselves “dead to sin and alive to God in Christ Jesus” by virtue of the resurrection of Christ and his resurrection power within us (Rom. 6:11), he then goes on immediately to say, “</a:t>
            </a:r>
            <a:r>
              <a:rPr lang="en-US" i="1" dirty="0" smtClean="0"/>
              <a:t>Let not sin therefore reign in your mortal bodies....Do not yield your members to sin” (Rom. 6:12–13). The </a:t>
            </a:r>
            <a:r>
              <a:rPr lang="en-US" dirty="0" smtClean="0"/>
              <a:t>fact that we have this new resurrection power over the domination of sin in our lives is used by Paul as a reason to exhort us not to sin any more.</a:t>
            </a:r>
            <a:endParaRPr lang="en-US" dirty="0">
              <a:effectLst>
                <a:outerShdw blurRad="38100" dist="38100" dir="2700000" algn="tl">
                  <a:srgbClr val="000000">
                    <a:alpha val="43137"/>
                  </a:srgbClr>
                </a:outerShdw>
              </a:effectLst>
            </a:endParaRPr>
          </a:p>
        </p:txBody>
      </p:sp>
      <p:pic>
        <p:nvPicPr>
          <p:cNvPr id="69634" name="Picture 2" descr="Image result for empty tomb"/>
          <p:cNvPicPr>
            <a:picLocks noChangeAspect="1" noChangeArrowheads="1"/>
          </p:cNvPicPr>
          <p:nvPr/>
        </p:nvPicPr>
        <p:blipFill>
          <a:blip r:embed="rId2" cstate="print"/>
          <a:srcRect/>
          <a:stretch>
            <a:fillRect/>
          </a:stretch>
        </p:blipFill>
        <p:spPr bwMode="auto">
          <a:xfrm>
            <a:off x="7515225" y="152400"/>
            <a:ext cx="1476375" cy="1182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20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762000"/>
            <a:ext cx="8305800" cy="129266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C. The </a:t>
            </a:r>
            <a:r>
              <a:rPr lang="en-US" sz="2600" b="1" dirty="0" smtClean="0">
                <a:solidFill>
                  <a:srgbClr val="4A8B9A"/>
                </a:solidFill>
                <a:effectLst>
                  <a:outerShdw blurRad="38100" dist="38100" dir="2700000" algn="tl">
                    <a:srgbClr val="FFFFFF"/>
                  </a:outerShdw>
                </a:effectLst>
              </a:rPr>
              <a:t>Ascension</a:t>
            </a:r>
          </a:p>
          <a:p>
            <a:r>
              <a:rPr lang="en-US" sz="2600" dirty="0" smtClean="0">
                <a:solidFill>
                  <a:prstClr val="white"/>
                </a:solidFill>
                <a:effectLst>
                  <a:outerShdw blurRad="38100" dist="38100" dir="2700000" algn="tl">
                    <a:srgbClr val="808080"/>
                  </a:outerShdw>
                </a:effectLst>
              </a:rPr>
              <a:t>What happened to Christ when he ascended into heaven? </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a:t>
            </a:r>
            <a:endParaRPr lang="en-US" sz="2800" dirty="0">
              <a:solidFill>
                <a:schemeClr val="bg1">
                  <a:lumMod val="95000"/>
                </a:schemeClr>
              </a:solidFill>
            </a:endParaRPr>
          </a:p>
        </p:txBody>
      </p:sp>
      <p:pic>
        <p:nvPicPr>
          <p:cNvPr id="11266" name="Picture 2" descr="http://www.pravoslavie.ru/sas/image/101196/119689.p.jpg"/>
          <p:cNvPicPr>
            <a:picLocks noChangeAspect="1" noChangeArrowheads="1"/>
          </p:cNvPicPr>
          <p:nvPr/>
        </p:nvPicPr>
        <p:blipFill>
          <a:blip r:embed="rId2" cstate="print"/>
          <a:srcRect/>
          <a:stretch>
            <a:fillRect/>
          </a:stretch>
        </p:blipFill>
        <p:spPr bwMode="auto">
          <a:xfrm>
            <a:off x="228600" y="1828800"/>
            <a:ext cx="8763000" cy="4809197"/>
          </a:xfrm>
          <a:prstGeom prst="rect">
            <a:avLst/>
          </a:prstGeom>
          <a:noFill/>
        </p:spPr>
      </p:pic>
    </p:spTree>
    <p:extLst>
      <p:ext uri="{BB962C8B-B14F-4D97-AF65-F5344CB8AC3E}">
        <p14:creationId xmlns:p14="http://schemas.microsoft.com/office/powerpoint/2010/main" val="3595653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569660"/>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a:p>
            <a:pPr marL="1371600" lvl="2" indent="-457200">
              <a:buAutoNum type="alphaUcPeriod"/>
            </a:pPr>
            <a:r>
              <a:rPr lang="en-US" sz="2400" b="1" dirty="0" smtClean="0">
                <a:solidFill>
                  <a:schemeClr val="bg1">
                    <a:lumMod val="95000"/>
                  </a:schemeClr>
                </a:solidFill>
              </a:rPr>
              <a:t>Ascension</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Doctrinal Significance</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7040417" y="4208976"/>
            <a:ext cx="1981200" cy="612648"/>
          </a:xfrm>
          <a:prstGeom prst="wedgeRoundRectCallout">
            <a:avLst>
              <a:gd name="adj1" fmla="val -68246"/>
              <a:gd name="adj2" fmla="val -489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Ethical significance</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27" name="Rounded Rectangular Callout 26"/>
          <p:cNvSpPr/>
          <p:nvPr/>
        </p:nvSpPr>
        <p:spPr>
          <a:xfrm>
            <a:off x="5329560" y="609600"/>
            <a:ext cx="1981200" cy="609600"/>
          </a:xfrm>
          <a:prstGeom prst="wedgeRoundRectCallout">
            <a:avLst>
              <a:gd name="adj1" fmla="val -88610"/>
              <a:gd name="adj2" fmla="val 109377"/>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Tidbits O’ Import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73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C.  The </a:t>
            </a:r>
            <a:r>
              <a:rPr lang="en-US" sz="2600" b="1" dirty="0" smtClean="0">
                <a:solidFill>
                  <a:srgbClr val="4A8B9A"/>
                </a:solidFill>
                <a:effectLst>
                  <a:outerShdw blurRad="38100" dist="38100" dir="2700000" algn="tl">
                    <a:srgbClr val="FFFFFF"/>
                  </a:outerShdw>
                </a:effectLst>
              </a:rPr>
              <a:t>Ascension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1. Tidbits of Import…</a:t>
            </a:r>
            <a:endParaRPr lang="en-US" sz="2800" dirty="0">
              <a:solidFill>
                <a:schemeClr val="bg1">
                  <a:lumMod val="95000"/>
                </a:schemeClr>
              </a:solidFill>
            </a:endParaRPr>
          </a:p>
        </p:txBody>
      </p:sp>
      <p:sp>
        <p:nvSpPr>
          <p:cNvPr id="8" name="Rectangle 7"/>
          <p:cNvSpPr/>
          <p:nvPr/>
        </p:nvSpPr>
        <p:spPr>
          <a:xfrm>
            <a:off x="228600" y="1524000"/>
            <a:ext cx="8305800" cy="3416320"/>
          </a:xfrm>
          <a:prstGeom prst="rect">
            <a:avLst/>
          </a:prstGeom>
        </p:spPr>
        <p:txBody>
          <a:bodyPr wrap="square">
            <a:spAutoFit/>
          </a:bodyPr>
          <a:lstStyle/>
          <a:p>
            <a:r>
              <a:rPr lang="en-US" dirty="0" smtClean="0">
                <a:solidFill>
                  <a:schemeClr val="bg1"/>
                </a:solidFill>
              </a:rPr>
              <a:t>Regarding Christ’s Ascension:</a:t>
            </a:r>
          </a:p>
          <a:p>
            <a:endParaRPr lang="en-US" dirty="0" smtClean="0">
              <a:solidFill>
                <a:schemeClr val="bg1"/>
              </a:solidFill>
            </a:endParaRPr>
          </a:p>
          <a:p>
            <a:r>
              <a:rPr lang="en-US" dirty="0" smtClean="0">
                <a:solidFill>
                  <a:schemeClr val="bg1"/>
                </a:solidFill>
              </a:rPr>
              <a:t>      1. Christ Ascended to a Place</a:t>
            </a: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2. Christ Received Glory and Honor That Had Not Been His when Incarnate</a:t>
            </a:r>
          </a:p>
          <a:p>
            <a:r>
              <a:rPr lang="en-US" b="1" dirty="0" smtClean="0"/>
              <a:t>Man.</a:t>
            </a: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3. Christ Was Seated at God’s Right Hand (Christ’s Session).</a:t>
            </a:r>
          </a:p>
          <a:p>
            <a:endParaRPr lang="en-US" dirty="0" smtClean="0">
              <a:solidFill>
                <a:schemeClr val="bg1"/>
              </a:solidFill>
            </a:endParaRPr>
          </a:p>
        </p:txBody>
      </p:sp>
      <p:sp>
        <p:nvSpPr>
          <p:cNvPr id="9" name="Rounded Rectangular Callout 8"/>
          <p:cNvSpPr/>
          <p:nvPr/>
        </p:nvSpPr>
        <p:spPr>
          <a:xfrm>
            <a:off x="457200" y="3505200"/>
            <a:ext cx="8077200" cy="609600"/>
          </a:xfrm>
          <a:prstGeom prst="wedgeRoundRectCallout">
            <a:avLst>
              <a:gd name="adj1" fmla="val -19176"/>
              <a:gd name="adj2" fmla="val -7046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Before Jesus died, he prayed, </a:t>
            </a:r>
            <a:r>
              <a:rPr lang="en-US" dirty="0"/>
              <a:t>“</a:t>
            </a:r>
            <a:r>
              <a:rPr lang="en-US" baseline="30000" dirty="0"/>
              <a:t>5</a:t>
            </a:r>
            <a:r>
              <a:rPr lang="en-US" dirty="0"/>
              <a:t> And now, Father, glorify me in your own presence with the glory that I had with you before the world existed.” </a:t>
            </a:r>
            <a:r>
              <a:rPr lang="en-US" dirty="0" smtClean="0"/>
              <a:t>(John 17:5).</a:t>
            </a:r>
            <a:endParaRPr lang="en-US" dirty="0">
              <a:effectLst>
                <a:outerShdw blurRad="38100" dist="38100" dir="2700000" algn="tl">
                  <a:srgbClr val="000000">
                    <a:alpha val="43137"/>
                  </a:srgbClr>
                </a:outerShdw>
              </a:effectLst>
            </a:endParaRPr>
          </a:p>
        </p:txBody>
      </p:sp>
      <p:sp>
        <p:nvSpPr>
          <p:cNvPr id="10" name="Rounded Rectangular Callout 9"/>
          <p:cNvSpPr/>
          <p:nvPr/>
        </p:nvSpPr>
        <p:spPr>
          <a:xfrm>
            <a:off x="304800" y="4953000"/>
            <a:ext cx="8610600" cy="1219200"/>
          </a:xfrm>
          <a:prstGeom prst="wedgeRoundRectCallout">
            <a:avLst>
              <a:gd name="adj1" fmla="val -23498"/>
              <a:gd name="adj2" fmla="val -64916"/>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When Christ ascended back into heaven he received the fulfillment of that promise: “When he had made purification for sins, he </a:t>
            </a:r>
            <a:r>
              <a:rPr lang="en-US" i="1" dirty="0" smtClean="0"/>
              <a:t>sat down at </a:t>
            </a:r>
            <a:r>
              <a:rPr lang="en-US" dirty="0" smtClean="0"/>
              <a:t>the right hand of the Majesty on high” (Heb. 1:3). This welcoming into the presence of God and sitting at God’s right hand is a dramatic indication of the completion of Christ’s work of redemption.</a:t>
            </a:r>
            <a:endParaRPr lang="en-US" dirty="0">
              <a:effectLst>
                <a:outerShdw blurRad="38100" dist="38100" dir="2700000" algn="tl">
                  <a:srgbClr val="000000">
                    <a:alpha val="43137"/>
                  </a:srgbClr>
                </a:outerShdw>
              </a:effectLst>
            </a:endParaRPr>
          </a:p>
        </p:txBody>
      </p:sp>
      <p:sp>
        <p:nvSpPr>
          <p:cNvPr id="7" name="Rounded Rectangular Callout 6"/>
          <p:cNvSpPr/>
          <p:nvPr/>
        </p:nvSpPr>
        <p:spPr>
          <a:xfrm>
            <a:off x="3886200" y="1447800"/>
            <a:ext cx="5029200" cy="990600"/>
          </a:xfrm>
          <a:prstGeom prst="wedgeRoundRectCallout">
            <a:avLst>
              <a:gd name="adj1" fmla="val -58217"/>
              <a:gd name="adj2" fmla="val 27510"/>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“Men of Galilee, why do you stand looking into heaven?</a:t>
            </a:r>
          </a:p>
          <a:p>
            <a:r>
              <a:rPr lang="en-US" sz="1600" dirty="0" smtClean="0"/>
              <a:t>This Jesus, who was taken up from you into heaven, will come in the same way as you saw him go into heaven.” (Acts 1:9–11)</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fade">
                                      <p:cBhvr>
                                        <p:cTn id="37" dur="20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431361" y="781050"/>
            <a:ext cx="8305800" cy="523220"/>
          </a:xfrm>
          <a:prstGeom prst="rect">
            <a:avLst/>
          </a:prstGeom>
        </p:spPr>
        <p:txBody>
          <a:bodyPr wrap="square">
            <a:spAutoFit/>
          </a:bodyPr>
          <a:lstStyle/>
          <a:p>
            <a:r>
              <a:rPr lang="en-US" sz="2800" b="1" dirty="0" smtClean="0">
                <a:solidFill>
                  <a:schemeClr val="bg1">
                    <a:lumMod val="95000"/>
                  </a:schemeClr>
                </a:solidFill>
              </a:rPr>
              <a:t>Jesus Christ: His Work</a:t>
            </a:r>
            <a:endParaRPr lang="en-US" sz="2800" b="1" dirty="0">
              <a:solidFill>
                <a:schemeClr val="bg1">
                  <a:lumMod val="95000"/>
                </a:schemeClr>
              </a:solidFill>
            </a:endParaRPr>
          </a:p>
        </p:txBody>
      </p:sp>
      <p:pic>
        <p:nvPicPr>
          <p:cNvPr id="17" name="Picture 2" descr="http://www.allanstanglin.com/wp-content/uploads/CrownOfThorns.jpg"/>
          <p:cNvPicPr>
            <a:picLocks noChangeAspect="1" noChangeArrowheads="1"/>
          </p:cNvPicPr>
          <p:nvPr/>
        </p:nvPicPr>
        <p:blipFill>
          <a:blip r:embed="rId2" cstate="print">
            <a:lum bright="-52000" contrast="-68000"/>
            <a:extLst>
              <a:ext uri="{28A0092B-C50C-407E-A947-70E740481C1C}">
                <a14:useLocalDpi xmlns:a14="http://schemas.microsoft.com/office/drawing/2010/main" val="0"/>
              </a:ext>
            </a:extLst>
          </a:blip>
          <a:srcRect/>
          <a:stretch>
            <a:fillRect/>
          </a:stretch>
        </p:blipFill>
        <p:spPr bwMode="auto">
          <a:xfrm>
            <a:off x="8105" y="2438400"/>
            <a:ext cx="9152313"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544901"/>
            <a:ext cx="8876513" cy="3170099"/>
          </a:xfrm>
          <a:prstGeom prst="rect">
            <a:avLst/>
          </a:prstGeom>
          <a:solidFill>
            <a:schemeClr val="tx1"/>
          </a:solidFill>
        </p:spPr>
        <p:txBody>
          <a:bodyPr wrap="square">
            <a:spAutoFit/>
          </a:bodyPr>
          <a:lstStyle/>
          <a:p>
            <a:r>
              <a:rPr lang="en-US" sz="2000" dirty="0" smtClean="0">
                <a:solidFill>
                  <a:schemeClr val="bg1"/>
                </a:solidFill>
              </a:rPr>
              <a:t>God </a:t>
            </a:r>
            <a:r>
              <a:rPr lang="en-US" sz="2000" dirty="0">
                <a:solidFill>
                  <a:schemeClr val="bg1"/>
                </a:solidFill>
              </a:rPr>
              <a:t>says: Look, you cretins, there are certain results to the way we are, to selfishness, and there's a mortality as part of your very sinful nature, and, let's face it, you're not living a very good life, are you? There are consequences to actions. The point of the death of Christ is that Christ took on the sins of the world, so that what we put out did not come back to us, and that our sinful nature does not reap the obvious death. That's the point. It should keep us humbled . It's not our own good works that get us through the gates of heaven....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When I look at the Cross of Christ, what I see up there is all my </a:t>
            </a:r>
            <a:r>
              <a:rPr lang="en-US" sz="2000" dirty="0" smtClean="0">
                <a:solidFill>
                  <a:schemeClr val="bg1"/>
                </a:solidFill>
              </a:rPr>
              <a:t>{sin} </a:t>
            </a:r>
            <a:r>
              <a:rPr lang="en-US" sz="2000" dirty="0">
                <a:solidFill>
                  <a:schemeClr val="bg1"/>
                </a:solidFill>
              </a:rPr>
              <a:t>and everybody else's. So I ask myself a question a lot of people have asked: Who is this man? </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89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C.  The </a:t>
            </a:r>
            <a:r>
              <a:rPr lang="en-US" sz="2600" b="1" dirty="0" smtClean="0">
                <a:solidFill>
                  <a:srgbClr val="4A8B9A"/>
                </a:solidFill>
                <a:effectLst>
                  <a:outerShdw blurRad="38100" dist="38100" dir="2700000" algn="tl">
                    <a:srgbClr val="FFFFFF"/>
                  </a:outerShdw>
                </a:effectLst>
              </a:rPr>
              <a:t>Ascension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1. Tidbits of Import…</a:t>
            </a:r>
            <a:endParaRPr lang="en-US" sz="2800" dirty="0">
              <a:solidFill>
                <a:schemeClr val="bg1">
                  <a:lumMod val="95000"/>
                </a:schemeClr>
              </a:solidFill>
            </a:endParaRPr>
          </a:p>
        </p:txBody>
      </p:sp>
      <p:sp>
        <p:nvSpPr>
          <p:cNvPr id="8" name="Rectangle 7"/>
          <p:cNvSpPr/>
          <p:nvPr/>
        </p:nvSpPr>
        <p:spPr>
          <a:xfrm>
            <a:off x="228600" y="1524000"/>
            <a:ext cx="8763000" cy="3970318"/>
          </a:xfrm>
          <a:prstGeom prst="rect">
            <a:avLst/>
          </a:prstGeom>
        </p:spPr>
        <p:txBody>
          <a:bodyPr wrap="square">
            <a:spAutoFit/>
          </a:bodyPr>
          <a:lstStyle/>
          <a:p>
            <a:r>
              <a:rPr lang="en-US" dirty="0" smtClean="0">
                <a:solidFill>
                  <a:schemeClr val="bg1"/>
                </a:solidFill>
              </a:rPr>
              <a:t>Regarding Christ’s Ascension:</a:t>
            </a:r>
          </a:p>
          <a:p>
            <a:endParaRPr lang="en-US" dirty="0" smtClean="0">
              <a:solidFill>
                <a:schemeClr val="bg1"/>
              </a:solidFill>
            </a:endParaRPr>
          </a:p>
          <a:p>
            <a:r>
              <a:rPr lang="en-US" dirty="0" smtClean="0">
                <a:solidFill>
                  <a:schemeClr val="bg1"/>
                </a:solidFill>
              </a:rPr>
              <a:t>      4. It Has Doctrinal Implications for Our Lives</a:t>
            </a:r>
          </a:p>
          <a:p>
            <a:pPr lvl="1"/>
            <a:r>
              <a:rPr lang="en-US" dirty="0" smtClean="0">
                <a:solidFill>
                  <a:schemeClr val="bg1"/>
                </a:solidFill>
              </a:rPr>
              <a:t>a. Since we are united with Christ in every aspect of his work of redemption,</a:t>
            </a:r>
            <a:r>
              <a:rPr lang="en-US" sz="1050" dirty="0" smtClean="0">
                <a:solidFill>
                  <a:schemeClr val="bg1"/>
                </a:solidFill>
              </a:rPr>
              <a:t> </a:t>
            </a:r>
            <a:r>
              <a:rPr lang="en-US" dirty="0" smtClean="0">
                <a:solidFill>
                  <a:schemeClr val="bg1"/>
                </a:solidFill>
              </a:rPr>
              <a:t>Christ’s going up into heaven foreshadows our future ascension into heaven with him. </a:t>
            </a:r>
          </a:p>
          <a:p>
            <a:endParaRPr lang="en-US" dirty="0" smtClean="0">
              <a:solidFill>
                <a:schemeClr val="bg1"/>
              </a:solidFill>
            </a:endParaRPr>
          </a:p>
          <a:p>
            <a:pPr lvl="1"/>
            <a:r>
              <a:rPr lang="en-US" dirty="0" smtClean="0">
                <a:solidFill>
                  <a:schemeClr val="bg1"/>
                </a:solidFill>
              </a:rPr>
              <a:t>b. Jesus’ ascension gives us assurance that our final home will be in heaven with him.</a:t>
            </a:r>
          </a:p>
          <a:p>
            <a:pPr lvl="1"/>
            <a:endParaRPr lang="en-US" dirty="0" smtClean="0">
              <a:solidFill>
                <a:schemeClr val="bg1"/>
              </a:solidFill>
            </a:endParaRPr>
          </a:p>
          <a:p>
            <a:pPr lvl="1"/>
            <a:r>
              <a:rPr lang="en-US" dirty="0" smtClean="0">
                <a:solidFill>
                  <a:schemeClr val="bg1"/>
                </a:solidFill>
              </a:rPr>
              <a:t>c. Because of our union with Christ in his ascension, we are able to share now (in part) in Christ’s authority over the universe, and we will later share in it more fully.</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
        <p:nvSpPr>
          <p:cNvPr id="10" name="Rounded Rectangular Callout 9"/>
          <p:cNvSpPr/>
          <p:nvPr/>
        </p:nvSpPr>
        <p:spPr>
          <a:xfrm>
            <a:off x="304800" y="4724400"/>
            <a:ext cx="8610600" cy="1524000"/>
          </a:xfrm>
          <a:prstGeom prst="wedgeRoundRectCallout">
            <a:avLst>
              <a:gd name="adj1" fmla="val -23498"/>
              <a:gd name="adj2" fmla="val -64916"/>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Jesus promises, “He who conquers and who keeps my works until the end, I will give him power over the nations, and he shall rule them with a rod of iron, as when earthen pots are broken in pieces, even as I myself have received power from my Father” (Rev. 2:26–27). These are amazing promises of our future sharing in Christ’s sitting at the right hand of God, promises that we will not fully understand until the age to come.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20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569660"/>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a:p>
            <a:pPr marL="1371600" lvl="2" indent="-457200">
              <a:buAutoNum type="alphaUcPeriod"/>
            </a:pPr>
            <a:r>
              <a:rPr lang="en-US" sz="2400" b="1" dirty="0" smtClean="0">
                <a:solidFill>
                  <a:schemeClr val="bg1">
                    <a:lumMod val="95000"/>
                  </a:schemeClr>
                </a:solidFill>
              </a:rPr>
              <a:t>Ascension</a:t>
            </a: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Doctrinal Significance</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7040417" y="4208976"/>
            <a:ext cx="1981200" cy="612648"/>
          </a:xfrm>
          <a:prstGeom prst="wedgeRoundRectCallout">
            <a:avLst>
              <a:gd name="adj1" fmla="val -68246"/>
              <a:gd name="adj2" fmla="val -489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Ethical significance</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26" name="Rounded Rectangular Callout 25"/>
          <p:cNvSpPr/>
          <p:nvPr/>
        </p:nvSpPr>
        <p:spPr>
          <a:xfrm>
            <a:off x="1981200" y="1388843"/>
            <a:ext cx="1981200" cy="609600"/>
          </a:xfrm>
          <a:prstGeom prst="wedgeRoundRectCallout">
            <a:avLst>
              <a:gd name="adj1" fmla="val 65564"/>
              <a:gd name="adj2" fmla="val 118951"/>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States of Christ</a:t>
            </a:r>
            <a:endParaRPr lang="en-US" dirty="0">
              <a:effectLst>
                <a:outerShdw blurRad="38100" dist="38100" dir="2700000" algn="tl">
                  <a:srgbClr val="000000">
                    <a:alpha val="43137"/>
                  </a:srgbClr>
                </a:outerShdw>
              </a:effectLst>
            </a:endParaRPr>
          </a:p>
        </p:txBody>
      </p:sp>
      <p:sp>
        <p:nvSpPr>
          <p:cNvPr id="27" name="Rounded Rectangular Callout 26"/>
          <p:cNvSpPr/>
          <p:nvPr/>
        </p:nvSpPr>
        <p:spPr>
          <a:xfrm>
            <a:off x="5329560" y="609600"/>
            <a:ext cx="1981200" cy="609600"/>
          </a:xfrm>
          <a:prstGeom prst="wedgeRoundRectCallout">
            <a:avLst>
              <a:gd name="adj1" fmla="val -88610"/>
              <a:gd name="adj2" fmla="val 109377"/>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Tidbits O’ Import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73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C.  The </a:t>
            </a:r>
            <a:r>
              <a:rPr lang="en-US" sz="2600" b="1" dirty="0" smtClean="0">
                <a:solidFill>
                  <a:srgbClr val="4A8B9A"/>
                </a:solidFill>
                <a:effectLst>
                  <a:outerShdw blurRad="38100" dist="38100" dir="2700000" algn="tl">
                    <a:srgbClr val="FFFFFF"/>
                  </a:outerShdw>
                </a:effectLst>
              </a:rPr>
              <a:t>Ascension</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2. States of Christ</a:t>
            </a:r>
            <a:endParaRPr lang="en-US" sz="2800" dirty="0">
              <a:solidFill>
                <a:schemeClr val="bg1">
                  <a:lumMod val="95000"/>
                </a:schemeClr>
              </a:solidFill>
            </a:endParaRPr>
          </a:p>
        </p:txBody>
      </p:sp>
      <p:sp>
        <p:nvSpPr>
          <p:cNvPr id="8" name="Rectangle 7"/>
          <p:cNvSpPr/>
          <p:nvPr/>
        </p:nvSpPr>
        <p:spPr>
          <a:xfrm>
            <a:off x="228600" y="1524000"/>
            <a:ext cx="7772400" cy="3693319"/>
          </a:xfrm>
          <a:prstGeom prst="rect">
            <a:avLst/>
          </a:prstGeom>
        </p:spPr>
        <p:txBody>
          <a:bodyPr wrap="square">
            <a:spAutoFit/>
          </a:bodyPr>
          <a:lstStyle/>
          <a:p>
            <a:r>
              <a:rPr lang="en-US" dirty="0" smtClean="0">
                <a:solidFill>
                  <a:schemeClr val="bg1"/>
                </a:solidFill>
              </a:rPr>
              <a:t>What do the “states of Christ” mean:</a:t>
            </a: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1. There are 2 traditional states</a:t>
            </a:r>
          </a:p>
          <a:p>
            <a:endParaRPr lang="en-US" dirty="0" smtClean="0">
              <a:solidFill>
                <a:schemeClr val="bg1"/>
              </a:solidFill>
            </a:endParaRPr>
          </a:p>
          <a:p>
            <a:r>
              <a:rPr lang="en-US" dirty="0" smtClean="0">
                <a:solidFill>
                  <a:schemeClr val="bg1"/>
                </a:solidFill>
              </a:rPr>
              <a:t>	a. Humiliation</a:t>
            </a:r>
          </a:p>
          <a:p>
            <a:endParaRPr lang="en-US" dirty="0" smtClean="0">
              <a:solidFill>
                <a:schemeClr val="bg1"/>
              </a:solidFill>
            </a:endParaRPr>
          </a:p>
          <a:p>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r>
              <a:rPr lang="en-US" dirty="0" smtClean="0">
                <a:solidFill>
                  <a:schemeClr val="bg1"/>
                </a:solidFill>
              </a:rPr>
              <a:t>	</a:t>
            </a:r>
          </a:p>
          <a:p>
            <a:pPr lvl="1"/>
            <a:r>
              <a:rPr lang="en-US" dirty="0" smtClean="0">
                <a:solidFill>
                  <a:schemeClr val="bg1"/>
                </a:solidFill>
              </a:rPr>
              <a:t>	b. Exaltation</a:t>
            </a:r>
          </a:p>
          <a:p>
            <a:endParaRPr lang="en-US" dirty="0" smtClean="0">
              <a:solidFill>
                <a:schemeClr val="bg1"/>
              </a:solidFill>
            </a:endParaRPr>
          </a:p>
        </p:txBody>
      </p:sp>
      <p:sp>
        <p:nvSpPr>
          <p:cNvPr id="9" name="Rounded Rectangular Callout 8"/>
          <p:cNvSpPr/>
          <p:nvPr/>
        </p:nvSpPr>
        <p:spPr>
          <a:xfrm>
            <a:off x="228600" y="3505200"/>
            <a:ext cx="8382000" cy="990600"/>
          </a:xfrm>
          <a:prstGeom prst="wedgeRoundRectCallout">
            <a:avLst>
              <a:gd name="adj1" fmla="val -25090"/>
              <a:gd name="adj2" fmla="val -7269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Within the humiliation of Christ are included his incarnation, suffering, death, and</a:t>
            </a:r>
          </a:p>
          <a:p>
            <a:r>
              <a:rPr lang="en-US" dirty="0" smtClean="0"/>
              <a:t>burial. Sometimes a fifth aspect (descent into hell) is included, but as explained</a:t>
            </a:r>
          </a:p>
          <a:p>
            <a:r>
              <a:rPr lang="en-US" dirty="0" smtClean="0"/>
              <a:t>above, the position taken in this book is that that concept is not supported in Scripture.</a:t>
            </a:r>
          </a:p>
        </p:txBody>
      </p:sp>
      <p:sp>
        <p:nvSpPr>
          <p:cNvPr id="10" name="Rounded Rectangular Callout 9"/>
          <p:cNvSpPr/>
          <p:nvPr/>
        </p:nvSpPr>
        <p:spPr>
          <a:xfrm>
            <a:off x="304800" y="5181600"/>
            <a:ext cx="8610600" cy="609600"/>
          </a:xfrm>
          <a:prstGeom prst="wedgeRoundRectCallout">
            <a:avLst>
              <a:gd name="adj1" fmla="val -23498"/>
              <a:gd name="adj2" fmla="val -6491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 the exaltation of Christ, there are also four aspects: his resurrection, ascension into heaven, session at the right hand of God, and return in glory and power.</a:t>
            </a:r>
            <a:endParaRPr lang="en-US" dirty="0">
              <a:effectLst>
                <a:outerShdw blurRad="38100" dist="38100" dir="2700000" algn="tl">
                  <a:srgbClr val="000000">
                    <a:alpha val="43137"/>
                  </a:srgbClr>
                </a:outerShdw>
              </a:effectLst>
            </a:endParaRPr>
          </a:p>
        </p:txBody>
      </p:sp>
      <p:sp>
        <p:nvSpPr>
          <p:cNvPr id="7" name="Rounded Rectangular Callout 6"/>
          <p:cNvSpPr/>
          <p:nvPr/>
        </p:nvSpPr>
        <p:spPr>
          <a:xfrm>
            <a:off x="3886200" y="1143000"/>
            <a:ext cx="5029200" cy="1676400"/>
          </a:xfrm>
          <a:prstGeom prst="wedgeRoundRectCallout">
            <a:avLst>
              <a:gd name="adj1" fmla="val -56860"/>
              <a:gd name="adj2" fmla="val 3901"/>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“In talking about the life, death, and resurrection of Christ, theologians have sometimes talked about the “states of Jesus Christ.” By this they mean the different</a:t>
            </a:r>
          </a:p>
          <a:p>
            <a:r>
              <a:rPr lang="en-US" sz="1600" dirty="0" smtClean="0"/>
              <a:t>relationships Jesus had to God’s law for mankind, to the possession of authority, and to receiving honor for himself.</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fade">
                                      <p:cBhvr>
                                        <p:cTn id="32" dur="2000"/>
                                        <p:tgtEl>
                                          <p:spTgt spid="8">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938992"/>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a:p>
            <a:pPr marL="1371600" lvl="2" indent="-457200">
              <a:buAutoNum type="alphaUcPeriod"/>
            </a:pPr>
            <a:r>
              <a:rPr lang="en-US" sz="2400" b="1" dirty="0" smtClean="0">
                <a:solidFill>
                  <a:schemeClr val="bg1">
                    <a:lumMod val="95000"/>
                  </a:schemeClr>
                </a:solidFill>
              </a:rPr>
              <a:t>Ascension</a:t>
            </a:r>
          </a:p>
          <a:p>
            <a:pPr marL="1371600" lvl="2" indent="-457200">
              <a:buAutoNum type="alphaUcPeriod"/>
            </a:pPr>
            <a:r>
              <a:rPr lang="en-US" sz="2400" b="1" dirty="0" smtClean="0">
                <a:solidFill>
                  <a:schemeClr val="bg1">
                    <a:lumMod val="95000"/>
                  </a:schemeClr>
                </a:solidFill>
              </a:rPr>
              <a:t>Offices</a:t>
            </a:r>
            <a:endParaRPr lang="en-US" sz="2400" b="1" dirty="0">
              <a:solidFill>
                <a:schemeClr val="bg1">
                  <a:lumMod val="95000"/>
                </a:schemeClr>
              </a:solidFill>
            </a:endParaRP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Doctrinal Significance</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7040417" y="4208976"/>
            <a:ext cx="1981200" cy="612648"/>
          </a:xfrm>
          <a:prstGeom prst="wedgeRoundRectCallout">
            <a:avLst>
              <a:gd name="adj1" fmla="val -68246"/>
              <a:gd name="adj2" fmla="val -489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Ethical significance</a:t>
            </a:r>
            <a:endParaRPr lang="en-US" dirty="0">
              <a:effectLst>
                <a:outerShdw blurRad="38100" dist="38100" dir="2700000" algn="tl">
                  <a:srgbClr val="000000">
                    <a:alpha val="43137"/>
                  </a:srgbClr>
                </a:outerShdw>
              </a:effectLst>
            </a:endParaRPr>
          </a:p>
        </p:txBody>
      </p:sp>
      <p:sp>
        <p:nvSpPr>
          <p:cNvPr id="21" name="Rounded Rectangular Callout 20"/>
          <p:cNvSpPr/>
          <p:nvPr/>
        </p:nvSpPr>
        <p:spPr>
          <a:xfrm>
            <a:off x="5329560" y="609600"/>
            <a:ext cx="1981200" cy="609600"/>
          </a:xfrm>
          <a:prstGeom prst="wedgeRoundRectCallout">
            <a:avLst>
              <a:gd name="adj1" fmla="val -88610"/>
              <a:gd name="adj2" fmla="val 109377"/>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Tidbits O’ Import</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26" name="Rounded Rectangular Callout 25"/>
          <p:cNvSpPr/>
          <p:nvPr/>
        </p:nvSpPr>
        <p:spPr>
          <a:xfrm>
            <a:off x="1981200" y="1388843"/>
            <a:ext cx="1981200" cy="609600"/>
          </a:xfrm>
          <a:prstGeom prst="wedgeRoundRectCallout">
            <a:avLst>
              <a:gd name="adj1" fmla="val 65564"/>
              <a:gd name="adj2" fmla="val 118951"/>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States of Christ</a:t>
            </a:r>
            <a:endParaRPr lang="en-US" dirty="0">
              <a:effectLst>
                <a:outerShdw blurRad="38100" dist="38100" dir="2700000" algn="tl">
                  <a:srgbClr val="000000">
                    <a:alpha val="43137"/>
                  </a:srgbClr>
                </a:outerShdw>
              </a:effectLst>
            </a:endParaRPr>
          </a:p>
        </p:txBody>
      </p:sp>
      <p:sp>
        <p:nvSpPr>
          <p:cNvPr id="27" name="Rounded Rectangular Callout 26"/>
          <p:cNvSpPr/>
          <p:nvPr/>
        </p:nvSpPr>
        <p:spPr>
          <a:xfrm>
            <a:off x="5791200" y="5391305"/>
            <a:ext cx="1981200" cy="609600"/>
          </a:xfrm>
          <a:prstGeom prst="wedgeRoundRectCallout">
            <a:avLst>
              <a:gd name="adj1" fmla="val -93006"/>
              <a:gd name="adj2" fmla="val -5133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Triumvirate work of Christ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9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892552"/>
          </a:xfrm>
          <a:prstGeom prst="rect">
            <a:avLst/>
          </a:prstGeom>
        </p:spPr>
        <p:txBody>
          <a:bodyPr wrap="square">
            <a:spAutoFit/>
          </a:bodyPr>
          <a:lstStyle/>
          <a:p>
            <a:pPr marL="514350" indent="-514350">
              <a:buAutoNum type="alphaUcPeriod" startAt="4"/>
            </a:pPr>
            <a:r>
              <a:rPr lang="en-US" sz="2600" dirty="0" smtClean="0">
                <a:solidFill>
                  <a:prstClr val="white"/>
                </a:solidFill>
                <a:effectLst>
                  <a:outerShdw blurRad="38100" dist="38100" dir="2700000" algn="tl">
                    <a:srgbClr val="808080"/>
                  </a:outerShdw>
                </a:effectLst>
              </a:rPr>
              <a:t>The </a:t>
            </a:r>
            <a:r>
              <a:rPr lang="en-US" sz="2600" b="1" dirty="0" smtClean="0">
                <a:solidFill>
                  <a:srgbClr val="4A8B9A"/>
                </a:solidFill>
                <a:effectLst>
                  <a:outerShdw blurRad="38100" dist="38100" dir="2700000" algn="tl">
                    <a:srgbClr val="FFFFFF"/>
                  </a:outerShdw>
                </a:effectLst>
              </a:rPr>
              <a:t>Offices</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smtClean="0">
                <a:solidFill>
                  <a:prstClr val="white"/>
                </a:solidFill>
                <a:effectLst>
                  <a:outerShdw blurRad="38100" dist="38100" dir="2700000" algn="tl">
                    <a:srgbClr val="808080"/>
                  </a:outerShdw>
                </a:effectLst>
              </a:rPr>
              <a:t>	</a:t>
            </a:r>
          </a:p>
        </p:txBody>
      </p:sp>
      <p:pic>
        <p:nvPicPr>
          <p:cNvPr id="75778" name="Picture 2" descr="Image result for CHrist as Prophet"/>
          <p:cNvPicPr>
            <a:picLocks noChangeAspect="1" noChangeArrowheads="1"/>
          </p:cNvPicPr>
          <p:nvPr/>
        </p:nvPicPr>
        <p:blipFill>
          <a:blip r:embed="rId2" cstate="print"/>
          <a:srcRect/>
          <a:stretch>
            <a:fillRect/>
          </a:stretch>
        </p:blipFill>
        <p:spPr bwMode="auto">
          <a:xfrm>
            <a:off x="228600" y="1219200"/>
            <a:ext cx="3829050" cy="1190625"/>
          </a:xfrm>
          <a:prstGeom prst="rect">
            <a:avLst/>
          </a:prstGeom>
          <a:noFill/>
        </p:spPr>
      </p:pic>
      <p:sp>
        <p:nvSpPr>
          <p:cNvPr id="7" name="Rounded Rectangular Callout 6"/>
          <p:cNvSpPr/>
          <p:nvPr/>
        </p:nvSpPr>
        <p:spPr>
          <a:xfrm>
            <a:off x="4419600" y="990600"/>
            <a:ext cx="4495800" cy="1752600"/>
          </a:xfrm>
          <a:prstGeom prst="wedgeRoundRectCallout">
            <a:avLst>
              <a:gd name="adj1" fmla="val -69157"/>
              <a:gd name="adj2" fmla="val -16787"/>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John Calvin </a:t>
            </a:r>
            <a:r>
              <a:rPr lang="en-US" sz="1600" dirty="0" smtClean="0"/>
              <a:t>(1509–64) was the first major theologian to apply these three categories to the work of Christ (see his </a:t>
            </a:r>
            <a:r>
              <a:rPr lang="en-US" sz="1600" i="1" dirty="0" smtClean="0"/>
              <a:t>Institutes of the Christian Religion Book 2, </a:t>
            </a:r>
            <a:r>
              <a:rPr lang="en-US" sz="1600" dirty="0" smtClean="0"/>
              <a:t>Chapter 15). The categories have been adopted by many subsequent theologians as a helpful way of understanding various aspects of Christ’s work.</a:t>
            </a:r>
            <a:endParaRPr lang="en-US" sz="1600" dirty="0">
              <a:effectLst>
                <a:outerShdw blurRad="38100" dist="38100" dir="2700000" algn="tl">
                  <a:srgbClr val="000000">
                    <a:alpha val="43137"/>
                  </a:srgbClr>
                </a:outerShdw>
              </a:effectLst>
            </a:endParaRPr>
          </a:p>
        </p:txBody>
      </p:sp>
      <p:sp>
        <p:nvSpPr>
          <p:cNvPr id="9" name="Rounded Rectangular Callout 8"/>
          <p:cNvSpPr/>
          <p:nvPr/>
        </p:nvSpPr>
        <p:spPr>
          <a:xfrm>
            <a:off x="228600" y="2971800"/>
            <a:ext cx="2133600" cy="3429000"/>
          </a:xfrm>
          <a:prstGeom prst="wedgeRoundRectCallout">
            <a:avLst>
              <a:gd name="adj1" fmla="val -11017"/>
              <a:gd name="adj2" fmla="val -68321"/>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t>
            </a:r>
            <a:r>
              <a:rPr lang="en-US" dirty="0"/>
              <a:t>Old</a:t>
            </a:r>
          </a:p>
          <a:p>
            <a:r>
              <a:rPr lang="en-US" dirty="0"/>
              <a:t>Testament prophets looked </a:t>
            </a:r>
            <a:r>
              <a:rPr lang="en-US" i="1" dirty="0"/>
              <a:t>forward</a:t>
            </a:r>
            <a:r>
              <a:rPr lang="en-US" dirty="0"/>
              <a:t> to Christ in what they wrote, and the </a:t>
            </a:r>
            <a:r>
              <a:rPr lang="en-US" dirty="0" smtClean="0"/>
              <a:t>New Testament </a:t>
            </a:r>
            <a:r>
              <a:rPr lang="en-US" dirty="0"/>
              <a:t>apostles looked </a:t>
            </a:r>
            <a:r>
              <a:rPr lang="en-US" i="1" dirty="0"/>
              <a:t>back</a:t>
            </a:r>
            <a:r>
              <a:rPr lang="en-US" dirty="0"/>
              <a:t> to Christ and interpreted his life for the benefit of </a:t>
            </a:r>
            <a:r>
              <a:rPr lang="en-US" dirty="0" smtClean="0"/>
              <a:t>the church.</a:t>
            </a:r>
          </a:p>
        </p:txBody>
      </p:sp>
      <p:sp>
        <p:nvSpPr>
          <p:cNvPr id="11" name="Rounded Rectangular Callout 10"/>
          <p:cNvSpPr/>
          <p:nvPr/>
        </p:nvSpPr>
        <p:spPr>
          <a:xfrm>
            <a:off x="2143125" y="5901519"/>
            <a:ext cx="5334000" cy="723900"/>
          </a:xfrm>
          <a:prstGeom prst="wedgeRoundRectCallout">
            <a:avLst>
              <a:gd name="adj1" fmla="val -45914"/>
              <a:gd name="adj2" fmla="val -532108"/>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Jesus Offered a Perfect Sacrifice for Sin and Continually Brings Us Near to </a:t>
            </a:r>
            <a:r>
              <a:rPr lang="en-US" dirty="0" smtClean="0"/>
              <a:t>God through prayer.</a:t>
            </a:r>
          </a:p>
        </p:txBody>
      </p:sp>
      <p:sp>
        <p:nvSpPr>
          <p:cNvPr id="12" name="Rounded Rectangular Callout 11"/>
          <p:cNvSpPr/>
          <p:nvPr/>
        </p:nvSpPr>
        <p:spPr>
          <a:xfrm>
            <a:off x="3352800" y="3048000"/>
            <a:ext cx="5334000" cy="2667000"/>
          </a:xfrm>
          <a:prstGeom prst="wedgeRoundRectCallout">
            <a:avLst>
              <a:gd name="adj1" fmla="val -51799"/>
              <a:gd name="adj2" fmla="val -74419"/>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God raised him up and “made him sit at his</a:t>
            </a:r>
          </a:p>
          <a:p>
            <a:r>
              <a:rPr lang="en-US" dirty="0"/>
              <a:t>right hand in the heavenly places, far above all rule and authority and power </a:t>
            </a:r>
            <a:r>
              <a:rPr lang="en-US" dirty="0" smtClean="0"/>
              <a:t>and dominion </a:t>
            </a:r>
            <a:r>
              <a:rPr lang="en-US" dirty="0"/>
              <a:t>and above every name that is named, not only in this age but also in </a:t>
            </a:r>
            <a:r>
              <a:rPr lang="en-US" dirty="0" smtClean="0"/>
              <a:t>that which </a:t>
            </a:r>
            <a:r>
              <a:rPr lang="en-US" dirty="0"/>
              <a:t>is to come; and he has put all things under his feet and has made him the head</a:t>
            </a:r>
          </a:p>
          <a:p>
            <a:r>
              <a:rPr lang="en-US" dirty="0"/>
              <a:t>over all things for the church” (Eph. 1:20–22; Matt. 28:18; 1 Cor. 15:25)</a:t>
            </a:r>
            <a:endParaRPr lang="en-US" dirty="0" smtClean="0"/>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381000" y="533400"/>
            <a:ext cx="8305800" cy="492443"/>
          </a:xfrm>
          <a:prstGeom prst="rect">
            <a:avLst/>
          </a:prstGeom>
        </p:spPr>
        <p:txBody>
          <a:bodyPr wrap="square">
            <a:spAutoFit/>
          </a:bodyPr>
          <a:lstStyle/>
          <a:p>
            <a:pPr marL="514350" indent="-514350">
              <a:buAutoNum type="alphaUcPeriod" startAt="4"/>
            </a:pPr>
            <a:r>
              <a:rPr lang="en-US" sz="2600" dirty="0" smtClean="0">
                <a:solidFill>
                  <a:prstClr val="white"/>
                </a:solidFill>
                <a:effectLst>
                  <a:outerShdw blurRad="38100" dist="38100" dir="2700000" algn="tl">
                    <a:srgbClr val="808080"/>
                  </a:outerShdw>
                </a:effectLst>
              </a:rPr>
              <a:t>Our Roles…</a:t>
            </a:r>
          </a:p>
        </p:txBody>
      </p:sp>
      <p:pic>
        <p:nvPicPr>
          <p:cNvPr id="78850" name="Picture 2" descr="Prophet priest king 1"/>
          <p:cNvPicPr>
            <a:picLocks noChangeAspect="1" noChangeArrowheads="1"/>
          </p:cNvPicPr>
          <p:nvPr/>
        </p:nvPicPr>
        <p:blipFill>
          <a:blip r:embed="rId2" cstate="print"/>
          <a:srcRect/>
          <a:stretch>
            <a:fillRect/>
          </a:stretch>
        </p:blipFill>
        <p:spPr bwMode="auto">
          <a:xfrm>
            <a:off x="2895600" y="991049"/>
            <a:ext cx="6096000" cy="5257801"/>
          </a:xfrm>
          <a:prstGeom prst="rect">
            <a:avLst/>
          </a:prstGeom>
          <a:solidFill>
            <a:schemeClr val="accent1"/>
          </a:solidFill>
        </p:spPr>
      </p:pic>
      <p:sp>
        <p:nvSpPr>
          <p:cNvPr id="9" name="Rounded Rectangular Callout 8"/>
          <p:cNvSpPr/>
          <p:nvPr/>
        </p:nvSpPr>
        <p:spPr>
          <a:xfrm>
            <a:off x="76200" y="1143000"/>
            <a:ext cx="2773007" cy="2667000"/>
          </a:xfrm>
          <a:prstGeom prst="wedgeRoundRectCallout">
            <a:avLst>
              <a:gd name="adj1" fmla="val 65795"/>
              <a:gd name="adj2" fmla="val 20517"/>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Here is an interesting view of what may occur if we neglect to apply all of Christ’s offices to our daily lives…but, rather focus on one or two.</a:t>
            </a:r>
          </a:p>
          <a:p>
            <a:r>
              <a:rPr lang="en-US" sz="1600" dirty="0" smtClean="0"/>
              <a:t>Keep in mind this is someone’s opinion—and a rather negative view of an individual’s trajectory.</a:t>
            </a:r>
          </a:p>
        </p:txBody>
      </p:sp>
      <p:sp>
        <p:nvSpPr>
          <p:cNvPr id="7" name="Rounded Rectangular Callout 6"/>
          <p:cNvSpPr/>
          <p:nvPr/>
        </p:nvSpPr>
        <p:spPr>
          <a:xfrm>
            <a:off x="154438" y="3962400"/>
            <a:ext cx="4569962" cy="2743200"/>
          </a:xfrm>
          <a:prstGeom prst="wedgeRoundRectCallout">
            <a:avLst>
              <a:gd name="adj1" fmla="val 63348"/>
              <a:gd name="adj2" fmla="val -66583"/>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roles </a:t>
            </a:r>
            <a:r>
              <a:rPr lang="en-US" dirty="0"/>
              <a:t>of prophet, </a:t>
            </a:r>
            <a:r>
              <a:rPr lang="en-US" dirty="0" smtClean="0"/>
              <a:t>priest, and </a:t>
            </a:r>
            <a:r>
              <a:rPr lang="en-US" dirty="0"/>
              <a:t>king </a:t>
            </a:r>
            <a:r>
              <a:rPr lang="en-US" dirty="0" smtClean="0"/>
              <a:t>has parallels </a:t>
            </a:r>
            <a:r>
              <a:rPr lang="en-US" dirty="0"/>
              <a:t>in the experience that God originally intended for </a:t>
            </a:r>
            <a:r>
              <a:rPr lang="en-US" dirty="0" smtClean="0"/>
              <a:t>man: these were compromised at the fall, but later re-established in the lives of God’s people.  We are intended to be prophets proclaiming God’s truth, priests worshipping God in all we do, and godly leaders extending His authority globally—looking to Christ, the only fulfillment of these roles.</a:t>
            </a:r>
          </a:p>
        </p:txBody>
      </p:sp>
    </p:spTree>
    <p:extLst>
      <p:ext uri="{BB962C8B-B14F-4D97-AF65-F5344CB8AC3E}">
        <p14:creationId xmlns:p14="http://schemas.microsoft.com/office/powerpoint/2010/main" val="653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pic>
        <p:nvPicPr>
          <p:cNvPr id="2050" name="Picture 2" descr="\\SRP\School\Users\ceckart\Desktop\Bible 10~Acts, Epistles, Systematics\Systematics\Christology\h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19200"/>
            <a:ext cx="539750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65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219200"/>
            <a:ext cx="3313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body" idx="1"/>
          </p:nvPr>
        </p:nvSpPr>
        <p:spPr>
          <a:xfrm>
            <a:off x="228600" y="838200"/>
            <a:ext cx="5638800" cy="5867400"/>
          </a:xfrm>
        </p:spPr>
        <p:txBody>
          <a:bodyPr>
            <a:normAutofit fontScale="85000" lnSpcReduction="20000"/>
          </a:bodyPr>
          <a:lstStyle/>
          <a:p>
            <a:pPr eaLnBrk="1" hangingPunct="1">
              <a:lnSpc>
                <a:spcPct val="90000"/>
              </a:lnSpc>
              <a:buFontTx/>
              <a:buNone/>
              <a:defRPr/>
            </a:pPr>
            <a:r>
              <a:rPr lang="en-US" sz="2800" b="1" dirty="0" smtClean="0">
                <a:solidFill>
                  <a:schemeClr val="bg1"/>
                </a:solidFill>
                <a:effectLst>
                  <a:outerShdw blurRad="38100" dist="38100" dir="2700000" algn="tl">
                    <a:srgbClr val="808080"/>
                  </a:outerShdw>
                </a:effectLst>
              </a:rPr>
              <a:t>Part IV: The Doctrine of </a:t>
            </a:r>
            <a:r>
              <a:rPr lang="en-US" sz="2800" b="1" i="1" dirty="0" smtClean="0">
                <a:solidFill>
                  <a:schemeClr val="bg1"/>
                </a:solidFill>
                <a:effectLst>
                  <a:outerShdw blurRad="38100" dist="38100" dir="2700000" algn="tl">
                    <a:srgbClr val="808080"/>
                  </a:outerShdw>
                </a:effectLst>
              </a:rPr>
              <a:t>Christ</a:t>
            </a:r>
            <a:endParaRPr lang="en-US" sz="2800" dirty="0" smtClean="0">
              <a:solidFill>
                <a:schemeClr val="bg1"/>
              </a:solidFill>
              <a:effectLst>
                <a:outerShdw blurRad="38100" dist="38100" dir="2700000" algn="tl">
                  <a:srgbClr val="808080"/>
                </a:outerShdw>
              </a:effectLst>
            </a:endParaRPr>
          </a:p>
          <a:p>
            <a:pPr eaLnBrk="1" hangingPunct="1">
              <a:lnSpc>
                <a:spcPct val="90000"/>
              </a:lnSpc>
              <a:buFontTx/>
              <a:buNone/>
              <a:defRPr/>
            </a:pPr>
            <a:r>
              <a:rPr lang="en-US" sz="2800" dirty="0" smtClean="0">
                <a:solidFill>
                  <a:schemeClr val="bg1"/>
                </a:solidFill>
                <a:effectLst>
                  <a:outerShdw blurRad="38100" dist="38100" dir="2700000" algn="tl">
                    <a:srgbClr val="808080"/>
                  </a:outerShdw>
                </a:effectLst>
              </a:rPr>
              <a:t>  </a:t>
            </a:r>
            <a:r>
              <a:rPr lang="en-US" sz="2800" dirty="0" smtClean="0">
                <a:solidFill>
                  <a:schemeClr val="tx1">
                    <a:lumMod val="85000"/>
                    <a:lumOff val="15000"/>
                  </a:schemeClr>
                </a:solidFill>
                <a:effectLst>
                  <a:outerShdw blurRad="38100" dist="38100" dir="2700000" algn="tl">
                    <a:srgbClr val="808080"/>
                  </a:outerShdw>
                </a:effectLst>
              </a:rPr>
              <a:t>One</a:t>
            </a:r>
            <a:br>
              <a:rPr lang="en-US" sz="2800" dirty="0" smtClean="0">
                <a:solidFill>
                  <a:schemeClr val="tx1">
                    <a:lumMod val="85000"/>
                    <a:lumOff val="15000"/>
                  </a:schemeClr>
                </a:solidFill>
                <a:effectLst>
                  <a:outerShdw blurRad="38100" dist="38100" dir="2700000" algn="tl">
                    <a:srgbClr val="808080"/>
                  </a:outerShdw>
                </a:effectLst>
              </a:rPr>
            </a:br>
            <a:r>
              <a:rPr lang="en-US" sz="2800" dirty="0" smtClean="0">
                <a:solidFill>
                  <a:schemeClr val="tx1">
                    <a:lumMod val="85000"/>
                    <a:lumOff val="15000"/>
                  </a:schemeClr>
                </a:solidFill>
                <a:effectLst>
                  <a:outerShdw blurRad="38100" dist="38100" dir="2700000" algn="tl">
                    <a:srgbClr val="808080"/>
                  </a:outerShdw>
                </a:effectLst>
              </a:rPr>
              <a:t>14. The </a:t>
            </a:r>
            <a:r>
              <a:rPr lang="en-US" sz="2800" b="1" dirty="0" smtClean="0">
                <a:solidFill>
                  <a:schemeClr val="tx1">
                    <a:lumMod val="85000"/>
                    <a:lumOff val="15000"/>
                  </a:schemeClr>
                </a:solidFill>
                <a:effectLst>
                  <a:outerShdw blurRad="38100" dist="38100" dir="2700000" algn="tl">
                    <a:srgbClr val="FFFFFF"/>
                  </a:outerShdw>
                </a:effectLst>
              </a:rPr>
              <a:t>Person of Christ</a:t>
            </a:r>
            <a:r>
              <a:rPr lang="en-US" sz="2800" b="1" dirty="0" smtClean="0">
                <a:solidFill>
                  <a:schemeClr val="tx1">
                    <a:lumMod val="85000"/>
                    <a:lumOff val="15000"/>
                  </a:schemeClr>
                </a:solidFill>
                <a:effectLst>
                  <a:outerShdw blurRad="38100" dist="38100" dir="2700000" algn="tl">
                    <a:srgbClr val="808080"/>
                  </a:outerShdw>
                </a:effectLst>
              </a:rPr>
              <a:t/>
            </a:r>
            <a:br>
              <a:rPr lang="en-US" sz="2800" b="1" dirty="0" smtClean="0">
                <a:solidFill>
                  <a:schemeClr val="tx1">
                    <a:lumMod val="85000"/>
                    <a:lumOff val="15000"/>
                  </a:schemeClr>
                </a:solidFill>
                <a:effectLst>
                  <a:outerShdw blurRad="38100" dist="38100" dir="2700000" algn="tl">
                    <a:srgbClr val="808080"/>
                  </a:outerShdw>
                </a:effectLst>
              </a:rPr>
            </a:br>
            <a:r>
              <a:rPr lang="en-US" sz="2800" dirty="0" smtClean="0">
                <a:solidFill>
                  <a:schemeClr val="tx1">
                    <a:lumMod val="85000"/>
                    <a:lumOff val="15000"/>
                  </a:schemeClr>
                </a:solidFill>
                <a:effectLst>
                  <a:outerShdw blurRad="38100" dist="38100" dir="2700000" algn="tl">
                    <a:srgbClr val="808080"/>
                  </a:outerShdw>
                </a:effectLst>
              </a:rPr>
              <a:t>How is Jesus fully God and fully man, yet one person?</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endParaRPr lang="en-US" sz="2800" dirty="0" smtClean="0">
              <a:solidFill>
                <a:schemeClr val="bg1"/>
              </a:solidFill>
              <a:effectLst>
                <a:outerShdw blurRad="38100" dist="38100" dir="2700000" algn="tl">
                  <a:srgbClr val="808080"/>
                </a:outerShdw>
              </a:effectLst>
            </a:endParaRPr>
          </a:p>
          <a:p>
            <a:pPr eaLnBrk="1" hangingPunct="1">
              <a:lnSpc>
                <a:spcPct val="90000"/>
              </a:lnSpc>
              <a:buFontTx/>
              <a:buNone/>
              <a:defRPr/>
            </a:pPr>
            <a:r>
              <a:rPr lang="en-US" sz="2800" dirty="0" smtClean="0">
                <a:solidFill>
                  <a:schemeClr val="bg1"/>
                </a:solidFill>
                <a:effectLst>
                  <a:outerShdw blurRad="38100" dist="38100" dir="2700000" algn="tl">
                    <a:srgbClr val="808080"/>
                  </a:outerShdw>
                </a:effectLst>
              </a:rPr>
              <a:t>  Two</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15. The </a:t>
            </a:r>
            <a:r>
              <a:rPr lang="en-US" sz="2800" b="1" dirty="0" smtClean="0">
                <a:solidFill>
                  <a:srgbClr val="4A8B9A"/>
                </a:solidFill>
                <a:effectLst>
                  <a:outerShdw blurRad="38100" dist="38100" dir="2700000" algn="tl">
                    <a:srgbClr val="FFFFFF"/>
                  </a:outerShdw>
                </a:effectLst>
              </a:rPr>
              <a:t>Atonement</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Was it necessary for Christ to die? What really happened in the atonement? Did Christ descend into hell?</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16. </a:t>
            </a:r>
            <a:r>
              <a:rPr lang="en-US" sz="2800" b="1" dirty="0" smtClean="0">
                <a:solidFill>
                  <a:srgbClr val="4A8B9A"/>
                </a:solidFill>
                <a:effectLst>
                  <a:outerShdw blurRad="38100" dist="38100" dir="2700000" algn="tl">
                    <a:srgbClr val="FFFFFF"/>
                  </a:outerShdw>
                </a:effectLst>
              </a:rPr>
              <a:t>Resurrection</a:t>
            </a:r>
            <a:r>
              <a:rPr lang="en-US" sz="2800" dirty="0" smtClean="0">
                <a:solidFill>
                  <a:schemeClr val="bg1"/>
                </a:solidFill>
                <a:effectLst>
                  <a:outerShdw blurRad="38100" dist="38100" dir="2700000" algn="tl">
                    <a:srgbClr val="808080"/>
                  </a:outerShdw>
                </a:effectLst>
              </a:rPr>
              <a:t> and </a:t>
            </a:r>
            <a:r>
              <a:rPr lang="en-US" sz="2800" b="1" dirty="0" smtClean="0">
                <a:solidFill>
                  <a:srgbClr val="4A8B9A"/>
                </a:solidFill>
                <a:effectLst>
                  <a:outerShdw blurRad="38100" dist="38100" dir="2700000" algn="tl">
                    <a:srgbClr val="FFFFFF"/>
                  </a:outerShdw>
                </a:effectLst>
              </a:rPr>
              <a:t>Ascension</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What was Christ's resurrection body like? What is its significance for us? What happened to Christ when he ascended into heaven?</a:t>
            </a:r>
          </a:p>
          <a:p>
            <a:pPr eaLnBrk="1" hangingPunct="1">
              <a:lnSpc>
                <a:spcPct val="90000"/>
              </a:lnSpc>
              <a:buFontTx/>
              <a:buNone/>
              <a:defRPr/>
            </a:pPr>
            <a:endParaRPr lang="en-US" sz="2800" dirty="0">
              <a:solidFill>
                <a:schemeClr val="bg1"/>
              </a:solidFill>
              <a:effectLst>
                <a:outerShdw blurRad="38100" dist="38100" dir="2700000" algn="tl">
                  <a:srgbClr val="808080"/>
                </a:outerShdw>
              </a:effectLst>
            </a:endParaRPr>
          </a:p>
          <a:p>
            <a:pPr eaLnBrk="1" hangingPunct="1">
              <a:lnSpc>
                <a:spcPct val="90000"/>
              </a:lnSpc>
              <a:buFontTx/>
              <a:buNone/>
              <a:defRPr/>
            </a:pPr>
            <a:r>
              <a:rPr lang="en-US" sz="2800" dirty="0" smtClean="0">
                <a:solidFill>
                  <a:schemeClr val="bg1"/>
                </a:solidFill>
                <a:effectLst>
                  <a:outerShdw blurRad="38100" dist="38100" dir="2700000" algn="tl">
                    <a:srgbClr val="808080"/>
                  </a:outerShdw>
                </a:effectLst>
              </a:rPr>
              <a:t>	17.  Offices of Christ</a:t>
            </a:r>
          </a:p>
        </p:txBody>
      </p:sp>
      <p:sp>
        <p:nvSpPr>
          <p:cNvPr id="9220"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dirty="0">
                <a:solidFill>
                  <a:schemeClr val="bg1"/>
                </a:solidFill>
                <a:latin typeface="Ringbearer" pitchFamily="18" charset="0"/>
              </a:rPr>
              <a:t>Christology</a:t>
            </a:r>
            <a:endParaRPr lang="en-US" altLang="en-US" dirty="0">
              <a:solidFill>
                <a:schemeClr val="bg1"/>
              </a:solidFill>
              <a:latin typeface="Ringbearer" pitchFamily="18" charset="0"/>
            </a:endParaRPr>
          </a:p>
        </p:txBody>
      </p:sp>
    </p:spTree>
    <p:extLst>
      <p:ext uri="{BB962C8B-B14F-4D97-AF65-F5344CB8AC3E}">
        <p14:creationId xmlns:p14="http://schemas.microsoft.com/office/powerpoint/2010/main" val="3507902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09600"/>
            <a:ext cx="8305800" cy="1938992"/>
          </a:xfrm>
          <a:prstGeom prst="rect">
            <a:avLst/>
          </a:prstGeom>
        </p:spPr>
        <p:txBody>
          <a:bodyPr wrap="square">
            <a:spAutoFit/>
          </a:bodyPr>
          <a:lstStyle/>
          <a:p>
            <a:r>
              <a:rPr lang="en-US" sz="2400" b="1" dirty="0" smtClean="0">
                <a:solidFill>
                  <a:schemeClr val="bg1">
                    <a:lumMod val="95000"/>
                  </a:schemeClr>
                </a:solidFill>
              </a:rPr>
              <a:t>II.  The Work of Christ</a:t>
            </a:r>
          </a:p>
          <a:p>
            <a:pPr marL="1371600" lvl="2" indent="-457200">
              <a:buAutoNum type="alphaUcPeriod"/>
            </a:pPr>
            <a:r>
              <a:rPr lang="en-US" sz="2400" b="1" dirty="0" smtClean="0">
                <a:solidFill>
                  <a:schemeClr val="bg1">
                    <a:lumMod val="95000"/>
                  </a:schemeClr>
                </a:solidFill>
              </a:rPr>
              <a:t>Atonement of Christ</a:t>
            </a:r>
          </a:p>
          <a:p>
            <a:pPr marL="1371600" lvl="2" indent="-457200">
              <a:buAutoNum type="alphaUcPeriod"/>
            </a:pPr>
            <a:r>
              <a:rPr lang="en-US" sz="2400" b="1" dirty="0" smtClean="0">
                <a:solidFill>
                  <a:schemeClr val="bg1">
                    <a:lumMod val="95000"/>
                  </a:schemeClr>
                </a:solidFill>
              </a:rPr>
              <a:t>Resurrection</a:t>
            </a:r>
          </a:p>
          <a:p>
            <a:pPr marL="1371600" lvl="2" indent="-457200">
              <a:buAutoNum type="alphaUcPeriod"/>
            </a:pPr>
            <a:r>
              <a:rPr lang="en-US" sz="2400" b="1" dirty="0" smtClean="0">
                <a:solidFill>
                  <a:schemeClr val="bg1">
                    <a:lumMod val="95000"/>
                  </a:schemeClr>
                </a:solidFill>
              </a:rPr>
              <a:t>Ascension</a:t>
            </a:r>
          </a:p>
          <a:p>
            <a:pPr marL="1371600" lvl="2" indent="-457200">
              <a:buAutoNum type="alphaUcPeriod"/>
            </a:pPr>
            <a:r>
              <a:rPr lang="en-US" sz="2400" b="1" dirty="0" smtClean="0">
                <a:solidFill>
                  <a:schemeClr val="bg1">
                    <a:lumMod val="95000"/>
                  </a:schemeClr>
                </a:solidFill>
              </a:rPr>
              <a:t>Offices</a:t>
            </a:r>
            <a:endParaRPr lang="en-US" sz="2400" b="1" dirty="0">
              <a:solidFill>
                <a:schemeClr val="bg1">
                  <a:lumMod val="95000"/>
                </a:schemeClr>
              </a:solidFill>
            </a:endParaRPr>
          </a:p>
        </p:txBody>
      </p:sp>
      <p:sp>
        <p:nvSpPr>
          <p:cNvPr id="5" name="Oval 4"/>
          <p:cNvSpPr/>
          <p:nvPr/>
        </p:nvSpPr>
        <p:spPr>
          <a:xfrm rot="20820960">
            <a:off x="1599862" y="3905700"/>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Atonement</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rot="797595">
            <a:off x="4088246" y="3829257"/>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Resurrection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smtClean="0">
                <a:solidFill>
                  <a:schemeClr val="bg1">
                    <a:lumMod val="95000"/>
                  </a:schemeClr>
                </a:solidFill>
                <a:effectLst>
                  <a:outerShdw blurRad="38100" dist="38100" dir="2700000" algn="tl">
                    <a:srgbClr val="000000">
                      <a:alpha val="43137"/>
                    </a:srgbClr>
                  </a:outerShdw>
                </a:effectLst>
              </a:rPr>
              <a:t>    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666998"/>
            <a:ext cx="1219200" cy="399771"/>
          </a:xfrm>
          <a:prstGeom prst="wedgeRoundRectCallout">
            <a:avLst>
              <a:gd name="adj1" fmla="val -7352"/>
              <a:gd name="adj2" fmla="val 30043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Cause</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666999"/>
            <a:ext cx="1981200" cy="960925"/>
          </a:xfrm>
          <a:prstGeom prst="wedgeRoundRectCallout">
            <a:avLst>
              <a:gd name="adj1" fmla="val 67736"/>
              <a:gd name="adj2" fmla="val 11163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103032"/>
              <a:gd name="adj2" fmla="val -970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68503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Distinguishing the </a:t>
            </a:r>
            <a:r>
              <a:rPr lang="en-US" dirty="0" err="1" smtClean="0">
                <a:effectLst>
                  <a:outerShdw blurRad="38100" dist="38100" dir="2700000" algn="tl">
                    <a:srgbClr val="000000">
                      <a:alpha val="43137"/>
                    </a:srgbClr>
                  </a:outerShdw>
                </a:effectLst>
              </a:rPr>
              <a:t>obediences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1755843" y="6060161"/>
            <a:ext cx="1368357" cy="612648"/>
          </a:xfrm>
          <a:prstGeom prst="wedgeRoundRectCallout">
            <a:avLst>
              <a:gd name="adj1" fmla="val 26340"/>
              <a:gd name="adj2" fmla="val -2265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A word about the Apostle’s Creed</a:t>
            </a:r>
            <a:endParaRPr lang="en-US" sz="1400"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Nature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Doctrinal Significance</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7040417" y="4208976"/>
            <a:ext cx="1981200" cy="612648"/>
          </a:xfrm>
          <a:prstGeom prst="wedgeRoundRectCallout">
            <a:avLst>
              <a:gd name="adj1" fmla="val -68246"/>
              <a:gd name="adj2" fmla="val -4894"/>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Ethical significance</a:t>
            </a:r>
            <a:endParaRPr lang="en-US" dirty="0">
              <a:effectLst>
                <a:outerShdw blurRad="38100" dist="38100" dir="2700000" algn="tl">
                  <a:srgbClr val="000000">
                    <a:alpha val="43137"/>
                  </a:srgbClr>
                </a:outerShdw>
              </a:effectLst>
            </a:endParaRPr>
          </a:p>
        </p:txBody>
      </p:sp>
      <p:sp>
        <p:nvSpPr>
          <p:cNvPr id="21" name="Rounded Rectangular Callout 20"/>
          <p:cNvSpPr/>
          <p:nvPr/>
        </p:nvSpPr>
        <p:spPr>
          <a:xfrm>
            <a:off x="5329560" y="609600"/>
            <a:ext cx="1981200" cy="609600"/>
          </a:xfrm>
          <a:prstGeom prst="wedgeRoundRectCallout">
            <a:avLst>
              <a:gd name="adj1" fmla="val -88610"/>
              <a:gd name="adj2" fmla="val 109377"/>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Tidbits O’ Import</a:t>
            </a:r>
            <a:endParaRPr lang="en-US" dirty="0">
              <a:effectLst>
                <a:outerShdw blurRad="38100" dist="38100" dir="2700000" algn="tl">
                  <a:srgbClr val="000000">
                    <a:alpha val="43137"/>
                  </a:srgbClr>
                </a:outerShdw>
              </a:effectLst>
            </a:endParaRPr>
          </a:p>
        </p:txBody>
      </p:sp>
      <p:sp>
        <p:nvSpPr>
          <p:cNvPr id="23" name="Oval 22"/>
          <p:cNvSpPr/>
          <p:nvPr/>
        </p:nvSpPr>
        <p:spPr>
          <a:xfrm rot="5400000">
            <a:off x="2973021" y="2457170"/>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Ascension</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24" name="Oval 23"/>
          <p:cNvSpPr/>
          <p:nvPr/>
        </p:nvSpPr>
        <p:spPr>
          <a:xfrm rot="5400000">
            <a:off x="3467888" y="4346448"/>
            <a:ext cx="2208225"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           Offices</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15" name="Rounded Rectangular Callout 14"/>
          <p:cNvSpPr/>
          <p:nvPr/>
        </p:nvSpPr>
        <p:spPr>
          <a:xfrm>
            <a:off x="1891212" y="5285463"/>
            <a:ext cx="1461588" cy="612648"/>
          </a:xfrm>
          <a:prstGeom prst="wedgeRoundRectCallout">
            <a:avLst>
              <a:gd name="adj1" fmla="val -74374"/>
              <a:gd name="adj2" fmla="val 2830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Further words on His  death</a:t>
            </a:r>
            <a:endParaRPr lang="en-US" sz="1600" dirty="0">
              <a:effectLst>
                <a:outerShdw blurRad="38100" dist="38100" dir="2700000" algn="tl">
                  <a:srgbClr val="000000">
                    <a:alpha val="43137"/>
                  </a:srgbClr>
                </a:outerShdw>
              </a:effectLst>
            </a:endParaRPr>
          </a:p>
        </p:txBody>
      </p:sp>
      <p:sp>
        <p:nvSpPr>
          <p:cNvPr id="25" name="Rounded Rectangular Callout 24"/>
          <p:cNvSpPr/>
          <p:nvPr/>
        </p:nvSpPr>
        <p:spPr>
          <a:xfrm>
            <a:off x="3100010" y="6066475"/>
            <a:ext cx="1368357" cy="612648"/>
          </a:xfrm>
          <a:prstGeom prst="wedgeRoundRectCallout">
            <a:avLst>
              <a:gd name="adj1" fmla="val -14892"/>
              <a:gd name="adj2" fmla="val -2487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Extent</a:t>
            </a:r>
            <a:endParaRPr lang="en-US" dirty="0">
              <a:effectLst>
                <a:outerShdw blurRad="38100" dist="38100" dir="2700000" algn="tl">
                  <a:srgbClr val="000000">
                    <a:alpha val="43137"/>
                  </a:srgbClr>
                </a:outerShdw>
              </a:effectLst>
            </a:endParaRPr>
          </a:p>
        </p:txBody>
      </p:sp>
      <p:sp>
        <p:nvSpPr>
          <p:cNvPr id="26" name="Rounded Rectangular Callout 25"/>
          <p:cNvSpPr/>
          <p:nvPr/>
        </p:nvSpPr>
        <p:spPr>
          <a:xfrm>
            <a:off x="1981200" y="1388843"/>
            <a:ext cx="1981200" cy="609600"/>
          </a:xfrm>
          <a:prstGeom prst="wedgeRoundRectCallout">
            <a:avLst>
              <a:gd name="adj1" fmla="val 65564"/>
              <a:gd name="adj2" fmla="val 118951"/>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States of Christ</a:t>
            </a:r>
            <a:endParaRPr lang="en-US" dirty="0">
              <a:effectLst>
                <a:outerShdw blurRad="38100" dist="38100" dir="2700000" algn="tl">
                  <a:srgbClr val="000000">
                    <a:alpha val="43137"/>
                  </a:srgbClr>
                </a:outerShdw>
              </a:effectLst>
            </a:endParaRPr>
          </a:p>
        </p:txBody>
      </p:sp>
      <p:sp>
        <p:nvSpPr>
          <p:cNvPr id="27" name="Rounded Rectangular Callout 26"/>
          <p:cNvSpPr/>
          <p:nvPr/>
        </p:nvSpPr>
        <p:spPr>
          <a:xfrm>
            <a:off x="5791200" y="5391305"/>
            <a:ext cx="1981200" cy="609600"/>
          </a:xfrm>
          <a:prstGeom prst="wedgeRoundRectCallout">
            <a:avLst>
              <a:gd name="adj1" fmla="val -93006"/>
              <a:gd name="adj2" fmla="val -5133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Triumvirate work of Christ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fade">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fade">
                                      <p:cBhvr>
                                        <p:cTn id="82" dur="500"/>
                                        <p:tgtEl>
                                          <p:spTgt spid="2">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6" grpId="0" animBg="1"/>
      <p:bldP spid="17" grpId="0" animBg="1"/>
      <p:bldP spid="18" grpId="0" animBg="1"/>
      <p:bldP spid="19" grpId="0" animBg="1"/>
      <p:bldP spid="20" grpId="0" animBg="1"/>
      <p:bldP spid="21" grpId="0" animBg="1"/>
      <p:bldP spid="15"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431361" y="990600"/>
            <a:ext cx="8305800" cy="1292662"/>
          </a:xfrm>
          <a:prstGeom prst="rect">
            <a:avLst/>
          </a:prstGeom>
        </p:spPr>
        <p:txBody>
          <a:bodyPr wrap="square">
            <a:spAutoFit/>
          </a:bodyPr>
          <a:lstStyle/>
          <a:p>
            <a:r>
              <a:rPr lang="en-US" sz="2600" dirty="0" smtClean="0">
                <a:solidFill>
                  <a:prstClr val="white"/>
                </a:solidFill>
                <a:effectLst>
                  <a:outerShdw blurRad="38100" dist="38100" dir="2700000" algn="tl">
                    <a:srgbClr val="808080"/>
                  </a:outerShdw>
                </a:effectLst>
              </a:rPr>
              <a:t>II. The </a:t>
            </a:r>
            <a:r>
              <a:rPr lang="en-US" sz="2600" b="1" dirty="0">
                <a:solidFill>
                  <a:srgbClr val="4A8B9A"/>
                </a:solidFill>
                <a:effectLst>
                  <a:outerShdw blurRad="38100" dist="38100" dir="2700000" algn="tl">
                    <a:srgbClr val="FFFFFF"/>
                  </a:outerShdw>
                </a:effectLst>
              </a:rPr>
              <a:t>Atonement</a:t>
            </a:r>
            <a:r>
              <a:rPr lang="en-US" sz="2600" dirty="0">
                <a:solidFill>
                  <a:prstClr val="white"/>
                </a:solidFill>
                <a:effectLst>
                  <a:outerShdw blurRad="38100" dist="38100" dir="2700000" algn="tl">
                    <a:srgbClr val="808080"/>
                  </a:outerShdw>
                </a:effectLst>
              </a:rPr>
              <a:t/>
            </a:r>
            <a:br>
              <a:rPr lang="en-US" sz="2600" dirty="0">
                <a:solidFill>
                  <a:prstClr val="white"/>
                </a:solidFill>
                <a:effectLst>
                  <a:outerShdw blurRad="38100" dist="38100" dir="2700000" algn="tl">
                    <a:srgbClr val="808080"/>
                  </a:outerShdw>
                </a:effectLst>
              </a:rPr>
            </a:br>
            <a:r>
              <a:rPr lang="en-US" sz="2600" dirty="0">
                <a:solidFill>
                  <a:prstClr val="white"/>
                </a:solidFill>
                <a:effectLst>
                  <a:outerShdw blurRad="38100" dist="38100" dir="2700000" algn="tl">
                    <a:srgbClr val="808080"/>
                  </a:outerShdw>
                </a:effectLst>
              </a:rPr>
              <a:t>Was it necessary for Christ to die? What really happened in the atonement? Did Christ descend into hell?</a:t>
            </a:r>
            <a:endParaRPr lang="en-US" sz="2800" dirty="0">
              <a:solidFill>
                <a:schemeClr val="bg1">
                  <a:lumMod val="95000"/>
                </a:schemeClr>
              </a:solidFill>
            </a:endParaRPr>
          </a:p>
        </p:txBody>
      </p:sp>
      <p:pic>
        <p:nvPicPr>
          <p:cNvPr id="1026" name="Picture 2" descr="http://www.allanstanglin.com/wp-content/uploads/CrownOfThor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5" y="2438400"/>
            <a:ext cx="91523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65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9840</TotalTime>
  <Words>6377</Words>
  <Application>Microsoft Office PowerPoint</Application>
  <PresentationFormat>On-screen Show (4:3)</PresentationFormat>
  <Paragraphs>803</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Systematic Theology</vt:lpstr>
      <vt:lpstr>Christology: part 2</vt:lpstr>
      <vt:lpstr>Christology</vt:lpstr>
      <vt:lpstr>Christology</vt:lpstr>
      <vt:lpstr>Christology</vt:lpstr>
      <vt:lpstr>Christology</vt:lpstr>
      <vt:lpstr>PowerPoint Presentation</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daddyman</dc:creator>
  <cp:lastModifiedBy>Chris Eckart</cp:lastModifiedBy>
  <cp:revision>157</cp:revision>
  <cp:lastPrinted>2015-05-05T12:44:37Z</cp:lastPrinted>
  <dcterms:created xsi:type="dcterms:W3CDTF">2015-04-12T18:59:33Z</dcterms:created>
  <dcterms:modified xsi:type="dcterms:W3CDTF">2016-02-29T17:20:13Z</dcterms:modified>
</cp:coreProperties>
</file>