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6"/>
  </p:handoutMasterIdLst>
  <p:sldIdLst>
    <p:sldId id="257" r:id="rId2"/>
    <p:sldId id="258" r:id="rId3"/>
    <p:sldId id="259" r:id="rId4"/>
    <p:sldId id="277" r:id="rId5"/>
    <p:sldId id="261" r:id="rId6"/>
    <p:sldId id="260" r:id="rId7"/>
    <p:sldId id="264" r:id="rId8"/>
    <p:sldId id="300" r:id="rId9"/>
    <p:sldId id="265" r:id="rId10"/>
    <p:sldId id="267" r:id="rId11"/>
    <p:sldId id="270" r:id="rId12"/>
    <p:sldId id="269" r:id="rId13"/>
    <p:sldId id="266" r:id="rId14"/>
    <p:sldId id="268" r:id="rId15"/>
    <p:sldId id="271" r:id="rId16"/>
    <p:sldId id="274" r:id="rId17"/>
    <p:sldId id="275" r:id="rId18"/>
    <p:sldId id="273" r:id="rId19"/>
    <p:sldId id="272" r:id="rId20"/>
    <p:sldId id="280" r:id="rId21"/>
    <p:sldId id="281" r:id="rId22"/>
    <p:sldId id="278" r:id="rId23"/>
    <p:sldId id="283" r:id="rId24"/>
    <p:sldId id="282" r:id="rId25"/>
    <p:sldId id="325" r:id="rId26"/>
    <p:sldId id="279" r:id="rId27"/>
    <p:sldId id="284" r:id="rId28"/>
    <p:sldId id="287" r:id="rId29"/>
    <p:sldId id="285" r:id="rId30"/>
    <p:sldId id="289" r:id="rId31"/>
    <p:sldId id="290" r:id="rId32"/>
    <p:sldId id="291" r:id="rId33"/>
    <p:sldId id="292" r:id="rId34"/>
    <p:sldId id="293" r:id="rId35"/>
    <p:sldId id="294" r:id="rId36"/>
    <p:sldId id="288" r:id="rId37"/>
    <p:sldId id="296" r:id="rId38"/>
    <p:sldId id="297" r:id="rId39"/>
    <p:sldId id="298" r:id="rId40"/>
    <p:sldId id="299" r:id="rId41"/>
    <p:sldId id="326" r:id="rId42"/>
    <p:sldId id="295" r:id="rId43"/>
    <p:sldId id="327" r:id="rId44"/>
    <p:sldId id="301" r:id="rId45"/>
    <p:sldId id="302" r:id="rId46"/>
    <p:sldId id="312" r:id="rId47"/>
    <p:sldId id="313" r:id="rId48"/>
    <p:sldId id="314" r:id="rId49"/>
    <p:sldId id="305" r:id="rId50"/>
    <p:sldId id="306" r:id="rId51"/>
    <p:sldId id="307" r:id="rId52"/>
    <p:sldId id="308" r:id="rId53"/>
    <p:sldId id="309" r:id="rId54"/>
    <p:sldId id="310" r:id="rId55"/>
    <p:sldId id="328" r:id="rId56"/>
    <p:sldId id="329" r:id="rId57"/>
    <p:sldId id="303" r:id="rId58"/>
    <p:sldId id="318" r:id="rId59"/>
    <p:sldId id="319" r:id="rId60"/>
    <p:sldId id="320" r:id="rId61"/>
    <p:sldId id="321" r:id="rId62"/>
    <p:sldId id="322" r:id="rId63"/>
    <p:sldId id="323" r:id="rId64"/>
    <p:sldId id="324"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3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4" autoAdjust="0"/>
    <p:restoredTop sz="96774" autoAdjust="0"/>
  </p:normalViewPr>
  <p:slideViewPr>
    <p:cSldViewPr>
      <p:cViewPr varScale="1">
        <p:scale>
          <a:sx n="70" d="100"/>
          <a:sy n="70" d="100"/>
        </p:scale>
        <p:origin x="-10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34869BA-6EDA-40BF-A917-2EFD57D4ED56}" type="datetimeFigureOut">
              <a:rPr lang="en-US" smtClean="0"/>
              <a:t>1/22/2016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E84717-07E0-4299-9658-A448875E885E}" type="slidenum">
              <a:rPr lang="en-US" smtClean="0"/>
              <a:t>‹#›</a:t>
            </a:fld>
            <a:endParaRPr lang="en-US"/>
          </a:p>
        </p:txBody>
      </p:sp>
    </p:spTree>
    <p:extLst>
      <p:ext uri="{BB962C8B-B14F-4D97-AF65-F5344CB8AC3E}">
        <p14:creationId xmlns:p14="http://schemas.microsoft.com/office/powerpoint/2010/main" val="1833978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6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31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8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24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05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40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02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12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0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1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2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DBD89-115A-4505-8F3F-A0FF5FE0FCDB}"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74575-624B-4A90-940F-67C719E71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722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theopedia.com/NASB"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theopedia.com/NASB"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opedia.com/NASB"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5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lum bright="-24000"/>
          </a:blip>
          <a:srcRect/>
          <a:stretch>
            <a:fillRect/>
          </a:stretch>
        </p:blipFill>
        <p:spPr bwMode="auto">
          <a:xfrm>
            <a:off x="-152400" y="1447800"/>
            <a:ext cx="9448800" cy="3787775"/>
          </a:xfrm>
          <a:prstGeom prst="rect">
            <a:avLst/>
          </a:prstGeom>
          <a:noFill/>
          <a:ln w="76200">
            <a:solidFill>
              <a:schemeClr val="bg1"/>
            </a:solidFill>
            <a:miter lim="800000"/>
            <a:headEnd/>
            <a:tailEnd/>
          </a:ln>
        </p:spPr>
      </p:pic>
      <p:sp>
        <p:nvSpPr>
          <p:cNvPr id="112643" name="Rectangle 3"/>
          <p:cNvSpPr>
            <a:spLocks noGrp="1" noChangeArrowheads="1"/>
          </p:cNvSpPr>
          <p:nvPr>
            <p:ph type="ctrTitle"/>
          </p:nvPr>
        </p:nvSpPr>
        <p:spPr>
          <a:xfrm>
            <a:off x="762000" y="457200"/>
            <a:ext cx="7772400" cy="1143000"/>
          </a:xfrm>
        </p:spPr>
        <p:txBody>
          <a:bodyPr/>
          <a:lstStyle/>
          <a:p>
            <a:pPr eaLnBrk="1" hangingPunct="1"/>
            <a:r>
              <a:rPr lang="en-US" smtClean="0">
                <a:solidFill>
                  <a:schemeClr val="bg1"/>
                </a:solidFill>
                <a:latin typeface="Ringbearer" pitchFamily="18" charset="0"/>
              </a:rPr>
              <a:t>Systematic Theology</a:t>
            </a:r>
          </a:p>
        </p:txBody>
      </p:sp>
      <p:sp>
        <p:nvSpPr>
          <p:cNvPr id="112644" name="Rectangle 4"/>
          <p:cNvSpPr>
            <a:spLocks noGrp="1" noChangeArrowheads="1"/>
          </p:cNvSpPr>
          <p:nvPr>
            <p:ph type="subTitle" idx="1"/>
          </p:nvPr>
        </p:nvSpPr>
        <p:spPr>
          <a:xfrm>
            <a:off x="1524000" y="5257800"/>
            <a:ext cx="6400800" cy="1752600"/>
          </a:xfrm>
        </p:spPr>
        <p:txBody>
          <a:bodyPr/>
          <a:lstStyle/>
          <a:p>
            <a:pPr eaLnBrk="1" hangingPunct="1"/>
            <a:r>
              <a:rPr lang="en-US" sz="2400" dirty="0" smtClean="0">
                <a:solidFill>
                  <a:schemeClr val="bg1"/>
                </a:solidFill>
                <a:latin typeface="Blackadder ITC" pitchFamily="82" charset="0"/>
              </a:rPr>
              <a:t>Acts, Epistles, &amp; </a:t>
            </a:r>
            <a:r>
              <a:rPr lang="en-US" sz="2400" dirty="0" err="1" smtClean="0">
                <a:solidFill>
                  <a:schemeClr val="bg1"/>
                </a:solidFill>
                <a:latin typeface="Blackadder ITC" pitchFamily="82" charset="0"/>
              </a:rPr>
              <a:t>Systematics</a:t>
            </a:r>
            <a:endParaRPr lang="en-US" sz="2400" dirty="0" smtClean="0">
              <a:solidFill>
                <a:schemeClr val="bg1"/>
              </a:solidFill>
              <a:latin typeface="Blackadder ITC" pitchFamily="82" charset="0"/>
            </a:endParaRPr>
          </a:p>
          <a:p>
            <a:pPr eaLnBrk="1" hangingPunct="1"/>
            <a:r>
              <a:rPr lang="en-US" sz="2400" dirty="0" smtClean="0">
                <a:solidFill>
                  <a:schemeClr val="bg1"/>
                </a:solidFill>
                <a:latin typeface="Blackadder ITC" pitchFamily="82" charset="0"/>
              </a:rPr>
              <a:t>SRCS ~ Bible 10</a:t>
            </a:r>
          </a:p>
          <a:p>
            <a:pPr eaLnBrk="1" hangingPunct="1"/>
            <a:r>
              <a:rPr lang="en-US" sz="2400" dirty="0" err="1" smtClean="0">
                <a:solidFill>
                  <a:schemeClr val="bg1"/>
                </a:solidFill>
                <a:latin typeface="Blackadder ITC" pitchFamily="82" charset="0"/>
              </a:rPr>
              <a:t>mr.</a:t>
            </a:r>
            <a:r>
              <a:rPr lang="en-US" sz="2400" dirty="0" smtClean="0">
                <a:solidFill>
                  <a:schemeClr val="bg1"/>
                </a:solidFill>
                <a:latin typeface="Blackadder ITC" pitchFamily="82" charset="0"/>
              </a:rPr>
              <a:t> e ~ </a:t>
            </a:r>
            <a:r>
              <a:rPr lang="en-US" sz="2400" smtClean="0">
                <a:solidFill>
                  <a:schemeClr val="bg1"/>
                </a:solidFill>
                <a:latin typeface="Blackadder ITC" pitchFamily="82" charset="0"/>
              </a:rPr>
              <a:t>spring 2015</a:t>
            </a:r>
            <a:endParaRPr lang="en-US" sz="2400" dirty="0" smtClean="0">
              <a:solidFill>
                <a:schemeClr val="bg1"/>
              </a:solidFill>
              <a:latin typeface="Blackadder ITC" pitchFamily="82" charset="0"/>
            </a:endParaRPr>
          </a:p>
        </p:txBody>
      </p:sp>
      <p:sp>
        <p:nvSpPr>
          <p:cNvPr id="8197" name="Rectangle 5"/>
          <p:cNvSpPr>
            <a:spLocks noChangeArrowheads="1"/>
          </p:cNvSpPr>
          <p:nvPr/>
        </p:nvSpPr>
        <p:spPr bwMode="auto">
          <a:xfrm>
            <a:off x="762000" y="2514600"/>
            <a:ext cx="7772400" cy="1143000"/>
          </a:xfrm>
          <a:prstGeom prst="rect">
            <a:avLst/>
          </a:prstGeom>
          <a:noFill/>
          <a:ln w="9525">
            <a:noFill/>
            <a:miter lim="800000"/>
            <a:headEnd/>
            <a:tailEnd/>
          </a:ln>
          <a:effectLst/>
        </p:spPr>
        <p:txBody>
          <a:bodyPr anchor="ctr"/>
          <a:lstStyle/>
          <a:p>
            <a:pPr algn="ctr">
              <a:defRPr/>
            </a:pPr>
            <a:r>
              <a:rPr lang="en-US" sz="4000" dirty="0" err="1" smtClean="0">
                <a:solidFill>
                  <a:prstClr val="white"/>
                </a:solidFill>
                <a:effectLst>
                  <a:outerShdw blurRad="38100" dist="38100" dir="2700000" algn="tl">
                    <a:srgbClr val="808080"/>
                  </a:outerShdw>
                </a:effectLst>
                <a:latin typeface="Ringbearer" pitchFamily="18" charset="0"/>
              </a:rPr>
              <a:t>ChristologY</a:t>
            </a:r>
            <a:endParaRPr lang="en-US" sz="4000" dirty="0" smtClean="0">
              <a:solidFill>
                <a:prstClr val="white"/>
              </a:solidFill>
              <a:effectLst>
                <a:outerShdw blurRad="38100" dist="38100" dir="2700000" algn="tl">
                  <a:srgbClr val="808080"/>
                </a:outerShdw>
              </a:effectLst>
              <a:latin typeface="Ringbearer" pitchFamily="18" charset="0"/>
            </a:endParaRPr>
          </a:p>
          <a:p>
            <a:pPr algn="ctr">
              <a:defRPr/>
            </a:pPr>
            <a:r>
              <a:rPr lang="en-US" sz="2400" dirty="0" smtClean="0">
                <a:solidFill>
                  <a:prstClr val="white"/>
                </a:solidFill>
                <a:effectLst>
                  <a:outerShdw blurRad="38100" dist="38100" dir="2700000" algn="tl">
                    <a:srgbClr val="808080"/>
                  </a:outerShdw>
                </a:effectLst>
                <a:latin typeface="Ringbearer" pitchFamily="18" charset="0"/>
              </a:rPr>
              <a:t>Part 1</a:t>
            </a:r>
          </a:p>
          <a:p>
            <a:pPr algn="ctr">
              <a:defRPr/>
            </a:pPr>
            <a:r>
              <a:rPr lang="en-US" sz="2400" dirty="0" smtClean="0">
                <a:solidFill>
                  <a:prstClr val="white"/>
                </a:solidFill>
                <a:effectLst>
                  <a:outerShdw blurRad="38100" dist="38100" dir="2700000" algn="tl">
                    <a:srgbClr val="808080"/>
                  </a:outerShdw>
                </a:effectLst>
                <a:latin typeface="Ringbearer" pitchFamily="18" charset="0"/>
              </a:rPr>
              <a:t>The person of Jesus </a:t>
            </a:r>
            <a:endParaRPr lang="en-US" sz="2400" dirty="0">
              <a:solidFill>
                <a:prstClr val="white"/>
              </a:solidFill>
              <a:effectLst>
                <a:outerShdw blurRad="38100" dist="38100" dir="2700000" algn="tl">
                  <a:srgbClr val="808080"/>
                </a:outerShdw>
              </a:effectLst>
              <a:latin typeface="Ringbearer" pitchFamily="18" charset="0"/>
            </a:endParaRPr>
          </a:p>
        </p:txBody>
      </p:sp>
    </p:spTree>
    <p:extLst>
      <p:ext uri="{BB962C8B-B14F-4D97-AF65-F5344CB8AC3E}">
        <p14:creationId xmlns:p14="http://schemas.microsoft.com/office/powerpoint/2010/main" val="65038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477669" y="379476"/>
            <a:ext cx="1981200" cy="612648"/>
          </a:xfrm>
          <a:prstGeom prst="wedgeRoundRectCallout">
            <a:avLst>
              <a:gd name="adj1" fmla="val -162509"/>
              <a:gd name="adj2" fmla="val 8805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719" y="2307771"/>
            <a:ext cx="47625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4719" y="2283958"/>
            <a:ext cx="47625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3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477669" y="379476"/>
            <a:ext cx="1981200" cy="612648"/>
          </a:xfrm>
          <a:prstGeom prst="wedgeRoundRectCallout">
            <a:avLst>
              <a:gd name="adj1" fmla="val -162509"/>
              <a:gd name="adj2" fmla="val 8805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8" name="Rectangle 7"/>
          <p:cNvSpPr/>
          <p:nvPr/>
        </p:nvSpPr>
        <p:spPr>
          <a:xfrm>
            <a:off x="381000" y="5410200"/>
            <a:ext cx="8458200" cy="1371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effectLst>
                  <a:outerShdw blurRad="38100" dist="38100" dir="2700000" algn="tl">
                    <a:srgbClr val="000000">
                      <a:alpha val="43137"/>
                    </a:srgbClr>
                  </a:outerShdw>
                </a:effectLst>
                <a:latin typeface="Ringbearer" pitchFamily="18" charset="0"/>
              </a:rPr>
              <a:t>“18 Now the birth of Jesus </a:t>
            </a:r>
            <a:r>
              <a:rPr lang="en-US" sz="2000" dirty="0" smtClean="0">
                <a:effectLst>
                  <a:outerShdw blurRad="38100" dist="38100" dir="2700000" algn="tl">
                    <a:srgbClr val="000000">
                      <a:alpha val="43137"/>
                    </a:srgbClr>
                  </a:outerShdw>
                </a:effectLst>
                <a:latin typeface="Ringbearer" pitchFamily="18" charset="0"/>
              </a:rPr>
              <a:t>Christ took </a:t>
            </a:r>
            <a:r>
              <a:rPr lang="en-US" sz="2000" dirty="0">
                <a:effectLst>
                  <a:outerShdw blurRad="38100" dist="38100" dir="2700000" algn="tl">
                    <a:srgbClr val="000000">
                      <a:alpha val="43137"/>
                    </a:srgbClr>
                  </a:outerShdw>
                </a:effectLst>
                <a:latin typeface="Ringbearer" pitchFamily="18" charset="0"/>
              </a:rPr>
              <a:t>place in this way. When his mother Mary had been </a:t>
            </a:r>
            <a:r>
              <a:rPr lang="en-US" sz="2000" dirty="0" smtClean="0">
                <a:effectLst>
                  <a:outerShdw blurRad="38100" dist="38100" dir="2700000" algn="tl">
                    <a:srgbClr val="000000">
                      <a:alpha val="43137"/>
                    </a:srgbClr>
                  </a:outerShdw>
                </a:effectLst>
                <a:latin typeface="Ringbearer" pitchFamily="18" charset="0"/>
              </a:rPr>
              <a:t>betrothed to </a:t>
            </a:r>
            <a:r>
              <a:rPr lang="en-US" sz="2000" dirty="0">
                <a:effectLst>
                  <a:outerShdw blurRad="38100" dist="38100" dir="2700000" algn="tl">
                    <a:srgbClr val="000000">
                      <a:alpha val="43137"/>
                    </a:srgbClr>
                  </a:outerShdw>
                </a:effectLst>
                <a:latin typeface="Ringbearer" pitchFamily="18" charset="0"/>
              </a:rPr>
              <a:t>Joseph, before they came together she was found to be with child from the Holy Spirit. </a:t>
            </a:r>
            <a:r>
              <a:rPr lang="en-US" sz="2000" i="1" dirty="0" smtClean="0">
                <a:effectLst>
                  <a:outerShdw blurRad="38100" dist="38100" dir="2700000" algn="tl">
                    <a:srgbClr val="000000">
                      <a:alpha val="43137"/>
                    </a:srgbClr>
                  </a:outerShdw>
                </a:effectLst>
                <a:latin typeface="Ringbearer" pitchFamily="18" charset="0"/>
              </a:rPr>
              <a:t>”    								Matt. 1:18</a:t>
            </a:r>
            <a:endParaRPr lang="en-US" sz="2000" dirty="0">
              <a:effectLst>
                <a:outerShdw blurRad="38100" dist="38100" dir="2700000" algn="tl">
                  <a:srgbClr val="000000">
                    <a:alpha val="43137"/>
                  </a:srgbClr>
                </a:outerShdw>
              </a:effectLst>
              <a:latin typeface="Ringbearer" pitchFamily="18" charset="0"/>
            </a:endParaRPr>
          </a:p>
        </p:txBody>
      </p:sp>
      <p:sp>
        <p:nvSpPr>
          <p:cNvPr id="9" name="TextBox 8"/>
          <p:cNvSpPr txBox="1"/>
          <p:nvPr/>
        </p:nvSpPr>
        <p:spPr>
          <a:xfrm>
            <a:off x="304800" y="1524000"/>
            <a:ext cx="5410200" cy="3477875"/>
          </a:xfrm>
          <a:prstGeom prst="rect">
            <a:avLst/>
          </a:prstGeom>
          <a:noFill/>
        </p:spPr>
        <p:txBody>
          <a:bodyPr wrap="square" rtlCol="0">
            <a:spAutoFit/>
          </a:bodyPr>
          <a:lstStyle/>
          <a:p>
            <a:r>
              <a:rPr lang="en-US" sz="2000" dirty="0" smtClean="0">
                <a:solidFill>
                  <a:schemeClr val="bg1">
                    <a:lumMod val="95000"/>
                  </a:schemeClr>
                </a:solidFill>
              </a:rPr>
              <a:t>The doctrinal importance of the virgin birth is seen in at least three areas.</a:t>
            </a:r>
          </a:p>
          <a:p>
            <a:pPr marL="457200" indent="-457200">
              <a:buAutoNum type="arabicPeriod"/>
            </a:pPr>
            <a:r>
              <a:rPr lang="en-US" sz="2000" dirty="0" smtClean="0">
                <a:solidFill>
                  <a:schemeClr val="bg1">
                    <a:lumMod val="95000"/>
                  </a:schemeClr>
                </a:solidFill>
              </a:rPr>
              <a:t>It shows that </a:t>
            </a:r>
            <a:r>
              <a:rPr lang="en-US" sz="2000" b="1" dirty="0" smtClean="0">
                <a:solidFill>
                  <a:schemeClr val="bg1">
                    <a:lumMod val="95000"/>
                  </a:schemeClr>
                </a:solidFill>
              </a:rPr>
              <a:t>salvation ultimately must come from the Lord</a:t>
            </a:r>
            <a:r>
              <a:rPr lang="en-US" sz="2000" dirty="0" smtClean="0">
                <a:solidFill>
                  <a:schemeClr val="bg1">
                    <a:lumMod val="95000"/>
                  </a:schemeClr>
                </a:solidFill>
              </a:rPr>
              <a:t>. </a:t>
            </a:r>
          </a:p>
          <a:p>
            <a:pPr marL="457200" indent="-457200"/>
            <a:endParaRPr lang="en-US" sz="2000" dirty="0" smtClean="0">
              <a:solidFill>
                <a:schemeClr val="bg1">
                  <a:lumMod val="95000"/>
                </a:schemeClr>
              </a:solidFill>
            </a:endParaRPr>
          </a:p>
          <a:p>
            <a:r>
              <a:rPr lang="en-US" sz="2000" dirty="0" smtClean="0">
                <a:solidFill>
                  <a:schemeClr val="bg1">
                    <a:lumMod val="95000"/>
                  </a:schemeClr>
                </a:solidFill>
              </a:rPr>
              <a:t>2. The virgin birth made </a:t>
            </a:r>
            <a:r>
              <a:rPr lang="en-US" sz="2000" b="1" dirty="0" smtClean="0">
                <a:solidFill>
                  <a:schemeClr val="bg1">
                    <a:lumMod val="95000"/>
                  </a:schemeClr>
                </a:solidFill>
              </a:rPr>
              <a:t>possible the uniting of full deity and full humanity in one person</a:t>
            </a:r>
            <a:r>
              <a:rPr lang="en-US" sz="2000" dirty="0" smtClean="0">
                <a:solidFill>
                  <a:schemeClr val="bg1">
                    <a:lumMod val="95000"/>
                  </a:schemeClr>
                </a:solidFill>
              </a:rPr>
              <a:t>.</a:t>
            </a:r>
          </a:p>
          <a:p>
            <a:endParaRPr lang="en-US" sz="2000" dirty="0" smtClean="0">
              <a:solidFill>
                <a:schemeClr val="bg1">
                  <a:lumMod val="95000"/>
                </a:schemeClr>
              </a:solidFill>
            </a:endParaRPr>
          </a:p>
          <a:p>
            <a:endParaRPr lang="en-US" sz="2000" dirty="0" smtClean="0">
              <a:solidFill>
                <a:schemeClr val="bg1">
                  <a:lumMod val="95000"/>
                </a:schemeClr>
              </a:solidFill>
            </a:endParaRPr>
          </a:p>
          <a:p>
            <a:r>
              <a:rPr lang="en-US" sz="2000" dirty="0" smtClean="0">
                <a:solidFill>
                  <a:schemeClr val="bg1">
                    <a:lumMod val="95000"/>
                  </a:schemeClr>
                </a:solidFill>
              </a:rPr>
              <a:t>3. The virgin birth also </a:t>
            </a:r>
            <a:r>
              <a:rPr lang="en-US" sz="2000" b="1" dirty="0" smtClean="0">
                <a:solidFill>
                  <a:schemeClr val="bg1">
                    <a:lumMod val="95000"/>
                  </a:schemeClr>
                </a:solidFill>
              </a:rPr>
              <a:t>makes possible Christ’s	 true humanity without inherited sin.</a:t>
            </a:r>
            <a:endParaRPr lang="en-US" sz="2000" b="1" dirty="0">
              <a:solidFill>
                <a:schemeClr val="bg1">
                  <a:lumMod val="95000"/>
                </a:schemeClr>
              </a:solidFill>
            </a:endParaRPr>
          </a:p>
        </p:txBody>
      </p:sp>
      <p:sp>
        <p:nvSpPr>
          <p:cNvPr id="11" name="Rounded Rectangular Callout 10"/>
          <p:cNvSpPr/>
          <p:nvPr/>
        </p:nvSpPr>
        <p:spPr>
          <a:xfrm>
            <a:off x="5562600" y="1066800"/>
            <a:ext cx="3276600" cy="1143000"/>
          </a:xfrm>
          <a:prstGeom prst="wedgeRoundRectCallout">
            <a:avLst>
              <a:gd name="adj1" fmla="val -59722"/>
              <a:gd name="adj2" fmla="val -68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95000"/>
                  </a:schemeClr>
                </a:solidFill>
              </a:rPr>
              <a:t>Just as God had promised that the “seed” of the woman (Gen. 3:15) would ultimately destroy the serpent, so God had to fulfill it.</a:t>
            </a:r>
            <a:endParaRPr lang="en-US" sz="1600" dirty="0"/>
          </a:p>
        </p:txBody>
      </p:sp>
      <p:sp>
        <p:nvSpPr>
          <p:cNvPr id="12" name="Rounded Rectangular Callout 11"/>
          <p:cNvSpPr/>
          <p:nvPr/>
        </p:nvSpPr>
        <p:spPr>
          <a:xfrm>
            <a:off x="5715000" y="2286000"/>
            <a:ext cx="3352800" cy="1524000"/>
          </a:xfrm>
          <a:prstGeom prst="wedgeRoundRectCallout">
            <a:avLst>
              <a:gd name="adj1" fmla="val -61322"/>
              <a:gd name="adj2" fmla="val 114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95000"/>
                  </a:schemeClr>
                </a:solidFill>
              </a:rPr>
              <a:t>Consider two ways God could have sent Jesus into the world:</a:t>
            </a:r>
          </a:p>
          <a:p>
            <a:pPr algn="ctr"/>
            <a:r>
              <a:rPr lang="en-US" sz="1600" dirty="0" smtClean="0">
                <a:solidFill>
                  <a:schemeClr val="bg1">
                    <a:lumMod val="95000"/>
                  </a:schemeClr>
                </a:solidFill>
              </a:rPr>
              <a:t>1. made human  in Heaven, sent as adult</a:t>
            </a:r>
          </a:p>
          <a:p>
            <a:pPr algn="ctr"/>
            <a:r>
              <a:rPr lang="en-US" sz="1600" dirty="0" smtClean="0">
                <a:solidFill>
                  <a:schemeClr val="bg1">
                    <a:lumMod val="95000"/>
                  </a:schemeClr>
                </a:solidFill>
              </a:rPr>
              <a:t>2.  Conceived by 2 human parents and made Divine/perfected </a:t>
            </a:r>
            <a:endParaRPr lang="en-US" sz="1600" dirty="0"/>
          </a:p>
        </p:txBody>
      </p:sp>
      <p:sp>
        <p:nvSpPr>
          <p:cNvPr id="13" name="Rounded Rectangular Callout 12"/>
          <p:cNvSpPr/>
          <p:nvPr/>
        </p:nvSpPr>
        <p:spPr>
          <a:xfrm>
            <a:off x="2362200" y="2590800"/>
            <a:ext cx="2971800" cy="533400"/>
          </a:xfrm>
          <a:prstGeom prst="wedgeRoundRectCallout">
            <a:avLst>
              <a:gd name="adj1" fmla="val 68347"/>
              <a:gd name="adj2" fmla="val 64719"/>
              <a:gd name="adj3" fmla="val 16667"/>
            </a:avLst>
          </a:prstGeom>
          <a:solidFill>
            <a:srgbClr val="763A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95000"/>
                  </a:schemeClr>
                </a:solidFill>
              </a:rPr>
              <a:t>See potential diametric problems?</a:t>
            </a:r>
            <a:endParaRPr lang="en-US" sz="1400" dirty="0"/>
          </a:p>
        </p:txBody>
      </p:sp>
      <p:sp>
        <p:nvSpPr>
          <p:cNvPr id="14" name="Rounded Rectangular Callout 13"/>
          <p:cNvSpPr/>
          <p:nvPr/>
        </p:nvSpPr>
        <p:spPr>
          <a:xfrm>
            <a:off x="5334000" y="3810000"/>
            <a:ext cx="3810000" cy="1524000"/>
          </a:xfrm>
          <a:prstGeom prst="wedgeRoundRectCallout">
            <a:avLst>
              <a:gd name="adj1" fmla="val -51969"/>
              <a:gd name="adj2" fmla="val -3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Jesus did not descend from Adam in exactly the same way in which every other human being has descended from Adam. And this helps us to understand why the legal guilt and moral corruption that belongs to all other human beings did not belong to Christ.</a:t>
            </a:r>
            <a:r>
              <a:rPr lang="en-US" sz="1400" dirty="0" smtClean="0">
                <a:solidFill>
                  <a:schemeClr val="bg1">
                    <a:lumMod val="95000"/>
                  </a:schemeClr>
                </a:solidFill>
              </a:rPr>
              <a:t>.</a:t>
            </a:r>
            <a:endParaRPr lang="en-US" sz="1400" dirty="0"/>
          </a:p>
        </p:txBody>
      </p:sp>
    </p:spTree>
    <p:extLst>
      <p:ext uri="{BB962C8B-B14F-4D97-AF65-F5344CB8AC3E}">
        <p14:creationId xmlns:p14="http://schemas.microsoft.com/office/powerpoint/2010/main" val="26803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a:xfrm>
            <a:off x="6477669" y="379476"/>
            <a:ext cx="1981200" cy="612648"/>
          </a:xfrm>
          <a:prstGeom prst="wedgeRoundRectCallout">
            <a:avLst>
              <a:gd name="adj1" fmla="val -162509"/>
              <a:gd name="adj2" fmla="val 8805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pic>
        <p:nvPicPr>
          <p:cNvPr id="6146" name="Picture 2" descr="http://blogs.blueletterbible.org/blb/wp-content/uploads/sites/2/2011/12/120511_virginbir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10" y="5660572"/>
            <a:ext cx="2500075" cy="104590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1.gstatic.com/images?q=tbn:ANd9GcRVvJBjSz4JGWAzpZsA9wO8RNNkVQE5kDqv--S5ZJ1HxQI96pNXt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806"/>
          <a:stretch/>
        </p:blipFill>
        <p:spPr bwMode="auto">
          <a:xfrm>
            <a:off x="1371600" y="1891683"/>
            <a:ext cx="3029268" cy="2856919"/>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4876800" y="1279035"/>
            <a:ext cx="3429000" cy="612648"/>
          </a:xfrm>
          <a:prstGeom prst="wedgeRoundRectCallout">
            <a:avLst>
              <a:gd name="adj1" fmla="val -68223"/>
              <a:gd name="adj2" fmla="val 93390"/>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Isn’t that the point?</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4724400" y="2438400"/>
            <a:ext cx="3614057" cy="1143000"/>
          </a:xfrm>
          <a:prstGeom prst="wedgeRoundRectCallout">
            <a:avLst>
              <a:gd name="adj1" fmla="val -64015"/>
              <a:gd name="adj2" fmla="val 52878"/>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If God can make an 23 pairs of X chromosomes….is it too difficult for Him to make 45 x’s &amp; 1 Y?</a:t>
            </a:r>
            <a:endParaRPr lang="en-US" dirty="0">
              <a:effectLst>
                <a:outerShdw blurRad="38100" dist="38100" dir="2700000" algn="tl">
                  <a:srgbClr val="000000">
                    <a:alpha val="43137"/>
                  </a:srgbClr>
                </a:outerShdw>
              </a:effectLst>
            </a:endParaRPr>
          </a:p>
        </p:txBody>
      </p:sp>
      <p:sp>
        <p:nvSpPr>
          <p:cNvPr id="3" name="TextBox 2"/>
          <p:cNvSpPr txBox="1"/>
          <p:nvPr/>
        </p:nvSpPr>
        <p:spPr>
          <a:xfrm>
            <a:off x="3429000" y="5867400"/>
            <a:ext cx="3048669" cy="400110"/>
          </a:xfrm>
          <a:prstGeom prst="rect">
            <a:avLst/>
          </a:prstGeom>
          <a:noFill/>
        </p:spPr>
        <p:txBody>
          <a:bodyPr wrap="square" rtlCol="0">
            <a:spAutoFit/>
          </a:bodyPr>
          <a:lstStyle/>
          <a:p>
            <a:r>
              <a:rPr lang="en-US" sz="2000" b="1" dirty="0" smtClean="0">
                <a:solidFill>
                  <a:schemeClr val="bg1">
                    <a:lumMod val="75000"/>
                  </a:schemeClr>
                </a:solidFill>
              </a:rPr>
              <a:t>Detractors &amp; Skeptics….</a:t>
            </a:r>
            <a:endParaRPr lang="en-US" sz="2000" b="1" dirty="0">
              <a:solidFill>
                <a:schemeClr val="bg1">
                  <a:lumMod val="75000"/>
                </a:schemeClr>
              </a:solidFill>
            </a:endParaRPr>
          </a:p>
        </p:txBody>
      </p:sp>
    </p:spTree>
    <p:extLst>
      <p:ext uri="{BB962C8B-B14F-4D97-AF65-F5344CB8AC3E}">
        <p14:creationId xmlns:p14="http://schemas.microsoft.com/office/powerpoint/2010/main" val="159560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7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876800" y="762000"/>
            <a:ext cx="3886200" cy="762000"/>
          </a:xfrm>
          <a:prstGeom prst="wedgeRoundRectCallout">
            <a:avLst>
              <a:gd name="adj1" fmla="val -66084"/>
              <a:gd name="adj2" fmla="val 3471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6" name="TextBox 5"/>
          <p:cNvSpPr txBox="1"/>
          <p:nvPr/>
        </p:nvSpPr>
        <p:spPr>
          <a:xfrm>
            <a:off x="304800" y="1447800"/>
            <a:ext cx="4267200" cy="3970318"/>
          </a:xfrm>
          <a:prstGeom prst="rect">
            <a:avLst/>
          </a:prstGeom>
          <a:noFill/>
        </p:spPr>
        <p:txBody>
          <a:bodyPr wrap="square" rtlCol="0">
            <a:spAutoFit/>
          </a:bodyPr>
          <a:lstStyle/>
          <a:p>
            <a:r>
              <a:rPr lang="en-US" sz="2800" b="1" dirty="0" err="1" smtClean="0">
                <a:solidFill>
                  <a:schemeClr val="bg1">
                    <a:lumMod val="95000"/>
                  </a:schemeClr>
                </a:solidFill>
              </a:rPr>
              <a:t>Eg</a:t>
            </a:r>
            <a:r>
              <a:rPr lang="en-US" sz="2800" b="1" dirty="0" smtClean="0">
                <a:solidFill>
                  <a:schemeClr val="bg1">
                    <a:lumMod val="95000"/>
                  </a:schemeClr>
                </a:solidFill>
              </a:rPr>
              <a:t>.</a:t>
            </a:r>
          </a:p>
          <a:p>
            <a:pPr marL="457200" indent="-457200">
              <a:buAutoNum type="arabicPeriod"/>
            </a:pPr>
            <a:r>
              <a:rPr lang="en-US" sz="2800" b="1" dirty="0" smtClean="0">
                <a:solidFill>
                  <a:schemeClr val="bg1">
                    <a:lumMod val="95000"/>
                  </a:schemeClr>
                </a:solidFill>
              </a:rPr>
              <a:t>Jesus had a human body</a:t>
            </a:r>
          </a:p>
          <a:p>
            <a:pPr marL="457200" indent="-457200"/>
            <a:endParaRPr lang="en-US" sz="2800" b="1" dirty="0" smtClean="0">
              <a:solidFill>
                <a:schemeClr val="bg1">
                  <a:lumMod val="95000"/>
                </a:schemeClr>
              </a:solidFill>
            </a:endParaRPr>
          </a:p>
          <a:p>
            <a:r>
              <a:rPr lang="en-US" sz="2800" b="1" dirty="0" smtClean="0">
                <a:solidFill>
                  <a:schemeClr val="bg1">
                    <a:lumMod val="95000"/>
                  </a:schemeClr>
                </a:solidFill>
              </a:rPr>
              <a:t>2. Jesus had a human mind</a:t>
            </a:r>
          </a:p>
          <a:p>
            <a:endParaRPr lang="en-US" sz="2800" b="1" dirty="0" smtClean="0">
              <a:solidFill>
                <a:schemeClr val="bg1">
                  <a:lumMod val="95000"/>
                </a:schemeClr>
              </a:solidFill>
            </a:endParaRPr>
          </a:p>
          <a:p>
            <a:r>
              <a:rPr lang="en-US" sz="2800" b="1" dirty="0" smtClean="0">
                <a:solidFill>
                  <a:schemeClr val="bg1">
                    <a:lumMod val="95000"/>
                  </a:schemeClr>
                </a:solidFill>
              </a:rPr>
              <a:t>3. Jesus had emotions</a:t>
            </a:r>
          </a:p>
          <a:p>
            <a:endParaRPr lang="en-US" sz="2800" b="1" dirty="0" smtClean="0">
              <a:solidFill>
                <a:schemeClr val="bg1">
                  <a:lumMod val="95000"/>
                </a:schemeClr>
              </a:solidFill>
            </a:endParaRPr>
          </a:p>
          <a:p>
            <a:r>
              <a:rPr lang="en-US" sz="2800" b="1" dirty="0" smtClean="0">
                <a:solidFill>
                  <a:schemeClr val="bg1">
                    <a:lumMod val="95000"/>
                  </a:schemeClr>
                </a:solidFill>
              </a:rPr>
              <a:t>4. People near Jesus saw Him as a man</a:t>
            </a:r>
          </a:p>
        </p:txBody>
      </p:sp>
      <p:pic>
        <p:nvPicPr>
          <p:cNvPr id="7170" name="Picture 2" descr="http://www.thebricktestament.com/the_life_of_jesus/jesus_curses_a_tree/mk11_12-13.jpg"/>
          <p:cNvPicPr>
            <a:picLocks noChangeAspect="1" noChangeArrowheads="1"/>
          </p:cNvPicPr>
          <p:nvPr/>
        </p:nvPicPr>
        <p:blipFill>
          <a:blip r:embed="rId4" cstate="print"/>
          <a:srcRect/>
          <a:stretch>
            <a:fillRect/>
          </a:stretch>
        </p:blipFill>
        <p:spPr bwMode="auto">
          <a:xfrm>
            <a:off x="4800600" y="1905000"/>
            <a:ext cx="3962400" cy="2971800"/>
          </a:xfrm>
          <a:prstGeom prst="rect">
            <a:avLst/>
          </a:prstGeom>
          <a:noFill/>
        </p:spPr>
      </p:pic>
      <p:sp>
        <p:nvSpPr>
          <p:cNvPr id="8" name="Rounded Rectangular Callout 7"/>
          <p:cNvSpPr/>
          <p:nvPr/>
        </p:nvSpPr>
        <p:spPr>
          <a:xfrm>
            <a:off x="5029200" y="2057400"/>
            <a:ext cx="2438400" cy="762000"/>
          </a:xfrm>
          <a:prstGeom prst="wedgeRoundRectCallout">
            <a:avLst>
              <a:gd name="adj1" fmla="val 59573"/>
              <a:gd name="adj2" fmla="val 7755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Hungry, thirsty, tired</a:t>
            </a:r>
            <a:endParaRPr lang="en-US" dirty="0">
              <a:effectLst>
                <a:outerShdw blurRad="38100" dist="38100" dir="2700000" algn="tl">
                  <a:srgbClr val="000000">
                    <a:alpha val="43137"/>
                  </a:srgbClr>
                </a:outerShdw>
              </a:effectLst>
            </a:endParaRPr>
          </a:p>
        </p:txBody>
      </p:sp>
      <p:sp>
        <p:nvSpPr>
          <p:cNvPr id="9" name="Rounded Rectangular Callout 8"/>
          <p:cNvSpPr/>
          <p:nvPr/>
        </p:nvSpPr>
        <p:spPr>
          <a:xfrm>
            <a:off x="4953000" y="3048000"/>
            <a:ext cx="2438400" cy="762000"/>
          </a:xfrm>
          <a:prstGeom prst="wedgeRoundRectCallout">
            <a:avLst>
              <a:gd name="adj1" fmla="val 57729"/>
              <a:gd name="adj2" fmla="val 1656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Increased in wisdom</a:t>
            </a:r>
            <a:endParaRPr lang="en-US" dirty="0">
              <a:effectLst>
                <a:outerShdw blurRad="38100" dist="38100" dir="2700000" algn="tl">
                  <a:srgbClr val="000000">
                    <a:alpha val="43137"/>
                  </a:srgbClr>
                </a:outerShdw>
              </a:effectLst>
            </a:endParaRPr>
          </a:p>
        </p:txBody>
      </p:sp>
      <p:sp>
        <p:nvSpPr>
          <p:cNvPr id="10" name="Rounded Rectangular Callout 9"/>
          <p:cNvSpPr/>
          <p:nvPr/>
        </p:nvSpPr>
        <p:spPr>
          <a:xfrm>
            <a:off x="4953000" y="3962400"/>
            <a:ext cx="2438400" cy="762000"/>
          </a:xfrm>
          <a:prstGeom prst="wedgeRoundRectCallout">
            <a:avLst>
              <a:gd name="adj1" fmla="val 56499"/>
              <a:gd name="adj2" fmla="val -3064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Troubled soul, marveled, angered</a:t>
            </a:r>
            <a:endParaRPr lang="en-US" dirty="0">
              <a:effectLst>
                <a:outerShdw blurRad="38100" dist="38100" dir="2700000" algn="tl">
                  <a:srgbClr val="000000">
                    <a:alpha val="43137"/>
                  </a:srgbClr>
                </a:outerShdw>
              </a:effectLst>
            </a:endParaRPr>
          </a:p>
        </p:txBody>
      </p:sp>
      <p:sp>
        <p:nvSpPr>
          <p:cNvPr id="11" name="TextBox 10"/>
          <p:cNvSpPr txBox="1"/>
          <p:nvPr/>
        </p:nvSpPr>
        <p:spPr>
          <a:xfrm>
            <a:off x="0" y="5410200"/>
            <a:ext cx="9144000" cy="1477328"/>
          </a:xfrm>
          <a:prstGeom prst="rect">
            <a:avLst/>
          </a:prstGeom>
          <a:noFill/>
        </p:spPr>
        <p:txBody>
          <a:bodyPr wrap="square" rtlCol="0">
            <a:spAutoFit/>
          </a:bodyPr>
          <a:lstStyle/>
          <a:p>
            <a:r>
              <a:rPr lang="en-US" dirty="0" smtClean="0">
                <a:solidFill>
                  <a:schemeClr val="bg1">
                    <a:lumMod val="95000"/>
                  </a:schemeClr>
                </a:solidFill>
              </a:rPr>
              <a:t>“</a:t>
            </a:r>
            <a:r>
              <a:rPr lang="en-US" i="1" dirty="0" smtClean="0">
                <a:solidFill>
                  <a:schemeClr val="bg1">
                    <a:lumMod val="95000"/>
                  </a:schemeClr>
                </a:solidFill>
              </a:rPr>
              <a:t>Where did this man get this wisdom and these mighty works? Is not this the carpenter’s son? Is not his </a:t>
            </a:r>
            <a:r>
              <a:rPr lang="en-US" dirty="0" smtClean="0">
                <a:solidFill>
                  <a:schemeClr val="bg1">
                    <a:lumMod val="95000"/>
                  </a:schemeClr>
                </a:solidFill>
              </a:rPr>
              <a:t>mother called Mary? And are not his brothers James and Joseph and Simon and Judas? And are not all his sisters with us? Where then did this man get all this?” And </a:t>
            </a:r>
            <a:r>
              <a:rPr lang="en-US" i="1" dirty="0" smtClean="0">
                <a:solidFill>
                  <a:schemeClr val="bg1">
                    <a:lumMod val="95000"/>
                  </a:schemeClr>
                </a:solidFill>
              </a:rPr>
              <a:t>they took offense at him.... And he did not do many mighty works there, because of their unbelief. (Matt. 13:53–</a:t>
            </a:r>
          </a:p>
          <a:p>
            <a:r>
              <a:rPr lang="en-US" dirty="0" smtClean="0">
                <a:solidFill>
                  <a:schemeClr val="bg1">
                    <a:lumMod val="95000"/>
                  </a:schemeClr>
                </a:solidFill>
              </a:rPr>
              <a:t>58)</a:t>
            </a:r>
            <a:endParaRPr lang="en-US" dirty="0">
              <a:solidFill>
                <a:schemeClr val="bg1">
                  <a:lumMod val="95000"/>
                </a:schemeClr>
              </a:solidFill>
            </a:endParaRPr>
          </a:p>
        </p:txBody>
      </p:sp>
    </p:spTree>
    <p:extLst>
      <p:ext uri="{BB962C8B-B14F-4D97-AF65-F5344CB8AC3E}">
        <p14:creationId xmlns:p14="http://schemas.microsoft.com/office/powerpoint/2010/main" val="1041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7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447800"/>
            <a:ext cx="5943600" cy="461665"/>
          </a:xfrm>
          <a:prstGeom prst="rect">
            <a:avLst/>
          </a:prstGeom>
          <a:noFill/>
        </p:spPr>
        <p:txBody>
          <a:bodyPr wrap="square" rtlCol="0">
            <a:spAutoFit/>
          </a:bodyPr>
          <a:lstStyle/>
          <a:p>
            <a:r>
              <a:rPr lang="en-US" sz="2400" b="1" i="1" dirty="0" smtClean="0">
                <a:solidFill>
                  <a:schemeClr val="bg1">
                    <a:lumMod val="95000"/>
                  </a:schemeClr>
                </a:solidFill>
              </a:rPr>
              <a:t>Jesus was human…yet sinless</a:t>
            </a:r>
          </a:p>
        </p:txBody>
      </p:sp>
      <p:sp>
        <p:nvSpPr>
          <p:cNvPr id="11" name="TextBox 10"/>
          <p:cNvSpPr txBox="1"/>
          <p:nvPr/>
        </p:nvSpPr>
        <p:spPr>
          <a:xfrm>
            <a:off x="0" y="3200400"/>
            <a:ext cx="9296400" cy="3323987"/>
          </a:xfrm>
          <a:prstGeom prst="rect">
            <a:avLst/>
          </a:prstGeom>
          <a:noFill/>
        </p:spPr>
        <p:txBody>
          <a:bodyPr wrap="square" rtlCol="0">
            <a:spAutoFit/>
          </a:bodyPr>
          <a:lstStyle/>
          <a:p>
            <a:r>
              <a:rPr lang="en-US" sz="2400" dirty="0" smtClean="0">
                <a:solidFill>
                  <a:schemeClr val="bg1">
                    <a:lumMod val="95000"/>
                  </a:schemeClr>
                </a:solidFill>
              </a:rPr>
              <a:t>The statements about Jesus’ </a:t>
            </a:r>
            <a:r>
              <a:rPr lang="en-US" sz="2400" dirty="0" err="1" smtClean="0">
                <a:solidFill>
                  <a:schemeClr val="bg1">
                    <a:lumMod val="95000"/>
                  </a:schemeClr>
                </a:solidFill>
              </a:rPr>
              <a:t>sinlessness</a:t>
            </a:r>
            <a:r>
              <a:rPr lang="en-US" sz="2400" dirty="0" smtClean="0">
                <a:solidFill>
                  <a:schemeClr val="bg1">
                    <a:lumMod val="95000"/>
                  </a:schemeClr>
                </a:solidFill>
              </a:rPr>
              <a:t> are quite explicit in John’s gospel:</a:t>
            </a:r>
            <a:r>
              <a:rPr lang="en-US" dirty="0" smtClean="0">
                <a:solidFill>
                  <a:schemeClr val="bg1">
                    <a:lumMod val="95000"/>
                  </a:schemeClr>
                </a:solidFill>
              </a:rPr>
              <a:t>		“I am the light of the world” (John 8:12).</a:t>
            </a:r>
          </a:p>
          <a:p>
            <a:endParaRPr lang="en-US" dirty="0" smtClean="0">
              <a:solidFill>
                <a:schemeClr val="bg1">
                  <a:lumMod val="95000"/>
                </a:schemeClr>
              </a:solidFill>
            </a:endParaRPr>
          </a:p>
          <a:p>
            <a:pPr lvl="1"/>
            <a:r>
              <a:rPr lang="en-US" dirty="0" smtClean="0">
                <a:solidFill>
                  <a:schemeClr val="bg1">
                    <a:lumMod val="95000"/>
                  </a:schemeClr>
                </a:solidFill>
              </a:rPr>
              <a:t> “I always do what is pleasing to him” (John 8:29; the present tense gives the sense of</a:t>
            </a:r>
          </a:p>
          <a:p>
            <a:pPr lvl="1"/>
            <a:r>
              <a:rPr lang="en-US" dirty="0" smtClean="0">
                <a:solidFill>
                  <a:schemeClr val="bg1">
                    <a:lumMod val="95000"/>
                  </a:schemeClr>
                </a:solidFill>
              </a:rPr>
              <a:t>continual activity, “I </a:t>
            </a:r>
            <a:r>
              <a:rPr lang="en-US" i="1" dirty="0" smtClean="0">
                <a:solidFill>
                  <a:schemeClr val="bg1">
                    <a:lumMod val="95000"/>
                  </a:schemeClr>
                </a:solidFill>
              </a:rPr>
              <a:t>am always doing what is pleasing to him”). At the end of his life,</a:t>
            </a:r>
          </a:p>
          <a:p>
            <a:pPr lvl="1"/>
            <a:r>
              <a:rPr lang="en-US" dirty="0" smtClean="0">
                <a:solidFill>
                  <a:schemeClr val="bg1">
                    <a:lumMod val="95000"/>
                  </a:schemeClr>
                </a:solidFill>
              </a:rPr>
              <a:t>Jesus could say, “I have kept my Father’s commandments and abide in his love”</a:t>
            </a:r>
          </a:p>
          <a:p>
            <a:pPr lvl="1"/>
            <a:r>
              <a:rPr lang="en-US" dirty="0" smtClean="0">
                <a:solidFill>
                  <a:schemeClr val="bg1">
                    <a:lumMod val="95000"/>
                  </a:schemeClr>
                </a:solidFill>
              </a:rPr>
              <a:t>(John 15:10).</a:t>
            </a:r>
          </a:p>
          <a:p>
            <a:endParaRPr lang="en-US" dirty="0" smtClean="0">
              <a:solidFill>
                <a:schemeClr val="bg1">
                  <a:lumMod val="95000"/>
                </a:schemeClr>
              </a:solidFill>
            </a:endParaRPr>
          </a:p>
          <a:p>
            <a:pPr lvl="1"/>
            <a:r>
              <a:rPr lang="en-US" dirty="0" smtClean="0">
                <a:solidFill>
                  <a:schemeClr val="bg1">
                    <a:lumMod val="95000"/>
                  </a:schemeClr>
                </a:solidFill>
              </a:rPr>
              <a:t> It is significant that when Jesus was put on trial before Pilate, in spite of</a:t>
            </a:r>
          </a:p>
          <a:p>
            <a:pPr lvl="1"/>
            <a:r>
              <a:rPr lang="en-US" dirty="0" smtClean="0">
                <a:solidFill>
                  <a:schemeClr val="bg1">
                    <a:lumMod val="95000"/>
                  </a:schemeClr>
                </a:solidFill>
              </a:rPr>
              <a:t>the accusations of the Jews, Pilate could only conclude, “I find no crime in him”</a:t>
            </a:r>
          </a:p>
          <a:p>
            <a:pPr lvl="1"/>
            <a:r>
              <a:rPr lang="en-US" dirty="0" smtClean="0">
                <a:solidFill>
                  <a:schemeClr val="bg1">
                    <a:lumMod val="95000"/>
                  </a:schemeClr>
                </a:solidFill>
              </a:rPr>
              <a:t>(John 18:38).</a:t>
            </a:r>
            <a:endParaRPr lang="en-US" dirty="0">
              <a:solidFill>
                <a:schemeClr val="bg1">
                  <a:lumMod val="95000"/>
                </a:schemeClr>
              </a:solidFill>
            </a:endParaRPr>
          </a:p>
        </p:txBody>
      </p:sp>
      <p:sp>
        <p:nvSpPr>
          <p:cNvPr id="12" name="Rounded Rectangular Callout 11"/>
          <p:cNvSpPr/>
          <p:nvPr/>
        </p:nvSpPr>
        <p:spPr>
          <a:xfrm>
            <a:off x="6934200" y="609600"/>
            <a:ext cx="1304869" cy="612648"/>
          </a:xfrm>
          <a:prstGeom prst="wedgeRoundRectCallout">
            <a:avLst>
              <a:gd name="adj1" fmla="val -240187"/>
              <a:gd name="adj2" fmla="val 6302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3" name="Rectangle 12"/>
          <p:cNvSpPr/>
          <p:nvPr/>
        </p:nvSpPr>
        <p:spPr>
          <a:xfrm>
            <a:off x="304800" y="1905000"/>
            <a:ext cx="8458200" cy="1295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effectLst>
                  <a:outerShdw blurRad="38100" dist="38100" dir="2700000" algn="tl">
                    <a:srgbClr val="000000">
                      <a:alpha val="43137"/>
                    </a:srgbClr>
                  </a:outerShdw>
                </a:effectLst>
                <a:latin typeface="Ringbearer" pitchFamily="18" charset="0"/>
              </a:rPr>
              <a:t>“</a:t>
            </a:r>
            <a:r>
              <a:rPr lang="en-US" sz="2000" baseline="30000" dirty="0" smtClean="0">
                <a:effectLst>
                  <a:outerShdw blurRad="38100" dist="38100" dir="2700000" algn="tl">
                    <a:srgbClr val="000000">
                      <a:alpha val="43137"/>
                    </a:srgbClr>
                  </a:outerShdw>
                </a:effectLst>
                <a:latin typeface="Ringbearer" pitchFamily="18" charset="0"/>
              </a:rPr>
              <a:t>15 </a:t>
            </a:r>
            <a:r>
              <a:rPr lang="en-US" sz="2000" dirty="0" smtClean="0">
                <a:effectLst>
                  <a:outerShdw blurRad="38100" dist="38100" dir="2700000" algn="tl">
                    <a:srgbClr val="000000">
                      <a:alpha val="43137"/>
                    </a:srgbClr>
                  </a:outerShdw>
                </a:effectLst>
                <a:latin typeface="Ringbearer" pitchFamily="18" charset="0"/>
              </a:rPr>
              <a:t>For we do not have a high priest who is unable to sympathize with our weaknesses, but one who in every respect has been tempted as we are—yet without sin</a:t>
            </a:r>
            <a:r>
              <a:rPr lang="en-US" sz="2000" dirty="0" smtClean="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latin typeface="Ringbearer" pitchFamily="18" charset="0"/>
              </a:rPr>
              <a:t>											Hebrews 4:15 </a:t>
            </a:r>
            <a:endParaRPr lang="en-US" sz="2000" dirty="0">
              <a:effectLst>
                <a:outerShdw blurRad="38100" dist="38100" dir="2700000" algn="tl">
                  <a:srgbClr val="000000">
                    <a:alpha val="43137"/>
                  </a:srgbClr>
                </a:outerShdw>
              </a:effectLst>
              <a:latin typeface="Ringbearer" pitchFamily="18" charset="0"/>
            </a:endParaRPr>
          </a:p>
        </p:txBody>
      </p:sp>
    </p:spTree>
    <p:extLst>
      <p:ext uri="{BB962C8B-B14F-4D97-AF65-F5344CB8AC3E}">
        <p14:creationId xmlns:p14="http://schemas.microsoft.com/office/powerpoint/2010/main" val="1041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447800"/>
            <a:ext cx="5943600" cy="461665"/>
          </a:xfrm>
          <a:prstGeom prst="rect">
            <a:avLst/>
          </a:prstGeom>
          <a:noFill/>
        </p:spPr>
        <p:txBody>
          <a:bodyPr wrap="square" rtlCol="0">
            <a:spAutoFit/>
          </a:bodyPr>
          <a:lstStyle/>
          <a:p>
            <a:r>
              <a:rPr lang="en-US" sz="2400" b="1" i="1" dirty="0" smtClean="0">
                <a:solidFill>
                  <a:schemeClr val="bg1">
                    <a:lumMod val="95000"/>
                  </a:schemeClr>
                </a:solidFill>
              </a:rPr>
              <a:t>Jesus was human…yet sinless</a:t>
            </a:r>
          </a:p>
        </p:txBody>
      </p:sp>
      <p:sp>
        <p:nvSpPr>
          <p:cNvPr id="11" name="TextBox 10"/>
          <p:cNvSpPr txBox="1"/>
          <p:nvPr/>
        </p:nvSpPr>
        <p:spPr>
          <a:xfrm>
            <a:off x="0" y="1752600"/>
            <a:ext cx="9296400" cy="5816977"/>
          </a:xfrm>
          <a:prstGeom prst="rect">
            <a:avLst/>
          </a:prstGeom>
          <a:noFill/>
        </p:spPr>
        <p:txBody>
          <a:bodyPr wrap="square" rtlCol="0">
            <a:spAutoFit/>
          </a:bodyPr>
          <a:lstStyle/>
          <a:p>
            <a:r>
              <a:rPr lang="en-US" sz="2400" dirty="0" smtClean="0">
                <a:solidFill>
                  <a:schemeClr val="bg1">
                    <a:lumMod val="95000"/>
                  </a:schemeClr>
                </a:solidFill>
              </a:rPr>
              <a:t>Also…consider the temptation of Christ compared to Adam &amp; Eve:</a:t>
            </a:r>
          </a:p>
          <a:p>
            <a:endParaRPr lang="en-US" sz="2400" dirty="0" smtClean="0">
              <a:solidFill>
                <a:schemeClr val="bg1">
                  <a:lumMod val="95000"/>
                </a:schemeClr>
              </a:solidFill>
            </a:endParaRPr>
          </a:p>
          <a:p>
            <a:r>
              <a:rPr lang="en-US" sz="2400" b="1" dirty="0" smtClean="0">
                <a:solidFill>
                  <a:schemeClr val="accent2">
                    <a:lumMod val="60000"/>
                    <a:lumOff val="40000"/>
                  </a:schemeClr>
                </a:solidFill>
              </a:rPr>
              <a:t>	         ADAM &amp; EVE				</a:t>
            </a:r>
            <a:r>
              <a:rPr lang="en-US" sz="2400" b="1" dirty="0" smtClean="0">
                <a:solidFill>
                  <a:schemeClr val="accent1">
                    <a:lumMod val="60000"/>
                    <a:lumOff val="40000"/>
                  </a:schemeClr>
                </a:solidFill>
              </a:rPr>
              <a:t>CHRIST</a:t>
            </a:r>
          </a:p>
          <a:p>
            <a:endParaRPr lang="en-US" sz="2400" dirty="0" smtClean="0">
              <a:solidFill>
                <a:schemeClr val="bg1">
                  <a:lumMod val="95000"/>
                </a:schemeClr>
              </a:solidFill>
            </a:endParaRPr>
          </a:p>
          <a:p>
            <a:r>
              <a:rPr lang="en-US" sz="2400" dirty="0" smtClean="0">
                <a:solidFill>
                  <a:schemeClr val="bg1">
                    <a:lumMod val="95000"/>
                  </a:schemeClr>
                </a:solidFill>
              </a:rPr>
              <a:t>		 garden				wilderness</a:t>
            </a:r>
          </a:p>
          <a:p>
            <a:r>
              <a:rPr lang="en-US" sz="2400" dirty="0" smtClean="0">
                <a:solidFill>
                  <a:schemeClr val="bg1">
                    <a:lumMod val="95000"/>
                  </a:schemeClr>
                </a:solidFill>
              </a:rPr>
              <a:t>	  surrounded by food			     fasted for 40 days</a:t>
            </a:r>
          </a:p>
          <a:p>
            <a:r>
              <a:rPr lang="en-US" sz="2400" dirty="0" smtClean="0">
                <a:solidFill>
                  <a:schemeClr val="bg1">
                    <a:lumMod val="95000"/>
                  </a:schemeClr>
                </a:solidFill>
              </a:rPr>
              <a:t>     fellowship w/ God &amp; each other	     alone (no human relationship)</a:t>
            </a:r>
          </a:p>
          <a:p>
            <a:r>
              <a:rPr lang="en-US" sz="2400" dirty="0" smtClean="0">
                <a:solidFill>
                  <a:schemeClr val="bg1">
                    <a:lumMod val="95000"/>
                  </a:schemeClr>
                </a:solidFill>
              </a:rPr>
              <a:t>		healthy			     near physical death</a:t>
            </a:r>
          </a:p>
          <a:p>
            <a:r>
              <a:rPr lang="en-US" sz="2400" dirty="0" smtClean="0">
                <a:solidFill>
                  <a:schemeClr val="bg1">
                    <a:lumMod val="95000"/>
                  </a:schemeClr>
                </a:solidFill>
              </a:rPr>
              <a:t>	relied on Father’s directive		relied on Father’s directive</a:t>
            </a: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a:p>
            <a:r>
              <a:rPr lang="en-US" sz="2400" dirty="0" smtClean="0">
                <a:solidFill>
                  <a:schemeClr val="bg1">
                    <a:lumMod val="95000"/>
                  </a:schemeClr>
                </a:solidFill>
              </a:rPr>
              <a:t>	</a:t>
            </a:r>
            <a:r>
              <a:rPr lang="en-US" dirty="0" smtClean="0">
                <a:solidFill>
                  <a:schemeClr val="bg1">
                    <a:lumMod val="95000"/>
                  </a:schemeClr>
                </a:solidFill>
              </a:rPr>
              <a:t>	</a:t>
            </a:r>
          </a:p>
          <a:p>
            <a:endParaRPr lang="en-US" dirty="0" smtClean="0">
              <a:solidFill>
                <a:schemeClr val="bg1">
                  <a:lumMod val="95000"/>
                </a:schemeClr>
              </a:solidFill>
            </a:endParaRPr>
          </a:p>
          <a:p>
            <a:r>
              <a:rPr lang="en-US" dirty="0" smtClean="0">
                <a:solidFill>
                  <a:schemeClr val="bg1">
                    <a:lumMod val="95000"/>
                  </a:schemeClr>
                </a:solidFill>
              </a:rPr>
              <a:t>	</a:t>
            </a:r>
            <a:endParaRPr lang="en-US" dirty="0">
              <a:solidFill>
                <a:schemeClr val="bg1">
                  <a:lumMod val="95000"/>
                </a:schemeClr>
              </a:solidFill>
            </a:endParaRPr>
          </a:p>
        </p:txBody>
      </p:sp>
      <p:sp>
        <p:nvSpPr>
          <p:cNvPr id="12" name="Rounded Rectangular Callout 11"/>
          <p:cNvSpPr/>
          <p:nvPr/>
        </p:nvSpPr>
        <p:spPr>
          <a:xfrm>
            <a:off x="6934200" y="609600"/>
            <a:ext cx="1304869" cy="612648"/>
          </a:xfrm>
          <a:prstGeom prst="wedgeRoundRectCallout">
            <a:avLst>
              <a:gd name="adj1" fmla="val -240187"/>
              <a:gd name="adj2" fmla="val 63020"/>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9" name="TextBox 8"/>
          <p:cNvSpPr txBox="1"/>
          <p:nvPr/>
        </p:nvSpPr>
        <p:spPr>
          <a:xfrm>
            <a:off x="304800" y="5334000"/>
            <a:ext cx="8534400" cy="1354217"/>
          </a:xfrm>
          <a:prstGeom prst="rect">
            <a:avLst/>
          </a:prstGeom>
          <a:noFill/>
        </p:spPr>
        <p:txBody>
          <a:bodyPr wrap="square" rtlCol="0">
            <a:spAutoFit/>
          </a:bodyPr>
          <a:lstStyle/>
          <a:p>
            <a:r>
              <a:rPr lang="en-US" sz="2800" b="1" dirty="0" smtClean="0">
                <a:solidFill>
                  <a:schemeClr val="accent1">
                    <a:lumMod val="60000"/>
                    <a:lumOff val="40000"/>
                  </a:schemeClr>
                </a:solidFill>
                <a:effectLst>
                  <a:outerShdw blurRad="38100" dist="38100" dir="2700000" algn="tl">
                    <a:srgbClr val="000000">
                      <a:alpha val="43137"/>
                    </a:srgbClr>
                  </a:outerShdw>
                </a:effectLst>
              </a:rPr>
              <a:t>The Ultimate Example of “Do harder things”</a:t>
            </a:r>
          </a:p>
          <a:p>
            <a:r>
              <a:rPr lang="en-US" dirty="0" smtClean="0">
                <a:solidFill>
                  <a:schemeClr val="accent1">
                    <a:lumMod val="60000"/>
                    <a:lumOff val="40000"/>
                  </a:schemeClr>
                </a:solidFill>
              </a:rPr>
              <a:t>--rather than choosing instant gratification (on the spot bread; immediate route to power; force Father’s rescue in a notable spectacle) Jesus chose lifelong obedience and suffering at the  hands of unjust Sinners.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041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2000"/>
                                        <p:tgtEl>
                                          <p:spTgt spid="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fade">
                                      <p:cBhvr>
                                        <p:cTn id="12" dur="2000"/>
                                        <p:tgtEl>
                                          <p:spTgt spid="11">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animEffect transition="in" filter="fade">
                                      <p:cBhvr>
                                        <p:cTn id="15" dur="2000"/>
                                        <p:tgtEl>
                                          <p:spTgt spid="11">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7" end="7"/>
                                            </p:txEl>
                                          </p:spTgt>
                                        </p:tgtEl>
                                        <p:attrNameLst>
                                          <p:attrName>style.visibility</p:attrName>
                                        </p:attrNameLst>
                                      </p:cBhvr>
                                      <p:to>
                                        <p:strVal val="visible"/>
                                      </p:to>
                                    </p:set>
                                    <p:animEffect transition="in" filter="fade">
                                      <p:cBhvr>
                                        <p:cTn id="20" dur="2000"/>
                                        <p:tgtEl>
                                          <p:spTgt spid="11">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Effect transition="in" filter="fade">
                                      <p:cBhvr>
                                        <p:cTn id="25"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3" name="TextBox 2"/>
          <p:cNvSpPr txBox="1"/>
          <p:nvPr/>
        </p:nvSpPr>
        <p:spPr>
          <a:xfrm>
            <a:off x="4625176" y="870466"/>
            <a:ext cx="4458252" cy="1938992"/>
          </a:xfrm>
          <a:prstGeom prst="rect">
            <a:avLst/>
          </a:prstGeom>
          <a:noFill/>
        </p:spPr>
        <p:txBody>
          <a:bodyPr wrap="square" rtlCol="0">
            <a:spAutoFit/>
          </a:bodyPr>
          <a:lstStyle/>
          <a:p>
            <a:r>
              <a:rPr lang="en-US" sz="2000" dirty="0" smtClean="0">
                <a:solidFill>
                  <a:schemeClr val="bg1">
                    <a:lumMod val="85000"/>
                  </a:schemeClr>
                </a:solidFill>
              </a:rPr>
              <a:t>What we can say with surety:</a:t>
            </a:r>
          </a:p>
          <a:p>
            <a:r>
              <a:rPr lang="en-US" sz="2000" dirty="0" smtClean="0">
                <a:solidFill>
                  <a:schemeClr val="bg1">
                    <a:lumMod val="85000"/>
                  </a:schemeClr>
                </a:solidFill>
              </a:rPr>
              <a:t>    1.  Christ never sinned </a:t>
            </a:r>
          </a:p>
          <a:p>
            <a:r>
              <a:rPr lang="en-US" sz="2000" dirty="0" smtClean="0">
                <a:solidFill>
                  <a:schemeClr val="bg1">
                    <a:lumMod val="85000"/>
                  </a:schemeClr>
                </a:solidFill>
              </a:rPr>
              <a:t>    2.  Jesus was tempted by real 	</a:t>
            </a:r>
            <a:r>
              <a:rPr lang="en-US" sz="2000" dirty="0">
                <a:solidFill>
                  <a:schemeClr val="bg1">
                    <a:lumMod val="85000"/>
                  </a:schemeClr>
                </a:solidFill>
              </a:rPr>
              <a:t>	</a:t>
            </a:r>
            <a:r>
              <a:rPr lang="en-US" sz="2000" dirty="0" smtClean="0">
                <a:solidFill>
                  <a:schemeClr val="bg1">
                    <a:lumMod val="85000"/>
                  </a:schemeClr>
                </a:solidFill>
              </a:rPr>
              <a:t>temptations. (</a:t>
            </a:r>
            <a:r>
              <a:rPr lang="en-US" sz="2000" dirty="0" err="1" smtClean="0">
                <a:solidFill>
                  <a:schemeClr val="bg1">
                    <a:lumMod val="85000"/>
                  </a:schemeClr>
                </a:solidFill>
              </a:rPr>
              <a:t>Heb</a:t>
            </a:r>
            <a:r>
              <a:rPr lang="en-US" sz="2000" dirty="0" smtClean="0">
                <a:solidFill>
                  <a:schemeClr val="bg1">
                    <a:lumMod val="85000"/>
                  </a:schemeClr>
                </a:solidFill>
              </a:rPr>
              <a:t> 4:15)</a:t>
            </a:r>
          </a:p>
          <a:p>
            <a:r>
              <a:rPr lang="en-US" sz="2000" dirty="0" smtClean="0">
                <a:solidFill>
                  <a:schemeClr val="bg1">
                    <a:lumMod val="85000"/>
                  </a:schemeClr>
                </a:solidFill>
              </a:rPr>
              <a:t>    3.  God cannot be tempted by evil </a:t>
            </a:r>
          </a:p>
          <a:p>
            <a:r>
              <a:rPr lang="en-US" sz="2000" dirty="0">
                <a:solidFill>
                  <a:schemeClr val="bg1">
                    <a:lumMod val="85000"/>
                  </a:schemeClr>
                </a:solidFill>
              </a:rPr>
              <a:t>	</a:t>
            </a:r>
            <a:r>
              <a:rPr lang="en-US" sz="2000" dirty="0" smtClean="0">
                <a:solidFill>
                  <a:schemeClr val="bg1">
                    <a:lumMod val="85000"/>
                  </a:schemeClr>
                </a:solidFill>
              </a:rPr>
              <a:t>		(</a:t>
            </a:r>
            <a:r>
              <a:rPr lang="en-US" sz="2000" dirty="0" err="1" smtClean="0">
                <a:solidFill>
                  <a:schemeClr val="bg1">
                    <a:lumMod val="85000"/>
                  </a:schemeClr>
                </a:solidFill>
              </a:rPr>
              <a:t>Js</a:t>
            </a:r>
            <a:r>
              <a:rPr lang="en-US" sz="2000" dirty="0" smtClean="0">
                <a:solidFill>
                  <a:schemeClr val="bg1">
                    <a:lumMod val="85000"/>
                  </a:schemeClr>
                </a:solidFill>
              </a:rPr>
              <a:t> 1:13)</a:t>
            </a:r>
          </a:p>
        </p:txBody>
      </p:sp>
    </p:spTree>
    <p:extLst>
      <p:ext uri="{BB962C8B-B14F-4D97-AF65-F5344CB8AC3E}">
        <p14:creationId xmlns:p14="http://schemas.microsoft.com/office/powerpoint/2010/main" val="18177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uiExpand="1"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516797"/>
            <a:ext cx="7543800" cy="1323439"/>
          </a:xfrm>
          <a:prstGeom prst="rect">
            <a:avLst/>
          </a:prstGeom>
          <a:noFill/>
        </p:spPr>
        <p:txBody>
          <a:bodyPr wrap="square" rtlCol="0">
            <a:spAutoFit/>
          </a:bodyPr>
          <a:lstStyle/>
          <a:p>
            <a:r>
              <a:rPr lang="en-US" sz="2000" dirty="0" smtClean="0">
                <a:solidFill>
                  <a:schemeClr val="bg1">
                    <a:lumMod val="85000"/>
                  </a:schemeClr>
                </a:solidFill>
              </a:rPr>
              <a:t>What we can say with surety b/c of Scripture:</a:t>
            </a:r>
          </a:p>
          <a:p>
            <a:r>
              <a:rPr lang="en-US" sz="2000" dirty="0" smtClean="0">
                <a:solidFill>
                  <a:schemeClr val="bg1">
                    <a:lumMod val="85000"/>
                  </a:schemeClr>
                </a:solidFill>
              </a:rPr>
              <a:t>    1.  Christ never sinned </a:t>
            </a:r>
          </a:p>
          <a:p>
            <a:r>
              <a:rPr lang="en-US" sz="2000" dirty="0" smtClean="0">
                <a:solidFill>
                  <a:schemeClr val="bg1">
                    <a:lumMod val="85000"/>
                  </a:schemeClr>
                </a:solidFill>
              </a:rPr>
              <a:t>    2.  Jesus was tempted by real temptations. (</a:t>
            </a:r>
            <a:r>
              <a:rPr lang="en-US" sz="2000" dirty="0" err="1" smtClean="0">
                <a:solidFill>
                  <a:schemeClr val="bg1">
                    <a:lumMod val="85000"/>
                  </a:schemeClr>
                </a:solidFill>
              </a:rPr>
              <a:t>Heb</a:t>
            </a:r>
            <a:r>
              <a:rPr lang="en-US" sz="2000" dirty="0" smtClean="0">
                <a:solidFill>
                  <a:schemeClr val="bg1">
                    <a:lumMod val="85000"/>
                  </a:schemeClr>
                </a:solidFill>
              </a:rPr>
              <a:t> 4:15)</a:t>
            </a:r>
          </a:p>
          <a:p>
            <a:r>
              <a:rPr lang="en-US" sz="2000" dirty="0" smtClean="0">
                <a:solidFill>
                  <a:schemeClr val="bg1">
                    <a:lumMod val="85000"/>
                  </a:schemeClr>
                </a:solidFill>
              </a:rPr>
              <a:t>    3.  God cannot be tempted by evil </a:t>
            </a:r>
            <a:r>
              <a:rPr lang="en-US" sz="2000" dirty="0">
                <a:solidFill>
                  <a:schemeClr val="bg1">
                    <a:lumMod val="85000"/>
                  </a:schemeClr>
                </a:solidFill>
              </a:rPr>
              <a:t>(</a:t>
            </a:r>
            <a:r>
              <a:rPr lang="en-US" sz="2000" dirty="0" err="1">
                <a:solidFill>
                  <a:schemeClr val="bg1">
                    <a:lumMod val="85000"/>
                  </a:schemeClr>
                </a:solidFill>
              </a:rPr>
              <a:t>Js</a:t>
            </a:r>
            <a:r>
              <a:rPr lang="en-US" sz="2000" dirty="0">
                <a:solidFill>
                  <a:schemeClr val="bg1">
                    <a:lumMod val="85000"/>
                  </a:schemeClr>
                </a:solidFill>
              </a:rPr>
              <a:t> 1:13</a:t>
            </a:r>
            <a:r>
              <a:rPr lang="en-US" sz="2000" dirty="0" smtClean="0">
                <a:solidFill>
                  <a:schemeClr val="bg1">
                    <a:lumMod val="85000"/>
                  </a:schemeClr>
                </a:solidFill>
              </a:rPr>
              <a:t>)</a:t>
            </a:r>
            <a:endParaRPr lang="en-US" sz="2000" dirty="0">
              <a:solidFill>
                <a:schemeClr val="bg1">
                  <a:lumMod val="85000"/>
                </a:schemeClr>
              </a:solidFill>
            </a:endParaRPr>
          </a:p>
        </p:txBody>
      </p:sp>
      <p:sp>
        <p:nvSpPr>
          <p:cNvPr id="3" name="Rounded Rectangular Callout 2"/>
          <p:cNvSpPr/>
          <p:nvPr/>
        </p:nvSpPr>
        <p:spPr>
          <a:xfrm>
            <a:off x="6915150" y="373797"/>
            <a:ext cx="1905000" cy="1143000"/>
          </a:xfrm>
          <a:prstGeom prst="wedgeRoundRectCallout">
            <a:avLst>
              <a:gd name="adj1" fmla="val -75227"/>
              <a:gd name="adj2" fmla="val 119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you sense the  difficulty here?</a:t>
            </a:r>
            <a:endParaRPr lang="en-US" dirty="0"/>
          </a:p>
        </p:txBody>
      </p:sp>
      <p:sp>
        <p:nvSpPr>
          <p:cNvPr id="4" name="Rectangle 3"/>
          <p:cNvSpPr/>
          <p:nvPr/>
        </p:nvSpPr>
        <p:spPr>
          <a:xfrm>
            <a:off x="166924" y="3048000"/>
            <a:ext cx="8916504" cy="3693319"/>
          </a:xfrm>
          <a:prstGeom prst="rect">
            <a:avLst/>
          </a:prstGeom>
        </p:spPr>
        <p:txBody>
          <a:bodyPr wrap="square">
            <a:spAutoFit/>
          </a:bodyPr>
          <a:lstStyle/>
          <a:p>
            <a:r>
              <a:rPr lang="en-US" dirty="0" smtClean="0">
                <a:solidFill>
                  <a:schemeClr val="bg1"/>
                </a:solidFill>
              </a:rPr>
              <a:t>“</a:t>
            </a:r>
            <a:r>
              <a:rPr lang="en-US" dirty="0">
                <a:solidFill>
                  <a:schemeClr val="bg1"/>
                </a:solidFill>
              </a:rPr>
              <a:t>Although those </a:t>
            </a:r>
            <a:r>
              <a:rPr lang="en-US" dirty="0" smtClean="0">
                <a:solidFill>
                  <a:schemeClr val="bg1"/>
                </a:solidFill>
              </a:rPr>
              <a:t>statements are </a:t>
            </a:r>
            <a:r>
              <a:rPr lang="en-US" dirty="0">
                <a:solidFill>
                  <a:schemeClr val="bg1"/>
                </a:solidFill>
              </a:rPr>
              <a:t>not contradictory, they are, nonetheless, difficult to understand in connection </a:t>
            </a:r>
            <a:r>
              <a:rPr lang="en-US" dirty="0" smtClean="0">
                <a:solidFill>
                  <a:schemeClr val="bg1"/>
                </a:solidFill>
              </a:rPr>
              <a:t>with each </a:t>
            </a:r>
            <a:r>
              <a:rPr lang="en-US" dirty="0">
                <a:solidFill>
                  <a:schemeClr val="bg1"/>
                </a:solidFill>
              </a:rPr>
              <a:t>other, and although we can make some progress in understanding how they </a:t>
            </a:r>
            <a:r>
              <a:rPr lang="en-US" dirty="0" smtClean="0">
                <a:solidFill>
                  <a:schemeClr val="bg1"/>
                </a:solidFill>
              </a:rPr>
              <a:t>fit together</a:t>
            </a:r>
            <a:r>
              <a:rPr lang="en-US" dirty="0">
                <a:solidFill>
                  <a:schemeClr val="bg1"/>
                </a:solidFill>
              </a:rPr>
              <a:t>, in this life, at least, we have to admit that there can be no final </a:t>
            </a:r>
            <a:r>
              <a:rPr lang="en-US" dirty="0" smtClean="0">
                <a:solidFill>
                  <a:schemeClr val="bg1"/>
                </a:solidFill>
              </a:rPr>
              <a:t>understanding on </a:t>
            </a:r>
            <a:r>
              <a:rPr lang="en-US" dirty="0">
                <a:solidFill>
                  <a:schemeClr val="bg1"/>
                </a:solidFill>
              </a:rPr>
              <a:t>our part. Here the situation is somewhat similar. We do not have an </a:t>
            </a:r>
            <a:r>
              <a:rPr lang="en-US" dirty="0" smtClean="0">
                <a:solidFill>
                  <a:schemeClr val="bg1"/>
                </a:solidFill>
              </a:rPr>
              <a:t>actual contradiction</a:t>
            </a:r>
            <a:r>
              <a:rPr lang="en-US" dirty="0">
                <a:solidFill>
                  <a:schemeClr val="bg1"/>
                </a:solidFill>
              </a:rPr>
              <a:t>. Scripture does not tell us that “Jesus was tempted” and that “Jesus was</a:t>
            </a:r>
          </a:p>
          <a:p>
            <a:r>
              <a:rPr lang="en-US" dirty="0">
                <a:solidFill>
                  <a:schemeClr val="bg1"/>
                </a:solidFill>
              </a:rPr>
              <a:t>not tempted” (a contradiction if “Jesus” and “tempted” are used exactly in the </a:t>
            </a:r>
            <a:r>
              <a:rPr lang="en-US" dirty="0" smtClean="0">
                <a:solidFill>
                  <a:schemeClr val="bg1"/>
                </a:solidFill>
              </a:rPr>
              <a:t>same sense </a:t>
            </a:r>
            <a:r>
              <a:rPr lang="en-US" dirty="0">
                <a:solidFill>
                  <a:schemeClr val="bg1"/>
                </a:solidFill>
              </a:rPr>
              <a:t>in both sentences). The Bible tells us that “Jesus was tempted” and “Jesus </a:t>
            </a:r>
            <a:r>
              <a:rPr lang="en-US" dirty="0" smtClean="0">
                <a:solidFill>
                  <a:schemeClr val="bg1"/>
                </a:solidFill>
              </a:rPr>
              <a:t>was fully </a:t>
            </a:r>
            <a:r>
              <a:rPr lang="en-US" dirty="0">
                <a:solidFill>
                  <a:schemeClr val="bg1"/>
                </a:solidFill>
              </a:rPr>
              <a:t>man” and “Jesus was fully God” and “God cannot be tempted.” </a:t>
            </a:r>
            <a:r>
              <a:rPr lang="en-US" dirty="0" smtClean="0">
                <a:solidFill>
                  <a:schemeClr val="bg1"/>
                </a:solidFill>
              </a:rPr>
              <a:t>This combination </a:t>
            </a:r>
            <a:r>
              <a:rPr lang="en-US" dirty="0">
                <a:solidFill>
                  <a:schemeClr val="bg1"/>
                </a:solidFill>
              </a:rPr>
              <a:t>of teachings from Scripture leaves open the possibility that as </a:t>
            </a:r>
            <a:r>
              <a:rPr lang="en-US" dirty="0" smtClean="0">
                <a:solidFill>
                  <a:schemeClr val="bg1"/>
                </a:solidFill>
              </a:rPr>
              <a:t>we understand </a:t>
            </a:r>
            <a:r>
              <a:rPr lang="en-US" dirty="0">
                <a:solidFill>
                  <a:schemeClr val="bg1"/>
                </a:solidFill>
              </a:rPr>
              <a:t>the way in which Jesus’ human nature and divine nature work together, </a:t>
            </a:r>
            <a:r>
              <a:rPr lang="en-US" dirty="0" smtClean="0">
                <a:solidFill>
                  <a:schemeClr val="bg1"/>
                </a:solidFill>
              </a:rPr>
              <a:t>we might </a:t>
            </a:r>
            <a:r>
              <a:rPr lang="en-US" dirty="0">
                <a:solidFill>
                  <a:schemeClr val="bg1"/>
                </a:solidFill>
              </a:rPr>
              <a:t>understand more of the way in which he could be tempted in one sense and </a:t>
            </a:r>
            <a:r>
              <a:rPr lang="en-US" dirty="0" smtClean="0">
                <a:solidFill>
                  <a:schemeClr val="bg1"/>
                </a:solidFill>
              </a:rPr>
              <a:t>yet, in </a:t>
            </a:r>
            <a:r>
              <a:rPr lang="en-US" dirty="0">
                <a:solidFill>
                  <a:schemeClr val="bg1"/>
                </a:solidFill>
              </a:rPr>
              <a:t>another sense, not be </a:t>
            </a:r>
            <a:r>
              <a:rPr lang="en-US" dirty="0" smtClean="0">
                <a:solidFill>
                  <a:schemeClr val="bg1"/>
                </a:solidFill>
              </a:rPr>
              <a:t>tempted…At </a:t>
            </a:r>
            <a:r>
              <a:rPr lang="en-US" dirty="0">
                <a:solidFill>
                  <a:schemeClr val="bg1"/>
                </a:solidFill>
              </a:rPr>
              <a:t>this point, then, we pass beyond the clear affirmations of Scripture and </a:t>
            </a:r>
            <a:r>
              <a:rPr lang="en-US" dirty="0" smtClean="0">
                <a:solidFill>
                  <a:schemeClr val="bg1"/>
                </a:solidFill>
              </a:rPr>
              <a:t>attempt to </a:t>
            </a:r>
            <a:r>
              <a:rPr lang="en-US" dirty="0">
                <a:solidFill>
                  <a:schemeClr val="bg1"/>
                </a:solidFill>
              </a:rPr>
              <a:t>suggest a solution to the problem of whether Christ could have sinned</a:t>
            </a:r>
            <a:r>
              <a:rPr lang="en-US" dirty="0" smtClean="0">
                <a:solidFill>
                  <a:schemeClr val="bg1"/>
                </a:solidFill>
              </a:rPr>
              <a:t>.”</a:t>
            </a:r>
            <a:endParaRPr lang="en-US" dirty="0">
              <a:solidFill>
                <a:schemeClr val="bg1"/>
              </a:solidFill>
            </a:endParaRPr>
          </a:p>
        </p:txBody>
      </p:sp>
      <p:pic>
        <p:nvPicPr>
          <p:cNvPr id="2053" name="Picture 5" descr="http://www.ujkalvinizmus.com/wp-content/uploads/2013/12/Grude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564" y="1828800"/>
            <a:ext cx="1022609" cy="1532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39700"/>
            <a:ext cx="7772400" cy="1143000"/>
          </a:xfrm>
        </p:spPr>
        <p:txBody>
          <a:bodyPr/>
          <a:lstStyle/>
          <a:p>
            <a:pPr eaLnBrk="1" hangingPunct="1"/>
            <a:r>
              <a:rPr lang="en-US" sz="3200" dirty="0" smtClean="0">
                <a:solidFill>
                  <a:schemeClr val="bg1"/>
                </a:solidFill>
                <a:latin typeface="Ringbearer" pitchFamily="18" charset="0"/>
              </a:rPr>
              <a:t>Christology: part 1</a:t>
            </a:r>
          </a:p>
        </p:txBody>
      </p:sp>
      <p:sp>
        <p:nvSpPr>
          <p:cNvPr id="3075" name="Text Box 3"/>
          <p:cNvSpPr txBox="1">
            <a:spLocks noChangeArrowheads="1"/>
          </p:cNvSpPr>
          <p:nvPr/>
        </p:nvSpPr>
        <p:spPr bwMode="auto">
          <a:xfrm>
            <a:off x="609600" y="622300"/>
            <a:ext cx="7391400" cy="2431435"/>
          </a:xfrm>
          <a:prstGeom prst="rect">
            <a:avLst/>
          </a:prstGeom>
          <a:noFill/>
          <a:ln w="9525">
            <a:noFill/>
            <a:miter lim="800000"/>
            <a:headEnd/>
            <a:tailEnd/>
          </a:ln>
        </p:spPr>
        <p:txBody>
          <a:bodyPr>
            <a:spAutoFit/>
          </a:bodyPr>
          <a:lstStyle/>
          <a:p>
            <a:pPr>
              <a:spcBef>
                <a:spcPct val="50000"/>
              </a:spcBef>
            </a:pPr>
            <a:r>
              <a:rPr lang="en-US" dirty="0">
                <a:solidFill>
                  <a:srgbClr val="84984C"/>
                </a:solidFill>
                <a:latin typeface="Ringbearer" pitchFamily="18" charset="0"/>
              </a:rPr>
              <a:t>		2.  Lecture &amp;Discussion  </a:t>
            </a:r>
          </a:p>
          <a:p>
            <a:pPr>
              <a:spcBef>
                <a:spcPct val="50000"/>
              </a:spcBef>
            </a:pPr>
            <a:r>
              <a:rPr lang="en-US" dirty="0">
                <a:solidFill>
                  <a:srgbClr val="84984C"/>
                </a:solidFill>
                <a:latin typeface="Ringbearer" pitchFamily="18" charset="0"/>
              </a:rPr>
              <a:t>	3.  Reading &amp; Questions </a:t>
            </a:r>
            <a:r>
              <a:rPr lang="en-US" sz="2000" dirty="0">
                <a:solidFill>
                  <a:prstClr val="white">
                    <a:lumMod val="65000"/>
                  </a:prstClr>
                </a:solidFill>
                <a:latin typeface="Ringbearer" pitchFamily="18" charset="0"/>
              </a:rPr>
              <a:t>(Frame </a:t>
            </a:r>
            <a:r>
              <a:rPr lang="en-US" sz="2000" dirty="0" err="1">
                <a:solidFill>
                  <a:prstClr val="white">
                    <a:lumMod val="65000"/>
                  </a:prstClr>
                </a:solidFill>
                <a:latin typeface="Ringbearer" pitchFamily="18" charset="0"/>
              </a:rPr>
              <a:t>ch</a:t>
            </a:r>
            <a:r>
              <a:rPr lang="en-US" sz="2000">
                <a:solidFill>
                  <a:prstClr val="white">
                    <a:lumMod val="65000"/>
                  </a:prstClr>
                </a:solidFill>
                <a:latin typeface="Ringbearer" pitchFamily="18" charset="0"/>
              </a:rPr>
              <a:t> </a:t>
            </a:r>
            <a:r>
              <a:rPr lang="en-US" sz="2000" smtClean="0">
                <a:solidFill>
                  <a:prstClr val="white">
                    <a:lumMod val="65000"/>
                  </a:prstClr>
                </a:solidFill>
                <a:latin typeface="Ringbearer" pitchFamily="18" charset="0"/>
              </a:rPr>
              <a:t>10; </a:t>
            </a:r>
            <a:r>
              <a:rPr lang="en-US" sz="2000" dirty="0">
                <a:solidFill>
                  <a:prstClr val="white">
                    <a:lumMod val="65000"/>
                  </a:prstClr>
                </a:solidFill>
                <a:latin typeface="Ringbearer" pitchFamily="18" charset="0"/>
              </a:rPr>
              <a:t>					or </a:t>
            </a:r>
            <a:r>
              <a:rPr lang="en-US" sz="2000" dirty="0" err="1">
                <a:solidFill>
                  <a:prstClr val="white">
                    <a:lumMod val="65000"/>
                  </a:prstClr>
                </a:solidFill>
                <a:latin typeface="Ringbearer" pitchFamily="18" charset="0"/>
              </a:rPr>
              <a:t>Berkhof</a:t>
            </a:r>
            <a:r>
              <a:rPr lang="en-US" sz="2000" dirty="0">
                <a:solidFill>
                  <a:prstClr val="white">
                    <a:lumMod val="65000"/>
                  </a:prstClr>
                </a:solidFill>
                <a:latin typeface="Ringbearer" pitchFamily="18" charset="0"/>
              </a:rPr>
              <a:t> </a:t>
            </a:r>
            <a:r>
              <a:rPr lang="en-US" sz="2000" dirty="0" err="1" smtClean="0">
                <a:solidFill>
                  <a:prstClr val="white">
                    <a:lumMod val="65000"/>
                  </a:prstClr>
                </a:solidFill>
                <a:latin typeface="Ringbearer" pitchFamily="18" charset="0"/>
              </a:rPr>
              <a:t>ch</a:t>
            </a:r>
            <a:r>
              <a:rPr lang="en-US" sz="2000" dirty="0" smtClean="0">
                <a:solidFill>
                  <a:prstClr val="white">
                    <a:lumMod val="65000"/>
                  </a:prstClr>
                </a:solidFill>
                <a:latin typeface="Ringbearer" pitchFamily="18" charset="0"/>
              </a:rPr>
              <a:t> xiv-xv </a:t>
            </a:r>
            <a:r>
              <a:rPr lang="en-US" sz="2000" dirty="0">
                <a:solidFill>
                  <a:prstClr val="white">
                    <a:lumMod val="65000"/>
                  </a:prstClr>
                </a:solidFill>
                <a:latin typeface="Ringbearer" pitchFamily="18" charset="0"/>
              </a:rPr>
              <a:t>)</a:t>
            </a:r>
          </a:p>
          <a:p>
            <a:pPr>
              <a:spcBef>
                <a:spcPct val="50000"/>
              </a:spcBef>
            </a:pPr>
            <a:r>
              <a:rPr lang="en-US" dirty="0">
                <a:solidFill>
                  <a:srgbClr val="84984C"/>
                </a:solidFill>
                <a:latin typeface="Ringbearer" pitchFamily="18" charset="0"/>
              </a:rPr>
              <a:t>	4.  </a:t>
            </a:r>
            <a:r>
              <a:rPr lang="en-US" dirty="0" err="1">
                <a:solidFill>
                  <a:srgbClr val="84984C"/>
                </a:solidFill>
                <a:latin typeface="Ringbearer" pitchFamily="18" charset="0"/>
              </a:rPr>
              <a:t>Vocab</a:t>
            </a:r>
            <a:r>
              <a:rPr lang="en-US" dirty="0">
                <a:solidFill>
                  <a:srgbClr val="84984C"/>
                </a:solidFill>
                <a:latin typeface="Ringbearer" pitchFamily="18" charset="0"/>
              </a:rPr>
              <a:t> </a:t>
            </a:r>
            <a:r>
              <a:rPr lang="en-US" sz="2000" dirty="0">
                <a:solidFill>
                  <a:prstClr val="white">
                    <a:lumMod val="65000"/>
                  </a:prstClr>
                </a:solidFill>
                <a:latin typeface="Ringbearer" pitchFamily="18" charset="0"/>
              </a:rPr>
              <a:t>(Each unit; matching)</a:t>
            </a:r>
          </a:p>
          <a:p>
            <a:pPr>
              <a:spcBef>
                <a:spcPct val="50000"/>
              </a:spcBef>
            </a:pPr>
            <a:r>
              <a:rPr lang="en-US" dirty="0">
                <a:solidFill>
                  <a:srgbClr val="84984C"/>
                </a:solidFill>
                <a:latin typeface="Ringbearer" pitchFamily="18" charset="0"/>
              </a:rPr>
              <a:t>	</a:t>
            </a:r>
            <a:endParaRPr lang="en-US" sz="2800" dirty="0">
              <a:solidFill>
                <a:srgbClr val="84984C"/>
              </a:solidFill>
              <a:latin typeface="Ringbearer" pitchFamily="18" charset="0"/>
            </a:endParaRPr>
          </a:p>
          <a:p>
            <a:pPr>
              <a:spcBef>
                <a:spcPct val="50000"/>
              </a:spcBef>
            </a:pPr>
            <a:endParaRPr lang="en-US" dirty="0">
              <a:solidFill>
                <a:srgbClr val="84984C"/>
              </a:solidFill>
              <a:latin typeface="Ringbearer" pitchFamily="18" charset="0"/>
            </a:endParaRPr>
          </a:p>
        </p:txBody>
      </p:sp>
      <p:sp>
        <p:nvSpPr>
          <p:cNvPr id="7172" name="Text Box 4"/>
          <p:cNvSpPr txBox="1">
            <a:spLocks noChangeArrowheads="1"/>
          </p:cNvSpPr>
          <p:nvPr/>
        </p:nvSpPr>
        <p:spPr bwMode="auto">
          <a:xfrm>
            <a:off x="304800" y="2286672"/>
            <a:ext cx="3048000" cy="3277820"/>
          </a:xfrm>
          <a:prstGeom prst="rect">
            <a:avLst/>
          </a:prstGeom>
          <a:noFill/>
          <a:ln w="9525">
            <a:noFill/>
            <a:miter lim="800000"/>
            <a:headEnd/>
            <a:tailEnd/>
          </a:ln>
        </p:spPr>
        <p:txBody>
          <a:bodyPr wrap="square">
            <a:spAutoFit/>
          </a:bodyPr>
          <a:lstStyle/>
          <a:p>
            <a:pPr>
              <a:spcBef>
                <a:spcPct val="50000"/>
              </a:spcBef>
            </a:pPr>
            <a:r>
              <a:rPr lang="en-US" i="1" dirty="0" err="1">
                <a:solidFill>
                  <a:prstClr val="white">
                    <a:lumMod val="65000"/>
                  </a:prstClr>
                </a:solidFill>
                <a:cs typeface="Times New Roman" pitchFamily="18" charset="0"/>
              </a:rPr>
              <a:t>Apollinarianism</a:t>
            </a:r>
            <a:endParaRPr lang="en-US" i="1" dirty="0">
              <a:solidFill>
                <a:prstClr val="white">
                  <a:lumMod val="65000"/>
                </a:prstClr>
              </a:solidFill>
              <a:cs typeface="Times New Roman" pitchFamily="18" charset="0"/>
            </a:endParaRPr>
          </a:p>
          <a:p>
            <a:pPr>
              <a:spcBef>
                <a:spcPct val="50000"/>
              </a:spcBef>
            </a:pPr>
            <a:r>
              <a:rPr lang="en-US" i="1" dirty="0">
                <a:solidFill>
                  <a:prstClr val="white">
                    <a:lumMod val="65000"/>
                  </a:prstClr>
                </a:solidFill>
                <a:cs typeface="Times New Roman" pitchFamily="18" charset="0"/>
              </a:rPr>
              <a:t>Arianism</a:t>
            </a:r>
          </a:p>
          <a:p>
            <a:pPr>
              <a:spcBef>
                <a:spcPct val="50000"/>
              </a:spcBef>
            </a:pPr>
            <a:r>
              <a:rPr lang="en-US" i="1" dirty="0">
                <a:solidFill>
                  <a:prstClr val="white">
                    <a:lumMod val="65000"/>
                  </a:prstClr>
                </a:solidFill>
                <a:cs typeface="Times New Roman" pitchFamily="18" charset="0"/>
              </a:rPr>
              <a:t>Chalcedonian definition</a:t>
            </a:r>
          </a:p>
          <a:p>
            <a:pPr>
              <a:spcBef>
                <a:spcPct val="50000"/>
              </a:spcBef>
            </a:pPr>
            <a:r>
              <a:rPr lang="en-US" i="1" dirty="0" smtClean="0">
                <a:solidFill>
                  <a:prstClr val="white">
                    <a:lumMod val="65000"/>
                  </a:prstClr>
                </a:solidFill>
                <a:cs typeface="Times New Roman" pitchFamily="18" charset="0"/>
              </a:rPr>
              <a:t>impassibility</a:t>
            </a:r>
            <a:endParaRPr lang="en-US" i="1" dirty="0">
              <a:solidFill>
                <a:prstClr val="white">
                  <a:lumMod val="65000"/>
                </a:prstClr>
              </a:solidFill>
              <a:cs typeface="Times New Roman" pitchFamily="18" charset="0"/>
            </a:endParaRPr>
          </a:p>
          <a:p>
            <a:pPr>
              <a:spcBef>
                <a:spcPct val="50000"/>
              </a:spcBef>
            </a:pPr>
            <a:r>
              <a:rPr lang="en-US" i="1" dirty="0" err="1">
                <a:solidFill>
                  <a:prstClr val="white">
                    <a:lumMod val="65000"/>
                  </a:prstClr>
                </a:solidFill>
                <a:cs typeface="Times New Roman" pitchFamily="18" charset="0"/>
              </a:rPr>
              <a:t>docetism</a:t>
            </a:r>
            <a:endParaRPr lang="en-US" i="1" dirty="0">
              <a:solidFill>
                <a:prstClr val="white">
                  <a:lumMod val="65000"/>
                </a:prstClr>
              </a:solidFill>
              <a:cs typeface="Times New Roman" pitchFamily="18" charset="0"/>
            </a:endParaRPr>
          </a:p>
          <a:p>
            <a:pPr>
              <a:spcBef>
                <a:spcPct val="50000"/>
              </a:spcBef>
            </a:pPr>
            <a:r>
              <a:rPr lang="en-US" i="1" dirty="0" err="1" smtClean="0">
                <a:solidFill>
                  <a:prstClr val="white">
                    <a:lumMod val="65000"/>
                  </a:prstClr>
                </a:solidFill>
                <a:cs typeface="Times New Roman" pitchFamily="18" charset="0"/>
              </a:rPr>
              <a:t>Eutychianism</a:t>
            </a:r>
            <a:r>
              <a:rPr lang="en-US" i="1" dirty="0" smtClean="0">
                <a:solidFill>
                  <a:prstClr val="white">
                    <a:lumMod val="65000"/>
                  </a:prstClr>
                </a:solidFill>
                <a:cs typeface="Times New Roman" pitchFamily="18" charset="0"/>
              </a:rPr>
              <a:t> (</a:t>
            </a:r>
            <a:r>
              <a:rPr lang="en-US" i="1" dirty="0" err="1" smtClean="0">
                <a:solidFill>
                  <a:prstClr val="white">
                    <a:lumMod val="65000"/>
                  </a:prstClr>
                </a:solidFill>
                <a:cs typeface="Times New Roman" pitchFamily="18" charset="0"/>
              </a:rPr>
              <a:t>monophysitism</a:t>
            </a:r>
            <a:r>
              <a:rPr lang="en-US" i="1" dirty="0" smtClean="0">
                <a:solidFill>
                  <a:prstClr val="white">
                    <a:lumMod val="65000"/>
                  </a:prstClr>
                </a:solidFill>
                <a:cs typeface="Times New Roman" pitchFamily="18" charset="0"/>
              </a:rPr>
              <a:t>)</a:t>
            </a:r>
          </a:p>
          <a:p>
            <a:pPr>
              <a:spcBef>
                <a:spcPct val="50000"/>
              </a:spcBef>
            </a:pPr>
            <a:r>
              <a:rPr lang="en-US" i="1" dirty="0" smtClean="0">
                <a:solidFill>
                  <a:prstClr val="white">
                    <a:lumMod val="65000"/>
                  </a:prstClr>
                </a:solidFill>
                <a:cs typeface="Times New Roman" pitchFamily="18" charset="0"/>
              </a:rPr>
              <a:t>mediator</a:t>
            </a:r>
          </a:p>
          <a:p>
            <a:pPr>
              <a:spcBef>
                <a:spcPct val="50000"/>
              </a:spcBef>
            </a:pPr>
            <a:endParaRPr lang="en-US" i="1" dirty="0">
              <a:solidFill>
                <a:prstClr val="white">
                  <a:lumMod val="65000"/>
                </a:prstClr>
              </a:solidFill>
              <a:cs typeface="Times New Roman" pitchFamily="18" charset="0"/>
            </a:endParaRPr>
          </a:p>
        </p:txBody>
      </p:sp>
      <p:sp>
        <p:nvSpPr>
          <p:cNvPr id="2" name="TextBox 1"/>
          <p:cNvSpPr txBox="1"/>
          <p:nvPr/>
        </p:nvSpPr>
        <p:spPr>
          <a:xfrm>
            <a:off x="3505200" y="2362200"/>
            <a:ext cx="2133600" cy="3139321"/>
          </a:xfrm>
          <a:prstGeom prst="rect">
            <a:avLst/>
          </a:prstGeom>
          <a:noFill/>
        </p:spPr>
        <p:txBody>
          <a:bodyPr wrap="square" rtlCol="0">
            <a:spAutoFit/>
          </a:bodyPr>
          <a:lstStyle/>
          <a:p>
            <a:pPr>
              <a:spcBef>
                <a:spcPct val="50000"/>
              </a:spcBef>
            </a:pPr>
            <a:r>
              <a:rPr lang="en-US" i="1" dirty="0">
                <a:solidFill>
                  <a:prstClr val="white">
                    <a:lumMod val="65000"/>
                  </a:prstClr>
                </a:solidFill>
                <a:cs typeface="Times New Roman" pitchFamily="18" charset="0"/>
              </a:rPr>
              <a:t>God</a:t>
            </a:r>
          </a:p>
          <a:p>
            <a:pPr>
              <a:spcBef>
                <a:spcPct val="50000"/>
              </a:spcBef>
            </a:pPr>
            <a:r>
              <a:rPr lang="en-US" i="1" dirty="0">
                <a:solidFill>
                  <a:prstClr val="white">
                    <a:lumMod val="65000"/>
                  </a:prstClr>
                </a:solidFill>
                <a:cs typeface="Times New Roman" pitchFamily="18" charset="0"/>
              </a:rPr>
              <a:t>hypostatic union</a:t>
            </a:r>
          </a:p>
          <a:p>
            <a:pPr>
              <a:spcBef>
                <a:spcPct val="50000"/>
              </a:spcBef>
            </a:pPr>
            <a:r>
              <a:rPr lang="en-US" i="1" dirty="0">
                <a:solidFill>
                  <a:prstClr val="white">
                    <a:lumMod val="65000"/>
                  </a:prstClr>
                </a:solidFill>
                <a:cs typeface="Times New Roman" pitchFamily="18" charset="0"/>
              </a:rPr>
              <a:t>impeccability</a:t>
            </a:r>
          </a:p>
          <a:p>
            <a:pPr>
              <a:spcBef>
                <a:spcPct val="50000"/>
              </a:spcBef>
            </a:pPr>
            <a:r>
              <a:rPr lang="en-US" i="1" dirty="0">
                <a:solidFill>
                  <a:prstClr val="white">
                    <a:lumMod val="65000"/>
                  </a:prstClr>
                </a:solidFill>
                <a:cs typeface="Times New Roman" pitchFamily="18" charset="0"/>
              </a:rPr>
              <a:t>incarnation</a:t>
            </a:r>
          </a:p>
          <a:p>
            <a:pPr>
              <a:spcBef>
                <a:spcPct val="50000"/>
              </a:spcBef>
            </a:pPr>
            <a:r>
              <a:rPr lang="en-US" i="1" dirty="0">
                <a:solidFill>
                  <a:prstClr val="white">
                    <a:lumMod val="65000"/>
                  </a:prstClr>
                </a:solidFill>
                <a:cs typeface="Times New Roman" pitchFamily="18" charset="0"/>
              </a:rPr>
              <a:t>kenosis theory</a:t>
            </a:r>
          </a:p>
          <a:p>
            <a:pPr>
              <a:spcBef>
                <a:spcPct val="50000"/>
              </a:spcBef>
            </a:pPr>
            <a:r>
              <a:rPr lang="en-US" i="1" dirty="0" smtClean="0">
                <a:solidFill>
                  <a:prstClr val="white">
                    <a:lumMod val="65000"/>
                  </a:prstClr>
                </a:solidFill>
                <a:cs typeface="Times New Roman" pitchFamily="18" charset="0"/>
              </a:rPr>
              <a:t>Logos</a:t>
            </a:r>
          </a:p>
          <a:p>
            <a:pPr>
              <a:spcBef>
                <a:spcPct val="50000"/>
              </a:spcBef>
            </a:pPr>
            <a:r>
              <a:rPr lang="en-US" i="1" smtClean="0">
                <a:solidFill>
                  <a:prstClr val="white">
                    <a:lumMod val="65000"/>
                  </a:prstClr>
                </a:solidFill>
                <a:cs typeface="Times New Roman" pitchFamily="18" charset="0"/>
              </a:rPr>
              <a:t>will</a:t>
            </a:r>
            <a:endParaRPr lang="en-US" i="1" dirty="0">
              <a:solidFill>
                <a:prstClr val="white">
                  <a:lumMod val="65000"/>
                </a:prstClr>
              </a:solidFill>
              <a:cs typeface="Times New Roman" pitchFamily="18" charset="0"/>
            </a:endParaRPr>
          </a:p>
          <a:p>
            <a:endParaRPr lang="en-US" dirty="0"/>
          </a:p>
        </p:txBody>
      </p:sp>
      <p:sp>
        <p:nvSpPr>
          <p:cNvPr id="3" name="TextBox 2"/>
          <p:cNvSpPr txBox="1"/>
          <p:nvPr/>
        </p:nvSpPr>
        <p:spPr>
          <a:xfrm>
            <a:off x="5867400" y="2154450"/>
            <a:ext cx="3048000" cy="3139321"/>
          </a:xfrm>
          <a:prstGeom prst="rect">
            <a:avLst/>
          </a:prstGeom>
          <a:noFill/>
        </p:spPr>
        <p:txBody>
          <a:bodyPr wrap="square" rtlCol="0">
            <a:spAutoFit/>
          </a:bodyPr>
          <a:lstStyle/>
          <a:p>
            <a:pPr>
              <a:spcBef>
                <a:spcPct val="50000"/>
              </a:spcBef>
            </a:pPr>
            <a:r>
              <a:rPr lang="en-US" i="1" dirty="0">
                <a:solidFill>
                  <a:prstClr val="white">
                    <a:lumMod val="65000"/>
                  </a:prstClr>
                </a:solidFill>
                <a:cs typeface="Times New Roman" pitchFamily="18" charset="0"/>
              </a:rPr>
              <a:t>Lord</a:t>
            </a:r>
          </a:p>
          <a:p>
            <a:pPr>
              <a:spcBef>
                <a:spcPct val="50000"/>
              </a:spcBef>
            </a:pPr>
            <a:r>
              <a:rPr lang="en-US" i="1" dirty="0" err="1" smtClean="0">
                <a:solidFill>
                  <a:prstClr val="white">
                    <a:lumMod val="65000"/>
                  </a:prstClr>
                </a:solidFill>
                <a:cs typeface="Times New Roman" pitchFamily="18" charset="0"/>
              </a:rPr>
              <a:t>Ebionism</a:t>
            </a:r>
            <a:endParaRPr lang="en-US" i="1" dirty="0">
              <a:solidFill>
                <a:prstClr val="white">
                  <a:lumMod val="65000"/>
                </a:prstClr>
              </a:solidFill>
              <a:cs typeface="Times New Roman" pitchFamily="18" charset="0"/>
            </a:endParaRPr>
          </a:p>
          <a:p>
            <a:pPr>
              <a:spcBef>
                <a:spcPct val="50000"/>
              </a:spcBef>
            </a:pPr>
            <a:r>
              <a:rPr lang="en-US" i="1" dirty="0" err="1">
                <a:solidFill>
                  <a:prstClr val="white">
                    <a:lumMod val="65000"/>
                  </a:prstClr>
                </a:solidFill>
                <a:cs typeface="Times New Roman" pitchFamily="18" charset="0"/>
              </a:rPr>
              <a:t>monothelite</a:t>
            </a:r>
            <a:r>
              <a:rPr lang="en-US" i="1" dirty="0">
                <a:solidFill>
                  <a:prstClr val="white">
                    <a:lumMod val="65000"/>
                  </a:prstClr>
                </a:solidFill>
                <a:cs typeface="Times New Roman" pitchFamily="18" charset="0"/>
              </a:rPr>
              <a:t> view</a:t>
            </a:r>
          </a:p>
          <a:p>
            <a:pPr>
              <a:spcBef>
                <a:spcPct val="50000"/>
              </a:spcBef>
            </a:pPr>
            <a:r>
              <a:rPr lang="en-US" i="1" dirty="0" err="1">
                <a:solidFill>
                  <a:prstClr val="white">
                    <a:lumMod val="65000"/>
                  </a:prstClr>
                </a:solidFill>
                <a:cs typeface="Times New Roman" pitchFamily="18" charset="0"/>
              </a:rPr>
              <a:t>Nestorianism</a:t>
            </a:r>
            <a:endParaRPr lang="en-US" i="1" dirty="0">
              <a:solidFill>
                <a:prstClr val="white">
                  <a:lumMod val="65000"/>
                </a:prstClr>
              </a:solidFill>
              <a:cs typeface="Times New Roman" pitchFamily="18" charset="0"/>
            </a:endParaRPr>
          </a:p>
          <a:p>
            <a:pPr>
              <a:spcBef>
                <a:spcPct val="50000"/>
              </a:spcBef>
            </a:pPr>
            <a:r>
              <a:rPr lang="en-US" i="1" dirty="0">
                <a:solidFill>
                  <a:prstClr val="white">
                    <a:lumMod val="65000"/>
                  </a:prstClr>
                </a:solidFill>
                <a:cs typeface="Times New Roman" pitchFamily="18" charset="0"/>
              </a:rPr>
              <a:t>Son of God</a:t>
            </a:r>
          </a:p>
          <a:p>
            <a:pPr>
              <a:spcBef>
                <a:spcPct val="50000"/>
              </a:spcBef>
            </a:pPr>
            <a:r>
              <a:rPr lang="en-US" i="1" dirty="0">
                <a:solidFill>
                  <a:prstClr val="white">
                    <a:lumMod val="65000"/>
                  </a:prstClr>
                </a:solidFill>
                <a:cs typeface="Times New Roman" pitchFamily="18" charset="0"/>
              </a:rPr>
              <a:t>Son of Man</a:t>
            </a:r>
          </a:p>
          <a:p>
            <a:pPr>
              <a:spcBef>
                <a:spcPct val="50000"/>
              </a:spcBef>
            </a:pPr>
            <a:r>
              <a:rPr lang="en-US" i="1" dirty="0">
                <a:solidFill>
                  <a:prstClr val="white">
                    <a:lumMod val="65000"/>
                  </a:prstClr>
                </a:solidFill>
                <a:cs typeface="Times New Roman" pitchFamily="18" charset="0"/>
              </a:rPr>
              <a:t>virgin birth</a:t>
            </a:r>
            <a:endParaRPr lang="en-US" i="1" dirty="0">
              <a:solidFill>
                <a:prstClr val="white">
                  <a:lumMod val="65000"/>
                </a:prstClr>
              </a:solidFill>
            </a:endParaRPr>
          </a:p>
          <a:p>
            <a:endParaRPr lang="en-US" dirty="0"/>
          </a:p>
        </p:txBody>
      </p:sp>
    </p:spTree>
    <p:extLst>
      <p:ext uri="{BB962C8B-B14F-4D97-AF65-F5344CB8AC3E}">
        <p14:creationId xmlns:p14="http://schemas.microsoft.com/office/powerpoint/2010/main" val="36870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ssolv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924" y="1516797"/>
            <a:ext cx="8916504" cy="3785652"/>
          </a:xfrm>
          <a:prstGeom prst="rect">
            <a:avLst/>
          </a:prstGeom>
          <a:noFill/>
        </p:spPr>
        <p:txBody>
          <a:bodyPr wrap="square" rtlCol="0">
            <a:spAutoFit/>
          </a:bodyPr>
          <a:lstStyle/>
          <a:p>
            <a:r>
              <a:rPr lang="en-US" sz="2400" dirty="0" smtClean="0">
                <a:solidFill>
                  <a:schemeClr val="bg1">
                    <a:lumMod val="85000"/>
                  </a:schemeClr>
                </a:solidFill>
              </a:rPr>
              <a:t>What we can reasonably surmise:</a:t>
            </a:r>
          </a:p>
          <a:p>
            <a:r>
              <a:rPr lang="en-US" sz="2400" dirty="0" smtClean="0">
                <a:solidFill>
                  <a:schemeClr val="bg1">
                    <a:lumMod val="85000"/>
                  </a:schemeClr>
                </a:solidFill>
              </a:rPr>
              <a:t>    1.  If Christ’s human nature was independent of His Divine nature, it would be like Adam’s before the fall; </a:t>
            </a:r>
            <a:r>
              <a:rPr lang="en-US" sz="2400" i="1" dirty="0" smtClean="0">
                <a:solidFill>
                  <a:schemeClr val="bg1">
                    <a:lumMod val="85000"/>
                  </a:schemeClr>
                </a:solidFill>
              </a:rPr>
              <a:t>posse </a:t>
            </a:r>
            <a:r>
              <a:rPr lang="en-US" sz="2400" i="1" dirty="0" err="1" smtClean="0">
                <a:solidFill>
                  <a:schemeClr val="bg1">
                    <a:lumMod val="85000"/>
                  </a:schemeClr>
                </a:solidFill>
              </a:rPr>
              <a:t>peccare</a:t>
            </a:r>
            <a:r>
              <a:rPr lang="en-US" sz="2400" i="1" dirty="0" smtClean="0">
                <a:solidFill>
                  <a:schemeClr val="bg1">
                    <a:lumMod val="85000"/>
                  </a:schemeClr>
                </a:solidFill>
              </a:rPr>
              <a:t> </a:t>
            </a:r>
            <a:r>
              <a:rPr lang="en-US" sz="2400" dirty="0" smtClean="0">
                <a:solidFill>
                  <a:schemeClr val="bg1">
                    <a:lumMod val="85000"/>
                  </a:schemeClr>
                </a:solidFill>
              </a:rPr>
              <a:t>(able to sin)</a:t>
            </a:r>
          </a:p>
          <a:p>
            <a:r>
              <a:rPr lang="en-US" sz="2400" dirty="0" smtClean="0">
                <a:solidFill>
                  <a:schemeClr val="bg1">
                    <a:lumMod val="85000"/>
                  </a:schemeClr>
                </a:solidFill>
              </a:rPr>
              <a:t>    2.  Jesus’ human nature never existed apart from His divine nature.</a:t>
            </a:r>
          </a:p>
          <a:p>
            <a:r>
              <a:rPr lang="en-US" sz="2400" dirty="0">
                <a:solidFill>
                  <a:schemeClr val="bg1">
                    <a:lumMod val="85000"/>
                  </a:schemeClr>
                </a:solidFill>
              </a:rPr>
              <a:t> </a:t>
            </a:r>
            <a:r>
              <a:rPr lang="en-US" sz="2400" dirty="0" smtClean="0">
                <a:solidFill>
                  <a:schemeClr val="bg1">
                    <a:lumMod val="85000"/>
                  </a:schemeClr>
                </a:solidFill>
              </a:rPr>
              <a:t>   3.  Though Jesus experienced things in his humanity that divinity does not (hunger, etc.), it seems that sinning would be a moral act involving the whole person—that is, both natures at once.</a:t>
            </a:r>
          </a:p>
          <a:p>
            <a:r>
              <a:rPr lang="en-US" sz="2400" dirty="0">
                <a:solidFill>
                  <a:schemeClr val="bg1">
                    <a:lumMod val="85000"/>
                  </a:schemeClr>
                </a:solidFill>
              </a:rPr>
              <a:t> </a:t>
            </a:r>
            <a:r>
              <a:rPr lang="en-US" sz="2400" dirty="0" smtClean="0">
                <a:solidFill>
                  <a:schemeClr val="bg1">
                    <a:lumMod val="85000"/>
                  </a:schemeClr>
                </a:solidFill>
              </a:rPr>
              <a:t>  4.  God, then, would be sinning, and cease to be God.</a:t>
            </a:r>
          </a:p>
          <a:p>
            <a:r>
              <a:rPr lang="en-US" sz="2400" dirty="0">
                <a:solidFill>
                  <a:schemeClr val="bg1">
                    <a:lumMod val="85000"/>
                  </a:schemeClr>
                </a:solidFill>
              </a:rPr>
              <a:t> </a:t>
            </a:r>
            <a:r>
              <a:rPr lang="en-US" sz="2400" dirty="0" smtClean="0">
                <a:solidFill>
                  <a:schemeClr val="bg1">
                    <a:lumMod val="85000"/>
                  </a:schemeClr>
                </a:solidFill>
              </a:rPr>
              <a:t>  5.  Conclusion: it seems that the union of His two natures prevented Christ from sinning.</a:t>
            </a:r>
            <a:endParaRPr lang="en-US" sz="2400" dirty="0">
              <a:solidFill>
                <a:schemeClr val="bg1">
                  <a:lumMod val="85000"/>
                </a:schemeClr>
              </a:solidFill>
            </a:endParaRPr>
          </a:p>
        </p:txBody>
      </p:sp>
      <p:sp>
        <p:nvSpPr>
          <p:cNvPr id="3" name="Rounded Rectangular Callout 2"/>
          <p:cNvSpPr/>
          <p:nvPr/>
        </p:nvSpPr>
        <p:spPr>
          <a:xfrm>
            <a:off x="4114800" y="4925780"/>
            <a:ext cx="4363119" cy="713020"/>
          </a:xfrm>
          <a:prstGeom prst="wedgeRoundRectCallout">
            <a:avLst>
              <a:gd name="adj1" fmla="val -78593"/>
              <a:gd name="adj2" fmla="val -303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Are the temptations, then, real?</a:t>
            </a:r>
            <a:endParaRPr lang="en-US" sz="2400" dirty="0"/>
          </a:p>
        </p:txBody>
      </p:sp>
      <p:pic>
        <p:nvPicPr>
          <p:cNvPr id="2053" name="Picture 5" descr="http://www.ujkalvinizmus.com/wp-content/uploads/2013/12/Grude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4643" y="5302449"/>
            <a:ext cx="1022609" cy="1532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67819" y="6071980"/>
            <a:ext cx="5197228" cy="461665"/>
          </a:xfrm>
          <a:prstGeom prst="rect">
            <a:avLst/>
          </a:prstGeom>
        </p:spPr>
        <p:txBody>
          <a:bodyPr wrap="square">
            <a:spAutoFit/>
          </a:bodyPr>
          <a:lstStyle/>
          <a:p>
            <a:r>
              <a:rPr lang="en-US" sz="1200" dirty="0">
                <a:solidFill>
                  <a:schemeClr val="bg1"/>
                </a:solidFill>
              </a:rPr>
              <a:t>In this discussion I am largely following the conclusions of </a:t>
            </a:r>
            <a:r>
              <a:rPr lang="en-US" sz="1200" dirty="0" err="1">
                <a:solidFill>
                  <a:schemeClr val="bg1"/>
                </a:solidFill>
              </a:rPr>
              <a:t>Geerhardus</a:t>
            </a:r>
            <a:r>
              <a:rPr lang="en-US" sz="1200" dirty="0">
                <a:solidFill>
                  <a:schemeClr val="bg1"/>
                </a:solidFill>
              </a:rPr>
              <a:t> </a:t>
            </a:r>
            <a:r>
              <a:rPr lang="en-US" sz="1200" dirty="0" err="1">
                <a:solidFill>
                  <a:schemeClr val="bg1"/>
                </a:solidFill>
              </a:rPr>
              <a:t>Vos</a:t>
            </a:r>
            <a:r>
              <a:rPr lang="en-US" sz="1200" dirty="0">
                <a:solidFill>
                  <a:schemeClr val="bg1"/>
                </a:solidFill>
              </a:rPr>
              <a:t>,</a:t>
            </a:r>
          </a:p>
          <a:p>
            <a:r>
              <a:rPr lang="en-US" sz="1200" dirty="0">
                <a:solidFill>
                  <a:schemeClr val="bg1"/>
                </a:solidFill>
              </a:rPr>
              <a:t>Biblical Theology (Grand Rapids: Eerdmans, 1948), pp. 339–42.</a:t>
            </a:r>
          </a:p>
        </p:txBody>
      </p:sp>
    </p:spTree>
    <p:extLst>
      <p:ext uri="{BB962C8B-B14F-4D97-AF65-F5344CB8AC3E}">
        <p14:creationId xmlns:p14="http://schemas.microsoft.com/office/powerpoint/2010/main" val="8507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6924" y="1516797"/>
            <a:ext cx="8916504" cy="830997"/>
          </a:xfrm>
          <a:prstGeom prst="rect">
            <a:avLst/>
          </a:prstGeom>
          <a:noFill/>
        </p:spPr>
        <p:txBody>
          <a:bodyPr wrap="square" rtlCol="0">
            <a:spAutoFit/>
          </a:bodyPr>
          <a:lstStyle/>
          <a:p>
            <a:r>
              <a:rPr lang="en-US" sz="2400" dirty="0" smtClean="0">
                <a:solidFill>
                  <a:schemeClr val="bg1">
                    <a:lumMod val="85000"/>
                  </a:schemeClr>
                </a:solidFill>
              </a:rPr>
              <a:t>Consider these ideas:</a:t>
            </a:r>
          </a:p>
          <a:p>
            <a:r>
              <a:rPr lang="en-US" sz="2400" dirty="0" smtClean="0">
                <a:solidFill>
                  <a:schemeClr val="bg1">
                    <a:lumMod val="85000"/>
                  </a:schemeClr>
                </a:solidFill>
              </a:rPr>
              <a:t>    </a:t>
            </a:r>
            <a:endParaRPr lang="en-US" sz="2400" dirty="0">
              <a:solidFill>
                <a:schemeClr val="bg1">
                  <a:lumMod val="85000"/>
                </a:schemeClr>
              </a:solidFill>
            </a:endParaRPr>
          </a:p>
        </p:txBody>
      </p:sp>
      <p:sp>
        <p:nvSpPr>
          <p:cNvPr id="3" name="Rounded Rectangular Callout 2"/>
          <p:cNvSpPr/>
          <p:nvPr/>
        </p:nvSpPr>
        <p:spPr>
          <a:xfrm>
            <a:off x="4587076" y="795607"/>
            <a:ext cx="4363119" cy="713020"/>
          </a:xfrm>
          <a:prstGeom prst="wedgeRoundRectCallout">
            <a:avLst>
              <a:gd name="adj1" fmla="val -60255"/>
              <a:gd name="adj2" fmla="val 47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Are the temptations, then, real?</a:t>
            </a:r>
            <a:endParaRPr lang="en-US" sz="24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133600"/>
            <a:ext cx="34290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s://stopthehitch.files.wordpress.com/2013/06/arnold-schwarzenegger-1920x1080.jpg"/>
          <p:cNvPicPr>
            <a:picLocks noChangeAspect="1" noChangeArrowheads="1"/>
          </p:cNvPicPr>
          <p:nvPr/>
        </p:nvPicPr>
        <p:blipFill>
          <a:blip r:embed="rId5" cstate="print"/>
          <a:srcRect/>
          <a:stretch>
            <a:fillRect/>
          </a:stretch>
        </p:blipFill>
        <p:spPr bwMode="auto">
          <a:xfrm>
            <a:off x="4267200" y="1676400"/>
            <a:ext cx="3962400" cy="2228032"/>
          </a:xfrm>
          <a:prstGeom prst="rect">
            <a:avLst/>
          </a:prstGeom>
          <a:noFill/>
        </p:spPr>
      </p:pic>
      <p:pic>
        <p:nvPicPr>
          <p:cNvPr id="6148" name="Picture 4" descr="http://stuffpoint.com/chuck-norris/image/169271-chuck-norris-texas-banner.jpg"/>
          <p:cNvPicPr>
            <a:picLocks noChangeAspect="1" noChangeArrowheads="1"/>
          </p:cNvPicPr>
          <p:nvPr/>
        </p:nvPicPr>
        <p:blipFill>
          <a:blip r:embed="rId6" cstate="print"/>
          <a:srcRect/>
          <a:stretch>
            <a:fillRect/>
          </a:stretch>
        </p:blipFill>
        <p:spPr bwMode="auto">
          <a:xfrm>
            <a:off x="4419600" y="4038600"/>
            <a:ext cx="4467225" cy="2441892"/>
          </a:xfrm>
          <a:prstGeom prst="rect">
            <a:avLst/>
          </a:prstGeom>
          <a:noFill/>
        </p:spPr>
      </p:pic>
      <p:sp>
        <p:nvSpPr>
          <p:cNvPr id="11" name="Rounded Rectangular Callout 10"/>
          <p:cNvSpPr/>
          <p:nvPr/>
        </p:nvSpPr>
        <p:spPr>
          <a:xfrm>
            <a:off x="208881" y="5451047"/>
            <a:ext cx="4363119" cy="949753"/>
          </a:xfrm>
          <a:prstGeom prst="wedgeRoundRectCallout">
            <a:avLst>
              <a:gd name="adj1" fmla="val -4077"/>
              <a:gd name="adj2" fmla="val -96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Does the marathoner experience the reality of training for a sprint &amp; vice versa? </a:t>
            </a:r>
            <a:endParaRPr lang="en-US" sz="2000" dirty="0"/>
          </a:p>
        </p:txBody>
      </p:sp>
      <p:sp>
        <p:nvSpPr>
          <p:cNvPr id="10" name="Rounded Rectangular Callout 9"/>
          <p:cNvSpPr/>
          <p:nvPr/>
        </p:nvSpPr>
        <p:spPr>
          <a:xfrm>
            <a:off x="228600" y="5410200"/>
            <a:ext cx="8610600" cy="1219200"/>
          </a:xfrm>
          <a:prstGeom prst="wedgeRoundRectCallout">
            <a:avLst>
              <a:gd name="adj1" fmla="val 33781"/>
              <a:gd name="adj2" fmla="val -649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“only he who successfully resists a temptation to the end most fully feels the force of that temptation…Christ’s temptations were most real because He did not give into them”            W. </a:t>
            </a:r>
            <a:r>
              <a:rPr lang="en-US" sz="2400" dirty="0" err="1" smtClean="0"/>
              <a:t>Grudem</a:t>
            </a:r>
            <a:endParaRPr lang="en-US" sz="2400" dirty="0"/>
          </a:p>
        </p:txBody>
      </p:sp>
    </p:spTree>
    <p:extLst>
      <p:ext uri="{BB962C8B-B14F-4D97-AF65-F5344CB8AC3E}">
        <p14:creationId xmlns:p14="http://schemas.microsoft.com/office/powerpoint/2010/main" val="14765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20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26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16797"/>
            <a:ext cx="6872524" cy="3046988"/>
          </a:xfrm>
          <a:prstGeom prst="rect">
            <a:avLst/>
          </a:prstGeom>
          <a:noFill/>
        </p:spPr>
        <p:txBody>
          <a:bodyPr wrap="square" rtlCol="0">
            <a:spAutoFit/>
          </a:bodyPr>
          <a:lstStyle/>
          <a:p>
            <a:r>
              <a:rPr lang="en-US" sz="2400" dirty="0" smtClean="0">
                <a:solidFill>
                  <a:schemeClr val="bg1"/>
                </a:solidFill>
              </a:rPr>
              <a:t>Why was Christ’s full humanity necessary?</a:t>
            </a:r>
          </a:p>
          <a:p>
            <a:r>
              <a:rPr lang="en-US" sz="2400" dirty="0" smtClean="0">
                <a:solidFill>
                  <a:schemeClr val="bg1"/>
                </a:solidFill>
              </a:rPr>
              <a:t>    1.  For representative obedience (Rom. 5:18–19)</a:t>
            </a:r>
          </a:p>
          <a:p>
            <a:r>
              <a:rPr lang="en-US" sz="2400" dirty="0" smtClean="0">
                <a:solidFill>
                  <a:schemeClr val="bg1"/>
                </a:solidFill>
              </a:rPr>
              <a:t>    2.  To be a substitute sacrifice</a:t>
            </a:r>
          </a:p>
          <a:p>
            <a:r>
              <a:rPr lang="en-US" sz="2400" dirty="0" smtClean="0">
                <a:solidFill>
                  <a:schemeClr val="bg1"/>
                </a:solidFill>
              </a:rPr>
              <a:t>    3.  To be a Mediator (</a:t>
            </a:r>
            <a:r>
              <a:rPr lang="en-US" sz="2400" dirty="0">
                <a:solidFill>
                  <a:schemeClr val="bg1"/>
                </a:solidFill>
              </a:rPr>
              <a:t>b/w God &amp; man) (1 Tim. 2:5</a:t>
            </a:r>
            <a:r>
              <a:rPr lang="en-US" sz="2400" dirty="0" smtClean="0">
                <a:solidFill>
                  <a:schemeClr val="bg1"/>
                </a:solidFill>
              </a:rPr>
              <a:t>)</a:t>
            </a:r>
          </a:p>
          <a:p>
            <a:r>
              <a:rPr lang="en-US" sz="2400" dirty="0">
                <a:solidFill>
                  <a:schemeClr val="bg1"/>
                </a:solidFill>
              </a:rPr>
              <a:t> </a:t>
            </a:r>
            <a:r>
              <a:rPr lang="en-US" sz="2400" dirty="0" smtClean="0">
                <a:solidFill>
                  <a:schemeClr val="bg1"/>
                </a:solidFill>
              </a:rPr>
              <a:t>   4.  To Fulfill God’s Original purpose to rule Creation.</a:t>
            </a:r>
          </a:p>
          <a:p>
            <a:r>
              <a:rPr lang="en-US" sz="2400" dirty="0">
                <a:solidFill>
                  <a:schemeClr val="bg1"/>
                </a:solidFill>
              </a:rPr>
              <a:t> </a:t>
            </a:r>
            <a:r>
              <a:rPr lang="en-US" sz="2400" dirty="0" smtClean="0">
                <a:solidFill>
                  <a:schemeClr val="bg1"/>
                </a:solidFill>
              </a:rPr>
              <a:t>   5.  To be our Example &amp; Pattern in life &amp; death</a:t>
            </a:r>
          </a:p>
          <a:p>
            <a:r>
              <a:rPr lang="en-US" sz="2400" dirty="0">
                <a:solidFill>
                  <a:schemeClr val="bg1"/>
                </a:solidFill>
              </a:rPr>
              <a:t> </a:t>
            </a:r>
            <a:r>
              <a:rPr lang="en-US" sz="2400" dirty="0" smtClean="0">
                <a:solidFill>
                  <a:schemeClr val="bg1"/>
                </a:solidFill>
              </a:rPr>
              <a:t>   6.  To be the pattern for our redeemed bodies</a:t>
            </a:r>
          </a:p>
          <a:p>
            <a:r>
              <a:rPr lang="en-US" sz="2400" dirty="0">
                <a:solidFill>
                  <a:schemeClr val="bg1"/>
                </a:solidFill>
              </a:rPr>
              <a:t> </a:t>
            </a:r>
            <a:r>
              <a:rPr lang="en-US" sz="2400" dirty="0" smtClean="0">
                <a:solidFill>
                  <a:schemeClr val="bg1"/>
                </a:solidFill>
              </a:rPr>
              <a:t>   7.  To sympathize as High Priest</a:t>
            </a:r>
          </a:p>
        </p:txBody>
      </p:sp>
      <p:sp>
        <p:nvSpPr>
          <p:cNvPr id="3" name="Rounded Rectangular Callout 2"/>
          <p:cNvSpPr/>
          <p:nvPr/>
        </p:nvSpPr>
        <p:spPr>
          <a:xfrm>
            <a:off x="6343650" y="152400"/>
            <a:ext cx="2514600" cy="914400"/>
          </a:xfrm>
          <a:prstGeom prst="wedgeRoundRectCallout">
            <a:avLst>
              <a:gd name="adj1" fmla="val -61970"/>
              <a:gd name="adj2" fmla="val 1350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Christ succeeded where Adam failed</a:t>
            </a:r>
            <a:endParaRPr lang="en-US" dirty="0"/>
          </a:p>
        </p:txBody>
      </p:sp>
      <p:sp>
        <p:nvSpPr>
          <p:cNvPr id="7" name="Rounded Rectangular Callout 6"/>
          <p:cNvSpPr/>
          <p:nvPr/>
        </p:nvSpPr>
        <p:spPr>
          <a:xfrm>
            <a:off x="7086600" y="1295400"/>
            <a:ext cx="1809750" cy="1226403"/>
          </a:xfrm>
          <a:prstGeom prst="wedgeRoundRectCallout">
            <a:avLst>
              <a:gd name="adj1" fmla="val -195709"/>
              <a:gd name="adj2" fmla="val 46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had to be made like us…</a:t>
            </a:r>
            <a:endParaRPr lang="en-US" dirty="0"/>
          </a:p>
        </p:txBody>
      </p:sp>
      <p:sp>
        <p:nvSpPr>
          <p:cNvPr id="8" name="Rounded Rectangular Callout 7"/>
          <p:cNvSpPr/>
          <p:nvPr/>
        </p:nvSpPr>
        <p:spPr>
          <a:xfrm>
            <a:off x="6995680" y="2609670"/>
            <a:ext cx="2024495" cy="1180743"/>
          </a:xfrm>
          <a:prstGeom prst="wedgeRoundRectCallout">
            <a:avLst>
              <a:gd name="adj1" fmla="val -68915"/>
              <a:gd name="adj2" fmla="val -226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is but one mediator b/w God &amp; man”</a:t>
            </a:r>
            <a:endParaRPr lang="en-US" dirty="0"/>
          </a:p>
        </p:txBody>
      </p:sp>
      <p:pic>
        <p:nvPicPr>
          <p:cNvPr id="1026" name="Picture 2" descr="http://i1.cpcache.com/product_zoom/1181060266/adam_again_cd_vintage_large_portrait_pet_tag.jpg?height=250&amp;width=250&amp;padToSquare=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4678085"/>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pjcockrell.files.wordpress.com/2015/03/zurbaran-agnus-dei-lamb-of-god-madrid-1339x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275" y="4736545"/>
            <a:ext cx="3371850" cy="2016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theresurgence.com/files/2012/11/15/Info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175" y="4653178"/>
            <a:ext cx="4721225" cy="205242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6343649" y="3956030"/>
            <a:ext cx="2660073" cy="1180743"/>
          </a:xfrm>
          <a:prstGeom prst="wedgeRoundRectCallout">
            <a:avLst>
              <a:gd name="adj1" fmla="val -50295"/>
              <a:gd name="adj2" fmla="val -96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Given all authority under Heaven (Mt 28:18)</a:t>
            </a:r>
            <a:endParaRPr lang="en-US" dirty="0"/>
          </a:p>
        </p:txBody>
      </p:sp>
      <p:sp>
        <p:nvSpPr>
          <p:cNvPr id="13" name="Rounded Rectangular Callout 12"/>
          <p:cNvSpPr/>
          <p:nvPr/>
        </p:nvSpPr>
        <p:spPr>
          <a:xfrm>
            <a:off x="5860276" y="5334000"/>
            <a:ext cx="2369324" cy="1180743"/>
          </a:xfrm>
          <a:prstGeom prst="wedgeRoundRectCallout">
            <a:avLst>
              <a:gd name="adj1" fmla="val -39745"/>
              <a:gd name="adj2" fmla="val -188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follow in His steps and trust in the Father’s will…no matter what…</a:t>
            </a:r>
            <a:endParaRPr lang="en-US" dirty="0"/>
          </a:p>
        </p:txBody>
      </p:sp>
      <p:sp>
        <p:nvSpPr>
          <p:cNvPr id="14" name="Rounded Rectangular Callout 13"/>
          <p:cNvSpPr/>
          <p:nvPr/>
        </p:nvSpPr>
        <p:spPr>
          <a:xfrm>
            <a:off x="3048001" y="5154514"/>
            <a:ext cx="2590800" cy="769858"/>
          </a:xfrm>
          <a:prstGeom prst="wedgeRoundRectCallout">
            <a:avLst>
              <a:gd name="adj1" fmla="val 20684"/>
              <a:gd name="adj2" fmla="val -165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what we have to look forward to…</a:t>
            </a:r>
            <a:endParaRPr lang="en-US" dirty="0"/>
          </a:p>
        </p:txBody>
      </p:sp>
      <p:sp>
        <p:nvSpPr>
          <p:cNvPr id="15" name="Rounded Rectangular Callout 14"/>
          <p:cNvSpPr/>
          <p:nvPr/>
        </p:nvSpPr>
        <p:spPr>
          <a:xfrm>
            <a:off x="166925" y="5314770"/>
            <a:ext cx="2728676" cy="609601"/>
          </a:xfrm>
          <a:prstGeom prst="wedgeRoundRectCallout">
            <a:avLst>
              <a:gd name="adj1" fmla="val 56235"/>
              <a:gd name="adj2" fmla="val -170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Having </a:t>
            </a:r>
            <a:r>
              <a:rPr lang="en-US" i="1" dirty="0" smtClean="0"/>
              <a:t>experienced </a:t>
            </a:r>
            <a:r>
              <a:rPr lang="en-US" dirty="0" smtClean="0"/>
              <a:t>what we face…</a:t>
            </a:r>
            <a:endParaRPr lang="en-US" i="1" dirty="0"/>
          </a:p>
        </p:txBody>
      </p:sp>
    </p:spTree>
    <p:extLst>
      <p:ext uri="{BB962C8B-B14F-4D97-AF65-F5344CB8AC3E}">
        <p14:creationId xmlns:p14="http://schemas.microsoft.com/office/powerpoint/2010/main" val="1041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5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xEl>
                                              <p:pRg st="7" end="7"/>
                                            </p:txEl>
                                          </p:spTgt>
                                        </p:tgtEl>
                                        <p:attrNameLst>
                                          <p:attrName>style.visibility</p:attrName>
                                        </p:attrNameLst>
                                      </p:cBhvr>
                                      <p:to>
                                        <p:strVal val="visible"/>
                                      </p:to>
                                    </p:set>
                                    <p:animEffect transition="in" filter="fade">
                                      <p:cBhvr>
                                        <p:cTn id="78" dur="500"/>
                                        <p:tgtEl>
                                          <p:spTgt spid="6">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26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799"/>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lvl="2"/>
            <a:r>
              <a:rPr lang="en-US" sz="2400" dirty="0" smtClean="0">
                <a:solidFill>
                  <a:schemeClr val="bg1">
                    <a:lumMod val="95000"/>
                  </a:schemeClr>
                </a:solidFill>
              </a:rPr>
              <a:t>Jesus will be a man forever…</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715000" y="724255"/>
            <a:ext cx="3167495" cy="875945"/>
          </a:xfrm>
          <a:prstGeom prst="wedgeRoundRectCallout">
            <a:avLst>
              <a:gd name="adj1" fmla="val -82146"/>
              <a:gd name="adj2" fmla="val 49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we know this?</a:t>
            </a:r>
            <a:endParaRPr lang="en-US" dirty="0"/>
          </a:p>
        </p:txBody>
      </p:sp>
      <p:pic>
        <p:nvPicPr>
          <p:cNvPr id="2050" name="Picture 2" descr="http://upload.wikimedia.org/wikipedia/commons/3/3a/Caravaggio.emmaus.750p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69" y="1866855"/>
            <a:ext cx="5280682" cy="37338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eadingacts.files.wordpress.com/2012/11/thom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0" y="3733799"/>
            <a:ext cx="3095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924" y="5638800"/>
            <a:ext cx="5266827" cy="646331"/>
          </a:xfrm>
          <a:prstGeom prst="rect">
            <a:avLst/>
          </a:prstGeom>
          <a:noFill/>
        </p:spPr>
        <p:txBody>
          <a:bodyPr wrap="square" rtlCol="0">
            <a:spAutoFit/>
          </a:bodyPr>
          <a:lstStyle/>
          <a:p>
            <a:r>
              <a:rPr lang="en-US" i="1" dirty="0">
                <a:solidFill>
                  <a:schemeClr val="bg1"/>
                </a:solidFill>
              </a:rPr>
              <a:t>Supper at Emmaus</a:t>
            </a:r>
            <a:r>
              <a:rPr lang="en-US" dirty="0">
                <a:solidFill>
                  <a:schemeClr val="bg1"/>
                </a:solidFill>
              </a:rPr>
              <a:t>, Caravaggio </a:t>
            </a:r>
            <a:r>
              <a:rPr lang="en-US" dirty="0" smtClean="0">
                <a:solidFill>
                  <a:schemeClr val="bg1"/>
                </a:solidFill>
              </a:rPr>
              <a:t>depicts the </a:t>
            </a:r>
            <a:r>
              <a:rPr lang="en-US" dirty="0">
                <a:solidFill>
                  <a:schemeClr val="bg1"/>
                </a:solidFill>
              </a:rPr>
              <a:t>moment the disciples recognize Jesus</a:t>
            </a:r>
            <a:r>
              <a:rPr lang="en-US" dirty="0" smtClean="0">
                <a:solidFill>
                  <a:schemeClr val="bg1"/>
                </a:solidFill>
              </a:rPr>
              <a:t>. (1601)</a:t>
            </a:r>
            <a:endParaRPr lang="en-US" dirty="0">
              <a:solidFill>
                <a:schemeClr val="bg1"/>
              </a:solidFill>
            </a:endParaRPr>
          </a:p>
        </p:txBody>
      </p:sp>
      <p:sp>
        <p:nvSpPr>
          <p:cNvPr id="10" name="TextBox 9"/>
          <p:cNvSpPr txBox="1"/>
          <p:nvPr/>
        </p:nvSpPr>
        <p:spPr>
          <a:xfrm>
            <a:off x="6229350" y="2747665"/>
            <a:ext cx="2562225" cy="923330"/>
          </a:xfrm>
          <a:prstGeom prst="rect">
            <a:avLst/>
          </a:prstGeom>
          <a:noFill/>
        </p:spPr>
        <p:txBody>
          <a:bodyPr wrap="square" rtlCol="0">
            <a:spAutoFit/>
          </a:bodyPr>
          <a:lstStyle/>
          <a:p>
            <a:pPr algn="r"/>
            <a:r>
              <a:rPr lang="en-US" i="1" dirty="0" smtClean="0">
                <a:solidFill>
                  <a:schemeClr val="bg1"/>
                </a:solidFill>
              </a:rPr>
              <a:t>Detail of The </a:t>
            </a:r>
            <a:r>
              <a:rPr lang="en-US" i="1" dirty="0">
                <a:solidFill>
                  <a:schemeClr val="bg1"/>
                </a:solidFill>
              </a:rPr>
              <a:t>Incredulity of Saint Thomas by </a:t>
            </a:r>
            <a:r>
              <a:rPr lang="en-US" i="1" dirty="0" smtClean="0">
                <a:solidFill>
                  <a:schemeClr val="bg1"/>
                </a:solidFill>
              </a:rPr>
              <a:t>Caravaggio </a:t>
            </a:r>
            <a:r>
              <a:rPr lang="en-US" dirty="0" smtClean="0">
                <a:solidFill>
                  <a:schemeClr val="bg1"/>
                </a:solidFill>
              </a:rPr>
              <a:t>(1601)</a:t>
            </a:r>
            <a:endParaRPr lang="en-US" dirty="0">
              <a:solidFill>
                <a:schemeClr val="bg1"/>
              </a:solidFill>
            </a:endParaRPr>
          </a:p>
        </p:txBody>
      </p:sp>
      <p:sp>
        <p:nvSpPr>
          <p:cNvPr id="11" name="Rounded Rectangular Callout 10"/>
          <p:cNvSpPr/>
          <p:nvPr/>
        </p:nvSpPr>
        <p:spPr>
          <a:xfrm>
            <a:off x="5105400" y="1581173"/>
            <a:ext cx="3648075" cy="1047727"/>
          </a:xfrm>
          <a:prstGeom prst="wedgeRoundRectCallout">
            <a:avLst>
              <a:gd name="adj1" fmla="val -30156"/>
              <a:gd name="adj2" fmla="val 70299"/>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ingbearer" panose="0202060205030B020303" pitchFamily="18" charset="0"/>
              </a:rPr>
              <a:t>“This Jesus, who was</a:t>
            </a:r>
          </a:p>
          <a:p>
            <a:pPr algn="ctr"/>
            <a:r>
              <a:rPr lang="en-US" sz="1400" dirty="0">
                <a:latin typeface="Ringbearer" panose="0202060205030B020303" pitchFamily="18" charset="0"/>
              </a:rPr>
              <a:t>taken up from you into heaven, will come in the same way as you saw </a:t>
            </a:r>
            <a:r>
              <a:rPr lang="en-US" sz="1400" dirty="0" smtClean="0">
                <a:latin typeface="Ringbearer" panose="0202060205030B020303" pitchFamily="18" charset="0"/>
              </a:rPr>
              <a:t>him go into heaven</a:t>
            </a:r>
            <a:r>
              <a:rPr lang="en-US" sz="1400" dirty="0">
                <a:latin typeface="Ringbearer" panose="0202060205030B020303" pitchFamily="18" charset="0"/>
              </a:rPr>
              <a:t>” (Acts 1:11)</a:t>
            </a:r>
          </a:p>
        </p:txBody>
      </p:sp>
    </p:spTree>
    <p:extLst>
      <p:ext uri="{BB962C8B-B14F-4D97-AF65-F5344CB8AC3E}">
        <p14:creationId xmlns:p14="http://schemas.microsoft.com/office/powerpoint/2010/main" val="290959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799"/>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lvl="2"/>
            <a:r>
              <a:rPr lang="en-US" sz="2400" dirty="0" smtClean="0">
                <a:solidFill>
                  <a:schemeClr val="bg1">
                    <a:lumMod val="95000"/>
                  </a:schemeClr>
                </a:solidFill>
              </a:rPr>
              <a:t>Jesus will be a man forever…</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715000" y="724255"/>
            <a:ext cx="3167495" cy="875945"/>
          </a:xfrm>
          <a:prstGeom prst="wedgeRoundRectCallout">
            <a:avLst>
              <a:gd name="adj1" fmla="val -82146"/>
              <a:gd name="adj2" fmla="val 49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we know this?</a:t>
            </a:r>
            <a:endParaRPr lang="en-US" dirty="0"/>
          </a:p>
        </p:txBody>
      </p:sp>
      <p:sp>
        <p:nvSpPr>
          <p:cNvPr id="3" name="TextBox 2"/>
          <p:cNvSpPr txBox="1"/>
          <p:nvPr/>
        </p:nvSpPr>
        <p:spPr>
          <a:xfrm>
            <a:off x="166924" y="5638800"/>
            <a:ext cx="5266827" cy="646331"/>
          </a:xfrm>
          <a:prstGeom prst="rect">
            <a:avLst/>
          </a:prstGeom>
          <a:noFill/>
        </p:spPr>
        <p:txBody>
          <a:bodyPr wrap="square" rtlCol="0">
            <a:spAutoFit/>
          </a:bodyPr>
          <a:lstStyle/>
          <a:p>
            <a:r>
              <a:rPr lang="en-US" i="1" dirty="0" smtClean="0">
                <a:solidFill>
                  <a:schemeClr val="bg1"/>
                </a:solidFill>
              </a:rPr>
              <a:t>Stoning of Stephen; Stephen saw Christ “the Son of Man standing at the right hand of God.</a:t>
            </a:r>
            <a:endParaRPr lang="en-US" dirty="0">
              <a:solidFill>
                <a:schemeClr val="bg1"/>
              </a:solidFill>
            </a:endParaRPr>
          </a:p>
        </p:txBody>
      </p:sp>
      <p:sp>
        <p:nvSpPr>
          <p:cNvPr id="10" name="TextBox 9"/>
          <p:cNvSpPr txBox="1"/>
          <p:nvPr/>
        </p:nvSpPr>
        <p:spPr>
          <a:xfrm>
            <a:off x="6229350" y="2747665"/>
            <a:ext cx="2562225" cy="646331"/>
          </a:xfrm>
          <a:prstGeom prst="rect">
            <a:avLst/>
          </a:prstGeom>
          <a:noFill/>
        </p:spPr>
        <p:txBody>
          <a:bodyPr wrap="square" rtlCol="0">
            <a:spAutoFit/>
          </a:bodyPr>
          <a:lstStyle/>
          <a:p>
            <a:pPr algn="r"/>
            <a:r>
              <a:rPr lang="en-US" i="1" dirty="0" smtClean="0">
                <a:solidFill>
                  <a:schemeClr val="bg1"/>
                </a:solidFill>
              </a:rPr>
              <a:t>Saul when on the road to Damascus saw </a:t>
            </a:r>
            <a:r>
              <a:rPr lang="en-US" dirty="0" smtClean="0">
                <a:solidFill>
                  <a:schemeClr val="bg1"/>
                </a:solidFill>
              </a:rPr>
              <a:t>Christ </a:t>
            </a:r>
            <a:endParaRPr lang="en-US" dirty="0">
              <a:solidFill>
                <a:schemeClr val="bg1"/>
              </a:solidFill>
            </a:endParaRPr>
          </a:p>
        </p:txBody>
      </p:sp>
      <p:pic>
        <p:nvPicPr>
          <p:cNvPr id="1026" name="Picture 2" descr="http://shoebat.com/wp-content/uploads/2015/08/st-stephen-the-protomarty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41" y="1940658"/>
            <a:ext cx="5191010" cy="3460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https://medievalotaku.files.wordpress.com/2014/03/hans_speckaert_-_conversion_of_st_paul_on_the_road_to_damascus_-_wga216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0728" y="3670995"/>
            <a:ext cx="3810000"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5715000" y="1600200"/>
            <a:ext cx="3167495" cy="1134765"/>
          </a:xfrm>
          <a:prstGeom prst="wedgeRoundRectCallout">
            <a:avLst>
              <a:gd name="adj1" fmla="val -44857"/>
              <a:gd name="adj2" fmla="val 46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Jesus appears to John in Revelation as one like the son of man—and he promises to drink wine with the disciples and invites us to the wedding feast of the Lamb…</a:t>
            </a:r>
            <a:endParaRPr lang="en-US" sz="1400" dirty="0"/>
          </a:p>
        </p:txBody>
      </p:sp>
    </p:spTree>
    <p:extLst>
      <p:ext uri="{BB962C8B-B14F-4D97-AF65-F5344CB8AC3E}">
        <p14:creationId xmlns:p14="http://schemas.microsoft.com/office/powerpoint/2010/main" val="19422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6996545" y="4649724"/>
            <a:ext cx="1981200" cy="612648"/>
          </a:xfrm>
          <a:prstGeom prst="wedgeRoundRectCallout">
            <a:avLst>
              <a:gd name="adj1" fmla="val -79048"/>
              <a:gd name="adj2" fmla="val -112865"/>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Incarnation</a:t>
            </a:r>
            <a:endParaRPr lang="en-US" dirty="0">
              <a:effectLst>
                <a:outerShdw blurRad="38100" dist="38100" dir="2700000" algn="tl">
                  <a:srgbClr val="000000">
                    <a:alpha val="43137"/>
                  </a:srgbClr>
                </a:outerShdw>
              </a:effectLst>
            </a:endParaRPr>
          </a:p>
        </p:txBody>
      </p:sp>
      <p:sp>
        <p:nvSpPr>
          <p:cNvPr id="21" name="Rounded Rectangular Callout 20"/>
          <p:cNvSpPr/>
          <p:nvPr/>
        </p:nvSpPr>
        <p:spPr>
          <a:xfrm>
            <a:off x="5867400" y="5743644"/>
            <a:ext cx="1981200" cy="609600"/>
          </a:xfrm>
          <a:prstGeom prst="wedgeRoundRectCallout">
            <a:avLst>
              <a:gd name="adj1" fmla="val -56204"/>
              <a:gd name="adj2" fmla="val -24487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8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67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567183" y="667148"/>
            <a:ext cx="1981200" cy="612648"/>
          </a:xfrm>
          <a:prstGeom prst="wedgeRoundRectCallout">
            <a:avLst>
              <a:gd name="adj1" fmla="val -199241"/>
              <a:gd name="adj2" fmla="val 11063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pic>
        <p:nvPicPr>
          <p:cNvPr id="3078" name="Picture 6" descr="https://s-media-cache-ak0.pinimg.com/736x/45/2a/ad/452aadc66d8d5a2a94f27c0f30662c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87" y="1905179"/>
            <a:ext cx="2496406" cy="3534174"/>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909829" y="2124828"/>
            <a:ext cx="4001169" cy="875945"/>
          </a:xfrm>
          <a:prstGeom prst="wedgeRoundRectCallout">
            <a:avLst>
              <a:gd name="adj1" fmla="val 76556"/>
              <a:gd name="adj2" fmla="val 156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Called </a:t>
            </a:r>
            <a:r>
              <a:rPr lang="en-US" sz="2400" i="1" dirty="0" err="1" smtClean="0"/>
              <a:t>Theos</a:t>
            </a:r>
            <a:r>
              <a:rPr lang="en-US" sz="2400" dirty="0" smtClean="0"/>
              <a:t> in Scripture…</a:t>
            </a:r>
            <a:endParaRPr lang="en-US" sz="2400" dirty="0"/>
          </a:p>
        </p:txBody>
      </p:sp>
      <p:sp>
        <p:nvSpPr>
          <p:cNvPr id="10" name="Rectangle 9"/>
          <p:cNvSpPr/>
          <p:nvPr/>
        </p:nvSpPr>
        <p:spPr>
          <a:xfrm>
            <a:off x="228600" y="3124200"/>
            <a:ext cx="4419600" cy="3581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https://img1.etsystatic.com/019/0/6233784/il_fullxfull.521449997_acg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3347960"/>
            <a:ext cx="4150394" cy="331918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4910998" y="5791200"/>
            <a:ext cx="3167495" cy="875945"/>
          </a:xfrm>
          <a:prstGeom prst="wedgeRoundRectCallout">
            <a:avLst>
              <a:gd name="adj1" fmla="val -69515"/>
              <a:gd name="adj2" fmla="val -394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Called </a:t>
            </a:r>
            <a:r>
              <a:rPr lang="en-US" sz="2400" i="1" dirty="0" err="1" smtClean="0"/>
              <a:t>Kurios</a:t>
            </a:r>
            <a:r>
              <a:rPr lang="en-US" sz="2400" i="1" dirty="0" smtClean="0"/>
              <a:t> </a:t>
            </a:r>
            <a:r>
              <a:rPr lang="en-US" sz="2400" dirty="0" smtClean="0"/>
              <a:t>in Scripture</a:t>
            </a:r>
            <a:r>
              <a:rPr lang="en-US" sz="1400" dirty="0" smtClean="0"/>
              <a:t>…(green box verse!)</a:t>
            </a:r>
            <a:endParaRPr lang="en-US" sz="1400" dirty="0"/>
          </a:p>
        </p:txBody>
      </p:sp>
    </p:spTree>
    <p:extLst>
      <p:ext uri="{BB962C8B-B14F-4D97-AF65-F5344CB8AC3E}">
        <p14:creationId xmlns:p14="http://schemas.microsoft.com/office/powerpoint/2010/main" val="374780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18000"/>
          </a:blip>
          <a:srcRect t="6909" b="23993"/>
          <a:stretch>
            <a:fillRect/>
          </a:stretch>
        </p:blipFill>
        <p:spPr bwMode="auto">
          <a:xfrm>
            <a:off x="1714500" y="0"/>
            <a:ext cx="5715000" cy="6858000"/>
          </a:xfrm>
          <a:prstGeom prst="rect">
            <a:avLst/>
          </a:prstGeom>
          <a:noFill/>
          <a:ln w="9525">
            <a:noFill/>
            <a:miter lim="800000"/>
            <a:headEnd/>
            <a:tailEnd/>
          </a:ln>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4100" name="Text Box 4"/>
          <p:cNvSpPr txBox="1">
            <a:spLocks noChangeArrowheads="1"/>
          </p:cNvSpPr>
          <p:nvPr/>
        </p:nvSpPr>
        <p:spPr bwMode="auto">
          <a:xfrm>
            <a:off x="762000" y="1800225"/>
            <a:ext cx="8382000" cy="3170099"/>
          </a:xfrm>
          <a:prstGeom prst="rect">
            <a:avLst/>
          </a:prstGeom>
          <a:solidFill>
            <a:srgbClr val="333333">
              <a:alpha val="50000"/>
            </a:srgbClr>
          </a:solidFill>
          <a:ln w="9525">
            <a:noFill/>
            <a:miter lim="800000"/>
            <a:headEnd/>
            <a:tailEnd/>
          </a:ln>
          <a:effectLst/>
        </p:spPr>
        <p:txBody>
          <a:bodyPr wrap="square">
            <a:spAutoFit/>
          </a:bodyPr>
          <a:lstStyle/>
          <a:p>
            <a:pPr>
              <a:spcBef>
                <a:spcPct val="50000"/>
              </a:spcBef>
              <a:defRPr/>
            </a:pPr>
            <a:r>
              <a:rPr lang="en-US" dirty="0">
                <a:solidFill>
                  <a:srgbClr val="84984C"/>
                </a:solidFill>
                <a:effectLst>
                  <a:outerShdw blurRad="38100" dist="38100" dir="2700000" algn="tl">
                    <a:srgbClr val="000000"/>
                  </a:outerShdw>
                </a:effectLst>
                <a:latin typeface="Ringbearer" pitchFamily="18" charset="0"/>
              </a:rPr>
              <a:t>		5.  Catechism </a:t>
            </a:r>
            <a:r>
              <a:rPr lang="en-US" sz="2000" dirty="0">
                <a:solidFill>
                  <a:prstClr val="white">
                    <a:lumMod val="65000"/>
                  </a:prstClr>
                </a:solidFill>
                <a:effectLst>
                  <a:outerShdw blurRad="38100" dist="38100" dir="2700000" algn="tl">
                    <a:srgbClr val="000000"/>
                  </a:outerShdw>
                </a:effectLst>
                <a:latin typeface="Ringbearer" pitchFamily="18" charset="0"/>
              </a:rPr>
              <a:t>(PART 1: WSC </a:t>
            </a:r>
            <a:r>
              <a:rPr lang="en-US" sz="2000" dirty="0" smtClean="0">
                <a:solidFill>
                  <a:prstClr val="white">
                    <a:lumMod val="65000"/>
                  </a:prstClr>
                </a:solidFill>
                <a:effectLst>
                  <a:outerShdw blurRad="38100" dist="38100" dir="2700000" algn="tl">
                    <a:srgbClr val="000000"/>
                  </a:outerShdw>
                </a:effectLst>
                <a:latin typeface="Ringbearer" pitchFamily="18" charset="0"/>
              </a:rPr>
              <a:t>Q21-Q22 </a:t>
            </a:r>
            <a:endParaRPr lang="en-US" sz="2000" dirty="0">
              <a:solidFill>
                <a:prstClr val="white">
                  <a:lumMod val="65000"/>
                </a:prstClr>
              </a:solidFill>
              <a:effectLst>
                <a:outerShdw blurRad="38100" dist="38100" dir="2700000" algn="tl">
                  <a:srgbClr val="000000"/>
                </a:outerShdw>
              </a:effectLst>
              <a:latin typeface="Ringbearer" pitchFamily="18" charset="0"/>
            </a:endParaRPr>
          </a:p>
          <a:p>
            <a:pPr>
              <a:spcBef>
                <a:spcPct val="50000"/>
              </a:spcBef>
              <a:defRPr/>
            </a:pPr>
            <a:r>
              <a:rPr lang="en-US" sz="2000" dirty="0">
                <a:solidFill>
                  <a:prstClr val="white">
                    <a:lumMod val="65000"/>
                  </a:prstClr>
                </a:solidFill>
                <a:effectLst>
                  <a:outerShdw blurRad="38100" dist="38100" dir="2700000" algn="tl">
                    <a:srgbClr val="000000"/>
                  </a:outerShdw>
                </a:effectLst>
                <a:latin typeface="Ringbearer" pitchFamily="18" charset="0"/>
              </a:rPr>
              <a:t>				</a:t>
            </a:r>
          </a:p>
          <a:p>
            <a:pPr>
              <a:spcBef>
                <a:spcPct val="50000"/>
              </a:spcBef>
              <a:defRPr/>
            </a:pPr>
            <a:r>
              <a:rPr lang="en-US" dirty="0">
                <a:solidFill>
                  <a:srgbClr val="84984C"/>
                </a:solidFill>
                <a:effectLst>
                  <a:outerShdw blurRad="38100" dist="38100" dir="2700000" algn="tl">
                    <a:srgbClr val="000000"/>
                  </a:outerShdw>
                </a:effectLst>
                <a:latin typeface="Ringbearer" pitchFamily="18" charset="0"/>
              </a:rPr>
              <a:t>		6.  Bible memory </a:t>
            </a:r>
            <a:r>
              <a:rPr lang="en-US" sz="2000" dirty="0">
                <a:solidFill>
                  <a:prstClr val="white">
                    <a:lumMod val="65000"/>
                  </a:prstClr>
                </a:solidFill>
                <a:effectLst>
                  <a:outerShdw blurRad="38100" dist="38100" dir="2700000" algn="tl">
                    <a:srgbClr val="000000"/>
                  </a:outerShdw>
                </a:effectLst>
                <a:latin typeface="Ringbearer" pitchFamily="18" charset="0"/>
              </a:rPr>
              <a:t>(look at the green boxes 				  in the presentation)</a:t>
            </a:r>
          </a:p>
          <a:p>
            <a:pPr>
              <a:spcBef>
                <a:spcPct val="50000"/>
              </a:spcBef>
              <a:defRPr/>
            </a:pPr>
            <a:r>
              <a:rPr lang="en-US" sz="2000" b="1" dirty="0">
                <a:solidFill>
                  <a:srgbClr val="9BBB59">
                    <a:lumMod val="60000"/>
                    <a:lumOff val="40000"/>
                  </a:srgbClr>
                </a:solidFill>
                <a:effectLst>
                  <a:outerShdw blurRad="38100" dist="38100" dir="2700000" algn="tl">
                    <a:srgbClr val="000000"/>
                  </a:outerShdw>
                </a:effectLst>
                <a:latin typeface="Ringbearer" pitchFamily="18" charset="0"/>
              </a:rPr>
              <a:t>John 1:14: </a:t>
            </a:r>
            <a:r>
              <a:rPr lang="en-US" sz="2000" dirty="0">
                <a:solidFill>
                  <a:srgbClr val="9BBB59">
                    <a:lumMod val="60000"/>
                    <a:lumOff val="40000"/>
                  </a:srgbClr>
                </a:solidFill>
                <a:effectLst>
                  <a:outerShdw blurRad="38100" dist="38100" dir="2700000" algn="tl">
                    <a:srgbClr val="000000"/>
                  </a:outerShdw>
                </a:effectLst>
                <a:latin typeface="Ringbearer" pitchFamily="18" charset="0"/>
              </a:rPr>
              <a:t>And the Word became flesh and dwelt among us, full of grace and </a:t>
            </a:r>
            <a:r>
              <a:rPr lang="en-US" sz="2000" dirty="0" smtClean="0">
                <a:solidFill>
                  <a:srgbClr val="9BBB59">
                    <a:lumMod val="60000"/>
                    <a:lumOff val="40000"/>
                  </a:srgbClr>
                </a:solidFill>
                <a:effectLst>
                  <a:outerShdw blurRad="38100" dist="38100" dir="2700000" algn="tl">
                    <a:srgbClr val="000000"/>
                  </a:outerShdw>
                </a:effectLst>
                <a:latin typeface="Ringbearer" pitchFamily="18" charset="0"/>
              </a:rPr>
              <a:t>truth;  we </a:t>
            </a:r>
            <a:r>
              <a:rPr lang="en-US" sz="2000" dirty="0">
                <a:solidFill>
                  <a:srgbClr val="9BBB59">
                    <a:lumMod val="60000"/>
                    <a:lumOff val="40000"/>
                  </a:srgbClr>
                </a:solidFill>
                <a:effectLst>
                  <a:outerShdw blurRad="38100" dist="38100" dir="2700000" algn="tl">
                    <a:srgbClr val="000000"/>
                  </a:outerShdw>
                </a:effectLst>
                <a:latin typeface="Ringbearer" pitchFamily="18" charset="0"/>
              </a:rPr>
              <a:t>have beheld his glory, glory as of the only Son from the Father.</a:t>
            </a:r>
            <a:r>
              <a:rPr lang="en-US" sz="2000" dirty="0">
                <a:solidFill>
                  <a:srgbClr val="800080"/>
                </a:solidFill>
                <a:effectLst>
                  <a:outerShdw blurRad="38100" dist="38100" dir="2700000" algn="tl">
                    <a:srgbClr val="000000"/>
                  </a:outerShdw>
                </a:effectLst>
                <a:latin typeface="Ringbearer" pitchFamily="18" charset="0"/>
              </a:rPr>
              <a:t>		</a:t>
            </a:r>
          </a:p>
          <a:p>
            <a:pPr>
              <a:spcBef>
                <a:spcPct val="50000"/>
              </a:spcBef>
              <a:defRPr/>
            </a:pPr>
            <a:r>
              <a:rPr lang="en-US" sz="2000" dirty="0">
                <a:solidFill>
                  <a:srgbClr val="800080"/>
                </a:solidFill>
                <a:effectLst>
                  <a:outerShdw blurRad="38100" dist="38100" dir="2700000" algn="tl">
                    <a:srgbClr val="000000"/>
                  </a:outerShdw>
                </a:effectLst>
                <a:latin typeface="Ringbearer" pitchFamily="18" charset="0"/>
              </a:rPr>
              <a:t>		</a:t>
            </a:r>
            <a:r>
              <a:rPr lang="en-US" dirty="0">
                <a:solidFill>
                  <a:srgbClr val="84984C"/>
                </a:solidFill>
                <a:effectLst>
                  <a:outerShdw blurRad="38100" dist="38100" dir="2700000" algn="tl">
                    <a:srgbClr val="000000"/>
                  </a:outerShdw>
                </a:effectLst>
                <a:latin typeface="Ringbearer" pitchFamily="18" charset="0"/>
              </a:rPr>
              <a:t>7. Doctrine/WCF </a:t>
            </a:r>
            <a:r>
              <a:rPr lang="en-US" sz="2000" dirty="0">
                <a:solidFill>
                  <a:srgbClr val="800080"/>
                </a:solidFill>
                <a:effectLst>
                  <a:outerShdw blurRad="38100" dist="38100" dir="2700000" algn="tl">
                    <a:srgbClr val="000000"/>
                  </a:outerShdw>
                </a:effectLst>
                <a:latin typeface="Ringbearer" pitchFamily="18" charset="0"/>
              </a:rPr>
              <a:t> </a:t>
            </a:r>
            <a:r>
              <a:rPr lang="en-US" sz="2000" dirty="0">
                <a:solidFill>
                  <a:prstClr val="white">
                    <a:lumMod val="65000"/>
                  </a:prstClr>
                </a:solidFill>
                <a:effectLst>
                  <a:outerShdw blurRad="38100" dist="38100" dir="2700000" algn="tl">
                    <a:srgbClr val="000000"/>
                  </a:outerShdw>
                </a:effectLst>
                <a:latin typeface="Ringbearer" pitchFamily="18" charset="0"/>
              </a:rPr>
              <a:t>(</a:t>
            </a:r>
            <a:r>
              <a:rPr lang="en-US" sz="2000" dirty="0" err="1">
                <a:solidFill>
                  <a:prstClr val="white">
                    <a:lumMod val="65000"/>
                  </a:prstClr>
                </a:solidFill>
                <a:effectLst>
                  <a:outerShdw blurRad="38100" dist="38100" dir="2700000" algn="tl">
                    <a:srgbClr val="000000"/>
                  </a:outerShdw>
                </a:effectLst>
                <a:latin typeface="Ringbearer" pitchFamily="18" charset="0"/>
              </a:rPr>
              <a:t>ch</a:t>
            </a:r>
            <a:r>
              <a:rPr lang="en-US" sz="2000" dirty="0">
                <a:solidFill>
                  <a:prstClr val="white">
                    <a:lumMod val="65000"/>
                  </a:prstClr>
                </a:solidFill>
                <a:effectLst>
                  <a:outerShdw blurRad="38100" dist="38100" dir="2700000" algn="tl">
                    <a:srgbClr val="000000"/>
                  </a:outerShdw>
                </a:effectLst>
                <a:latin typeface="Ringbearer" pitchFamily="18" charset="0"/>
              </a:rPr>
              <a:t> </a:t>
            </a:r>
            <a:r>
              <a:rPr lang="en-US" sz="2000" dirty="0" smtClean="0">
                <a:solidFill>
                  <a:prstClr val="white">
                    <a:lumMod val="65000"/>
                  </a:prstClr>
                </a:solidFill>
                <a:effectLst>
                  <a:outerShdw blurRad="38100" dist="38100" dir="2700000" algn="tl">
                    <a:srgbClr val="000000"/>
                  </a:outerShdw>
                </a:effectLst>
                <a:latin typeface="Ringbearer" pitchFamily="18" charset="0"/>
              </a:rPr>
              <a:t> 8)</a:t>
            </a:r>
            <a:endParaRPr lang="en-US" dirty="0">
              <a:solidFill>
                <a:prstClr val="white">
                  <a:lumMod val="65000"/>
                </a:prstClr>
              </a:solidFill>
              <a:effectLst>
                <a:outerShdw blurRad="38100" dist="38100" dir="2700000" algn="tl">
                  <a:srgbClr val="000000"/>
                </a:outerShdw>
              </a:effectLst>
              <a:latin typeface="Ringbearer" pitchFamily="18" charset="0"/>
            </a:endParaRPr>
          </a:p>
        </p:txBody>
      </p:sp>
    </p:spTree>
    <p:extLst>
      <p:ext uri="{BB962C8B-B14F-4D97-AF65-F5344CB8AC3E}">
        <p14:creationId xmlns:p14="http://schemas.microsoft.com/office/powerpoint/2010/main" val="34982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bg/>
                                          </p:spTgt>
                                        </p:tgtEl>
                                        <p:attrNameLst>
                                          <p:attrName>style.visibility</p:attrName>
                                        </p:attrNameLst>
                                      </p:cBhvr>
                                      <p:to>
                                        <p:strVal val="visible"/>
                                      </p:to>
                                    </p:set>
                                    <p:animEffect transition="in" filter="dissolve">
                                      <p:cBhvr>
                                        <p:cTn id="7" dur="500"/>
                                        <p:tgtEl>
                                          <p:spTgt spid="4100">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dissolv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1" end="1"/>
                                            </p:txEl>
                                          </p:spTgt>
                                        </p:tgtEl>
                                        <p:attrNameLst>
                                          <p:attrName>style.visibility</p:attrName>
                                        </p:attrNameLst>
                                      </p:cBhvr>
                                      <p:to>
                                        <p:strVal val="visible"/>
                                      </p:to>
                                    </p:set>
                                    <p:animEffect transition="in" filter="dissolve">
                                      <p:cBhvr>
                                        <p:cTn id="17" dur="500"/>
                                        <p:tgtEl>
                                          <p:spTgt spid="4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2" end="2"/>
                                            </p:txEl>
                                          </p:spTgt>
                                        </p:tgtEl>
                                        <p:attrNameLst>
                                          <p:attrName>style.visibility</p:attrName>
                                        </p:attrNameLst>
                                      </p:cBhvr>
                                      <p:to>
                                        <p:strVal val="visible"/>
                                      </p:to>
                                    </p:set>
                                    <p:animEffect transition="in" filter="dissolve">
                                      <p:cBhvr>
                                        <p:cTn id="22" dur="500"/>
                                        <p:tgtEl>
                                          <p:spTgt spid="4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3" end="3"/>
                                            </p:txEl>
                                          </p:spTgt>
                                        </p:tgtEl>
                                        <p:attrNameLst>
                                          <p:attrName>style.visibility</p:attrName>
                                        </p:attrNameLst>
                                      </p:cBhvr>
                                      <p:to>
                                        <p:strVal val="visible"/>
                                      </p:to>
                                    </p:set>
                                    <p:animEffect transition="in" filter="dissolve">
                                      <p:cBhvr>
                                        <p:cTn id="27" dur="500"/>
                                        <p:tgtEl>
                                          <p:spTgt spid="41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0">
                                            <p:txEl>
                                              <p:pRg st="4" end="4"/>
                                            </p:txEl>
                                          </p:spTgt>
                                        </p:tgtEl>
                                        <p:attrNameLst>
                                          <p:attrName>style.visibility</p:attrName>
                                        </p:attrNameLst>
                                      </p:cBhvr>
                                      <p:to>
                                        <p:strVal val="visible"/>
                                      </p:to>
                                    </p:set>
                                    <p:animEffect transition="in" filter="dissolve">
                                      <p:cBhvr>
                                        <p:cTn id="32"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3733800"/>
            <a:ext cx="4800600" cy="2971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567183" y="667148"/>
            <a:ext cx="1981200" cy="612648"/>
          </a:xfrm>
          <a:prstGeom prst="wedgeRoundRectCallout">
            <a:avLst>
              <a:gd name="adj1" fmla="val -199241"/>
              <a:gd name="adj2" fmla="val 11063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Other Direct Claims</a:t>
            </a:r>
            <a:endParaRPr lang="en-US" dirty="0">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23" y="3962400"/>
            <a:ext cx="4237370" cy="254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4910998" y="5791200"/>
            <a:ext cx="3852002" cy="875945"/>
          </a:xfrm>
          <a:prstGeom prst="wedgeRoundRectCallout">
            <a:avLst>
              <a:gd name="adj1" fmla="val -59291"/>
              <a:gd name="adj2" fmla="val -1221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 John’s intro in his Gospel…</a:t>
            </a:r>
            <a:r>
              <a:rPr lang="en-US" dirty="0" smtClean="0"/>
              <a:t>&amp; our green-box verse</a:t>
            </a:r>
            <a:endParaRPr lang="en-US" sz="2400"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931" y="1886129"/>
            <a:ext cx="4100817" cy="307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304800" y="2135106"/>
            <a:ext cx="4001169" cy="875945"/>
          </a:xfrm>
          <a:prstGeom prst="wedgeRoundRectCallout">
            <a:avLst>
              <a:gd name="adj1" fmla="val 72747"/>
              <a:gd name="adj2" fmla="val 997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Startling claim to Pharisees…</a:t>
            </a:r>
            <a:endParaRPr lang="en-US" sz="2400" dirty="0"/>
          </a:p>
        </p:txBody>
      </p:sp>
    </p:spTree>
    <p:extLst>
      <p:ext uri="{BB962C8B-B14F-4D97-AF65-F5344CB8AC3E}">
        <p14:creationId xmlns:p14="http://schemas.microsoft.com/office/powerpoint/2010/main" val="15304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25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10" name="Rounded Rectangular Callout 9"/>
          <p:cNvSpPr/>
          <p:nvPr/>
        </p:nvSpPr>
        <p:spPr>
          <a:xfrm>
            <a:off x="6477669" y="379476"/>
            <a:ext cx="1981200" cy="1506653"/>
          </a:xfrm>
          <a:prstGeom prst="wedgeRoundRectCallout">
            <a:avLst>
              <a:gd name="adj1" fmla="val -192830"/>
              <a:gd name="adj2" fmla="val 30341"/>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 Jesus possessed attributes of the deity…  </a:t>
            </a:r>
            <a:endParaRPr lang="en-US" dirty="0">
              <a:effectLst>
                <a:outerShdw blurRad="38100" dist="38100" dir="2700000" algn="tl">
                  <a:srgbClr val="000000">
                    <a:alpha val="43137"/>
                  </a:srgbClr>
                </a:outerShdw>
              </a:effectLst>
            </a:endParaRPr>
          </a:p>
        </p:txBody>
      </p:sp>
      <p:pic>
        <p:nvPicPr>
          <p:cNvPr id="5122" name="Picture 2" descr="http://www.doxologia.ro/sites/default/files/articol/2013/04/iis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547" y="2156757"/>
            <a:ext cx="3712244" cy="19841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everthirsty.org/media/bible-studies/life-of-christ/Life074/20070810p2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019" y="2667000"/>
            <a:ext cx="4276725" cy="240982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304799" y="1886130"/>
            <a:ext cx="4001169" cy="541254"/>
          </a:xfrm>
          <a:prstGeom prst="wedgeRoundRectCallout">
            <a:avLst>
              <a:gd name="adj1" fmla="val 54655"/>
              <a:gd name="adj2" fmla="val 123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Manifested omnipotence…</a:t>
            </a:r>
            <a:endParaRPr lang="en-US" sz="2400" dirty="0"/>
          </a:p>
        </p:txBody>
      </p:sp>
      <p:pic>
        <p:nvPicPr>
          <p:cNvPr id="5126" name="Picture 6" descr="http://thebricktestament.com/the_life_of_jesus/peter_andrew_philip_and_nathanael/jn01_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8128" y="4363941"/>
            <a:ext cx="3079081" cy="230931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688633" y="5562600"/>
            <a:ext cx="3167495" cy="875945"/>
          </a:xfrm>
          <a:prstGeom prst="wedgeRoundRectCallout">
            <a:avLst>
              <a:gd name="adj1" fmla="val 88057"/>
              <a:gd name="adj2" fmla="val 6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Omniscience…</a:t>
            </a:r>
            <a:endParaRPr lang="en-US" sz="2400" dirty="0"/>
          </a:p>
        </p:txBody>
      </p:sp>
      <p:pic>
        <p:nvPicPr>
          <p:cNvPr id="5128" name="Picture 8" descr="http://thebricktestament.com/the_life_of_jesus/the_final_appearance/jn21_17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8128" y="4316458"/>
            <a:ext cx="3323044" cy="249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fade">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fade">
                                      <p:cBhvr>
                                        <p:cTn id="3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2074"/>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10" name="Rounded Rectangular Callout 9"/>
          <p:cNvSpPr/>
          <p:nvPr/>
        </p:nvSpPr>
        <p:spPr>
          <a:xfrm>
            <a:off x="6172200" y="379477"/>
            <a:ext cx="2743199" cy="1220724"/>
          </a:xfrm>
          <a:prstGeom prst="wedgeRoundRectCallout">
            <a:avLst>
              <a:gd name="adj1" fmla="val -146997"/>
              <a:gd name="adj2" fmla="val 5062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 Jesus possessed attributes of the deity…  </a:t>
            </a:r>
            <a:endParaRPr lang="en-US" dirty="0">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69" y="2643498"/>
            <a:ext cx="4818983" cy="177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76800" y="1676400"/>
            <a:ext cx="4114800" cy="2590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102" y="1775936"/>
            <a:ext cx="3809331" cy="245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8811" y="4333877"/>
            <a:ext cx="3600714" cy="240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285749" y="4572001"/>
            <a:ext cx="3167495" cy="1047750"/>
          </a:xfrm>
          <a:prstGeom prst="wedgeRoundRectCallout">
            <a:avLst>
              <a:gd name="adj1" fmla="val 88057"/>
              <a:gd name="adj2" fmla="val 6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 Sovereignty… forgives sin, heals sick, &amp; raises dead</a:t>
            </a:r>
            <a:endParaRPr lang="en-US" sz="2400" dirty="0"/>
          </a:p>
        </p:txBody>
      </p:sp>
      <p:pic>
        <p:nvPicPr>
          <p:cNvPr id="9223" name="Picture 7" descr="https://s-media-cache-ak0.pinimg.com/236x/ce/b8/70/ceb8707edcf2cde3e7120c1f3c0cac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248241"/>
            <a:ext cx="2571747" cy="257174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304799" y="1886130"/>
            <a:ext cx="3886201" cy="704670"/>
          </a:xfrm>
          <a:prstGeom prst="wedgeRoundRectCallout">
            <a:avLst>
              <a:gd name="adj1" fmla="val 61797"/>
              <a:gd name="adj2" fmla="val 884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Promised omnipresence… </a:t>
            </a:r>
            <a:r>
              <a:rPr lang="en-US" dirty="0" smtClean="0"/>
              <a:t>&amp; a green box verse</a:t>
            </a:r>
            <a:r>
              <a:rPr lang="en-US" sz="2400" dirty="0" smtClean="0"/>
              <a:t>..</a:t>
            </a:r>
            <a:endParaRPr lang="en-US" sz="2400" dirty="0"/>
          </a:p>
        </p:txBody>
      </p:sp>
    </p:spTree>
    <p:extLst>
      <p:ext uri="{BB962C8B-B14F-4D97-AF65-F5344CB8AC3E}">
        <p14:creationId xmlns:p14="http://schemas.microsoft.com/office/powerpoint/2010/main" val="195035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21"/>
                                        </p:tgtEl>
                                        <p:attrNameLst>
                                          <p:attrName>style.visibility</p:attrName>
                                        </p:attrNameLst>
                                      </p:cBhvr>
                                      <p:to>
                                        <p:strVal val="visible"/>
                                      </p:to>
                                    </p:set>
                                    <p:animEffect transition="in" filter="fade">
                                      <p:cBhvr>
                                        <p:cTn id="30" dur="500"/>
                                        <p:tgtEl>
                                          <p:spTgt spid="92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23"/>
                                        </p:tgtEl>
                                        <p:attrNameLst>
                                          <p:attrName>style.visibility</p:attrName>
                                        </p:attrNameLst>
                                      </p:cBhvr>
                                      <p:to>
                                        <p:strVal val="visible"/>
                                      </p:to>
                                    </p:set>
                                    <p:animEffect transition="in" filter="fade">
                                      <p:cBhvr>
                                        <p:cTn id="35"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12074"/>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10" name="Rounded Rectangular Callout 9"/>
          <p:cNvSpPr/>
          <p:nvPr/>
        </p:nvSpPr>
        <p:spPr>
          <a:xfrm>
            <a:off x="6172200" y="379477"/>
            <a:ext cx="2743199" cy="1220724"/>
          </a:xfrm>
          <a:prstGeom prst="wedgeRoundRectCallout">
            <a:avLst>
              <a:gd name="adj1" fmla="val -146997"/>
              <a:gd name="adj2" fmla="val 5062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 Jesus possessed attributes of the deity…  </a:t>
            </a:r>
            <a:endParaRPr lang="en-US" dirty="0">
              <a:effectLst>
                <a:outerShdw blurRad="38100" dist="38100" dir="2700000" algn="tl">
                  <a:srgbClr val="000000">
                    <a:alpha val="43137"/>
                  </a:srgbClr>
                </a:outerShdw>
              </a:effectLst>
            </a:endParaRPr>
          </a:p>
        </p:txBody>
      </p:sp>
      <p:sp>
        <p:nvSpPr>
          <p:cNvPr id="9" name="Rectangle 8"/>
          <p:cNvSpPr/>
          <p:nvPr/>
        </p:nvSpPr>
        <p:spPr>
          <a:xfrm>
            <a:off x="0" y="2514600"/>
            <a:ext cx="4648200" cy="4343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56" y="2604656"/>
            <a:ext cx="4253344" cy="425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0734"/>
          <a:stretch/>
        </p:blipFill>
        <p:spPr bwMode="auto">
          <a:xfrm>
            <a:off x="4114800" y="2895600"/>
            <a:ext cx="4966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ular Callout 10"/>
          <p:cNvSpPr/>
          <p:nvPr/>
        </p:nvSpPr>
        <p:spPr>
          <a:xfrm>
            <a:off x="304799" y="1886130"/>
            <a:ext cx="7696201" cy="541254"/>
          </a:xfrm>
          <a:prstGeom prst="wedgeRoundRectCallout">
            <a:avLst>
              <a:gd name="adj1" fmla="val -5825"/>
              <a:gd name="adj2" fmla="val 112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5. Worthy of worship…</a:t>
            </a:r>
            <a:r>
              <a:rPr lang="en-US" dirty="0" smtClean="0"/>
              <a:t>&amp; green-box verse</a:t>
            </a:r>
            <a:endParaRPr lang="en-US" sz="2400" dirty="0"/>
          </a:p>
        </p:txBody>
      </p:sp>
    </p:spTree>
    <p:extLst>
      <p:ext uri="{BB962C8B-B14F-4D97-AF65-F5344CB8AC3E}">
        <p14:creationId xmlns:p14="http://schemas.microsoft.com/office/powerpoint/2010/main" val="215178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500"/>
                                        <p:tgtEl>
                                          <p:spTgt spid="102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20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477669" y="379476"/>
            <a:ext cx="1981200" cy="612648"/>
          </a:xfrm>
          <a:prstGeom prst="wedgeRoundRectCallout">
            <a:avLst>
              <a:gd name="adj1" fmla="val -192714"/>
              <a:gd name="adj2" fmla="val 15614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46853"/>
            <a:ext cx="5410200" cy="399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6781800" y="1293661"/>
            <a:ext cx="1981200" cy="2067617"/>
          </a:xfrm>
          <a:prstGeom prst="wedgeRoundRectCallout">
            <a:avLst>
              <a:gd name="adj1" fmla="val -104251"/>
              <a:gd name="adj2" fmla="val 35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 should we understand this passage?</a:t>
            </a:r>
            <a:endParaRPr lang="en-US" sz="2400" dirty="0"/>
          </a:p>
        </p:txBody>
      </p:sp>
      <p:sp>
        <p:nvSpPr>
          <p:cNvPr id="11" name="Rounded Rectangular Callout 10"/>
          <p:cNvSpPr/>
          <p:nvPr/>
        </p:nvSpPr>
        <p:spPr>
          <a:xfrm>
            <a:off x="6248400" y="3807272"/>
            <a:ext cx="2667000" cy="2669728"/>
          </a:xfrm>
          <a:prstGeom prst="wedgeRoundRectCallout">
            <a:avLst>
              <a:gd name="adj1" fmla="val -119872"/>
              <a:gd name="adj2" fmla="val -271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word </a:t>
            </a:r>
            <a:r>
              <a:rPr lang="en-US" dirty="0" err="1"/>
              <a:t>κενόσις</a:t>
            </a:r>
            <a:r>
              <a:rPr lang="en-US" dirty="0"/>
              <a:t> is taken from the Greek </a:t>
            </a:r>
            <a:r>
              <a:rPr lang="en-US" dirty="0" smtClean="0"/>
              <a:t>verb </a:t>
            </a:r>
            <a:r>
              <a:rPr lang="en-US" dirty="0" err="1" smtClean="0"/>
              <a:t>κενόω</a:t>
            </a:r>
            <a:r>
              <a:rPr lang="en-US" dirty="0"/>
              <a:t>, </a:t>
            </a:r>
            <a:r>
              <a:rPr lang="en-US" dirty="0" smtClean="0"/>
              <a:t>which </a:t>
            </a:r>
            <a:r>
              <a:rPr lang="en-US" dirty="0"/>
              <a:t>generally means “to empty,” and is translated “emptied </a:t>
            </a:r>
            <a:r>
              <a:rPr lang="en-US" dirty="0" smtClean="0"/>
              <a:t>himself“ </a:t>
            </a:r>
            <a:r>
              <a:rPr lang="en-US" dirty="0"/>
              <a:t>in Phil. 2:7</a:t>
            </a:r>
            <a:r>
              <a:rPr lang="en-US" dirty="0" smtClean="0"/>
              <a:t>.</a:t>
            </a:r>
            <a:endParaRPr lang="en-US" dirty="0"/>
          </a:p>
        </p:txBody>
      </p:sp>
      <p:sp>
        <p:nvSpPr>
          <p:cNvPr id="9" name="Rectangle 8"/>
          <p:cNvSpPr/>
          <p:nvPr/>
        </p:nvSpPr>
        <p:spPr>
          <a:xfrm>
            <a:off x="228600" y="5867400"/>
            <a:ext cx="1752600" cy="762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green-box passage! </a:t>
            </a:r>
            <a:r>
              <a:rPr lang="en-US" sz="1050" dirty="0" smtClean="0"/>
              <a:t>(though in the NIV!)</a:t>
            </a:r>
            <a:endParaRPr lang="en-US" sz="1050" dirty="0"/>
          </a:p>
        </p:txBody>
      </p:sp>
    </p:spTree>
    <p:extLst>
      <p:ext uri="{BB962C8B-B14F-4D97-AF65-F5344CB8AC3E}">
        <p14:creationId xmlns:p14="http://schemas.microsoft.com/office/powerpoint/2010/main" val="26731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lum bright="-30000"/>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477669" y="379476"/>
            <a:ext cx="1981200" cy="612648"/>
          </a:xfrm>
          <a:prstGeom prst="wedgeRoundRectCallout">
            <a:avLst>
              <a:gd name="adj1" fmla="val -192714"/>
              <a:gd name="adj2" fmla="val 15614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304800" y="2084610"/>
            <a:ext cx="2667000" cy="4468590"/>
          </a:xfrm>
          <a:prstGeom prst="wedgeRoundRectCallout">
            <a:avLst>
              <a:gd name="adj1" fmla="val 74701"/>
              <a:gd name="adj2" fmla="val 19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a:t>
            </a:r>
            <a:r>
              <a:rPr lang="en-US" dirty="0"/>
              <a:t>to the theory Christ “emptied </a:t>
            </a:r>
            <a:r>
              <a:rPr lang="en-US" dirty="0" smtClean="0"/>
              <a:t>himself“ </a:t>
            </a:r>
            <a:r>
              <a:rPr lang="en-US" dirty="0"/>
              <a:t>of some of his</a:t>
            </a:r>
          </a:p>
          <a:p>
            <a:pPr algn="ctr"/>
            <a:r>
              <a:rPr lang="en-US" dirty="0"/>
              <a:t>divine attributes, such as omniscience, omnipresence, and omnipotence, while he was</a:t>
            </a:r>
          </a:p>
          <a:p>
            <a:pPr algn="ctr"/>
            <a:r>
              <a:rPr lang="en-US" dirty="0"/>
              <a:t>on earth as a man. This was viewed as a voluntary self-limitation on Christ’s part,</a:t>
            </a:r>
          </a:p>
          <a:p>
            <a:pPr algn="ctr"/>
            <a:r>
              <a:rPr lang="en-US" dirty="0"/>
              <a:t>which he carried out in order to fulfill his work of </a:t>
            </a:r>
            <a:r>
              <a:rPr lang="en-US" dirty="0" smtClean="0"/>
              <a:t>redemption”  WG</a:t>
            </a:r>
            <a:endParaRPr lang="en-US" dirty="0"/>
          </a:p>
        </p:txBody>
      </p:sp>
      <p:sp>
        <p:nvSpPr>
          <p:cNvPr id="9" name="Rounded Rectangular Callout 8"/>
          <p:cNvSpPr/>
          <p:nvPr/>
        </p:nvSpPr>
        <p:spPr>
          <a:xfrm>
            <a:off x="3657600" y="2667000"/>
            <a:ext cx="5257800" cy="1295400"/>
          </a:xfrm>
          <a:prstGeom prst="wedgeRoundRectCallout">
            <a:avLst>
              <a:gd name="adj1" fmla="val 18790"/>
              <a:gd name="adj2" fmla="val -6926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Beginning with this text, several theologians in Germany (1860–1880) and England (1890–1910) advocated a view of the incarnation that had not been advocated before in the history of the church. </a:t>
            </a:r>
            <a:endParaRPr lang="en-US" dirty="0">
              <a:effectLst>
                <a:outerShdw blurRad="38100" dist="38100" dir="2700000" algn="tl">
                  <a:srgbClr val="000000">
                    <a:alpha val="43137"/>
                  </a:srgbClr>
                </a:outerShdw>
              </a:effectLst>
            </a:endParaRPr>
          </a:p>
        </p:txBody>
      </p:sp>
      <p:sp>
        <p:nvSpPr>
          <p:cNvPr id="10" name="Rectangle 9"/>
          <p:cNvSpPr/>
          <p:nvPr/>
        </p:nvSpPr>
        <p:spPr>
          <a:xfrm>
            <a:off x="4343400" y="1143000"/>
            <a:ext cx="4572000" cy="1477328"/>
          </a:xfrm>
          <a:prstGeom prst="rect">
            <a:avLst/>
          </a:prstGeom>
        </p:spPr>
        <p:txBody>
          <a:bodyPr>
            <a:spAutoFit/>
          </a:bodyPr>
          <a:lstStyle/>
          <a:p>
            <a:r>
              <a:rPr lang="en-US" dirty="0" smtClean="0">
                <a:solidFill>
                  <a:schemeClr val="bg1"/>
                </a:solidFill>
                <a:effectLst>
                  <a:outerShdw blurRad="38100" dist="38100" dir="2700000" algn="tl">
                    <a:srgbClr val="000000">
                      <a:alpha val="43137"/>
                    </a:srgbClr>
                  </a:outerShdw>
                </a:effectLst>
              </a:rPr>
              <a:t>"Who, although He existed in the form of God, did not regard equality with God a thing to be grasped, but </a:t>
            </a:r>
            <a:r>
              <a:rPr lang="en-US" b="1" dirty="0" smtClean="0">
                <a:solidFill>
                  <a:schemeClr val="bg1"/>
                </a:solidFill>
                <a:effectLst>
                  <a:outerShdw blurRad="38100" dist="38100" dir="2700000" algn="tl">
                    <a:srgbClr val="000000">
                      <a:alpha val="43137"/>
                    </a:srgbClr>
                  </a:outerShdw>
                </a:effectLst>
              </a:rPr>
              <a:t>emptied</a:t>
            </a:r>
            <a:r>
              <a:rPr lang="en-US" dirty="0" smtClean="0">
                <a:solidFill>
                  <a:schemeClr val="bg1"/>
                </a:solidFill>
                <a:effectLst>
                  <a:outerShdw blurRad="38100" dist="38100" dir="2700000" algn="tl">
                    <a:srgbClr val="000000">
                      <a:alpha val="43137"/>
                    </a:srgbClr>
                  </a:outerShdw>
                </a:effectLst>
              </a:rPr>
              <a:t> Himself, taking the form of a bond-servant, and being made in the likeness of men." (Phil. 2:6-7 </a:t>
            </a:r>
            <a:r>
              <a:rPr lang="en-US" dirty="0" smtClean="0">
                <a:solidFill>
                  <a:schemeClr val="bg1"/>
                </a:solidFill>
                <a:effectLst>
                  <a:outerShdw blurRad="38100" dist="38100" dir="2700000" algn="tl">
                    <a:srgbClr val="000000">
                      <a:alpha val="43137"/>
                    </a:srgbClr>
                  </a:outerShdw>
                </a:effectLst>
                <a:hlinkClick r:id="rId3" tooltip="NASB"/>
              </a:rPr>
              <a:t>NASB</a:t>
            </a:r>
            <a:r>
              <a:rPr lang="en-US" dirty="0" smtClean="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
        <p:nvSpPr>
          <p:cNvPr id="12" name="Rounded Rectangular Callout 11"/>
          <p:cNvSpPr/>
          <p:nvPr/>
        </p:nvSpPr>
        <p:spPr>
          <a:xfrm>
            <a:off x="3657600" y="4572000"/>
            <a:ext cx="5181600" cy="1524000"/>
          </a:xfrm>
          <a:prstGeom prst="wedgeRoundRectCallout">
            <a:avLst>
              <a:gd name="adj1" fmla="val -22483"/>
              <a:gd name="adj2" fmla="val -97163"/>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aim was to solve supposed paradoxes between Christ having a divine nature and a human nature.  For example, how could an all knowing God become a baby, how could God be tempted, or how could Jesus (being God) not know the time of His return?</a:t>
            </a:r>
            <a:endParaRPr lang="en-US" dirty="0"/>
          </a:p>
        </p:txBody>
      </p:sp>
    </p:spTree>
    <p:extLst>
      <p:ext uri="{BB962C8B-B14F-4D97-AF65-F5344CB8AC3E}">
        <p14:creationId xmlns:p14="http://schemas.microsoft.com/office/powerpoint/2010/main" val="33131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lum bright="-30000"/>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477669" y="379476"/>
            <a:ext cx="1981200" cy="612648"/>
          </a:xfrm>
          <a:prstGeom prst="wedgeRoundRectCallout">
            <a:avLst>
              <a:gd name="adj1" fmla="val -192714"/>
              <a:gd name="adj2" fmla="val 15614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304800" y="2084610"/>
            <a:ext cx="2667000" cy="4468590"/>
          </a:xfrm>
          <a:prstGeom prst="wedgeRoundRectCallout">
            <a:avLst>
              <a:gd name="adj1" fmla="val 53208"/>
              <a:gd name="adj2" fmla="val 18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a:t>
            </a:r>
            <a:r>
              <a:rPr lang="en-US" dirty="0"/>
              <a:t>to the theory Christ “emptied </a:t>
            </a:r>
            <a:r>
              <a:rPr lang="en-US" dirty="0" smtClean="0"/>
              <a:t>himself“ </a:t>
            </a:r>
            <a:r>
              <a:rPr lang="en-US" dirty="0"/>
              <a:t>of some of his</a:t>
            </a:r>
          </a:p>
          <a:p>
            <a:pPr algn="ctr"/>
            <a:r>
              <a:rPr lang="en-US" dirty="0"/>
              <a:t>divine attributes, such as omniscience, omnipresence, and omnipotence, while he was</a:t>
            </a:r>
          </a:p>
          <a:p>
            <a:pPr algn="ctr"/>
            <a:r>
              <a:rPr lang="en-US" dirty="0"/>
              <a:t>on earth as a man. This was viewed as a voluntary self-limitation on Christ’s part,</a:t>
            </a:r>
          </a:p>
          <a:p>
            <a:pPr algn="ctr"/>
            <a:r>
              <a:rPr lang="en-US" dirty="0"/>
              <a:t>which he carried out in order to fulfill his work of </a:t>
            </a:r>
            <a:r>
              <a:rPr lang="en-US" dirty="0" smtClean="0"/>
              <a:t>redemption”  WG</a:t>
            </a:r>
            <a:endParaRPr lang="en-US" dirty="0"/>
          </a:p>
        </p:txBody>
      </p:sp>
      <p:sp>
        <p:nvSpPr>
          <p:cNvPr id="9" name="Rounded Rectangular Callout 8"/>
          <p:cNvSpPr/>
          <p:nvPr/>
        </p:nvSpPr>
        <p:spPr>
          <a:xfrm>
            <a:off x="5105400" y="2667000"/>
            <a:ext cx="3810000" cy="762000"/>
          </a:xfrm>
          <a:prstGeom prst="wedgeRoundRectCallout">
            <a:avLst>
              <a:gd name="adj1" fmla="val -108732"/>
              <a:gd name="adj2" fmla="val 2386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you see problems with this theory?</a:t>
            </a:r>
            <a:endParaRPr lang="en-US" dirty="0">
              <a:effectLst>
                <a:outerShdw blurRad="38100" dist="38100" dir="2700000" algn="tl">
                  <a:srgbClr val="000000">
                    <a:alpha val="43137"/>
                  </a:srgbClr>
                </a:outerShdw>
              </a:effectLst>
            </a:endParaRPr>
          </a:p>
        </p:txBody>
      </p:sp>
      <p:sp>
        <p:nvSpPr>
          <p:cNvPr id="10" name="Rectangle 9"/>
          <p:cNvSpPr/>
          <p:nvPr/>
        </p:nvSpPr>
        <p:spPr>
          <a:xfrm>
            <a:off x="4343400" y="1143000"/>
            <a:ext cx="4572000" cy="1477328"/>
          </a:xfrm>
          <a:prstGeom prst="rect">
            <a:avLst/>
          </a:prstGeom>
        </p:spPr>
        <p:txBody>
          <a:bodyPr>
            <a:spAutoFit/>
          </a:bodyPr>
          <a:lstStyle/>
          <a:p>
            <a:r>
              <a:rPr lang="en-US" dirty="0" smtClean="0">
                <a:solidFill>
                  <a:schemeClr val="bg1"/>
                </a:solidFill>
                <a:effectLst>
                  <a:outerShdw blurRad="38100" dist="38100" dir="2700000" algn="tl">
                    <a:srgbClr val="000000">
                      <a:alpha val="43137"/>
                    </a:srgbClr>
                  </a:outerShdw>
                </a:effectLst>
              </a:rPr>
              <a:t>"Who, although He existed in the form of God, did not regard equality with God a thing to be grasped, but </a:t>
            </a:r>
            <a:r>
              <a:rPr lang="en-US" b="1" dirty="0" smtClean="0">
                <a:solidFill>
                  <a:schemeClr val="bg1"/>
                </a:solidFill>
                <a:effectLst>
                  <a:outerShdw blurRad="38100" dist="38100" dir="2700000" algn="tl">
                    <a:srgbClr val="000000">
                      <a:alpha val="43137"/>
                    </a:srgbClr>
                  </a:outerShdw>
                </a:effectLst>
              </a:rPr>
              <a:t>emptied</a:t>
            </a:r>
            <a:r>
              <a:rPr lang="en-US" dirty="0" smtClean="0">
                <a:solidFill>
                  <a:schemeClr val="bg1"/>
                </a:solidFill>
                <a:effectLst>
                  <a:outerShdw blurRad="38100" dist="38100" dir="2700000" algn="tl">
                    <a:srgbClr val="000000">
                      <a:alpha val="43137"/>
                    </a:srgbClr>
                  </a:outerShdw>
                </a:effectLst>
              </a:rPr>
              <a:t> Himself, taking the form of a bond-servant, and being made in the likeness of men." (Phil. 2:6-7 </a:t>
            </a:r>
            <a:r>
              <a:rPr lang="en-US" dirty="0" smtClean="0">
                <a:solidFill>
                  <a:schemeClr val="bg1"/>
                </a:solidFill>
                <a:effectLst>
                  <a:outerShdw blurRad="38100" dist="38100" dir="2700000" algn="tl">
                    <a:srgbClr val="000000">
                      <a:alpha val="43137"/>
                    </a:srgbClr>
                  </a:outerShdw>
                </a:effectLst>
                <a:hlinkClick r:id="rId3" tooltip="NASB"/>
              </a:rPr>
              <a:t>NASB</a:t>
            </a:r>
            <a:r>
              <a:rPr lang="en-US" dirty="0" smtClean="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200400" y="3505200"/>
            <a:ext cx="5943600" cy="3170099"/>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1.    Phil 2 :6-7 does not specifically teach this.</a:t>
            </a:r>
          </a:p>
          <a:p>
            <a:pPr marL="342900" indent="-342900">
              <a:buAutoNum type="arabicPeriod" startAt="2"/>
            </a:pPr>
            <a:r>
              <a:rPr lang="en-US" sz="2000" b="1" dirty="0" smtClean="0">
                <a:solidFill>
                  <a:schemeClr val="bg1"/>
                </a:solidFill>
                <a:effectLst>
                  <a:outerShdw blurRad="38100" dist="38100" dir="2700000" algn="tl">
                    <a:srgbClr val="000000">
                      <a:alpha val="43137"/>
                    </a:srgbClr>
                  </a:outerShdw>
                </a:effectLst>
              </a:rPr>
              <a:t>The rest of the NT does not confirm kenotic theory.</a:t>
            </a:r>
          </a:p>
          <a:p>
            <a:pPr marL="342900" indent="-342900">
              <a:buAutoNum type="arabicPeriod" startAt="2"/>
            </a:pPr>
            <a:r>
              <a:rPr lang="en-US" sz="2000" b="1" dirty="0" smtClean="0">
                <a:solidFill>
                  <a:schemeClr val="bg1"/>
                </a:solidFill>
                <a:effectLst>
                  <a:outerShdw blurRad="38100" dist="38100" dir="2700000" algn="tl">
                    <a:srgbClr val="000000">
                      <a:alpha val="43137"/>
                    </a:srgbClr>
                  </a:outerShdw>
                </a:effectLst>
              </a:rPr>
              <a:t> The passage does say how He emptied Himself:</a:t>
            </a:r>
          </a:p>
          <a:p>
            <a:pPr marL="800100" lvl="1" indent="-342900"/>
            <a:r>
              <a:rPr lang="en-US" sz="2000" b="1" dirty="0" smtClean="0">
                <a:solidFill>
                  <a:schemeClr val="bg1"/>
                </a:solidFill>
                <a:effectLst>
                  <a:outerShdw blurRad="38100" dist="38100" dir="2700000" algn="tl">
                    <a:srgbClr val="000000">
                      <a:alpha val="43137"/>
                    </a:srgbClr>
                  </a:outerShdw>
                </a:effectLst>
              </a:rPr>
              <a:t>a.     By taking the form of a servant</a:t>
            </a:r>
          </a:p>
          <a:p>
            <a:pPr marL="914400" lvl="1" indent="-457200">
              <a:buAutoNum type="alphaLcPeriod" startAt="2"/>
            </a:pPr>
            <a:r>
              <a:rPr lang="en-US" sz="2000" b="1" dirty="0" smtClean="0">
                <a:solidFill>
                  <a:schemeClr val="bg1"/>
                </a:solidFill>
                <a:effectLst>
                  <a:outerShdw blurRad="38100" dist="38100" dir="2700000" algn="tl">
                    <a:srgbClr val="000000">
                      <a:alpha val="43137"/>
                    </a:srgbClr>
                  </a:outerShdw>
                </a:effectLst>
              </a:rPr>
              <a:t>By being made in human likeness</a:t>
            </a:r>
          </a:p>
          <a:p>
            <a:pPr marL="457200" indent="-457200">
              <a:buAutoNum type="arabicPeriod" startAt="2"/>
            </a:pPr>
            <a:r>
              <a:rPr lang="en-US" sz="2000" b="1" dirty="0" smtClean="0">
                <a:solidFill>
                  <a:schemeClr val="bg1"/>
                </a:solidFill>
                <a:effectLst>
                  <a:outerShdw blurRad="38100" dist="38100" dir="2700000" algn="tl">
                    <a:srgbClr val="000000">
                      <a:alpha val="43137"/>
                    </a:srgbClr>
                  </a:outerShdw>
                </a:effectLst>
              </a:rPr>
              <a:t>The context for the passage is for us to imitate Christ—an impossible task if we are to “set aside certain aspects of deity” that we do not remotely possess.</a:t>
            </a:r>
          </a:p>
          <a:p>
            <a:pPr marL="457200" indent="-457200">
              <a:buAutoNum type="arabicPeriod" startAt="2"/>
            </a:pPr>
            <a:r>
              <a:rPr lang="en-US" sz="2000" b="1" dirty="0" smtClean="0">
                <a:solidFill>
                  <a:schemeClr val="bg1"/>
                </a:solidFill>
                <a:effectLst>
                  <a:outerShdw blurRad="38100" dist="38100" dir="2700000" algn="tl">
                    <a:srgbClr val="000000">
                      <a:alpha val="43137"/>
                    </a:srgbClr>
                  </a:outerShdw>
                </a:effectLst>
              </a:rPr>
              <a:t>The obvious danger of stripping Christ of His deity.</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1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20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20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2000"/>
                                        <p:tgtEl>
                                          <p:spTgt spid="1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20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2000"/>
                                        <p:tgtEl>
                                          <p:spTgt spid="1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xEl>
                                              <p:pRg st="6" end="6"/>
                                            </p:txEl>
                                          </p:spTgt>
                                        </p:tgtEl>
                                        <p:attrNameLst>
                                          <p:attrName>style.visibility</p:attrName>
                                        </p:attrNameLst>
                                      </p:cBhvr>
                                      <p:to>
                                        <p:strVal val="visible"/>
                                      </p:to>
                                    </p:set>
                                    <p:animEffect transition="in" filter="fade">
                                      <p:cBhvr>
                                        <p:cTn id="40"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lum bright="-30000"/>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6477669" y="379476"/>
            <a:ext cx="1981200" cy="612648"/>
          </a:xfrm>
          <a:prstGeom prst="wedgeRoundRectCallout">
            <a:avLst>
              <a:gd name="adj1" fmla="val -192714"/>
              <a:gd name="adj2" fmla="val 156149"/>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11" name="Rounded Rectangular Callout 10"/>
          <p:cNvSpPr/>
          <p:nvPr/>
        </p:nvSpPr>
        <p:spPr>
          <a:xfrm>
            <a:off x="152400" y="1905000"/>
            <a:ext cx="3581400" cy="4800600"/>
          </a:xfrm>
          <a:prstGeom prst="wedgeRoundRectCallout">
            <a:avLst>
              <a:gd name="adj1" fmla="val 53208"/>
              <a:gd name="adj2" fmla="val 18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“It is important to realize that the major force persuading people to accept kenotic theory was not that they had discovered a better understanding of Philippians 2:7 … but rather the increasing discomfort people were feeling with the formulations of the doctrine of Christ in historic, classical orthodoxy. It just seemed too incredible for modern rational and “scientific” people to believe that Jesus Christ could be truly human and fully, absolutely God at the same</a:t>
            </a:r>
          </a:p>
          <a:p>
            <a:r>
              <a:rPr lang="en-US" dirty="0" smtClean="0"/>
              <a:t>time”  		WG,  477</a:t>
            </a:r>
            <a:endParaRPr lang="en-US" dirty="0"/>
          </a:p>
        </p:txBody>
      </p:sp>
      <p:sp>
        <p:nvSpPr>
          <p:cNvPr id="9" name="Rounded Rectangular Callout 8"/>
          <p:cNvSpPr/>
          <p:nvPr/>
        </p:nvSpPr>
        <p:spPr>
          <a:xfrm>
            <a:off x="4114800" y="2667000"/>
            <a:ext cx="4800600" cy="381000"/>
          </a:xfrm>
          <a:prstGeom prst="wedgeRoundRectCallout">
            <a:avLst>
              <a:gd name="adj1" fmla="val 24880"/>
              <a:gd name="adj2" fmla="val -9434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should we understand this passage then?</a:t>
            </a:r>
            <a:endParaRPr lang="en-US" dirty="0">
              <a:effectLst>
                <a:outerShdw blurRad="38100" dist="38100" dir="2700000" algn="tl">
                  <a:srgbClr val="000000">
                    <a:alpha val="43137"/>
                  </a:srgbClr>
                </a:outerShdw>
              </a:effectLst>
            </a:endParaRPr>
          </a:p>
        </p:txBody>
      </p:sp>
      <p:sp>
        <p:nvSpPr>
          <p:cNvPr id="10" name="Rectangle 9"/>
          <p:cNvSpPr/>
          <p:nvPr/>
        </p:nvSpPr>
        <p:spPr>
          <a:xfrm>
            <a:off x="4343400" y="1143000"/>
            <a:ext cx="4572000" cy="1477328"/>
          </a:xfrm>
          <a:prstGeom prst="rect">
            <a:avLst/>
          </a:prstGeom>
        </p:spPr>
        <p:txBody>
          <a:bodyPr>
            <a:spAutoFit/>
          </a:bodyPr>
          <a:lstStyle/>
          <a:p>
            <a:r>
              <a:rPr lang="en-US" dirty="0" smtClean="0">
                <a:solidFill>
                  <a:schemeClr val="bg1"/>
                </a:solidFill>
                <a:effectLst>
                  <a:outerShdw blurRad="38100" dist="38100" dir="2700000" algn="tl">
                    <a:srgbClr val="000000">
                      <a:alpha val="43137"/>
                    </a:srgbClr>
                  </a:outerShdw>
                </a:effectLst>
              </a:rPr>
              <a:t>"Who, although He existed in the form of God, did not regard equality with God a thing to be grasped, but </a:t>
            </a:r>
            <a:r>
              <a:rPr lang="en-US" b="1" dirty="0" smtClean="0">
                <a:solidFill>
                  <a:schemeClr val="bg1"/>
                </a:solidFill>
                <a:effectLst>
                  <a:outerShdw blurRad="38100" dist="38100" dir="2700000" algn="tl">
                    <a:srgbClr val="000000">
                      <a:alpha val="43137"/>
                    </a:srgbClr>
                  </a:outerShdw>
                </a:effectLst>
              </a:rPr>
              <a:t>emptied</a:t>
            </a:r>
            <a:r>
              <a:rPr lang="en-US" dirty="0" smtClean="0">
                <a:solidFill>
                  <a:schemeClr val="bg1"/>
                </a:solidFill>
                <a:effectLst>
                  <a:outerShdw blurRad="38100" dist="38100" dir="2700000" algn="tl">
                    <a:srgbClr val="000000">
                      <a:alpha val="43137"/>
                    </a:srgbClr>
                  </a:outerShdw>
                </a:effectLst>
              </a:rPr>
              <a:t> Himself, taking the form of a bond-servant, and being made in the likeness of men." (Phil. 2:6-7 </a:t>
            </a:r>
            <a:r>
              <a:rPr lang="en-US" dirty="0" smtClean="0">
                <a:solidFill>
                  <a:schemeClr val="bg1"/>
                </a:solidFill>
                <a:effectLst>
                  <a:outerShdw blurRad="38100" dist="38100" dir="2700000" algn="tl">
                    <a:srgbClr val="000000">
                      <a:alpha val="43137"/>
                    </a:srgbClr>
                  </a:outerShdw>
                </a:effectLst>
                <a:hlinkClick r:id="rId3" tooltip="NASB"/>
              </a:rPr>
              <a:t>NASB</a:t>
            </a:r>
            <a:r>
              <a:rPr lang="en-US" dirty="0" smtClean="0">
                <a:solidFill>
                  <a:schemeClr val="bg1"/>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962400" y="3200400"/>
            <a:ext cx="5181600" cy="3477875"/>
          </a:xfrm>
          <a:prstGeom prst="rect">
            <a:avLst/>
          </a:prstGeom>
          <a:noFill/>
        </p:spPr>
        <p:txBody>
          <a:bodyPr wrap="square" rtlCol="0">
            <a:spAutoFit/>
          </a:bodyPr>
          <a:lstStyle/>
          <a:p>
            <a:r>
              <a:rPr lang="en-US" sz="2000" b="1" dirty="0" smtClean="0">
                <a:solidFill>
                  <a:schemeClr val="bg1"/>
                </a:solidFill>
              </a:rPr>
              <a:t>“Therefore, the best understanding of this passage is that it talks about Jesus giving</a:t>
            </a:r>
          </a:p>
          <a:p>
            <a:r>
              <a:rPr lang="en-US" sz="2000" b="1" dirty="0" smtClean="0">
                <a:solidFill>
                  <a:schemeClr val="bg1"/>
                </a:solidFill>
              </a:rPr>
              <a:t>up the </a:t>
            </a:r>
            <a:r>
              <a:rPr lang="en-US" sz="2000" b="1" i="1" dirty="0" smtClean="0">
                <a:solidFill>
                  <a:schemeClr val="bg1"/>
                </a:solidFill>
              </a:rPr>
              <a:t>status and privilege that was his in heaven: he “did not count equality with God</a:t>
            </a:r>
          </a:p>
          <a:p>
            <a:r>
              <a:rPr lang="en-US" sz="2000" b="1" dirty="0" smtClean="0">
                <a:solidFill>
                  <a:schemeClr val="bg1"/>
                </a:solidFill>
              </a:rPr>
              <a:t>a thing to be grasped, but “emptied himself “</a:t>
            </a:r>
          </a:p>
          <a:p>
            <a:r>
              <a:rPr lang="en-US" sz="2000" b="1" dirty="0" smtClean="0">
                <a:solidFill>
                  <a:schemeClr val="bg1"/>
                </a:solidFill>
              </a:rPr>
              <a:t>or “humbled himself “ for our sake, and came to live as a man. Jesus speaks elsewhere</a:t>
            </a:r>
          </a:p>
          <a:p>
            <a:r>
              <a:rPr lang="en-US" sz="2000" b="1" dirty="0" smtClean="0">
                <a:solidFill>
                  <a:schemeClr val="bg1"/>
                </a:solidFill>
              </a:rPr>
              <a:t>of the “glory” he had with the Father “before the world was made” (John 17:5), a glory that he had given up and was going to receive again when he returned to heaven”  WG, 476</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1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533400" y="1143000"/>
            <a:ext cx="8305800" cy="523220"/>
          </a:xfrm>
          <a:prstGeom prst="rect">
            <a:avLst/>
          </a:prstGeom>
        </p:spPr>
        <p:txBody>
          <a:bodyPr wrap="square">
            <a:spAutoFit/>
          </a:bodyPr>
          <a:lstStyle/>
          <a:p>
            <a:r>
              <a:rPr lang="en-US" sz="2800" b="1" dirty="0" smtClean="0">
                <a:solidFill>
                  <a:schemeClr val="bg1">
                    <a:lumMod val="95000"/>
                  </a:schemeClr>
                </a:solidFill>
              </a:rPr>
              <a:t>Jesus Christ</a:t>
            </a:r>
            <a:endParaRPr lang="en-US" sz="2800" b="1" dirty="0">
              <a:solidFill>
                <a:schemeClr val="bg1">
                  <a:lumMod val="95000"/>
                </a:schemeClr>
              </a:solidFill>
            </a:endParaRPr>
          </a:p>
        </p:txBody>
      </p:sp>
      <p:pic>
        <p:nvPicPr>
          <p:cNvPr id="1028" name="Picture 4" descr="http://2.bp.blogspot.com/-Yx4OP65Ja-0/TvYPGrTDs0I/AAAAAAAAAbU/llbCuZmLLt0/s1600/nativ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onethingministries.net/wp/wp-content/Who-is-Jesus-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24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847850"/>
            <a:ext cx="17526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950" y="3886200"/>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1714500"/>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5745" y="2403475"/>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400" y="3657600"/>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0841" y="3505200"/>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 y="3181350"/>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0009" y="2428875"/>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5966" y="4343400"/>
            <a:ext cx="16383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800" y="3333750"/>
            <a:ext cx="1766207"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755966" y="990600"/>
            <a:ext cx="3394875" cy="612648"/>
          </a:xfrm>
          <a:prstGeom prst="wedgeRoundRectCallout">
            <a:avLst>
              <a:gd name="adj1" fmla="val -75985"/>
              <a:gd name="adj2" fmla="val 2259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would you describe Him—ontologically?</a:t>
            </a:r>
            <a:endParaRPr lang="en-US" dirty="0"/>
          </a:p>
        </p:txBody>
      </p:sp>
    </p:spTree>
    <p:extLst>
      <p:ext uri="{BB962C8B-B14F-4D97-AF65-F5344CB8AC3E}">
        <p14:creationId xmlns:p14="http://schemas.microsoft.com/office/powerpoint/2010/main" val="18137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500"/>
                                        <p:tgtEl>
                                          <p:spTgt spid="10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fade">
                                      <p:cBhvr>
                                        <p:cTn id="19" dur="500"/>
                                        <p:tgtEl>
                                          <p:spTgt spid="10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500"/>
                                        <p:tgtEl>
                                          <p:spTgt spid="10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35"/>
                                        </p:tgtEl>
                                        <p:attrNameLst>
                                          <p:attrName>style.visibility</p:attrName>
                                        </p:attrNameLst>
                                      </p:cBhvr>
                                      <p:to>
                                        <p:strVal val="visible"/>
                                      </p:to>
                                    </p:set>
                                    <p:animEffect transition="in" filter="fade">
                                      <p:cBhvr>
                                        <p:cTn id="31" dur="500"/>
                                        <p:tgtEl>
                                          <p:spTgt spid="103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fade">
                                      <p:cBhvr>
                                        <p:cTn id="35" dur="500"/>
                                        <p:tgtEl>
                                          <p:spTgt spid="103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36"/>
                                        </p:tgtEl>
                                        <p:attrNameLst>
                                          <p:attrName>style.visibility</p:attrName>
                                        </p:attrNameLst>
                                      </p:cBhvr>
                                      <p:to>
                                        <p:strVal val="visible"/>
                                      </p:to>
                                    </p:set>
                                    <p:animEffect transition="in" filter="fade">
                                      <p:cBhvr>
                                        <p:cTn id="39" dur="500"/>
                                        <p:tgtEl>
                                          <p:spTgt spid="103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38"/>
                                        </p:tgtEl>
                                        <p:attrNameLst>
                                          <p:attrName>style.visibility</p:attrName>
                                        </p:attrNameLst>
                                      </p:cBhvr>
                                      <p:to>
                                        <p:strVal val="visible"/>
                                      </p:to>
                                    </p:set>
                                    <p:animEffect transition="in" filter="fade">
                                      <p:cBhvr>
                                        <p:cTn id="43" dur="500"/>
                                        <p:tgtEl>
                                          <p:spTgt spid="10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6996545" y="4649724"/>
            <a:ext cx="1981200" cy="612648"/>
          </a:xfrm>
          <a:prstGeom prst="wedgeRoundRectCallout">
            <a:avLst>
              <a:gd name="adj1" fmla="val -79048"/>
              <a:gd name="adj2" fmla="val -112865"/>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Incarnation</a:t>
            </a:r>
            <a:endParaRPr lang="en-US" dirty="0">
              <a:effectLst>
                <a:outerShdw blurRad="38100" dist="38100" dir="2700000" algn="tl">
                  <a:srgbClr val="000000">
                    <a:alpha val="43137"/>
                  </a:srgbClr>
                </a:outerShdw>
              </a:effectLst>
            </a:endParaRPr>
          </a:p>
        </p:txBody>
      </p:sp>
      <p:sp>
        <p:nvSpPr>
          <p:cNvPr id="21" name="Rectangle 20"/>
          <p:cNvSpPr/>
          <p:nvPr/>
        </p:nvSpPr>
        <p:spPr>
          <a:xfrm>
            <a:off x="4495800" y="5376226"/>
            <a:ext cx="4526362" cy="140557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effectLst>
                  <a:outerShdw blurRad="38100" dist="38100" dir="2700000" algn="tl">
                    <a:srgbClr val="000000">
                      <a:alpha val="43137"/>
                    </a:srgbClr>
                  </a:outerShdw>
                </a:effectLst>
                <a:latin typeface="Ringbearer" pitchFamily="18" charset="0"/>
              </a:rPr>
              <a:t>11 For unto you is born this day in the city of David a Savior, who is Christ the Lord. 12 And this will be a sign for you: you will find a baby wrapped in swaddling cloths and lying in a manger.” </a:t>
            </a:r>
            <a:r>
              <a:rPr lang="en-US" sz="1600" dirty="0" smtClean="0">
                <a:effectLst>
                  <a:outerShdw blurRad="38100" dist="38100" dir="2700000" algn="tl">
                    <a:srgbClr val="000000">
                      <a:alpha val="43137"/>
                    </a:srgbClr>
                  </a:outerShdw>
                </a:effectLst>
                <a:latin typeface="Ringbearer" pitchFamily="18" charset="0"/>
              </a:rPr>
              <a:t> </a:t>
            </a:r>
            <a:r>
              <a:rPr lang="en-US" sz="1600" dirty="0" err="1" smtClean="0">
                <a:effectLst>
                  <a:outerShdw blurRad="38100" dist="38100" dir="2700000" algn="tl">
                    <a:srgbClr val="000000">
                      <a:alpha val="43137"/>
                    </a:srgbClr>
                  </a:outerShdw>
                </a:effectLst>
                <a:latin typeface="Ringbearer" pitchFamily="18" charset="0"/>
              </a:rPr>
              <a:t>luke</a:t>
            </a:r>
            <a:r>
              <a:rPr lang="en-US" sz="1600" dirty="0" smtClean="0">
                <a:effectLst>
                  <a:outerShdw blurRad="38100" dist="38100" dir="2700000" algn="tl">
                    <a:srgbClr val="000000">
                      <a:alpha val="43137"/>
                    </a:srgbClr>
                  </a:outerShdw>
                </a:effectLst>
                <a:latin typeface="Ringbearer" pitchFamily="18" charset="0"/>
              </a:rPr>
              <a:t> 2:11,12</a:t>
            </a:r>
            <a:endParaRPr lang="en-US" sz="1600" dirty="0">
              <a:effectLst>
                <a:outerShdw blurRad="38100" dist="38100" dir="2700000" algn="tl">
                  <a:srgbClr val="000000">
                    <a:alpha val="43137"/>
                  </a:srgbClr>
                </a:outerShdw>
              </a:effectLst>
              <a:latin typeface="Ringbearer" pitchFamily="18" charset="0"/>
            </a:endParaRPr>
          </a:p>
        </p:txBody>
      </p:sp>
    </p:spTree>
    <p:extLst>
      <p:ext uri="{BB962C8B-B14F-4D97-AF65-F5344CB8AC3E}">
        <p14:creationId xmlns:p14="http://schemas.microsoft.com/office/powerpoint/2010/main" val="10288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TextBox 6"/>
          <p:cNvSpPr txBox="1"/>
          <p:nvPr/>
        </p:nvSpPr>
        <p:spPr>
          <a:xfrm>
            <a:off x="228600" y="1841242"/>
            <a:ext cx="4077369" cy="5016758"/>
          </a:xfrm>
          <a:prstGeom prst="rect">
            <a:avLst/>
          </a:prstGeom>
          <a:solidFill>
            <a:schemeClr val="tx1">
              <a:alpha val="52000"/>
            </a:schemeClr>
          </a:solidFill>
        </p:spPr>
        <p:txBody>
          <a:bodyPr wrap="square" rtlCol="0">
            <a:spAutoFit/>
          </a:bodyPr>
          <a:lstStyle/>
          <a:p>
            <a:r>
              <a:rPr lang="en-US" sz="2000" b="1" i="1" dirty="0" smtClean="0">
                <a:solidFill>
                  <a:schemeClr val="bg1"/>
                </a:solidFill>
                <a:effectLst>
                  <a:outerShdw blurRad="38100" dist="38100" dir="2700000" algn="tl">
                    <a:srgbClr val="000000">
                      <a:alpha val="43137"/>
                    </a:srgbClr>
                  </a:outerShdw>
                </a:effectLst>
              </a:rPr>
              <a:t>"I remember coming back from a very long tour.... On Christmas Eve I went to St. Patrick’s Cathedral. ...It had dawned on me before, but it really sank in: the Christmas story. The idea that God, if there is a force of Love and Logic in the universe, that it would seek to explain itself is amazing enough. That it would seek to explain itself and describe itself by becoming a child born in straw poverty... a child, I just thought: “Wow!” Just the poetry. Unknowable love, unknowable power, describes itself as the most vulnerable…</a:t>
            </a:r>
            <a:r>
              <a:rPr lang="en-US" sz="2000" dirty="0" smtClean="0">
                <a:solidFill>
                  <a:schemeClr val="bg1"/>
                </a:solidFill>
                <a:effectLst>
                  <a:outerShdw blurRad="38100" dist="38100" dir="2700000" algn="tl">
                    <a:srgbClr val="000000">
                      <a:alpha val="43137"/>
                    </a:srgbClr>
                  </a:outerShdw>
                </a:effectLst>
              </a:rPr>
              <a:t>(</a:t>
            </a:r>
            <a:r>
              <a:rPr lang="en-US" sz="2000" dirty="0" err="1" smtClean="0">
                <a:solidFill>
                  <a:schemeClr val="bg1"/>
                </a:solidFill>
                <a:effectLst>
                  <a:outerShdw blurRad="38100" dist="38100" dir="2700000" algn="tl">
                    <a:srgbClr val="000000">
                      <a:alpha val="43137"/>
                    </a:srgbClr>
                  </a:outerShdw>
                </a:effectLst>
              </a:rPr>
              <a:t>con’t</a:t>
            </a:r>
            <a:r>
              <a:rPr lang="en-US" sz="2000" dirty="0" smtClean="0">
                <a:solidFill>
                  <a:schemeClr val="bg1"/>
                </a:solidFill>
                <a:effectLst>
                  <a:outerShdw blurRad="38100" dist="38100" dir="2700000" algn="tl">
                    <a:srgbClr val="000000">
                      <a:alpha val="43137"/>
                    </a:srgbClr>
                  </a:outerShdw>
                </a:effectLst>
              </a:rPr>
              <a:t>)</a:t>
            </a:r>
            <a:endParaRPr lang="en-US" sz="1600" dirty="0">
              <a:solidFill>
                <a:schemeClr val="bg1"/>
              </a:solidFill>
              <a:effectLst>
                <a:outerShdw blurRad="38100" dist="38100" dir="2700000" algn="tl">
                  <a:srgbClr val="000000">
                    <a:alpha val="43137"/>
                  </a:srgbClr>
                </a:outerShdw>
              </a:effectLst>
            </a:endParaRPr>
          </a:p>
        </p:txBody>
      </p:sp>
      <p:pic>
        <p:nvPicPr>
          <p:cNvPr id="11266" name="Picture 2" descr="Bono_11"/>
          <p:cNvPicPr>
            <a:picLocks noChangeAspect="1" noChangeArrowheads="1"/>
          </p:cNvPicPr>
          <p:nvPr/>
        </p:nvPicPr>
        <p:blipFill>
          <a:blip r:embed="rId3" cstate="print"/>
          <a:srcRect/>
          <a:stretch>
            <a:fillRect/>
          </a:stretch>
        </p:blipFill>
        <p:spPr bwMode="auto">
          <a:xfrm>
            <a:off x="6858000" y="304800"/>
            <a:ext cx="1919089" cy="1986558"/>
          </a:xfrm>
          <a:prstGeom prst="rect">
            <a:avLst/>
          </a:prstGeom>
          <a:ln>
            <a:noFill/>
          </a:ln>
          <a:effectLst>
            <a:softEdge rad="112500"/>
          </a:effectLst>
        </p:spPr>
      </p:pic>
      <p:pic>
        <p:nvPicPr>
          <p:cNvPr id="11270" name="Picture 6" descr="https://c2.staticflickr.com/8/7228/7177963744_c2c02b23b6.jpg"/>
          <p:cNvPicPr>
            <a:picLocks noChangeAspect="1" noChangeArrowheads="1"/>
          </p:cNvPicPr>
          <p:nvPr/>
        </p:nvPicPr>
        <p:blipFill>
          <a:blip r:embed="rId4" cstate="print"/>
          <a:srcRect/>
          <a:stretch>
            <a:fillRect/>
          </a:stretch>
        </p:blipFill>
        <p:spPr bwMode="auto">
          <a:xfrm>
            <a:off x="4305969" y="2514600"/>
            <a:ext cx="4721490" cy="3210614"/>
          </a:xfrm>
          <a:prstGeom prst="rect">
            <a:avLst/>
          </a:prstGeom>
          <a:noFill/>
        </p:spPr>
      </p:pic>
      <p:sp>
        <p:nvSpPr>
          <p:cNvPr id="10" name="Rounded Rectangular Callout 9"/>
          <p:cNvSpPr/>
          <p:nvPr/>
        </p:nvSpPr>
        <p:spPr>
          <a:xfrm>
            <a:off x="4038600" y="1219200"/>
            <a:ext cx="2743200" cy="612648"/>
          </a:xfrm>
          <a:prstGeom prst="wedgeRoundRectCallout">
            <a:avLst>
              <a:gd name="adj1" fmla="val -63281"/>
              <a:gd name="adj2" fmla="val 2747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Incarnation: tenable in our “modern” age?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5061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TextBox 6"/>
          <p:cNvSpPr txBox="1"/>
          <p:nvPr/>
        </p:nvSpPr>
        <p:spPr>
          <a:xfrm>
            <a:off x="203200" y="1886129"/>
            <a:ext cx="4191000" cy="4985980"/>
          </a:xfrm>
          <a:prstGeom prst="rect">
            <a:avLst/>
          </a:prstGeom>
          <a:solidFill>
            <a:schemeClr val="tx1">
              <a:alpha val="52000"/>
            </a:schemeClr>
          </a:solidFill>
        </p:spPr>
        <p:txBody>
          <a:bodyPr wrap="square" rtlCol="0">
            <a:spAutoFit/>
          </a:bodyPr>
          <a:lstStyle/>
          <a:p>
            <a:r>
              <a:rPr lang="en-US" sz="2000" b="1" i="1" dirty="0" smtClean="0">
                <a:solidFill>
                  <a:schemeClr val="bg1"/>
                </a:solidFill>
                <a:effectLst>
                  <a:outerShdw blurRad="38100" dist="38100" dir="2700000" algn="tl">
                    <a:srgbClr val="000000">
                      <a:alpha val="43137"/>
                    </a:srgbClr>
                  </a:outerShdw>
                </a:effectLst>
              </a:rPr>
              <a:t>"There it was. I was sitting there, and ...tears came down my face, and I saw the genius of this, utter genius of picking a particular point in time and deciding to turn on this. Because that’s exactly what we were talking about earlier: love needs to find form, intimacy needs to be whispered. To me, it makes sense. It’s actually logical. It’s pure logic. Essence has to manifest itself. It’s inevitable. Love has to become an action or something concrete. It would have to happen. There must be an incarnation. Love must be made flesh</a:t>
            </a:r>
            <a:r>
              <a:rPr lang="en-US" b="1" i="1" dirty="0" smtClean="0">
                <a:solidFill>
                  <a:schemeClr val="bg1"/>
                </a:solidFill>
                <a:effectLst>
                  <a:outerShdw blurRad="38100" dist="38100" dir="2700000" algn="tl">
                    <a:srgbClr val="000000">
                      <a:alpha val="43137"/>
                    </a:srgbClr>
                  </a:outerShdw>
                </a:effectLst>
              </a:rPr>
              <a:t>."     </a:t>
            </a:r>
            <a:r>
              <a:rPr lang="en-US" i="1" dirty="0" smtClean="0">
                <a:solidFill>
                  <a:schemeClr val="bg1"/>
                </a:solidFill>
                <a:effectLst>
                  <a:outerShdw blurRad="38100" dist="38100" dir="2700000" algn="tl">
                    <a:srgbClr val="000000">
                      <a:alpha val="43137"/>
                    </a:srgbClr>
                  </a:outerShdw>
                </a:effectLst>
              </a:rPr>
              <a:t>Bono interview with </a:t>
            </a:r>
            <a:r>
              <a:rPr lang="en-US" i="1" dirty="0" err="1" smtClean="0">
                <a:solidFill>
                  <a:schemeClr val="bg1"/>
                </a:solidFill>
                <a:effectLst>
                  <a:outerShdw blurRad="38100" dist="38100" dir="2700000" algn="tl">
                    <a:srgbClr val="000000">
                      <a:alpha val="43137"/>
                    </a:srgbClr>
                  </a:outerShdw>
                </a:effectLst>
              </a:rPr>
              <a:t>Mishka</a:t>
            </a:r>
            <a:r>
              <a:rPr lang="en-US" i="1" dirty="0" smtClean="0">
                <a:solidFill>
                  <a:schemeClr val="bg1"/>
                </a:solidFill>
                <a:effectLst>
                  <a:outerShdw blurRad="38100" dist="38100" dir="2700000" algn="tl">
                    <a:srgbClr val="000000">
                      <a:alpha val="43137"/>
                    </a:srgbClr>
                  </a:outerShdw>
                </a:effectLst>
              </a:rPr>
              <a:t> </a:t>
            </a:r>
            <a:r>
              <a:rPr lang="en-US" i="1" dirty="0" err="1" smtClean="0">
                <a:solidFill>
                  <a:schemeClr val="bg1"/>
                </a:solidFill>
                <a:effectLst>
                  <a:outerShdw blurRad="38100" dist="38100" dir="2700000" algn="tl">
                    <a:srgbClr val="000000">
                      <a:alpha val="43137"/>
                    </a:srgbClr>
                  </a:outerShdw>
                </a:effectLst>
              </a:rPr>
              <a:t>Assayas</a:t>
            </a:r>
            <a:r>
              <a:rPr lang="en-US" i="1" dirty="0" smtClean="0">
                <a:solidFill>
                  <a:schemeClr val="bg1"/>
                </a:solidFill>
                <a:effectLst>
                  <a:outerShdw blurRad="38100" dist="38100" dir="2700000" algn="tl">
                    <a:srgbClr val="000000">
                      <a:alpha val="43137"/>
                    </a:srgbClr>
                  </a:outerShdw>
                </a:effectLst>
              </a:rPr>
              <a:t>, 2008</a:t>
            </a:r>
            <a:endParaRPr lang="en-US" sz="2000" dirty="0" smtClean="0">
              <a:solidFill>
                <a:schemeClr val="bg1"/>
              </a:solidFill>
              <a:effectLst>
                <a:outerShdw blurRad="38100" dist="38100" dir="2700000" algn="tl">
                  <a:srgbClr val="000000">
                    <a:alpha val="43137"/>
                  </a:srgbClr>
                </a:outerShdw>
              </a:effectLst>
            </a:endParaRPr>
          </a:p>
        </p:txBody>
      </p:sp>
      <p:pic>
        <p:nvPicPr>
          <p:cNvPr id="11266" name="Picture 2" descr="Bono_11"/>
          <p:cNvPicPr>
            <a:picLocks noChangeAspect="1" noChangeArrowheads="1"/>
          </p:cNvPicPr>
          <p:nvPr/>
        </p:nvPicPr>
        <p:blipFill>
          <a:blip r:embed="rId3" cstate="print"/>
          <a:srcRect/>
          <a:stretch>
            <a:fillRect/>
          </a:stretch>
        </p:blipFill>
        <p:spPr bwMode="auto">
          <a:xfrm>
            <a:off x="6858000" y="304800"/>
            <a:ext cx="1919089" cy="1986558"/>
          </a:xfrm>
          <a:prstGeom prst="rect">
            <a:avLst/>
          </a:prstGeom>
          <a:ln>
            <a:noFill/>
          </a:ln>
          <a:effectLst>
            <a:softEdge rad="112500"/>
          </a:effectLst>
        </p:spPr>
      </p:pic>
      <p:pic>
        <p:nvPicPr>
          <p:cNvPr id="11270" name="Picture 6" descr="https://c2.staticflickr.com/8/7228/7177963744_c2c02b23b6.jpg"/>
          <p:cNvPicPr>
            <a:picLocks noChangeAspect="1" noChangeArrowheads="1"/>
          </p:cNvPicPr>
          <p:nvPr/>
        </p:nvPicPr>
        <p:blipFill>
          <a:blip r:embed="rId4" cstate="print"/>
          <a:srcRect/>
          <a:stretch>
            <a:fillRect/>
          </a:stretch>
        </p:blipFill>
        <p:spPr bwMode="auto">
          <a:xfrm>
            <a:off x="4356100" y="2514600"/>
            <a:ext cx="4676022" cy="3179696"/>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pic>
        <p:nvPicPr>
          <p:cNvPr id="11270" name="Picture 6" descr="https://c2.staticflickr.com/8/7228/7177963744_c2c02b23b6.jpg"/>
          <p:cNvPicPr>
            <a:picLocks noChangeAspect="1" noChangeArrowheads="1"/>
          </p:cNvPicPr>
          <p:nvPr/>
        </p:nvPicPr>
        <p:blipFill>
          <a:blip r:embed="rId3" cstate="print"/>
          <a:srcRect/>
          <a:stretch>
            <a:fillRect/>
          </a:stretch>
        </p:blipFill>
        <p:spPr bwMode="auto">
          <a:xfrm>
            <a:off x="741837" y="1752600"/>
            <a:ext cx="7128264" cy="4847221"/>
          </a:xfrm>
          <a:prstGeom prst="rect">
            <a:avLst/>
          </a:prstGeom>
          <a:noFill/>
        </p:spPr>
      </p:pic>
      <p:pic>
        <p:nvPicPr>
          <p:cNvPr id="11266" name="Picture 2" descr="Bono_11"/>
          <p:cNvPicPr>
            <a:picLocks noChangeAspect="1" noChangeArrowheads="1"/>
          </p:cNvPicPr>
          <p:nvPr/>
        </p:nvPicPr>
        <p:blipFill>
          <a:blip r:embed="rId4" cstate="print"/>
          <a:srcRect/>
          <a:stretch>
            <a:fillRect/>
          </a:stretch>
        </p:blipFill>
        <p:spPr bwMode="auto">
          <a:xfrm>
            <a:off x="6858000" y="304800"/>
            <a:ext cx="1919089" cy="1986558"/>
          </a:xfrm>
          <a:prstGeom prst="rect">
            <a:avLst/>
          </a:prstGeom>
          <a:ln>
            <a:noFill/>
          </a:ln>
          <a:effectLst>
            <a:softEdge rad="112500"/>
          </a:effectLst>
        </p:spPr>
      </p:pic>
    </p:spTree>
    <p:extLst>
      <p:ext uri="{BB962C8B-B14F-4D97-AF65-F5344CB8AC3E}">
        <p14:creationId xmlns:p14="http://schemas.microsoft.com/office/powerpoint/2010/main" val="2377252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6996545" y="4649724"/>
            <a:ext cx="1981200" cy="612648"/>
          </a:xfrm>
          <a:prstGeom prst="wedgeRoundRectCallout">
            <a:avLst>
              <a:gd name="adj1" fmla="val -79048"/>
              <a:gd name="adj2" fmla="val -112865"/>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Incarnation</a:t>
            </a:r>
            <a:endParaRPr lang="en-US" dirty="0">
              <a:effectLst>
                <a:outerShdw blurRad="38100" dist="38100" dir="2700000" algn="tl">
                  <a:srgbClr val="000000">
                    <a:alpha val="43137"/>
                  </a:srgbClr>
                </a:outerShdw>
              </a:effectLst>
            </a:endParaRPr>
          </a:p>
        </p:txBody>
      </p:sp>
      <p:sp>
        <p:nvSpPr>
          <p:cNvPr id="21" name="Rounded Rectangular Callout 20"/>
          <p:cNvSpPr/>
          <p:nvPr/>
        </p:nvSpPr>
        <p:spPr>
          <a:xfrm>
            <a:off x="5867400" y="5743644"/>
            <a:ext cx="1981200" cy="609600"/>
          </a:xfrm>
          <a:prstGeom prst="wedgeRoundRectCallout">
            <a:avLst>
              <a:gd name="adj1" fmla="val -56204"/>
              <a:gd name="adj2" fmla="val -24487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8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200329"/>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Christ</a:t>
            </a:r>
          </a:p>
        </p:txBody>
      </p:sp>
      <p:sp>
        <p:nvSpPr>
          <p:cNvPr id="7" name="Rounded Rectangular Callout 6"/>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is His Deity necessary?</a:t>
            </a:r>
            <a:endParaRPr lang="en-US" dirty="0">
              <a:effectLst>
                <a:outerShdw blurRad="38100" dist="38100" dir="2700000" algn="tl">
                  <a:srgbClr val="000000">
                    <a:alpha val="43137"/>
                  </a:srgbClr>
                </a:outerShdw>
              </a:effectLst>
            </a:endParaRPr>
          </a:p>
        </p:txBody>
      </p:sp>
      <p:sp>
        <p:nvSpPr>
          <p:cNvPr id="8" name="TextBox 7"/>
          <p:cNvSpPr txBox="1"/>
          <p:nvPr/>
        </p:nvSpPr>
        <p:spPr>
          <a:xfrm>
            <a:off x="304800" y="2133600"/>
            <a:ext cx="8458200" cy="4401205"/>
          </a:xfrm>
          <a:prstGeom prst="rect">
            <a:avLst/>
          </a:prstGeom>
          <a:solidFill>
            <a:schemeClr val="tx1">
              <a:alpha val="50000"/>
            </a:schemeClr>
          </a:solid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Here it is appropriate to recognize that it is crucially important to insist</a:t>
            </a:r>
          </a:p>
          <a:p>
            <a:r>
              <a:rPr lang="en-US" sz="2000" dirty="0" smtClean="0">
                <a:solidFill>
                  <a:schemeClr val="bg1"/>
                </a:solidFill>
                <a:effectLst>
                  <a:outerShdw blurRad="38100" dist="38100" dir="2700000" algn="tl">
                    <a:srgbClr val="000000">
                      <a:alpha val="43137"/>
                    </a:srgbClr>
                  </a:outerShdw>
                </a:effectLst>
              </a:rPr>
              <a:t>on the full deity of Christ :</a:t>
            </a:r>
          </a:p>
          <a:p>
            <a:endParaRPr lang="en-US" sz="2000" dirty="0" smtClean="0">
              <a:solidFill>
                <a:schemeClr val="bg1"/>
              </a:solidFill>
              <a:effectLst>
                <a:outerShdw blurRad="38100" dist="38100" dir="2700000" algn="tl">
                  <a:srgbClr val="000000">
                    <a:alpha val="43137"/>
                  </a:srgbClr>
                </a:outerShdw>
              </a:effectLst>
            </a:endParaRPr>
          </a:p>
          <a:p>
            <a:pPr lvl="1"/>
            <a:r>
              <a:rPr lang="en-US" sz="2000" dirty="0" smtClean="0">
                <a:solidFill>
                  <a:schemeClr val="bg1"/>
                </a:solidFill>
                <a:effectLst>
                  <a:outerShdw blurRad="38100" dist="38100" dir="2700000" algn="tl">
                    <a:srgbClr val="000000">
                      <a:alpha val="43137"/>
                    </a:srgbClr>
                  </a:outerShdw>
                </a:effectLst>
              </a:rPr>
              <a:t>(1) </a:t>
            </a:r>
            <a:r>
              <a:rPr lang="en-US" sz="2000" b="1" dirty="0" smtClean="0">
                <a:solidFill>
                  <a:schemeClr val="bg1"/>
                </a:solidFill>
                <a:effectLst>
                  <a:outerShdw blurRad="38100" dist="38100" dir="2700000" algn="tl">
                    <a:srgbClr val="000000">
                      <a:alpha val="43137"/>
                    </a:srgbClr>
                  </a:outerShdw>
                </a:effectLst>
              </a:rPr>
              <a:t>only someone who is infinite God could bear the full penalty </a:t>
            </a:r>
            <a:r>
              <a:rPr lang="en-US" sz="2000" dirty="0" smtClean="0">
                <a:solidFill>
                  <a:schemeClr val="bg1"/>
                </a:solidFill>
                <a:effectLst>
                  <a:outerShdw blurRad="38100" dist="38100" dir="2700000" algn="tl">
                    <a:srgbClr val="000000">
                      <a:alpha val="43137"/>
                    </a:srgbClr>
                  </a:outerShdw>
                </a:effectLst>
              </a:rPr>
              <a:t>for all</a:t>
            </a:r>
          </a:p>
          <a:p>
            <a:pPr lvl="1"/>
            <a:r>
              <a:rPr lang="en-US" sz="2000" dirty="0" smtClean="0">
                <a:solidFill>
                  <a:schemeClr val="bg1"/>
                </a:solidFill>
                <a:effectLst>
                  <a:outerShdw blurRad="38100" dist="38100" dir="2700000" algn="tl">
                    <a:srgbClr val="000000">
                      <a:alpha val="43137"/>
                    </a:srgbClr>
                  </a:outerShdw>
                </a:effectLst>
              </a:rPr>
              <a:t>the sins of all those who would believe in him—any finite creature would have been incapable of bearing that penalty; </a:t>
            </a:r>
          </a:p>
          <a:p>
            <a:pPr lvl="1"/>
            <a:endParaRPr lang="en-US" sz="2000" dirty="0" smtClean="0">
              <a:solidFill>
                <a:schemeClr val="bg1"/>
              </a:solidFill>
              <a:effectLst>
                <a:outerShdw blurRad="38100" dist="38100" dir="2700000" algn="tl">
                  <a:srgbClr val="000000">
                    <a:alpha val="43137"/>
                  </a:srgbClr>
                </a:outerShdw>
              </a:effectLst>
            </a:endParaRPr>
          </a:p>
          <a:p>
            <a:pPr lvl="1"/>
            <a:r>
              <a:rPr lang="en-US" sz="2000" dirty="0" smtClean="0">
                <a:solidFill>
                  <a:schemeClr val="bg1"/>
                </a:solidFill>
                <a:effectLst>
                  <a:outerShdw blurRad="38100" dist="38100" dir="2700000" algn="tl">
                    <a:srgbClr val="000000">
                      <a:alpha val="43137"/>
                    </a:srgbClr>
                  </a:outerShdw>
                </a:effectLst>
              </a:rPr>
              <a:t>(2) </a:t>
            </a:r>
            <a:r>
              <a:rPr lang="en-US" sz="2000" b="1" dirty="0" smtClean="0">
                <a:solidFill>
                  <a:schemeClr val="bg1"/>
                </a:solidFill>
                <a:effectLst>
                  <a:outerShdw blurRad="38100" dist="38100" dir="2700000" algn="tl">
                    <a:srgbClr val="000000">
                      <a:alpha val="43137"/>
                    </a:srgbClr>
                  </a:outerShdw>
                </a:effectLst>
              </a:rPr>
              <a:t>salvation is from the Lord </a:t>
            </a:r>
            <a:r>
              <a:rPr lang="en-US" sz="2000" dirty="0" smtClean="0">
                <a:solidFill>
                  <a:schemeClr val="bg1"/>
                </a:solidFill>
                <a:effectLst>
                  <a:outerShdw blurRad="38100" dist="38100" dir="2700000" algn="tl">
                    <a:srgbClr val="000000">
                      <a:alpha val="43137"/>
                    </a:srgbClr>
                  </a:outerShdw>
                </a:effectLst>
              </a:rPr>
              <a:t>(Jonah 2:9 NASB), and</a:t>
            </a:r>
          </a:p>
          <a:p>
            <a:pPr lvl="1"/>
            <a:r>
              <a:rPr lang="en-US" sz="2000" dirty="0" smtClean="0">
                <a:solidFill>
                  <a:schemeClr val="bg1"/>
                </a:solidFill>
                <a:effectLst>
                  <a:outerShdw blurRad="38100" dist="38100" dir="2700000" algn="tl">
                    <a:srgbClr val="000000">
                      <a:alpha val="43137"/>
                    </a:srgbClr>
                  </a:outerShdw>
                </a:effectLst>
              </a:rPr>
              <a:t>the whole message of Scripture is designed to show that no human being, no creature, could ever save man—only God himself could; and </a:t>
            </a:r>
          </a:p>
          <a:p>
            <a:pPr lvl="1"/>
            <a:endParaRPr lang="en-US" sz="2000" dirty="0" smtClean="0">
              <a:solidFill>
                <a:schemeClr val="bg1"/>
              </a:solidFill>
              <a:effectLst>
                <a:outerShdw blurRad="38100" dist="38100" dir="2700000" algn="tl">
                  <a:srgbClr val="000000">
                    <a:alpha val="43137"/>
                  </a:srgbClr>
                </a:outerShdw>
              </a:effectLst>
            </a:endParaRPr>
          </a:p>
          <a:p>
            <a:pPr lvl="1"/>
            <a:r>
              <a:rPr lang="en-US" sz="2000" dirty="0" smtClean="0">
                <a:solidFill>
                  <a:schemeClr val="bg1"/>
                </a:solidFill>
                <a:effectLst>
                  <a:outerShdw blurRad="38100" dist="38100" dir="2700000" algn="tl">
                    <a:srgbClr val="000000">
                      <a:alpha val="43137"/>
                    </a:srgbClr>
                  </a:outerShdw>
                </a:effectLst>
              </a:rPr>
              <a:t>(3) </a:t>
            </a:r>
            <a:r>
              <a:rPr lang="en-US" sz="2000" b="1" dirty="0" smtClean="0">
                <a:solidFill>
                  <a:schemeClr val="bg1"/>
                </a:solidFill>
                <a:effectLst>
                  <a:outerShdw blurRad="38100" dist="38100" dir="2700000" algn="tl">
                    <a:srgbClr val="000000">
                      <a:alpha val="43137"/>
                    </a:srgbClr>
                  </a:outerShdw>
                </a:effectLst>
              </a:rPr>
              <a:t>only someone who was truly and fully God could be the one mediator </a:t>
            </a:r>
            <a:r>
              <a:rPr lang="en-US" sz="2000" dirty="0" smtClean="0">
                <a:solidFill>
                  <a:schemeClr val="bg1"/>
                </a:solidFill>
                <a:effectLst>
                  <a:outerShdw blurRad="38100" dist="38100" dir="2700000" algn="tl">
                    <a:srgbClr val="000000">
                      <a:alpha val="43137"/>
                    </a:srgbClr>
                  </a:outerShdw>
                </a:effectLst>
              </a:rPr>
              <a:t>between God and man (1 Tim. 2:5), both to bring us back to God and also to reveal God most fully to us (John 14:9).</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20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20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20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7" name="Rounded Rectangular Callout 6"/>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Word on Heretics and councils…</a:t>
            </a:r>
            <a:endParaRPr lang="en-US" dirty="0">
              <a:effectLst>
                <a:outerShdw blurRad="38100" dist="38100" dir="2700000" algn="tl">
                  <a:srgbClr val="000000">
                    <a:alpha val="43137"/>
                  </a:srgbClr>
                </a:outerShdw>
              </a:effectLst>
            </a:endParaRPr>
          </a:p>
        </p:txBody>
      </p:sp>
      <p:sp>
        <p:nvSpPr>
          <p:cNvPr id="9" name="TextBox 8"/>
          <p:cNvSpPr txBox="1"/>
          <p:nvPr/>
        </p:nvSpPr>
        <p:spPr>
          <a:xfrm>
            <a:off x="228600" y="2514600"/>
            <a:ext cx="4876800" cy="3908762"/>
          </a:xfrm>
          <a:prstGeom prst="rect">
            <a:avLst/>
          </a:prstGeom>
          <a:noFill/>
        </p:spPr>
        <p:txBody>
          <a:bodyPr wrap="square" rtlCol="0">
            <a:spAutoFit/>
          </a:bodyPr>
          <a:lstStyle/>
          <a:p>
            <a:pPr marL="457200" indent="-457200">
              <a:buAutoNum type="arabicPeriod"/>
            </a:pPr>
            <a:r>
              <a:rPr lang="en-US" sz="2400" dirty="0" smtClean="0">
                <a:solidFill>
                  <a:schemeClr val="bg1"/>
                </a:solidFill>
              </a:rPr>
              <a:t>Heretics come from inside.</a:t>
            </a:r>
          </a:p>
          <a:p>
            <a:pPr marL="457200" indent="-457200">
              <a:buAutoNum type="arabicPeriod"/>
            </a:pPr>
            <a:endParaRPr lang="en-US" sz="2400" dirty="0" smtClean="0">
              <a:solidFill>
                <a:schemeClr val="bg1"/>
              </a:solidFill>
            </a:endParaRPr>
          </a:p>
          <a:p>
            <a:pPr marL="457200" indent="-457200"/>
            <a:r>
              <a:rPr lang="en-US" sz="2000" dirty="0" smtClean="0">
                <a:solidFill>
                  <a:schemeClr val="bg1"/>
                </a:solidFill>
              </a:rPr>
              <a:t>It’s  like this—</a:t>
            </a:r>
          </a:p>
          <a:p>
            <a:pPr marL="457200" indent="-457200">
              <a:buAutoNum type="alphaLcPeriod"/>
            </a:pPr>
            <a:r>
              <a:rPr lang="en-US" sz="2000" dirty="0" smtClean="0">
                <a:solidFill>
                  <a:schemeClr val="bg1"/>
                </a:solidFill>
              </a:rPr>
              <a:t>The motive is to find genuine understanding…</a:t>
            </a:r>
          </a:p>
          <a:p>
            <a:pPr marL="457200" indent="-457200">
              <a:buAutoNum type="alphaLcPeriod"/>
            </a:pPr>
            <a:r>
              <a:rPr lang="en-US" sz="2000" dirty="0" smtClean="0">
                <a:solidFill>
                  <a:schemeClr val="bg1"/>
                </a:solidFill>
              </a:rPr>
              <a:t> Only those with deep religious convictions would care enough to “die” on these hills…</a:t>
            </a:r>
          </a:p>
          <a:p>
            <a:pPr marL="457200" indent="-457200">
              <a:buAutoNum type="alphaLcPeriod"/>
            </a:pPr>
            <a:r>
              <a:rPr lang="en-US" sz="2000" dirty="0" smtClean="0">
                <a:solidFill>
                  <a:schemeClr val="bg1"/>
                </a:solidFill>
              </a:rPr>
              <a:t>In the end, they seem to value their positions over and against the authority of the Church—and so seek support elsewhere.</a:t>
            </a:r>
          </a:p>
        </p:txBody>
      </p:sp>
      <p:pic>
        <p:nvPicPr>
          <p:cNvPr id="69636" name="Picture 4" descr="Santa Matrix Meme"/>
          <p:cNvPicPr>
            <a:picLocks noChangeAspect="1" noChangeArrowheads="1"/>
          </p:cNvPicPr>
          <p:nvPr/>
        </p:nvPicPr>
        <p:blipFill>
          <a:blip r:embed="rId3" cstate="print"/>
          <a:srcRect/>
          <a:stretch>
            <a:fillRect/>
          </a:stretch>
        </p:blipFill>
        <p:spPr bwMode="auto">
          <a:xfrm>
            <a:off x="5181600" y="1905000"/>
            <a:ext cx="3657600" cy="2743200"/>
          </a:xfrm>
          <a:prstGeom prst="rect">
            <a:avLst/>
          </a:prstGeom>
          <a:noFill/>
        </p:spPr>
      </p:pic>
      <p:pic>
        <p:nvPicPr>
          <p:cNvPr id="69638" name="Picture 6" descr="http://img.picturequotes.com/2/3/2785/the-saddest-thing-about-betrayal-is-that-it-never-comes-from-your-enemies-quote-1.jpg"/>
          <p:cNvPicPr>
            <a:picLocks noChangeAspect="1" noChangeArrowheads="1"/>
          </p:cNvPicPr>
          <p:nvPr/>
        </p:nvPicPr>
        <p:blipFill>
          <a:blip r:embed="rId4" cstate="print"/>
          <a:srcRect t="20930" b="25581"/>
          <a:stretch>
            <a:fillRect/>
          </a:stretch>
        </p:blipFill>
        <p:spPr bwMode="auto">
          <a:xfrm>
            <a:off x="5638800" y="4800600"/>
            <a:ext cx="2826870" cy="1752600"/>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fade">
                                      <p:cBhvr>
                                        <p:cTn id="17" dur="2000"/>
                                        <p:tgtEl>
                                          <p:spTgt spid="69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000"/>
                                        <p:tgtEl>
                                          <p:spTgt spid="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20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20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9636"/>
                                        </p:tgtEl>
                                        <p:attrNameLst>
                                          <p:attrName>style.visibility</p:attrName>
                                        </p:attrNameLst>
                                      </p:cBhvr>
                                      <p:to>
                                        <p:strVal val="visible"/>
                                      </p:to>
                                    </p:set>
                                    <p:animEffect transition="in" filter="fade">
                                      <p:cBhvr>
                                        <p:cTn id="40"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uiExpand="1"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7" name="Rounded Rectangular Callout 6"/>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Word on Heretics and councils…</a:t>
            </a:r>
            <a:endParaRPr lang="en-US" dirty="0">
              <a:effectLst>
                <a:outerShdw blurRad="38100" dist="38100" dir="2700000" algn="tl">
                  <a:srgbClr val="000000">
                    <a:alpha val="43137"/>
                  </a:srgbClr>
                </a:outerShdw>
              </a:effectLst>
            </a:endParaRPr>
          </a:p>
        </p:txBody>
      </p:sp>
      <p:sp>
        <p:nvSpPr>
          <p:cNvPr id="9" name="TextBox 8"/>
          <p:cNvSpPr txBox="1"/>
          <p:nvPr/>
        </p:nvSpPr>
        <p:spPr>
          <a:xfrm>
            <a:off x="228600" y="2514600"/>
            <a:ext cx="4953000" cy="4708981"/>
          </a:xfrm>
          <a:prstGeom prst="rect">
            <a:avLst/>
          </a:prstGeom>
          <a:noFill/>
        </p:spPr>
        <p:txBody>
          <a:bodyPr wrap="square" rtlCol="0">
            <a:spAutoFit/>
          </a:bodyPr>
          <a:lstStyle/>
          <a:p>
            <a:pPr marL="457200" indent="-457200">
              <a:buAutoNum type="arabicPeriod" startAt="2"/>
            </a:pPr>
            <a:r>
              <a:rPr lang="en-US" sz="2400" dirty="0" smtClean="0">
                <a:solidFill>
                  <a:schemeClr val="bg1"/>
                </a:solidFill>
              </a:rPr>
              <a:t>Heretics are extremely smart.</a:t>
            </a:r>
          </a:p>
          <a:p>
            <a:pPr marL="457200" indent="-457200"/>
            <a:endParaRPr lang="en-US" sz="2000" dirty="0" smtClean="0">
              <a:solidFill>
                <a:schemeClr val="bg1"/>
              </a:solidFill>
            </a:endParaRPr>
          </a:p>
          <a:p>
            <a:pPr marL="457200" indent="-457200"/>
            <a:r>
              <a:rPr lang="en-US" sz="2000" dirty="0" smtClean="0">
                <a:solidFill>
                  <a:schemeClr val="bg1"/>
                </a:solidFill>
              </a:rPr>
              <a:t>“I was told by my confessor years ago (before going to seminary) that I should learn all the heresies and avoid them. He went on to explain that all of the arch-heretics were brilliant men and it actually took very intelligent men to create a new heresy. I added that I wasn’t smart enough to come up with a new one myself, so I’d be fine just learning the classical ones and avoiding them.”  </a:t>
            </a:r>
          </a:p>
          <a:p>
            <a:pPr marL="457200" indent="-457200"/>
            <a:r>
              <a:rPr lang="en-US" sz="1400" dirty="0" smtClean="0">
                <a:solidFill>
                  <a:schemeClr val="bg1"/>
                </a:solidFill>
              </a:rPr>
              <a:t>Fr. John Winfrey @ http://byzantinefrontier.com/the-heresy-of-apollinarianism/</a:t>
            </a:r>
          </a:p>
          <a:p>
            <a:endParaRPr lang="en-US" sz="2400" dirty="0">
              <a:solidFill>
                <a:schemeClr val="bg1"/>
              </a:solidFill>
            </a:endParaRPr>
          </a:p>
        </p:txBody>
      </p:sp>
      <p:sp>
        <p:nvSpPr>
          <p:cNvPr id="11" name="TextBox 10"/>
          <p:cNvSpPr txBox="1"/>
          <p:nvPr/>
        </p:nvSpPr>
        <p:spPr>
          <a:xfrm>
            <a:off x="6553200" y="2478881"/>
            <a:ext cx="2362200" cy="3693319"/>
          </a:xfrm>
          <a:prstGeom prst="rect">
            <a:avLst/>
          </a:prstGeom>
          <a:noFill/>
        </p:spPr>
        <p:txBody>
          <a:bodyPr wrap="square" rtlCol="0">
            <a:spAutoFit/>
          </a:bodyPr>
          <a:lstStyle/>
          <a:p>
            <a:pPr algn="r"/>
            <a:r>
              <a:rPr lang="en-US" dirty="0" smtClean="0">
                <a:solidFill>
                  <a:schemeClr val="bg1"/>
                </a:solidFill>
              </a:rPr>
              <a:t>Although I would find myself in agreement, for the most part, with key orthodox bishops in the past, those deemed heretics regularly engaged the likes of St Athanasius, St. Anselm, St. Augustine, Martin 	Luther…etc.—a feat I would  be loathe to assume</a:t>
            </a:r>
            <a:endParaRPr lang="en-US" dirty="0">
              <a:solidFill>
                <a:schemeClr val="bg1"/>
              </a:solidFill>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7" name="Rounded Rectangular Callout 6"/>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A Word on Heretics and councils…</a:t>
            </a:r>
            <a:endParaRPr lang="en-US" dirty="0">
              <a:effectLst>
                <a:outerShdw blurRad="38100" dist="38100" dir="2700000" algn="tl">
                  <a:srgbClr val="000000">
                    <a:alpha val="43137"/>
                  </a:srgbClr>
                </a:outerShdw>
              </a:effectLst>
            </a:endParaRPr>
          </a:p>
        </p:txBody>
      </p:sp>
      <p:pic>
        <p:nvPicPr>
          <p:cNvPr id="8" name="Picture 2" descr="https://encrypted-tbn1.gstatic.com/images?q=tbn:ANd9GcQyYCatoMLO0FzNjh8EFGwQK-gc7KSF5NM_bKO4g_m_p3xWmet2"/>
          <p:cNvPicPr>
            <a:picLocks noChangeAspect="1" noChangeArrowheads="1"/>
          </p:cNvPicPr>
          <p:nvPr/>
        </p:nvPicPr>
        <p:blipFill>
          <a:blip r:embed="rId3" cstate="print"/>
          <a:srcRect/>
          <a:stretch>
            <a:fillRect/>
          </a:stretch>
        </p:blipFill>
        <p:spPr bwMode="auto">
          <a:xfrm>
            <a:off x="5638800" y="2667000"/>
            <a:ext cx="3124200" cy="3124200"/>
          </a:xfrm>
          <a:prstGeom prst="rect">
            <a:avLst/>
          </a:prstGeom>
          <a:noFill/>
        </p:spPr>
      </p:pic>
      <p:pic>
        <p:nvPicPr>
          <p:cNvPr id="69634" name="Picture 2" descr="St. Nicholas meme: punching heretics | Alamo City Moms Blog"/>
          <p:cNvPicPr>
            <a:picLocks noChangeAspect="1" noChangeArrowheads="1"/>
          </p:cNvPicPr>
          <p:nvPr/>
        </p:nvPicPr>
        <p:blipFill>
          <a:blip r:embed="rId4" cstate="print"/>
          <a:srcRect/>
          <a:stretch>
            <a:fillRect/>
          </a:stretch>
        </p:blipFill>
        <p:spPr bwMode="auto">
          <a:xfrm>
            <a:off x="5638800" y="2667000"/>
            <a:ext cx="3124200" cy="3124200"/>
          </a:xfrm>
          <a:prstGeom prst="rect">
            <a:avLst/>
          </a:prstGeom>
          <a:noFill/>
        </p:spPr>
      </p:pic>
      <p:sp>
        <p:nvSpPr>
          <p:cNvPr id="9" name="TextBox 8"/>
          <p:cNvSpPr txBox="1"/>
          <p:nvPr/>
        </p:nvSpPr>
        <p:spPr>
          <a:xfrm>
            <a:off x="228600" y="2261949"/>
            <a:ext cx="5181600" cy="4062651"/>
          </a:xfrm>
          <a:prstGeom prst="rect">
            <a:avLst/>
          </a:prstGeom>
          <a:noFill/>
        </p:spPr>
        <p:txBody>
          <a:bodyPr wrap="square" rtlCol="0">
            <a:spAutoFit/>
          </a:bodyPr>
          <a:lstStyle/>
          <a:p>
            <a:pPr marL="342900" indent="-342900">
              <a:buAutoNum type="arabicPeriod" startAt="3"/>
            </a:pPr>
            <a:r>
              <a:rPr lang="en-US" sz="2400" dirty="0" smtClean="0">
                <a:solidFill>
                  <a:schemeClr val="bg1"/>
                </a:solidFill>
              </a:rPr>
              <a:t>Bishops are extremely human.</a:t>
            </a:r>
          </a:p>
          <a:p>
            <a:pPr marL="342900" indent="-342900"/>
            <a:r>
              <a:rPr lang="en-US" dirty="0" smtClean="0">
                <a:solidFill>
                  <a:schemeClr val="bg1"/>
                </a:solidFill>
              </a:rPr>
              <a:t>Once you get away from the consumerist, red-pajama-wearing Santa Claus myth, you can explore the historical St. Nicholas, who was born in the third century A.D., suffered persecution as a Christian in the Roman Empire, became Bishop of Myra (on the Mediterranean coast of what is now Turkey), and was renowned for his generosity and protection of children.</a:t>
            </a:r>
          </a:p>
          <a:p>
            <a:r>
              <a:rPr lang="en-US" dirty="0" smtClean="0">
                <a:solidFill>
                  <a:schemeClr val="bg1"/>
                </a:solidFill>
              </a:rPr>
              <a:t>St. Nicholas is popular in Catholic Memes that play on a story from the Council of </a:t>
            </a:r>
            <a:r>
              <a:rPr lang="en-US" dirty="0" err="1" smtClean="0">
                <a:solidFill>
                  <a:schemeClr val="bg1"/>
                </a:solidFill>
              </a:rPr>
              <a:t>Nicea</a:t>
            </a:r>
            <a:r>
              <a:rPr lang="en-US" dirty="0" smtClean="0">
                <a:solidFill>
                  <a:schemeClr val="bg1"/>
                </a:solidFill>
              </a:rPr>
              <a:t>, where Bishop Nicholas allegedly punched Arius during a heated argument about the divinity of Jesus Christ.</a:t>
            </a:r>
          </a:p>
          <a:p>
            <a:endParaRPr lang="en-US" dirty="0">
              <a:solidFill>
                <a:schemeClr val="bg1"/>
              </a:solidFill>
            </a:endParaRPr>
          </a:p>
        </p:txBody>
      </p:sp>
      <p:sp>
        <p:nvSpPr>
          <p:cNvPr id="10" name="TextBox 9"/>
          <p:cNvSpPr txBox="1"/>
          <p:nvPr/>
        </p:nvSpPr>
        <p:spPr>
          <a:xfrm>
            <a:off x="228600" y="2610683"/>
            <a:ext cx="5105400" cy="4247317"/>
          </a:xfrm>
          <a:prstGeom prst="rect">
            <a:avLst/>
          </a:prstGeom>
          <a:solidFill>
            <a:schemeClr val="tx1"/>
          </a:solidFill>
        </p:spPr>
        <p:txBody>
          <a:bodyPr wrap="square" rtlCol="0">
            <a:spAutoFit/>
          </a:bodyPr>
          <a:lstStyle/>
          <a:p>
            <a:r>
              <a:rPr lang="en-US" dirty="0" smtClean="0">
                <a:solidFill>
                  <a:schemeClr val="bg1"/>
                </a:solidFill>
              </a:rPr>
              <a:t>According to Dr. Timothy </a:t>
            </a:r>
            <a:r>
              <a:rPr lang="en-US" dirty="0" err="1" smtClean="0">
                <a:solidFill>
                  <a:schemeClr val="bg1"/>
                </a:solidFill>
              </a:rPr>
              <a:t>Milinovich</a:t>
            </a:r>
            <a:r>
              <a:rPr lang="en-US" dirty="0" smtClean="0">
                <a:solidFill>
                  <a:schemeClr val="bg1"/>
                </a:solidFill>
              </a:rPr>
              <a:t>, Assistant Professor of Theology and Pastoral Ministry at Dominican University,</a:t>
            </a:r>
          </a:p>
          <a:p>
            <a:r>
              <a:rPr lang="en-US" dirty="0" smtClean="0">
                <a:solidFill>
                  <a:schemeClr val="bg1"/>
                </a:solidFill>
              </a:rPr>
              <a:t>“To be fair to the guy, bishops punching bishops/priests at Councils was extremely common. To this day, the Code of Canon Law strictly forbids anyone to “punch” a bishop or “pull his beard.” And, if that directive seems so specific that you think it must be based on things that actually happened, you would be correct. I normally tell students when we start covering the councils, “If at any point these dry theological debates seem unappetizing, just imagine a bunch of bishops punching each other and pulling each others beards while shouting theological slogans.” It helps.</a:t>
            </a:r>
          </a:p>
        </p:txBody>
      </p:sp>
      <p:pic>
        <p:nvPicPr>
          <p:cNvPr id="70658" name="Picture 2" descr="When Santa Punched a Heretic in the Face and 12 Memes on St. Nicholas from St Peter's list"/>
          <p:cNvPicPr>
            <a:picLocks noChangeAspect="1" noChangeArrowheads="1"/>
          </p:cNvPicPr>
          <p:nvPr/>
        </p:nvPicPr>
        <p:blipFill>
          <a:blip r:embed="rId5" cstate="print"/>
          <a:srcRect/>
          <a:stretch>
            <a:fillRect/>
          </a:stretch>
        </p:blipFill>
        <p:spPr bwMode="auto">
          <a:xfrm>
            <a:off x="5252751" y="2667000"/>
            <a:ext cx="3891249" cy="2971799"/>
          </a:xfrm>
          <a:prstGeom prst="rect">
            <a:avLst/>
          </a:prstGeom>
          <a:noFill/>
        </p:spPr>
      </p:pic>
      <p:pic>
        <p:nvPicPr>
          <p:cNvPr id="70660" name="Picture 4" descr="Santa Slap Batman meme"/>
          <p:cNvPicPr>
            <a:picLocks noChangeAspect="1" noChangeArrowheads="1"/>
          </p:cNvPicPr>
          <p:nvPr/>
        </p:nvPicPr>
        <p:blipFill>
          <a:blip r:embed="rId6" cstate="print"/>
          <a:srcRect/>
          <a:stretch>
            <a:fillRect/>
          </a:stretch>
        </p:blipFill>
        <p:spPr bwMode="auto">
          <a:xfrm>
            <a:off x="5400675" y="2438400"/>
            <a:ext cx="3743325" cy="3638551"/>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4"/>
                                        </p:tgtEl>
                                        <p:attrNameLst>
                                          <p:attrName>style.visibility</p:attrName>
                                        </p:attrNameLst>
                                      </p:cBhvr>
                                      <p:to>
                                        <p:strVal val="visible"/>
                                      </p:to>
                                    </p:set>
                                    <p:animEffect transition="in" filter="fade">
                                      <p:cBhvr>
                                        <p:cTn id="22" dur="2000"/>
                                        <p:tgtEl>
                                          <p:spTgt spid="696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58"/>
                                        </p:tgtEl>
                                        <p:attrNameLst>
                                          <p:attrName>style.visibility</p:attrName>
                                        </p:attrNameLst>
                                      </p:cBhvr>
                                      <p:to>
                                        <p:strVal val="visible"/>
                                      </p:to>
                                    </p:set>
                                    <p:animEffect transition="in" filter="fade">
                                      <p:cBhvr>
                                        <p:cTn id="27" dur="2000"/>
                                        <p:tgtEl>
                                          <p:spTgt spid="706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60"/>
                                        </p:tgtEl>
                                        <p:attrNameLst>
                                          <p:attrName>style.visibility</p:attrName>
                                        </p:attrNameLst>
                                      </p:cBhvr>
                                      <p:to>
                                        <p:strVal val="visible"/>
                                      </p:to>
                                    </p:set>
                                    <p:animEffect transition="in" filter="fade">
                                      <p:cBhvr>
                                        <p:cTn id="32"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133600"/>
            <a:ext cx="9144000" cy="4708981"/>
          </a:xfrm>
          <a:prstGeom prst="rect">
            <a:avLst/>
          </a:prstGeom>
          <a:noFill/>
        </p:spPr>
        <p:txBody>
          <a:bodyPr wrap="square" rtlCol="0">
            <a:spAutoFit/>
          </a:bodyPr>
          <a:lstStyle/>
          <a:p>
            <a:r>
              <a:rPr lang="en-US" sz="2000" dirty="0" smtClean="0">
                <a:solidFill>
                  <a:schemeClr val="bg1"/>
                </a:solidFill>
              </a:rPr>
              <a:t>Heresies Regarding Christ’s Deity (There are more..but they are deviations that stem from or are a literal repackaging from these main ones)</a:t>
            </a:r>
          </a:p>
          <a:p>
            <a:endParaRPr lang="en-US" sz="2000" dirty="0" smtClean="0">
              <a:solidFill>
                <a:schemeClr val="bg1"/>
              </a:solidFill>
            </a:endParaRPr>
          </a:p>
          <a:p>
            <a:pPr lvl="1"/>
            <a:r>
              <a:rPr lang="en-US" sz="2000" dirty="0" smtClean="0">
                <a:solidFill>
                  <a:schemeClr val="bg1"/>
                </a:solidFill>
              </a:rPr>
              <a:t>• Heresies which deny the genuineness of Christ’s deity: </a:t>
            </a:r>
            <a:r>
              <a:rPr lang="en-US" sz="2000" b="1" dirty="0" err="1" smtClean="0">
                <a:solidFill>
                  <a:schemeClr val="bg1"/>
                </a:solidFill>
              </a:rPr>
              <a:t>Ebionism</a:t>
            </a:r>
            <a:r>
              <a:rPr lang="en-US" sz="2000" dirty="0" smtClean="0">
                <a:solidFill>
                  <a:schemeClr val="bg1"/>
                </a:solidFill>
              </a:rPr>
              <a:t> (2)</a:t>
            </a:r>
          </a:p>
          <a:p>
            <a:pPr lvl="1"/>
            <a:r>
              <a:rPr lang="en-US" sz="2000" dirty="0" smtClean="0">
                <a:solidFill>
                  <a:schemeClr val="bg1"/>
                </a:solidFill>
              </a:rPr>
              <a:t>• Heresies which deny the completeness of Christ’s deity: </a:t>
            </a:r>
            <a:r>
              <a:rPr lang="en-US" sz="2000" b="1" dirty="0" err="1" smtClean="0">
                <a:solidFill>
                  <a:schemeClr val="bg1"/>
                </a:solidFill>
              </a:rPr>
              <a:t>Arianism</a:t>
            </a:r>
            <a:r>
              <a:rPr lang="en-US" sz="2000" dirty="0" smtClean="0">
                <a:solidFill>
                  <a:schemeClr val="bg1"/>
                </a:solidFill>
              </a:rPr>
              <a:t> (3)</a:t>
            </a:r>
          </a:p>
          <a:p>
            <a:pPr lvl="1"/>
            <a:r>
              <a:rPr lang="en-US" sz="2000" dirty="0" smtClean="0">
                <a:solidFill>
                  <a:schemeClr val="bg1"/>
                </a:solidFill>
              </a:rPr>
              <a:t> </a:t>
            </a:r>
          </a:p>
          <a:p>
            <a:pPr lvl="1"/>
            <a:endParaRPr lang="en-US" sz="2000" dirty="0" smtClean="0">
              <a:solidFill>
                <a:schemeClr val="bg1"/>
              </a:solidFill>
            </a:endParaRPr>
          </a:p>
          <a:p>
            <a:pPr lvl="1"/>
            <a:r>
              <a:rPr lang="en-US" sz="2000" dirty="0" smtClean="0">
                <a:solidFill>
                  <a:schemeClr val="bg1"/>
                </a:solidFill>
              </a:rPr>
              <a:t>Heresies Regarding Christ’s Humanity</a:t>
            </a:r>
          </a:p>
          <a:p>
            <a:pPr lvl="1"/>
            <a:r>
              <a:rPr lang="en-US" sz="2000" dirty="0" smtClean="0">
                <a:solidFill>
                  <a:schemeClr val="bg1"/>
                </a:solidFill>
              </a:rPr>
              <a:t>• Heresies which deny the genuineness of Christ’s humanity: </a:t>
            </a:r>
            <a:r>
              <a:rPr lang="en-US" sz="2000" b="1" dirty="0" err="1" smtClean="0">
                <a:solidFill>
                  <a:schemeClr val="bg1"/>
                </a:solidFill>
              </a:rPr>
              <a:t>Docetism</a:t>
            </a:r>
            <a:r>
              <a:rPr lang="en-US" sz="2000" dirty="0" smtClean="0">
                <a:solidFill>
                  <a:schemeClr val="bg1"/>
                </a:solidFill>
              </a:rPr>
              <a:t> (1)</a:t>
            </a:r>
          </a:p>
          <a:p>
            <a:pPr lvl="1"/>
            <a:r>
              <a:rPr lang="en-US" sz="2000" dirty="0" smtClean="0">
                <a:solidFill>
                  <a:schemeClr val="bg1"/>
                </a:solidFill>
              </a:rPr>
              <a:t>• Heresies which deny the completeness of Christ’s humanity: </a:t>
            </a:r>
            <a:r>
              <a:rPr lang="en-US" sz="2000" b="1" dirty="0" err="1" smtClean="0">
                <a:solidFill>
                  <a:schemeClr val="bg1"/>
                </a:solidFill>
              </a:rPr>
              <a:t>Apollinarianism</a:t>
            </a:r>
            <a:r>
              <a:rPr lang="en-US" sz="2000" dirty="0" smtClean="0">
                <a:solidFill>
                  <a:schemeClr val="bg1"/>
                </a:solidFill>
              </a:rPr>
              <a:t> (4)</a:t>
            </a:r>
          </a:p>
          <a:p>
            <a:pPr lvl="1"/>
            <a:r>
              <a:rPr lang="en-US" sz="2000" dirty="0" smtClean="0">
                <a:solidFill>
                  <a:schemeClr val="bg1"/>
                </a:solidFill>
              </a:rPr>
              <a:t> </a:t>
            </a:r>
          </a:p>
          <a:p>
            <a:pPr lvl="1"/>
            <a:r>
              <a:rPr lang="en-US" sz="2000" dirty="0" smtClean="0">
                <a:solidFill>
                  <a:schemeClr val="bg1"/>
                </a:solidFill>
              </a:rPr>
              <a:t>Heresies which divide Christ’s person: </a:t>
            </a:r>
            <a:r>
              <a:rPr lang="en-US" sz="2000" b="1" dirty="0" err="1" smtClean="0">
                <a:solidFill>
                  <a:schemeClr val="bg1"/>
                </a:solidFill>
              </a:rPr>
              <a:t>Nestorianism</a:t>
            </a:r>
            <a:r>
              <a:rPr lang="en-US" sz="2000" dirty="0" smtClean="0">
                <a:solidFill>
                  <a:schemeClr val="bg1"/>
                </a:solidFill>
              </a:rPr>
              <a:t> (5)</a:t>
            </a:r>
          </a:p>
          <a:p>
            <a:pPr lvl="1"/>
            <a:r>
              <a:rPr lang="en-US" sz="2000" dirty="0" smtClean="0">
                <a:solidFill>
                  <a:schemeClr val="bg1"/>
                </a:solidFill>
              </a:rPr>
              <a:t> </a:t>
            </a:r>
          </a:p>
          <a:p>
            <a:pPr lvl="1"/>
            <a:r>
              <a:rPr lang="en-US" sz="2000" dirty="0" smtClean="0">
                <a:solidFill>
                  <a:schemeClr val="bg1"/>
                </a:solidFill>
              </a:rPr>
              <a:t>Heresies which confuse Christ’s natures: </a:t>
            </a:r>
            <a:r>
              <a:rPr lang="en-US" sz="2000" b="1" dirty="0" err="1" smtClean="0">
                <a:solidFill>
                  <a:schemeClr val="bg1"/>
                </a:solidFill>
              </a:rPr>
              <a:t>Eutychianism</a:t>
            </a:r>
            <a:r>
              <a:rPr lang="en-US" sz="2000" dirty="0" smtClean="0">
                <a:solidFill>
                  <a:schemeClr val="bg1"/>
                </a:solidFill>
              </a:rPr>
              <a:t> (6)</a:t>
            </a:r>
          </a:p>
          <a:p>
            <a:endParaRPr lang="en-US" sz="2000" dirty="0">
              <a:solidFill>
                <a:schemeClr val="bg1"/>
              </a:solidFill>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219200"/>
            <a:ext cx="3313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body" idx="1"/>
          </p:nvPr>
        </p:nvSpPr>
        <p:spPr>
          <a:xfrm>
            <a:off x="228600" y="838200"/>
            <a:ext cx="5638800" cy="5867400"/>
          </a:xfrm>
        </p:spPr>
        <p:txBody>
          <a:bodyPr>
            <a:normAutofit fontScale="92500" lnSpcReduction="20000"/>
          </a:bodyPr>
          <a:lstStyle/>
          <a:p>
            <a:pPr eaLnBrk="1" hangingPunct="1">
              <a:lnSpc>
                <a:spcPct val="90000"/>
              </a:lnSpc>
              <a:buFontTx/>
              <a:buNone/>
              <a:defRPr/>
            </a:pPr>
            <a:r>
              <a:rPr lang="en-US" sz="2800" b="1" dirty="0" smtClean="0">
                <a:solidFill>
                  <a:schemeClr val="bg1"/>
                </a:solidFill>
                <a:effectLst>
                  <a:outerShdw blurRad="38100" dist="38100" dir="2700000" algn="tl">
                    <a:srgbClr val="808080"/>
                  </a:outerShdw>
                </a:effectLst>
              </a:rPr>
              <a:t>Part IV: The Doctrine of </a:t>
            </a:r>
            <a:r>
              <a:rPr lang="en-US" sz="2800" b="1" i="1" dirty="0" smtClean="0">
                <a:solidFill>
                  <a:schemeClr val="bg1"/>
                </a:solidFill>
                <a:effectLst>
                  <a:outerShdw blurRad="38100" dist="38100" dir="2700000" algn="tl">
                    <a:srgbClr val="808080"/>
                  </a:outerShdw>
                </a:effectLst>
              </a:rPr>
              <a:t>Christ</a:t>
            </a:r>
            <a:endParaRPr lang="en-US" sz="2800" dirty="0" smtClean="0">
              <a:solidFill>
                <a:schemeClr val="bg1"/>
              </a:solidFill>
              <a:effectLst>
                <a:outerShdw blurRad="38100" dist="38100" dir="2700000" algn="tl">
                  <a:srgbClr val="808080"/>
                </a:outerShdw>
              </a:effectLst>
            </a:endParaRPr>
          </a:p>
          <a:p>
            <a:pPr eaLnBrk="1" hangingPunct="1">
              <a:lnSpc>
                <a:spcPct val="90000"/>
              </a:lnSpc>
              <a:buFontTx/>
              <a:buNone/>
              <a:defRPr/>
            </a:pPr>
            <a:r>
              <a:rPr lang="en-US" sz="2800" dirty="0" smtClean="0">
                <a:solidFill>
                  <a:schemeClr val="bg1"/>
                </a:solidFill>
                <a:effectLst>
                  <a:outerShdw blurRad="38100" dist="38100" dir="2700000" algn="tl">
                    <a:srgbClr val="808080"/>
                  </a:outerShdw>
                </a:effectLst>
              </a:rPr>
              <a:t>  One</a:t>
            </a:r>
            <a:br>
              <a:rPr lang="en-US" sz="2800"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14. The </a:t>
            </a:r>
            <a:r>
              <a:rPr lang="en-US" sz="2800" b="1" dirty="0" smtClean="0">
                <a:solidFill>
                  <a:srgbClr val="4A8B9A"/>
                </a:solidFill>
                <a:effectLst>
                  <a:outerShdw blurRad="38100" dist="38100" dir="2700000" algn="tl">
                    <a:srgbClr val="FFFFFF"/>
                  </a:outerShdw>
                </a:effectLst>
              </a:rPr>
              <a:t>Person of Christ</a:t>
            </a:r>
            <a:r>
              <a:rPr lang="en-US" sz="2800" b="1" dirty="0" smtClean="0">
                <a:solidFill>
                  <a:schemeClr val="bg1"/>
                </a:solidFill>
                <a:effectLst>
                  <a:outerShdw blurRad="38100" dist="38100" dir="2700000" algn="tl">
                    <a:srgbClr val="808080"/>
                  </a:outerShdw>
                </a:effectLst>
              </a:rPr>
              <a:t/>
            </a:r>
            <a:br>
              <a:rPr lang="en-US" sz="2800" b="1" dirty="0" smtClean="0">
                <a:solidFill>
                  <a:schemeClr val="bg1"/>
                </a:solidFill>
                <a:effectLst>
                  <a:outerShdw blurRad="38100" dist="38100" dir="2700000" algn="tl">
                    <a:srgbClr val="808080"/>
                  </a:outerShdw>
                </a:effectLst>
              </a:rPr>
            </a:br>
            <a:r>
              <a:rPr lang="en-US" sz="2800" dirty="0" smtClean="0">
                <a:solidFill>
                  <a:schemeClr val="bg1"/>
                </a:solidFill>
                <a:effectLst>
                  <a:outerShdw blurRad="38100" dist="38100" dir="2700000" algn="tl">
                    <a:srgbClr val="808080"/>
                  </a:outerShdw>
                </a:effectLst>
              </a:rPr>
              <a:t>How is Jesus fully God and fully man, yet one person?</a:t>
            </a:r>
            <a:br>
              <a:rPr lang="en-US" sz="2800" dirty="0" smtClean="0">
                <a:solidFill>
                  <a:schemeClr val="bg1"/>
                </a:solidFill>
                <a:effectLst>
                  <a:outerShdw blurRad="38100" dist="38100" dir="2700000" algn="tl">
                    <a:srgbClr val="808080"/>
                  </a:outerShdw>
                </a:effectLst>
              </a:rPr>
            </a:br>
            <a:endParaRPr lang="en-US" sz="2800" dirty="0" smtClean="0">
              <a:solidFill>
                <a:schemeClr val="bg1"/>
              </a:solidFill>
              <a:effectLst>
                <a:outerShdw blurRad="38100" dist="38100" dir="2700000" algn="tl">
                  <a:srgbClr val="808080"/>
                </a:outerShdw>
              </a:effectLst>
            </a:endParaRPr>
          </a:p>
          <a:p>
            <a:pPr eaLnBrk="1" hangingPunct="1">
              <a:lnSpc>
                <a:spcPct val="90000"/>
              </a:lnSpc>
              <a:buFontTx/>
              <a:buNone/>
              <a:defRPr/>
            </a:pPr>
            <a:r>
              <a:rPr lang="en-US" sz="2800" dirty="0" smtClean="0">
                <a:solidFill>
                  <a:schemeClr val="tx1">
                    <a:lumMod val="65000"/>
                    <a:lumOff val="35000"/>
                  </a:schemeClr>
                </a:solidFill>
                <a:effectLst>
                  <a:outerShdw blurRad="38100" dist="38100" dir="2700000" algn="tl">
                    <a:srgbClr val="808080"/>
                  </a:outerShdw>
                </a:effectLst>
              </a:rPr>
              <a:t>  Two</a:t>
            </a:r>
            <a:br>
              <a:rPr lang="en-US" sz="2800" dirty="0" smtClean="0">
                <a:solidFill>
                  <a:schemeClr val="tx1">
                    <a:lumMod val="65000"/>
                    <a:lumOff val="35000"/>
                  </a:schemeClr>
                </a:solidFill>
                <a:effectLst>
                  <a:outerShdw blurRad="38100" dist="38100" dir="2700000" algn="tl">
                    <a:srgbClr val="808080"/>
                  </a:outerShdw>
                </a:effectLst>
              </a:rPr>
            </a:br>
            <a:r>
              <a:rPr lang="en-US" sz="2800" dirty="0" smtClean="0">
                <a:solidFill>
                  <a:schemeClr val="tx1">
                    <a:lumMod val="65000"/>
                    <a:lumOff val="35000"/>
                  </a:schemeClr>
                </a:solidFill>
                <a:effectLst>
                  <a:outerShdw blurRad="38100" dist="38100" dir="2700000" algn="tl">
                    <a:srgbClr val="808080"/>
                  </a:outerShdw>
                </a:effectLst>
              </a:rPr>
              <a:t>15. The </a:t>
            </a:r>
            <a:r>
              <a:rPr lang="en-US" sz="2800" b="1" dirty="0" smtClean="0">
                <a:solidFill>
                  <a:schemeClr val="tx1">
                    <a:lumMod val="65000"/>
                    <a:lumOff val="35000"/>
                  </a:schemeClr>
                </a:solidFill>
                <a:effectLst>
                  <a:outerShdw blurRad="38100" dist="38100" dir="2700000" algn="tl">
                    <a:srgbClr val="FFFFFF"/>
                  </a:outerShdw>
                </a:effectLst>
              </a:rPr>
              <a:t>Atonement</a:t>
            </a:r>
            <a:r>
              <a:rPr lang="en-US" sz="2800" dirty="0" smtClean="0">
                <a:solidFill>
                  <a:schemeClr val="tx1">
                    <a:lumMod val="65000"/>
                    <a:lumOff val="35000"/>
                  </a:schemeClr>
                </a:solidFill>
                <a:effectLst>
                  <a:outerShdw blurRad="38100" dist="38100" dir="2700000" algn="tl">
                    <a:srgbClr val="808080"/>
                  </a:outerShdw>
                </a:effectLst>
              </a:rPr>
              <a:t/>
            </a:r>
            <a:br>
              <a:rPr lang="en-US" sz="2800" dirty="0" smtClean="0">
                <a:solidFill>
                  <a:schemeClr val="tx1">
                    <a:lumMod val="65000"/>
                    <a:lumOff val="35000"/>
                  </a:schemeClr>
                </a:solidFill>
                <a:effectLst>
                  <a:outerShdw blurRad="38100" dist="38100" dir="2700000" algn="tl">
                    <a:srgbClr val="808080"/>
                  </a:outerShdw>
                </a:effectLst>
              </a:rPr>
            </a:br>
            <a:r>
              <a:rPr lang="en-US" sz="2800" dirty="0" smtClean="0">
                <a:solidFill>
                  <a:schemeClr val="tx1">
                    <a:lumMod val="65000"/>
                    <a:lumOff val="35000"/>
                  </a:schemeClr>
                </a:solidFill>
                <a:effectLst>
                  <a:outerShdw blurRad="38100" dist="38100" dir="2700000" algn="tl">
                    <a:srgbClr val="808080"/>
                  </a:outerShdw>
                </a:effectLst>
              </a:rPr>
              <a:t>Was it necessary for Christ to die? What really happened in the atonement? Did Christ descend into hell?</a:t>
            </a:r>
            <a:br>
              <a:rPr lang="en-US" sz="2800" dirty="0" smtClean="0">
                <a:solidFill>
                  <a:schemeClr val="tx1">
                    <a:lumMod val="65000"/>
                    <a:lumOff val="35000"/>
                  </a:schemeClr>
                </a:solidFill>
                <a:effectLst>
                  <a:outerShdw blurRad="38100" dist="38100" dir="2700000" algn="tl">
                    <a:srgbClr val="808080"/>
                  </a:outerShdw>
                </a:effectLst>
              </a:rPr>
            </a:br>
            <a:r>
              <a:rPr lang="en-US" sz="2800" dirty="0" smtClean="0">
                <a:solidFill>
                  <a:schemeClr val="tx1">
                    <a:lumMod val="65000"/>
                    <a:lumOff val="35000"/>
                  </a:schemeClr>
                </a:solidFill>
                <a:effectLst>
                  <a:outerShdw blurRad="38100" dist="38100" dir="2700000" algn="tl">
                    <a:srgbClr val="808080"/>
                  </a:outerShdw>
                </a:effectLst>
              </a:rPr>
              <a:t/>
            </a:r>
            <a:br>
              <a:rPr lang="en-US" sz="2800" dirty="0" smtClean="0">
                <a:solidFill>
                  <a:schemeClr val="tx1">
                    <a:lumMod val="65000"/>
                    <a:lumOff val="35000"/>
                  </a:schemeClr>
                </a:solidFill>
                <a:effectLst>
                  <a:outerShdw blurRad="38100" dist="38100" dir="2700000" algn="tl">
                    <a:srgbClr val="808080"/>
                  </a:outerShdw>
                </a:effectLst>
              </a:rPr>
            </a:br>
            <a:r>
              <a:rPr lang="en-US" sz="2800" dirty="0" smtClean="0">
                <a:solidFill>
                  <a:schemeClr val="tx1">
                    <a:lumMod val="65000"/>
                    <a:lumOff val="35000"/>
                  </a:schemeClr>
                </a:solidFill>
                <a:effectLst>
                  <a:outerShdw blurRad="38100" dist="38100" dir="2700000" algn="tl">
                    <a:srgbClr val="808080"/>
                  </a:outerShdw>
                </a:effectLst>
              </a:rPr>
              <a:t>16. </a:t>
            </a:r>
            <a:r>
              <a:rPr lang="en-US" sz="2800" b="1" dirty="0" smtClean="0">
                <a:solidFill>
                  <a:schemeClr val="tx1">
                    <a:lumMod val="65000"/>
                    <a:lumOff val="35000"/>
                  </a:schemeClr>
                </a:solidFill>
                <a:effectLst>
                  <a:outerShdw blurRad="38100" dist="38100" dir="2700000" algn="tl">
                    <a:srgbClr val="FFFFFF"/>
                  </a:outerShdw>
                </a:effectLst>
              </a:rPr>
              <a:t>Resurrection</a:t>
            </a:r>
            <a:r>
              <a:rPr lang="en-US" sz="2800" dirty="0" smtClean="0">
                <a:solidFill>
                  <a:schemeClr val="tx1">
                    <a:lumMod val="65000"/>
                    <a:lumOff val="35000"/>
                  </a:schemeClr>
                </a:solidFill>
                <a:effectLst>
                  <a:outerShdw blurRad="38100" dist="38100" dir="2700000" algn="tl">
                    <a:srgbClr val="808080"/>
                  </a:outerShdw>
                </a:effectLst>
              </a:rPr>
              <a:t> and </a:t>
            </a:r>
            <a:r>
              <a:rPr lang="en-US" sz="2800" b="1" dirty="0" smtClean="0">
                <a:solidFill>
                  <a:schemeClr val="tx1">
                    <a:lumMod val="65000"/>
                    <a:lumOff val="35000"/>
                  </a:schemeClr>
                </a:solidFill>
                <a:effectLst>
                  <a:outerShdw blurRad="38100" dist="38100" dir="2700000" algn="tl">
                    <a:srgbClr val="FFFFFF"/>
                  </a:outerShdw>
                </a:effectLst>
              </a:rPr>
              <a:t>Ascension</a:t>
            </a:r>
            <a:r>
              <a:rPr lang="en-US" sz="2800" dirty="0" smtClean="0">
                <a:solidFill>
                  <a:schemeClr val="tx1">
                    <a:lumMod val="65000"/>
                    <a:lumOff val="35000"/>
                  </a:schemeClr>
                </a:solidFill>
                <a:effectLst>
                  <a:outerShdw blurRad="38100" dist="38100" dir="2700000" algn="tl">
                    <a:srgbClr val="808080"/>
                  </a:outerShdw>
                </a:effectLst>
              </a:rPr>
              <a:t/>
            </a:r>
            <a:br>
              <a:rPr lang="en-US" sz="2800" dirty="0" smtClean="0">
                <a:solidFill>
                  <a:schemeClr val="tx1">
                    <a:lumMod val="65000"/>
                    <a:lumOff val="35000"/>
                  </a:schemeClr>
                </a:solidFill>
                <a:effectLst>
                  <a:outerShdw blurRad="38100" dist="38100" dir="2700000" algn="tl">
                    <a:srgbClr val="808080"/>
                  </a:outerShdw>
                </a:effectLst>
              </a:rPr>
            </a:br>
            <a:r>
              <a:rPr lang="en-US" sz="2800" dirty="0" smtClean="0">
                <a:solidFill>
                  <a:schemeClr val="tx1">
                    <a:lumMod val="65000"/>
                    <a:lumOff val="35000"/>
                  </a:schemeClr>
                </a:solidFill>
                <a:effectLst>
                  <a:outerShdw blurRad="38100" dist="38100" dir="2700000" algn="tl">
                    <a:srgbClr val="808080"/>
                  </a:outerShdw>
                </a:effectLst>
              </a:rPr>
              <a:t>What was Christ's resurrection body like? What is its significance for us? What happened to Christ when he ascended into heaven?</a:t>
            </a:r>
          </a:p>
        </p:txBody>
      </p:sp>
      <p:sp>
        <p:nvSpPr>
          <p:cNvPr id="9220" name="Rectangle 3"/>
          <p:cNvSpPr>
            <a:spLocks noChangeArrowheads="1"/>
          </p:cNvSpPr>
          <p:nvPr/>
        </p:nvSpPr>
        <p:spPr bwMode="auto">
          <a:xfrm>
            <a:off x="6096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dirty="0">
                <a:solidFill>
                  <a:schemeClr val="bg1"/>
                </a:solidFill>
                <a:latin typeface="Ringbearer" pitchFamily="18" charset="0"/>
              </a:rPr>
              <a:t>Christology</a:t>
            </a:r>
            <a:endParaRPr lang="en-US" altLang="en-US" dirty="0">
              <a:solidFill>
                <a:schemeClr val="bg1"/>
              </a:solidFill>
              <a:latin typeface="Ringbearer" pitchFamily="18" charset="0"/>
            </a:endParaRPr>
          </a:p>
        </p:txBody>
      </p:sp>
    </p:spTree>
    <p:extLst>
      <p:ext uri="{BB962C8B-B14F-4D97-AF65-F5344CB8AC3E}">
        <p14:creationId xmlns:p14="http://schemas.microsoft.com/office/powerpoint/2010/main" val="3507902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228600" y="2286000"/>
            <a:ext cx="8686800" cy="452431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A. </a:t>
            </a:r>
            <a:r>
              <a:rPr lang="en-US" sz="2400" b="1" dirty="0" err="1" smtClean="0">
                <a:solidFill>
                  <a:schemeClr val="bg1"/>
                </a:solidFill>
                <a:effectLst>
                  <a:outerShdw blurRad="38100" dist="38100" dir="2700000" algn="tl">
                    <a:srgbClr val="000000">
                      <a:alpha val="43137"/>
                    </a:srgbClr>
                  </a:outerShdw>
                </a:effectLst>
              </a:rPr>
              <a:t>Docetism</a:t>
            </a:r>
            <a:r>
              <a:rPr lang="en-US" sz="2400" b="1" dirty="0" smtClean="0">
                <a:solidFill>
                  <a:schemeClr val="bg1"/>
                </a:solidFill>
                <a:effectLst>
                  <a:outerShdw blurRad="38100" dist="38100" dir="2700000" algn="tl">
                    <a:srgbClr val="000000">
                      <a:alpha val="43137"/>
                    </a:srgbClr>
                  </a:outerShdw>
                </a:effectLst>
              </a:rPr>
              <a:t>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*Product of an early Gnostic philosophy; 1st century</a:t>
            </a:r>
          </a:p>
          <a:p>
            <a:endParaRPr lang="en-US" sz="2400" b="1" dirty="0" smtClean="0">
              <a:solidFill>
                <a:schemeClr val="bg1"/>
              </a:solidFill>
              <a:effectLst>
                <a:outerShdw blurRad="38100" dist="38100" dir="2700000" algn="tl">
                  <a:srgbClr val="000000">
                    <a:alpha val="43137"/>
                  </a:srgbClr>
                </a:outerShdw>
              </a:effectLst>
            </a:endParaRPr>
          </a:p>
          <a:p>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*From the Greek word </a:t>
            </a:r>
            <a:r>
              <a:rPr lang="en-US" sz="2400" b="1" i="1" dirty="0" err="1" smtClean="0">
                <a:solidFill>
                  <a:schemeClr val="bg1"/>
                </a:solidFill>
                <a:effectLst>
                  <a:outerShdw blurRad="38100" dist="38100" dir="2700000" algn="tl">
                    <a:srgbClr val="000000">
                      <a:alpha val="43137"/>
                    </a:srgbClr>
                  </a:outerShdw>
                </a:effectLst>
              </a:rPr>
              <a:t>dokeo</a:t>
            </a:r>
            <a:r>
              <a:rPr lang="en-US" sz="2400" b="1" i="1" dirty="0" smtClean="0">
                <a:solidFill>
                  <a:schemeClr val="bg1"/>
                </a:solidFill>
                <a:effectLst>
                  <a:outerShdw blurRad="38100" dist="38100" dir="2700000" algn="tl">
                    <a:srgbClr val="000000">
                      <a:alpha val="43137"/>
                    </a:srgbClr>
                  </a:outerShdw>
                </a:effectLst>
              </a:rPr>
              <a:t>,</a:t>
            </a:r>
            <a:r>
              <a:rPr lang="en-US" sz="2400" b="1" dirty="0" smtClean="0">
                <a:solidFill>
                  <a:schemeClr val="bg1"/>
                </a:solidFill>
                <a:effectLst>
                  <a:outerShdw blurRad="38100" dist="38100" dir="2700000" algn="tl">
                    <a:srgbClr val="000000">
                      <a:alpha val="43137"/>
                    </a:srgbClr>
                  </a:outerShdw>
                </a:effectLst>
              </a:rPr>
              <a:t> "to seem, to appear"</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*Distinctive Teaching: Christ merely seemed human, a</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phantom or appearance of some kind, His physical</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appearance was not real.</a:t>
            </a:r>
          </a:p>
          <a:p>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Eg</a:t>
            </a:r>
            <a:r>
              <a:rPr lang="en-US" sz="2400" b="1" dirty="0" smtClean="0">
                <a:solidFill>
                  <a:schemeClr val="bg1"/>
                </a:solidFill>
                <a:effectLst>
                  <a:outerShdw blurRad="38100" dist="38100" dir="2700000" algn="tl">
                    <a:srgbClr val="000000">
                      <a:alpha val="43137"/>
                    </a:srgbClr>
                  </a:outerShdw>
                </a:effectLst>
              </a:rPr>
              <a:t>.</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90776"/>
              <a:gd name="adj2" fmla="val 144941"/>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sp>
        <p:nvSpPr>
          <p:cNvPr id="7" name="Rounded Rectangular Callout 6"/>
          <p:cNvSpPr/>
          <p:nvPr/>
        </p:nvSpPr>
        <p:spPr>
          <a:xfrm>
            <a:off x="1600200" y="3276600"/>
            <a:ext cx="6400800" cy="612648"/>
          </a:xfrm>
          <a:prstGeom prst="wedgeRoundRectCallout">
            <a:avLst>
              <a:gd name="adj1" fmla="val -9143"/>
              <a:gd name="adj2" fmla="val -8826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would this be their natural conclusion?</a:t>
            </a:r>
            <a:endParaRPr lang="en-US" dirty="0">
              <a:effectLst>
                <a:outerShdw blurRad="38100" dist="38100" dir="2700000" algn="tl">
                  <a:srgbClr val="000000">
                    <a:alpha val="43137"/>
                  </a:srgbClr>
                </a:outerShdw>
              </a:effectLst>
            </a:endParaRPr>
          </a:p>
        </p:txBody>
      </p:sp>
      <p:pic>
        <p:nvPicPr>
          <p:cNvPr id="8" name="Picture 7"/>
          <p:cNvPicPr/>
          <p:nvPr/>
        </p:nvPicPr>
        <p:blipFill>
          <a:blip r:embed="rId3" cstate="print"/>
          <a:srcRect/>
          <a:stretch>
            <a:fillRect/>
          </a:stretch>
        </p:blipFill>
        <p:spPr bwMode="auto">
          <a:xfrm>
            <a:off x="7467600" y="5562600"/>
            <a:ext cx="1447800" cy="928315"/>
          </a:xfrm>
          <a:prstGeom prst="rect">
            <a:avLst/>
          </a:prstGeom>
          <a:noFill/>
          <a:ln w="9525">
            <a:noFill/>
            <a:miter lim="800000"/>
            <a:headEnd/>
            <a:tailEnd/>
          </a:ln>
        </p:spPr>
      </p:pic>
      <p:pic>
        <p:nvPicPr>
          <p:cNvPr id="67586"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4953000"/>
            <a:ext cx="2971800" cy="2064678"/>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20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2000"/>
                                        <p:tgtEl>
                                          <p:spTgt spid="10">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7586"/>
                                        </p:tgtEl>
                                        <p:attrNameLst>
                                          <p:attrName>style.visibility</p:attrName>
                                        </p:attrNameLst>
                                      </p:cBhvr>
                                      <p:to>
                                        <p:strVal val="visible"/>
                                      </p:to>
                                    </p:set>
                                    <p:anim calcmode="lin" valueType="num">
                                      <p:cBhvr>
                                        <p:cTn id="25" dur="500" fill="hold"/>
                                        <p:tgtEl>
                                          <p:spTgt spid="67586"/>
                                        </p:tgtEl>
                                        <p:attrNameLst>
                                          <p:attrName>ppt_w</p:attrName>
                                        </p:attrNameLst>
                                      </p:cBhvr>
                                      <p:tavLst>
                                        <p:tav tm="0">
                                          <p:val>
                                            <p:strVal val="#ppt_w*0.05"/>
                                          </p:val>
                                        </p:tav>
                                        <p:tav tm="100000">
                                          <p:val>
                                            <p:strVal val="#ppt_w"/>
                                          </p:val>
                                        </p:tav>
                                      </p:tavLst>
                                    </p:anim>
                                    <p:anim calcmode="lin" valueType="num">
                                      <p:cBhvr>
                                        <p:cTn id="26" dur="500" fill="hold"/>
                                        <p:tgtEl>
                                          <p:spTgt spid="67586"/>
                                        </p:tgtEl>
                                        <p:attrNameLst>
                                          <p:attrName>ppt_h</p:attrName>
                                        </p:attrNameLst>
                                      </p:cBhvr>
                                      <p:tavLst>
                                        <p:tav tm="0">
                                          <p:val>
                                            <p:strVal val="#ppt_h"/>
                                          </p:val>
                                        </p:tav>
                                        <p:tav tm="100000">
                                          <p:val>
                                            <p:strVal val="#ppt_h"/>
                                          </p:val>
                                        </p:tav>
                                      </p:tavLst>
                                    </p:anim>
                                    <p:anim calcmode="lin" valueType="num">
                                      <p:cBhvr>
                                        <p:cTn id="27" dur="500" fill="hold"/>
                                        <p:tgtEl>
                                          <p:spTgt spid="67586"/>
                                        </p:tgtEl>
                                        <p:attrNameLst>
                                          <p:attrName>ppt_x</p:attrName>
                                        </p:attrNameLst>
                                      </p:cBhvr>
                                      <p:tavLst>
                                        <p:tav tm="0">
                                          <p:val>
                                            <p:strVal val="#ppt_x-.2"/>
                                          </p:val>
                                        </p:tav>
                                        <p:tav tm="100000">
                                          <p:val>
                                            <p:strVal val="#ppt_x"/>
                                          </p:val>
                                        </p:tav>
                                      </p:tavLst>
                                    </p:anim>
                                    <p:anim calcmode="lin" valueType="num">
                                      <p:cBhvr>
                                        <p:cTn id="28" dur="500" fill="hold"/>
                                        <p:tgtEl>
                                          <p:spTgt spid="67586"/>
                                        </p:tgtEl>
                                        <p:attrNameLst>
                                          <p:attrName>ppt_y</p:attrName>
                                        </p:attrNameLst>
                                      </p:cBhvr>
                                      <p:tavLst>
                                        <p:tav tm="0">
                                          <p:val>
                                            <p:strVal val="#ppt_y"/>
                                          </p:val>
                                        </p:tav>
                                        <p:tav tm="100000">
                                          <p:val>
                                            <p:strVal val="#ppt_y"/>
                                          </p:val>
                                        </p:tav>
                                      </p:tavLst>
                                    </p:anim>
                                    <p:animEffect transition="in" filter="fade">
                                      <p:cBhvr>
                                        <p:cTn id="29"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457200" y="2438400"/>
            <a:ext cx="8305800" cy="4154984"/>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B. </a:t>
            </a:r>
            <a:r>
              <a:rPr lang="en-US" sz="2400" b="1" dirty="0" err="1" smtClean="0">
                <a:solidFill>
                  <a:schemeClr val="bg1"/>
                </a:solidFill>
                <a:effectLst>
                  <a:outerShdw blurRad="38100" dist="38100" dir="2700000" algn="tl">
                    <a:srgbClr val="000000">
                      <a:alpha val="43137"/>
                    </a:srgbClr>
                  </a:outerShdw>
                </a:effectLst>
              </a:rPr>
              <a:t>Ebionism</a:t>
            </a:r>
            <a:r>
              <a:rPr lang="en-US" sz="2400" b="1" dirty="0" smtClean="0">
                <a:solidFill>
                  <a:schemeClr val="bg1"/>
                </a:solidFill>
                <a:effectLst>
                  <a:outerShdw blurRad="38100" dist="38100" dir="2700000" algn="tl">
                    <a:srgbClr val="000000">
                      <a:alpha val="43137"/>
                    </a:srgbClr>
                  </a:outerShdw>
                </a:effectLst>
              </a:rPr>
              <a:t> (2nd century)</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*Denial of Deity of Christ</a:t>
            </a:r>
          </a:p>
          <a:p>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*An early heresy stemming from some Jewish Christian circles (</a:t>
            </a:r>
            <a:r>
              <a:rPr lang="en-US" sz="2400" b="1" dirty="0" err="1" smtClean="0">
                <a:solidFill>
                  <a:schemeClr val="bg1"/>
                </a:solidFill>
                <a:effectLst>
                  <a:outerShdw blurRad="38100" dist="38100" dir="2700000" algn="tl">
                    <a:srgbClr val="000000">
                      <a:alpha val="43137"/>
                    </a:srgbClr>
                  </a:outerShdw>
                </a:effectLst>
              </a:rPr>
              <a:t>Ebionite</a:t>
            </a:r>
            <a:r>
              <a:rPr lang="en-US" sz="2400" b="1" dirty="0" smtClean="0">
                <a:solidFill>
                  <a:schemeClr val="bg1"/>
                </a:solidFill>
                <a:effectLst>
                  <a:outerShdw blurRad="38100" dist="38100" dir="2700000" algn="tl">
                    <a:srgbClr val="000000">
                      <a:alpha val="43137"/>
                    </a:srgbClr>
                  </a:outerShdw>
                </a:effectLst>
              </a:rPr>
              <a:t> was the Hebrew word for “poor”; these may have been poor Jewish Christians) </a:t>
            </a:r>
          </a:p>
          <a:p>
            <a:r>
              <a:rPr lang="en-US" sz="2400" b="1" dirty="0" smtClean="0">
                <a:solidFill>
                  <a:schemeClr val="bg1"/>
                </a:solidFill>
                <a:effectLst>
                  <a:outerShdw blurRad="38100" dist="38100" dir="2700000" algn="tl">
                    <a:srgbClr val="000000">
                      <a:alpha val="43137"/>
                    </a:srgbClr>
                  </a:outerShdw>
                </a:effectLst>
              </a:rPr>
              <a:t>	*(Too) Strongly monotheistic, they denied that Jesus was God, rejected the virgin birth, and believed Jesus was born naturally. He was human but possessed of unusual gifts. They believed God’s power descended on him in a special way at his baptism.      </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66562" name="Picture 2" descr="http://ebionite.org/images/ebioniteflag1.jpg"/>
          <p:cNvPicPr>
            <a:picLocks noChangeAspect="1" noChangeArrowheads="1"/>
          </p:cNvPicPr>
          <p:nvPr/>
        </p:nvPicPr>
        <p:blipFill>
          <a:blip r:embed="rId3" cstate="print"/>
          <a:srcRect/>
          <a:stretch>
            <a:fillRect/>
          </a:stretch>
        </p:blipFill>
        <p:spPr bwMode="auto">
          <a:xfrm>
            <a:off x="6477000" y="1905000"/>
            <a:ext cx="1866900" cy="1391987"/>
          </a:xfrm>
          <a:prstGeom prst="rect">
            <a:avLst/>
          </a:prstGeom>
          <a:noFill/>
        </p:spPr>
      </p:pic>
      <p:pic>
        <p:nvPicPr>
          <p:cNvPr id="7"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3600" y="1524000"/>
            <a:ext cx="2971800" cy="2064678"/>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2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0.05"/>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 calcmode="lin" valueType="num">
                                      <p:cBhvr>
                                        <p:cTn id="19" dur="500" fill="hold"/>
                                        <p:tgtEl>
                                          <p:spTgt spid="7"/>
                                        </p:tgtEl>
                                        <p:attrNameLst>
                                          <p:attrName>ppt_x</p:attrName>
                                        </p:attrNameLst>
                                      </p:cBhvr>
                                      <p:tavLst>
                                        <p:tav tm="0">
                                          <p:val>
                                            <p:strVal val="#ppt_x-.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773263"/>
            <a:ext cx="9144000" cy="3970318"/>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C. </a:t>
            </a:r>
            <a:r>
              <a:rPr lang="en-US" sz="2400" b="1" dirty="0" err="1" smtClean="0">
                <a:solidFill>
                  <a:schemeClr val="bg1"/>
                </a:solidFill>
                <a:effectLst>
                  <a:outerShdw blurRad="38100" dist="38100" dir="2700000" algn="tl">
                    <a:srgbClr val="000000">
                      <a:alpha val="43137"/>
                    </a:srgbClr>
                  </a:outerShdw>
                </a:effectLst>
              </a:rPr>
              <a:t>Arianism</a:t>
            </a:r>
            <a:r>
              <a:rPr lang="en-US" sz="2400" b="1" dirty="0" smtClean="0">
                <a:solidFill>
                  <a:schemeClr val="bg1"/>
                </a:solidFill>
                <a:effectLst>
                  <a:outerShdw blurRad="38100" dist="38100" dir="2700000" algn="tl">
                    <a:srgbClr val="000000">
                      <a:alpha val="43137"/>
                    </a:srgbClr>
                  </a:outerShdw>
                </a:effectLst>
              </a:rPr>
              <a:t> (early 4th century; modern Jehovah's Witnesses)</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*Denial of Deity of Christ; Christ the highest created being</a:t>
            </a:r>
          </a:p>
          <a:p>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*Named after Arius of Alexandria, a presbyter whose views were condemned by Athanasius at the Council of </a:t>
            </a:r>
            <a:r>
              <a:rPr lang="en-US" sz="2400" b="1" dirty="0" err="1" smtClean="0">
                <a:solidFill>
                  <a:schemeClr val="bg1"/>
                </a:solidFill>
                <a:effectLst>
                  <a:outerShdw blurRad="38100" dist="38100" dir="2700000" algn="tl">
                    <a:srgbClr val="000000">
                      <a:alpha val="43137"/>
                    </a:srgbClr>
                  </a:outerShdw>
                </a:effectLst>
              </a:rPr>
              <a:t>Nicea</a:t>
            </a:r>
            <a:r>
              <a:rPr lang="en-US" sz="2400" b="1" dirty="0" smtClean="0">
                <a:solidFill>
                  <a:schemeClr val="bg1"/>
                </a:solidFill>
                <a:effectLst>
                  <a:outerShdw blurRad="38100" dist="38100" dir="2700000" algn="tl">
                    <a:srgbClr val="000000">
                      <a:alpha val="43137"/>
                    </a:srgbClr>
                  </a:outerShdw>
                </a:effectLst>
              </a:rPr>
              <a:t> in AD 325. </a:t>
            </a:r>
          </a:p>
          <a:p>
            <a:r>
              <a:rPr lang="en-US" sz="2400" b="1" dirty="0" smtClean="0">
                <a:solidFill>
                  <a:schemeClr val="bg1"/>
                </a:solidFill>
                <a:effectLst>
                  <a:outerShdw blurRad="38100" dist="38100" dir="2700000" algn="tl">
                    <a:srgbClr val="000000">
                      <a:alpha val="43137"/>
                    </a:srgbClr>
                  </a:outerShdw>
                </a:effectLst>
              </a:rPr>
              <a:t>	*Saw God as absolutely unique and transcendent (inflexible monotheism). </a:t>
            </a:r>
            <a:r>
              <a:rPr lang="en-US" sz="2000" dirty="0" smtClean="0">
                <a:solidFill>
                  <a:schemeClr val="bg1"/>
                </a:solidFill>
                <a:effectLst>
                  <a:outerShdw blurRad="38100" dist="38100" dir="2700000" algn="tl">
                    <a:srgbClr val="000000">
                      <a:alpha val="43137"/>
                    </a:srgbClr>
                  </a:outerShdw>
                </a:effectLst>
              </a:rPr>
              <a:t>They believed God alone possesses attributes of deity; to share these with anyone would be to render God less than divine. Everything besides God is created and temporal. The Word was a created being, though the first and highest created being. He was a demigod, an intermediate being, not God</a:t>
            </a:r>
            <a:r>
              <a:rPr lang="en-US" sz="2000" b="1" dirty="0" smtClean="0">
                <a:solidFill>
                  <a:schemeClr val="bg1"/>
                </a:solidFill>
                <a:effectLst>
                  <a:outerShdw blurRad="38100" dist="38100" dir="2700000" algn="tl">
                    <a:srgbClr val="000000">
                      <a:alpha val="43137"/>
                    </a:srgbClr>
                  </a:outerShdw>
                </a:effectLst>
              </a:rPr>
              <a:t>; JW’s embrace this</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*Condemned by Council of </a:t>
            </a:r>
            <a:r>
              <a:rPr lang="en-US" sz="2400" b="1" dirty="0" err="1" smtClean="0">
                <a:solidFill>
                  <a:schemeClr val="bg1"/>
                </a:solidFill>
                <a:effectLst>
                  <a:outerShdw blurRad="38100" dist="38100" dir="2700000" algn="tl">
                    <a:srgbClr val="000000">
                      <a:alpha val="43137"/>
                    </a:srgbClr>
                  </a:outerShdw>
                </a:effectLst>
              </a:rPr>
              <a:t>Nicea</a:t>
            </a:r>
            <a:r>
              <a:rPr lang="en-US" sz="2400" b="1" dirty="0" smtClean="0">
                <a:solidFill>
                  <a:schemeClr val="bg1"/>
                </a:solidFill>
                <a:effectLst>
                  <a:outerShdw blurRad="38100" dist="38100" dir="2700000" algn="tl">
                    <a:srgbClr val="000000">
                      <a:alpha val="43137"/>
                    </a:srgbClr>
                  </a:outerShdw>
                </a:effectLst>
              </a:rPr>
              <a:t>, 325</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7" name="Picture 6"/>
          <p:cNvPicPr/>
          <p:nvPr/>
        </p:nvPicPr>
        <p:blipFill>
          <a:blip r:embed="rId3" cstate="print"/>
          <a:srcRect/>
          <a:stretch>
            <a:fillRect/>
          </a:stretch>
        </p:blipFill>
        <p:spPr bwMode="auto">
          <a:xfrm>
            <a:off x="6096000" y="1447800"/>
            <a:ext cx="2438400" cy="1295400"/>
          </a:xfrm>
          <a:prstGeom prst="rect">
            <a:avLst/>
          </a:prstGeom>
          <a:noFill/>
          <a:ln w="9525">
            <a:noFill/>
            <a:miter lim="800000"/>
            <a:headEnd/>
            <a:tailEnd/>
          </a:ln>
        </p:spPr>
      </p:pic>
      <p:pic>
        <p:nvPicPr>
          <p:cNvPr id="8"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3600" y="990600"/>
            <a:ext cx="2971800" cy="2064678"/>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438400"/>
            <a:ext cx="9144000" cy="4462760"/>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D. </a:t>
            </a:r>
            <a:r>
              <a:rPr lang="en-US" sz="2400" b="1" dirty="0" err="1" smtClean="0">
                <a:solidFill>
                  <a:schemeClr val="bg1"/>
                </a:solidFill>
                <a:effectLst>
                  <a:outerShdw blurRad="38100" dist="38100" dir="2700000" algn="tl">
                    <a:srgbClr val="000000">
                      <a:alpha val="43137"/>
                    </a:srgbClr>
                  </a:outerShdw>
                </a:effectLst>
              </a:rPr>
              <a:t>Apollinarianism</a:t>
            </a:r>
            <a:r>
              <a:rPr lang="en-US" sz="2400" b="1" dirty="0" smtClean="0">
                <a:solidFill>
                  <a:schemeClr val="bg1"/>
                </a:solidFill>
                <a:effectLst>
                  <a:outerShdw blurRad="38100" dist="38100" dir="2700000" algn="tl">
                    <a:srgbClr val="000000">
                      <a:alpha val="43137"/>
                    </a:srgbClr>
                  </a:outerShdw>
                </a:effectLst>
              </a:rPr>
              <a:t> (4th century)</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*Jesus was fully divine but not fully human </a:t>
            </a:r>
            <a:r>
              <a:rPr lang="en-US" sz="2000" dirty="0" smtClean="0">
                <a:solidFill>
                  <a:schemeClr val="bg1"/>
                </a:solidFill>
                <a:effectLst>
                  <a:outerShdw blurRad="38100" dist="38100" dir="2700000" algn="tl">
                    <a:srgbClr val="000000">
                      <a:alpha val="43137"/>
                    </a:srgbClr>
                  </a:outerShdw>
                </a:effectLst>
              </a:rPr>
              <a:t>(He had a body but it was not at all like ours)</a:t>
            </a:r>
            <a:endParaRPr lang="en-US" sz="2400"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rPr>
              <a:t>	</a:t>
            </a:r>
            <a:r>
              <a:rPr lang="en-US" sz="2400" b="1" dirty="0" smtClean="0">
                <a:solidFill>
                  <a:schemeClr val="bg1"/>
                </a:solidFill>
                <a:effectLst>
                  <a:outerShdw blurRad="38100" dist="38100" dir="2700000" algn="tl">
                    <a:srgbClr val="000000">
                      <a:alpha val="43137"/>
                    </a:srgbClr>
                  </a:outerShdw>
                </a:effectLst>
              </a:rPr>
              <a:t>*The views of </a:t>
            </a:r>
            <a:r>
              <a:rPr lang="en-US" sz="2400" b="1" dirty="0" err="1" smtClean="0">
                <a:solidFill>
                  <a:schemeClr val="bg1"/>
                </a:solidFill>
                <a:effectLst>
                  <a:outerShdw blurRad="38100" dist="38100" dir="2700000" algn="tl">
                    <a:srgbClr val="000000">
                      <a:alpha val="43137"/>
                    </a:srgbClr>
                  </a:outerShdw>
                </a:effectLst>
              </a:rPr>
              <a:t>Apollinarius</a:t>
            </a:r>
            <a:r>
              <a:rPr lang="en-US" sz="2400" b="1" dirty="0" smtClean="0">
                <a:solidFill>
                  <a:schemeClr val="bg1"/>
                </a:solidFill>
                <a:effectLst>
                  <a:outerShdw blurRad="38100" dist="38100" dir="2700000" algn="tl">
                    <a:srgbClr val="000000">
                      <a:alpha val="43137"/>
                    </a:srgbClr>
                  </a:outerShdw>
                </a:effectLst>
              </a:rPr>
              <a:t>, a close friend and associate of Athanasius, the leading champion of orthodox Christology (the one who defeated Arius at the Council of </a:t>
            </a:r>
            <a:r>
              <a:rPr lang="en-US" sz="2400" b="1" dirty="0" err="1" smtClean="0">
                <a:solidFill>
                  <a:schemeClr val="bg1"/>
                </a:solidFill>
                <a:effectLst>
                  <a:outerShdw blurRad="38100" dist="38100" dir="2700000" algn="tl">
                    <a:srgbClr val="000000">
                      <a:alpha val="43137"/>
                    </a:srgbClr>
                  </a:outerShdw>
                </a:effectLst>
              </a:rPr>
              <a:t>Nicea</a:t>
            </a:r>
            <a:r>
              <a:rPr lang="en-US" sz="2400" b="1" dirty="0" smtClean="0">
                <a:solidFill>
                  <a:schemeClr val="bg1"/>
                </a:solidFill>
                <a:effectLst>
                  <a:outerShdw blurRad="38100" dist="38100" dir="2700000" algn="tl">
                    <a:srgbClr val="000000">
                      <a:alpha val="43137"/>
                    </a:srgbClr>
                  </a:outerShdw>
                </a:effectLst>
              </a:rPr>
              <a:t>). </a:t>
            </a:r>
          </a:p>
          <a:p>
            <a:r>
              <a:rPr lang="en-US" sz="2400" b="1" dirty="0" smtClean="0">
                <a:solidFill>
                  <a:schemeClr val="bg1"/>
                </a:solidFill>
                <a:effectLst>
                  <a:outerShdw blurRad="38100" dist="38100" dir="2700000" algn="tl">
                    <a:srgbClr val="000000">
                      <a:alpha val="43137"/>
                    </a:srgbClr>
                  </a:outerShdw>
                </a:effectLst>
              </a:rPr>
              <a:t>	*He saw Jesus as a compound unity: some of Jesus was human, the rest was divine. Jesus was physically human, but psychologically divine (the divine Word took the place of his human soul).</a:t>
            </a:r>
          </a:p>
          <a:p>
            <a:r>
              <a:rPr lang="en-US" sz="2400" b="1" dirty="0" smtClean="0">
                <a:solidFill>
                  <a:schemeClr val="bg1"/>
                </a:solidFill>
                <a:effectLst>
                  <a:outerShdw blurRad="38100" dist="38100" dir="2700000" algn="tl">
                    <a:srgbClr val="000000">
                      <a:alpha val="43137"/>
                    </a:srgbClr>
                  </a:outerShdw>
                </a:effectLst>
              </a:rPr>
              <a:t>	*Condemned by Council of Constantinople, 381 on basis of “exchange of  gifts”—if Christ has no genuine human soul, then He could not become what we are and so save our souls. </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64514" name="Picture 2" descr="http://byzantinefrontier.com/wp-content/uploads/2014/11/Apollinarianism.jpg"/>
          <p:cNvPicPr>
            <a:picLocks noChangeAspect="1" noChangeArrowheads="1"/>
          </p:cNvPicPr>
          <p:nvPr/>
        </p:nvPicPr>
        <p:blipFill>
          <a:blip r:embed="rId3" cstate="print"/>
          <a:srcRect/>
          <a:stretch>
            <a:fillRect/>
          </a:stretch>
        </p:blipFill>
        <p:spPr bwMode="auto">
          <a:xfrm>
            <a:off x="5943600" y="1524000"/>
            <a:ext cx="2286000" cy="1333500"/>
          </a:xfrm>
          <a:prstGeom prst="rect">
            <a:avLst/>
          </a:prstGeom>
          <a:noFill/>
        </p:spPr>
      </p:pic>
      <p:pic>
        <p:nvPicPr>
          <p:cNvPr id="9"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1135722"/>
            <a:ext cx="2971800" cy="2064678"/>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ppt_w*0.05"/>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anim calcmode="lin" valueType="num">
                                      <p:cBhvr>
                                        <p:cTn id="24" dur="500" fill="hold"/>
                                        <p:tgtEl>
                                          <p:spTgt spid="9"/>
                                        </p:tgtEl>
                                        <p:attrNameLst>
                                          <p:attrName>ppt_x</p:attrName>
                                        </p:attrNameLst>
                                      </p:cBhvr>
                                      <p:tavLst>
                                        <p:tav tm="0">
                                          <p:val>
                                            <p:strVal val="#ppt_x-.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438401"/>
            <a:ext cx="9144000" cy="4154984"/>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E. </a:t>
            </a:r>
            <a:r>
              <a:rPr lang="en-US" sz="2400" b="1" dirty="0" err="1" smtClean="0">
                <a:solidFill>
                  <a:schemeClr val="bg1"/>
                </a:solidFill>
                <a:effectLst>
                  <a:outerShdw blurRad="38100" dist="38100" dir="2700000" algn="tl">
                    <a:srgbClr val="000000">
                      <a:alpha val="43137"/>
                    </a:srgbClr>
                  </a:outerShdw>
                </a:effectLst>
              </a:rPr>
              <a:t>Nestorianism</a:t>
            </a:r>
            <a:r>
              <a:rPr lang="en-US" sz="2400" b="1" dirty="0" smtClean="0">
                <a:solidFill>
                  <a:schemeClr val="bg1"/>
                </a:solidFill>
                <a:effectLst>
                  <a:outerShdw blurRad="38100" dist="38100" dir="2700000" algn="tl">
                    <a:srgbClr val="000000">
                      <a:alpha val="43137"/>
                    </a:srgbClr>
                  </a:outerShdw>
                </a:effectLst>
              </a:rPr>
              <a:t> (5th century)</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*Great emphasis on the fact of Jesus' physical body</a:t>
            </a:r>
          </a:p>
          <a:p>
            <a:r>
              <a:rPr lang="en-US" sz="2400" b="1" dirty="0" smtClean="0">
                <a:solidFill>
                  <a:schemeClr val="bg1"/>
                </a:solidFill>
                <a:effectLst>
                  <a:outerShdw blurRad="38100" dist="38100" dir="2700000" algn="tl">
                    <a:srgbClr val="000000">
                      <a:alpha val="43137"/>
                    </a:srgbClr>
                  </a:outerShdw>
                </a:effectLst>
              </a:rPr>
              <a:t> 	*A reaction to </a:t>
            </a:r>
            <a:r>
              <a:rPr lang="en-US" sz="2400" b="1" dirty="0" err="1" smtClean="0">
                <a:solidFill>
                  <a:schemeClr val="bg1"/>
                </a:solidFill>
                <a:effectLst>
                  <a:outerShdw blurRad="38100" dist="38100" dir="2700000" algn="tl">
                    <a:srgbClr val="000000">
                      <a:alpha val="43137"/>
                    </a:srgbClr>
                  </a:outerShdw>
                </a:effectLst>
              </a:rPr>
              <a:t>Apollinarius</a:t>
            </a:r>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*Named after Nestorius, the patriarch of Constantinople in 428. Nestorius had trouble with the idea that the divine and human natures were united in one person in Christ (he felt this obscured them both). He preferred to see them as a conjunction, operating in stages of Christ’s life, or distinctly side-by-side. This tended to divide the natures of Christ, and render him somewhat schizophrenic.</a:t>
            </a:r>
          </a:p>
          <a:p>
            <a:r>
              <a:rPr lang="en-US" sz="2400" b="1" dirty="0" smtClean="0">
                <a:solidFill>
                  <a:schemeClr val="bg1"/>
                </a:solidFill>
                <a:effectLst>
                  <a:outerShdw blurRad="38100" dist="38100" dir="2700000" algn="tl">
                    <a:srgbClr val="000000">
                      <a:alpha val="43137"/>
                    </a:srgbClr>
                  </a:outerShdw>
                </a:effectLst>
              </a:rPr>
              <a:t>	*Condemned by Council of Ephesus, 431</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7" name="Picture 6"/>
          <p:cNvPicPr/>
          <p:nvPr/>
        </p:nvPicPr>
        <p:blipFill>
          <a:blip r:embed="rId3" cstate="print"/>
          <a:srcRect/>
          <a:stretch>
            <a:fillRect/>
          </a:stretch>
        </p:blipFill>
        <p:spPr bwMode="auto">
          <a:xfrm>
            <a:off x="5562600" y="1447800"/>
            <a:ext cx="2819400" cy="1371600"/>
          </a:xfrm>
          <a:prstGeom prst="rect">
            <a:avLst/>
          </a:prstGeom>
          <a:noFill/>
          <a:ln w="9525">
            <a:noFill/>
            <a:miter lim="800000"/>
            <a:headEnd/>
            <a:tailEnd/>
          </a:ln>
        </p:spPr>
      </p:pic>
      <p:pic>
        <p:nvPicPr>
          <p:cNvPr id="8"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1066800"/>
            <a:ext cx="2971800" cy="2064678"/>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0.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438401"/>
            <a:ext cx="9144000" cy="4154984"/>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F. </a:t>
            </a:r>
            <a:r>
              <a:rPr lang="en-US" sz="2400" b="1" dirty="0" err="1" smtClean="0">
                <a:solidFill>
                  <a:schemeClr val="bg1"/>
                </a:solidFill>
                <a:effectLst>
                  <a:outerShdw blurRad="38100" dist="38100" dir="2700000" algn="tl">
                    <a:srgbClr val="000000">
                      <a:alpha val="43137"/>
                    </a:srgbClr>
                  </a:outerShdw>
                </a:effectLst>
              </a:rPr>
              <a:t>Eutychianism</a:t>
            </a:r>
            <a:r>
              <a:rPr lang="en-US" sz="2400" b="1" dirty="0" smtClean="0">
                <a:solidFill>
                  <a:schemeClr val="bg1"/>
                </a:solidFill>
                <a:effectLst>
                  <a:outerShdw blurRad="38100" dist="38100" dir="2700000" algn="tl">
                    <a:srgbClr val="000000">
                      <a:alpha val="43137"/>
                    </a:srgbClr>
                  </a:outerShdw>
                </a:effectLst>
              </a:rPr>
              <a:t> (5th century)</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t>
            </a:r>
          </a:p>
          <a:p>
            <a:r>
              <a:rPr lang="en-US" sz="2400" b="1" dirty="0" smtClean="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*The heresy was named after </a:t>
            </a:r>
            <a:r>
              <a:rPr lang="en-US" sz="2400" b="1" dirty="0" err="1">
                <a:solidFill>
                  <a:schemeClr val="bg1"/>
                </a:solidFill>
                <a:effectLst>
                  <a:outerShdw blurRad="38100" dist="38100" dir="2700000" algn="tl">
                    <a:srgbClr val="000000">
                      <a:alpha val="43137"/>
                    </a:srgbClr>
                  </a:outerShdw>
                </a:effectLst>
              </a:rPr>
              <a:t>Eutyches</a:t>
            </a:r>
            <a:r>
              <a:rPr lang="en-US" sz="2400" b="1" dirty="0">
                <a:solidFill>
                  <a:schemeClr val="bg1"/>
                </a:solidFill>
                <a:effectLst>
                  <a:outerShdw blurRad="38100" dist="38100" dir="2700000" algn="tl">
                    <a:srgbClr val="000000">
                      <a:alpha val="43137"/>
                    </a:srgbClr>
                  </a:outerShdw>
                </a:effectLst>
              </a:rPr>
              <a:t> of </a:t>
            </a:r>
            <a:r>
              <a:rPr lang="en-US" sz="2400" b="1" dirty="0" smtClean="0">
                <a:solidFill>
                  <a:schemeClr val="bg1"/>
                </a:solidFill>
                <a:effectLst>
                  <a:outerShdw blurRad="38100" dist="38100" dir="2700000" algn="tl">
                    <a:srgbClr val="000000">
                      <a:alpha val="43137"/>
                    </a:srgbClr>
                  </a:outerShdw>
                </a:effectLst>
              </a:rPr>
              <a:t>Constantinople (who tried to replace the historical doctrine and </a:t>
            </a:r>
            <a:r>
              <a:rPr lang="en-US" sz="2400" b="1" dirty="0" err="1" smtClean="0">
                <a:solidFill>
                  <a:schemeClr val="bg1"/>
                </a:solidFill>
                <a:effectLst>
                  <a:outerShdw blurRad="38100" dist="38100" dir="2700000" algn="tl">
                    <a:srgbClr val="000000">
                      <a:alpha val="43137"/>
                    </a:srgbClr>
                  </a:outerShdw>
                </a:effectLst>
              </a:rPr>
              <a:t>tp</a:t>
            </a:r>
            <a:r>
              <a:rPr lang="en-US" sz="2400" b="1" dirty="0" smtClean="0">
                <a:solidFill>
                  <a:schemeClr val="bg1"/>
                </a:solidFill>
                <a:effectLst>
                  <a:outerShdw blurRad="38100" dist="38100" dir="2700000" algn="tl">
                    <a:srgbClr val="000000">
                      <a:alpha val="43137"/>
                    </a:srgbClr>
                  </a:outerShdw>
                </a:effectLst>
              </a:rPr>
              <a:t> the scales of power to Alexandria from Constantinople as 2</a:t>
            </a:r>
            <a:r>
              <a:rPr lang="en-US" sz="2400" b="1" baseline="30000" dirty="0" smtClean="0">
                <a:solidFill>
                  <a:schemeClr val="bg1"/>
                </a:solidFill>
                <a:effectLst>
                  <a:outerShdw blurRad="38100" dist="38100" dir="2700000" algn="tl">
                    <a:srgbClr val="000000">
                      <a:alpha val="43137"/>
                    </a:srgbClr>
                  </a:outerShdw>
                </a:effectLst>
              </a:rPr>
              <a:t>nd</a:t>
            </a:r>
            <a:r>
              <a:rPr lang="en-US" sz="2400" b="1" dirty="0" smtClean="0">
                <a:solidFill>
                  <a:schemeClr val="bg1"/>
                </a:solidFill>
                <a:effectLst>
                  <a:outerShdw blurRad="38100" dist="38100" dir="2700000" algn="tl">
                    <a:srgbClr val="000000">
                      <a:alpha val="43137"/>
                    </a:srgbClr>
                  </a:outerShdw>
                </a:effectLst>
              </a:rPr>
              <a:t> behind Rome).</a:t>
            </a:r>
          </a:p>
          <a:p>
            <a:r>
              <a:rPr lang="en-US" sz="2400" b="1" dirty="0" smtClean="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*It assumes that Christ can have only one nature, which is a mixture of divine nature and human natures, such that the human becomes divine and the divine human. This confuses both Christ’s true humanity and his true deity. </a:t>
            </a:r>
            <a:r>
              <a:rPr lang="en-US" sz="2400" b="1" dirty="0" smtClean="0">
                <a:solidFill>
                  <a:schemeClr val="bg1"/>
                </a:solidFill>
                <a:effectLst>
                  <a:outerShdw blurRad="38100" dist="38100" dir="2700000" algn="tl">
                    <a:srgbClr val="000000">
                      <a:alpha val="43137"/>
                    </a:srgbClr>
                  </a:outerShdw>
                </a:effectLst>
              </a:rPr>
              <a:t>	</a:t>
            </a:r>
          </a:p>
          <a:p>
            <a:r>
              <a:rPr lang="en-US" sz="2400" b="1" dirty="0" smtClean="0">
                <a:solidFill>
                  <a:schemeClr val="bg1"/>
                </a:solidFill>
                <a:effectLst>
                  <a:outerShdw blurRad="38100" dist="38100" dir="2700000" algn="tl">
                    <a:srgbClr val="000000">
                      <a:alpha val="43137"/>
                    </a:srgbClr>
                  </a:outerShdw>
                </a:effectLst>
              </a:rPr>
              <a:t>	*Condemned by </a:t>
            </a:r>
            <a:r>
              <a:rPr lang="en-US" sz="2400" b="1" dirty="0">
                <a:solidFill>
                  <a:schemeClr val="bg1"/>
                </a:solidFill>
                <a:effectLst>
                  <a:outerShdw blurRad="38100" dist="38100" dir="2700000" algn="tl">
                    <a:srgbClr val="000000">
                      <a:alpha val="43137"/>
                    </a:srgbClr>
                  </a:outerShdw>
                </a:effectLst>
              </a:rPr>
              <a:t>the Council of Chalcedon in </a:t>
            </a:r>
            <a:r>
              <a:rPr lang="en-US" sz="2400" b="1" dirty="0" smtClean="0">
                <a:solidFill>
                  <a:schemeClr val="bg1"/>
                </a:solidFill>
                <a:effectLst>
                  <a:outerShdw blurRad="38100" dist="38100" dir="2700000" algn="tl">
                    <a:srgbClr val="000000">
                      <a:alpha val="43137"/>
                    </a:srgbClr>
                  </a:outerShdw>
                </a:effectLst>
              </a:rPr>
              <a:t>451.</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12" name="Picture 2" descr="Eutychi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87746"/>
            <a:ext cx="2283393" cy="16318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bp.blogspot.com/_Wv111D5r7aw/TQ2pR1SnqzI/AAAAAAAABD8/eTysmrUXggM/s1600/%252Bbig+fail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18396" y="1354797"/>
            <a:ext cx="2971800" cy="2064678"/>
          </a:xfrm>
          <a:prstGeom prst="rect">
            <a:avLst/>
          </a:prstGeom>
          <a:noFill/>
        </p:spPr>
      </p:pic>
    </p:spTree>
    <p:extLst>
      <p:ext uri="{BB962C8B-B14F-4D97-AF65-F5344CB8AC3E}">
        <p14:creationId xmlns:p14="http://schemas.microsoft.com/office/powerpoint/2010/main" val="26549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par>
                          <p:cTn id="13" fill="hold">
                            <p:stCondLst>
                              <p:cond delay="2000"/>
                            </p:stCondLst>
                            <p:childTnLst>
                              <p:par>
                                <p:cTn id="14" presetID="54" presetClass="entr" presetSubtype="0" ac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20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sp>
        <p:nvSpPr>
          <p:cNvPr id="10" name="TextBox 9"/>
          <p:cNvSpPr txBox="1"/>
          <p:nvPr/>
        </p:nvSpPr>
        <p:spPr>
          <a:xfrm>
            <a:off x="0" y="2438401"/>
            <a:ext cx="9144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        F. </a:t>
            </a:r>
            <a:r>
              <a:rPr lang="en-US" sz="2400" b="1" dirty="0" err="1" smtClean="0">
                <a:solidFill>
                  <a:schemeClr val="bg1"/>
                </a:solidFill>
                <a:effectLst>
                  <a:outerShdw blurRad="38100" dist="38100" dir="2700000" algn="tl">
                    <a:srgbClr val="000000">
                      <a:alpha val="43137"/>
                    </a:srgbClr>
                  </a:outerShdw>
                </a:effectLst>
              </a:rPr>
              <a:t>Eutychianism</a:t>
            </a:r>
            <a:r>
              <a:rPr lang="en-US" sz="2400" b="1" dirty="0" smtClean="0">
                <a:solidFill>
                  <a:schemeClr val="bg1"/>
                </a:solidFill>
                <a:effectLst>
                  <a:outerShdw blurRad="38100" dist="38100" dir="2700000" algn="tl">
                    <a:srgbClr val="000000">
                      <a:alpha val="43137"/>
                    </a:srgbClr>
                  </a:outerShdw>
                </a:effectLst>
              </a:rPr>
              <a:t> (5th century)</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                </a:t>
            </a:r>
          </a:p>
          <a:p>
            <a:r>
              <a:rPr lang="en-US" sz="2400" b="1" dirty="0" smtClean="0">
                <a:solidFill>
                  <a:schemeClr val="bg1"/>
                </a:solidFill>
                <a:effectLst>
                  <a:outerShdw blurRad="38100" dist="38100" dir="2700000" algn="tl">
                    <a:srgbClr val="000000">
                      <a:alpha val="43137"/>
                    </a:srgbClr>
                  </a:outerShdw>
                </a:effectLst>
              </a:rPr>
              <a:t> 	the theological equivalent of combining 2 natures into one…</a:t>
            </a:r>
            <a:endParaRPr lang="en-US" sz="2400" b="1" dirty="0">
              <a:solidFill>
                <a:schemeClr val="bg1"/>
              </a:solidFill>
              <a:effectLst>
                <a:outerShdw blurRad="38100" dist="38100" dir="2700000" algn="tl">
                  <a:srgbClr val="000000">
                    <a:alpha val="43137"/>
                  </a:srgbClr>
                </a:outerShdw>
              </a:effectLst>
            </a:endParaRPr>
          </a:p>
        </p:txBody>
      </p:sp>
      <p:sp>
        <p:nvSpPr>
          <p:cNvPr id="11" name="Rounded Rectangular Callout 10"/>
          <p:cNvSpPr/>
          <p:nvPr/>
        </p:nvSpPr>
        <p:spPr>
          <a:xfrm>
            <a:off x="5029200" y="838200"/>
            <a:ext cx="3733800" cy="612648"/>
          </a:xfrm>
          <a:prstGeom prst="wedgeRoundRectCallout">
            <a:avLst>
              <a:gd name="adj1" fmla="val -81592"/>
              <a:gd name="adj2" fmla="val 92080"/>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Heresies on the Person of Jesus Christ overview…</a:t>
            </a:r>
            <a:endParaRPr lang="en-US" dirty="0">
              <a:effectLst>
                <a:outerShdw blurRad="38100" dist="38100" dir="2700000" algn="tl">
                  <a:srgbClr val="000000">
                    <a:alpha val="43137"/>
                  </a:srgbClr>
                </a:outerShdw>
              </a:effectLst>
            </a:endParaRPr>
          </a:p>
        </p:txBody>
      </p:sp>
      <p:pic>
        <p:nvPicPr>
          <p:cNvPr id="2050" name="Picture 2" descr="Image result for eutychianism f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730" y="3638730"/>
            <a:ext cx="2076270" cy="2076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Eutychian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193" y="1621614"/>
            <a:ext cx="2057400" cy="14703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4.files.biography.com/image/upload/c_fill,cs_srgb,dpr_1.0,g_face,h_300,q_80,w_300/MTE4MDAzNDEwNzc3ODM1MDI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91000"/>
            <a:ext cx="2047875"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4" name="Picture 12" descr="http://www.imagozone.com/var/albums/vedete/Jim%20Carrey/Jim%20Carrey.jpg?m=12951702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7638" y="4318000"/>
            <a:ext cx="1586523"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2.bp.blogspot.com/_Wv111D5r7aw/TQ2pR1SnqzI/AAAAAAAABD8/eTysmrUXggM/s1600/%252Bbig+fail2.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87069" y="1406062"/>
            <a:ext cx="2971800" cy="2064678"/>
          </a:xfrm>
          <a:prstGeom prst="rect">
            <a:avLst/>
          </a:prstGeom>
          <a:noFill/>
        </p:spPr>
      </p:pic>
    </p:spTree>
    <p:extLst>
      <p:ext uri="{BB962C8B-B14F-4D97-AF65-F5344CB8AC3E}">
        <p14:creationId xmlns:p14="http://schemas.microsoft.com/office/powerpoint/2010/main" val="33455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nodeType="withEffect">
                                  <p:stCondLst>
                                    <p:cond delay="0"/>
                                  </p:stCondLst>
                                  <p:childTnLst>
                                    <p:set>
                                      <p:cBhvr>
                                        <p:cTn id="14" dur="1" fill="hold">
                                          <p:stCondLst>
                                            <p:cond delay="0"/>
                                          </p:stCondLst>
                                        </p:cTn>
                                        <p:tgtEl>
                                          <p:spTgt spid="3084"/>
                                        </p:tgtEl>
                                        <p:attrNameLst>
                                          <p:attrName>style.visibility</p:attrName>
                                        </p:attrNameLst>
                                      </p:cBhvr>
                                      <p:to>
                                        <p:strVal val="visible"/>
                                      </p:to>
                                    </p:set>
                                    <p:animEffect transition="in" filter="fade">
                                      <p:cBhvr>
                                        <p:cTn id="15" dur="500"/>
                                        <p:tgtEl>
                                          <p:spTgt spid="30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a:solidFill>
                  <a:schemeClr val="bg1">
                    <a:lumMod val="95000"/>
                  </a:schemeClr>
                </a:solidFill>
              </a:rPr>
              <a:t>Humanity of Christ</a:t>
            </a:r>
          </a:p>
          <a:p>
            <a:pPr marL="1371600" lvl="2" indent="-457200">
              <a:buAutoNum type="alphaUcPeriod"/>
            </a:pPr>
            <a:r>
              <a:rPr lang="en-US" sz="2400" b="1" dirty="0">
                <a:solidFill>
                  <a:schemeClr val="bg1">
                    <a:lumMod val="95000"/>
                  </a:schemeClr>
                </a:solidFill>
              </a:rPr>
              <a:t>Deity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Incarnation</a:t>
            </a:r>
            <a:endParaRPr lang="en-US" sz="2400" b="1" dirty="0">
              <a:solidFill>
                <a:schemeClr val="bg1">
                  <a:lumMod val="95000"/>
                </a:schemeClr>
              </a:solidFill>
            </a:endParaRPr>
          </a:p>
        </p:txBody>
      </p:sp>
      <p:pic>
        <p:nvPicPr>
          <p:cNvPr id="7" name="Picture 6"/>
          <p:cNvPicPr/>
          <p:nvPr/>
        </p:nvPicPr>
        <p:blipFill>
          <a:blip r:embed="rId3" cstate="print"/>
          <a:srcRect/>
          <a:stretch>
            <a:fillRect/>
          </a:stretch>
        </p:blipFill>
        <p:spPr bwMode="auto">
          <a:xfrm>
            <a:off x="1828800" y="2286000"/>
            <a:ext cx="5791200" cy="4191000"/>
          </a:xfrm>
          <a:prstGeom prst="rect">
            <a:avLst/>
          </a:prstGeom>
          <a:noFill/>
          <a:ln w="9525">
            <a:noFill/>
            <a:miter lim="800000"/>
            <a:headEnd/>
            <a:tailEnd/>
          </a:ln>
        </p:spPr>
      </p:pic>
      <p:sp>
        <p:nvSpPr>
          <p:cNvPr id="8" name="Rounded Rectangular Callout 7"/>
          <p:cNvSpPr/>
          <p:nvPr/>
        </p:nvSpPr>
        <p:spPr>
          <a:xfrm>
            <a:off x="5029200" y="838200"/>
            <a:ext cx="3733800" cy="612648"/>
          </a:xfrm>
          <a:prstGeom prst="wedgeRoundRectCallout">
            <a:avLst>
              <a:gd name="adj1" fmla="val 1444"/>
              <a:gd name="adj2" fmla="val 23433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How did the Church respond to all this?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5257800" y="838200"/>
            <a:ext cx="3657600" cy="4114800"/>
          </a:xfrm>
          <a:prstGeom prst="wedgeRoundRectCallout">
            <a:avLst>
              <a:gd name="adj1" fmla="val -55749"/>
              <a:gd name="adj2" fmla="val 1435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The Solution to the Controversy: The </a:t>
            </a:r>
            <a:r>
              <a:rPr lang="en-US" b="1" dirty="0" err="1" smtClean="0"/>
              <a:t>Chalcedonian</a:t>
            </a:r>
            <a:r>
              <a:rPr lang="en-US" b="1" dirty="0" smtClean="0"/>
              <a:t> Definition of A.D. 451. </a:t>
            </a:r>
          </a:p>
          <a:p>
            <a:r>
              <a:rPr lang="en-US" dirty="0" smtClean="0"/>
              <a:t>a large church council was convened in the city of Chalcedon near Constantinople (modern Istanbul), from October 8 to November 1, A.D. 451. The resulting statement, called the </a:t>
            </a:r>
            <a:r>
              <a:rPr lang="en-US" dirty="0" err="1" smtClean="0"/>
              <a:t>Chalcedonian</a:t>
            </a:r>
            <a:r>
              <a:rPr lang="en-US" dirty="0" smtClean="0"/>
              <a:t> Definition, guarded against </a:t>
            </a:r>
            <a:r>
              <a:rPr lang="en-US" dirty="0" err="1" smtClean="0"/>
              <a:t>Apollinarianism</a:t>
            </a:r>
            <a:r>
              <a:rPr lang="en-US" dirty="0" smtClean="0"/>
              <a:t>, </a:t>
            </a:r>
            <a:r>
              <a:rPr lang="en-US" dirty="0" err="1" smtClean="0"/>
              <a:t>Nestorianism</a:t>
            </a:r>
            <a:r>
              <a:rPr lang="en-US" dirty="0" smtClean="0"/>
              <a:t>, and </a:t>
            </a:r>
            <a:r>
              <a:rPr lang="en-US" dirty="0" err="1" smtClean="0"/>
              <a:t>Eutychianism</a:t>
            </a:r>
            <a:r>
              <a:rPr lang="en-US" dirty="0" smtClean="0"/>
              <a:t>.</a:t>
            </a:r>
            <a:endParaRPr lang="en-US" dirty="0">
              <a:effectLst>
                <a:outerShdw blurRad="38100" dist="38100" dir="2700000" algn="tl">
                  <a:srgbClr val="000000">
                    <a:alpha val="43137"/>
                  </a:srgbClr>
                </a:outerShdw>
              </a:effectLst>
            </a:endParaRPr>
          </a:p>
        </p:txBody>
      </p:sp>
      <p:pic>
        <p:nvPicPr>
          <p:cNvPr id="73730" name="Picture 2" descr="Fourth ecumenical council of chalcedon - 1876.jpg"/>
          <p:cNvPicPr>
            <a:picLocks noChangeAspect="1" noChangeArrowheads="1"/>
          </p:cNvPicPr>
          <p:nvPr/>
        </p:nvPicPr>
        <p:blipFill>
          <a:blip r:embed="rId3" cstate="print"/>
          <a:srcRect/>
          <a:stretch>
            <a:fillRect/>
          </a:stretch>
        </p:blipFill>
        <p:spPr bwMode="auto">
          <a:xfrm>
            <a:off x="228600" y="2133600"/>
            <a:ext cx="4858633" cy="4324350"/>
          </a:xfrm>
          <a:prstGeom prst="rect">
            <a:avLst/>
          </a:prstGeom>
          <a:noFill/>
        </p:spPr>
      </p:pic>
      <p:sp>
        <p:nvSpPr>
          <p:cNvPr id="11" name="Rectangle 10"/>
          <p:cNvSpPr/>
          <p:nvPr/>
        </p:nvSpPr>
        <p:spPr>
          <a:xfrm>
            <a:off x="5181600" y="5867400"/>
            <a:ext cx="3810000" cy="738664"/>
          </a:xfrm>
          <a:prstGeom prst="rect">
            <a:avLst/>
          </a:prstGeom>
        </p:spPr>
        <p:txBody>
          <a:bodyPr wrap="square">
            <a:spAutoFit/>
          </a:bodyPr>
          <a:lstStyle/>
          <a:p>
            <a:r>
              <a:rPr lang="en-US" sz="1400" dirty="0" smtClean="0">
                <a:solidFill>
                  <a:schemeClr val="bg1"/>
                </a:solidFill>
              </a:rPr>
              <a:t>"Fourth ecumenical council of </a:t>
            </a:r>
            <a:r>
              <a:rPr lang="en-US" sz="1400" dirty="0" err="1" smtClean="0">
                <a:solidFill>
                  <a:schemeClr val="bg1"/>
                </a:solidFill>
              </a:rPr>
              <a:t>chalcedon</a:t>
            </a:r>
            <a:r>
              <a:rPr lang="en-US" sz="1400" dirty="0" smtClean="0">
                <a:solidFill>
                  <a:schemeClr val="bg1"/>
                </a:solidFill>
              </a:rPr>
              <a:t> - 1876" by </a:t>
            </a:r>
            <a:r>
              <a:rPr lang="en-US" sz="1400" dirty="0" err="1" smtClean="0">
                <a:solidFill>
                  <a:schemeClr val="bg1"/>
                </a:solidFill>
              </a:rPr>
              <a:t>Vasily</a:t>
            </a:r>
            <a:r>
              <a:rPr lang="en-US" sz="1400" dirty="0" smtClean="0">
                <a:solidFill>
                  <a:schemeClr val="bg1"/>
                </a:solidFill>
              </a:rPr>
              <a:t> </a:t>
            </a:r>
            <a:r>
              <a:rPr lang="en-US" sz="1400" dirty="0" err="1" smtClean="0">
                <a:solidFill>
                  <a:schemeClr val="bg1"/>
                </a:solidFill>
              </a:rPr>
              <a:t>Surikov</a:t>
            </a:r>
            <a:r>
              <a:rPr lang="en-US" sz="1400" dirty="0" smtClean="0">
                <a:solidFill>
                  <a:schemeClr val="bg1"/>
                </a:solidFill>
              </a:rPr>
              <a:t> - </a:t>
            </a:r>
            <a:r>
              <a:rPr lang="en-US" sz="1400" dirty="0" err="1" smtClean="0">
                <a:solidFill>
                  <a:schemeClr val="bg1"/>
                </a:solidFill>
              </a:rPr>
              <a:t>Wikipaintings</a:t>
            </a:r>
            <a:r>
              <a:rPr lang="en-US" sz="1400" dirty="0" smtClean="0">
                <a:solidFill>
                  <a:schemeClr val="bg1"/>
                </a:solidFill>
              </a:rPr>
              <a:t>. Licensed under Public Domain via Wikimedia Commons -</a:t>
            </a:r>
            <a:endParaRPr lang="en-US" sz="1400" dirty="0">
              <a:solidFill>
                <a:schemeClr val="bg1"/>
              </a:solidFill>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8" name="TextBox 7"/>
          <p:cNvSpPr txBox="1"/>
          <p:nvPr/>
        </p:nvSpPr>
        <p:spPr>
          <a:xfrm>
            <a:off x="228600" y="1752600"/>
            <a:ext cx="8686800" cy="5016758"/>
          </a:xfrm>
          <a:prstGeom prst="rect">
            <a:avLst/>
          </a:prstGeom>
          <a:solidFill>
            <a:schemeClr val="tx1">
              <a:alpha val="74000"/>
            </a:schemeClr>
          </a:solidFill>
        </p:spPr>
        <p:txBody>
          <a:bodyPr wrap="square" rtlCol="0">
            <a:spAutoFit/>
          </a:bodyPr>
          <a:lstStyle/>
          <a:p>
            <a:r>
              <a:rPr lang="en-US" sz="2000" dirty="0" smtClean="0">
                <a:solidFill>
                  <a:schemeClr val="bg1"/>
                </a:solidFill>
              </a:rPr>
              <a:t>“We, then, following the holy Fathers, all with one consent, teach men to confess one and the same Son, our Lord Jesus Christ, the same perfect in Godhead and also perfect in manhood; truly God and truly man, of a reasonable [rational] soul and body; consubstantial [co-essential] with the Father according to the Godhead, and consubstantial with us according to the Manhood; in all things like unto us, without sin; begotten before all ages of the Father according to the Godhead, and in these latter days, for us and for our salvation, born of the Virgin Mary, the Mother of God, according to the Manhood; one and the same Christ, Son, Lord, Only begotten, to be acknowledged in two natures, </a:t>
            </a:r>
            <a:r>
              <a:rPr lang="en-US" sz="2000" b="1" i="1" dirty="0" err="1" smtClean="0">
                <a:solidFill>
                  <a:schemeClr val="bg1"/>
                </a:solidFill>
              </a:rPr>
              <a:t>inconfusedly</a:t>
            </a:r>
            <a:r>
              <a:rPr lang="en-US" sz="2000" b="1" i="1" dirty="0" smtClean="0">
                <a:solidFill>
                  <a:schemeClr val="bg1"/>
                </a:solidFill>
              </a:rPr>
              <a:t>, unchangeably, indivisibly, inseparably</a:t>
            </a:r>
            <a:r>
              <a:rPr lang="en-US" sz="2000" dirty="0" smtClean="0">
                <a:solidFill>
                  <a:schemeClr val="bg1"/>
                </a:solidFill>
              </a:rPr>
              <a:t>; the distinction of natures being by no means taken away by the unity, but rather the property of each nature being preserved, and concurring in one Person and one Subsistence, not parted or divided into two persons, but one and the same Son, and only begotten, God the Word, the Lord Jesus Christ; as the prophets from the beginning [have declared] concerning him, and the Lord Jesus Christ himself has taught us, and the Creed of the holy Fathers has handed down to us.” [emphasis mine]</a:t>
            </a: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a:t>
            </a:r>
            <a:r>
              <a:rPr lang="en-US" b="1" dirty="0" err="1" smtClean="0"/>
              <a:t>Chalcedonian</a:t>
            </a:r>
            <a:r>
              <a:rPr lang="en-US" b="1" dirty="0" smtClean="0"/>
              <a:t> Definition of A.D. 451</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533400" y="1143000"/>
            <a:ext cx="8305800" cy="954107"/>
          </a:xfrm>
          <a:prstGeom prst="rect">
            <a:avLst/>
          </a:prstGeom>
        </p:spPr>
        <p:txBody>
          <a:bodyPr wrap="square">
            <a:spAutoFit/>
          </a:bodyPr>
          <a:lstStyle/>
          <a:p>
            <a:r>
              <a:rPr lang="en-US" sz="2800" b="1" dirty="0">
                <a:solidFill>
                  <a:schemeClr val="bg1">
                    <a:lumMod val="95000"/>
                  </a:schemeClr>
                </a:solidFill>
              </a:rPr>
              <a:t>The Person of Christ</a:t>
            </a:r>
          </a:p>
          <a:p>
            <a:r>
              <a:rPr lang="en-US" sz="2800" i="1" dirty="0">
                <a:solidFill>
                  <a:schemeClr val="bg1">
                    <a:lumMod val="95000"/>
                  </a:schemeClr>
                </a:solidFill>
              </a:rPr>
              <a:t>How is Jesus fully God and fully man, yet one person?</a:t>
            </a:r>
            <a:endParaRPr lang="en-US" sz="2800" dirty="0">
              <a:solidFill>
                <a:schemeClr val="bg1">
                  <a:lumMod val="95000"/>
                </a:schemeClr>
              </a:solidFill>
            </a:endParaRPr>
          </a:p>
        </p:txBody>
      </p:sp>
      <p:pic>
        <p:nvPicPr>
          <p:cNvPr id="1028" name="Picture 4" descr="http://2.bp.blogspot.com/-Yx4OP65Ja-0/TvYPGrTDs0I/AAAAAAAAAbU/llbCuZmLLt0/s1600/nativ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0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a:t>
            </a:r>
            <a:r>
              <a:rPr lang="en-US" b="1" dirty="0" err="1" smtClean="0"/>
              <a:t>Chalcedonian</a:t>
            </a:r>
            <a:r>
              <a:rPr lang="en-US" b="1" dirty="0" smtClean="0"/>
              <a:t> Definition of A.D. 451</a:t>
            </a:r>
            <a:endParaRPr lang="en-US" dirty="0">
              <a:effectLst>
                <a:outerShdw blurRad="38100" dist="38100" dir="2700000" algn="tl">
                  <a:srgbClr val="000000">
                    <a:alpha val="43137"/>
                  </a:srgbClr>
                </a:outerShdw>
              </a:effectLst>
            </a:endParaRPr>
          </a:p>
        </p:txBody>
      </p:sp>
      <p:sp>
        <p:nvSpPr>
          <p:cNvPr id="39" name="TextBox 38"/>
          <p:cNvSpPr txBox="1"/>
          <p:nvPr/>
        </p:nvSpPr>
        <p:spPr>
          <a:xfrm>
            <a:off x="0" y="1828800"/>
            <a:ext cx="9144000" cy="5416868"/>
          </a:xfrm>
          <a:prstGeom prst="rect">
            <a:avLst/>
          </a:prstGeom>
          <a:solidFill>
            <a:schemeClr val="tx1">
              <a:alpha val="74000"/>
            </a:schemeClr>
          </a:solidFill>
        </p:spPr>
        <p:txBody>
          <a:bodyPr wrap="square" rtlCol="0">
            <a:spAutoFit/>
          </a:bodyPr>
          <a:lstStyle/>
          <a:p>
            <a:r>
              <a:rPr lang="en-US" sz="2000" dirty="0" smtClean="0">
                <a:solidFill>
                  <a:schemeClr val="bg1"/>
                </a:solidFill>
              </a:rPr>
              <a:t>Which Four words are central to the point of the </a:t>
            </a:r>
            <a:r>
              <a:rPr lang="en-US" sz="2000" dirty="0" err="1" smtClean="0">
                <a:solidFill>
                  <a:schemeClr val="bg1"/>
                </a:solidFill>
              </a:rPr>
              <a:t>Chalcedonian</a:t>
            </a:r>
            <a:r>
              <a:rPr lang="en-US" sz="2000" dirty="0" smtClean="0">
                <a:solidFill>
                  <a:schemeClr val="bg1"/>
                </a:solidFill>
              </a:rPr>
              <a:t> creed when speaking of Christ's two natures?</a:t>
            </a:r>
            <a:endParaRPr lang="en-US" dirty="0" smtClean="0">
              <a:solidFill>
                <a:schemeClr val="bg1"/>
              </a:solidFill>
            </a:endParaRPr>
          </a:p>
          <a:p>
            <a:r>
              <a:rPr lang="en-US" dirty="0" smtClean="0">
                <a:solidFill>
                  <a:schemeClr val="bg1"/>
                </a:solidFill>
              </a:rPr>
              <a:t>A.  “</a:t>
            </a:r>
            <a:r>
              <a:rPr lang="en-US" dirty="0" err="1" smtClean="0">
                <a:solidFill>
                  <a:schemeClr val="bg1"/>
                </a:solidFill>
              </a:rPr>
              <a:t>I</a:t>
            </a:r>
            <a:r>
              <a:rPr lang="en-US" b="1" dirty="0" err="1" smtClean="0">
                <a:solidFill>
                  <a:schemeClr val="bg1"/>
                </a:solidFill>
              </a:rPr>
              <a:t>nconfusedly</a:t>
            </a:r>
            <a:r>
              <a:rPr lang="en-US" dirty="0" smtClean="0">
                <a:solidFill>
                  <a:schemeClr val="bg1"/>
                </a:solidFill>
              </a:rPr>
              <a:t>”; without </a:t>
            </a:r>
            <a:r>
              <a:rPr lang="en-US" b="1" dirty="0" smtClean="0">
                <a:solidFill>
                  <a:schemeClr val="bg1"/>
                </a:solidFill>
              </a:rPr>
              <a:t>Mixing</a:t>
            </a:r>
            <a:r>
              <a:rPr lang="en-US" dirty="0" smtClean="0">
                <a:solidFill>
                  <a:schemeClr val="bg1"/>
                </a:solidFill>
              </a:rPr>
              <a:t>		</a:t>
            </a:r>
          </a:p>
          <a:p>
            <a:r>
              <a:rPr lang="en-US" sz="1600" dirty="0" smtClean="0">
                <a:solidFill>
                  <a:schemeClr val="bg1"/>
                </a:solidFill>
              </a:rPr>
              <a:t>Maintains that Jesus always possessed both the divine from eternity and the human from the moment of his conception (2 natures); the error this view corrects is called </a:t>
            </a:r>
            <a:r>
              <a:rPr lang="en-US" sz="1600" dirty="0" err="1" smtClean="0">
                <a:solidFill>
                  <a:schemeClr val="bg1"/>
                </a:solidFill>
              </a:rPr>
              <a:t>monophysitism</a:t>
            </a:r>
            <a:r>
              <a:rPr lang="en-US" sz="1600" dirty="0" smtClean="0">
                <a:solidFill>
                  <a:schemeClr val="bg1"/>
                </a:solidFill>
              </a:rPr>
              <a:t> (one nature, presumably mixed)</a:t>
            </a: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dirty="0" smtClean="0">
                <a:solidFill>
                  <a:schemeClr val="bg1"/>
                </a:solidFill>
              </a:rPr>
              <a:t>B.  “</a:t>
            </a:r>
            <a:r>
              <a:rPr lang="en-US" b="1" dirty="0" smtClean="0">
                <a:solidFill>
                  <a:schemeClr val="bg1"/>
                </a:solidFill>
              </a:rPr>
              <a:t>Unchangeably</a:t>
            </a:r>
            <a:r>
              <a:rPr lang="en-US" dirty="0" smtClean="0">
                <a:solidFill>
                  <a:schemeClr val="bg1"/>
                </a:solidFill>
              </a:rPr>
              <a:t>”; without  </a:t>
            </a:r>
            <a:r>
              <a:rPr lang="en-US" b="1" dirty="0" smtClean="0">
                <a:solidFill>
                  <a:schemeClr val="bg1"/>
                </a:solidFill>
              </a:rPr>
              <a:t>Change</a:t>
            </a:r>
          </a:p>
          <a:p>
            <a:r>
              <a:rPr lang="en-US" sz="1600" dirty="0" smtClean="0">
                <a:solidFill>
                  <a:schemeClr val="bg1"/>
                </a:solidFill>
              </a:rPr>
              <a:t>Maintains that neither the divine nature nor the human nature was essentially changed in any way by the union of the two natures in the person of the Son of God.</a:t>
            </a: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dirty="0" smtClean="0">
                <a:solidFill>
                  <a:schemeClr val="bg1"/>
                </a:solidFill>
              </a:rPr>
              <a:t>C. “</a:t>
            </a:r>
            <a:r>
              <a:rPr lang="en-US" b="1" dirty="0" smtClean="0">
                <a:solidFill>
                  <a:schemeClr val="bg1"/>
                </a:solidFill>
              </a:rPr>
              <a:t>Indivisibly</a:t>
            </a:r>
            <a:r>
              <a:rPr lang="en-US" dirty="0" smtClean="0">
                <a:solidFill>
                  <a:schemeClr val="bg1"/>
                </a:solidFill>
              </a:rPr>
              <a:t>”; without  </a:t>
            </a:r>
            <a:r>
              <a:rPr lang="en-US" b="1" dirty="0" smtClean="0">
                <a:solidFill>
                  <a:schemeClr val="bg1"/>
                </a:solidFill>
              </a:rPr>
              <a:t>Division</a:t>
            </a:r>
          </a:p>
          <a:p>
            <a:r>
              <a:rPr lang="en-US" sz="1600" dirty="0" smtClean="0">
                <a:solidFill>
                  <a:schemeClr val="bg1"/>
                </a:solidFill>
              </a:rPr>
              <a:t>Maintains that each of Christ’s natures is full and complete without being divided into parts, such that the Son of God did not therefore assume a partial human nature such as a human body without a true human soul, mind, heart and will. It has in view the perfect </a:t>
            </a:r>
            <a:r>
              <a:rPr lang="en-US" sz="1600" b="1" dirty="0" smtClean="0">
                <a:solidFill>
                  <a:schemeClr val="bg1"/>
                </a:solidFill>
              </a:rPr>
              <a:t>completeness of each nature</a:t>
            </a:r>
            <a:r>
              <a:rPr lang="en-US" sz="1600" dirty="0" smtClean="0">
                <a:solidFill>
                  <a:schemeClr val="bg1"/>
                </a:solidFill>
              </a:rPr>
              <a:t>.</a:t>
            </a: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dirty="0" smtClean="0">
                <a:solidFill>
                  <a:schemeClr val="bg1"/>
                </a:solidFill>
              </a:rPr>
              <a:t>D. “</a:t>
            </a:r>
            <a:r>
              <a:rPr lang="en-US" b="1" dirty="0" smtClean="0">
                <a:solidFill>
                  <a:schemeClr val="bg1"/>
                </a:solidFill>
              </a:rPr>
              <a:t>Inseparably</a:t>
            </a:r>
            <a:r>
              <a:rPr lang="en-US" dirty="0" smtClean="0">
                <a:solidFill>
                  <a:schemeClr val="bg1"/>
                </a:solidFill>
              </a:rPr>
              <a:t>” without  </a:t>
            </a:r>
            <a:r>
              <a:rPr lang="en-US" b="1" dirty="0" smtClean="0">
                <a:solidFill>
                  <a:schemeClr val="bg1"/>
                </a:solidFill>
              </a:rPr>
              <a:t>Separation</a:t>
            </a:r>
          </a:p>
          <a:p>
            <a:r>
              <a:rPr lang="en-US" sz="1600" dirty="0" smtClean="0">
                <a:solidFill>
                  <a:schemeClr val="bg1"/>
                </a:solidFill>
              </a:rPr>
              <a:t>Maintains that, while the divine did not become human nor the human become divine, there was by </a:t>
            </a:r>
            <a:r>
              <a:rPr lang="en-US" sz="1600" b="1" dirty="0" smtClean="0">
                <a:solidFill>
                  <a:schemeClr val="bg1"/>
                </a:solidFill>
              </a:rPr>
              <a:t>unity of person</a:t>
            </a:r>
            <a:r>
              <a:rPr lang="en-US" sz="1600" dirty="0" smtClean="0">
                <a:solidFill>
                  <a:schemeClr val="bg1"/>
                </a:solidFill>
              </a:rPr>
              <a:t> an inner connection between them which was constant and which continues in Jesus Christ.</a:t>
            </a:r>
          </a:p>
          <a:p>
            <a:r>
              <a:rPr lang="en-US" dirty="0" smtClean="0">
                <a:solidFill>
                  <a:schemeClr val="bg1"/>
                </a:solidFill>
              </a:rPr>
              <a:t> </a:t>
            </a:r>
          </a:p>
          <a:p>
            <a:endParaRPr lang="en-US" dirty="0">
              <a:solidFill>
                <a:schemeClr val="bg1"/>
              </a:solidFill>
            </a:endParaRPr>
          </a:p>
        </p:txBody>
      </p:sp>
      <p:pic>
        <p:nvPicPr>
          <p:cNvPr id="77915" name="Picture 91"/>
          <p:cNvPicPr>
            <a:picLocks noChangeAspect="1" noChangeArrowheads="1"/>
          </p:cNvPicPr>
          <p:nvPr/>
        </p:nvPicPr>
        <p:blipFill>
          <a:blip r:embed="rId3" cstate="print"/>
          <a:srcRect/>
          <a:stretch>
            <a:fillRect/>
          </a:stretch>
        </p:blipFill>
        <p:spPr bwMode="auto">
          <a:xfrm>
            <a:off x="6172200" y="228600"/>
            <a:ext cx="2743200" cy="2276475"/>
          </a:xfrm>
          <a:prstGeom prst="rect">
            <a:avLst/>
          </a:prstGeom>
          <a:noFill/>
          <a:ln w="9525">
            <a:noFill/>
            <a:miter lim="800000"/>
            <a:headEnd/>
            <a:tailEnd/>
          </a:ln>
        </p:spPr>
      </p:pic>
      <p:sp>
        <p:nvSpPr>
          <p:cNvPr id="73" name="Oval 72"/>
          <p:cNvSpPr/>
          <p:nvPr/>
        </p:nvSpPr>
        <p:spPr>
          <a:xfrm>
            <a:off x="7391400" y="7620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2000"/>
                                        <p:tgtEl>
                                          <p:spTgt spid="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
                                            <p:txEl>
                                              <p:pRg st="2" end="2"/>
                                            </p:txEl>
                                          </p:spTgt>
                                        </p:tgtEl>
                                        <p:attrNameLst>
                                          <p:attrName>style.visibility</p:attrName>
                                        </p:attrNameLst>
                                      </p:cBhvr>
                                      <p:to>
                                        <p:strVal val="visible"/>
                                      </p:to>
                                    </p:set>
                                    <p:animEffect transition="in" filter="fade">
                                      <p:cBhvr>
                                        <p:cTn id="10" dur="2000"/>
                                        <p:tgtEl>
                                          <p:spTgt spid="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animEffect transition="in" filter="fade">
                                      <p:cBhvr>
                                        <p:cTn id="15" dur="2000"/>
                                        <p:tgtEl>
                                          <p:spTgt spid="3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xEl>
                                              <p:pRg st="4" end="4"/>
                                            </p:txEl>
                                          </p:spTgt>
                                        </p:tgtEl>
                                        <p:attrNameLst>
                                          <p:attrName>style.visibility</p:attrName>
                                        </p:attrNameLst>
                                      </p:cBhvr>
                                      <p:to>
                                        <p:strVal val="visible"/>
                                      </p:to>
                                    </p:set>
                                    <p:animEffect transition="in" filter="fade">
                                      <p:cBhvr>
                                        <p:cTn id="18" dur="2000"/>
                                        <p:tgtEl>
                                          <p:spTgt spid="3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xEl>
                                              <p:pRg st="5" end="5"/>
                                            </p:txEl>
                                          </p:spTgt>
                                        </p:tgtEl>
                                        <p:attrNameLst>
                                          <p:attrName>style.visibility</p:attrName>
                                        </p:attrNameLst>
                                      </p:cBhvr>
                                      <p:to>
                                        <p:strVal val="visible"/>
                                      </p:to>
                                    </p:set>
                                    <p:animEffect transition="in" filter="fade">
                                      <p:cBhvr>
                                        <p:cTn id="23" dur="2000"/>
                                        <p:tgtEl>
                                          <p:spTgt spid="39">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xEl>
                                              <p:pRg st="6" end="6"/>
                                            </p:txEl>
                                          </p:spTgt>
                                        </p:tgtEl>
                                        <p:attrNameLst>
                                          <p:attrName>style.visibility</p:attrName>
                                        </p:attrNameLst>
                                      </p:cBhvr>
                                      <p:to>
                                        <p:strVal val="visible"/>
                                      </p:to>
                                    </p:set>
                                    <p:animEffect transition="in" filter="fade">
                                      <p:cBhvr>
                                        <p:cTn id="26" dur="2000"/>
                                        <p:tgtEl>
                                          <p:spTgt spid="3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xEl>
                                              <p:pRg st="7" end="7"/>
                                            </p:txEl>
                                          </p:spTgt>
                                        </p:tgtEl>
                                        <p:attrNameLst>
                                          <p:attrName>style.visibility</p:attrName>
                                        </p:attrNameLst>
                                      </p:cBhvr>
                                      <p:to>
                                        <p:strVal val="visible"/>
                                      </p:to>
                                    </p:set>
                                    <p:animEffect transition="in" filter="fade">
                                      <p:cBhvr>
                                        <p:cTn id="31" dur="2000"/>
                                        <p:tgtEl>
                                          <p:spTgt spid="3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xEl>
                                              <p:pRg st="8" end="8"/>
                                            </p:txEl>
                                          </p:spTgt>
                                        </p:tgtEl>
                                        <p:attrNameLst>
                                          <p:attrName>style.visibility</p:attrName>
                                        </p:attrNameLst>
                                      </p:cBhvr>
                                      <p:to>
                                        <p:strVal val="visible"/>
                                      </p:to>
                                    </p:set>
                                    <p:animEffect transition="in" filter="fade">
                                      <p:cBhvr>
                                        <p:cTn id="34" dur="2000"/>
                                        <p:tgtEl>
                                          <p:spTgt spid="3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7915"/>
                                        </p:tgtEl>
                                        <p:attrNameLst>
                                          <p:attrName>style.visibility</p:attrName>
                                        </p:attrNameLst>
                                      </p:cBhvr>
                                      <p:to>
                                        <p:strVal val="visible"/>
                                      </p:to>
                                    </p:set>
                                    <p:animEffect transition="in" filter="fade">
                                      <p:cBhvr>
                                        <p:cTn id="39" dur="2000"/>
                                        <p:tgtEl>
                                          <p:spTgt spid="779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word on how to understand two natures within the person of Jesus Christ</a:t>
            </a:r>
            <a:endParaRPr lang="en-US" dirty="0">
              <a:effectLst>
                <a:outerShdw blurRad="38100" dist="38100" dir="2700000" algn="tl">
                  <a:srgbClr val="000000">
                    <a:alpha val="43137"/>
                  </a:srgbClr>
                </a:outerShdw>
              </a:effectLst>
            </a:endParaRPr>
          </a:p>
        </p:txBody>
      </p:sp>
      <p:sp>
        <p:nvSpPr>
          <p:cNvPr id="39" name="TextBox 38"/>
          <p:cNvSpPr txBox="1"/>
          <p:nvPr/>
        </p:nvSpPr>
        <p:spPr>
          <a:xfrm>
            <a:off x="0" y="1828800"/>
            <a:ext cx="9144000" cy="5016758"/>
          </a:xfrm>
          <a:prstGeom prst="rect">
            <a:avLst/>
          </a:prstGeom>
          <a:solidFill>
            <a:schemeClr val="tx1">
              <a:alpha val="74000"/>
            </a:schemeClr>
          </a:solidFill>
        </p:spPr>
        <p:txBody>
          <a:bodyPr wrap="square" rtlCol="0">
            <a:spAutoFit/>
          </a:bodyPr>
          <a:lstStyle/>
          <a:p>
            <a:r>
              <a:rPr lang="en-US" sz="2000" dirty="0" smtClean="0">
                <a:solidFill>
                  <a:schemeClr val="bg1"/>
                </a:solidFill>
              </a:rPr>
              <a:t>If someone asks whether Jesus, when he was asleep in the boat, was also “continually carrying along all things by his word of power” (Heb. 1:3, author’s translation), and whether all things in the universe were being held together by him at that time (see Col. 1:17), the answer must be yes, for those activities have always been and will always be the particular responsibility of the second person of the Trinity, the eternal Son of God. </a:t>
            </a:r>
          </a:p>
          <a:p>
            <a:endParaRPr lang="en-US" sz="2000" dirty="0" smtClean="0">
              <a:solidFill>
                <a:schemeClr val="bg1"/>
              </a:solidFill>
            </a:endParaRPr>
          </a:p>
          <a:p>
            <a:r>
              <a:rPr lang="en-US" sz="2000" dirty="0" smtClean="0">
                <a:solidFill>
                  <a:schemeClr val="bg1"/>
                </a:solidFill>
              </a:rPr>
              <a:t>Those who find the doctrine of the incarnation “inconceivable” have sometimes asked whether Jesus, when he was a baby in the manger at Bethlehem, was also “upholding the universe.” To this question the answer must also be yes: Jesus was not just potentially God or someone in whom God uniquely worked, but was </a:t>
            </a:r>
            <a:r>
              <a:rPr lang="en-US" sz="2000" i="1" dirty="0" smtClean="0">
                <a:solidFill>
                  <a:schemeClr val="bg1"/>
                </a:solidFill>
              </a:rPr>
              <a:t>truly and fully God with all the attributes of God. He was “a </a:t>
            </a:r>
            <a:r>
              <a:rPr lang="en-US" sz="2000" dirty="0" smtClean="0">
                <a:solidFill>
                  <a:schemeClr val="bg1"/>
                </a:solidFill>
              </a:rPr>
              <a:t>Savior, who is Christ </a:t>
            </a:r>
            <a:r>
              <a:rPr lang="en-US" sz="2000" i="1" dirty="0" smtClean="0">
                <a:solidFill>
                  <a:schemeClr val="bg1"/>
                </a:solidFill>
              </a:rPr>
              <a:t>the Lord” (Luke2:11). Those who reject this as impossible </a:t>
            </a:r>
            <a:r>
              <a:rPr lang="en-US" sz="2000" dirty="0" smtClean="0">
                <a:solidFill>
                  <a:schemeClr val="bg1"/>
                </a:solidFill>
              </a:rPr>
              <a:t>simply have a different definition of what is “possible” than God has, as revealed in Scripture.39 To say that we cannot understand this is appropriate humility. But to say that it is not possible seems more like intellectual arrogance.</a:t>
            </a:r>
            <a:r>
              <a:rPr lang="en-US" dirty="0" smtClean="0">
                <a:solidFill>
                  <a:schemeClr val="bg1"/>
                </a:solidFill>
              </a:rPr>
              <a:t> 				WG, 484</a:t>
            </a:r>
          </a:p>
        </p:txBody>
      </p:sp>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20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word on how to understand two natures within the person of Jesus Christ</a:t>
            </a:r>
            <a:endParaRPr lang="en-US" dirty="0">
              <a:effectLst>
                <a:outerShdw blurRad="38100" dist="38100" dir="2700000" algn="tl">
                  <a:srgbClr val="000000">
                    <a:alpha val="43137"/>
                  </a:srgbClr>
                </a:outerShdw>
              </a:effectLst>
            </a:endParaRPr>
          </a:p>
        </p:txBody>
      </p:sp>
      <p:sp>
        <p:nvSpPr>
          <p:cNvPr id="39" name="TextBox 38"/>
          <p:cNvSpPr txBox="1"/>
          <p:nvPr/>
        </p:nvSpPr>
        <p:spPr>
          <a:xfrm>
            <a:off x="0" y="1828800"/>
            <a:ext cx="9144000" cy="2246769"/>
          </a:xfrm>
          <a:prstGeom prst="rect">
            <a:avLst/>
          </a:prstGeom>
          <a:solidFill>
            <a:schemeClr val="tx1">
              <a:alpha val="74000"/>
            </a:schemeClr>
          </a:solidFill>
        </p:spPr>
        <p:txBody>
          <a:bodyPr wrap="square" rtlCol="0">
            <a:spAutoFit/>
          </a:bodyPr>
          <a:lstStyle/>
          <a:p>
            <a:r>
              <a:rPr lang="en-US" sz="2000" dirty="0" smtClean="0">
                <a:solidFill>
                  <a:schemeClr val="bg1"/>
                </a:solidFill>
              </a:rPr>
              <a:t>Also…</a:t>
            </a:r>
          </a:p>
          <a:p>
            <a:endParaRPr lang="en-US" sz="2000" dirty="0" smtClean="0">
              <a:solidFill>
                <a:schemeClr val="bg1"/>
              </a:solidFill>
            </a:endParaRPr>
          </a:p>
          <a:p>
            <a:r>
              <a:rPr lang="en-US" sz="2000" dirty="0" smtClean="0">
                <a:solidFill>
                  <a:schemeClr val="bg1"/>
                </a:solidFill>
              </a:rPr>
              <a:t>	Jesus </a:t>
            </a:r>
            <a:r>
              <a:rPr lang="en-US" sz="2000" b="1" dirty="0" smtClean="0">
                <a:solidFill>
                  <a:schemeClr val="bg1"/>
                </a:solidFill>
              </a:rPr>
              <a:t>died</a:t>
            </a:r>
            <a:r>
              <a:rPr lang="en-US" sz="2000" dirty="0" smtClean="0">
                <a:solidFill>
                  <a:schemeClr val="bg1"/>
                </a:solidFill>
              </a:rPr>
              <a:t>….His human body separated from His Human soul and His soul 		passed into the presence of God the Father in heaven.  Yet His divine 		nature somehow tasted something of death without experiencing 		any cessation of activity and so did not die—yet he experienced 		death as a whole person</a:t>
            </a:r>
          </a:p>
        </p:txBody>
      </p:sp>
      <p:pic>
        <p:nvPicPr>
          <p:cNvPr id="80898" name="Picture 2" descr="http://www.lostseed.com/extras/free-graphics/images/jesus-pictures/jesus-carrying-cross.jpg"/>
          <p:cNvPicPr>
            <a:picLocks noChangeAspect="1" noChangeArrowheads="1"/>
          </p:cNvPicPr>
          <p:nvPr/>
        </p:nvPicPr>
        <p:blipFill>
          <a:blip r:embed="rId3" cstate="print"/>
          <a:srcRect/>
          <a:stretch>
            <a:fillRect/>
          </a:stretch>
        </p:blipFill>
        <p:spPr bwMode="auto">
          <a:xfrm>
            <a:off x="457200" y="4114800"/>
            <a:ext cx="3581400" cy="2440469"/>
          </a:xfrm>
          <a:prstGeom prst="rect">
            <a:avLst/>
          </a:prstGeom>
          <a:noFill/>
        </p:spPr>
      </p:pic>
      <p:pic>
        <p:nvPicPr>
          <p:cNvPr id="80900" name="Picture 4" descr="http://www.theswordbearer.org/images/wallpapers/W004_tomb_std.jpg"/>
          <p:cNvPicPr>
            <a:picLocks noChangeAspect="1" noChangeArrowheads="1"/>
          </p:cNvPicPr>
          <p:nvPr/>
        </p:nvPicPr>
        <p:blipFill>
          <a:blip r:embed="rId4" cstate="print"/>
          <a:srcRect/>
          <a:stretch>
            <a:fillRect/>
          </a:stretch>
        </p:blipFill>
        <p:spPr bwMode="auto">
          <a:xfrm>
            <a:off x="4648200" y="4114800"/>
            <a:ext cx="3351411" cy="2514600"/>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20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word on how to understand two natures within the person of Jesus Christ</a:t>
            </a:r>
            <a:endParaRPr lang="en-US" dirty="0">
              <a:effectLst>
                <a:outerShdw blurRad="38100" dist="38100" dir="2700000" algn="tl">
                  <a:srgbClr val="000000">
                    <a:alpha val="43137"/>
                  </a:srgbClr>
                </a:outerShdw>
              </a:effectLst>
            </a:endParaRPr>
          </a:p>
        </p:txBody>
      </p:sp>
      <p:sp>
        <p:nvSpPr>
          <p:cNvPr id="39" name="TextBox 38"/>
          <p:cNvSpPr txBox="1"/>
          <p:nvPr/>
        </p:nvSpPr>
        <p:spPr>
          <a:xfrm>
            <a:off x="0" y="1828800"/>
            <a:ext cx="9144000" cy="1631216"/>
          </a:xfrm>
          <a:prstGeom prst="rect">
            <a:avLst/>
          </a:prstGeom>
          <a:solidFill>
            <a:schemeClr val="tx1">
              <a:alpha val="74000"/>
            </a:schemeClr>
          </a:solidFill>
        </p:spPr>
        <p:txBody>
          <a:bodyPr wrap="square" rtlCol="0">
            <a:spAutoFit/>
          </a:bodyPr>
          <a:lstStyle/>
          <a:p>
            <a:r>
              <a:rPr lang="en-US" sz="2000" dirty="0" smtClean="0">
                <a:solidFill>
                  <a:schemeClr val="bg1"/>
                </a:solidFill>
              </a:rPr>
              <a:t>Also…</a:t>
            </a:r>
          </a:p>
          <a:p>
            <a:endParaRPr lang="en-US" sz="2000" dirty="0" smtClean="0">
              <a:solidFill>
                <a:schemeClr val="bg1"/>
              </a:solidFill>
            </a:endParaRPr>
          </a:p>
          <a:p>
            <a:r>
              <a:rPr lang="en-US" sz="2000" dirty="0" smtClean="0">
                <a:solidFill>
                  <a:schemeClr val="bg1"/>
                </a:solidFill>
              </a:rPr>
              <a:t>	Jesus was tempted: His human nature was tempted as we are, yet His divine 		nature was not (&amp; could not be)</a:t>
            </a:r>
          </a:p>
          <a:p>
            <a:endParaRPr lang="en-US" sz="2000" dirty="0" smtClean="0">
              <a:solidFill>
                <a:schemeClr val="bg1"/>
              </a:solidFill>
            </a:endParaRPr>
          </a:p>
        </p:txBody>
      </p:sp>
      <p:pic>
        <p:nvPicPr>
          <p:cNvPr id="79874" name="Picture 2" descr="http://www.journeywithjesus.net/Essays/Temptation_In_The_Desert_15th_Century_France_sm.jpg"/>
          <p:cNvPicPr>
            <a:picLocks noChangeAspect="1" noChangeArrowheads="1"/>
          </p:cNvPicPr>
          <p:nvPr/>
        </p:nvPicPr>
        <p:blipFill>
          <a:blip r:embed="rId3" cstate="print"/>
          <a:srcRect/>
          <a:stretch>
            <a:fillRect/>
          </a:stretch>
        </p:blipFill>
        <p:spPr bwMode="auto">
          <a:xfrm>
            <a:off x="228600" y="3352800"/>
            <a:ext cx="3048000" cy="3181350"/>
          </a:xfrm>
          <a:prstGeom prst="rect">
            <a:avLst/>
          </a:prstGeom>
          <a:noFill/>
        </p:spPr>
      </p:pic>
      <p:pic>
        <p:nvPicPr>
          <p:cNvPr id="79876" name="Picture 4" descr="http://www.cruzblanca.org/hermanoleon/sem/a/cua/01/tentaciones30.jpg"/>
          <p:cNvPicPr>
            <a:picLocks noChangeAspect="1" noChangeArrowheads="1"/>
          </p:cNvPicPr>
          <p:nvPr/>
        </p:nvPicPr>
        <p:blipFill>
          <a:blip r:embed="rId4" cstate="print"/>
          <a:srcRect/>
          <a:stretch>
            <a:fillRect/>
          </a:stretch>
        </p:blipFill>
        <p:spPr bwMode="auto">
          <a:xfrm>
            <a:off x="6438900" y="2895600"/>
            <a:ext cx="2552700" cy="3819525"/>
          </a:xfrm>
          <a:prstGeom prst="rect">
            <a:avLst/>
          </a:prstGeom>
          <a:noFill/>
        </p:spPr>
      </p:pic>
      <p:pic>
        <p:nvPicPr>
          <p:cNvPr id="79878" name="Picture 6" descr="http://saint-matthews.org/wp-content/uploads/2014/07/Jesus-in-the-desert.jpg"/>
          <p:cNvPicPr>
            <a:picLocks noChangeAspect="1" noChangeArrowheads="1"/>
          </p:cNvPicPr>
          <p:nvPr/>
        </p:nvPicPr>
        <p:blipFill>
          <a:blip r:embed="rId5" cstate="print"/>
          <a:srcRect/>
          <a:stretch>
            <a:fillRect/>
          </a:stretch>
        </p:blipFill>
        <p:spPr bwMode="auto">
          <a:xfrm>
            <a:off x="3429000" y="3962400"/>
            <a:ext cx="2895600" cy="1954835"/>
          </a:xfrm>
          <a:prstGeom prst="rect">
            <a:avLst/>
          </a:prstGeom>
          <a:noFill/>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animEffect transition="in" filter="fade">
                                      <p:cBhvr>
                                        <p:cTn id="7" dur="20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0" y="505361"/>
            <a:ext cx="8305800" cy="1323439"/>
          </a:xfrm>
          <a:prstGeom prst="rect">
            <a:avLst/>
          </a:prstGeom>
        </p:spPr>
        <p:txBody>
          <a:bodyPr wrap="square">
            <a:spAutoFit/>
          </a:bodyPr>
          <a:lstStyle/>
          <a:p>
            <a:pPr marL="571500" indent="-571500">
              <a:buAutoNum type="romanUcPeriod"/>
            </a:pPr>
            <a:r>
              <a:rPr lang="en-US" sz="2000" b="1" dirty="0" smtClean="0">
                <a:solidFill>
                  <a:schemeClr val="bg1">
                    <a:lumMod val="95000"/>
                  </a:schemeClr>
                </a:solidFill>
              </a:rPr>
              <a:t>The </a:t>
            </a:r>
            <a:r>
              <a:rPr lang="en-US" sz="2000" b="1" dirty="0">
                <a:solidFill>
                  <a:schemeClr val="bg1">
                    <a:lumMod val="95000"/>
                  </a:schemeClr>
                </a:solidFill>
              </a:rPr>
              <a:t>Person of </a:t>
            </a:r>
            <a:r>
              <a:rPr lang="en-US" sz="2000" b="1" dirty="0" smtClean="0">
                <a:solidFill>
                  <a:schemeClr val="bg1">
                    <a:lumMod val="95000"/>
                  </a:schemeClr>
                </a:solidFill>
              </a:rPr>
              <a:t>Christ</a:t>
            </a:r>
          </a:p>
          <a:p>
            <a:pPr marL="1371600" lvl="2" indent="-457200">
              <a:buAutoNum type="alphaUcPeriod"/>
            </a:pPr>
            <a:r>
              <a:rPr lang="en-US" sz="2000" b="1" dirty="0">
                <a:solidFill>
                  <a:schemeClr val="bg1">
                    <a:lumMod val="95000"/>
                  </a:schemeClr>
                </a:solidFill>
              </a:rPr>
              <a:t>Humanity of Christ</a:t>
            </a:r>
          </a:p>
          <a:p>
            <a:pPr marL="1371600" lvl="2" indent="-457200">
              <a:buAutoNum type="alphaUcPeriod"/>
            </a:pPr>
            <a:r>
              <a:rPr lang="en-US" sz="2000" b="1" dirty="0">
                <a:solidFill>
                  <a:schemeClr val="bg1">
                    <a:lumMod val="95000"/>
                  </a:schemeClr>
                </a:solidFill>
              </a:rPr>
              <a:t>Deity of </a:t>
            </a:r>
            <a:r>
              <a:rPr lang="en-US" sz="2000" b="1" dirty="0" smtClean="0">
                <a:solidFill>
                  <a:schemeClr val="bg1">
                    <a:lumMod val="95000"/>
                  </a:schemeClr>
                </a:solidFill>
              </a:rPr>
              <a:t>Christ</a:t>
            </a:r>
          </a:p>
          <a:p>
            <a:pPr marL="1371600" lvl="2" indent="-457200">
              <a:buAutoNum type="alphaUcPeriod"/>
            </a:pPr>
            <a:r>
              <a:rPr lang="en-US" sz="2000" b="1" dirty="0" smtClean="0">
                <a:solidFill>
                  <a:schemeClr val="bg1">
                    <a:lumMod val="95000"/>
                  </a:schemeClr>
                </a:solidFill>
              </a:rPr>
              <a:t>Incarnation</a:t>
            </a:r>
            <a:endParaRPr lang="en-US" sz="2000" b="1" dirty="0">
              <a:solidFill>
                <a:schemeClr val="bg1">
                  <a:lumMod val="95000"/>
                </a:schemeClr>
              </a:solidFill>
            </a:endParaRPr>
          </a:p>
        </p:txBody>
      </p:sp>
      <p:sp>
        <p:nvSpPr>
          <p:cNvPr id="9" name="Rounded Rectangular Callout 8"/>
          <p:cNvSpPr/>
          <p:nvPr/>
        </p:nvSpPr>
        <p:spPr>
          <a:xfrm>
            <a:off x="3581400" y="838200"/>
            <a:ext cx="5334000" cy="612648"/>
          </a:xfrm>
          <a:prstGeom prst="wedgeRoundRectCallout">
            <a:avLst>
              <a:gd name="adj1" fmla="val -57753"/>
              <a:gd name="adj2" fmla="val 9441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word on how to understand two natures within the person of Jesus Christ</a:t>
            </a:r>
            <a:endParaRPr lang="en-US" dirty="0">
              <a:effectLst>
                <a:outerShdw blurRad="38100" dist="38100" dir="2700000" algn="tl">
                  <a:srgbClr val="000000">
                    <a:alpha val="43137"/>
                  </a:srgbClr>
                </a:outerShdw>
              </a:effectLst>
            </a:endParaRPr>
          </a:p>
        </p:txBody>
      </p:sp>
      <p:sp>
        <p:nvSpPr>
          <p:cNvPr id="39" name="TextBox 38"/>
          <p:cNvSpPr txBox="1"/>
          <p:nvPr/>
        </p:nvSpPr>
        <p:spPr>
          <a:xfrm>
            <a:off x="0" y="1828800"/>
            <a:ext cx="9144000" cy="2215991"/>
          </a:xfrm>
          <a:prstGeom prst="rect">
            <a:avLst/>
          </a:prstGeom>
          <a:solidFill>
            <a:schemeClr val="tx1">
              <a:alpha val="74000"/>
            </a:schemeClr>
          </a:solidFill>
        </p:spPr>
        <p:txBody>
          <a:bodyPr wrap="square" rtlCol="0">
            <a:spAutoFit/>
          </a:bodyPr>
          <a:lstStyle/>
          <a:p>
            <a:r>
              <a:rPr lang="en-US" sz="2000" dirty="0" smtClean="0">
                <a:solidFill>
                  <a:schemeClr val="bg1"/>
                </a:solidFill>
              </a:rPr>
              <a:t>Also…</a:t>
            </a:r>
          </a:p>
          <a:p>
            <a:r>
              <a:rPr lang="en-US" sz="2000" dirty="0" smtClean="0">
                <a:solidFill>
                  <a:schemeClr val="bg1"/>
                </a:solidFill>
              </a:rPr>
              <a:t>	Jesus had two distinct wills.  These relate to His two natures.  To deny His 		human will is to deny His human nature and have an “unsympathetic 		priest” (contra Hebrews); to deny His Divine will is to deny His Divine 		nature and sacrifice a mere man accomplishing nothing (contra 		Hebrews).</a:t>
            </a:r>
            <a:r>
              <a:rPr lang="en-US" dirty="0" smtClean="0">
                <a:solidFill>
                  <a:schemeClr val="bg1"/>
                </a:solidFill>
              </a:rPr>
              <a:t>													</a:t>
            </a:r>
            <a:r>
              <a:rPr lang="en-US" sz="1400" dirty="0" smtClean="0">
                <a:solidFill>
                  <a:schemeClr val="bg1"/>
                </a:solidFill>
              </a:rPr>
              <a:t>Adapted from WG, 485,6</a:t>
            </a:r>
            <a:endParaRPr lang="en-US" dirty="0" smtClean="0">
              <a:solidFill>
                <a:schemeClr val="bg1"/>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95800"/>
            <a:ext cx="3800724" cy="1558456"/>
          </a:xfrm>
          <a:prstGeom prst="rect">
            <a:avLst/>
          </a:prstGeom>
          <a:noFill/>
          <a:ln w="9525">
            <a:noFill/>
            <a:miter lim="800000"/>
            <a:headEnd/>
            <a:tailEnd/>
          </a:ln>
        </p:spPr>
      </p:pic>
    </p:spTree>
    <p:extLst>
      <p:ext uri="{BB962C8B-B14F-4D97-AF65-F5344CB8AC3E}">
        <p14:creationId xmlns:p14="http://schemas.microsoft.com/office/powerpoint/2010/main" val="40395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20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66924" y="881390"/>
            <a:ext cx="8305800" cy="523220"/>
          </a:xfrm>
          <a:prstGeom prst="rect">
            <a:avLst/>
          </a:prstGeom>
        </p:spPr>
        <p:txBody>
          <a:bodyPr wrap="square">
            <a:spAutoFit/>
          </a:bodyPr>
          <a:lstStyle/>
          <a:p>
            <a:r>
              <a:rPr lang="en-US" sz="2800" b="1" dirty="0" smtClean="0">
                <a:solidFill>
                  <a:schemeClr val="bg1">
                    <a:lumMod val="95000"/>
                  </a:schemeClr>
                </a:solidFill>
              </a:rPr>
              <a:t>I. The </a:t>
            </a:r>
            <a:r>
              <a:rPr lang="en-US" sz="2800" b="1" dirty="0">
                <a:solidFill>
                  <a:schemeClr val="bg1">
                    <a:lumMod val="95000"/>
                  </a:schemeClr>
                </a:solidFill>
              </a:rPr>
              <a:t>Person of </a:t>
            </a:r>
            <a:r>
              <a:rPr lang="en-US" sz="2800" b="1" dirty="0" smtClean="0">
                <a:solidFill>
                  <a:schemeClr val="bg1">
                    <a:lumMod val="95000"/>
                  </a:schemeClr>
                </a:solidFill>
              </a:rPr>
              <a:t>Christ</a:t>
            </a:r>
            <a:endParaRPr lang="en-US" sz="2800" b="1" dirty="0">
              <a:solidFill>
                <a:schemeClr val="bg1">
                  <a:lumMod val="95000"/>
                </a:schemeClr>
              </a:solidFill>
            </a:endParaRP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838200"/>
            <a:ext cx="4943764" cy="2677656"/>
          </a:xfrm>
          <a:prstGeom prst="rect">
            <a:avLst/>
          </a:prstGeom>
          <a:noFill/>
        </p:spPr>
        <p:txBody>
          <a:bodyPr wrap="square" rtlCol="0">
            <a:spAutoFit/>
          </a:bodyPr>
          <a:lstStyle/>
          <a:p>
            <a:pPr algn="r"/>
            <a:r>
              <a:rPr lang="en-US" sz="2400" dirty="0">
                <a:solidFill>
                  <a:schemeClr val="bg1">
                    <a:lumMod val="75000"/>
                  </a:schemeClr>
                </a:solidFill>
              </a:rPr>
              <a:t>We may summarize the biblical teaching about the person of Christ as follows</a:t>
            </a:r>
            <a:r>
              <a:rPr lang="en-US" sz="2400" dirty="0" smtClean="0">
                <a:solidFill>
                  <a:schemeClr val="bg1">
                    <a:lumMod val="75000"/>
                  </a:schemeClr>
                </a:solidFill>
              </a:rPr>
              <a:t>:</a:t>
            </a:r>
          </a:p>
          <a:p>
            <a:pPr algn="r"/>
            <a:endParaRPr lang="en-US" sz="2400" dirty="0">
              <a:solidFill>
                <a:schemeClr val="bg1">
                  <a:lumMod val="75000"/>
                </a:schemeClr>
              </a:solidFill>
            </a:endParaRPr>
          </a:p>
          <a:p>
            <a:pPr algn="r"/>
            <a:r>
              <a:rPr lang="en-US" sz="2400" i="1" dirty="0">
                <a:solidFill>
                  <a:schemeClr val="bg1">
                    <a:lumMod val="75000"/>
                  </a:schemeClr>
                </a:solidFill>
              </a:rPr>
              <a:t>Jesus Christ was fully God and fully man in one person, and will be so forever</a:t>
            </a:r>
            <a:r>
              <a:rPr lang="en-US" sz="2400" dirty="0">
                <a:solidFill>
                  <a:schemeClr val="bg1">
                    <a:lumMod val="75000"/>
                  </a:schemeClr>
                </a:solidFill>
              </a:rPr>
              <a:t>.</a:t>
            </a:r>
          </a:p>
        </p:txBody>
      </p:sp>
      <p:sp>
        <p:nvSpPr>
          <p:cNvPr id="4" name="TextBox 3"/>
          <p:cNvSpPr txBox="1"/>
          <p:nvPr/>
        </p:nvSpPr>
        <p:spPr>
          <a:xfrm>
            <a:off x="304800" y="5791200"/>
            <a:ext cx="8534400" cy="646331"/>
          </a:xfrm>
          <a:prstGeom prst="rect">
            <a:avLst/>
          </a:prstGeom>
          <a:noFill/>
        </p:spPr>
        <p:txBody>
          <a:bodyPr wrap="square" rtlCol="0">
            <a:spAutoFit/>
          </a:bodyPr>
          <a:lstStyle/>
          <a:p>
            <a:r>
              <a:rPr lang="en-US" dirty="0" smtClean="0">
                <a:solidFill>
                  <a:schemeClr val="bg1">
                    <a:lumMod val="75000"/>
                  </a:schemeClr>
                </a:solidFill>
              </a:rPr>
              <a:t>We will begin the humanity of Christ </a:t>
            </a:r>
            <a:r>
              <a:rPr lang="en-US" dirty="0" smtClean="0">
                <a:solidFill>
                  <a:schemeClr val="bg1">
                    <a:lumMod val="75000"/>
                  </a:schemeClr>
                </a:solidFill>
                <a:sym typeface="Wingdings" panose="05000000000000000000" pitchFamily="2" charset="2"/>
              </a:rPr>
              <a:t> deity of Christ   attempt to show their unity in the one person of Jesus Christ . </a:t>
            </a:r>
            <a:endParaRPr lang="en-US" dirty="0">
              <a:solidFill>
                <a:schemeClr val="bg1">
                  <a:lumMod val="75000"/>
                </a:schemeClr>
              </a:solidFill>
            </a:endParaRPr>
          </a:p>
        </p:txBody>
      </p:sp>
    </p:spTree>
    <p:extLst>
      <p:ext uri="{BB962C8B-B14F-4D97-AF65-F5344CB8AC3E}">
        <p14:creationId xmlns:p14="http://schemas.microsoft.com/office/powerpoint/2010/main" val="17475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http://www.turnbacktogod.com/wp-content/uploads/2008/07/jesus-christ-cross-0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8600" cy="68389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1569660"/>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a:p>
            <a:pPr marL="1371600" lvl="2" indent="-457200">
              <a:buAutoNum type="alphaUcPeriod"/>
            </a:pPr>
            <a:r>
              <a:rPr lang="en-US" sz="2400" b="1" dirty="0" smtClean="0">
                <a:solidFill>
                  <a:schemeClr val="bg1">
                    <a:lumMod val="95000"/>
                  </a:schemeClr>
                </a:solidFill>
              </a:rPr>
              <a:t>Deity of Christ</a:t>
            </a:r>
          </a:p>
          <a:p>
            <a:pPr marL="1371600" lvl="2" indent="-457200">
              <a:buAutoNum type="alphaUcPeriod"/>
            </a:pPr>
            <a:r>
              <a:rPr lang="en-US" sz="2400" b="1" dirty="0" smtClean="0">
                <a:solidFill>
                  <a:schemeClr val="bg1">
                    <a:lumMod val="95000"/>
                  </a:schemeClr>
                </a:solidFill>
              </a:rPr>
              <a:t>Incarnation</a:t>
            </a:r>
          </a:p>
        </p:txBody>
      </p:sp>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
        <p:nvSpPr>
          <p:cNvPr id="12" name="Rounded Rectangular Callout 11"/>
          <p:cNvSpPr/>
          <p:nvPr/>
        </p:nvSpPr>
        <p:spPr>
          <a:xfrm>
            <a:off x="381000" y="2256325"/>
            <a:ext cx="1981200" cy="1371600"/>
          </a:xfrm>
          <a:prstGeom prst="wedgeRoundRectCallout">
            <a:avLst>
              <a:gd name="adj1" fmla="val 50020"/>
              <a:gd name="adj2" fmla="val 77989"/>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Human Limitations &amp; weaknesses</a:t>
            </a:r>
            <a:endParaRPr lang="en-US" dirty="0">
              <a:effectLst>
                <a:outerShdw blurRad="38100" dist="38100" dir="2700000" algn="tl">
                  <a:srgbClr val="000000">
                    <a:alpha val="43137"/>
                  </a:srgbClr>
                </a:outerShdw>
              </a:effectLst>
            </a:endParaRPr>
          </a:p>
        </p:txBody>
      </p:sp>
      <p:sp>
        <p:nvSpPr>
          <p:cNvPr id="13" name="Rounded Rectangular Callout 12"/>
          <p:cNvSpPr/>
          <p:nvPr/>
        </p:nvSpPr>
        <p:spPr>
          <a:xfrm>
            <a:off x="227027" y="4268724"/>
            <a:ext cx="1304869" cy="612648"/>
          </a:xfrm>
          <a:prstGeom prst="wedgeRoundRectCallout">
            <a:avLst>
              <a:gd name="adj1" fmla="val 79176"/>
              <a:gd name="adj2" fmla="val -4463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rPr>
              <a:t>Sinlessness</a:t>
            </a:r>
            <a:endParaRPr lang="en-US" dirty="0">
              <a:effectLst>
                <a:outerShdw blurRad="38100" dist="38100" dir="2700000" algn="tl">
                  <a:srgbClr val="000000">
                    <a:alpha val="43137"/>
                  </a:srgbClr>
                </a:outerShdw>
              </a:effectLst>
            </a:endParaRPr>
          </a:p>
        </p:txBody>
      </p:sp>
      <p:sp>
        <p:nvSpPr>
          <p:cNvPr id="14" name="Rounded Rectangular Callout 13"/>
          <p:cNvSpPr/>
          <p:nvPr/>
        </p:nvSpPr>
        <p:spPr>
          <a:xfrm>
            <a:off x="206178" y="5176197"/>
            <a:ext cx="1547024" cy="1177047"/>
          </a:xfrm>
          <a:prstGeom prst="wedgeRoundRectCallout">
            <a:avLst>
              <a:gd name="adj1" fmla="val 10740"/>
              <a:gd name="adj2" fmla="val -82577"/>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“Could Jesus have sinned?”</a:t>
            </a:r>
            <a:endParaRPr lang="en-US" dirty="0">
              <a:effectLst>
                <a:outerShdw blurRad="38100" dist="38100" dir="2700000" algn="tl">
                  <a:srgbClr val="000000">
                    <a:alpha val="43137"/>
                  </a:srgbClr>
                </a:outerShdw>
              </a:effectLst>
            </a:endParaRPr>
          </a:p>
        </p:txBody>
      </p:sp>
      <p:sp>
        <p:nvSpPr>
          <p:cNvPr id="15" name="Rounded Rectangular Callout 14"/>
          <p:cNvSpPr/>
          <p:nvPr/>
        </p:nvSpPr>
        <p:spPr>
          <a:xfrm>
            <a:off x="1891212" y="5190788"/>
            <a:ext cx="1461588" cy="612648"/>
          </a:xfrm>
          <a:prstGeom prst="wedgeRoundRectCallout">
            <a:avLst>
              <a:gd name="adj1" fmla="val -2696"/>
              <a:gd name="adj2" fmla="val -161108"/>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
        <p:nvSpPr>
          <p:cNvPr id="16" name="Rounded Rectangular Callout 15"/>
          <p:cNvSpPr/>
          <p:nvPr/>
        </p:nvSpPr>
        <p:spPr>
          <a:xfrm>
            <a:off x="2362200" y="6053847"/>
            <a:ext cx="1981200" cy="612648"/>
          </a:xfrm>
          <a:prstGeom prst="wedgeRoundRectCallout">
            <a:avLst>
              <a:gd name="adj1" fmla="val 15124"/>
              <a:gd name="adj2" fmla="val -283225"/>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Perpetuity</a:t>
            </a:r>
            <a:endParaRPr lang="en-US" dirty="0">
              <a:effectLst>
                <a:outerShdw blurRad="38100" dist="38100" dir="2700000" algn="tl">
                  <a:srgbClr val="000000">
                    <a:alpha val="43137"/>
                  </a:srgbClr>
                </a:outerShdw>
              </a:effectLst>
            </a:endParaRPr>
          </a:p>
        </p:txBody>
      </p:sp>
      <p:sp>
        <p:nvSpPr>
          <p:cNvPr id="17" name="Rounded Rectangular Callout 16"/>
          <p:cNvSpPr/>
          <p:nvPr/>
        </p:nvSpPr>
        <p:spPr>
          <a:xfrm>
            <a:off x="4605033" y="1708332"/>
            <a:ext cx="1981200" cy="612648"/>
          </a:xfrm>
          <a:prstGeom prst="wedgeRoundRectCallout">
            <a:avLst>
              <a:gd name="adj1" fmla="val -17510"/>
              <a:gd name="adj2" fmla="val 297206"/>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Direct Claims</a:t>
            </a:r>
            <a:endParaRPr lang="en-US" dirty="0">
              <a:effectLst>
                <a:outerShdw blurRad="38100" dist="38100" dir="2700000" algn="tl">
                  <a:srgbClr val="000000">
                    <a:alpha val="43137"/>
                  </a:srgbClr>
                </a:outerShdw>
              </a:effectLst>
            </a:endParaRPr>
          </a:p>
        </p:txBody>
      </p:sp>
      <p:sp>
        <p:nvSpPr>
          <p:cNvPr id="18" name="Rounded Rectangular Callout 17"/>
          <p:cNvSpPr/>
          <p:nvPr/>
        </p:nvSpPr>
        <p:spPr>
          <a:xfrm>
            <a:off x="5638800" y="2475689"/>
            <a:ext cx="1981200" cy="612648"/>
          </a:xfrm>
          <a:prstGeom prst="wedgeRoundRectCallout">
            <a:avLst>
              <a:gd name="adj1" fmla="val -38023"/>
              <a:gd name="adj2" fmla="val 15699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Evidence</a:t>
            </a:r>
            <a:endParaRPr lang="en-US" dirty="0">
              <a:effectLst>
                <a:outerShdw blurRad="38100" dist="38100" dir="2700000" algn="tl">
                  <a:srgbClr val="000000">
                    <a:alpha val="43137"/>
                  </a:srgbClr>
                </a:outerShdw>
              </a:effectLst>
            </a:endParaRPr>
          </a:p>
        </p:txBody>
      </p:sp>
      <p:sp>
        <p:nvSpPr>
          <p:cNvPr id="19" name="Rounded Rectangular Callout 18"/>
          <p:cNvSpPr/>
          <p:nvPr/>
        </p:nvSpPr>
        <p:spPr>
          <a:xfrm>
            <a:off x="7040417" y="3161612"/>
            <a:ext cx="1981200" cy="612648"/>
          </a:xfrm>
          <a:prstGeom prst="wedgeRoundRectCallout">
            <a:avLst>
              <a:gd name="adj1" fmla="val -87906"/>
              <a:gd name="adj2" fmla="val 84632"/>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Kenosis theory</a:t>
            </a:r>
            <a:endParaRPr lang="en-US" dirty="0">
              <a:effectLst>
                <a:outerShdw blurRad="38100" dist="38100" dir="2700000" algn="tl">
                  <a:srgbClr val="000000">
                    <a:alpha val="43137"/>
                  </a:srgbClr>
                </a:outerShdw>
              </a:effectLst>
            </a:endParaRPr>
          </a:p>
        </p:txBody>
      </p:sp>
      <p:sp>
        <p:nvSpPr>
          <p:cNvPr id="20" name="Rounded Rectangular Callout 19"/>
          <p:cNvSpPr/>
          <p:nvPr/>
        </p:nvSpPr>
        <p:spPr>
          <a:xfrm>
            <a:off x="6996545" y="4649724"/>
            <a:ext cx="1981200" cy="612648"/>
          </a:xfrm>
          <a:prstGeom prst="wedgeRoundRectCallout">
            <a:avLst>
              <a:gd name="adj1" fmla="val -79048"/>
              <a:gd name="adj2" fmla="val -112865"/>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Incarnation</a:t>
            </a:r>
            <a:endParaRPr lang="en-US" dirty="0">
              <a:effectLst>
                <a:outerShdw blurRad="38100" dist="38100" dir="2700000" algn="tl">
                  <a:srgbClr val="000000">
                    <a:alpha val="43137"/>
                  </a:srgbClr>
                </a:outerShdw>
              </a:effectLst>
            </a:endParaRPr>
          </a:p>
        </p:txBody>
      </p:sp>
      <p:sp>
        <p:nvSpPr>
          <p:cNvPr id="21" name="Rounded Rectangular Callout 20"/>
          <p:cNvSpPr/>
          <p:nvPr/>
        </p:nvSpPr>
        <p:spPr>
          <a:xfrm>
            <a:off x="5867400" y="5743644"/>
            <a:ext cx="1981200" cy="609600"/>
          </a:xfrm>
          <a:prstGeom prst="wedgeRoundRectCallout">
            <a:avLst>
              <a:gd name="adj1" fmla="val -56204"/>
              <a:gd name="adj2" fmla="val -244878"/>
              <a:gd name="adj3" fmla="val 16667"/>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Why necessary?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886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09600" y="0"/>
            <a:ext cx="7772400" cy="1143000"/>
          </a:xfrm>
        </p:spPr>
        <p:txBody>
          <a:bodyPr/>
          <a:lstStyle/>
          <a:p>
            <a:r>
              <a:rPr lang="en-US" sz="3200" dirty="0">
                <a:solidFill>
                  <a:schemeClr val="bg1"/>
                </a:solidFill>
                <a:latin typeface="Ringbearer" pitchFamily="18" charset="0"/>
              </a:rPr>
              <a:t>Christology</a:t>
            </a:r>
            <a:endParaRPr lang="en-US" sz="3200" dirty="0" smtClean="0">
              <a:solidFill>
                <a:schemeClr val="bg1"/>
              </a:solidFill>
              <a:latin typeface="Ringbearer" pitchFamily="18" charset="0"/>
            </a:endParaRPr>
          </a:p>
        </p:txBody>
      </p:sp>
      <p:sp>
        <p:nvSpPr>
          <p:cNvPr id="2" name="Rectangle 1"/>
          <p:cNvSpPr/>
          <p:nvPr/>
        </p:nvSpPr>
        <p:spPr>
          <a:xfrm>
            <a:off x="153069" y="685800"/>
            <a:ext cx="8305800" cy="830997"/>
          </a:xfrm>
          <a:prstGeom prst="rect">
            <a:avLst/>
          </a:prstGeom>
        </p:spPr>
        <p:txBody>
          <a:bodyPr wrap="square">
            <a:spAutoFit/>
          </a:bodyPr>
          <a:lstStyle/>
          <a:p>
            <a:pPr marL="571500" indent="-571500">
              <a:buAutoNum type="romanUcPeriod"/>
            </a:pPr>
            <a:r>
              <a:rPr lang="en-US" sz="2400" b="1" dirty="0" smtClean="0">
                <a:solidFill>
                  <a:schemeClr val="bg1">
                    <a:lumMod val="95000"/>
                  </a:schemeClr>
                </a:solidFill>
              </a:rPr>
              <a:t>The </a:t>
            </a:r>
            <a:r>
              <a:rPr lang="en-US" sz="2400" b="1" dirty="0">
                <a:solidFill>
                  <a:schemeClr val="bg1">
                    <a:lumMod val="95000"/>
                  </a:schemeClr>
                </a:solidFill>
              </a:rPr>
              <a:t>Person of </a:t>
            </a:r>
            <a:r>
              <a:rPr lang="en-US" sz="2400" b="1" dirty="0" smtClean="0">
                <a:solidFill>
                  <a:schemeClr val="bg1">
                    <a:lumMod val="95000"/>
                  </a:schemeClr>
                </a:solidFill>
              </a:rPr>
              <a:t>Christ</a:t>
            </a:r>
          </a:p>
          <a:p>
            <a:pPr marL="1371600" lvl="2" indent="-457200">
              <a:buAutoNum type="alphaUcPeriod"/>
            </a:pPr>
            <a:r>
              <a:rPr lang="en-US" sz="2400" b="1" dirty="0" smtClean="0">
                <a:solidFill>
                  <a:schemeClr val="bg1">
                    <a:lumMod val="95000"/>
                  </a:schemeClr>
                </a:solidFill>
              </a:rPr>
              <a:t>Humanity of Christ</a:t>
            </a:r>
          </a:p>
        </p:txBody>
      </p:sp>
      <p:pic>
        <p:nvPicPr>
          <p:cNvPr id="1028" name="Picture 4" descr="http://2.bp.blogspot.com/-Yx4OP65Ja-0/TvYPGrTDs0I/AAAAAAAAAbU/llbCuZmLLt0/s1600/nativity.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
                    </a14:imgEffect>
                    <a14:imgEffect>
                      <a14:brightnessContrast bright="-47000" contrast="19000"/>
                    </a14:imgEffect>
                  </a14:imgLayer>
                </a14:imgProps>
              </a:ext>
              <a:ext uri="{28A0092B-C50C-407E-A947-70E740481C1C}">
                <a14:useLocalDpi xmlns:a14="http://schemas.microsoft.com/office/drawing/2010/main" val="0"/>
              </a:ext>
            </a:extLst>
          </a:blip>
          <a:srcRect/>
          <a:stretch>
            <a:fillRect/>
          </a:stretch>
        </p:blipFill>
        <p:spPr bwMode="auto">
          <a:xfrm>
            <a:off x="166924" y="2286000"/>
            <a:ext cx="891650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500976" y="3641434"/>
            <a:ext cx="3452024"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Humanity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9" name="Oval 8"/>
          <p:cNvSpPr/>
          <p:nvPr/>
        </p:nvSpPr>
        <p:spPr>
          <a:xfrm>
            <a:off x="3886200" y="3593068"/>
            <a:ext cx="3124200" cy="1219200"/>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effectLst>
                  <a:outerShdw blurRad="38100" dist="38100" dir="2700000" algn="tl">
                    <a:srgbClr val="000000">
                      <a:alpha val="43137"/>
                    </a:srgbClr>
                  </a:outerShdw>
                </a:effectLst>
              </a:rPr>
              <a:t>Deity</a:t>
            </a:r>
            <a:endParaRPr lang="en-US" sz="20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3939376" y="4018002"/>
            <a:ext cx="1371600" cy="369332"/>
          </a:xfrm>
          <a:prstGeom prst="rect">
            <a:avLst/>
          </a:prstGeom>
          <a:noFill/>
        </p:spPr>
        <p:txBody>
          <a:bodyPr wrap="square" rtlCol="0">
            <a:spAutoFit/>
          </a:bodyPr>
          <a:lstStyle/>
          <a:p>
            <a:r>
              <a:rPr lang="en-US" sz="1400" b="1" dirty="0">
                <a:solidFill>
                  <a:schemeClr val="bg1">
                    <a:lumMod val="95000"/>
                  </a:schemeClr>
                </a:solidFill>
                <a:effectLst>
                  <a:outerShdw blurRad="38100" dist="38100" dir="2700000" algn="tl">
                    <a:srgbClr val="000000">
                      <a:alpha val="43137"/>
                    </a:srgbClr>
                  </a:outerShdw>
                </a:effectLst>
              </a:rPr>
              <a:t>of </a:t>
            </a:r>
            <a:r>
              <a:rPr lang="en-US" b="1" dirty="0" smtClean="0">
                <a:solidFill>
                  <a:schemeClr val="bg1">
                    <a:lumMod val="95000"/>
                  </a:schemeClr>
                </a:solidFill>
                <a:effectLst>
                  <a:outerShdw blurRad="38100" dist="38100" dir="2700000" algn="tl">
                    <a:srgbClr val="000000">
                      <a:alpha val="43137"/>
                    </a:srgbClr>
                  </a:outerShdw>
                </a:effectLst>
              </a:rPr>
              <a:t>Christ</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7" name="Rounded Rectangular Callout 6"/>
          <p:cNvSpPr/>
          <p:nvPr/>
        </p:nvSpPr>
        <p:spPr>
          <a:xfrm>
            <a:off x="2514600" y="2454122"/>
            <a:ext cx="1981200" cy="612648"/>
          </a:xfrm>
          <a:prstGeom prst="wedgeRoundRectCallout">
            <a:avLst>
              <a:gd name="adj1" fmla="val -19652"/>
              <a:gd name="adj2" fmla="val 192892"/>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Virgin birth</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36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13859</TotalTime>
  <Words>4826</Words>
  <Application>Microsoft Office PowerPoint</Application>
  <PresentationFormat>On-screen Show (4:3)</PresentationFormat>
  <Paragraphs>696</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1_Office Theme</vt:lpstr>
      <vt:lpstr>Systematic Theology</vt:lpstr>
      <vt:lpstr>Christology: part 1</vt:lpstr>
      <vt:lpstr>Christology</vt:lpstr>
      <vt:lpstr>Christology</vt:lpstr>
      <vt:lpstr>PowerPoint Presentation</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lpstr>Christology</vt:lpstr>
    </vt:vector>
  </TitlesOfParts>
  <Company>Seven Rivers Christian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Theology</dc:title>
  <dc:creator>Chris Eckart</dc:creator>
  <cp:lastModifiedBy>Chris Eckart</cp:lastModifiedBy>
  <cp:revision>235</cp:revision>
  <cp:lastPrinted>2015-04-21T13:04:01Z</cp:lastPrinted>
  <dcterms:created xsi:type="dcterms:W3CDTF">2013-05-14T12:44:26Z</dcterms:created>
  <dcterms:modified xsi:type="dcterms:W3CDTF">2016-01-22T16:12:12Z</dcterms:modified>
</cp:coreProperties>
</file>