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76" r:id="rId3"/>
    <p:sldId id="258" r:id="rId4"/>
    <p:sldId id="259" r:id="rId5"/>
    <p:sldId id="260" r:id="rId6"/>
    <p:sldId id="277" r:id="rId7"/>
    <p:sldId id="261" r:id="rId8"/>
    <p:sldId id="262" r:id="rId9"/>
    <p:sldId id="263" r:id="rId10"/>
    <p:sldId id="264" r:id="rId11"/>
    <p:sldId id="265" r:id="rId12"/>
    <p:sldId id="266" r:id="rId13"/>
    <p:sldId id="272" r:id="rId14"/>
    <p:sldId id="267" r:id="rId15"/>
    <p:sldId id="268" r:id="rId16"/>
    <p:sldId id="274" r:id="rId17"/>
    <p:sldId id="273" r:id="rId18"/>
    <p:sldId id="275" r:id="rId19"/>
    <p:sldId id="270" r:id="rId20"/>
    <p:sldId id="27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08"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F80BFD-C807-4074-B7E6-7E44B225F702}" type="datetimeFigureOut">
              <a:rPr lang="en-US" smtClean="0">
                <a:solidFill>
                  <a:prstClr val="black">
                    <a:tint val="75000"/>
                  </a:prstClr>
                </a:solidFill>
              </a: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3878B9-993A-455D-BE2F-CBBC9B63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669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80BFD-C807-4074-B7E6-7E44B225F702}" type="datetimeFigureOut">
              <a:rPr lang="en-US" smtClean="0">
                <a:solidFill>
                  <a:prstClr val="black">
                    <a:tint val="75000"/>
                  </a:prstClr>
                </a:solidFill>
              </a: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3878B9-993A-455D-BE2F-CBBC9B63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172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80BFD-C807-4074-B7E6-7E44B225F702}" type="datetimeFigureOut">
              <a:rPr lang="en-US" smtClean="0">
                <a:solidFill>
                  <a:prstClr val="black">
                    <a:tint val="75000"/>
                  </a:prstClr>
                </a:solidFill>
              </a: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3878B9-993A-455D-BE2F-CBBC9B63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07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F80BFD-C807-4074-B7E6-7E44B225F702}" type="datetimeFigureOut">
              <a:rPr lang="en-US" smtClean="0">
                <a:solidFill>
                  <a:prstClr val="black">
                    <a:tint val="75000"/>
                  </a:prstClr>
                </a:solidFill>
              </a: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3878B9-993A-455D-BE2F-CBBC9B63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462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F80BFD-C807-4074-B7E6-7E44B225F702}" type="datetimeFigureOut">
              <a:rPr lang="en-US" smtClean="0">
                <a:solidFill>
                  <a:prstClr val="black">
                    <a:tint val="75000"/>
                  </a:prstClr>
                </a:solidFill>
              </a:rPr>
              <a:pPr/>
              <a:t>10/29/2015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3878B9-993A-455D-BE2F-CBBC9B63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70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F80BFD-C807-4074-B7E6-7E44B225F702}" type="datetimeFigureOut">
              <a:rPr lang="en-US" smtClean="0">
                <a:solidFill>
                  <a:prstClr val="black">
                    <a:tint val="75000"/>
                  </a:prstClr>
                </a:solidFill>
              </a:rPr>
              <a:pPr/>
              <a:t>10/29/2015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3878B9-993A-455D-BE2F-CBBC9B63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179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F80BFD-C807-4074-B7E6-7E44B225F702}" type="datetimeFigureOut">
              <a:rPr lang="en-US" smtClean="0">
                <a:solidFill>
                  <a:prstClr val="black">
                    <a:tint val="75000"/>
                  </a:prstClr>
                </a:solidFill>
              </a:rPr>
              <a:pPr/>
              <a:t>10/29/2015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3878B9-993A-455D-BE2F-CBBC9B63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9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F80BFD-C807-4074-B7E6-7E44B225F702}" type="datetimeFigureOut">
              <a:rPr lang="en-US" smtClean="0">
                <a:solidFill>
                  <a:prstClr val="black">
                    <a:tint val="75000"/>
                  </a:prstClr>
                </a:solidFill>
              </a:rPr>
              <a:pPr/>
              <a:t>10/29/2015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3878B9-993A-455D-BE2F-CBBC9B63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502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F80BFD-C807-4074-B7E6-7E44B225F702}" type="datetimeFigureOut">
              <a:rPr lang="en-US" smtClean="0">
                <a:solidFill>
                  <a:prstClr val="black">
                    <a:tint val="75000"/>
                  </a:prstClr>
                </a:solidFill>
              </a:rPr>
              <a:pPr/>
              <a:t>10/29/2015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3878B9-993A-455D-BE2F-CBBC9B63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764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80BFD-C807-4074-B7E6-7E44B225F702}" type="datetimeFigureOut">
              <a:rPr lang="en-US" smtClean="0">
                <a:solidFill>
                  <a:prstClr val="black">
                    <a:tint val="75000"/>
                  </a:prstClr>
                </a:solidFill>
              </a:rPr>
              <a:pPr/>
              <a:t>10/29/2015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3878B9-993A-455D-BE2F-CBBC9B63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9177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F80BFD-C807-4074-B7E6-7E44B225F702}" type="datetimeFigureOut">
              <a:rPr lang="en-US" smtClean="0">
                <a:solidFill>
                  <a:prstClr val="black">
                    <a:tint val="75000"/>
                  </a:prstClr>
                </a:solidFill>
              </a:rPr>
              <a:pPr/>
              <a:t>10/29/2015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3878B9-993A-455D-BE2F-CBBC9B63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69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bg2">
                <a:lumMod val="10000"/>
              </a:schemeClr>
            </a:gs>
            <a:gs pos="34000">
              <a:schemeClr val="tx1">
                <a:lumMod val="75000"/>
                <a:lumOff val="25000"/>
              </a:schemeClr>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F80BFD-C807-4074-B7E6-7E44B225F702}" type="datetimeFigureOut">
              <a:rPr lang="en-US" smtClean="0">
                <a:solidFill>
                  <a:prstClr val="black">
                    <a:tint val="75000"/>
                  </a:prstClr>
                </a:solidFill>
              </a:rPr>
              <a:pPr/>
              <a:t>10/29/2015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3878B9-993A-455D-BE2F-CBBC9B6397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454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cad=rja&amp;uact=8&amp;ved=0CAcQjRxqFQoTCIn_76ux6MgCFcrZJgodz4YECQ&amp;url=http%3A%2F%2Fjqi.umd.edu%2Fnews%2Fphil-schewes-book-published&amp;psig=AFQjCNGR-Vw1ntaCK4OVRhs3LIT6a7krOg&amp;ust=1446232270115848"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pcahistory.org/creation/report.html#d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url?sa=i&amp;rct=j&amp;q=&amp;esrc=s&amp;source=images&amp;cd=&amp;cad=rja&amp;uact=8&amp;ved=0CAcQjRxqFQoTCL2M_tGt6MgCFYVKJgodu0IBLA&amp;url=http%3A%2F%2Flearner.org%2Fcourses%2Fenvsci%2Fscientist%2Findex.php&amp;psig=AFQjCNH_04plLpXJBeTOO6pdndAexDqQTw&amp;ust=144623131408056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V5EPymcW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367113" y="4495800"/>
            <a:ext cx="6400800" cy="1752600"/>
          </a:xfrm>
        </p:spPr>
        <p:txBody>
          <a:bodyPr/>
          <a:lstStyle/>
          <a:p>
            <a:r>
              <a:rPr lang="en-US" dirty="0">
                <a:solidFill>
                  <a:schemeClr val="bg1"/>
                </a:solidFill>
                <a:latin typeface="Goudy Old Style" pitchFamily="18" charset="0"/>
              </a:rPr>
              <a:t>w</a:t>
            </a:r>
            <a:r>
              <a:rPr lang="en-US" dirty="0" smtClean="0">
                <a:solidFill>
                  <a:schemeClr val="bg1"/>
                </a:solidFill>
                <a:latin typeface="Goudy Old Style" pitchFamily="18" charset="0"/>
              </a:rPr>
              <a:t>e were created 2.0</a:t>
            </a:r>
          </a:p>
          <a:p>
            <a:r>
              <a:rPr lang="en-US" sz="2000" dirty="0" smtClean="0">
                <a:solidFill>
                  <a:schemeClr val="bg1">
                    <a:lumMod val="50000"/>
                  </a:schemeClr>
                </a:solidFill>
                <a:latin typeface="Goudy Old Style" pitchFamily="18" charset="0"/>
              </a:rPr>
              <a:t>(biological perspective: What can we say about reality when it comes to Christianity and Evolutionary theory?)</a:t>
            </a:r>
            <a:endParaRPr lang="en-US" sz="2000" dirty="0">
              <a:solidFill>
                <a:schemeClr val="bg1">
                  <a:lumMod val="50000"/>
                </a:schemeClr>
              </a:solidFill>
              <a:latin typeface="Goudy Old Style" pitchFamily="18" charset="0"/>
            </a:endParaRPr>
          </a:p>
        </p:txBody>
      </p:sp>
      <p:pic>
        <p:nvPicPr>
          <p:cNvPr id="1026" name="Picture 2" descr="http://www.davecrabb.com/wp-content/uploads/2012/06/Creation-74088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62000"/>
            <a:ext cx="9152974" cy="333940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29400" y="6248400"/>
            <a:ext cx="2286000" cy="381000"/>
          </a:xfrm>
          <a:prstGeom prst="rect">
            <a:avLst/>
          </a:prstGeom>
          <a:noFill/>
        </p:spPr>
        <p:txBody>
          <a:bodyPr wrap="square" rtlCol="0">
            <a:spAutoFit/>
          </a:bodyPr>
          <a:lstStyle/>
          <a:p>
            <a:pPr algn="r"/>
            <a:r>
              <a:rPr lang="en-US" dirty="0">
                <a:solidFill>
                  <a:prstClr val="white">
                    <a:lumMod val="65000"/>
                  </a:prstClr>
                </a:solidFill>
                <a:latin typeface="Goudy Old Style" pitchFamily="18" charset="0"/>
              </a:rPr>
              <a:t>l</a:t>
            </a:r>
            <a:r>
              <a:rPr lang="en-US" dirty="0" smtClean="0">
                <a:solidFill>
                  <a:prstClr val="white">
                    <a:lumMod val="65000"/>
                  </a:prstClr>
                </a:solidFill>
                <a:latin typeface="Goudy Old Style" pitchFamily="18" charset="0"/>
              </a:rPr>
              <a:t>ife science- 10.19.15</a:t>
            </a:r>
            <a:endParaRPr lang="en-US" dirty="0">
              <a:solidFill>
                <a:prstClr val="white">
                  <a:lumMod val="65000"/>
                </a:prstClr>
              </a:solidFill>
              <a:latin typeface="Goudy Old Style" pitchFamily="18" charset="0"/>
            </a:endParaRPr>
          </a:p>
        </p:txBody>
      </p:sp>
    </p:spTree>
    <p:extLst>
      <p:ext uri="{BB962C8B-B14F-4D97-AF65-F5344CB8AC3E}">
        <p14:creationId xmlns:p14="http://schemas.microsoft.com/office/powerpoint/2010/main" val="12820885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808038"/>
          </a:xfrm>
        </p:spPr>
        <p:txBody>
          <a:bodyPr>
            <a:normAutofit/>
          </a:bodyPr>
          <a:lstStyle/>
          <a:p>
            <a:r>
              <a:rPr lang="en-US" dirty="0" smtClean="0">
                <a:solidFill>
                  <a:schemeClr val="bg1"/>
                </a:solidFill>
                <a:latin typeface="Goudy Old Style" pitchFamily="18" charset="0"/>
              </a:rPr>
              <a:t>we were created</a:t>
            </a:r>
            <a:endParaRPr lang="en-US" dirty="0"/>
          </a:p>
        </p:txBody>
      </p:sp>
      <p:sp>
        <p:nvSpPr>
          <p:cNvPr id="7" name="Rectangle 6"/>
          <p:cNvSpPr/>
          <p:nvPr/>
        </p:nvSpPr>
        <p:spPr>
          <a:xfrm>
            <a:off x="381000" y="990600"/>
            <a:ext cx="8305800" cy="3785652"/>
          </a:xfrm>
          <a:prstGeom prst="rect">
            <a:avLst/>
          </a:prstGeom>
        </p:spPr>
        <p:txBody>
          <a:bodyPr wrap="square">
            <a:spAutoFit/>
          </a:bodyPr>
          <a:lstStyle/>
          <a:p>
            <a:pPr algn="ctr"/>
            <a:r>
              <a:rPr lang="en-US" sz="4000" dirty="0">
                <a:solidFill>
                  <a:prstClr val="white"/>
                </a:solidFill>
                <a:latin typeface="Goudy Old Style" pitchFamily="18" charset="0"/>
              </a:rPr>
              <a:t>no. 7</a:t>
            </a:r>
          </a:p>
          <a:p>
            <a:pPr algn="ctr"/>
            <a:endParaRPr lang="en-US" sz="3600" dirty="0">
              <a:solidFill>
                <a:prstClr val="white"/>
              </a:solidFill>
              <a:latin typeface="Goudy Old Style" pitchFamily="18" charset="0"/>
            </a:endParaRPr>
          </a:p>
          <a:p>
            <a:pPr algn="ctr"/>
            <a:r>
              <a:rPr lang="en-US" sz="4000" dirty="0" smtClean="0">
                <a:solidFill>
                  <a:prstClr val="white"/>
                </a:solidFill>
                <a:latin typeface="Goudy Old Style" pitchFamily="18" charset="0"/>
              </a:rPr>
              <a:t>Entropy: biological information is maintained (in a perfect world) through ordinary generation and </a:t>
            </a:r>
            <a:r>
              <a:rPr lang="en-US" sz="4000" dirty="0">
                <a:solidFill>
                  <a:prstClr val="white"/>
                </a:solidFill>
                <a:latin typeface="Goudy Old Style" pitchFamily="18" charset="0"/>
              </a:rPr>
              <a:t>(at best</a:t>
            </a:r>
            <a:r>
              <a:rPr lang="en-US" sz="4000" dirty="0" smtClean="0">
                <a:solidFill>
                  <a:prstClr val="white"/>
                </a:solidFill>
                <a:latin typeface="Goudy Old Style" pitchFamily="18" charset="0"/>
              </a:rPr>
              <a:t>) lost/fatal, in mutations.</a:t>
            </a:r>
            <a:endParaRPr lang="en-US" sz="4000" dirty="0">
              <a:solidFill>
                <a:prstClr val="black"/>
              </a:solidFill>
            </a:endParaRPr>
          </a:p>
        </p:txBody>
      </p:sp>
      <p:sp>
        <p:nvSpPr>
          <p:cNvPr id="5" name="Rectangle 4"/>
          <p:cNvSpPr/>
          <p:nvPr/>
        </p:nvSpPr>
        <p:spPr>
          <a:xfrm>
            <a:off x="228600" y="838200"/>
            <a:ext cx="3429000" cy="1569660"/>
          </a:xfrm>
          <a:prstGeom prst="rect">
            <a:avLst/>
          </a:prstGeom>
        </p:spPr>
        <p:txBody>
          <a:bodyPr wrap="square">
            <a:spAutoFit/>
          </a:bodyPr>
          <a:lstStyle/>
          <a:p>
            <a:r>
              <a:rPr lang="en-US" sz="2400" dirty="0" smtClean="0">
                <a:solidFill>
                  <a:srgbClr val="9BBB59">
                    <a:lumMod val="75000"/>
                  </a:srgbClr>
                </a:solidFill>
                <a:latin typeface="Garamond" pitchFamily="18" charset="0"/>
              </a:rPr>
              <a:t>Energy: What happens if you don’t attend to your room?</a:t>
            </a:r>
          </a:p>
          <a:p>
            <a:endParaRPr lang="en-US" sz="2400" dirty="0">
              <a:solidFill>
                <a:srgbClr val="9BBB59">
                  <a:lumMod val="75000"/>
                </a:srgbClr>
              </a:solidFill>
              <a:latin typeface="Garamond" pitchFamily="18" charset="0"/>
            </a:endParaRPr>
          </a:p>
        </p:txBody>
      </p:sp>
      <p:sp>
        <p:nvSpPr>
          <p:cNvPr id="4" name="Rectangle 3"/>
          <p:cNvSpPr/>
          <p:nvPr/>
        </p:nvSpPr>
        <p:spPr>
          <a:xfrm>
            <a:off x="2286000" y="5562600"/>
            <a:ext cx="5943600" cy="830997"/>
          </a:xfrm>
          <a:prstGeom prst="rect">
            <a:avLst/>
          </a:prstGeom>
        </p:spPr>
        <p:txBody>
          <a:bodyPr wrap="square">
            <a:spAutoFit/>
          </a:bodyPr>
          <a:lstStyle/>
          <a:p>
            <a:pPr lvl="0"/>
            <a:r>
              <a:rPr lang="en-US" sz="2400" dirty="0">
                <a:solidFill>
                  <a:srgbClr val="9BBB59">
                    <a:lumMod val="75000"/>
                  </a:srgbClr>
                </a:solidFill>
                <a:latin typeface="Garamond" pitchFamily="18" charset="0"/>
              </a:rPr>
              <a:t>Information: Consider the game “whisper down the lane”…</a:t>
            </a:r>
          </a:p>
        </p:txBody>
      </p:sp>
      <p:pic>
        <p:nvPicPr>
          <p:cNvPr id="3074" name="Picture 2" descr="http://blog.2modern.com/wp-content/uploads/2010/10/6a00d834522c5069e20133f2d9777e970b-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 y="4697769"/>
            <a:ext cx="1295400" cy="1818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descr="http://creativelycheap.com/wp-content/uploads/2013/10/cleanin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867400" y="990600"/>
            <a:ext cx="2743200" cy="13119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creativelycheap.com/wp-content/uploads/2013/10/cleaning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967076"/>
            <a:ext cx="2743200" cy="1311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7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animEffect transition="in" filter="fade">
                                      <p:cBhvr>
                                        <p:cTn id="2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808038"/>
          </a:xfrm>
        </p:spPr>
        <p:txBody>
          <a:bodyPr>
            <a:normAutofit/>
          </a:bodyPr>
          <a:lstStyle/>
          <a:p>
            <a:r>
              <a:rPr lang="en-US" dirty="0" smtClean="0">
                <a:solidFill>
                  <a:schemeClr val="bg1"/>
                </a:solidFill>
                <a:latin typeface="Goudy Old Style" pitchFamily="18" charset="0"/>
              </a:rPr>
              <a:t>we were created</a:t>
            </a:r>
            <a:endParaRPr lang="en-US" dirty="0"/>
          </a:p>
        </p:txBody>
      </p:sp>
      <p:sp>
        <p:nvSpPr>
          <p:cNvPr id="7" name="Rectangle 6"/>
          <p:cNvSpPr/>
          <p:nvPr/>
        </p:nvSpPr>
        <p:spPr>
          <a:xfrm>
            <a:off x="304800" y="685800"/>
            <a:ext cx="8610600" cy="2923877"/>
          </a:xfrm>
          <a:prstGeom prst="rect">
            <a:avLst/>
          </a:prstGeom>
        </p:spPr>
        <p:txBody>
          <a:bodyPr wrap="square">
            <a:spAutoFit/>
          </a:bodyPr>
          <a:lstStyle/>
          <a:p>
            <a:pPr algn="ctr"/>
            <a:r>
              <a:rPr lang="en-US" sz="4000" dirty="0">
                <a:solidFill>
                  <a:prstClr val="white"/>
                </a:solidFill>
                <a:latin typeface="Goudy Old Style" pitchFamily="18" charset="0"/>
              </a:rPr>
              <a:t>no. 8</a:t>
            </a:r>
          </a:p>
          <a:p>
            <a:pPr algn="ctr"/>
            <a:endParaRPr lang="en-US" sz="2400" dirty="0">
              <a:solidFill>
                <a:prstClr val="white"/>
              </a:solidFill>
              <a:latin typeface="Goudy Old Style" pitchFamily="18" charset="0"/>
            </a:endParaRPr>
          </a:p>
          <a:p>
            <a:pPr algn="ctr"/>
            <a:r>
              <a:rPr lang="en-US" sz="4000" dirty="0" smtClean="0">
                <a:solidFill>
                  <a:prstClr val="white"/>
                </a:solidFill>
                <a:latin typeface="Goudy Old Style" pitchFamily="18" charset="0"/>
              </a:rPr>
              <a:t>The Genesis account, as </a:t>
            </a:r>
            <a:r>
              <a:rPr lang="en-US" sz="4000" dirty="0">
                <a:solidFill>
                  <a:prstClr val="white"/>
                </a:solidFill>
                <a:latin typeface="Goudy Old Style" pitchFamily="18" charset="0"/>
              </a:rPr>
              <a:t>H</a:t>
            </a:r>
            <a:r>
              <a:rPr lang="en-US" sz="4000" dirty="0" smtClean="0">
                <a:solidFill>
                  <a:prstClr val="white"/>
                </a:solidFill>
                <a:latin typeface="Goudy Old Style" pitchFamily="18" charset="0"/>
              </a:rPr>
              <a:t>ebrew poetry, was not intended to precisely address the scope of scientific questions on origins.</a:t>
            </a:r>
            <a:endParaRPr lang="en-US" sz="4000" dirty="0">
              <a:solidFill>
                <a:prstClr val="black"/>
              </a:solidFill>
            </a:endParaRPr>
          </a:p>
        </p:txBody>
      </p:sp>
      <p:sp>
        <p:nvSpPr>
          <p:cNvPr id="8" name="Rectangle 7"/>
          <p:cNvSpPr/>
          <p:nvPr/>
        </p:nvSpPr>
        <p:spPr>
          <a:xfrm>
            <a:off x="457200" y="3581400"/>
            <a:ext cx="7010400" cy="2246769"/>
          </a:xfrm>
          <a:prstGeom prst="rect">
            <a:avLst/>
          </a:prstGeom>
          <a:noFill/>
        </p:spPr>
        <p:txBody>
          <a:bodyPr wrap="square">
            <a:spAutoFit/>
          </a:bodyPr>
          <a:lstStyle/>
          <a:p>
            <a:r>
              <a:rPr lang="en-US" sz="2000" dirty="0">
                <a:solidFill>
                  <a:schemeClr val="accent6"/>
                </a:solidFill>
                <a:latin typeface="Garamond" pitchFamily="18" charset="0"/>
              </a:rPr>
              <a:t>“When you say you have a view, it’s one thing to say, “I think that this is the way it is.” It’s another thing to take a stand where you say: “Here I stand. I’m going to die on this mountain.” I could be wrong in my understanding of Genesis. It’s a very difficult to deal with the literary genre in the opening verses of the beginning chapters of Genesis. I think there has to be some room for some </a:t>
            </a:r>
            <a:endParaRPr lang="en-US" sz="2000" dirty="0" smtClean="0">
              <a:solidFill>
                <a:schemeClr val="accent6"/>
              </a:solidFill>
              <a:latin typeface="Garamond" pitchFamily="18" charset="0"/>
            </a:endParaRPr>
          </a:p>
          <a:p>
            <a:r>
              <a:rPr lang="en-US" sz="2000" dirty="0" smtClean="0">
                <a:solidFill>
                  <a:schemeClr val="accent6"/>
                </a:solidFill>
                <a:latin typeface="Garamond" pitchFamily="18" charset="0"/>
              </a:rPr>
              <a:t>flexibility </a:t>
            </a:r>
            <a:r>
              <a:rPr lang="en-US" sz="2000" dirty="0">
                <a:solidFill>
                  <a:schemeClr val="accent6"/>
                </a:solidFill>
                <a:latin typeface="Garamond" pitchFamily="18" charset="0"/>
              </a:rPr>
              <a:t>on </a:t>
            </a:r>
            <a:r>
              <a:rPr lang="en-US" sz="2000" dirty="0" smtClean="0">
                <a:solidFill>
                  <a:schemeClr val="accent6"/>
                </a:solidFill>
                <a:latin typeface="Garamond" pitchFamily="18" charset="0"/>
              </a:rPr>
              <a:t>it.”</a:t>
            </a:r>
            <a:r>
              <a:rPr lang="en-US" sz="2000" dirty="0">
                <a:solidFill>
                  <a:schemeClr val="accent6"/>
                </a:solidFill>
                <a:latin typeface="Garamond" pitchFamily="18" charset="0"/>
              </a:rPr>
              <a:t>			</a:t>
            </a:r>
            <a:r>
              <a:rPr lang="en-US" sz="2000" b="1" dirty="0" smtClean="0">
                <a:solidFill>
                  <a:schemeClr val="accent1">
                    <a:lumMod val="75000"/>
                  </a:schemeClr>
                </a:solidFill>
                <a:latin typeface="Garamond" pitchFamily="18" charset="0"/>
              </a:rPr>
              <a:t>R.C. Sproul</a:t>
            </a:r>
            <a:endParaRPr lang="en-US" sz="2000" dirty="0">
              <a:solidFill>
                <a:schemeClr val="accent1">
                  <a:lumMod val="75000"/>
                </a:schemeClr>
              </a:solidFill>
              <a:latin typeface="Garamond" pitchFamily="18" charset="0"/>
            </a:endParaRPr>
          </a:p>
        </p:txBody>
      </p:sp>
      <p:pic>
        <p:nvPicPr>
          <p:cNvPr id="1026" name="Picture 2" descr="http://ligonier-static-media.s3.amazonaws.com/uploads/sproul_podium_a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257800"/>
            <a:ext cx="2505075" cy="1219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44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808038"/>
          </a:xfrm>
        </p:spPr>
        <p:txBody>
          <a:bodyPr>
            <a:normAutofit/>
          </a:bodyPr>
          <a:lstStyle/>
          <a:p>
            <a:r>
              <a:rPr lang="en-US" dirty="0" smtClean="0">
                <a:solidFill>
                  <a:schemeClr val="bg1"/>
                </a:solidFill>
                <a:latin typeface="Goudy Old Style" pitchFamily="18" charset="0"/>
              </a:rPr>
              <a:t>we were created</a:t>
            </a:r>
            <a:endParaRPr lang="en-US" dirty="0"/>
          </a:p>
        </p:txBody>
      </p:sp>
      <p:sp>
        <p:nvSpPr>
          <p:cNvPr id="7" name="Rectangle 6"/>
          <p:cNvSpPr/>
          <p:nvPr/>
        </p:nvSpPr>
        <p:spPr>
          <a:xfrm>
            <a:off x="762000" y="1219200"/>
            <a:ext cx="7620000" cy="3539430"/>
          </a:xfrm>
          <a:prstGeom prst="rect">
            <a:avLst/>
          </a:prstGeom>
        </p:spPr>
        <p:txBody>
          <a:bodyPr wrap="square">
            <a:spAutoFit/>
          </a:bodyPr>
          <a:lstStyle/>
          <a:p>
            <a:pPr algn="ctr"/>
            <a:r>
              <a:rPr lang="en-US" sz="4000" dirty="0">
                <a:solidFill>
                  <a:prstClr val="white"/>
                </a:solidFill>
                <a:latin typeface="Goudy Old Style" pitchFamily="18" charset="0"/>
              </a:rPr>
              <a:t>no. 9</a:t>
            </a:r>
          </a:p>
          <a:p>
            <a:pPr algn="ctr"/>
            <a:endParaRPr lang="en-US" sz="4000" dirty="0">
              <a:solidFill>
                <a:prstClr val="white"/>
              </a:solidFill>
              <a:latin typeface="Goudy Old Style" pitchFamily="18" charset="0"/>
            </a:endParaRPr>
          </a:p>
          <a:p>
            <a:pPr algn="ctr"/>
            <a:r>
              <a:rPr lang="en-US" sz="4000" dirty="0" smtClean="0">
                <a:solidFill>
                  <a:prstClr val="white"/>
                </a:solidFill>
                <a:latin typeface="Goudy Old Style" pitchFamily="18" charset="0"/>
              </a:rPr>
              <a:t>The Big Bang as an event does not necessitate evolutionary mechanisms for life.</a:t>
            </a:r>
          </a:p>
          <a:p>
            <a:pPr algn="ctr"/>
            <a:r>
              <a:rPr lang="en-US" sz="2000" dirty="0" smtClean="0">
                <a:solidFill>
                  <a:schemeClr val="bg1">
                    <a:lumMod val="65000"/>
                  </a:schemeClr>
                </a:solidFill>
                <a:latin typeface="Goudy Old Style" pitchFamily="18" charset="0"/>
              </a:rPr>
              <a:t>(where you believe the singularity came from might!)</a:t>
            </a:r>
            <a:endParaRPr lang="en-US" sz="2000" dirty="0">
              <a:solidFill>
                <a:schemeClr val="bg1">
                  <a:lumMod val="65000"/>
                </a:schemeClr>
              </a:solidFill>
            </a:endParaRPr>
          </a:p>
        </p:txBody>
      </p:sp>
      <p:sp>
        <p:nvSpPr>
          <p:cNvPr id="8" name="Rectangle 7"/>
          <p:cNvSpPr/>
          <p:nvPr/>
        </p:nvSpPr>
        <p:spPr>
          <a:xfrm>
            <a:off x="533400" y="5334000"/>
            <a:ext cx="8305800" cy="584775"/>
          </a:xfrm>
          <a:prstGeom prst="rect">
            <a:avLst/>
          </a:prstGeom>
        </p:spPr>
        <p:txBody>
          <a:bodyPr wrap="square">
            <a:spAutoFit/>
          </a:bodyPr>
          <a:lstStyle/>
          <a:p>
            <a:r>
              <a:rPr lang="en-US" sz="3200" dirty="0" smtClean="0">
                <a:solidFill>
                  <a:srgbClr val="9BBB59">
                    <a:lumMod val="75000"/>
                  </a:srgbClr>
                </a:solidFill>
                <a:latin typeface="Garamond" pitchFamily="18" charset="0"/>
              </a:rPr>
              <a:t>“</a:t>
            </a:r>
            <a:r>
              <a:rPr lang="en-US" sz="3200" baseline="30000" dirty="0">
                <a:solidFill>
                  <a:srgbClr val="9BBB59">
                    <a:lumMod val="75000"/>
                  </a:srgbClr>
                </a:solidFill>
                <a:latin typeface="Garamond" pitchFamily="18" charset="0"/>
              </a:rPr>
              <a:t>3 </a:t>
            </a:r>
            <a:r>
              <a:rPr lang="en-US" sz="2400" dirty="0">
                <a:solidFill>
                  <a:srgbClr val="9BBB59">
                    <a:lumMod val="75000"/>
                  </a:srgbClr>
                </a:solidFill>
                <a:latin typeface="Garamond" pitchFamily="18" charset="0"/>
              </a:rPr>
              <a:t>And God said, “Let there </a:t>
            </a:r>
            <a:r>
              <a:rPr lang="en-US" sz="2400" dirty="0" smtClean="0">
                <a:solidFill>
                  <a:srgbClr val="9BBB59">
                    <a:lumMod val="75000"/>
                  </a:srgbClr>
                </a:solidFill>
                <a:latin typeface="Garamond" pitchFamily="18" charset="0"/>
              </a:rPr>
              <a:t>be…</a:t>
            </a:r>
            <a:r>
              <a:rPr lang="en-US" sz="2400" dirty="0">
                <a:solidFill>
                  <a:srgbClr val="9BBB59">
                    <a:lumMod val="75000"/>
                  </a:srgbClr>
                </a:solidFill>
                <a:latin typeface="Garamond" pitchFamily="18" charset="0"/>
              </a:rPr>
              <a:t>		</a:t>
            </a:r>
            <a:r>
              <a:rPr lang="en-US" sz="2400" dirty="0" smtClean="0">
                <a:solidFill>
                  <a:srgbClr val="9BBB59">
                    <a:lumMod val="75000"/>
                  </a:srgbClr>
                </a:solidFill>
                <a:latin typeface="Garamond" pitchFamily="18" charset="0"/>
              </a:rPr>
              <a:t> Genesis 2:3a</a:t>
            </a:r>
            <a:endParaRPr lang="en-US" sz="2400" dirty="0">
              <a:solidFill>
                <a:srgbClr val="9BBB59">
                  <a:lumMod val="75000"/>
                </a:srgbClr>
              </a:solidFill>
              <a:latin typeface="Garamond" pitchFamily="18" charset="0"/>
            </a:endParaRPr>
          </a:p>
        </p:txBody>
      </p:sp>
    </p:spTree>
    <p:extLst>
      <p:ext uri="{BB962C8B-B14F-4D97-AF65-F5344CB8AC3E}">
        <p14:creationId xmlns:p14="http://schemas.microsoft.com/office/powerpoint/2010/main" val="410518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808038"/>
          </a:xfrm>
        </p:spPr>
        <p:txBody>
          <a:bodyPr>
            <a:normAutofit/>
          </a:bodyPr>
          <a:lstStyle/>
          <a:p>
            <a:r>
              <a:rPr lang="en-US" dirty="0" smtClean="0">
                <a:solidFill>
                  <a:schemeClr val="bg1"/>
                </a:solidFill>
                <a:latin typeface="Goudy Old Style" pitchFamily="18" charset="0"/>
              </a:rPr>
              <a:t>we were created</a:t>
            </a:r>
            <a:endParaRPr lang="en-US" dirty="0"/>
          </a:p>
        </p:txBody>
      </p:sp>
      <p:sp>
        <p:nvSpPr>
          <p:cNvPr id="7" name="Rectangle 6"/>
          <p:cNvSpPr/>
          <p:nvPr/>
        </p:nvSpPr>
        <p:spPr>
          <a:xfrm>
            <a:off x="762000" y="1219200"/>
            <a:ext cx="7620000" cy="3170099"/>
          </a:xfrm>
          <a:prstGeom prst="rect">
            <a:avLst/>
          </a:prstGeom>
        </p:spPr>
        <p:txBody>
          <a:bodyPr wrap="square">
            <a:spAutoFit/>
          </a:bodyPr>
          <a:lstStyle/>
          <a:p>
            <a:pPr algn="ctr"/>
            <a:r>
              <a:rPr lang="en-US" sz="4000" dirty="0">
                <a:solidFill>
                  <a:prstClr val="white"/>
                </a:solidFill>
                <a:latin typeface="Goudy Old Style" pitchFamily="18" charset="0"/>
              </a:rPr>
              <a:t>no. </a:t>
            </a:r>
            <a:r>
              <a:rPr lang="en-US" sz="4000" dirty="0" smtClean="0">
                <a:solidFill>
                  <a:prstClr val="white"/>
                </a:solidFill>
                <a:latin typeface="Goudy Old Style" pitchFamily="18" charset="0"/>
              </a:rPr>
              <a:t>10</a:t>
            </a:r>
            <a:endParaRPr lang="en-US" sz="4000" dirty="0">
              <a:solidFill>
                <a:prstClr val="white"/>
              </a:solidFill>
              <a:latin typeface="Goudy Old Style" pitchFamily="18" charset="0"/>
            </a:endParaRPr>
          </a:p>
          <a:p>
            <a:pPr algn="ctr"/>
            <a:endParaRPr lang="en-US" sz="4000" dirty="0">
              <a:solidFill>
                <a:prstClr val="white"/>
              </a:solidFill>
              <a:latin typeface="Goudy Old Style" pitchFamily="18" charset="0"/>
            </a:endParaRPr>
          </a:p>
          <a:p>
            <a:pPr algn="ctr"/>
            <a:r>
              <a:rPr lang="en-US" sz="4000" dirty="0" smtClean="0">
                <a:solidFill>
                  <a:prstClr val="white"/>
                </a:solidFill>
                <a:latin typeface="Goudy Old Style" pitchFamily="18" charset="0"/>
              </a:rPr>
              <a:t>Man was created in God’s image by a special act of God.  We hold a unique place in the created order.</a:t>
            </a:r>
            <a:endParaRPr lang="en-US" sz="4000" dirty="0">
              <a:solidFill>
                <a:prstClr val="black"/>
              </a:solidFill>
            </a:endParaRPr>
          </a:p>
        </p:txBody>
      </p:sp>
      <p:sp>
        <p:nvSpPr>
          <p:cNvPr id="8" name="Rectangle 7"/>
          <p:cNvSpPr/>
          <p:nvPr/>
        </p:nvSpPr>
        <p:spPr>
          <a:xfrm>
            <a:off x="361060" y="4876800"/>
            <a:ext cx="8305800" cy="1200329"/>
          </a:xfrm>
          <a:prstGeom prst="rect">
            <a:avLst/>
          </a:prstGeom>
        </p:spPr>
        <p:txBody>
          <a:bodyPr wrap="square">
            <a:spAutoFit/>
          </a:bodyPr>
          <a:lstStyle/>
          <a:p>
            <a:r>
              <a:rPr lang="en-US" sz="2400" dirty="0">
                <a:solidFill>
                  <a:srgbClr val="9BBB59">
                    <a:lumMod val="75000"/>
                  </a:srgbClr>
                </a:solidFill>
                <a:latin typeface="Garamond" pitchFamily="18" charset="0"/>
              </a:rPr>
              <a:t>“</a:t>
            </a:r>
            <a:r>
              <a:rPr lang="en-US" sz="2400" baseline="30000" dirty="0">
                <a:solidFill>
                  <a:srgbClr val="9BBB59">
                    <a:lumMod val="75000"/>
                  </a:srgbClr>
                </a:solidFill>
                <a:latin typeface="Garamond" pitchFamily="18" charset="0"/>
              </a:rPr>
              <a:t>7</a:t>
            </a:r>
            <a:r>
              <a:rPr lang="en-US" sz="2400" dirty="0">
                <a:solidFill>
                  <a:srgbClr val="9BBB59">
                    <a:lumMod val="75000"/>
                  </a:srgbClr>
                </a:solidFill>
                <a:latin typeface="Garamond" pitchFamily="18" charset="0"/>
              </a:rPr>
              <a:t> then the Lord God formed the man of dust from the ground and breathed into his nostrils the breath of life, and the man became a living creature..”   			 </a:t>
            </a:r>
            <a:r>
              <a:rPr lang="en-US" sz="2400" dirty="0" smtClean="0">
                <a:solidFill>
                  <a:srgbClr val="9BBB59">
                    <a:lumMod val="75000"/>
                  </a:srgbClr>
                </a:solidFill>
                <a:latin typeface="Garamond" pitchFamily="18" charset="0"/>
              </a:rPr>
              <a:t>Genesis 2:7</a:t>
            </a:r>
            <a:endParaRPr lang="en-US" sz="2400" dirty="0">
              <a:solidFill>
                <a:srgbClr val="9BBB59">
                  <a:lumMod val="75000"/>
                </a:srgbClr>
              </a:solidFill>
              <a:latin typeface="Garamond" pitchFamily="18" charset="0"/>
            </a:endParaRPr>
          </a:p>
        </p:txBody>
      </p:sp>
    </p:spTree>
    <p:extLst>
      <p:ext uri="{BB962C8B-B14F-4D97-AF65-F5344CB8AC3E}">
        <p14:creationId xmlns:p14="http://schemas.microsoft.com/office/powerpoint/2010/main" val="234734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808038"/>
          </a:xfrm>
        </p:spPr>
        <p:txBody>
          <a:bodyPr>
            <a:normAutofit/>
          </a:bodyPr>
          <a:lstStyle/>
          <a:p>
            <a:r>
              <a:rPr lang="en-US" dirty="0" smtClean="0">
                <a:solidFill>
                  <a:schemeClr val="bg1"/>
                </a:solidFill>
                <a:latin typeface="Goudy Old Style" pitchFamily="18" charset="0"/>
              </a:rPr>
              <a:t>we were created</a:t>
            </a:r>
            <a:endParaRPr lang="en-US" dirty="0"/>
          </a:p>
        </p:txBody>
      </p:sp>
      <p:sp>
        <p:nvSpPr>
          <p:cNvPr id="7" name="Rectangle 6"/>
          <p:cNvSpPr/>
          <p:nvPr/>
        </p:nvSpPr>
        <p:spPr>
          <a:xfrm>
            <a:off x="1676400" y="990600"/>
            <a:ext cx="5638800" cy="3046988"/>
          </a:xfrm>
          <a:prstGeom prst="rect">
            <a:avLst/>
          </a:prstGeom>
        </p:spPr>
        <p:txBody>
          <a:bodyPr wrap="square">
            <a:spAutoFit/>
          </a:bodyPr>
          <a:lstStyle/>
          <a:p>
            <a:pPr algn="ctr"/>
            <a:r>
              <a:rPr lang="en-US" sz="4000" dirty="0">
                <a:solidFill>
                  <a:prstClr val="white"/>
                </a:solidFill>
                <a:latin typeface="Goudy Old Style" pitchFamily="18" charset="0"/>
              </a:rPr>
              <a:t>no. </a:t>
            </a:r>
            <a:r>
              <a:rPr lang="en-US" sz="4000" dirty="0" smtClean="0">
                <a:solidFill>
                  <a:prstClr val="white"/>
                </a:solidFill>
                <a:latin typeface="Goudy Old Style" pitchFamily="18" charset="0"/>
              </a:rPr>
              <a:t>11</a:t>
            </a:r>
            <a:endParaRPr lang="en-US" sz="4000" dirty="0">
              <a:solidFill>
                <a:prstClr val="white"/>
              </a:solidFill>
              <a:latin typeface="Goudy Old Style" pitchFamily="18" charset="0"/>
            </a:endParaRPr>
          </a:p>
          <a:p>
            <a:pPr algn="ctr"/>
            <a:endParaRPr lang="en-US" sz="3200" dirty="0">
              <a:solidFill>
                <a:prstClr val="white"/>
              </a:solidFill>
              <a:latin typeface="Goudy Old Style" pitchFamily="18" charset="0"/>
            </a:endParaRPr>
          </a:p>
          <a:p>
            <a:pPr algn="ctr"/>
            <a:r>
              <a:rPr lang="en-US" sz="4000" dirty="0" smtClean="0">
                <a:solidFill>
                  <a:prstClr val="white"/>
                </a:solidFill>
                <a:latin typeface="Goudy Old Style" pitchFamily="18" charset="0"/>
              </a:rPr>
              <a:t>Man has inherent dignity given to no other in the same way.</a:t>
            </a:r>
            <a:endParaRPr lang="en-US" sz="4000" dirty="0">
              <a:solidFill>
                <a:prstClr val="black"/>
              </a:solidFill>
            </a:endParaRPr>
          </a:p>
        </p:txBody>
      </p:sp>
      <p:sp>
        <p:nvSpPr>
          <p:cNvPr id="8" name="Rectangle 7"/>
          <p:cNvSpPr/>
          <p:nvPr/>
        </p:nvSpPr>
        <p:spPr>
          <a:xfrm>
            <a:off x="228600" y="4642737"/>
            <a:ext cx="8686800" cy="1200329"/>
          </a:xfrm>
          <a:prstGeom prst="rect">
            <a:avLst/>
          </a:prstGeom>
          <a:noFill/>
        </p:spPr>
        <p:txBody>
          <a:bodyPr wrap="square">
            <a:spAutoFit/>
          </a:bodyPr>
          <a:lstStyle/>
          <a:p>
            <a:r>
              <a:rPr lang="en-US" sz="2400" dirty="0" smtClean="0">
                <a:solidFill>
                  <a:srgbClr val="9BBB59">
                    <a:lumMod val="75000"/>
                  </a:srgbClr>
                </a:solidFill>
                <a:latin typeface="Garamond" pitchFamily="18" charset="0"/>
              </a:rPr>
              <a:t>“We </a:t>
            </a:r>
            <a:r>
              <a:rPr lang="en-US" sz="2400" dirty="0">
                <a:solidFill>
                  <a:srgbClr val="9BBB59">
                    <a:lumMod val="75000"/>
                  </a:srgbClr>
                </a:solidFill>
                <a:latin typeface="Garamond" pitchFamily="18" charset="0"/>
              </a:rPr>
              <a:t>are clay </a:t>
            </a:r>
            <a:r>
              <a:rPr lang="en-US" sz="2400" dirty="0" smtClean="0">
                <a:solidFill>
                  <a:srgbClr val="9BBB59">
                    <a:lumMod val="75000"/>
                  </a:srgbClr>
                </a:solidFill>
                <a:latin typeface="Garamond" pitchFamily="18" charset="0"/>
              </a:rPr>
              <a:t>images-a </a:t>
            </a:r>
            <a:r>
              <a:rPr lang="en-US" sz="2400" dirty="0">
                <a:solidFill>
                  <a:srgbClr val="9BBB59">
                    <a:lumMod val="75000"/>
                  </a:srgbClr>
                </a:solidFill>
                <a:latin typeface="Garamond" pitchFamily="18" charset="0"/>
              </a:rPr>
              <a:t>powerful lesson in </a:t>
            </a:r>
            <a:r>
              <a:rPr lang="en-US" sz="2400" dirty="0" smtClean="0">
                <a:solidFill>
                  <a:srgbClr val="9BBB59">
                    <a:lumMod val="75000"/>
                  </a:srgbClr>
                </a:solidFill>
                <a:latin typeface="Garamond" pitchFamily="18" charset="0"/>
              </a:rPr>
              <a:t>humility, but </a:t>
            </a:r>
            <a:r>
              <a:rPr lang="en-US" sz="2400" dirty="0">
                <a:solidFill>
                  <a:srgbClr val="9BBB59">
                    <a:lumMod val="75000"/>
                  </a:srgbClr>
                </a:solidFill>
                <a:latin typeface="Garamond" pitchFamily="18" charset="0"/>
              </a:rPr>
              <a:t>we are also images of </a:t>
            </a:r>
            <a:r>
              <a:rPr lang="en-US" sz="2400" dirty="0" smtClean="0">
                <a:solidFill>
                  <a:srgbClr val="9BBB59">
                    <a:lumMod val="75000"/>
                  </a:srgbClr>
                </a:solidFill>
                <a:latin typeface="Garamond" pitchFamily="18" charset="0"/>
              </a:rPr>
              <a:t>God-creatures </a:t>
            </a:r>
            <a:r>
              <a:rPr lang="en-US" sz="2400" dirty="0">
                <a:solidFill>
                  <a:srgbClr val="9BBB59">
                    <a:lumMod val="75000"/>
                  </a:srgbClr>
                </a:solidFill>
                <a:latin typeface="Garamond" pitchFamily="18" charset="0"/>
              </a:rPr>
              <a:t>of wondrous value and dignity</a:t>
            </a:r>
            <a:r>
              <a:rPr lang="en-US" sz="2400" dirty="0" smtClean="0">
                <a:solidFill>
                  <a:srgbClr val="9BBB59">
                    <a:lumMod val="75000"/>
                  </a:srgbClr>
                </a:solidFill>
                <a:latin typeface="Garamond" pitchFamily="18" charset="0"/>
              </a:rPr>
              <a:t>.”  </a:t>
            </a:r>
          </a:p>
          <a:p>
            <a:r>
              <a:rPr lang="en-US" sz="2400" dirty="0">
                <a:solidFill>
                  <a:srgbClr val="9BBB59">
                    <a:lumMod val="75000"/>
                  </a:srgbClr>
                </a:solidFill>
                <a:latin typeface="Garamond" pitchFamily="18" charset="0"/>
              </a:rPr>
              <a:t>	</a:t>
            </a:r>
            <a:r>
              <a:rPr lang="en-US" sz="2400" dirty="0" smtClean="0">
                <a:solidFill>
                  <a:srgbClr val="9BBB59">
                    <a:lumMod val="75000"/>
                  </a:srgbClr>
                </a:solidFill>
                <a:latin typeface="Garamond" pitchFamily="18" charset="0"/>
              </a:rPr>
              <a:t>		Richard </a:t>
            </a:r>
            <a:r>
              <a:rPr lang="en-US" sz="2400" dirty="0">
                <a:solidFill>
                  <a:srgbClr val="9BBB59">
                    <a:lumMod val="75000"/>
                  </a:srgbClr>
                </a:solidFill>
                <a:latin typeface="Garamond" pitchFamily="18" charset="0"/>
              </a:rPr>
              <a:t>Pratt, </a:t>
            </a:r>
            <a:r>
              <a:rPr lang="en-US" sz="2400" dirty="0" smtClean="0">
                <a:solidFill>
                  <a:srgbClr val="9BBB59">
                    <a:lumMod val="75000"/>
                  </a:srgbClr>
                </a:solidFill>
                <a:latin typeface="Garamond" pitchFamily="18" charset="0"/>
              </a:rPr>
              <a:t>Designed </a:t>
            </a:r>
            <a:r>
              <a:rPr lang="en-US" sz="2400" dirty="0">
                <a:solidFill>
                  <a:srgbClr val="9BBB59">
                    <a:lumMod val="75000"/>
                  </a:srgbClr>
                </a:solidFill>
                <a:latin typeface="Garamond" pitchFamily="18" charset="0"/>
              </a:rPr>
              <a:t>for </a:t>
            </a:r>
            <a:r>
              <a:rPr lang="en-US" sz="2400" dirty="0" smtClean="0">
                <a:solidFill>
                  <a:srgbClr val="9BBB59">
                    <a:lumMod val="75000"/>
                  </a:srgbClr>
                </a:solidFill>
                <a:latin typeface="Garamond" pitchFamily="18" charset="0"/>
              </a:rPr>
              <a:t>Dignity, </a:t>
            </a:r>
            <a:r>
              <a:rPr lang="en-US" sz="2400" dirty="0">
                <a:solidFill>
                  <a:srgbClr val="9BBB59">
                    <a:lumMod val="75000"/>
                  </a:srgbClr>
                </a:solidFill>
                <a:latin typeface="Garamond" pitchFamily="18" charset="0"/>
              </a:rPr>
              <a:t>pg. 13</a:t>
            </a:r>
          </a:p>
        </p:txBody>
      </p:sp>
      <p:sp>
        <p:nvSpPr>
          <p:cNvPr id="9" name="Rectangle 8"/>
          <p:cNvSpPr/>
          <p:nvPr/>
        </p:nvSpPr>
        <p:spPr>
          <a:xfrm>
            <a:off x="676627" y="5946130"/>
            <a:ext cx="184731" cy="369332"/>
          </a:xfrm>
          <a:prstGeom prst="rect">
            <a:avLst/>
          </a:prstGeom>
        </p:spPr>
        <p:txBody>
          <a:bodyPr wrap="none">
            <a:spAutoFit/>
          </a:bodyPr>
          <a:lstStyle/>
          <a:p>
            <a:endParaRPr lang="en-US" dirty="0">
              <a:solidFill>
                <a:prstClr val="black"/>
              </a:solidFill>
            </a:endParaRPr>
          </a:p>
        </p:txBody>
      </p:sp>
      <p:pic>
        <p:nvPicPr>
          <p:cNvPr id="2050" name="Picture 2" descr="http://thirdmill.org/images/RichardPratt-201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854" b="27447"/>
          <a:stretch/>
        </p:blipFill>
        <p:spPr bwMode="auto">
          <a:xfrm>
            <a:off x="1219200" y="5486400"/>
            <a:ext cx="1185858" cy="11864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675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2245" y="106362"/>
            <a:ext cx="8229600" cy="808038"/>
          </a:xfrm>
        </p:spPr>
        <p:txBody>
          <a:bodyPr>
            <a:normAutofit/>
          </a:bodyPr>
          <a:lstStyle/>
          <a:p>
            <a:r>
              <a:rPr lang="en-US" dirty="0" smtClean="0">
                <a:solidFill>
                  <a:schemeClr val="bg1"/>
                </a:solidFill>
                <a:latin typeface="Goudy Old Style" pitchFamily="18" charset="0"/>
              </a:rPr>
              <a:t>we were created</a:t>
            </a:r>
            <a:endParaRPr lang="en-US" dirty="0"/>
          </a:p>
        </p:txBody>
      </p:sp>
      <p:sp>
        <p:nvSpPr>
          <p:cNvPr id="7" name="Rectangle 6"/>
          <p:cNvSpPr/>
          <p:nvPr/>
        </p:nvSpPr>
        <p:spPr>
          <a:xfrm>
            <a:off x="457200" y="762000"/>
            <a:ext cx="8153400" cy="3293209"/>
          </a:xfrm>
          <a:prstGeom prst="rect">
            <a:avLst/>
          </a:prstGeom>
        </p:spPr>
        <p:txBody>
          <a:bodyPr wrap="square">
            <a:spAutoFit/>
          </a:bodyPr>
          <a:lstStyle/>
          <a:p>
            <a:pPr algn="ctr"/>
            <a:r>
              <a:rPr lang="en-US" sz="4000" dirty="0">
                <a:solidFill>
                  <a:prstClr val="white"/>
                </a:solidFill>
                <a:latin typeface="Goudy Old Style" pitchFamily="18" charset="0"/>
              </a:rPr>
              <a:t>no. </a:t>
            </a:r>
            <a:r>
              <a:rPr lang="en-US" sz="4000" dirty="0" smtClean="0">
                <a:solidFill>
                  <a:prstClr val="white"/>
                </a:solidFill>
                <a:latin typeface="Goudy Old Style" pitchFamily="18" charset="0"/>
              </a:rPr>
              <a:t>12</a:t>
            </a:r>
            <a:endParaRPr lang="en-US" sz="4000" dirty="0">
              <a:solidFill>
                <a:prstClr val="white"/>
              </a:solidFill>
              <a:latin typeface="Goudy Old Style" pitchFamily="18" charset="0"/>
            </a:endParaRPr>
          </a:p>
          <a:p>
            <a:pPr algn="ctr"/>
            <a:endParaRPr lang="en-US" sz="2400" dirty="0">
              <a:solidFill>
                <a:prstClr val="white"/>
              </a:solidFill>
              <a:latin typeface="Goudy Old Style" pitchFamily="18" charset="0"/>
            </a:endParaRPr>
          </a:p>
          <a:p>
            <a:pPr algn="ctr"/>
            <a:r>
              <a:rPr lang="en-US" sz="3600" dirty="0" smtClean="0">
                <a:solidFill>
                  <a:prstClr val="white"/>
                </a:solidFill>
                <a:latin typeface="Goudy Old Style" pitchFamily="18" charset="0"/>
              </a:rPr>
              <a:t>It is difficult to find 2 things in a room filled with evolutionary experts:</a:t>
            </a:r>
          </a:p>
          <a:p>
            <a:pPr algn="ctr"/>
            <a:r>
              <a:rPr lang="en-US" sz="3200" dirty="0">
                <a:solidFill>
                  <a:prstClr val="white"/>
                </a:solidFill>
                <a:latin typeface="Goudy Old Style" pitchFamily="18" charset="0"/>
              </a:rPr>
              <a:t>1</a:t>
            </a:r>
            <a:r>
              <a:rPr lang="en-US" sz="3200" dirty="0" smtClean="0">
                <a:solidFill>
                  <a:prstClr val="white"/>
                </a:solidFill>
                <a:latin typeface="Goudy Old Style" pitchFamily="18" charset="0"/>
              </a:rPr>
              <a:t>. </a:t>
            </a:r>
            <a:r>
              <a:rPr lang="en-US" sz="3200" dirty="0">
                <a:solidFill>
                  <a:prstClr val="white"/>
                </a:solidFill>
                <a:latin typeface="Goudy Old Style" pitchFamily="18" charset="0"/>
              </a:rPr>
              <a:t>Something </a:t>
            </a:r>
            <a:r>
              <a:rPr lang="en-US" sz="3200" dirty="0" smtClean="0">
                <a:solidFill>
                  <a:prstClr val="white"/>
                </a:solidFill>
                <a:latin typeface="Goudy Old Style" pitchFamily="18" charset="0"/>
              </a:rPr>
              <a:t>on which all </a:t>
            </a:r>
            <a:r>
              <a:rPr lang="en-US" sz="3200" dirty="0">
                <a:solidFill>
                  <a:prstClr val="white"/>
                </a:solidFill>
                <a:latin typeface="Goudy Old Style" pitchFamily="18" charset="0"/>
              </a:rPr>
              <a:t>can agree.</a:t>
            </a:r>
            <a:r>
              <a:rPr lang="en-US" sz="3200" dirty="0" smtClean="0">
                <a:solidFill>
                  <a:prstClr val="white"/>
                </a:solidFill>
                <a:latin typeface="Goudy Old Style" pitchFamily="18" charset="0"/>
              </a:rPr>
              <a:t/>
            </a:r>
            <a:br>
              <a:rPr lang="en-US" sz="3200" dirty="0" smtClean="0">
                <a:solidFill>
                  <a:prstClr val="white"/>
                </a:solidFill>
                <a:latin typeface="Goudy Old Style" pitchFamily="18" charset="0"/>
              </a:rPr>
            </a:br>
            <a:r>
              <a:rPr lang="en-US" sz="3200" dirty="0" smtClean="0">
                <a:solidFill>
                  <a:prstClr val="white"/>
                </a:solidFill>
                <a:latin typeface="Goudy Old Style" pitchFamily="18" charset="0"/>
              </a:rPr>
              <a:t>2.  Something </a:t>
            </a:r>
            <a:r>
              <a:rPr lang="en-US" sz="3200" i="1" dirty="0" smtClean="0">
                <a:solidFill>
                  <a:prstClr val="white"/>
                </a:solidFill>
                <a:latin typeface="Goudy Old Style" pitchFamily="18" charset="0"/>
              </a:rPr>
              <a:t>known</a:t>
            </a:r>
            <a:r>
              <a:rPr lang="en-US" sz="3200" dirty="0" smtClean="0">
                <a:solidFill>
                  <a:prstClr val="white"/>
                </a:solidFill>
                <a:latin typeface="Goudy Old Style" pitchFamily="18" charset="0"/>
              </a:rPr>
              <a:t>.</a:t>
            </a:r>
            <a:endParaRPr lang="en-US" sz="3200" dirty="0">
              <a:solidFill>
                <a:prstClr val="white"/>
              </a:solidFill>
              <a:latin typeface="Goudy Old Style" pitchFamily="18" charset="0"/>
            </a:endParaRPr>
          </a:p>
        </p:txBody>
      </p:sp>
      <p:sp>
        <p:nvSpPr>
          <p:cNvPr id="4" name="Rectangle 3"/>
          <p:cNvSpPr/>
          <p:nvPr/>
        </p:nvSpPr>
        <p:spPr>
          <a:xfrm>
            <a:off x="328301" y="4580282"/>
            <a:ext cx="8534400" cy="2062103"/>
          </a:xfrm>
          <a:prstGeom prst="rect">
            <a:avLst/>
          </a:prstGeom>
        </p:spPr>
        <p:txBody>
          <a:bodyPr wrap="square">
            <a:spAutoFit/>
          </a:bodyPr>
          <a:lstStyle/>
          <a:p>
            <a:r>
              <a:rPr lang="en-US" sz="1600" dirty="0">
                <a:solidFill>
                  <a:srgbClr val="9BBB59">
                    <a:lumMod val="75000"/>
                  </a:srgbClr>
                </a:solidFill>
                <a:latin typeface="Garamond" pitchFamily="18" charset="0"/>
              </a:rPr>
              <a:t/>
            </a:r>
            <a:br>
              <a:rPr lang="en-US" sz="1600" dirty="0">
                <a:solidFill>
                  <a:srgbClr val="9BBB59">
                    <a:lumMod val="75000"/>
                  </a:srgbClr>
                </a:solidFill>
                <a:latin typeface="Garamond" pitchFamily="18" charset="0"/>
              </a:rPr>
            </a:br>
            <a:r>
              <a:rPr lang="en-US" sz="1600" b="1" dirty="0">
                <a:solidFill>
                  <a:schemeClr val="accent5">
                    <a:lumMod val="50000"/>
                  </a:schemeClr>
                </a:solidFill>
                <a:latin typeface="Garamond" pitchFamily="18" charset="0"/>
              </a:rPr>
              <a:t>David </a:t>
            </a:r>
            <a:r>
              <a:rPr lang="en-US" sz="1600" b="1" dirty="0" err="1">
                <a:solidFill>
                  <a:schemeClr val="accent5">
                    <a:lumMod val="50000"/>
                  </a:schemeClr>
                </a:solidFill>
                <a:latin typeface="Garamond" pitchFamily="18" charset="0"/>
              </a:rPr>
              <a:t>Berlinski</a:t>
            </a:r>
            <a:r>
              <a:rPr lang="en-US" sz="1600" b="1" dirty="0">
                <a:solidFill>
                  <a:schemeClr val="accent5">
                    <a:lumMod val="50000"/>
                  </a:schemeClr>
                </a:solidFill>
                <a:latin typeface="Garamond" pitchFamily="18" charset="0"/>
              </a:rPr>
              <a:t>: </a:t>
            </a:r>
            <a:r>
              <a:rPr lang="en-US" sz="1600" dirty="0">
                <a:solidFill>
                  <a:schemeClr val="accent6"/>
                </a:solidFill>
                <a:latin typeface="Garamond" pitchFamily="18" charset="0"/>
              </a:rPr>
              <a:t>Before you can ask is Darwinian Theory correct or not, you have to ask the preliminary question, is it clear enough so that it could be correct. That's a very different question. One of my prevailing doctrines about Darwinian Theory is: man that thing is just a mess. It's like looking into a room full of smoke. Nothing in the theory is precisely, clearly, carefully defined and delineated. It lacks all of the rigor one expects from Mathematical Physics. And Mathematical Physics lacks all of the rigor one expects from Mathematics. So we're talking about a gradual decent down the level of intelligibility, until we reach Evolutionary Biology. We don't even know what a species is, for heaven sakes! </a:t>
            </a:r>
          </a:p>
        </p:txBody>
      </p:sp>
      <p:pic>
        <p:nvPicPr>
          <p:cNvPr id="1026" name="Picture 2" descr="http://i.ytimg.com/vi/cwHzUEWtKq4/hq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429000"/>
            <a:ext cx="1830936" cy="13732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90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42245" y="106362"/>
            <a:ext cx="8229600" cy="808038"/>
          </a:xfrm>
        </p:spPr>
        <p:txBody>
          <a:bodyPr>
            <a:normAutofit/>
          </a:bodyPr>
          <a:lstStyle/>
          <a:p>
            <a:r>
              <a:rPr lang="en-US" dirty="0" smtClean="0">
                <a:solidFill>
                  <a:schemeClr val="bg1"/>
                </a:solidFill>
                <a:latin typeface="Goudy Old Style" pitchFamily="18" charset="0"/>
              </a:rPr>
              <a:t>we were created</a:t>
            </a:r>
            <a:endParaRPr lang="en-US" dirty="0"/>
          </a:p>
        </p:txBody>
      </p:sp>
      <p:pic>
        <p:nvPicPr>
          <p:cNvPr id="5" name="Picture 2" descr="https://s-media-cache-ak0.pinimg.com/736x/04/c0/64/04c06404cf6c87d493132677689957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6594227" cy="27432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Callout 7"/>
          <p:cNvSpPr/>
          <p:nvPr/>
        </p:nvSpPr>
        <p:spPr>
          <a:xfrm>
            <a:off x="152400" y="4343400"/>
            <a:ext cx="2209800" cy="1371600"/>
          </a:xfrm>
          <a:prstGeom prst="wedgeEllipseCallout">
            <a:avLst>
              <a:gd name="adj1" fmla="val 4304"/>
              <a:gd name="adj2" fmla="val -93770"/>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marriage between 1 man &amp; 1 woman best?</a:t>
            </a:r>
            <a:endParaRPr lang="en-US" dirty="0"/>
          </a:p>
        </p:txBody>
      </p:sp>
      <p:sp>
        <p:nvSpPr>
          <p:cNvPr id="9" name="Oval Callout 8"/>
          <p:cNvSpPr/>
          <p:nvPr/>
        </p:nvSpPr>
        <p:spPr>
          <a:xfrm>
            <a:off x="1600200" y="5641848"/>
            <a:ext cx="2209800" cy="838200"/>
          </a:xfrm>
          <a:prstGeom prst="wedgeEllipseCallout">
            <a:avLst>
              <a:gd name="adj1" fmla="val -16876"/>
              <a:gd name="adj2" fmla="val -280027"/>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If 1 man is attracted to one woman…</a:t>
            </a:r>
            <a:endParaRPr lang="en-US" dirty="0"/>
          </a:p>
        </p:txBody>
      </p:sp>
      <p:sp>
        <p:nvSpPr>
          <p:cNvPr id="10" name="Oval Callout 9"/>
          <p:cNvSpPr/>
          <p:nvPr/>
        </p:nvSpPr>
        <p:spPr>
          <a:xfrm>
            <a:off x="2895600" y="4648200"/>
            <a:ext cx="1981200" cy="917448"/>
          </a:xfrm>
          <a:prstGeom prst="wedgeEllipseCallout">
            <a:avLst>
              <a:gd name="adj1" fmla="val -31185"/>
              <a:gd name="adj2" fmla="val -151211"/>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Breeding is good for the species…</a:t>
            </a:r>
            <a:endParaRPr lang="en-US" dirty="0"/>
          </a:p>
        </p:txBody>
      </p:sp>
      <p:sp>
        <p:nvSpPr>
          <p:cNvPr id="11" name="Oval Callout 10"/>
          <p:cNvSpPr/>
          <p:nvPr/>
        </p:nvSpPr>
        <p:spPr>
          <a:xfrm>
            <a:off x="4863269" y="4837176"/>
            <a:ext cx="1981200" cy="1755648"/>
          </a:xfrm>
          <a:prstGeom prst="wedgeEllipseCallout">
            <a:avLst>
              <a:gd name="adj1" fmla="val -85534"/>
              <a:gd name="adj2" fmla="val -112364"/>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You are attracted because of chemical reactions in your brain…</a:t>
            </a:r>
            <a:endParaRPr lang="en-US" dirty="0"/>
          </a:p>
        </p:txBody>
      </p:sp>
      <p:sp>
        <p:nvSpPr>
          <p:cNvPr id="12" name="Oval Callout 11"/>
          <p:cNvSpPr/>
          <p:nvPr/>
        </p:nvSpPr>
        <p:spPr>
          <a:xfrm>
            <a:off x="5029200" y="4046946"/>
            <a:ext cx="1981200" cy="612648"/>
          </a:xfrm>
          <a:prstGeom prst="wedgeEllipseCallout">
            <a:avLst>
              <a:gd name="adj1" fmla="val -46713"/>
              <a:gd name="adj2" fmla="val -107677"/>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Opposites attract…</a:t>
            </a:r>
            <a:endParaRPr lang="en-US" dirty="0"/>
          </a:p>
        </p:txBody>
      </p:sp>
      <p:sp>
        <p:nvSpPr>
          <p:cNvPr id="13" name="Oval Callout 12"/>
          <p:cNvSpPr/>
          <p:nvPr/>
        </p:nvSpPr>
        <p:spPr>
          <a:xfrm>
            <a:off x="6848464" y="5029200"/>
            <a:ext cx="1981200" cy="612648"/>
          </a:xfrm>
          <a:prstGeom prst="wedgeEllipseCallout">
            <a:avLst>
              <a:gd name="adj1" fmla="val -31617"/>
              <a:gd name="adj2" fmla="val -263905"/>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1+1=2</a:t>
            </a:r>
            <a:endParaRPr lang="en-US" dirty="0"/>
          </a:p>
        </p:txBody>
      </p:sp>
      <p:sp>
        <p:nvSpPr>
          <p:cNvPr id="14" name="Oval Callout 13"/>
          <p:cNvSpPr/>
          <p:nvPr/>
        </p:nvSpPr>
        <p:spPr>
          <a:xfrm>
            <a:off x="6400800" y="152400"/>
            <a:ext cx="2590800" cy="1752600"/>
          </a:xfrm>
          <a:prstGeom prst="wedgeEllipseCallout">
            <a:avLst>
              <a:gd name="adj1" fmla="val -73051"/>
              <a:gd name="adj2" fmla="val 16818"/>
            </a:avLst>
          </a:prstGeom>
          <a:solidFill>
            <a:schemeClr val="accent1">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Elegance: streamlined simplicity with overarching explanatory power</a:t>
            </a:r>
            <a:endParaRPr lang="en-US" dirty="0"/>
          </a:p>
        </p:txBody>
      </p:sp>
      <p:sp>
        <p:nvSpPr>
          <p:cNvPr id="2" name="Rectangular Callout 1"/>
          <p:cNvSpPr/>
          <p:nvPr/>
        </p:nvSpPr>
        <p:spPr>
          <a:xfrm>
            <a:off x="7043158" y="6071474"/>
            <a:ext cx="1786505" cy="306324"/>
          </a:xfrm>
          <a:prstGeom prst="wedgeRectCallout">
            <a:avLst>
              <a:gd name="adj1" fmla="val -71060"/>
              <a:gd name="adj2" fmla="val -15510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determinism</a:t>
            </a:r>
            <a:endParaRPr lang="en-US" dirty="0">
              <a:solidFill>
                <a:schemeClr val="tx1"/>
              </a:solidFill>
            </a:endParaRPr>
          </a:p>
        </p:txBody>
      </p:sp>
      <p:sp>
        <p:nvSpPr>
          <p:cNvPr id="15" name="Rectangular Callout 14"/>
          <p:cNvSpPr/>
          <p:nvPr/>
        </p:nvSpPr>
        <p:spPr>
          <a:xfrm>
            <a:off x="4960616" y="2971800"/>
            <a:ext cx="1786505" cy="306324"/>
          </a:xfrm>
          <a:prstGeom prst="wedgeRectCallout">
            <a:avLst>
              <a:gd name="adj1" fmla="val -100718"/>
              <a:gd name="adj2" fmla="val 51165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Darwinism</a:t>
            </a:r>
            <a:endParaRPr lang="en-US" dirty="0">
              <a:solidFill>
                <a:schemeClr val="tx1"/>
              </a:solidFill>
            </a:endParaRPr>
          </a:p>
        </p:txBody>
      </p:sp>
      <p:sp>
        <p:nvSpPr>
          <p:cNvPr id="16" name="Rectangular Callout 15"/>
          <p:cNvSpPr/>
          <p:nvPr/>
        </p:nvSpPr>
        <p:spPr>
          <a:xfrm>
            <a:off x="3470660" y="5867400"/>
            <a:ext cx="1786505" cy="306324"/>
          </a:xfrm>
          <a:prstGeom prst="wedgeRectCallout">
            <a:avLst>
              <a:gd name="adj1" fmla="val -59580"/>
              <a:gd name="adj2" fmla="val -37932"/>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relativism</a:t>
            </a:r>
            <a:endParaRPr lang="en-US" dirty="0">
              <a:solidFill>
                <a:schemeClr val="tx1"/>
              </a:solidFill>
            </a:endParaRPr>
          </a:p>
        </p:txBody>
      </p:sp>
      <p:sp>
        <p:nvSpPr>
          <p:cNvPr id="17" name="Rectangular Callout 16"/>
          <p:cNvSpPr/>
          <p:nvPr/>
        </p:nvSpPr>
        <p:spPr>
          <a:xfrm>
            <a:off x="304800" y="6074010"/>
            <a:ext cx="1786505" cy="306324"/>
          </a:xfrm>
          <a:prstGeom prst="wedgeRectCallout">
            <a:avLst>
              <a:gd name="adj1" fmla="val -10309"/>
              <a:gd name="adj2" fmla="val -199739"/>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pluralism</a:t>
            </a:r>
            <a:endParaRPr lang="en-US" dirty="0">
              <a:solidFill>
                <a:schemeClr val="tx1"/>
              </a:solidFill>
            </a:endParaRPr>
          </a:p>
        </p:txBody>
      </p:sp>
    </p:spTree>
    <p:extLst>
      <p:ext uri="{BB962C8B-B14F-4D97-AF65-F5344CB8AC3E}">
        <p14:creationId xmlns:p14="http://schemas.microsoft.com/office/powerpoint/2010/main" val="288645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2"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808038"/>
          </a:xfrm>
        </p:spPr>
        <p:txBody>
          <a:bodyPr>
            <a:normAutofit/>
          </a:bodyPr>
          <a:lstStyle/>
          <a:p>
            <a:r>
              <a:rPr lang="en-US" dirty="0" smtClean="0">
                <a:solidFill>
                  <a:schemeClr val="bg1"/>
                </a:solidFill>
                <a:latin typeface="Goudy Old Style" pitchFamily="18" charset="0"/>
              </a:rPr>
              <a:t>we were created</a:t>
            </a:r>
            <a:endParaRPr lang="en-US" dirty="0"/>
          </a:p>
        </p:txBody>
      </p:sp>
      <p:sp>
        <p:nvSpPr>
          <p:cNvPr id="7" name="Rectangle 6"/>
          <p:cNvSpPr/>
          <p:nvPr/>
        </p:nvSpPr>
        <p:spPr>
          <a:xfrm>
            <a:off x="457200" y="914400"/>
            <a:ext cx="8153400" cy="2923877"/>
          </a:xfrm>
          <a:prstGeom prst="rect">
            <a:avLst/>
          </a:prstGeom>
        </p:spPr>
        <p:txBody>
          <a:bodyPr wrap="square">
            <a:spAutoFit/>
          </a:bodyPr>
          <a:lstStyle/>
          <a:p>
            <a:pPr algn="ctr"/>
            <a:r>
              <a:rPr lang="en-US" sz="4000" dirty="0">
                <a:solidFill>
                  <a:prstClr val="white"/>
                </a:solidFill>
                <a:latin typeface="Goudy Old Style" pitchFamily="18" charset="0"/>
              </a:rPr>
              <a:t>no. </a:t>
            </a:r>
            <a:r>
              <a:rPr lang="en-US" sz="4000" dirty="0" smtClean="0">
                <a:solidFill>
                  <a:prstClr val="white"/>
                </a:solidFill>
                <a:latin typeface="Goudy Old Style" pitchFamily="18" charset="0"/>
              </a:rPr>
              <a:t>13</a:t>
            </a:r>
            <a:endParaRPr lang="en-US" sz="4000" dirty="0">
              <a:solidFill>
                <a:prstClr val="white"/>
              </a:solidFill>
              <a:latin typeface="Goudy Old Style" pitchFamily="18" charset="0"/>
            </a:endParaRPr>
          </a:p>
          <a:p>
            <a:pPr algn="ctr"/>
            <a:endParaRPr lang="en-US" sz="2400" dirty="0">
              <a:solidFill>
                <a:prstClr val="white"/>
              </a:solidFill>
              <a:latin typeface="Goudy Old Style" pitchFamily="18" charset="0"/>
            </a:endParaRPr>
          </a:p>
          <a:p>
            <a:pPr algn="ctr"/>
            <a:r>
              <a:rPr lang="en-US" sz="4000" dirty="0" smtClean="0">
                <a:solidFill>
                  <a:prstClr val="white"/>
                </a:solidFill>
                <a:latin typeface="Goudy Old Style" pitchFamily="18" charset="0"/>
              </a:rPr>
              <a:t>We must firmly grasp the dividing line between life (</a:t>
            </a:r>
            <a:r>
              <a:rPr lang="en-US" sz="4000" dirty="0" err="1" smtClean="0">
                <a:solidFill>
                  <a:prstClr val="white"/>
                </a:solidFill>
                <a:latin typeface="Goudy Old Style" pitchFamily="18" charset="0"/>
              </a:rPr>
              <a:t>eg</a:t>
            </a:r>
            <a:r>
              <a:rPr lang="en-US" sz="4000" dirty="0" smtClean="0">
                <a:solidFill>
                  <a:prstClr val="white"/>
                </a:solidFill>
                <a:latin typeface="Goudy Old Style" pitchFamily="18" charset="0"/>
              </a:rPr>
              <a:t>. the cell) and nonlife (</a:t>
            </a:r>
            <a:r>
              <a:rPr lang="en-US" sz="4000" dirty="0" err="1" smtClean="0">
                <a:solidFill>
                  <a:prstClr val="white"/>
                </a:solidFill>
                <a:latin typeface="Goudy Old Style" pitchFamily="18" charset="0"/>
              </a:rPr>
              <a:t>eg</a:t>
            </a:r>
            <a:r>
              <a:rPr lang="en-US" sz="4000" dirty="0" smtClean="0">
                <a:solidFill>
                  <a:prstClr val="white"/>
                </a:solidFill>
                <a:latin typeface="Goudy Old Style" pitchFamily="18" charset="0"/>
              </a:rPr>
              <a:t>. chemicals)</a:t>
            </a:r>
            <a:r>
              <a:rPr lang="en-US" sz="3600" dirty="0" smtClean="0">
                <a:solidFill>
                  <a:prstClr val="white"/>
                </a:solidFill>
                <a:latin typeface="Goudy Old Style" pitchFamily="18" charset="0"/>
              </a:rPr>
              <a:t>.</a:t>
            </a:r>
            <a:endParaRPr lang="en-US" sz="3600" dirty="0">
              <a:solidFill>
                <a:prstClr val="white"/>
              </a:solidFill>
              <a:latin typeface="Goudy Old Style" pitchFamily="18" charset="0"/>
            </a:endParaRPr>
          </a:p>
        </p:txBody>
      </p:sp>
      <p:sp>
        <p:nvSpPr>
          <p:cNvPr id="4" name="Rectangle 3"/>
          <p:cNvSpPr/>
          <p:nvPr/>
        </p:nvSpPr>
        <p:spPr>
          <a:xfrm>
            <a:off x="316194" y="4392275"/>
            <a:ext cx="8534400" cy="2308324"/>
          </a:xfrm>
          <a:prstGeom prst="rect">
            <a:avLst/>
          </a:prstGeom>
        </p:spPr>
        <p:txBody>
          <a:bodyPr wrap="square">
            <a:spAutoFit/>
          </a:bodyPr>
          <a:lstStyle/>
          <a:p>
            <a:r>
              <a:rPr lang="en-US" sz="1600" dirty="0" smtClean="0">
                <a:solidFill>
                  <a:schemeClr val="accent1">
                    <a:lumMod val="75000"/>
                  </a:schemeClr>
                </a:solidFill>
              </a:rPr>
              <a:t>Freeman </a:t>
            </a:r>
            <a:r>
              <a:rPr lang="en-US" sz="1600" dirty="0">
                <a:solidFill>
                  <a:schemeClr val="accent1">
                    <a:lumMod val="75000"/>
                  </a:schemeClr>
                </a:solidFill>
              </a:rPr>
              <a:t>J. Dyson, </a:t>
            </a:r>
            <a:r>
              <a:rPr lang="en-US" sz="1600" dirty="0">
                <a:solidFill>
                  <a:schemeClr val="bg1"/>
                </a:solidFill>
              </a:rPr>
              <a:t>physicist and mathematician</a:t>
            </a:r>
            <a:r>
              <a:rPr lang="en-US" sz="1600" i="1" dirty="0">
                <a:solidFill>
                  <a:schemeClr val="bg1"/>
                </a:solidFill>
              </a:rPr>
              <a:t>, A Many-Colored Glass: Reflections on the Place of Life in the Universe </a:t>
            </a:r>
            <a:r>
              <a:rPr lang="en-US" sz="1600" dirty="0">
                <a:solidFill>
                  <a:schemeClr val="bg1"/>
                </a:solidFill>
              </a:rPr>
              <a:t>(Charlottesville, VA: University of Virginia Press, 2010), 104</a:t>
            </a:r>
            <a:r>
              <a:rPr lang="en-US" sz="1600" dirty="0" smtClean="0">
                <a:solidFill>
                  <a:schemeClr val="bg1"/>
                </a:solidFill>
              </a:rPr>
              <a:t>:</a:t>
            </a:r>
          </a:p>
          <a:p>
            <a:endParaRPr lang="en-US" sz="1600" dirty="0">
              <a:solidFill>
                <a:schemeClr val="accent6">
                  <a:lumMod val="75000"/>
                </a:schemeClr>
              </a:solidFill>
            </a:endParaRPr>
          </a:p>
          <a:p>
            <a:r>
              <a:rPr lang="en-US" sz="1600" dirty="0">
                <a:solidFill>
                  <a:schemeClr val="accent6">
                    <a:lumMod val="75000"/>
                  </a:schemeClr>
                </a:solidFill>
              </a:rPr>
              <a:t>The origin of life is the deepest mystery in the whole of science. Many books and learned papers have been written about it, but it remains a mystery. There is an enormous gap between the simplest living cell and the most complicated naturally occurring mixture of nonliving chemicals. We have no idea when and how and where this gap was crossed. We only know that it was crossed somehow, either on Earth or on Mars or in some other place from which the ancestors of life on Earth might have come. </a:t>
            </a:r>
            <a:endParaRPr lang="en-US" sz="1600" dirty="0">
              <a:solidFill>
                <a:schemeClr val="accent6">
                  <a:lumMod val="75000"/>
                </a:schemeClr>
              </a:solidFill>
              <a:latin typeface="Garamond" pitchFamily="18" charset="0"/>
            </a:endParaRPr>
          </a:p>
        </p:txBody>
      </p:sp>
      <p:pic>
        <p:nvPicPr>
          <p:cNvPr id="2050" name="Picture 2" descr="http://jqi.umd.edu/sites/default/files/styles/article_lead/public/images/freeman_dyson_book.jpg?itok=UW-sfQFb">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194" y="3124199"/>
            <a:ext cx="2274606" cy="128006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35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808038"/>
          </a:xfrm>
        </p:spPr>
        <p:txBody>
          <a:bodyPr>
            <a:normAutofit/>
          </a:bodyPr>
          <a:lstStyle/>
          <a:p>
            <a:r>
              <a:rPr lang="en-US" dirty="0" smtClean="0">
                <a:solidFill>
                  <a:schemeClr val="bg1"/>
                </a:solidFill>
                <a:latin typeface="Goudy Old Style" pitchFamily="18" charset="0"/>
              </a:rPr>
              <a:t>we were created</a:t>
            </a:r>
            <a:endParaRPr lang="en-US" dirty="0"/>
          </a:p>
        </p:txBody>
      </p:sp>
      <p:sp>
        <p:nvSpPr>
          <p:cNvPr id="7" name="Rectangle 6"/>
          <p:cNvSpPr/>
          <p:nvPr/>
        </p:nvSpPr>
        <p:spPr>
          <a:xfrm>
            <a:off x="457200" y="914400"/>
            <a:ext cx="8153400" cy="3539430"/>
          </a:xfrm>
          <a:prstGeom prst="rect">
            <a:avLst/>
          </a:prstGeom>
        </p:spPr>
        <p:txBody>
          <a:bodyPr wrap="square">
            <a:spAutoFit/>
          </a:bodyPr>
          <a:lstStyle/>
          <a:p>
            <a:pPr algn="ctr"/>
            <a:r>
              <a:rPr lang="en-US" sz="4000" dirty="0">
                <a:solidFill>
                  <a:prstClr val="white"/>
                </a:solidFill>
                <a:latin typeface="Goudy Old Style" pitchFamily="18" charset="0"/>
              </a:rPr>
              <a:t>no. </a:t>
            </a:r>
            <a:r>
              <a:rPr lang="en-US" sz="4000" dirty="0" smtClean="0">
                <a:solidFill>
                  <a:prstClr val="white"/>
                </a:solidFill>
                <a:latin typeface="Goudy Old Style" pitchFamily="18" charset="0"/>
              </a:rPr>
              <a:t>14</a:t>
            </a:r>
            <a:endParaRPr lang="en-US" sz="4000" dirty="0">
              <a:solidFill>
                <a:prstClr val="white"/>
              </a:solidFill>
              <a:latin typeface="Goudy Old Style" pitchFamily="18" charset="0"/>
            </a:endParaRPr>
          </a:p>
          <a:p>
            <a:pPr algn="ctr"/>
            <a:endParaRPr lang="en-US" sz="2400" dirty="0">
              <a:solidFill>
                <a:prstClr val="white"/>
              </a:solidFill>
              <a:latin typeface="Goudy Old Style" pitchFamily="18" charset="0"/>
            </a:endParaRPr>
          </a:p>
          <a:p>
            <a:pPr algn="ctr"/>
            <a:r>
              <a:rPr lang="en-US" sz="4000" dirty="0" smtClean="0">
                <a:solidFill>
                  <a:prstClr val="white"/>
                </a:solidFill>
                <a:latin typeface="Goudy Old Style" pitchFamily="18" charset="0"/>
              </a:rPr>
              <a:t>The PCA sanctions a variety of views—all of which believe what Scripture teaches clearly about God, man, and the Fall.</a:t>
            </a:r>
            <a:endParaRPr lang="en-US" sz="3600" dirty="0">
              <a:solidFill>
                <a:prstClr val="white"/>
              </a:solidFill>
              <a:latin typeface="Goudy Old Style" pitchFamily="18" charset="0"/>
            </a:endParaRPr>
          </a:p>
        </p:txBody>
      </p:sp>
      <p:sp>
        <p:nvSpPr>
          <p:cNvPr id="4" name="Rectangle 3"/>
          <p:cNvSpPr/>
          <p:nvPr/>
        </p:nvSpPr>
        <p:spPr>
          <a:xfrm>
            <a:off x="308717" y="5715000"/>
            <a:ext cx="8212508" cy="923330"/>
          </a:xfrm>
          <a:prstGeom prst="rect">
            <a:avLst/>
          </a:prstGeom>
        </p:spPr>
        <p:txBody>
          <a:bodyPr wrap="square">
            <a:spAutoFit/>
          </a:bodyPr>
          <a:lstStyle/>
          <a:p>
            <a:r>
              <a:rPr lang="en-US" dirty="0" smtClean="0">
                <a:solidFill>
                  <a:schemeClr val="bg1">
                    <a:lumMod val="65000"/>
                  </a:schemeClr>
                </a:solidFill>
              </a:rPr>
              <a:t>These were taken from the PCA historical site @ </a:t>
            </a:r>
            <a:r>
              <a:rPr lang="en-US" dirty="0" smtClean="0">
                <a:solidFill>
                  <a:schemeClr val="bg1">
                    <a:lumMod val="65000"/>
                  </a:schemeClr>
                </a:solidFill>
                <a:hlinkClick r:id="rId2"/>
              </a:rPr>
              <a:t>http</a:t>
            </a:r>
            <a:r>
              <a:rPr lang="en-US" dirty="0">
                <a:solidFill>
                  <a:schemeClr val="bg1">
                    <a:lumMod val="65000"/>
                  </a:schemeClr>
                </a:solidFill>
                <a:hlinkClick r:id="rId2"/>
              </a:rPr>
              <a:t>://</a:t>
            </a:r>
            <a:r>
              <a:rPr lang="en-US" dirty="0" smtClean="0">
                <a:solidFill>
                  <a:schemeClr val="bg1">
                    <a:lumMod val="65000"/>
                  </a:schemeClr>
                </a:solidFill>
                <a:hlinkClick r:id="rId2"/>
              </a:rPr>
              <a:t>www.pcahistory.org/creation/report.html#d1</a:t>
            </a:r>
            <a:r>
              <a:rPr lang="en-US" dirty="0" smtClean="0">
                <a:solidFill>
                  <a:schemeClr val="bg1">
                    <a:lumMod val="65000"/>
                  </a:schemeClr>
                </a:solidFill>
              </a:rPr>
              <a:t>; further explanations, strengths and weaknesses, and proponents of these theories are included.</a:t>
            </a:r>
            <a:endParaRPr lang="en-US" dirty="0">
              <a:solidFill>
                <a:schemeClr val="bg1">
                  <a:lumMod val="65000"/>
                </a:schemeClr>
              </a:solidFill>
            </a:endParaRPr>
          </a:p>
        </p:txBody>
      </p:sp>
    </p:spTree>
    <p:extLst>
      <p:ext uri="{BB962C8B-B14F-4D97-AF65-F5344CB8AC3E}">
        <p14:creationId xmlns:p14="http://schemas.microsoft.com/office/powerpoint/2010/main" val="587565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dirty="0" smtClean="0">
                <a:solidFill>
                  <a:schemeClr val="bg1"/>
                </a:solidFill>
                <a:latin typeface="Goudy Old Style" pitchFamily="18" charset="0"/>
              </a:rPr>
              <a:t>we were created: PCA positions</a:t>
            </a:r>
            <a:endParaRPr lang="en-US" dirty="0"/>
          </a:p>
        </p:txBody>
      </p:sp>
      <p:sp>
        <p:nvSpPr>
          <p:cNvPr id="3" name="Rectangle 2"/>
          <p:cNvSpPr/>
          <p:nvPr/>
        </p:nvSpPr>
        <p:spPr>
          <a:xfrm>
            <a:off x="4114800" y="1066800"/>
            <a:ext cx="4572000" cy="1477328"/>
          </a:xfrm>
          <a:prstGeom prst="rect">
            <a:avLst/>
          </a:prstGeom>
        </p:spPr>
        <p:txBody>
          <a:bodyPr>
            <a:spAutoFit/>
          </a:bodyPr>
          <a:lstStyle/>
          <a:p>
            <a:r>
              <a:rPr lang="en-US" dirty="0">
                <a:solidFill>
                  <a:schemeClr val="bg1"/>
                </a:solidFill>
              </a:rPr>
              <a:t>The Bible teaches that God created of nothing all things in six days, by which Moses meant six calendar days.  The view is often called the literal view, the traditional view, or the </a:t>
            </a:r>
            <a:r>
              <a:rPr lang="en-US" b="1" dirty="0">
                <a:solidFill>
                  <a:schemeClr val="bg1"/>
                </a:solidFill>
              </a:rPr>
              <a:t>twenty-four-hour</a:t>
            </a:r>
            <a:r>
              <a:rPr lang="en-US" dirty="0">
                <a:solidFill>
                  <a:schemeClr val="bg1"/>
                </a:solidFill>
              </a:rPr>
              <a:t> view.</a:t>
            </a:r>
          </a:p>
        </p:txBody>
      </p:sp>
      <p:sp>
        <p:nvSpPr>
          <p:cNvPr id="5" name="Oval Callout 4"/>
          <p:cNvSpPr/>
          <p:nvPr/>
        </p:nvSpPr>
        <p:spPr>
          <a:xfrm>
            <a:off x="266700" y="1017639"/>
            <a:ext cx="3314700" cy="612648"/>
          </a:xfrm>
          <a:prstGeom prst="wedgeEllipseCallout">
            <a:avLst>
              <a:gd name="adj1" fmla="val 65729"/>
              <a:gd name="adj2" fmla="val -3060"/>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Calendar-Day Interpretation</a:t>
            </a:r>
            <a:endParaRPr lang="en-US" dirty="0"/>
          </a:p>
        </p:txBody>
      </p:sp>
      <p:sp>
        <p:nvSpPr>
          <p:cNvPr id="6" name="Oval Callout 5"/>
          <p:cNvSpPr/>
          <p:nvPr/>
        </p:nvSpPr>
        <p:spPr>
          <a:xfrm>
            <a:off x="5867400" y="2590800"/>
            <a:ext cx="2812279" cy="612648"/>
          </a:xfrm>
          <a:prstGeom prst="wedgeEllipseCallout">
            <a:avLst>
              <a:gd name="adj1" fmla="val -85230"/>
              <a:gd name="adj2" fmla="val 8100"/>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Day-Age Interpretation</a:t>
            </a:r>
            <a:endParaRPr lang="en-US" dirty="0"/>
          </a:p>
        </p:txBody>
      </p:sp>
      <p:sp>
        <p:nvSpPr>
          <p:cNvPr id="4" name="Rectangle 3"/>
          <p:cNvSpPr/>
          <p:nvPr/>
        </p:nvSpPr>
        <p:spPr>
          <a:xfrm>
            <a:off x="152400" y="2544128"/>
            <a:ext cx="4572000" cy="1200329"/>
          </a:xfrm>
          <a:prstGeom prst="rect">
            <a:avLst/>
          </a:prstGeom>
        </p:spPr>
        <p:txBody>
          <a:bodyPr>
            <a:spAutoFit/>
          </a:bodyPr>
          <a:lstStyle/>
          <a:p>
            <a:r>
              <a:rPr lang="en-US" dirty="0">
                <a:solidFill>
                  <a:schemeClr val="bg1"/>
                </a:solidFill>
              </a:rPr>
              <a:t> The ‘six days’ are understood in the same sense as “in that day” of Isaiah </a:t>
            </a:r>
            <a:r>
              <a:rPr lang="en-US" dirty="0" smtClean="0">
                <a:solidFill>
                  <a:schemeClr val="bg1"/>
                </a:solidFill>
              </a:rPr>
              <a:t>11:10-11—that </a:t>
            </a:r>
            <a:r>
              <a:rPr lang="en-US" dirty="0">
                <a:solidFill>
                  <a:schemeClr val="bg1"/>
                </a:solidFill>
              </a:rPr>
              <a:t>is, as </a:t>
            </a:r>
            <a:r>
              <a:rPr lang="en-US" b="1" dirty="0">
                <a:solidFill>
                  <a:schemeClr val="bg1"/>
                </a:solidFill>
              </a:rPr>
              <a:t>periods of indefinite length</a:t>
            </a:r>
            <a:r>
              <a:rPr lang="en-US" dirty="0">
                <a:solidFill>
                  <a:schemeClr val="bg1"/>
                </a:solidFill>
              </a:rPr>
              <a:t> and not necessarily of 24 hours duration.</a:t>
            </a:r>
          </a:p>
        </p:txBody>
      </p:sp>
      <p:sp>
        <p:nvSpPr>
          <p:cNvPr id="9" name="Oval Callout 8"/>
          <p:cNvSpPr/>
          <p:nvPr/>
        </p:nvSpPr>
        <p:spPr>
          <a:xfrm>
            <a:off x="308717" y="4268723"/>
            <a:ext cx="2812279" cy="612648"/>
          </a:xfrm>
          <a:prstGeom prst="wedgeEllipseCallout">
            <a:avLst>
              <a:gd name="adj1" fmla="val 66403"/>
              <a:gd name="adj2" fmla="val 8100"/>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Framework Interpretation</a:t>
            </a:r>
            <a:endParaRPr lang="en-US" dirty="0"/>
          </a:p>
        </p:txBody>
      </p:sp>
      <p:sp>
        <p:nvSpPr>
          <p:cNvPr id="8" name="Rectangle 7"/>
          <p:cNvSpPr/>
          <p:nvPr/>
        </p:nvSpPr>
        <p:spPr>
          <a:xfrm>
            <a:off x="3787211" y="3744457"/>
            <a:ext cx="5105400" cy="1754326"/>
          </a:xfrm>
          <a:prstGeom prst="rect">
            <a:avLst/>
          </a:prstGeom>
        </p:spPr>
        <p:txBody>
          <a:bodyPr wrap="square">
            <a:spAutoFit/>
          </a:bodyPr>
          <a:lstStyle/>
          <a:p>
            <a:r>
              <a:rPr lang="en-US" dirty="0" smtClean="0">
                <a:solidFill>
                  <a:schemeClr val="bg1"/>
                </a:solidFill>
              </a:rPr>
              <a:t>The </a:t>
            </a:r>
            <a:r>
              <a:rPr lang="en-US" dirty="0">
                <a:solidFill>
                  <a:schemeClr val="bg1"/>
                </a:solidFill>
              </a:rPr>
              <a:t>scheme of the creation week itself is a poetic figure and that the several pictures of </a:t>
            </a:r>
            <a:r>
              <a:rPr lang="en-US" b="1" dirty="0">
                <a:solidFill>
                  <a:schemeClr val="bg1"/>
                </a:solidFill>
              </a:rPr>
              <a:t>creation history are set within the six work-day frames not chronologically but topically</a:t>
            </a:r>
            <a:r>
              <a:rPr lang="en-US" dirty="0">
                <a:solidFill>
                  <a:schemeClr val="bg1"/>
                </a:solidFill>
              </a:rPr>
              <a:t>. </a:t>
            </a:r>
            <a:r>
              <a:rPr lang="en-US" dirty="0" smtClean="0">
                <a:solidFill>
                  <a:schemeClr val="bg1"/>
                </a:solidFill>
              </a:rPr>
              <a:t>God’s </a:t>
            </a:r>
            <a:r>
              <a:rPr lang="en-US" dirty="0">
                <a:solidFill>
                  <a:schemeClr val="bg1"/>
                </a:solidFill>
              </a:rPr>
              <a:t>supernatural creative words or fiats are real and historical, but the exact timing is left unspecified. </a:t>
            </a:r>
          </a:p>
        </p:txBody>
      </p:sp>
    </p:spTree>
    <p:extLst>
      <p:ext uri="{BB962C8B-B14F-4D97-AF65-F5344CB8AC3E}">
        <p14:creationId xmlns:p14="http://schemas.microsoft.com/office/powerpoint/2010/main" val="237858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9"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dirty="0" smtClean="0">
                <a:solidFill>
                  <a:schemeClr val="bg1"/>
                </a:solidFill>
                <a:latin typeface="Goudy Old Style" pitchFamily="18" charset="0"/>
              </a:rPr>
              <a:t>we were created</a:t>
            </a:r>
            <a:endParaRPr lang="en-US" dirty="0"/>
          </a:p>
        </p:txBody>
      </p:sp>
      <p:pic>
        <p:nvPicPr>
          <p:cNvPr id="3074" name="Picture 2" descr="https://nxtgenjournal.files.wordpress.com/2014/09/20121226-102132.jpg?w=1200"/>
          <p:cNvPicPr>
            <a:picLocks noChangeAspect="1" noChangeArrowheads="1"/>
          </p:cNvPicPr>
          <p:nvPr/>
        </p:nvPicPr>
        <p:blipFill rotWithShape="1">
          <a:blip r:embed="rId2">
            <a:extLst>
              <a:ext uri="{28A0092B-C50C-407E-A947-70E740481C1C}">
                <a14:useLocalDpi xmlns:a14="http://schemas.microsoft.com/office/drawing/2010/main" val="0"/>
              </a:ext>
            </a:extLst>
          </a:blip>
          <a:srcRect b="27953"/>
          <a:stretch/>
        </p:blipFill>
        <p:spPr bwMode="auto">
          <a:xfrm>
            <a:off x="381000" y="1600200"/>
            <a:ext cx="5581015" cy="21015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og.affiliatetip.com/wp-content/uploads/2011/12/two-choices.jpg"/>
          <p:cNvPicPr>
            <a:picLocks noChangeAspect="1" noChangeArrowheads="1"/>
          </p:cNvPicPr>
          <p:nvPr/>
        </p:nvPicPr>
        <p:blipFill>
          <a:blip r:embed="rId3" cstate="print"/>
          <a:srcRect/>
          <a:stretch>
            <a:fillRect/>
          </a:stretch>
        </p:blipFill>
        <p:spPr bwMode="auto">
          <a:xfrm>
            <a:off x="5029200" y="3505199"/>
            <a:ext cx="3233738" cy="2152651"/>
          </a:xfrm>
          <a:prstGeom prst="rect">
            <a:avLst/>
          </a:prstGeom>
          <a:noFill/>
        </p:spPr>
      </p:pic>
    </p:spTree>
    <p:extLst>
      <p:ext uri="{BB962C8B-B14F-4D97-AF65-F5344CB8AC3E}">
        <p14:creationId xmlns:p14="http://schemas.microsoft.com/office/powerpoint/2010/main" val="18182709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dirty="0" smtClean="0">
                <a:solidFill>
                  <a:schemeClr val="bg1"/>
                </a:solidFill>
                <a:latin typeface="Goudy Old Style" pitchFamily="18" charset="0"/>
              </a:rPr>
              <a:t>we were created: PCA positions</a:t>
            </a:r>
            <a:endParaRPr lang="en-US" dirty="0"/>
          </a:p>
        </p:txBody>
      </p:sp>
      <p:sp>
        <p:nvSpPr>
          <p:cNvPr id="6" name="Oval Callout 5"/>
          <p:cNvSpPr/>
          <p:nvPr/>
        </p:nvSpPr>
        <p:spPr>
          <a:xfrm>
            <a:off x="381000" y="3349752"/>
            <a:ext cx="2812279" cy="612648"/>
          </a:xfrm>
          <a:prstGeom prst="wedgeEllipseCallout">
            <a:avLst>
              <a:gd name="adj1" fmla="val 75216"/>
              <a:gd name="adj2" fmla="val 3915"/>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 other less dominant beliefs</a:t>
            </a:r>
            <a:endParaRPr lang="en-US" dirty="0"/>
          </a:p>
        </p:txBody>
      </p:sp>
      <p:sp>
        <p:nvSpPr>
          <p:cNvPr id="4" name="Rectangle 3"/>
          <p:cNvSpPr/>
          <p:nvPr/>
        </p:nvSpPr>
        <p:spPr>
          <a:xfrm>
            <a:off x="4316338" y="3276600"/>
            <a:ext cx="4572000" cy="1477328"/>
          </a:xfrm>
          <a:prstGeom prst="rect">
            <a:avLst/>
          </a:prstGeom>
        </p:spPr>
        <p:txBody>
          <a:bodyPr>
            <a:spAutoFit/>
          </a:bodyPr>
          <a:lstStyle/>
          <a:p>
            <a:r>
              <a:rPr lang="en-US" dirty="0">
                <a:solidFill>
                  <a:schemeClr val="bg1"/>
                </a:solidFill>
              </a:rPr>
              <a:t> </a:t>
            </a:r>
            <a:r>
              <a:rPr lang="en-US" dirty="0" smtClean="0">
                <a:solidFill>
                  <a:schemeClr val="bg1"/>
                </a:solidFill>
              </a:rPr>
              <a:t>These theories seek to address Modern biological theories and include “gap theory”-dividing Genesis 1&amp;2 and 6 “instructional days” from periods of time in which God worked.</a:t>
            </a:r>
            <a:endParaRPr lang="en-US" dirty="0">
              <a:solidFill>
                <a:schemeClr val="bg1"/>
              </a:solidFill>
            </a:endParaRPr>
          </a:p>
        </p:txBody>
      </p:sp>
      <p:sp>
        <p:nvSpPr>
          <p:cNvPr id="11" name="Oval Callout 10"/>
          <p:cNvSpPr/>
          <p:nvPr/>
        </p:nvSpPr>
        <p:spPr>
          <a:xfrm>
            <a:off x="5877370" y="1447800"/>
            <a:ext cx="2812279" cy="612648"/>
          </a:xfrm>
          <a:prstGeom prst="wedgeEllipseCallout">
            <a:avLst>
              <a:gd name="adj1" fmla="val -72164"/>
              <a:gd name="adj2" fmla="val 6705"/>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Analogical </a:t>
            </a:r>
            <a:r>
              <a:rPr lang="en-US" dirty="0"/>
              <a:t>Days Interpretation</a:t>
            </a:r>
          </a:p>
        </p:txBody>
      </p:sp>
      <p:sp>
        <p:nvSpPr>
          <p:cNvPr id="12" name="Rectangle 11"/>
          <p:cNvSpPr/>
          <p:nvPr/>
        </p:nvSpPr>
        <p:spPr>
          <a:xfrm>
            <a:off x="152400" y="1219200"/>
            <a:ext cx="5035965" cy="1200329"/>
          </a:xfrm>
          <a:prstGeom prst="rect">
            <a:avLst/>
          </a:prstGeom>
        </p:spPr>
        <p:txBody>
          <a:bodyPr wrap="square">
            <a:spAutoFit/>
          </a:bodyPr>
          <a:lstStyle/>
          <a:p>
            <a:r>
              <a:rPr lang="en-US" dirty="0">
                <a:solidFill>
                  <a:schemeClr val="bg1"/>
                </a:solidFill>
              </a:rPr>
              <a:t>The “days” are God’s work-days, which are analogous, and not necessarily identical, to our work days, structured for the purpose of setting a </a:t>
            </a:r>
            <a:r>
              <a:rPr lang="en-US" b="1" dirty="0">
                <a:solidFill>
                  <a:schemeClr val="bg1"/>
                </a:solidFill>
              </a:rPr>
              <a:t>pattern for our own rhythm of rest and work</a:t>
            </a:r>
            <a:r>
              <a:rPr lang="en-US" dirty="0">
                <a:solidFill>
                  <a:schemeClr val="bg1"/>
                </a:solidFill>
              </a:rPr>
              <a:t>.</a:t>
            </a:r>
          </a:p>
        </p:txBody>
      </p:sp>
    </p:spTree>
    <p:extLst>
      <p:ext uri="{BB962C8B-B14F-4D97-AF65-F5344CB8AC3E}">
        <p14:creationId xmlns:p14="http://schemas.microsoft.com/office/powerpoint/2010/main" val="232239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808038"/>
          </a:xfrm>
        </p:spPr>
        <p:txBody>
          <a:bodyPr>
            <a:normAutofit/>
          </a:bodyPr>
          <a:lstStyle/>
          <a:p>
            <a:r>
              <a:rPr lang="en-US" dirty="0" smtClean="0">
                <a:solidFill>
                  <a:schemeClr val="bg1"/>
                </a:solidFill>
                <a:latin typeface="Goudy Old Style" pitchFamily="18" charset="0"/>
              </a:rPr>
              <a:t>we were created</a:t>
            </a:r>
            <a:endParaRPr lang="en-US" dirty="0"/>
          </a:p>
        </p:txBody>
      </p:sp>
      <p:sp>
        <p:nvSpPr>
          <p:cNvPr id="7" name="Rectangle 6"/>
          <p:cNvSpPr/>
          <p:nvPr/>
        </p:nvSpPr>
        <p:spPr>
          <a:xfrm>
            <a:off x="2247900" y="990600"/>
            <a:ext cx="4572000" cy="3170099"/>
          </a:xfrm>
          <a:prstGeom prst="rect">
            <a:avLst/>
          </a:prstGeom>
        </p:spPr>
        <p:txBody>
          <a:bodyPr>
            <a:spAutoFit/>
          </a:bodyPr>
          <a:lstStyle/>
          <a:p>
            <a:pPr algn="ctr"/>
            <a:r>
              <a:rPr lang="en-US" sz="4000" dirty="0">
                <a:solidFill>
                  <a:prstClr val="white"/>
                </a:solidFill>
                <a:latin typeface="Goudy Old Style" pitchFamily="18" charset="0"/>
              </a:rPr>
              <a:t>no. 1</a:t>
            </a:r>
          </a:p>
          <a:p>
            <a:pPr algn="ctr"/>
            <a:endParaRPr lang="en-US" sz="4000" dirty="0">
              <a:solidFill>
                <a:prstClr val="white"/>
              </a:solidFill>
              <a:latin typeface="Goudy Old Style" pitchFamily="18" charset="0"/>
            </a:endParaRPr>
          </a:p>
          <a:p>
            <a:pPr algn="ctr"/>
            <a:r>
              <a:rPr lang="en-US" sz="4000" dirty="0">
                <a:solidFill>
                  <a:prstClr val="white"/>
                </a:solidFill>
                <a:latin typeface="Goudy Old Style" pitchFamily="18" charset="0"/>
              </a:rPr>
              <a:t>God is eternally uncaused and exists before all He created. </a:t>
            </a:r>
            <a:endParaRPr lang="en-US" sz="4000" dirty="0">
              <a:solidFill>
                <a:prstClr val="black"/>
              </a:solidFill>
            </a:endParaRPr>
          </a:p>
        </p:txBody>
      </p:sp>
      <p:sp>
        <p:nvSpPr>
          <p:cNvPr id="5" name="Rectangle 4"/>
          <p:cNvSpPr/>
          <p:nvPr/>
        </p:nvSpPr>
        <p:spPr>
          <a:xfrm>
            <a:off x="381000" y="5715000"/>
            <a:ext cx="8305800" cy="830997"/>
          </a:xfrm>
          <a:prstGeom prst="rect">
            <a:avLst/>
          </a:prstGeom>
        </p:spPr>
        <p:txBody>
          <a:bodyPr wrap="square">
            <a:spAutoFit/>
          </a:bodyPr>
          <a:lstStyle/>
          <a:p>
            <a:r>
              <a:rPr lang="en-US" sz="2400" dirty="0">
                <a:solidFill>
                  <a:srgbClr val="9BBB59">
                    <a:lumMod val="75000"/>
                  </a:srgbClr>
                </a:solidFill>
                <a:latin typeface="Garamond" pitchFamily="18" charset="0"/>
              </a:rPr>
              <a:t>“Before the mountains were born or you brought forth the whole world, from everlasting to everlasting you are God.”   Ps 90:2</a:t>
            </a:r>
          </a:p>
        </p:txBody>
      </p:sp>
      <p:sp>
        <p:nvSpPr>
          <p:cNvPr id="2" name="Rectangle 1"/>
          <p:cNvSpPr/>
          <p:nvPr/>
        </p:nvSpPr>
        <p:spPr>
          <a:xfrm>
            <a:off x="609600" y="4343400"/>
            <a:ext cx="7924800" cy="830997"/>
          </a:xfrm>
          <a:prstGeom prst="rect">
            <a:avLst/>
          </a:prstGeom>
        </p:spPr>
        <p:txBody>
          <a:bodyPr wrap="square">
            <a:spAutoFit/>
          </a:bodyPr>
          <a:lstStyle/>
          <a:p>
            <a:pPr algn="ctr"/>
            <a:r>
              <a:rPr lang="en-US" sz="2400" dirty="0" smtClean="0">
                <a:solidFill>
                  <a:schemeClr val="bg1">
                    <a:lumMod val="65000"/>
                  </a:schemeClr>
                </a:solidFill>
                <a:latin typeface="Goudy Old Style" pitchFamily="18" charset="0"/>
              </a:rPr>
              <a:t>The notion that there is anything at all demands an eternal being…</a:t>
            </a:r>
            <a:endParaRPr lang="en-US" sz="2400" dirty="0">
              <a:solidFill>
                <a:schemeClr val="bg1">
                  <a:lumMod val="65000"/>
                </a:schemeClr>
              </a:solidFill>
              <a:latin typeface="Goudy Old Style" pitchFamily="18" charset="0"/>
            </a:endParaRPr>
          </a:p>
        </p:txBody>
      </p:sp>
    </p:spTree>
    <p:extLst>
      <p:ext uri="{BB962C8B-B14F-4D97-AF65-F5344CB8AC3E}">
        <p14:creationId xmlns:p14="http://schemas.microsoft.com/office/powerpoint/2010/main" val="346867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808038"/>
          </a:xfrm>
        </p:spPr>
        <p:txBody>
          <a:bodyPr>
            <a:normAutofit/>
          </a:bodyPr>
          <a:lstStyle/>
          <a:p>
            <a:r>
              <a:rPr lang="en-US" dirty="0" smtClean="0">
                <a:solidFill>
                  <a:schemeClr val="bg1"/>
                </a:solidFill>
                <a:latin typeface="Goudy Old Style" pitchFamily="18" charset="0"/>
              </a:rPr>
              <a:t>we were created</a:t>
            </a:r>
            <a:endParaRPr lang="en-US" dirty="0"/>
          </a:p>
        </p:txBody>
      </p:sp>
      <p:sp>
        <p:nvSpPr>
          <p:cNvPr id="7" name="Rectangle 6"/>
          <p:cNvSpPr/>
          <p:nvPr/>
        </p:nvSpPr>
        <p:spPr>
          <a:xfrm>
            <a:off x="1219200" y="914400"/>
            <a:ext cx="6781800" cy="3170099"/>
          </a:xfrm>
          <a:prstGeom prst="rect">
            <a:avLst/>
          </a:prstGeom>
        </p:spPr>
        <p:txBody>
          <a:bodyPr wrap="square">
            <a:spAutoFit/>
          </a:bodyPr>
          <a:lstStyle/>
          <a:p>
            <a:pPr algn="ctr"/>
            <a:r>
              <a:rPr lang="en-US" sz="4000" dirty="0">
                <a:solidFill>
                  <a:prstClr val="white"/>
                </a:solidFill>
                <a:latin typeface="Goudy Old Style" pitchFamily="18" charset="0"/>
              </a:rPr>
              <a:t>no. 2</a:t>
            </a:r>
          </a:p>
          <a:p>
            <a:pPr algn="ctr"/>
            <a:endParaRPr lang="en-US" sz="4000" dirty="0">
              <a:solidFill>
                <a:prstClr val="white"/>
              </a:solidFill>
              <a:latin typeface="Goudy Old Style" pitchFamily="18" charset="0"/>
            </a:endParaRPr>
          </a:p>
          <a:p>
            <a:pPr algn="ctr"/>
            <a:r>
              <a:rPr lang="en-US" sz="4000" dirty="0">
                <a:solidFill>
                  <a:prstClr val="white"/>
                </a:solidFill>
                <a:latin typeface="Goudy Old Style" pitchFamily="18" charset="0"/>
              </a:rPr>
              <a:t>God is </a:t>
            </a:r>
            <a:r>
              <a:rPr lang="en-US" sz="4000" dirty="0" smtClean="0">
                <a:solidFill>
                  <a:prstClr val="white"/>
                </a:solidFill>
                <a:latin typeface="Goudy Old Style" pitchFamily="18" charset="0"/>
              </a:rPr>
              <a:t>triune and has chosen to reveal Himself through His creative work &amp; infallible Word.</a:t>
            </a:r>
            <a:endParaRPr lang="en-US" sz="4000" dirty="0">
              <a:solidFill>
                <a:prstClr val="black"/>
              </a:solidFill>
            </a:endParaRPr>
          </a:p>
        </p:txBody>
      </p:sp>
      <p:sp>
        <p:nvSpPr>
          <p:cNvPr id="5" name="Rectangle 4"/>
          <p:cNvSpPr/>
          <p:nvPr/>
        </p:nvSpPr>
        <p:spPr>
          <a:xfrm>
            <a:off x="457200" y="4191000"/>
            <a:ext cx="8305800" cy="2308324"/>
          </a:xfrm>
          <a:prstGeom prst="rect">
            <a:avLst/>
          </a:prstGeom>
        </p:spPr>
        <p:txBody>
          <a:bodyPr wrap="square">
            <a:spAutoFit/>
          </a:bodyPr>
          <a:lstStyle/>
          <a:p>
            <a:r>
              <a:rPr lang="en-US" sz="2400" dirty="0">
                <a:solidFill>
                  <a:srgbClr val="9BBB59">
                    <a:lumMod val="75000"/>
                  </a:srgbClr>
                </a:solidFill>
                <a:latin typeface="Garamond" pitchFamily="18" charset="0"/>
              </a:rPr>
              <a:t>“</a:t>
            </a:r>
            <a:r>
              <a:rPr lang="en-US" sz="2400" baseline="30000" dirty="0">
                <a:solidFill>
                  <a:srgbClr val="9BBB59">
                    <a:lumMod val="75000"/>
                  </a:srgbClr>
                </a:solidFill>
                <a:latin typeface="Garamond" pitchFamily="18" charset="0"/>
              </a:rPr>
              <a:t>19</a:t>
            </a:r>
            <a:r>
              <a:rPr lang="en-US" sz="2400" dirty="0">
                <a:solidFill>
                  <a:srgbClr val="9BBB59">
                    <a:lumMod val="75000"/>
                  </a:srgbClr>
                </a:solidFill>
                <a:latin typeface="Garamond" pitchFamily="18" charset="0"/>
              </a:rPr>
              <a:t> For what can be known about God is plain to them, because God has shown it to them. </a:t>
            </a:r>
            <a:r>
              <a:rPr lang="en-US" sz="2400" baseline="30000" dirty="0">
                <a:solidFill>
                  <a:srgbClr val="9BBB59">
                    <a:lumMod val="75000"/>
                  </a:srgbClr>
                </a:solidFill>
                <a:latin typeface="Garamond" pitchFamily="18" charset="0"/>
              </a:rPr>
              <a:t>20</a:t>
            </a:r>
            <a:r>
              <a:rPr lang="en-US" sz="2400" dirty="0">
                <a:solidFill>
                  <a:srgbClr val="9BBB59">
                    <a:lumMod val="75000"/>
                  </a:srgbClr>
                </a:solidFill>
                <a:latin typeface="Garamond" pitchFamily="18" charset="0"/>
              </a:rPr>
              <a:t> For his invisible attributes, namely, his eternal power and divine nature, have been clearly perceived, ever since the creation of the </a:t>
            </a:r>
            <a:r>
              <a:rPr lang="en-US" sz="2400" dirty="0" smtClean="0">
                <a:solidFill>
                  <a:srgbClr val="9BBB59">
                    <a:lumMod val="75000"/>
                  </a:srgbClr>
                </a:solidFill>
                <a:latin typeface="Garamond" pitchFamily="18" charset="0"/>
              </a:rPr>
              <a:t>world, in </a:t>
            </a:r>
            <a:r>
              <a:rPr lang="en-US" sz="2400" dirty="0">
                <a:solidFill>
                  <a:srgbClr val="9BBB59">
                    <a:lumMod val="75000"/>
                  </a:srgbClr>
                </a:solidFill>
                <a:latin typeface="Garamond" pitchFamily="18" charset="0"/>
              </a:rPr>
              <a:t>the things that have been made. So they are without excuse</a:t>
            </a:r>
            <a:r>
              <a:rPr lang="en-US" sz="2400" dirty="0" smtClean="0">
                <a:solidFill>
                  <a:srgbClr val="9BBB59">
                    <a:lumMod val="75000"/>
                  </a:srgbClr>
                </a:solidFill>
                <a:latin typeface="Garamond" pitchFamily="18" charset="0"/>
              </a:rPr>
              <a:t>.”     </a:t>
            </a:r>
            <a:r>
              <a:rPr lang="en-US" sz="2400" dirty="0">
                <a:solidFill>
                  <a:srgbClr val="9BBB59">
                    <a:lumMod val="75000"/>
                  </a:srgbClr>
                </a:solidFill>
                <a:latin typeface="Garamond" pitchFamily="18" charset="0"/>
              </a:rPr>
              <a:t>					</a:t>
            </a:r>
            <a:r>
              <a:rPr lang="en-US" sz="2400" dirty="0" smtClean="0">
                <a:solidFill>
                  <a:srgbClr val="9BBB59">
                    <a:lumMod val="75000"/>
                  </a:srgbClr>
                </a:solidFill>
                <a:latin typeface="Garamond" pitchFamily="18" charset="0"/>
              </a:rPr>
              <a:t>					Romans 1:19,20</a:t>
            </a:r>
            <a:endParaRPr lang="en-US" sz="2400" dirty="0">
              <a:solidFill>
                <a:srgbClr val="9BBB59">
                  <a:lumMod val="75000"/>
                </a:srgbClr>
              </a:solidFill>
              <a:latin typeface="Garamond" pitchFamily="18" charset="0"/>
            </a:endParaRPr>
          </a:p>
        </p:txBody>
      </p:sp>
    </p:spTree>
    <p:extLst>
      <p:ext uri="{BB962C8B-B14F-4D97-AF65-F5344CB8AC3E}">
        <p14:creationId xmlns:p14="http://schemas.microsoft.com/office/powerpoint/2010/main" val="49515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808038"/>
          </a:xfrm>
        </p:spPr>
        <p:txBody>
          <a:bodyPr>
            <a:normAutofit/>
          </a:bodyPr>
          <a:lstStyle/>
          <a:p>
            <a:r>
              <a:rPr lang="en-US" dirty="0" smtClean="0">
                <a:solidFill>
                  <a:schemeClr val="bg1"/>
                </a:solidFill>
                <a:latin typeface="Goudy Old Style" pitchFamily="18" charset="0"/>
              </a:rPr>
              <a:t>we were created</a:t>
            </a:r>
            <a:endParaRPr lang="en-US" dirty="0"/>
          </a:p>
        </p:txBody>
      </p:sp>
      <p:sp>
        <p:nvSpPr>
          <p:cNvPr id="7" name="Rectangle 6"/>
          <p:cNvSpPr/>
          <p:nvPr/>
        </p:nvSpPr>
        <p:spPr>
          <a:xfrm>
            <a:off x="1143000" y="914400"/>
            <a:ext cx="6553200" cy="3785652"/>
          </a:xfrm>
          <a:prstGeom prst="rect">
            <a:avLst/>
          </a:prstGeom>
        </p:spPr>
        <p:txBody>
          <a:bodyPr wrap="square">
            <a:spAutoFit/>
          </a:bodyPr>
          <a:lstStyle/>
          <a:p>
            <a:pPr algn="ctr"/>
            <a:r>
              <a:rPr lang="en-US" sz="4000" dirty="0">
                <a:solidFill>
                  <a:prstClr val="white"/>
                </a:solidFill>
                <a:latin typeface="Goudy Old Style" pitchFamily="18" charset="0"/>
              </a:rPr>
              <a:t>no. 3</a:t>
            </a:r>
          </a:p>
          <a:p>
            <a:pPr algn="ctr"/>
            <a:endParaRPr lang="en-US" sz="2000" dirty="0" smtClean="0">
              <a:solidFill>
                <a:prstClr val="white"/>
              </a:solidFill>
              <a:latin typeface="Goudy Old Style" pitchFamily="18" charset="0"/>
            </a:endParaRPr>
          </a:p>
          <a:p>
            <a:pPr algn="ctr"/>
            <a:endParaRPr lang="en-US" sz="2000" dirty="0">
              <a:solidFill>
                <a:prstClr val="white"/>
              </a:solidFill>
              <a:latin typeface="Goudy Old Style" pitchFamily="18" charset="0"/>
            </a:endParaRPr>
          </a:p>
          <a:p>
            <a:pPr algn="ctr"/>
            <a:r>
              <a:rPr lang="en-US" sz="4000" dirty="0" smtClean="0">
                <a:solidFill>
                  <a:prstClr val="white"/>
                </a:solidFill>
                <a:latin typeface="Goudy Old Style" pitchFamily="18" charset="0"/>
              </a:rPr>
              <a:t>All models that describe the origin of </a:t>
            </a:r>
            <a:r>
              <a:rPr lang="en-US" sz="4000" dirty="0" smtClean="0">
                <a:solidFill>
                  <a:prstClr val="white"/>
                </a:solidFill>
                <a:latin typeface="Goudy Old Style" pitchFamily="18" charset="0"/>
              </a:rPr>
              <a:t>life/mankind </a:t>
            </a:r>
            <a:r>
              <a:rPr lang="en-US" sz="4000" dirty="0" smtClean="0">
                <a:solidFill>
                  <a:prstClr val="white"/>
                </a:solidFill>
                <a:latin typeface="Goudy Old Style" pitchFamily="18" charset="0"/>
              </a:rPr>
              <a:t>and the universe are, by default, expressions of faith.</a:t>
            </a:r>
            <a:endParaRPr lang="en-US" sz="4000" dirty="0">
              <a:solidFill>
                <a:prstClr val="black"/>
              </a:solidFill>
            </a:endParaRPr>
          </a:p>
        </p:txBody>
      </p:sp>
      <p:sp>
        <p:nvSpPr>
          <p:cNvPr id="8" name="Rectangle 7"/>
          <p:cNvSpPr/>
          <p:nvPr/>
        </p:nvSpPr>
        <p:spPr>
          <a:xfrm>
            <a:off x="228600" y="4876800"/>
            <a:ext cx="8763000" cy="1938992"/>
          </a:xfrm>
          <a:prstGeom prst="rect">
            <a:avLst/>
          </a:prstGeom>
        </p:spPr>
        <p:txBody>
          <a:bodyPr wrap="square">
            <a:spAutoFit/>
          </a:bodyPr>
          <a:lstStyle/>
          <a:p>
            <a:pPr algn="just"/>
            <a:r>
              <a:rPr lang="en-US" sz="2400" baseline="30000" dirty="0" smtClean="0">
                <a:solidFill>
                  <a:srgbClr val="9BBB59">
                    <a:lumMod val="75000"/>
                  </a:srgbClr>
                </a:solidFill>
                <a:latin typeface="Garamond" pitchFamily="18" charset="0"/>
              </a:rPr>
              <a:t>“</a:t>
            </a:r>
            <a:r>
              <a:rPr lang="en-US" sz="2400" dirty="0">
                <a:solidFill>
                  <a:srgbClr val="9BBB59">
                    <a:lumMod val="75000"/>
                  </a:srgbClr>
                </a:solidFill>
                <a:latin typeface="Garamond" pitchFamily="18" charset="0"/>
              </a:rPr>
              <a:t>11 Now faith is the assurance of things hoped for, the conviction of things not seen. </a:t>
            </a:r>
            <a:r>
              <a:rPr lang="en-US" sz="2400" dirty="0" smtClean="0">
                <a:solidFill>
                  <a:srgbClr val="9BBB59">
                    <a:lumMod val="75000"/>
                  </a:srgbClr>
                </a:solidFill>
                <a:latin typeface="Garamond" pitchFamily="18" charset="0"/>
              </a:rPr>
              <a:t>…. </a:t>
            </a:r>
            <a:r>
              <a:rPr lang="en-US" sz="2400" baseline="30000" dirty="0">
                <a:solidFill>
                  <a:srgbClr val="9BBB59">
                    <a:lumMod val="75000"/>
                  </a:srgbClr>
                </a:solidFill>
                <a:latin typeface="Garamond" pitchFamily="18" charset="0"/>
              </a:rPr>
              <a:t>3</a:t>
            </a:r>
            <a:r>
              <a:rPr lang="en-US" sz="2400" dirty="0">
                <a:solidFill>
                  <a:srgbClr val="9BBB59">
                    <a:lumMod val="75000"/>
                  </a:srgbClr>
                </a:solidFill>
                <a:latin typeface="Garamond" pitchFamily="18" charset="0"/>
              </a:rPr>
              <a:t> By faith we understand that the universe was created by the word of God, so that what is seen was not made out of things that are visible.” </a:t>
            </a:r>
          </a:p>
          <a:p>
            <a:pPr algn="just"/>
            <a:r>
              <a:rPr lang="en-US" sz="2400" dirty="0" smtClean="0">
                <a:solidFill>
                  <a:srgbClr val="9BBB59">
                    <a:lumMod val="75000"/>
                  </a:srgbClr>
                </a:solidFill>
                <a:latin typeface="Garamond" pitchFamily="18" charset="0"/>
              </a:rPr>
              <a:t>							Hebrews 11:1,3</a:t>
            </a:r>
            <a:endParaRPr lang="en-US" sz="2400" dirty="0">
              <a:solidFill>
                <a:srgbClr val="9BBB59">
                  <a:lumMod val="75000"/>
                </a:srgbClr>
              </a:solidFill>
              <a:latin typeface="Garamond" pitchFamily="18" charset="0"/>
            </a:endParaRPr>
          </a:p>
        </p:txBody>
      </p:sp>
      <p:sp>
        <p:nvSpPr>
          <p:cNvPr id="5" name="Rectangle 4"/>
          <p:cNvSpPr/>
          <p:nvPr/>
        </p:nvSpPr>
        <p:spPr>
          <a:xfrm>
            <a:off x="152400" y="762000"/>
            <a:ext cx="3810000" cy="1600438"/>
          </a:xfrm>
          <a:prstGeom prst="rect">
            <a:avLst/>
          </a:prstGeom>
        </p:spPr>
        <p:txBody>
          <a:bodyPr wrap="square">
            <a:spAutoFit/>
          </a:bodyPr>
          <a:lstStyle/>
          <a:p>
            <a:r>
              <a:rPr lang="en-US" sz="1400" b="1" dirty="0">
                <a:solidFill>
                  <a:schemeClr val="tx2"/>
                </a:solidFill>
                <a:effectLst>
                  <a:outerShdw blurRad="38100" dist="38100" dir="2700000" algn="tl">
                    <a:srgbClr val="000000">
                      <a:alpha val="43137"/>
                    </a:srgbClr>
                  </a:outerShdw>
                </a:effectLst>
              </a:rPr>
              <a:t>John </a:t>
            </a:r>
            <a:r>
              <a:rPr lang="en-US" sz="1400" b="1" dirty="0" err="1">
                <a:solidFill>
                  <a:schemeClr val="tx2"/>
                </a:solidFill>
                <a:effectLst>
                  <a:outerShdw blurRad="38100" dist="38100" dir="2700000" algn="tl">
                    <a:srgbClr val="000000">
                      <a:alpha val="43137"/>
                    </a:srgbClr>
                  </a:outerShdw>
                </a:effectLst>
              </a:rPr>
              <a:t>Polkinghorne</a:t>
            </a:r>
            <a:r>
              <a:rPr lang="en-US" sz="1400" b="1" dirty="0">
                <a:solidFill>
                  <a:schemeClr val="tx2"/>
                </a:solidFill>
                <a:effectLst>
                  <a:outerShdw blurRad="38100" dist="38100" dir="2700000" algn="tl">
                    <a:srgbClr val="000000">
                      <a:alpha val="43137"/>
                    </a:srgbClr>
                  </a:outerShdw>
                </a:effectLst>
              </a:rPr>
              <a:t>: </a:t>
            </a:r>
            <a:r>
              <a:rPr lang="en-US" sz="1400" dirty="0">
                <a:solidFill>
                  <a:schemeClr val="accent6">
                    <a:lumMod val="75000"/>
                  </a:schemeClr>
                </a:solidFill>
              </a:rPr>
              <a:t>People who tell you, for example, that science tells all you need to know about the world, or what science tells you is all wrong, or science tells us there is no God, those people aren't telling you scientific things. They are saying metaphysical things, and they have to defend their positions for metaphysical reasons. </a:t>
            </a:r>
          </a:p>
        </p:txBody>
      </p:sp>
      <p:pic>
        <p:nvPicPr>
          <p:cNvPr id="9" name="Picture 2" descr="http://i.ytimg.com/vi/G6pcUWndoK8/maxresdefaul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762000"/>
            <a:ext cx="2006600" cy="15049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9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76200"/>
            <a:ext cx="8229600" cy="808038"/>
          </a:xfrm>
        </p:spPr>
        <p:txBody>
          <a:bodyPr>
            <a:normAutofit/>
          </a:bodyPr>
          <a:lstStyle/>
          <a:p>
            <a:r>
              <a:rPr lang="en-US" dirty="0" smtClean="0">
                <a:solidFill>
                  <a:schemeClr val="bg1"/>
                </a:solidFill>
                <a:latin typeface="Goudy Old Style" pitchFamily="18" charset="0"/>
              </a:rPr>
              <a:t>we were created</a:t>
            </a:r>
            <a:endParaRPr lang="en-US" dirty="0"/>
          </a:p>
        </p:txBody>
      </p:sp>
      <p:sp>
        <p:nvSpPr>
          <p:cNvPr id="7" name="Rectangle 6"/>
          <p:cNvSpPr/>
          <p:nvPr/>
        </p:nvSpPr>
        <p:spPr>
          <a:xfrm>
            <a:off x="228600" y="609600"/>
            <a:ext cx="8763000" cy="6324808"/>
          </a:xfrm>
          <a:prstGeom prst="rect">
            <a:avLst/>
          </a:prstGeom>
        </p:spPr>
        <p:txBody>
          <a:bodyPr wrap="square">
            <a:spAutoFit/>
          </a:bodyPr>
          <a:lstStyle/>
          <a:p>
            <a:pPr algn="ctr"/>
            <a:r>
              <a:rPr lang="en-US" sz="3200" dirty="0">
                <a:solidFill>
                  <a:prstClr val="white"/>
                </a:solidFill>
                <a:latin typeface="Goudy Old Style" pitchFamily="18" charset="0"/>
              </a:rPr>
              <a:t>no. </a:t>
            </a:r>
            <a:r>
              <a:rPr lang="en-US" sz="3200" dirty="0" smtClean="0">
                <a:solidFill>
                  <a:prstClr val="white"/>
                </a:solidFill>
                <a:latin typeface="Goudy Old Style" pitchFamily="18" charset="0"/>
              </a:rPr>
              <a:t>3</a:t>
            </a:r>
            <a:endParaRPr lang="en-US" sz="3200" dirty="0">
              <a:solidFill>
                <a:prstClr val="white"/>
              </a:solidFill>
              <a:latin typeface="Goudy Old Style" pitchFamily="18" charset="0"/>
            </a:endParaRPr>
          </a:p>
          <a:p>
            <a:pPr algn="ctr"/>
            <a:endParaRPr lang="en-US" sz="500" dirty="0" smtClean="0">
              <a:solidFill>
                <a:prstClr val="white"/>
              </a:solidFill>
              <a:latin typeface="Goudy Old Style" pitchFamily="18" charset="0"/>
            </a:endParaRPr>
          </a:p>
          <a:p>
            <a:r>
              <a:rPr lang="en-US" sz="1600" b="1" dirty="0">
                <a:solidFill>
                  <a:schemeClr val="tx2">
                    <a:lumMod val="40000"/>
                    <a:lumOff val="60000"/>
                  </a:schemeClr>
                </a:solidFill>
                <a:latin typeface="Times New Roman"/>
              </a:rPr>
              <a:t>Andy Knoll</a:t>
            </a:r>
            <a:r>
              <a:rPr lang="en-US" sz="1600" dirty="0">
                <a:solidFill>
                  <a:schemeClr val="tx2">
                    <a:lumMod val="40000"/>
                    <a:lumOff val="60000"/>
                  </a:schemeClr>
                </a:solidFill>
                <a:latin typeface="Times New Roman"/>
              </a:rPr>
              <a:t>, </a:t>
            </a:r>
            <a:r>
              <a:rPr lang="en-US" sz="1600" dirty="0" smtClean="0">
                <a:solidFill>
                  <a:schemeClr val="bg1"/>
                </a:solidFill>
                <a:latin typeface="Times New Roman"/>
              </a:rPr>
              <a:t>Harvard</a:t>
            </a:r>
            <a:r>
              <a:rPr lang="en-US" sz="1600" dirty="0" smtClean="0">
                <a:solidFill>
                  <a:schemeClr val="tx2">
                    <a:lumMod val="40000"/>
                    <a:lumOff val="60000"/>
                  </a:schemeClr>
                </a:solidFill>
                <a:latin typeface="Times New Roman"/>
              </a:rPr>
              <a:t> </a:t>
            </a:r>
            <a:r>
              <a:rPr lang="en-US" sz="1600" dirty="0" smtClean="0">
                <a:solidFill>
                  <a:schemeClr val="bg1"/>
                </a:solidFill>
                <a:latin typeface="Times New Roman"/>
              </a:rPr>
              <a:t>paleontologist </a:t>
            </a:r>
            <a:r>
              <a:rPr lang="en-US" sz="1600" dirty="0">
                <a:solidFill>
                  <a:schemeClr val="bg1"/>
                </a:solidFill>
                <a:latin typeface="Times New Roman"/>
              </a:rPr>
              <a:t>and author of </a:t>
            </a:r>
            <a:r>
              <a:rPr lang="en-US" sz="1600" i="1" dirty="0">
                <a:solidFill>
                  <a:schemeClr val="bg1"/>
                </a:solidFill>
                <a:latin typeface="Times New Roman"/>
              </a:rPr>
              <a:t>Life on a Young Planet: The First </a:t>
            </a:r>
            <a:r>
              <a:rPr lang="en-US" sz="1600" i="1" dirty="0" smtClean="0">
                <a:solidFill>
                  <a:schemeClr val="bg1"/>
                </a:solidFill>
                <a:latin typeface="Times New Roman"/>
              </a:rPr>
              <a:t>	                 Three </a:t>
            </a:r>
            <a:r>
              <a:rPr lang="en-US" sz="1600" i="1" dirty="0">
                <a:solidFill>
                  <a:schemeClr val="bg1"/>
                </a:solidFill>
                <a:latin typeface="Times New Roman"/>
              </a:rPr>
              <a:t>Billion Years of Life</a:t>
            </a:r>
            <a:r>
              <a:rPr lang="en-US" sz="1600" dirty="0">
                <a:solidFill>
                  <a:schemeClr val="bg1"/>
                </a:solidFill>
                <a:latin typeface="Times New Roman"/>
              </a:rPr>
              <a:t>, was interviewed on May 3, 2004 as part of a PBS NOVA </a:t>
            </a:r>
            <a:r>
              <a:rPr lang="en-US" sz="1600" dirty="0" smtClean="0">
                <a:solidFill>
                  <a:schemeClr val="bg1"/>
                </a:solidFill>
                <a:latin typeface="Times New Roman"/>
              </a:rPr>
              <a:t>	            program</a:t>
            </a:r>
            <a:r>
              <a:rPr lang="en-US" sz="1600" dirty="0">
                <a:solidFill>
                  <a:schemeClr val="bg1"/>
                </a:solidFill>
                <a:latin typeface="Times New Roman"/>
              </a:rPr>
              <a:t>. He is described as a person who has "exhaustively investigated" the </a:t>
            </a:r>
            <a:r>
              <a:rPr lang="en-US" sz="1600" dirty="0" smtClean="0">
                <a:solidFill>
                  <a:schemeClr val="bg1"/>
                </a:solidFill>
                <a:latin typeface="Times New Roman"/>
              </a:rPr>
              <a:t>origin		      </a:t>
            </a:r>
            <a:r>
              <a:rPr lang="en-US" sz="1600" dirty="0">
                <a:solidFill>
                  <a:schemeClr val="bg1"/>
                </a:solidFill>
                <a:latin typeface="Times New Roman"/>
              </a:rPr>
              <a:t>of life. Here are excerpts from an interview: </a:t>
            </a:r>
            <a:endParaRPr lang="en-US" sz="1600" dirty="0" smtClean="0">
              <a:solidFill>
                <a:schemeClr val="bg1"/>
              </a:solidFill>
              <a:latin typeface="Times New Roman"/>
            </a:endParaRPr>
          </a:p>
          <a:p>
            <a:endParaRPr lang="en-US" sz="1600" dirty="0">
              <a:solidFill>
                <a:schemeClr val="tx2">
                  <a:lumMod val="40000"/>
                  <a:lumOff val="60000"/>
                </a:schemeClr>
              </a:solidFill>
              <a:latin typeface="Times New Roman"/>
            </a:endParaRPr>
          </a:p>
          <a:p>
            <a:r>
              <a:rPr lang="en-US" sz="1600" b="1" dirty="0">
                <a:solidFill>
                  <a:schemeClr val="bg1">
                    <a:lumMod val="65000"/>
                  </a:schemeClr>
                </a:solidFill>
                <a:latin typeface="Times New Roman"/>
              </a:rPr>
              <a:t>NOVA</a:t>
            </a:r>
            <a:r>
              <a:rPr lang="en-US" sz="1600" b="1" dirty="0">
                <a:solidFill>
                  <a:schemeClr val="bg1">
                    <a:lumMod val="95000"/>
                  </a:schemeClr>
                </a:solidFill>
                <a:latin typeface="Times New Roman"/>
              </a:rPr>
              <a:t>: </a:t>
            </a:r>
            <a:r>
              <a:rPr lang="en-US" sz="1600" dirty="0">
                <a:solidFill>
                  <a:schemeClr val="bg1">
                    <a:lumMod val="95000"/>
                  </a:schemeClr>
                </a:solidFill>
                <a:latin typeface="Times New Roman"/>
              </a:rPr>
              <a:t>In a nutshell, what is the process? How does life form? </a:t>
            </a:r>
            <a:endParaRPr lang="en-US" sz="1600" dirty="0" smtClean="0">
              <a:solidFill>
                <a:schemeClr val="bg1">
                  <a:lumMod val="95000"/>
                </a:schemeClr>
              </a:solidFill>
              <a:latin typeface="Times New Roman"/>
            </a:endParaRPr>
          </a:p>
          <a:p>
            <a:endParaRPr lang="en-US" sz="1600" dirty="0">
              <a:solidFill>
                <a:schemeClr val="bg1">
                  <a:lumMod val="95000"/>
                </a:schemeClr>
              </a:solidFill>
              <a:latin typeface="Times New Roman"/>
            </a:endParaRPr>
          </a:p>
          <a:p>
            <a:r>
              <a:rPr lang="en-US" sz="1600" b="1" dirty="0">
                <a:solidFill>
                  <a:schemeClr val="accent1">
                    <a:lumMod val="60000"/>
                    <a:lumOff val="40000"/>
                  </a:schemeClr>
                </a:solidFill>
                <a:latin typeface="Times New Roman"/>
              </a:rPr>
              <a:t>Knoll: </a:t>
            </a:r>
            <a:r>
              <a:rPr lang="en-US" sz="1600" dirty="0">
                <a:solidFill>
                  <a:schemeClr val="accent6">
                    <a:lumMod val="60000"/>
                    <a:lumOff val="40000"/>
                  </a:schemeClr>
                </a:solidFill>
                <a:latin typeface="Times New Roman"/>
              </a:rPr>
              <a:t>The short answer is we don't really know how life originated on this planet. There have been a variety of experiments that tell us some possible roads, but we remain in substantial ignorance</a:t>
            </a:r>
            <a:r>
              <a:rPr lang="en-US" sz="1600" dirty="0" smtClean="0">
                <a:solidFill>
                  <a:schemeClr val="accent6">
                    <a:lumMod val="60000"/>
                    <a:lumOff val="40000"/>
                  </a:schemeClr>
                </a:solidFill>
                <a:latin typeface="Times New Roman"/>
              </a:rPr>
              <a:t>.</a:t>
            </a:r>
          </a:p>
          <a:p>
            <a:r>
              <a:rPr lang="en-US" sz="1600" dirty="0" smtClean="0">
                <a:solidFill>
                  <a:schemeClr val="accent6">
                    <a:lumMod val="60000"/>
                    <a:lumOff val="40000"/>
                  </a:schemeClr>
                </a:solidFill>
                <a:latin typeface="Times New Roman"/>
              </a:rPr>
              <a:t> </a:t>
            </a:r>
            <a:endParaRPr lang="en-US" sz="1600" dirty="0">
              <a:solidFill>
                <a:schemeClr val="accent6">
                  <a:lumMod val="60000"/>
                  <a:lumOff val="40000"/>
                </a:schemeClr>
              </a:solidFill>
              <a:latin typeface="Times New Roman"/>
            </a:endParaRPr>
          </a:p>
          <a:p>
            <a:r>
              <a:rPr lang="en-US" sz="1600" b="1" dirty="0">
                <a:solidFill>
                  <a:schemeClr val="bg1">
                    <a:lumMod val="65000"/>
                  </a:schemeClr>
                </a:solidFill>
                <a:latin typeface="Times New Roman"/>
              </a:rPr>
              <a:t>NOVA: </a:t>
            </a:r>
            <a:r>
              <a:rPr lang="en-US" sz="1600" dirty="0">
                <a:solidFill>
                  <a:schemeClr val="bg1"/>
                </a:solidFill>
                <a:latin typeface="Times New Roman"/>
              </a:rPr>
              <a:t>So at this point we're seeing the origins of life through a glass darkly?</a:t>
            </a:r>
            <a:r>
              <a:rPr lang="en-US" sz="1600" dirty="0">
                <a:solidFill>
                  <a:schemeClr val="accent6">
                    <a:lumMod val="60000"/>
                    <a:lumOff val="40000"/>
                  </a:schemeClr>
                </a:solidFill>
                <a:latin typeface="Times New Roman"/>
              </a:rPr>
              <a:t> </a:t>
            </a:r>
            <a:endParaRPr lang="en-US" sz="1600" dirty="0" smtClean="0">
              <a:solidFill>
                <a:schemeClr val="accent6">
                  <a:lumMod val="60000"/>
                  <a:lumOff val="40000"/>
                </a:schemeClr>
              </a:solidFill>
              <a:latin typeface="Times New Roman"/>
            </a:endParaRPr>
          </a:p>
          <a:p>
            <a:endParaRPr lang="en-US" sz="1600" dirty="0">
              <a:solidFill>
                <a:schemeClr val="accent6">
                  <a:lumMod val="60000"/>
                  <a:lumOff val="40000"/>
                </a:schemeClr>
              </a:solidFill>
              <a:latin typeface="Times New Roman"/>
            </a:endParaRPr>
          </a:p>
          <a:p>
            <a:r>
              <a:rPr lang="en-US" sz="1600" b="1" dirty="0">
                <a:solidFill>
                  <a:schemeClr val="accent1">
                    <a:lumMod val="60000"/>
                    <a:lumOff val="40000"/>
                  </a:schemeClr>
                </a:solidFill>
                <a:latin typeface="Times New Roman"/>
              </a:rPr>
              <a:t>Knoll: </a:t>
            </a:r>
            <a:r>
              <a:rPr lang="en-US" sz="1600" dirty="0">
                <a:solidFill>
                  <a:schemeClr val="accent6">
                    <a:lumMod val="60000"/>
                    <a:lumOff val="40000"/>
                  </a:schemeClr>
                </a:solidFill>
                <a:latin typeface="Times New Roman"/>
              </a:rPr>
              <a:t>If we try to summarize by just saying what, at the end of the day, do we know about the deep history of life on Earth, about its origin, about its formative stages that gave rise to the biology we see around us today, I think we have to admit that we're looking through a glass darkly here. . </a:t>
            </a:r>
            <a:r>
              <a:rPr lang="en-US" sz="1600" dirty="0">
                <a:solidFill>
                  <a:srgbClr val="000000"/>
                </a:solidFill>
                <a:latin typeface="Times New Roman"/>
              </a:rPr>
              <a:t>. . </a:t>
            </a:r>
          </a:p>
          <a:p>
            <a:r>
              <a:rPr lang="en-US" sz="1600" dirty="0">
                <a:solidFill>
                  <a:schemeClr val="accent6">
                    <a:lumMod val="60000"/>
                    <a:lumOff val="40000"/>
                  </a:schemeClr>
                </a:solidFill>
                <a:latin typeface="Times New Roman"/>
              </a:rPr>
              <a:t>. . . We don't know how life started on this planet. We don't know exactly when it started, we don't know under what circumstances. </a:t>
            </a:r>
          </a:p>
          <a:p>
            <a:r>
              <a:rPr lang="en-US" sz="1600" dirty="0">
                <a:solidFill>
                  <a:schemeClr val="accent6">
                    <a:lumMod val="60000"/>
                    <a:lumOff val="40000"/>
                  </a:schemeClr>
                </a:solidFill>
                <a:latin typeface="Times New Roman"/>
              </a:rPr>
              <a:t>It's a mystery that we're going to chip at from several different directions. . . . </a:t>
            </a:r>
            <a:endParaRPr lang="en-US" sz="1600" dirty="0" smtClean="0">
              <a:solidFill>
                <a:schemeClr val="accent6">
                  <a:lumMod val="60000"/>
                  <a:lumOff val="40000"/>
                </a:schemeClr>
              </a:solidFill>
              <a:latin typeface="Times New Roman"/>
            </a:endParaRPr>
          </a:p>
          <a:p>
            <a:endParaRPr lang="en-US" sz="1600" dirty="0">
              <a:solidFill>
                <a:schemeClr val="accent6">
                  <a:lumMod val="60000"/>
                  <a:lumOff val="40000"/>
                </a:schemeClr>
              </a:solidFill>
              <a:latin typeface="Times New Roman"/>
            </a:endParaRPr>
          </a:p>
          <a:p>
            <a:r>
              <a:rPr lang="en-US" sz="1600" b="1" dirty="0">
                <a:solidFill>
                  <a:schemeClr val="bg1">
                    <a:lumMod val="50000"/>
                  </a:schemeClr>
                </a:solidFill>
                <a:latin typeface="Times New Roman"/>
              </a:rPr>
              <a:t>NOVA: </a:t>
            </a:r>
            <a:r>
              <a:rPr lang="en-US" sz="1600" dirty="0">
                <a:solidFill>
                  <a:schemeClr val="bg1"/>
                </a:solidFill>
                <a:latin typeface="Times New Roman"/>
              </a:rPr>
              <a:t>Will we ever solve the problem? </a:t>
            </a:r>
            <a:endParaRPr lang="en-US" sz="1600" dirty="0" smtClean="0">
              <a:solidFill>
                <a:schemeClr val="bg1"/>
              </a:solidFill>
              <a:latin typeface="Times New Roman"/>
            </a:endParaRPr>
          </a:p>
          <a:p>
            <a:endParaRPr lang="en-US" sz="1600" dirty="0">
              <a:solidFill>
                <a:schemeClr val="bg1"/>
              </a:solidFill>
              <a:latin typeface="Times New Roman"/>
            </a:endParaRPr>
          </a:p>
          <a:p>
            <a:r>
              <a:rPr lang="en-US" sz="1600" b="1" dirty="0">
                <a:solidFill>
                  <a:schemeClr val="accent1">
                    <a:lumMod val="60000"/>
                    <a:lumOff val="40000"/>
                  </a:schemeClr>
                </a:solidFill>
                <a:latin typeface="Times New Roman"/>
              </a:rPr>
              <a:t>Knoll: </a:t>
            </a:r>
            <a:r>
              <a:rPr lang="en-US" sz="1600" dirty="0">
                <a:solidFill>
                  <a:schemeClr val="accent6">
                    <a:lumMod val="60000"/>
                    <a:lumOff val="40000"/>
                  </a:schemeClr>
                </a:solidFill>
                <a:latin typeface="Times New Roman"/>
              </a:rPr>
              <a:t>I don't know. I imagine my grandchildren will still be sitting around saying that it's a great mystery, but that they will understand that mystery at a level that would be incomprehensible to us today. </a:t>
            </a:r>
            <a:endParaRPr lang="en-US" sz="1600" dirty="0">
              <a:solidFill>
                <a:schemeClr val="accent6">
                  <a:lumMod val="60000"/>
                  <a:lumOff val="40000"/>
                </a:schemeClr>
              </a:solidFill>
              <a:latin typeface="Goudy Old Style" pitchFamily="18" charset="0"/>
            </a:endParaRPr>
          </a:p>
        </p:txBody>
      </p:sp>
      <p:pic>
        <p:nvPicPr>
          <p:cNvPr id="1026" name="Picture 2" descr="http://learner.org/courses/envsci/scientist/images/knol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034" y="762000"/>
            <a:ext cx="1502366" cy="190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12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0"/>
            <a:ext cx="8229600" cy="808038"/>
          </a:xfrm>
        </p:spPr>
        <p:txBody>
          <a:bodyPr>
            <a:normAutofit/>
          </a:bodyPr>
          <a:lstStyle/>
          <a:p>
            <a:r>
              <a:rPr lang="en-US" dirty="0" smtClean="0">
                <a:solidFill>
                  <a:schemeClr val="bg1"/>
                </a:solidFill>
                <a:latin typeface="Goudy Old Style" pitchFamily="18" charset="0"/>
              </a:rPr>
              <a:t>we were created</a:t>
            </a:r>
            <a:endParaRPr lang="en-US" dirty="0"/>
          </a:p>
        </p:txBody>
      </p:sp>
      <p:sp>
        <p:nvSpPr>
          <p:cNvPr id="7" name="Rectangle 6"/>
          <p:cNvSpPr/>
          <p:nvPr/>
        </p:nvSpPr>
        <p:spPr>
          <a:xfrm>
            <a:off x="838200" y="762000"/>
            <a:ext cx="7391400" cy="3600986"/>
          </a:xfrm>
          <a:prstGeom prst="rect">
            <a:avLst/>
          </a:prstGeom>
        </p:spPr>
        <p:txBody>
          <a:bodyPr wrap="square">
            <a:spAutoFit/>
          </a:bodyPr>
          <a:lstStyle/>
          <a:p>
            <a:pPr algn="ctr"/>
            <a:r>
              <a:rPr lang="en-US" sz="4000" dirty="0">
                <a:solidFill>
                  <a:prstClr val="white"/>
                </a:solidFill>
                <a:latin typeface="Goudy Old Style" pitchFamily="18" charset="0"/>
              </a:rPr>
              <a:t>no. 4</a:t>
            </a:r>
          </a:p>
          <a:p>
            <a:pPr algn="ctr"/>
            <a:endParaRPr lang="en-US" sz="2800" dirty="0">
              <a:solidFill>
                <a:prstClr val="white"/>
              </a:solidFill>
              <a:latin typeface="Goudy Old Style" pitchFamily="18" charset="0"/>
            </a:endParaRPr>
          </a:p>
          <a:p>
            <a:pPr algn="ctr"/>
            <a:r>
              <a:rPr lang="en-US" sz="4000" dirty="0" smtClean="0">
                <a:solidFill>
                  <a:prstClr val="white"/>
                </a:solidFill>
                <a:latin typeface="Goudy Old Style" pitchFamily="18" charset="0"/>
              </a:rPr>
              <a:t>All evolutionists must, at some point, contradict themselves theologically, philosophically, and/or scientifically.</a:t>
            </a:r>
            <a:endParaRPr lang="en-US" sz="4000" dirty="0">
              <a:solidFill>
                <a:prstClr val="black"/>
              </a:solidFill>
            </a:endParaRPr>
          </a:p>
        </p:txBody>
      </p:sp>
      <p:sp>
        <p:nvSpPr>
          <p:cNvPr id="8" name="Rectangle 7"/>
          <p:cNvSpPr/>
          <p:nvPr/>
        </p:nvSpPr>
        <p:spPr>
          <a:xfrm>
            <a:off x="152400" y="5029200"/>
            <a:ext cx="9144000" cy="1631216"/>
          </a:xfrm>
          <a:prstGeom prst="rect">
            <a:avLst/>
          </a:prstGeom>
        </p:spPr>
        <p:txBody>
          <a:bodyPr wrap="square">
            <a:spAutoFit/>
          </a:bodyPr>
          <a:lstStyle/>
          <a:p>
            <a:r>
              <a:rPr lang="en-US" sz="2000" dirty="0" smtClean="0">
                <a:solidFill>
                  <a:srgbClr val="9BBB59">
                    <a:lumMod val="75000"/>
                  </a:srgbClr>
                </a:solidFill>
                <a:latin typeface="Garamond" pitchFamily="18" charset="0"/>
              </a:rPr>
              <a:t>“</a:t>
            </a:r>
            <a:r>
              <a:rPr lang="en-US" sz="2000" baseline="30000" dirty="0" smtClean="0">
                <a:solidFill>
                  <a:srgbClr val="9BBB59">
                    <a:lumMod val="75000"/>
                  </a:srgbClr>
                </a:solidFill>
                <a:latin typeface="Garamond" pitchFamily="18" charset="0"/>
              </a:rPr>
              <a:t>12</a:t>
            </a:r>
            <a:r>
              <a:rPr lang="en-US" sz="2000" dirty="0" smtClean="0">
                <a:solidFill>
                  <a:srgbClr val="9BBB59">
                    <a:lumMod val="75000"/>
                  </a:srgbClr>
                </a:solidFill>
                <a:latin typeface="Garamond" pitchFamily="18" charset="0"/>
              </a:rPr>
              <a:t> </a:t>
            </a:r>
            <a:r>
              <a:rPr lang="en-US" sz="2000" dirty="0">
                <a:solidFill>
                  <a:srgbClr val="9BBB59">
                    <a:lumMod val="75000"/>
                  </a:srgbClr>
                </a:solidFill>
                <a:latin typeface="Garamond" pitchFamily="18" charset="0"/>
              </a:rPr>
              <a:t>Now we have received not the spirit of the world, but the Spirit who is from God, that we might understand the things freely given us by </a:t>
            </a:r>
            <a:r>
              <a:rPr lang="en-US" sz="2000" dirty="0" smtClean="0">
                <a:solidFill>
                  <a:srgbClr val="9BBB59">
                    <a:lumMod val="75000"/>
                  </a:srgbClr>
                </a:solidFill>
                <a:latin typeface="Garamond" pitchFamily="18" charset="0"/>
              </a:rPr>
              <a:t>God…. </a:t>
            </a:r>
            <a:r>
              <a:rPr lang="en-US" sz="2000" baseline="30000" dirty="0" smtClean="0">
                <a:solidFill>
                  <a:srgbClr val="9BBB59">
                    <a:lumMod val="75000"/>
                  </a:srgbClr>
                </a:solidFill>
                <a:latin typeface="Garamond" pitchFamily="18" charset="0"/>
              </a:rPr>
              <a:t>.14</a:t>
            </a:r>
            <a:r>
              <a:rPr lang="en-US" sz="2000" dirty="0" smtClean="0">
                <a:solidFill>
                  <a:srgbClr val="9BBB59">
                    <a:lumMod val="75000"/>
                  </a:srgbClr>
                </a:solidFill>
                <a:latin typeface="Garamond" pitchFamily="18" charset="0"/>
              </a:rPr>
              <a:t> </a:t>
            </a:r>
            <a:r>
              <a:rPr lang="en-US" sz="2000" dirty="0">
                <a:solidFill>
                  <a:srgbClr val="9BBB59">
                    <a:lumMod val="75000"/>
                  </a:srgbClr>
                </a:solidFill>
                <a:latin typeface="Garamond" pitchFamily="18" charset="0"/>
              </a:rPr>
              <a:t>The natural person does not accept the things of the Spirit of God, for they are folly to him, and he is not able to understand them because they are spiritually discerned</a:t>
            </a:r>
            <a:r>
              <a:rPr lang="en-US" sz="2000" dirty="0" smtClean="0">
                <a:solidFill>
                  <a:srgbClr val="9BBB59">
                    <a:lumMod val="75000"/>
                  </a:srgbClr>
                </a:solidFill>
                <a:latin typeface="Garamond" pitchFamily="18" charset="0"/>
              </a:rPr>
              <a:t>.”										 </a:t>
            </a:r>
            <a:r>
              <a:rPr lang="en-US" sz="2000" dirty="0">
                <a:solidFill>
                  <a:srgbClr val="9BBB59">
                    <a:lumMod val="75000"/>
                  </a:srgbClr>
                </a:solidFill>
                <a:latin typeface="Garamond" pitchFamily="18" charset="0"/>
              </a:rPr>
              <a:t>I Corinthians </a:t>
            </a:r>
            <a:r>
              <a:rPr lang="en-US" sz="2000" dirty="0" smtClean="0">
                <a:solidFill>
                  <a:srgbClr val="9BBB59">
                    <a:lumMod val="75000"/>
                  </a:srgbClr>
                </a:solidFill>
                <a:latin typeface="Garamond" pitchFamily="18" charset="0"/>
              </a:rPr>
              <a:t>1:12,14</a:t>
            </a:r>
            <a:endParaRPr lang="en-US" sz="2000" dirty="0">
              <a:solidFill>
                <a:srgbClr val="9BBB59">
                  <a:lumMod val="75000"/>
                </a:srgbClr>
              </a:solidFill>
              <a:latin typeface="Garamond" pitchFamily="18" charset="0"/>
            </a:endParaRPr>
          </a:p>
        </p:txBody>
      </p:sp>
      <p:sp>
        <p:nvSpPr>
          <p:cNvPr id="2" name="Oval Callout 1"/>
          <p:cNvSpPr/>
          <p:nvPr/>
        </p:nvSpPr>
        <p:spPr>
          <a:xfrm>
            <a:off x="266700" y="1017639"/>
            <a:ext cx="1981200" cy="612648"/>
          </a:xfrm>
          <a:prstGeom prst="wedgeEllipseCallout">
            <a:avLst>
              <a:gd name="adj1" fmla="val 50339"/>
              <a:gd name="adj2" fmla="val 301027"/>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Eg</a:t>
            </a:r>
            <a:r>
              <a:rPr lang="en-US" dirty="0" smtClean="0"/>
              <a:t>. Assumed</a:t>
            </a:r>
            <a:endParaRPr lang="en-US" dirty="0"/>
          </a:p>
        </p:txBody>
      </p:sp>
      <p:sp>
        <p:nvSpPr>
          <p:cNvPr id="9" name="Oval Callout 8"/>
          <p:cNvSpPr/>
          <p:nvPr/>
        </p:nvSpPr>
        <p:spPr>
          <a:xfrm>
            <a:off x="6400800" y="3503676"/>
            <a:ext cx="2743200" cy="612648"/>
          </a:xfrm>
          <a:prstGeom prst="wedgeEllipseCallout">
            <a:avLst>
              <a:gd name="adj1" fmla="val -62385"/>
              <a:gd name="adj2" fmla="val -25378"/>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Eg</a:t>
            </a:r>
            <a:r>
              <a:rPr lang="en-US" dirty="0" smtClean="0"/>
              <a:t>. Where did life come from?</a:t>
            </a:r>
            <a:endParaRPr lang="en-US" dirty="0"/>
          </a:p>
        </p:txBody>
      </p:sp>
      <p:sp>
        <p:nvSpPr>
          <p:cNvPr id="10" name="Oval Callout 9"/>
          <p:cNvSpPr/>
          <p:nvPr/>
        </p:nvSpPr>
        <p:spPr>
          <a:xfrm>
            <a:off x="609600" y="4414814"/>
            <a:ext cx="8077200" cy="501511"/>
          </a:xfrm>
          <a:prstGeom prst="wedgeEllipseCallout">
            <a:avLst>
              <a:gd name="adj1" fmla="val 2678"/>
              <a:gd name="adj2" fmla="val -80698"/>
            </a:avLst>
          </a:prstGeom>
          <a:solidFill>
            <a:schemeClr val="accent1">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Eg</a:t>
            </a:r>
            <a:r>
              <a:rPr lang="en-US" dirty="0" smtClean="0"/>
              <a:t>. If evolution is scientific, why is it closed to rigorous questioning? (cf. film: </a:t>
            </a:r>
            <a:r>
              <a:rPr lang="en-US" i="1" dirty="0" smtClean="0"/>
              <a:t>EXPELLED: no intelligence allowed)</a:t>
            </a:r>
            <a:endParaRPr lang="en-US" i="1" dirty="0"/>
          </a:p>
        </p:txBody>
      </p:sp>
      <p:sp>
        <p:nvSpPr>
          <p:cNvPr id="4" name="Rectangular Callout 3"/>
          <p:cNvSpPr/>
          <p:nvPr/>
        </p:nvSpPr>
        <p:spPr>
          <a:xfrm>
            <a:off x="7924800" y="2362200"/>
            <a:ext cx="914400" cy="1447800"/>
          </a:xfrm>
          <a:prstGeom prst="wedgeRectCallout">
            <a:avLst>
              <a:gd name="adj1" fmla="val -118029"/>
              <a:gd name="adj2" fmla="val 109721"/>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hlinkClick r:id="rId2"/>
              </a:rPr>
              <a:t>https://</a:t>
            </a:r>
            <a:r>
              <a:rPr lang="en-US" sz="1200" dirty="0" smtClean="0">
                <a:hlinkClick r:id="rId2"/>
              </a:rPr>
              <a:t>www.youtube.com/watch?v=V5EPymcWp-g</a:t>
            </a:r>
            <a:endParaRPr lang="en-US" sz="1200" dirty="0" smtClean="0"/>
          </a:p>
          <a:p>
            <a:pPr algn="ctr"/>
            <a:endParaRPr lang="en-US" sz="1200" dirty="0"/>
          </a:p>
        </p:txBody>
      </p:sp>
      <p:sp>
        <p:nvSpPr>
          <p:cNvPr id="11" name="Rectangular Callout 10"/>
          <p:cNvSpPr/>
          <p:nvPr/>
        </p:nvSpPr>
        <p:spPr>
          <a:xfrm>
            <a:off x="6400800" y="196730"/>
            <a:ext cx="2514600" cy="1433557"/>
          </a:xfrm>
          <a:prstGeom prst="wedgeRectCallout">
            <a:avLst>
              <a:gd name="adj1" fmla="val -111912"/>
              <a:gd name="adj2" fmla="val 1180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err="1" smtClean="0"/>
              <a:t>Ch</a:t>
            </a:r>
            <a:r>
              <a:rPr lang="en-US" sz="1200" dirty="0" smtClean="0"/>
              <a:t> 1: science text spends time proving Life cannot arise from non-life.</a:t>
            </a:r>
          </a:p>
          <a:p>
            <a:pPr algn="ctr"/>
            <a:r>
              <a:rPr lang="en-US" sz="1200" dirty="0" smtClean="0"/>
              <a:t>Ch. 2: same text teaches life arose from nonlife “somewhere, somehow”</a:t>
            </a:r>
            <a:endParaRPr lang="en-US" sz="1200" dirty="0"/>
          </a:p>
        </p:txBody>
      </p:sp>
    </p:spTree>
    <p:extLst>
      <p:ext uri="{BB962C8B-B14F-4D97-AF65-F5344CB8AC3E}">
        <p14:creationId xmlns:p14="http://schemas.microsoft.com/office/powerpoint/2010/main" val="374551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0" grpId="0" animBg="1"/>
      <p:bldP spid="4"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808038"/>
          </a:xfrm>
        </p:spPr>
        <p:txBody>
          <a:bodyPr>
            <a:normAutofit/>
          </a:bodyPr>
          <a:lstStyle/>
          <a:p>
            <a:r>
              <a:rPr lang="en-US" dirty="0" smtClean="0">
                <a:solidFill>
                  <a:schemeClr val="bg1"/>
                </a:solidFill>
                <a:latin typeface="Goudy Old Style" pitchFamily="18" charset="0"/>
              </a:rPr>
              <a:t>we were created</a:t>
            </a:r>
            <a:endParaRPr lang="en-US" dirty="0"/>
          </a:p>
        </p:txBody>
      </p:sp>
      <p:sp>
        <p:nvSpPr>
          <p:cNvPr id="7" name="Rectangle 6"/>
          <p:cNvSpPr/>
          <p:nvPr/>
        </p:nvSpPr>
        <p:spPr>
          <a:xfrm>
            <a:off x="495300" y="990600"/>
            <a:ext cx="8077200" cy="2554545"/>
          </a:xfrm>
          <a:prstGeom prst="rect">
            <a:avLst/>
          </a:prstGeom>
        </p:spPr>
        <p:txBody>
          <a:bodyPr wrap="square">
            <a:spAutoFit/>
          </a:bodyPr>
          <a:lstStyle/>
          <a:p>
            <a:pPr algn="ctr"/>
            <a:r>
              <a:rPr lang="en-US" sz="4000" dirty="0">
                <a:solidFill>
                  <a:prstClr val="white"/>
                </a:solidFill>
                <a:latin typeface="Goudy Old Style" pitchFamily="18" charset="0"/>
              </a:rPr>
              <a:t>no. 5</a:t>
            </a:r>
          </a:p>
          <a:p>
            <a:pPr algn="ctr"/>
            <a:endParaRPr lang="en-US" sz="4000" dirty="0">
              <a:solidFill>
                <a:prstClr val="white"/>
              </a:solidFill>
              <a:latin typeface="Goudy Old Style" pitchFamily="18" charset="0"/>
            </a:endParaRPr>
          </a:p>
          <a:p>
            <a:pPr algn="ctr"/>
            <a:r>
              <a:rPr lang="en-US" sz="4000" dirty="0" smtClean="0">
                <a:solidFill>
                  <a:prstClr val="white"/>
                </a:solidFill>
                <a:latin typeface="Goudy Old Style" pitchFamily="18" charset="0"/>
              </a:rPr>
              <a:t>Evolutionary theory, </a:t>
            </a:r>
            <a:r>
              <a:rPr lang="en-US" sz="4000" i="1" dirty="0" smtClean="0">
                <a:solidFill>
                  <a:prstClr val="white"/>
                </a:solidFill>
                <a:latin typeface="Goudy Old Style" pitchFamily="18" charset="0"/>
              </a:rPr>
              <a:t>though always itself</a:t>
            </a:r>
            <a:r>
              <a:rPr lang="en-US" sz="4000" dirty="0" smtClean="0">
                <a:solidFill>
                  <a:prstClr val="white"/>
                </a:solidFill>
                <a:latin typeface="Goudy Old Style" pitchFamily="18" charset="0"/>
              </a:rPr>
              <a:t> </a:t>
            </a:r>
            <a:r>
              <a:rPr lang="en-US" sz="4000" i="1" dirty="0" smtClean="0">
                <a:solidFill>
                  <a:prstClr val="white"/>
                </a:solidFill>
                <a:latin typeface="Goudy Old Style" pitchFamily="18" charset="0"/>
              </a:rPr>
              <a:t>evolving</a:t>
            </a:r>
            <a:r>
              <a:rPr lang="en-US" sz="4000" dirty="0" smtClean="0">
                <a:solidFill>
                  <a:prstClr val="white"/>
                </a:solidFill>
                <a:latin typeface="Goudy Old Style" pitchFamily="18" charset="0"/>
              </a:rPr>
              <a:t>, will, in some form, remain.</a:t>
            </a:r>
            <a:endParaRPr lang="en-US" sz="4000" dirty="0">
              <a:solidFill>
                <a:prstClr val="black"/>
              </a:solidFill>
            </a:endParaRPr>
          </a:p>
        </p:txBody>
      </p:sp>
      <p:sp>
        <p:nvSpPr>
          <p:cNvPr id="5" name="Rectangle 4"/>
          <p:cNvSpPr/>
          <p:nvPr/>
        </p:nvSpPr>
        <p:spPr>
          <a:xfrm>
            <a:off x="381000" y="4191000"/>
            <a:ext cx="8305800" cy="2677656"/>
          </a:xfrm>
          <a:prstGeom prst="rect">
            <a:avLst/>
          </a:prstGeom>
          <a:noFill/>
        </p:spPr>
        <p:txBody>
          <a:bodyPr wrap="square">
            <a:spAutoFit/>
          </a:bodyPr>
          <a:lstStyle/>
          <a:p>
            <a:r>
              <a:rPr lang="en-US" sz="2400" baseline="30000" dirty="0" smtClean="0">
                <a:solidFill>
                  <a:schemeClr val="accent3">
                    <a:lumMod val="75000"/>
                  </a:schemeClr>
                </a:solidFill>
                <a:latin typeface="Garamond" panose="02020404030301010803" pitchFamily="18" charset="0"/>
              </a:rPr>
              <a:t>“22 </a:t>
            </a:r>
            <a:r>
              <a:rPr lang="en-US" sz="2400" dirty="0" smtClean="0">
                <a:solidFill>
                  <a:schemeClr val="accent3">
                    <a:lumMod val="75000"/>
                  </a:schemeClr>
                </a:solidFill>
                <a:latin typeface="Garamond" panose="02020404030301010803" pitchFamily="18" charset="0"/>
              </a:rPr>
              <a:t>Claiming to be wise, they became fools, </a:t>
            </a:r>
            <a:r>
              <a:rPr lang="en-US" sz="2400" baseline="30000" dirty="0" smtClean="0">
                <a:solidFill>
                  <a:schemeClr val="accent3">
                    <a:lumMod val="75000"/>
                  </a:schemeClr>
                </a:solidFill>
                <a:latin typeface="Garamond" panose="02020404030301010803" pitchFamily="18" charset="0"/>
              </a:rPr>
              <a:t>23 </a:t>
            </a:r>
            <a:r>
              <a:rPr lang="en-US" sz="2400" dirty="0" smtClean="0">
                <a:solidFill>
                  <a:schemeClr val="accent3">
                    <a:lumMod val="75000"/>
                  </a:schemeClr>
                </a:solidFill>
                <a:latin typeface="Garamond" panose="02020404030301010803" pitchFamily="18" charset="0"/>
              </a:rPr>
              <a:t>and exchanged the glory of the immortal God for images resembling mortal man and birds and animals and creeping things… </a:t>
            </a:r>
          </a:p>
          <a:p>
            <a:r>
              <a:rPr lang="en-US" sz="2400" dirty="0" smtClean="0">
                <a:solidFill>
                  <a:schemeClr val="accent3">
                    <a:lumMod val="75000"/>
                  </a:schemeClr>
                </a:solidFill>
                <a:latin typeface="Garamond" panose="02020404030301010803" pitchFamily="18" charset="0"/>
              </a:rPr>
              <a:t>…</a:t>
            </a:r>
            <a:r>
              <a:rPr lang="en-US" sz="2400" baseline="30000" dirty="0" smtClean="0">
                <a:solidFill>
                  <a:schemeClr val="bg1">
                    <a:lumMod val="50000"/>
                  </a:schemeClr>
                </a:solidFill>
                <a:latin typeface="Garamond" panose="02020404030301010803" pitchFamily="18" charset="0"/>
              </a:rPr>
              <a:t>25 </a:t>
            </a:r>
            <a:r>
              <a:rPr lang="en-US" sz="2400" dirty="0" smtClean="0">
                <a:solidFill>
                  <a:schemeClr val="bg1">
                    <a:lumMod val="50000"/>
                  </a:schemeClr>
                </a:solidFill>
                <a:latin typeface="Garamond" panose="02020404030301010803" pitchFamily="18" charset="0"/>
              </a:rPr>
              <a:t>because they exchanged the truth about God for a lie and worshiped and served the creature rather than the Creator, who is blessed forever! Amen</a:t>
            </a:r>
            <a:r>
              <a:rPr lang="en-US" sz="2400" dirty="0" smtClean="0">
                <a:solidFill>
                  <a:schemeClr val="accent3">
                    <a:lumMod val="75000"/>
                  </a:schemeClr>
                </a:solidFill>
                <a:latin typeface="Garamond" panose="02020404030301010803" pitchFamily="18" charset="0"/>
              </a:rPr>
              <a:t>.”</a:t>
            </a:r>
          </a:p>
          <a:p>
            <a:r>
              <a:rPr lang="en-US" sz="2400" dirty="0" smtClean="0">
                <a:solidFill>
                  <a:srgbClr val="9BBB59">
                    <a:lumMod val="75000"/>
                  </a:srgbClr>
                </a:solidFill>
                <a:latin typeface="Garamond" pitchFamily="18" charset="0"/>
              </a:rPr>
              <a:t>						Romans 1:22, 23, 25</a:t>
            </a:r>
            <a:endParaRPr lang="en-US" sz="2400" dirty="0">
              <a:solidFill>
                <a:srgbClr val="9BBB59">
                  <a:lumMod val="75000"/>
                </a:srgbClr>
              </a:solidFill>
              <a:latin typeface="Garamond" pitchFamily="18" charset="0"/>
            </a:endParaRPr>
          </a:p>
        </p:txBody>
      </p:sp>
      <p:sp>
        <p:nvSpPr>
          <p:cNvPr id="3" name="Rectangular Callout 2"/>
          <p:cNvSpPr/>
          <p:nvPr/>
        </p:nvSpPr>
        <p:spPr>
          <a:xfrm>
            <a:off x="152400" y="533400"/>
            <a:ext cx="2514600" cy="1447800"/>
          </a:xfrm>
          <a:prstGeom prst="wedgeRectCallout">
            <a:avLst>
              <a:gd name="adj1" fmla="val -19813"/>
              <a:gd name="adj2" fmla="val 648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Evolution’s popularity as a theory does not come from its ability to present compelling evidence, but simply because it provides an alternative to theism and theism’s moral consequences </a:t>
            </a:r>
            <a:r>
              <a:rPr lang="en-US" sz="1200" dirty="0" smtClean="0"/>
              <a:t>(Systematic Theology, Frame, p</a:t>
            </a:r>
            <a:r>
              <a:rPr lang="en-US" sz="1200" dirty="0"/>
              <a:t>. 203).</a:t>
            </a:r>
          </a:p>
        </p:txBody>
      </p:sp>
      <p:pic>
        <p:nvPicPr>
          <p:cNvPr id="2050" name="Picture 2" descr="https://apolojet.files.wordpress.com/2013/04/frame-pi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1447800"/>
            <a:ext cx="1351928" cy="942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73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808038"/>
          </a:xfrm>
        </p:spPr>
        <p:txBody>
          <a:bodyPr>
            <a:normAutofit/>
          </a:bodyPr>
          <a:lstStyle/>
          <a:p>
            <a:r>
              <a:rPr lang="en-US" dirty="0" smtClean="0">
                <a:solidFill>
                  <a:schemeClr val="bg1"/>
                </a:solidFill>
                <a:latin typeface="Goudy Old Style" pitchFamily="18" charset="0"/>
              </a:rPr>
              <a:t>we were created</a:t>
            </a:r>
            <a:endParaRPr lang="en-US" dirty="0"/>
          </a:p>
        </p:txBody>
      </p:sp>
      <p:sp>
        <p:nvSpPr>
          <p:cNvPr id="7" name="Rectangle 6"/>
          <p:cNvSpPr/>
          <p:nvPr/>
        </p:nvSpPr>
        <p:spPr>
          <a:xfrm>
            <a:off x="1219200" y="1066800"/>
            <a:ext cx="6705600" cy="3046988"/>
          </a:xfrm>
          <a:prstGeom prst="rect">
            <a:avLst/>
          </a:prstGeom>
        </p:spPr>
        <p:txBody>
          <a:bodyPr wrap="square">
            <a:spAutoFit/>
          </a:bodyPr>
          <a:lstStyle/>
          <a:p>
            <a:pPr algn="ctr"/>
            <a:r>
              <a:rPr lang="en-US" sz="4000" dirty="0">
                <a:solidFill>
                  <a:prstClr val="white"/>
                </a:solidFill>
                <a:latin typeface="Goudy Old Style" pitchFamily="18" charset="0"/>
              </a:rPr>
              <a:t>no. 6</a:t>
            </a:r>
          </a:p>
          <a:p>
            <a:pPr algn="ctr"/>
            <a:endParaRPr lang="en-US" sz="3200" dirty="0">
              <a:solidFill>
                <a:prstClr val="white"/>
              </a:solidFill>
              <a:latin typeface="Goudy Old Style" pitchFamily="18" charset="0"/>
            </a:endParaRPr>
          </a:p>
          <a:p>
            <a:pPr algn="ctr"/>
            <a:r>
              <a:rPr lang="en-US" sz="4000" dirty="0" smtClean="0">
                <a:solidFill>
                  <a:prstClr val="white"/>
                </a:solidFill>
                <a:latin typeface="Goudy Old Style" pitchFamily="18" charset="0"/>
              </a:rPr>
              <a:t>The most vocal and popular evolutionary models, assume atheism.*</a:t>
            </a:r>
            <a:endParaRPr lang="en-US" sz="4000" dirty="0">
              <a:solidFill>
                <a:prstClr val="black"/>
              </a:solidFill>
            </a:endParaRPr>
          </a:p>
        </p:txBody>
      </p:sp>
      <p:sp>
        <p:nvSpPr>
          <p:cNvPr id="5" name="Rectangle 4"/>
          <p:cNvSpPr/>
          <p:nvPr/>
        </p:nvSpPr>
        <p:spPr>
          <a:xfrm>
            <a:off x="497080" y="4234763"/>
            <a:ext cx="8305800" cy="2308324"/>
          </a:xfrm>
          <a:prstGeom prst="rect">
            <a:avLst/>
          </a:prstGeom>
        </p:spPr>
        <p:txBody>
          <a:bodyPr wrap="square">
            <a:spAutoFit/>
          </a:bodyPr>
          <a:lstStyle/>
          <a:p>
            <a:r>
              <a:rPr lang="en-US" sz="2400" baseline="30000" dirty="0">
                <a:solidFill>
                  <a:schemeClr val="accent3">
                    <a:lumMod val="75000"/>
                  </a:schemeClr>
                </a:solidFill>
                <a:latin typeface="Garamond" panose="02020404030301010803" pitchFamily="18" charset="0"/>
              </a:rPr>
              <a:t>“</a:t>
            </a:r>
            <a:r>
              <a:rPr lang="en-US" sz="2400" baseline="30000" dirty="0">
                <a:solidFill>
                  <a:schemeClr val="bg1">
                    <a:lumMod val="50000"/>
                  </a:schemeClr>
                </a:solidFill>
                <a:latin typeface="Garamond" panose="02020404030301010803" pitchFamily="18" charset="0"/>
              </a:rPr>
              <a:t>22 </a:t>
            </a:r>
            <a:r>
              <a:rPr lang="en-US" sz="2400" dirty="0">
                <a:solidFill>
                  <a:schemeClr val="bg1">
                    <a:lumMod val="50000"/>
                  </a:schemeClr>
                </a:solidFill>
                <a:latin typeface="Garamond" panose="02020404030301010803" pitchFamily="18" charset="0"/>
              </a:rPr>
              <a:t>Claiming to be wise, they became fools, </a:t>
            </a:r>
            <a:r>
              <a:rPr lang="en-US" sz="2400" baseline="30000" dirty="0">
                <a:solidFill>
                  <a:schemeClr val="bg1">
                    <a:lumMod val="50000"/>
                  </a:schemeClr>
                </a:solidFill>
                <a:latin typeface="Garamond" panose="02020404030301010803" pitchFamily="18" charset="0"/>
              </a:rPr>
              <a:t>23 </a:t>
            </a:r>
            <a:r>
              <a:rPr lang="en-US" sz="2400" dirty="0">
                <a:solidFill>
                  <a:schemeClr val="bg1">
                    <a:lumMod val="50000"/>
                  </a:schemeClr>
                </a:solidFill>
                <a:latin typeface="Garamond" panose="02020404030301010803" pitchFamily="18" charset="0"/>
              </a:rPr>
              <a:t>and exchanged the glory of the immortal God for images resembling mortal man and birds and animals and creeping things… </a:t>
            </a:r>
          </a:p>
          <a:p>
            <a:r>
              <a:rPr lang="en-US" sz="2400" dirty="0">
                <a:solidFill>
                  <a:schemeClr val="accent3">
                    <a:lumMod val="75000"/>
                  </a:schemeClr>
                </a:solidFill>
                <a:latin typeface="Garamond" panose="02020404030301010803" pitchFamily="18" charset="0"/>
              </a:rPr>
              <a:t>…</a:t>
            </a:r>
            <a:r>
              <a:rPr lang="en-US" sz="2400" baseline="30000" dirty="0">
                <a:solidFill>
                  <a:schemeClr val="accent3">
                    <a:lumMod val="75000"/>
                  </a:schemeClr>
                </a:solidFill>
                <a:latin typeface="Garamond" panose="02020404030301010803" pitchFamily="18" charset="0"/>
              </a:rPr>
              <a:t>25 </a:t>
            </a:r>
            <a:r>
              <a:rPr lang="en-US" sz="2400" dirty="0">
                <a:solidFill>
                  <a:schemeClr val="accent3">
                    <a:lumMod val="75000"/>
                  </a:schemeClr>
                </a:solidFill>
                <a:latin typeface="Garamond" panose="02020404030301010803" pitchFamily="18" charset="0"/>
              </a:rPr>
              <a:t>because they exchanged the truth about God for a lie and worshiped and served the creature rather than the Creator, who is blessed forever! Amen.”</a:t>
            </a:r>
          </a:p>
        </p:txBody>
      </p:sp>
      <p:sp>
        <p:nvSpPr>
          <p:cNvPr id="8" name="Rectangular Callout 7"/>
          <p:cNvSpPr/>
          <p:nvPr/>
        </p:nvSpPr>
        <p:spPr>
          <a:xfrm>
            <a:off x="494944" y="1714500"/>
            <a:ext cx="5211510" cy="323850"/>
          </a:xfrm>
          <a:prstGeom prst="wedgeRectCallout">
            <a:avLst>
              <a:gd name="adj1" fmla="val -15776"/>
              <a:gd name="adj2" fmla="val 1183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Nonliving </a:t>
            </a:r>
            <a:r>
              <a:rPr lang="en-US" sz="1200" dirty="0" smtClean="0"/>
              <a:t>matter </a:t>
            </a:r>
            <a:r>
              <a:rPr lang="en-US" sz="1200" dirty="0" smtClean="0">
                <a:sym typeface="Wingdings" panose="05000000000000000000" pitchFamily="2" charset="2"/>
              </a:rPr>
              <a:t> cellular life</a:t>
            </a:r>
            <a:r>
              <a:rPr lang="en-US" sz="1200" dirty="0" smtClean="0"/>
              <a:t>  </a:t>
            </a:r>
            <a:r>
              <a:rPr lang="en-US" sz="1200" u="sng" baseline="30000" dirty="0" smtClean="0"/>
              <a:t>natural selection </a:t>
            </a:r>
            <a:r>
              <a:rPr lang="en-US" sz="1200" dirty="0" smtClean="0"/>
              <a:t>&gt;  all living things</a:t>
            </a:r>
            <a:endParaRPr lang="en-US" sz="1200" dirty="0"/>
          </a:p>
        </p:txBody>
      </p:sp>
      <p:sp>
        <p:nvSpPr>
          <p:cNvPr id="9" name="Rectangular Callout 8"/>
          <p:cNvSpPr/>
          <p:nvPr/>
        </p:nvSpPr>
        <p:spPr>
          <a:xfrm>
            <a:off x="6186086" y="1327002"/>
            <a:ext cx="2819400" cy="495300"/>
          </a:xfrm>
          <a:prstGeom prst="wedgeRectCallout">
            <a:avLst>
              <a:gd name="adj1" fmla="val -76397"/>
              <a:gd name="adj2" fmla="val 56235"/>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effectLst>
                  <a:outerShdw blurRad="38100" dist="38100" dir="2700000" algn="tl">
                    <a:srgbClr val="000000">
                      <a:alpha val="43137"/>
                    </a:srgbClr>
                  </a:outerShdw>
                </a:effectLst>
              </a:rPr>
              <a:t>Material naturalism</a:t>
            </a:r>
            <a:endParaRPr lang="en-US" sz="1400" dirty="0">
              <a:effectLst>
                <a:outerShdw blurRad="38100" dist="38100" dir="2700000" algn="tl">
                  <a:srgbClr val="000000">
                    <a:alpha val="43137"/>
                  </a:srgbClr>
                </a:outerShdw>
              </a:effectLst>
            </a:endParaRPr>
          </a:p>
        </p:txBody>
      </p:sp>
      <p:sp>
        <p:nvSpPr>
          <p:cNvPr id="10" name="Rectangular Callout 9"/>
          <p:cNvSpPr/>
          <p:nvPr/>
        </p:nvSpPr>
        <p:spPr>
          <a:xfrm>
            <a:off x="3581400" y="6172200"/>
            <a:ext cx="5209373" cy="495300"/>
          </a:xfrm>
          <a:prstGeom prst="wedgeRectCallout">
            <a:avLst>
              <a:gd name="adj1" fmla="val 47918"/>
              <a:gd name="adj2" fmla="val -36936"/>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*Notre </a:t>
            </a:r>
            <a:r>
              <a:rPr lang="en-US" sz="1400" dirty="0" smtClean="0"/>
              <a:t>Dame philosopher and Christian thinker, Alvin </a:t>
            </a:r>
            <a:r>
              <a:rPr lang="en-US" sz="1400" dirty="0" err="1" smtClean="0"/>
              <a:t>Plantinga</a:t>
            </a:r>
            <a:r>
              <a:rPr lang="en-US" sz="1400" dirty="0" smtClean="0"/>
              <a:t> has formulated arguments for theistic evolution…</a:t>
            </a:r>
            <a:endParaRPr lang="en-US" sz="1400" dirty="0"/>
          </a:p>
        </p:txBody>
      </p:sp>
    </p:spTree>
    <p:extLst>
      <p:ext uri="{BB962C8B-B14F-4D97-AF65-F5344CB8AC3E}">
        <p14:creationId xmlns:p14="http://schemas.microsoft.com/office/powerpoint/2010/main" val="229901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2104</TotalTime>
  <Words>1469</Words>
  <Application>Microsoft Office PowerPoint</Application>
  <PresentationFormat>On-screen Show (4:3)</PresentationFormat>
  <Paragraphs>140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1_Office Theme</vt:lpstr>
      <vt:lpstr>PowerPoint Presentation</vt:lpstr>
      <vt:lpstr>we were created</vt:lpstr>
      <vt:lpstr>we were created</vt:lpstr>
      <vt:lpstr>we were created</vt:lpstr>
      <vt:lpstr>we were created</vt:lpstr>
      <vt:lpstr>we were created</vt:lpstr>
      <vt:lpstr>we were created</vt:lpstr>
      <vt:lpstr>we were created</vt:lpstr>
      <vt:lpstr>we were created</vt:lpstr>
      <vt:lpstr>we were created</vt:lpstr>
      <vt:lpstr>we were created</vt:lpstr>
      <vt:lpstr>we were created</vt:lpstr>
      <vt:lpstr>we were created</vt:lpstr>
      <vt:lpstr>we were created</vt:lpstr>
      <vt:lpstr>we were created</vt:lpstr>
      <vt:lpstr>we were created</vt:lpstr>
      <vt:lpstr>we were created</vt:lpstr>
      <vt:lpstr>we were created</vt:lpstr>
      <vt:lpstr>we were created: PCA positions</vt:lpstr>
      <vt:lpstr>we were created: PCA positions</vt:lpstr>
    </vt:vector>
  </TitlesOfParts>
  <Company>Seven Rivers Christian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Eckart</dc:creator>
  <cp:lastModifiedBy>Chris Eckart</cp:lastModifiedBy>
  <cp:revision>40</cp:revision>
  <dcterms:created xsi:type="dcterms:W3CDTF">2015-10-19T19:46:41Z</dcterms:created>
  <dcterms:modified xsi:type="dcterms:W3CDTF">2015-10-29T19:22:25Z</dcterms:modified>
</cp:coreProperties>
</file>