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90" r:id="rId2"/>
    <p:sldId id="258" r:id="rId3"/>
    <p:sldId id="309" r:id="rId4"/>
    <p:sldId id="259" r:id="rId5"/>
    <p:sldId id="324" r:id="rId6"/>
    <p:sldId id="291" r:id="rId7"/>
    <p:sldId id="292" r:id="rId8"/>
    <p:sldId id="326" r:id="rId9"/>
    <p:sldId id="325" r:id="rId10"/>
    <p:sldId id="327" r:id="rId11"/>
    <p:sldId id="294" r:id="rId12"/>
    <p:sldId id="293" r:id="rId13"/>
    <p:sldId id="328" r:id="rId14"/>
    <p:sldId id="329" r:id="rId15"/>
    <p:sldId id="298" r:id="rId16"/>
    <p:sldId id="331" r:id="rId17"/>
    <p:sldId id="332" r:id="rId18"/>
    <p:sldId id="333" r:id="rId19"/>
    <p:sldId id="300" r:id="rId20"/>
    <p:sldId id="334" r:id="rId21"/>
    <p:sldId id="335" r:id="rId22"/>
    <p:sldId id="262" r:id="rId23"/>
    <p:sldId id="318" r:id="rId24"/>
    <p:sldId id="267" r:id="rId25"/>
    <p:sldId id="311" r:id="rId26"/>
    <p:sldId id="312" r:id="rId27"/>
    <p:sldId id="313" r:id="rId28"/>
    <p:sldId id="314" r:id="rId29"/>
    <p:sldId id="31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4" r:id="rId48"/>
    <p:sldId id="353" r:id="rId49"/>
    <p:sldId id="355" r:id="rId50"/>
    <p:sldId id="356" r:id="rId51"/>
    <p:sldId id="357" r:id="rId52"/>
    <p:sldId id="359" r:id="rId53"/>
    <p:sldId id="358" r:id="rId54"/>
    <p:sldId id="360"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7A5"/>
    <a:srgbClr val="F8DD7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320" y="-3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D53483B-DA9C-4F2C-A622-5708E0D28463}" type="datetimeFigureOut">
              <a:rPr lang="en-US" smtClean="0"/>
              <a:pPr/>
              <a:t>9/13/2015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55E8244-DEAF-4C64-AD7E-4E7A2A79C4BE}" type="slidenum">
              <a:rPr lang="en-US" smtClean="0"/>
              <a:pPr/>
              <a:t>‹#›</a:t>
            </a:fld>
            <a:endParaRPr lang="en-US"/>
          </a:p>
        </p:txBody>
      </p:sp>
    </p:spTree>
    <p:extLst>
      <p:ext uri="{BB962C8B-B14F-4D97-AF65-F5344CB8AC3E}">
        <p14:creationId xmlns:p14="http://schemas.microsoft.com/office/powerpoint/2010/main" xmlns="" val="37868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62C2F3-70D4-4158-8B30-E508EDA2EF7B}" type="datetimeFigureOut">
              <a:rPr lang="en-US" smtClean="0"/>
              <a:pPr/>
              <a:t>9/13/2015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D07B67-308F-46C0-B4CC-DE74D74CCA0F}" type="slidenum">
              <a:rPr lang="en-US" smtClean="0"/>
              <a:pPr/>
              <a:t>‹#›</a:t>
            </a:fld>
            <a:endParaRPr lang="en-US"/>
          </a:p>
        </p:txBody>
      </p:sp>
    </p:spTree>
    <p:extLst>
      <p:ext uri="{BB962C8B-B14F-4D97-AF65-F5344CB8AC3E}">
        <p14:creationId xmlns:p14="http://schemas.microsoft.com/office/powerpoint/2010/main" xmlns="" val="394534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r>
              <a:rPr lang="en-US" smtClean="0">
                <a:latin typeface="Arial" pitchFamily="34" charset="0"/>
              </a:rPr>
              <a:t>The key word in this law is </a:t>
            </a:r>
            <a:r>
              <a:rPr lang="en-US" i="1" smtClean="0">
                <a:latin typeface="Arial" pitchFamily="34" charset="0"/>
              </a:rPr>
              <a:t>continues: </a:t>
            </a:r>
            <a:r>
              <a:rPr lang="en-US" smtClean="0">
                <a:latin typeface="Arial" pitchFamily="34" charset="0"/>
              </a:rPr>
              <a:t>An object </a:t>
            </a:r>
            <a:r>
              <a:rPr lang="en-US" i="1" smtClean="0">
                <a:latin typeface="Arial" pitchFamily="34" charset="0"/>
              </a:rPr>
              <a:t>continues </a:t>
            </a:r>
            <a:r>
              <a:rPr lang="en-US" smtClean="0">
                <a:latin typeface="Arial" pitchFamily="34" charset="0"/>
              </a:rPr>
              <a:t>to do whatever it happens to be doing unless a force is exerted upon it. </a:t>
            </a:r>
          </a:p>
          <a:p>
            <a:pPr>
              <a:buFontTx/>
              <a:buChar char="•"/>
            </a:pPr>
            <a:r>
              <a:rPr lang="en-US" smtClean="0">
                <a:latin typeface="Arial" pitchFamily="34" charset="0"/>
              </a:rPr>
              <a:t>If it is at rest, it </a:t>
            </a:r>
            <a:r>
              <a:rPr lang="en-US" i="1" smtClean="0">
                <a:latin typeface="Arial" pitchFamily="34" charset="0"/>
              </a:rPr>
              <a:t>continues </a:t>
            </a:r>
            <a:r>
              <a:rPr lang="en-US" smtClean="0">
                <a:latin typeface="Arial" pitchFamily="34" charset="0"/>
              </a:rPr>
              <a:t>in a state of rest. </a:t>
            </a:r>
          </a:p>
          <a:p>
            <a:pPr>
              <a:buFontTx/>
              <a:buChar char="•"/>
            </a:pPr>
            <a:r>
              <a:rPr lang="en-US" smtClean="0">
                <a:latin typeface="Arial" pitchFamily="34" charset="0"/>
              </a:rPr>
              <a:t>If an object is moving, it </a:t>
            </a:r>
            <a:r>
              <a:rPr lang="en-US" i="1" smtClean="0">
                <a:latin typeface="Arial" pitchFamily="34" charset="0"/>
              </a:rPr>
              <a:t>continues </a:t>
            </a:r>
            <a:r>
              <a:rPr lang="en-US" smtClean="0">
                <a:latin typeface="Arial" pitchFamily="34" charset="0"/>
              </a:rPr>
              <a:t>to move without turning or changing its speed.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104577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312192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214436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16B4D9-BAA6-40D3-BB1C-D4EACE85FA27}" type="datetimeFigureOut">
              <a:rPr lang="en-US" smtClean="0"/>
              <a:pPr/>
              <a:t>9/13/2015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585206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16B4D9-BAA6-40D3-BB1C-D4EACE85FA27}" type="datetimeFigureOut">
              <a:rPr lang="en-US" smtClean="0"/>
              <a:pPr/>
              <a:t>9/13/2015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35412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16B4D9-BAA6-40D3-BB1C-D4EACE85FA27}" type="datetimeFigureOut">
              <a:rPr lang="en-US" smtClean="0"/>
              <a:pPr/>
              <a:t>9/13/2015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2077335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16B4D9-BAA6-40D3-BB1C-D4EACE85FA27}" type="datetimeFigureOut">
              <a:rPr lang="en-US" smtClean="0"/>
              <a:pPr/>
              <a:t>9/13/2015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885885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16B4D9-BAA6-40D3-BB1C-D4EACE85FA27}" type="datetimeFigureOut">
              <a:rPr lang="en-US" smtClean="0"/>
              <a:pPr/>
              <a:t>9/13/2015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151290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16B4D9-BAA6-40D3-BB1C-D4EACE85FA27}" type="datetimeFigureOut">
              <a:rPr lang="en-US" smtClean="0"/>
              <a:pPr/>
              <a:t>9/13/2015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282286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pPr/>
              <a:t>9/13/2015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104029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16B4D9-BAA6-40D3-BB1C-D4EACE85FA27}" type="datetimeFigureOut">
              <a:rPr lang="en-US" smtClean="0"/>
              <a:pPr/>
              <a:t>9/13/2015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193314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6B4D9-BAA6-40D3-BB1C-D4EACE85FA27}" type="datetimeFigureOut">
              <a:rPr lang="en-US" smtClean="0"/>
              <a:pPr/>
              <a:t>9/13/2015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510A7-7E71-458C-9928-656137D410B3}" type="slidenum">
              <a:rPr lang="en-US" smtClean="0"/>
              <a:pPr/>
              <a:t>‹#›</a:t>
            </a:fld>
            <a:endParaRPr lang="en-US"/>
          </a:p>
        </p:txBody>
      </p:sp>
    </p:spTree>
    <p:extLst>
      <p:ext uri="{BB962C8B-B14F-4D97-AF65-F5344CB8AC3E}">
        <p14:creationId xmlns:p14="http://schemas.microsoft.com/office/powerpoint/2010/main" xmlns="" val="300620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CAcQjRxqFQoTCKfzgeT708cCFcdWHgodJggC9g&amp;url=https://www.flickr.com/photos/41907812@N02/11717069184&amp;bvm=bv.101800829,bs.2,d.dmo&amp;psig=AFQjCNG0DAMSlb-i63OYpMbXA-uL9DJoJg&amp;ust=144113263978392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peedendurance.com/2014/08/25/world-class-sprinters-attack-ground-to-maximize-impact-forces-speed/"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javascript:showEnhance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3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LbQ_YPY6scCFQSmHgodhzgJ4A&amp;url=http://er.jsc.nasa.gov/seh/galileobio.html&amp;psig=AFQjCNH6_RlRa9N5o8WHzhYEVu3WTLN_wQ&amp;ust=144191317671484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hyperlink" Target="https://what-if.xkcd.com/5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en.wikipedia.org/wiki/Mount_Tho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hat-if.xkcd.com/5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microsoft.com/office/2007/relationships/hdphoto" Target="../media/hdphoto8.wdp"/><Relationship Id="rId9" Type="http://schemas.openxmlformats.org/officeDocument/2006/relationships/image" Target="../media/image57.gif"/></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youtube.com/watch?v=j1TOMsUG4Tk" TargetMode="External"/><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59.pn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microsoft.com/office/2007/relationships/hdphoto" Target="../media/hdphoto11.wdp"/></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1.bp.blogspot.com/-eVg2unZkIuQ/UkhGBYQAovI/AAAAAAAAE5U/vuPQKhP8DBc/s1600/Kids-footb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36526"/>
            <a:ext cx="9384079" cy="69945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152400" y="304800"/>
            <a:ext cx="7772400" cy="612775"/>
          </a:xfrm>
        </p:spPr>
        <p:txBody>
          <a:bodyPr>
            <a:normAutofit fontScale="90000"/>
          </a:bodyPr>
          <a:lstStyle/>
          <a:p>
            <a:r>
              <a:rPr lang="en-US" b="1" dirty="0" err="1" smtClean="0">
                <a:solidFill>
                  <a:schemeClr val="bg1"/>
                </a:solidFill>
                <a:effectLst>
                  <a:outerShdw blurRad="38100" dist="38100" dir="2700000" algn="tl">
                    <a:srgbClr val="000000">
                      <a:alpha val="43137"/>
                    </a:srgbClr>
                  </a:outerShdw>
                </a:effectLst>
              </a:rPr>
              <a:t>Ch</a:t>
            </a:r>
            <a:r>
              <a:rPr lang="en-US" b="1" dirty="0" smtClean="0">
                <a:solidFill>
                  <a:schemeClr val="bg1"/>
                </a:solidFill>
                <a:effectLst>
                  <a:outerShdw blurRad="38100" dist="38100" dir="2700000" algn="tl">
                    <a:srgbClr val="000000">
                      <a:alpha val="43137"/>
                    </a:srgbClr>
                  </a:outerShdw>
                </a:effectLst>
              </a:rPr>
              <a:t> 3: Newton’s Second Law</a:t>
            </a:r>
            <a:endParaRPr lang="en-US"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495800" y="6248400"/>
            <a:ext cx="4648200" cy="609600"/>
          </a:xfrm>
        </p:spPr>
        <p:txBody>
          <a:bodyPr>
            <a:normAutofit/>
          </a:bodyPr>
          <a:lstStyle/>
          <a:p>
            <a:r>
              <a:rPr lang="en-US" sz="2800" dirty="0" err="1" smtClean="0">
                <a:solidFill>
                  <a:schemeClr val="bg1"/>
                </a:solidFill>
                <a:effectLst>
                  <a:outerShdw blurRad="38100" dist="38100" dir="2700000" algn="tl">
                    <a:srgbClr val="000000">
                      <a:alpha val="43137"/>
                    </a:srgbClr>
                  </a:outerShdw>
                </a:effectLst>
              </a:rPr>
              <a:t>mr</a:t>
            </a:r>
            <a:r>
              <a:rPr lang="en-US" sz="2800" dirty="0" smtClean="0">
                <a:solidFill>
                  <a:schemeClr val="bg1"/>
                </a:solidFill>
                <a:effectLst>
                  <a:outerShdw blurRad="38100" dist="38100" dir="2700000" algn="tl">
                    <a:srgbClr val="000000">
                      <a:alpha val="43137"/>
                    </a:srgbClr>
                  </a:outerShdw>
                </a:effectLst>
              </a:rPr>
              <a:t> </a:t>
            </a:r>
            <a:r>
              <a:rPr lang="en-US" sz="2800" dirty="0" err="1" smtClean="0">
                <a:solidFill>
                  <a:schemeClr val="bg1"/>
                </a:solidFill>
                <a:effectLst>
                  <a:outerShdw blurRad="38100" dist="38100" dir="2700000" algn="tl">
                    <a:srgbClr val="000000">
                      <a:alpha val="43137"/>
                    </a:srgbClr>
                  </a:outerShdw>
                </a:effectLst>
              </a:rPr>
              <a:t>e~SRCS~fall</a:t>
            </a:r>
            <a:r>
              <a:rPr lang="en-US" sz="2800" dirty="0" smtClean="0">
                <a:solidFill>
                  <a:schemeClr val="bg1"/>
                </a:solidFill>
                <a:effectLst>
                  <a:outerShdw blurRad="38100" dist="38100" dir="2700000" algn="tl">
                    <a:srgbClr val="000000">
                      <a:alpha val="43137"/>
                    </a:srgbClr>
                  </a:outerShdw>
                </a:effectLst>
              </a:rPr>
              <a:t> 2015</a:t>
            </a:r>
            <a:endParaRPr lang="en-US" sz="2800" dirty="0">
              <a:solidFill>
                <a:schemeClr val="bg1"/>
              </a:solidFill>
              <a:effectLst>
                <a:outerShdw blurRad="38100" dist="38100" dir="2700000" algn="tl">
                  <a:srgbClr val="000000">
                    <a:alpha val="43137"/>
                  </a:srgbClr>
                </a:outerShdw>
              </a:effectLst>
            </a:endParaRPr>
          </a:p>
        </p:txBody>
      </p:sp>
      <p:sp>
        <p:nvSpPr>
          <p:cNvPr id="5" name="Cloud Callout 4"/>
          <p:cNvSpPr/>
          <p:nvPr/>
        </p:nvSpPr>
        <p:spPr>
          <a:xfrm>
            <a:off x="6781800" y="1981200"/>
            <a:ext cx="1828800" cy="1146048"/>
          </a:xfrm>
          <a:prstGeom prst="cloudCallout">
            <a:avLst>
              <a:gd name="adj1" fmla="val -90505"/>
              <a:gd name="adj2" fmla="val -172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 can do this…I’m bigger!</a:t>
            </a:r>
            <a:endParaRPr lang="en-US" b="1" dirty="0">
              <a:solidFill>
                <a:schemeClr val="tx1"/>
              </a:solidFill>
            </a:endParaRPr>
          </a:p>
        </p:txBody>
      </p:sp>
      <p:sp>
        <p:nvSpPr>
          <p:cNvPr id="6" name="Cloud Callout 5"/>
          <p:cNvSpPr/>
          <p:nvPr/>
        </p:nvSpPr>
        <p:spPr>
          <a:xfrm>
            <a:off x="381000" y="2971800"/>
            <a:ext cx="1828800" cy="1146048"/>
          </a:xfrm>
          <a:prstGeom prst="cloudCallout">
            <a:avLst>
              <a:gd name="adj1" fmla="val 94741"/>
              <a:gd name="adj2" fmla="val -172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 can do this…I’m faster!</a:t>
            </a:r>
            <a:endParaRPr lang="en-US" b="1" dirty="0">
              <a:solidFill>
                <a:schemeClr val="tx1"/>
              </a:solidFill>
            </a:endParaRPr>
          </a:p>
        </p:txBody>
      </p:sp>
      <p:sp>
        <p:nvSpPr>
          <p:cNvPr id="8" name="Cloud Callout 7"/>
          <p:cNvSpPr/>
          <p:nvPr/>
        </p:nvSpPr>
        <p:spPr>
          <a:xfrm>
            <a:off x="5486400" y="3581400"/>
            <a:ext cx="3657600" cy="1295400"/>
          </a:xfrm>
          <a:prstGeom prst="cloudCallout">
            <a:avLst>
              <a:gd name="adj1" fmla="val -42554"/>
              <a:gd name="adj2" fmla="val -908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 cannot do this alone for I have neither the mass nor velocity!</a:t>
            </a:r>
            <a:endParaRPr lang="en-US" b="1" dirty="0">
              <a:solidFill>
                <a:schemeClr val="tx1"/>
              </a:solidFill>
            </a:endParaRPr>
          </a:p>
        </p:txBody>
      </p:sp>
    </p:spTree>
    <p:extLst>
      <p:ext uri="{BB962C8B-B14F-4D97-AF65-F5344CB8AC3E}">
        <p14:creationId xmlns:p14="http://schemas.microsoft.com/office/powerpoint/2010/main" xmlns="" val="3092877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uthincharity.com/wp-content/uploads/2012/10/DSC03995-pos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88072" y="3720476"/>
            <a:ext cx="4081765" cy="30613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04800" y="1143000"/>
            <a:ext cx="8686800" cy="2616101"/>
          </a:xfrm>
          <a:prstGeom prst="rect">
            <a:avLst/>
          </a:prstGeom>
        </p:spPr>
        <p:txBody>
          <a:bodyPr wrap="square">
            <a:spAutoFit/>
          </a:bodyPr>
          <a:lstStyle/>
          <a:p>
            <a:r>
              <a:rPr lang="en-US" sz="2000" dirty="0">
                <a:solidFill>
                  <a:schemeClr val="bg1">
                    <a:lumMod val="75000"/>
                  </a:schemeClr>
                </a:solidFill>
              </a:rPr>
              <a:t>We are now ready to consider Galileo's experiment in which he tested his hypothesis about the way falling bodies gain speed. We quote the account from Two New Sciences, page 178: </a:t>
            </a:r>
            <a:endParaRPr lang="en-US" sz="2000" dirty="0" smtClean="0">
              <a:solidFill>
                <a:schemeClr val="bg1">
                  <a:lumMod val="75000"/>
                </a:schemeClr>
              </a:solidFill>
            </a:endParaRPr>
          </a:p>
          <a:p>
            <a:endParaRPr lang="en-US" sz="2000" dirty="0">
              <a:solidFill>
                <a:schemeClr val="bg1">
                  <a:lumMod val="75000"/>
                </a:schemeClr>
              </a:solidFill>
            </a:endParaRPr>
          </a:p>
          <a:p>
            <a:r>
              <a:rPr lang="en-US" sz="2000" dirty="0">
                <a:solidFill>
                  <a:schemeClr val="bg1">
                    <a:lumMod val="95000"/>
                  </a:schemeClr>
                </a:solidFill>
                <a:latin typeface="Vivaldi" panose="03020602050506090804" pitchFamily="66" charset="0"/>
              </a:rPr>
              <a:t>A piece of wooden </a:t>
            </a:r>
            <a:r>
              <a:rPr lang="en-US" sz="2000" dirty="0" err="1">
                <a:solidFill>
                  <a:schemeClr val="bg1">
                    <a:lumMod val="95000"/>
                  </a:schemeClr>
                </a:solidFill>
                <a:latin typeface="Vivaldi" panose="03020602050506090804" pitchFamily="66" charset="0"/>
              </a:rPr>
              <a:t>moulding</a:t>
            </a:r>
            <a:r>
              <a:rPr lang="en-US" sz="2000" dirty="0">
                <a:solidFill>
                  <a:schemeClr val="bg1">
                    <a:lumMod val="95000"/>
                  </a:schemeClr>
                </a:solidFill>
                <a:latin typeface="Vivaldi" panose="03020602050506090804" pitchFamily="66" charset="0"/>
              </a:rPr>
              <a:t> or scantling, about 12 cubits long, half a cubit wide, and three finger-breadths thick, was taken; on its edge was cut a channel a little more than one finger in breadth; having made this groove very straight, smooth, and polished, and having lined it with parchment, also as smooth and polished as possible, we rolled along it a hard, smooth, and very round bronze ball</a:t>
            </a:r>
            <a:r>
              <a:rPr lang="en-US" sz="2400" dirty="0">
                <a:solidFill>
                  <a:schemeClr val="bg1">
                    <a:lumMod val="95000"/>
                  </a:schemeClr>
                </a:solidFill>
                <a:latin typeface="Vivaldi" panose="03020602050506090804" pitchFamily="66" charset="0"/>
              </a:rPr>
              <a:t>. </a:t>
            </a:r>
            <a:endParaRPr lang="en-US" sz="2400" dirty="0" smtClean="0">
              <a:solidFill>
                <a:schemeClr val="bg1">
                  <a:lumMod val="95000"/>
                </a:schemeClr>
              </a:solidFill>
              <a:latin typeface="Vivaldi" panose="03020602050506090804" pitchFamily="66" charset="0"/>
            </a:endParaRPr>
          </a:p>
        </p:txBody>
      </p:sp>
      <p:sp>
        <p:nvSpPr>
          <p:cNvPr id="9" name="Rectangle 2"/>
          <p:cNvSpPr>
            <a:spLocks noGrp="1" noChangeArrowheads="1"/>
          </p:cNvSpPr>
          <p:nvPr>
            <p:ph type="title"/>
          </p:nvPr>
        </p:nvSpPr>
        <p:spPr>
          <a:xfrm>
            <a:off x="457200" y="0"/>
            <a:ext cx="8229600" cy="1143000"/>
          </a:xfrm>
        </p:spPr>
        <p:txBody>
          <a:bodyPr/>
          <a:lstStyle/>
          <a:p>
            <a:r>
              <a:rPr lang="en-US" dirty="0">
                <a:solidFill>
                  <a:schemeClr val="bg1">
                    <a:lumMod val="75000"/>
                  </a:schemeClr>
                </a:solidFill>
              </a:rPr>
              <a:t>Galileo’s </a:t>
            </a:r>
            <a:r>
              <a:rPr lang="en-US" dirty="0" smtClean="0">
                <a:solidFill>
                  <a:schemeClr val="bg1">
                    <a:lumMod val="75000"/>
                  </a:schemeClr>
                </a:solidFill>
              </a:rPr>
              <a:t>means of slowing it down</a:t>
            </a:r>
            <a:endParaRPr lang="en-US" dirty="0">
              <a:solidFill>
                <a:schemeClr val="bg1">
                  <a:lumMod val="75000"/>
                </a:schemeClr>
              </a:solidFill>
            </a:endParaRPr>
          </a:p>
        </p:txBody>
      </p:sp>
      <p:sp>
        <p:nvSpPr>
          <p:cNvPr id="6" name="Rectangle 5"/>
          <p:cNvSpPr/>
          <p:nvPr/>
        </p:nvSpPr>
        <p:spPr>
          <a:xfrm>
            <a:off x="103910" y="3962400"/>
            <a:ext cx="4191000" cy="1631216"/>
          </a:xfrm>
          <a:prstGeom prst="rect">
            <a:avLst/>
          </a:prstGeom>
        </p:spPr>
        <p:txBody>
          <a:bodyPr wrap="square">
            <a:spAutoFit/>
          </a:bodyPr>
          <a:lstStyle/>
          <a:p>
            <a:pPr lvl="0"/>
            <a:r>
              <a:rPr lang="en-US" sz="2000" dirty="0">
                <a:solidFill>
                  <a:schemeClr val="bg1">
                    <a:lumMod val="95000"/>
                  </a:schemeClr>
                </a:solidFill>
                <a:latin typeface="Vivaldi" panose="03020602050506090804" pitchFamily="66" charset="0"/>
              </a:rPr>
              <a:t>Having placed this board in a sloping position, by raising one end some one or two cubits above the other, we rolled the ball, as I was just saying, along the channel, noting, in a manner presently to be described, the time required to make the descent. </a:t>
            </a:r>
          </a:p>
        </p:txBody>
      </p:sp>
      <p:pic>
        <p:nvPicPr>
          <p:cNvPr id="4100" name="Picture 4" descr="http://media.oregonlive.com/ent_impact_performance/photo/galileojpg-70fa0085de6e4a2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94910" y="3932817"/>
            <a:ext cx="4468090" cy="2666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853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lumMod val="75000"/>
                  </a:schemeClr>
                </a:solidFill>
              </a:rPr>
              <a:t>Galileo’s Ideas of Motion</a:t>
            </a:r>
          </a:p>
        </p:txBody>
      </p:sp>
      <p:sp>
        <p:nvSpPr>
          <p:cNvPr id="3" name="TextBox 2"/>
          <p:cNvSpPr txBox="1"/>
          <p:nvPr/>
        </p:nvSpPr>
        <p:spPr>
          <a:xfrm>
            <a:off x="2318161" y="875251"/>
            <a:ext cx="6340929" cy="646331"/>
          </a:xfrm>
          <a:prstGeom prst="rect">
            <a:avLst/>
          </a:prstGeom>
          <a:noFill/>
        </p:spPr>
        <p:txBody>
          <a:bodyPr wrap="square" rtlCol="0">
            <a:spAutoFit/>
          </a:bodyPr>
          <a:lstStyle/>
          <a:p>
            <a:r>
              <a:rPr lang="en-US" dirty="0">
                <a:solidFill>
                  <a:schemeClr val="bg1">
                    <a:lumMod val="75000"/>
                  </a:schemeClr>
                </a:solidFill>
              </a:rPr>
              <a:t>Galileo used </a:t>
            </a:r>
            <a:r>
              <a:rPr lang="en-US" dirty="0" smtClean="0">
                <a:solidFill>
                  <a:schemeClr val="bg1">
                    <a:lumMod val="75000"/>
                  </a:schemeClr>
                </a:solidFill>
              </a:rPr>
              <a:t>a “water clock” which operated on the principle of mass comparisons as long as the dripping was consistent.</a:t>
            </a:r>
          </a:p>
        </p:txBody>
      </p:sp>
      <p:pic>
        <p:nvPicPr>
          <p:cNvPr id="6146" name="Picture 2" descr="https://encrypted-tbn1.gstatic.com/images?q=tbn:ANd9GcSNNBoBUjTZLLYss3LMCl9_UWQx9L6CKHrHfwhhzdbObzieHWB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1676399"/>
            <a:ext cx="4696690" cy="136939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p:nvPr/>
        </p:nvPicPr>
        <p:blipFill>
          <a:blip r:embed="rId4" cstate="print">
            <a:extLst>
              <a:ext uri="{BEBA8EAE-BF5A-486C-A8C5-ECC9F3942E4B}">
                <a14:imgProps xmlns:a14="http://schemas.microsoft.com/office/drawing/2010/main" xmlns="">
                  <a14:imgLayer r:embed="rId5">
                    <a14:imgEffect>
                      <a14:backgroundRemoval t="4781" b="90438" l="10000" r="90000"/>
                    </a14:imgEffect>
                  </a14:imgLayer>
                </a14:imgProps>
              </a:ext>
              <a:ext uri="{28A0092B-C50C-407E-A947-70E740481C1C}">
                <a14:useLocalDpi xmlns:a14="http://schemas.microsoft.com/office/drawing/2010/main" xmlns="" val="0"/>
              </a:ext>
            </a:extLst>
          </a:blip>
          <a:stretch>
            <a:fillRect/>
          </a:stretch>
        </p:blipFill>
        <p:spPr>
          <a:xfrm>
            <a:off x="495300" y="292337"/>
            <a:ext cx="1219200" cy="1777525"/>
          </a:xfrm>
          <a:prstGeom prst="rect">
            <a:avLst/>
          </a:prstGeom>
        </p:spPr>
      </p:pic>
      <p:sp>
        <p:nvSpPr>
          <p:cNvPr id="2" name="Rounded Rectangular Callout 1"/>
          <p:cNvSpPr/>
          <p:nvPr/>
        </p:nvSpPr>
        <p:spPr>
          <a:xfrm>
            <a:off x="304800" y="1874663"/>
            <a:ext cx="2819400" cy="1269373"/>
          </a:xfrm>
          <a:prstGeom prst="wedgeRoundRectCallout">
            <a:avLst>
              <a:gd name="adj1" fmla="val -24742"/>
              <a:gd name="adj2" fmla="val -833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Why “slow things down?”—</a:t>
            </a:r>
          </a:p>
          <a:p>
            <a:pPr algn="ctr"/>
            <a:r>
              <a:rPr lang="en-US" sz="1400" dirty="0" smtClean="0"/>
              <a:t>The only timepiece I had in my day was a water-clock, and so to time with any degree of accuracy, I needed  more time….</a:t>
            </a:r>
            <a:endParaRPr lang="en-US" sz="1400" dirty="0"/>
          </a:p>
        </p:txBody>
      </p:sp>
      <p:sp>
        <p:nvSpPr>
          <p:cNvPr id="4" name="Rectangle 3"/>
          <p:cNvSpPr/>
          <p:nvPr/>
        </p:nvSpPr>
        <p:spPr>
          <a:xfrm>
            <a:off x="304800" y="3124200"/>
            <a:ext cx="8610600" cy="3477875"/>
          </a:xfrm>
          <a:prstGeom prst="rect">
            <a:avLst/>
          </a:prstGeom>
        </p:spPr>
        <p:txBody>
          <a:bodyPr wrap="square">
            <a:spAutoFit/>
          </a:bodyPr>
          <a:lstStyle/>
          <a:p>
            <a:r>
              <a:rPr lang="en-US" sz="2000" dirty="0" smtClean="0">
                <a:solidFill>
                  <a:schemeClr val="bg1">
                    <a:lumMod val="95000"/>
                  </a:schemeClr>
                </a:solidFill>
                <a:latin typeface="Vivaldi" panose="03020602050506090804" pitchFamily="66" charset="0"/>
              </a:rPr>
              <a:t>We </a:t>
            </a:r>
            <a:r>
              <a:rPr lang="en-US" sz="2000" dirty="0">
                <a:solidFill>
                  <a:schemeClr val="bg1">
                    <a:lumMod val="95000"/>
                  </a:schemeClr>
                </a:solidFill>
                <a:latin typeface="Vivaldi" panose="03020602050506090804" pitchFamily="66" charset="0"/>
              </a:rPr>
              <a:t>repeated this experiment more than once in order to measure the time with an accuracy such that the deviation between two observations never exceeded one-tenth of a pulse-beat. Having performed this operation and having assured ourselves of its reliability, we now rolled the ball only one-quarter the length of the channel; and having measured the time of its descent, we found it precisely one-half of the former. </a:t>
            </a:r>
            <a:endParaRPr lang="en-US" sz="2000" dirty="0" smtClean="0">
              <a:solidFill>
                <a:schemeClr val="bg1">
                  <a:lumMod val="95000"/>
                </a:schemeClr>
              </a:solidFill>
              <a:latin typeface="Vivaldi" panose="03020602050506090804" pitchFamily="66" charset="0"/>
            </a:endParaRPr>
          </a:p>
          <a:p>
            <a:endParaRPr lang="en-US" sz="2000" dirty="0">
              <a:solidFill>
                <a:schemeClr val="bg1">
                  <a:lumMod val="95000"/>
                </a:schemeClr>
              </a:solidFill>
              <a:latin typeface="Vivaldi" panose="03020602050506090804" pitchFamily="66" charset="0"/>
            </a:endParaRPr>
          </a:p>
          <a:p>
            <a:r>
              <a:rPr lang="en-US" sz="2000" dirty="0" smtClean="0">
                <a:solidFill>
                  <a:schemeClr val="bg1">
                    <a:lumMod val="95000"/>
                  </a:schemeClr>
                </a:solidFill>
                <a:latin typeface="Vivaldi" panose="03020602050506090804" pitchFamily="66" charset="0"/>
              </a:rPr>
              <a:t>Next </a:t>
            </a:r>
            <a:r>
              <a:rPr lang="en-US" sz="2000" dirty="0">
                <a:solidFill>
                  <a:schemeClr val="bg1">
                    <a:lumMod val="95000"/>
                  </a:schemeClr>
                </a:solidFill>
                <a:latin typeface="Vivaldi" panose="03020602050506090804" pitchFamily="66" charset="0"/>
              </a:rPr>
              <a:t>we tried other distances, compared the time for the whole length with that for the half, or with that for two-thirds, or three-fourths, or indeed for any fraction; in such experiments, repeated a full hundred times, we always found that the spaces traversed were to each other as the squares of the times, and this was true for all inclinations of the plane, i.e., of the channel, along which we rolled the ball. We also observed that the times of descent, for various inclinations of the plane, bore to one another precisely that ratio which, as we shall see later, the Author had predicted and demonstrated for them. </a:t>
            </a:r>
          </a:p>
        </p:txBody>
      </p:sp>
    </p:spTree>
    <p:extLst>
      <p:ext uri="{BB962C8B-B14F-4D97-AF65-F5344CB8AC3E}">
        <p14:creationId xmlns:p14="http://schemas.microsoft.com/office/powerpoint/2010/main" xmlns="" val="24339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0"/>
            <a:ext cx="8229600" cy="1143000"/>
          </a:xfrm>
        </p:spPr>
        <p:txBody>
          <a:bodyPr/>
          <a:lstStyle/>
          <a:p>
            <a:pPr eaLnBrk="1" hangingPunct="1"/>
            <a:r>
              <a:rPr lang="en-US" dirty="0" smtClean="0">
                <a:solidFill>
                  <a:schemeClr val="bg1">
                    <a:lumMod val="75000"/>
                  </a:schemeClr>
                </a:solidFill>
              </a:rPr>
              <a:t>Acceleration</a:t>
            </a:r>
          </a:p>
        </p:txBody>
      </p:sp>
      <p:sp>
        <p:nvSpPr>
          <p:cNvPr id="3" name="TextBox 2"/>
          <p:cNvSpPr txBox="1"/>
          <p:nvPr/>
        </p:nvSpPr>
        <p:spPr>
          <a:xfrm>
            <a:off x="304800" y="1219200"/>
            <a:ext cx="5181600" cy="400110"/>
          </a:xfrm>
          <a:prstGeom prst="rect">
            <a:avLst/>
          </a:prstGeom>
          <a:noFill/>
        </p:spPr>
        <p:txBody>
          <a:bodyPr wrap="square" rtlCol="0">
            <a:spAutoFit/>
          </a:bodyPr>
          <a:lstStyle/>
          <a:p>
            <a:r>
              <a:rPr lang="en-US" sz="2000" dirty="0">
                <a:solidFill>
                  <a:schemeClr val="bg1">
                    <a:lumMod val="75000"/>
                  </a:schemeClr>
                </a:solidFill>
              </a:rPr>
              <a:t>What, in common terms, is acceleration?</a:t>
            </a:r>
          </a:p>
        </p:txBody>
      </p:sp>
      <p:sp>
        <p:nvSpPr>
          <p:cNvPr id="9" name="TextBox 8"/>
          <p:cNvSpPr txBox="1"/>
          <p:nvPr/>
        </p:nvSpPr>
        <p:spPr>
          <a:xfrm>
            <a:off x="304800" y="2286000"/>
            <a:ext cx="7467600" cy="707886"/>
          </a:xfrm>
          <a:prstGeom prst="rect">
            <a:avLst/>
          </a:prstGeom>
          <a:noFill/>
        </p:spPr>
        <p:txBody>
          <a:bodyPr wrap="square" rtlCol="0">
            <a:spAutoFit/>
          </a:bodyPr>
          <a:lstStyle/>
          <a:p>
            <a:r>
              <a:rPr lang="en-US" sz="2000" dirty="0" smtClean="0">
                <a:solidFill>
                  <a:schemeClr val="bg1">
                    <a:lumMod val="75000"/>
                  </a:schemeClr>
                </a:solidFill>
              </a:rPr>
              <a:t>Did you say “speeding up?”	You are mostly right!</a:t>
            </a:r>
          </a:p>
          <a:p>
            <a:endParaRPr lang="en-US" sz="2000" dirty="0">
              <a:solidFill>
                <a:schemeClr val="bg1">
                  <a:lumMod val="75000"/>
                </a:schemeClr>
              </a:solidFill>
            </a:endParaRPr>
          </a:p>
        </p:txBody>
      </p:sp>
      <p:sp>
        <p:nvSpPr>
          <p:cNvPr id="5" name="Oval Callout 4"/>
          <p:cNvSpPr/>
          <p:nvPr/>
        </p:nvSpPr>
        <p:spPr>
          <a:xfrm>
            <a:off x="609600" y="3153637"/>
            <a:ext cx="3429000" cy="1338072"/>
          </a:xfrm>
          <a:prstGeom prst="wedgeEllipseCallout">
            <a:avLst>
              <a:gd name="adj1" fmla="val -483"/>
              <a:gd name="adj2" fmla="val -73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is the formula for speed?		</a:t>
            </a:r>
          </a:p>
        </p:txBody>
      </p:sp>
      <p:sp>
        <p:nvSpPr>
          <p:cNvPr id="6" name="Rectangle 5"/>
          <p:cNvSpPr/>
          <p:nvPr/>
        </p:nvSpPr>
        <p:spPr>
          <a:xfrm>
            <a:off x="1924790" y="4876800"/>
            <a:ext cx="1504210" cy="461665"/>
          </a:xfrm>
          <a:prstGeom prst="rect">
            <a:avLst/>
          </a:prstGeom>
        </p:spPr>
        <p:txBody>
          <a:bodyPr wrap="square">
            <a:spAutoFit/>
          </a:bodyPr>
          <a:lstStyle/>
          <a:p>
            <a:r>
              <a:rPr lang="en-US" sz="2400" dirty="0">
                <a:solidFill>
                  <a:schemeClr val="bg1">
                    <a:lumMod val="95000"/>
                  </a:schemeClr>
                </a:solidFill>
              </a:rPr>
              <a:t>v = d/t</a:t>
            </a:r>
          </a:p>
        </p:txBody>
      </p:sp>
      <p:sp>
        <p:nvSpPr>
          <p:cNvPr id="12" name="Oval Callout 11"/>
          <p:cNvSpPr/>
          <p:nvPr/>
        </p:nvSpPr>
        <p:spPr>
          <a:xfrm>
            <a:off x="4724400" y="3325849"/>
            <a:ext cx="3429000" cy="993648"/>
          </a:xfrm>
          <a:prstGeom prst="wedgeEllipseCallout">
            <a:avLst>
              <a:gd name="adj1" fmla="val -98026"/>
              <a:gd name="adj2" fmla="val -1142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a:t>
            </a:r>
            <a:r>
              <a:rPr lang="en-US" dirty="0" smtClean="0"/>
              <a:t>does “up”, in that phrase, imply?</a:t>
            </a:r>
            <a:r>
              <a:rPr lang="en-US" dirty="0"/>
              <a:t>		</a:t>
            </a:r>
          </a:p>
        </p:txBody>
      </p:sp>
      <p:sp>
        <p:nvSpPr>
          <p:cNvPr id="13" name="Rectangle 12"/>
          <p:cNvSpPr/>
          <p:nvPr/>
        </p:nvSpPr>
        <p:spPr>
          <a:xfrm>
            <a:off x="5486400" y="4738300"/>
            <a:ext cx="2286000" cy="1200329"/>
          </a:xfrm>
          <a:prstGeom prst="rect">
            <a:avLst/>
          </a:prstGeom>
        </p:spPr>
        <p:txBody>
          <a:bodyPr wrap="square">
            <a:spAutoFit/>
          </a:bodyPr>
          <a:lstStyle/>
          <a:p>
            <a:r>
              <a:rPr lang="en-US" sz="2400" dirty="0" smtClean="0">
                <a:solidFill>
                  <a:schemeClr val="bg1">
                    <a:lumMod val="95000"/>
                  </a:schemeClr>
                </a:solidFill>
              </a:rPr>
              <a:t>Change…which inevitably demands what?</a:t>
            </a:r>
            <a:endParaRPr lang="en-US" sz="2400" dirty="0">
              <a:solidFill>
                <a:schemeClr val="bg1">
                  <a:lumMod val="95000"/>
                </a:schemeClr>
              </a:solidFill>
            </a:endParaRPr>
          </a:p>
        </p:txBody>
      </p:sp>
      <p:sp>
        <p:nvSpPr>
          <p:cNvPr id="14" name="TextBox 13"/>
          <p:cNvSpPr txBox="1"/>
          <p:nvPr/>
        </p:nvSpPr>
        <p:spPr>
          <a:xfrm>
            <a:off x="4830170" y="6019800"/>
            <a:ext cx="3217460" cy="584775"/>
          </a:xfrm>
          <a:prstGeom prst="rect">
            <a:avLst/>
          </a:prstGeom>
          <a:noFill/>
        </p:spPr>
        <p:txBody>
          <a:bodyPr wrap="square" rtlCol="0">
            <a:spAutoFit/>
          </a:bodyPr>
          <a:lstStyle/>
          <a:p>
            <a:r>
              <a:rPr lang="en-US" sz="1600" dirty="0" smtClean="0">
                <a:solidFill>
                  <a:schemeClr val="bg1">
                    <a:lumMod val="75000"/>
                  </a:schemeClr>
                </a:solidFill>
              </a:rPr>
              <a:t>Hint: God, because He is not bound by this, does not change.</a:t>
            </a:r>
          </a:p>
        </p:txBody>
      </p:sp>
      <p:pic>
        <p:nvPicPr>
          <p:cNvPr id="2050" name="Picture 2" descr="Image result for acceleration"/>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5791199" y="671856"/>
            <a:ext cx="2693635" cy="13855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41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p:bldP spid="12"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0"/>
            <a:ext cx="8229600" cy="1143000"/>
          </a:xfrm>
        </p:spPr>
        <p:txBody>
          <a:bodyPr/>
          <a:lstStyle/>
          <a:p>
            <a:pPr eaLnBrk="1" hangingPunct="1"/>
            <a:r>
              <a:rPr lang="en-US" dirty="0" smtClean="0">
                <a:solidFill>
                  <a:schemeClr val="bg1">
                    <a:lumMod val="75000"/>
                  </a:schemeClr>
                </a:solidFill>
              </a:rPr>
              <a:t>Acceleration</a:t>
            </a:r>
          </a:p>
        </p:txBody>
      </p:sp>
      <p:sp>
        <p:nvSpPr>
          <p:cNvPr id="3" name="TextBox 2"/>
          <p:cNvSpPr txBox="1"/>
          <p:nvPr/>
        </p:nvSpPr>
        <p:spPr>
          <a:xfrm>
            <a:off x="304800" y="1219200"/>
            <a:ext cx="5181600" cy="400110"/>
          </a:xfrm>
          <a:prstGeom prst="rect">
            <a:avLst/>
          </a:prstGeom>
          <a:noFill/>
        </p:spPr>
        <p:txBody>
          <a:bodyPr wrap="square" rtlCol="0">
            <a:spAutoFit/>
          </a:bodyPr>
          <a:lstStyle/>
          <a:p>
            <a:r>
              <a:rPr lang="en-US" sz="2000" dirty="0">
                <a:solidFill>
                  <a:schemeClr val="bg1">
                    <a:lumMod val="75000"/>
                  </a:schemeClr>
                </a:solidFill>
              </a:rPr>
              <a:t>What, in common terms, is acceleration?</a:t>
            </a:r>
          </a:p>
        </p:txBody>
      </p:sp>
      <p:sp>
        <p:nvSpPr>
          <p:cNvPr id="5" name="Oval Callout 4"/>
          <p:cNvSpPr/>
          <p:nvPr/>
        </p:nvSpPr>
        <p:spPr>
          <a:xfrm>
            <a:off x="4495800" y="1433620"/>
            <a:ext cx="3429000" cy="1338072"/>
          </a:xfrm>
          <a:prstGeom prst="wedgeEllipseCallout">
            <a:avLst>
              <a:gd name="adj1" fmla="val -70931"/>
              <a:gd name="adj2" fmla="val -6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Put them together and we have acceleration!</a:t>
            </a:r>
            <a:endParaRPr lang="en-US" dirty="0"/>
          </a:p>
        </p:txBody>
      </p:sp>
      <p:sp>
        <p:nvSpPr>
          <p:cNvPr id="6" name="Rectangle 5"/>
          <p:cNvSpPr/>
          <p:nvPr/>
        </p:nvSpPr>
        <p:spPr>
          <a:xfrm>
            <a:off x="1138566" y="1752600"/>
            <a:ext cx="2366634" cy="461665"/>
          </a:xfrm>
          <a:prstGeom prst="rect">
            <a:avLst/>
          </a:prstGeom>
        </p:spPr>
        <p:txBody>
          <a:bodyPr wrap="square">
            <a:spAutoFit/>
          </a:bodyPr>
          <a:lstStyle/>
          <a:p>
            <a:r>
              <a:rPr lang="en-US" sz="2400" dirty="0">
                <a:solidFill>
                  <a:schemeClr val="bg1">
                    <a:lumMod val="95000"/>
                  </a:schemeClr>
                </a:solidFill>
              </a:rPr>
              <a:t>v = </a:t>
            </a:r>
            <a:r>
              <a:rPr lang="en-US" sz="2400" dirty="0" smtClean="0">
                <a:solidFill>
                  <a:schemeClr val="bg1">
                    <a:lumMod val="95000"/>
                  </a:schemeClr>
                </a:solidFill>
              </a:rPr>
              <a:t>d/t    &amp; t</a:t>
            </a:r>
            <a:endParaRPr lang="en-US" sz="2400" dirty="0">
              <a:solidFill>
                <a:schemeClr val="bg1">
                  <a:lumMod val="95000"/>
                </a:schemeClr>
              </a:solidFill>
            </a:endParaRPr>
          </a:p>
        </p:txBody>
      </p:sp>
      <p:sp>
        <p:nvSpPr>
          <p:cNvPr id="10" name="Rectangle 9"/>
          <p:cNvSpPr/>
          <p:nvPr/>
        </p:nvSpPr>
        <p:spPr>
          <a:xfrm>
            <a:off x="1286416" y="2771692"/>
            <a:ext cx="2828383" cy="3416320"/>
          </a:xfrm>
          <a:prstGeom prst="rect">
            <a:avLst/>
          </a:prstGeom>
        </p:spPr>
        <p:txBody>
          <a:bodyPr wrap="square">
            <a:spAutoFit/>
          </a:bodyPr>
          <a:lstStyle/>
          <a:p>
            <a:r>
              <a:rPr lang="en-US" sz="2400" dirty="0" smtClean="0">
                <a:solidFill>
                  <a:schemeClr val="bg1">
                    <a:lumMod val="95000"/>
                  </a:schemeClr>
                </a:solidFill>
              </a:rPr>
              <a:t>a </a:t>
            </a:r>
            <a:r>
              <a:rPr lang="en-US" sz="2400" dirty="0">
                <a:solidFill>
                  <a:schemeClr val="bg1">
                    <a:lumMod val="95000"/>
                  </a:schemeClr>
                </a:solidFill>
              </a:rPr>
              <a:t>= </a:t>
            </a:r>
            <a:r>
              <a:rPr lang="en-US" sz="2400" dirty="0" smtClean="0">
                <a:solidFill>
                  <a:schemeClr val="bg1">
                    <a:lumMod val="95000"/>
                  </a:schemeClr>
                </a:solidFill>
              </a:rPr>
              <a:t>d/t/t  or  a = v/t</a:t>
            </a:r>
          </a:p>
          <a:p>
            <a:endParaRPr lang="en-US" sz="2400" dirty="0">
              <a:solidFill>
                <a:schemeClr val="bg1">
                  <a:lumMod val="95000"/>
                </a:schemeClr>
              </a:solidFill>
            </a:endParaRPr>
          </a:p>
          <a:p>
            <a:r>
              <a:rPr lang="en-US" sz="2400" dirty="0">
                <a:solidFill>
                  <a:schemeClr val="bg1">
                    <a:lumMod val="95000"/>
                  </a:schemeClr>
                </a:solidFill>
              </a:rPr>
              <a:t>a</a:t>
            </a:r>
            <a:r>
              <a:rPr lang="en-US" sz="2400" dirty="0" smtClean="0">
                <a:solidFill>
                  <a:schemeClr val="bg1">
                    <a:lumMod val="95000"/>
                  </a:schemeClr>
                </a:solidFill>
              </a:rPr>
              <a:t> is a rate of a rate!</a:t>
            </a:r>
          </a:p>
          <a:p>
            <a:endParaRPr lang="en-US" sz="2400" dirty="0">
              <a:solidFill>
                <a:schemeClr val="bg1">
                  <a:lumMod val="95000"/>
                </a:schemeClr>
              </a:solidFill>
            </a:endParaRPr>
          </a:p>
          <a:p>
            <a:r>
              <a:rPr lang="en-US" sz="2400" dirty="0" smtClean="0">
                <a:solidFill>
                  <a:schemeClr val="bg1">
                    <a:lumMod val="95000"/>
                  </a:schemeClr>
                </a:solidFill>
              </a:rPr>
              <a:t>Units?</a:t>
            </a:r>
          </a:p>
          <a:p>
            <a:endParaRPr lang="en-US" sz="2400" dirty="0" smtClean="0">
              <a:solidFill>
                <a:schemeClr val="bg1">
                  <a:lumMod val="95000"/>
                </a:schemeClr>
              </a:solidFill>
            </a:endParaRPr>
          </a:p>
          <a:p>
            <a:r>
              <a:rPr lang="en-US" sz="2400" dirty="0" smtClean="0">
                <a:solidFill>
                  <a:schemeClr val="bg1">
                    <a:lumMod val="95000"/>
                  </a:schemeClr>
                </a:solidFill>
              </a:rPr>
              <a:t>a = m/s/s  </a:t>
            </a:r>
          </a:p>
          <a:p>
            <a:endParaRPr lang="en-US" sz="2400" dirty="0">
              <a:solidFill>
                <a:schemeClr val="bg1">
                  <a:lumMod val="95000"/>
                </a:schemeClr>
              </a:solidFill>
            </a:endParaRPr>
          </a:p>
          <a:p>
            <a:r>
              <a:rPr lang="en-US" sz="2400" dirty="0" smtClean="0">
                <a:solidFill>
                  <a:schemeClr val="bg1">
                    <a:lumMod val="95000"/>
                  </a:schemeClr>
                </a:solidFill>
              </a:rPr>
              <a:t>or m/s x 1/s= m/s</a:t>
            </a:r>
            <a:r>
              <a:rPr lang="en-US" sz="2400" baseline="30000" dirty="0" smtClean="0">
                <a:solidFill>
                  <a:schemeClr val="bg1">
                    <a:lumMod val="95000"/>
                  </a:schemeClr>
                </a:solidFill>
              </a:rPr>
              <a:t>2</a:t>
            </a:r>
            <a:endParaRPr lang="en-US" sz="2400" baseline="30000" dirty="0">
              <a:solidFill>
                <a:schemeClr val="bg1">
                  <a:lumMod val="95000"/>
                </a:schemeClr>
              </a:solidFill>
            </a:endParaRPr>
          </a:p>
        </p:txBody>
      </p:sp>
      <p:pic>
        <p:nvPicPr>
          <p:cNvPr id="1026" name="Picture 2" descr="https://c2.staticflickr.com/6/5516/11717069184_04e20a72f0.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799" y="3048000"/>
            <a:ext cx="4286250" cy="3429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981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Effect transition="in" filter="fade">
                                      <p:cBhvr>
                                        <p:cTn id="3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rmAutofit fontScale="90000"/>
          </a:bodyPr>
          <a:lstStyle/>
          <a:p>
            <a:r>
              <a:rPr lang="en-US" dirty="0" smtClean="0">
                <a:solidFill>
                  <a:schemeClr val="bg1">
                    <a:lumMod val="75000"/>
                  </a:schemeClr>
                </a:solidFill>
              </a:rPr>
              <a:t>Direction of the Acceleration Vector</a:t>
            </a:r>
          </a:p>
        </p:txBody>
      </p:sp>
      <p:sp>
        <p:nvSpPr>
          <p:cNvPr id="10243" name="Rectangle 3"/>
          <p:cNvSpPr>
            <a:spLocks noGrp="1" noChangeArrowheads="1"/>
          </p:cNvSpPr>
          <p:nvPr>
            <p:ph type="body" idx="1"/>
          </p:nvPr>
        </p:nvSpPr>
        <p:spPr>
          <a:xfrm>
            <a:off x="381000" y="990600"/>
            <a:ext cx="8534400" cy="5595937"/>
          </a:xfrm>
        </p:spPr>
        <p:txBody>
          <a:bodyPr>
            <a:normAutofit fontScale="62500" lnSpcReduction="20000"/>
          </a:bodyPr>
          <a:lstStyle/>
          <a:p>
            <a:pPr marL="0" indent="0">
              <a:buNone/>
              <a:tabLst>
                <a:tab pos="341313" algn="l"/>
              </a:tabLst>
            </a:pPr>
            <a:endParaRPr lang="en-US" dirty="0">
              <a:solidFill>
                <a:schemeClr val="bg1">
                  <a:lumMod val="75000"/>
                </a:schemeClr>
              </a:solidFill>
            </a:endParaRPr>
          </a:p>
          <a:p>
            <a:pPr marL="0" indent="0">
              <a:buNone/>
              <a:tabLst>
                <a:tab pos="341313" algn="l"/>
              </a:tabLst>
            </a:pPr>
            <a:r>
              <a:rPr lang="en-US" sz="3800" dirty="0">
                <a:solidFill>
                  <a:schemeClr val="bg1">
                    <a:lumMod val="75000"/>
                  </a:schemeClr>
                </a:solidFill>
              </a:rPr>
              <a:t>Acceleration is a vector quantity so it will always have a direction associated with it. The direction of the acceleration vector depends on two factors: </a:t>
            </a:r>
            <a:endParaRPr lang="en-US" dirty="0">
              <a:solidFill>
                <a:schemeClr val="bg1">
                  <a:lumMod val="75000"/>
                </a:schemeClr>
              </a:solidFill>
            </a:endParaRPr>
          </a:p>
          <a:p>
            <a:pPr marL="0" indent="0">
              <a:buNone/>
              <a:tabLst>
                <a:tab pos="341313" algn="l"/>
              </a:tabLst>
            </a:pPr>
            <a:r>
              <a:rPr lang="en-US" dirty="0">
                <a:solidFill>
                  <a:schemeClr val="bg1">
                    <a:lumMod val="75000"/>
                  </a:schemeClr>
                </a:solidFill>
              </a:rPr>
              <a:t>•	whether the object is speeding up or slowing down </a:t>
            </a:r>
          </a:p>
          <a:p>
            <a:pPr marL="0" indent="0">
              <a:buNone/>
              <a:tabLst>
                <a:tab pos="341313" algn="l"/>
              </a:tabLst>
            </a:pPr>
            <a:r>
              <a:rPr lang="en-US" dirty="0">
                <a:solidFill>
                  <a:schemeClr val="bg1">
                    <a:lumMod val="75000"/>
                  </a:schemeClr>
                </a:solidFill>
              </a:rPr>
              <a:t>•	whether the object is moving in the positive (+) or negative (–) direction </a:t>
            </a:r>
            <a:endParaRPr lang="en-US" dirty="0" smtClean="0">
              <a:solidFill>
                <a:schemeClr val="bg1">
                  <a:lumMod val="75000"/>
                </a:schemeClr>
              </a:solidFill>
            </a:endParaRPr>
          </a:p>
          <a:p>
            <a:pPr marL="0" indent="0">
              <a:buNone/>
              <a:tabLst>
                <a:tab pos="341313" algn="l"/>
              </a:tabLst>
            </a:pPr>
            <a:endParaRPr lang="en-US" dirty="0" smtClean="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endParaRPr lang="en-US" dirty="0" smtClean="0">
              <a:solidFill>
                <a:schemeClr val="bg1">
                  <a:lumMod val="75000"/>
                </a:schemeClr>
              </a:solidFill>
            </a:endParaRPr>
          </a:p>
          <a:p>
            <a:pPr marL="0" indent="0">
              <a:buNone/>
              <a:tabLst>
                <a:tab pos="341313" algn="l"/>
              </a:tabLst>
            </a:pPr>
            <a:endParaRPr lang="en-US" dirty="0" smtClean="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endParaRPr lang="en-US" dirty="0" smtClean="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r>
              <a:rPr lang="en-US" dirty="0" smtClean="0">
                <a:solidFill>
                  <a:schemeClr val="bg1">
                    <a:lumMod val="75000"/>
                  </a:schemeClr>
                </a:solidFill>
              </a:rPr>
              <a:t>This </a:t>
            </a:r>
            <a:r>
              <a:rPr lang="en-US" dirty="0">
                <a:solidFill>
                  <a:schemeClr val="bg1">
                    <a:lumMod val="75000"/>
                  </a:schemeClr>
                </a:solidFill>
              </a:rPr>
              <a:t>RULE OF THUMB can be applied to determine whether the sign of the acceleration of an object is positive or negative, right or left, up or down, etc. Consider the two data tables </a:t>
            </a:r>
            <a:r>
              <a:rPr lang="en-US" dirty="0" smtClean="0">
                <a:solidFill>
                  <a:schemeClr val="bg1">
                    <a:lumMod val="75000"/>
                  </a:schemeClr>
                </a:solidFill>
              </a:rPr>
              <a:t>on the next slide....</a:t>
            </a:r>
            <a:endParaRPr lang="en-US" dirty="0">
              <a:solidFill>
                <a:schemeClr val="bg1">
                  <a:lumMod val="75000"/>
                </a:schemeClr>
              </a:solidFill>
            </a:endParaRPr>
          </a:p>
        </p:txBody>
      </p:sp>
      <p:sp>
        <p:nvSpPr>
          <p:cNvPr id="2" name="TextBox 1"/>
          <p:cNvSpPr txBox="1"/>
          <p:nvPr/>
        </p:nvSpPr>
        <p:spPr>
          <a:xfrm>
            <a:off x="417394" y="2971800"/>
            <a:ext cx="8382000" cy="2308324"/>
          </a:xfrm>
          <a:prstGeom prst="rect">
            <a:avLst/>
          </a:prstGeom>
          <a:solidFill>
            <a:schemeClr val="bg1">
              <a:lumMod val="50000"/>
            </a:schemeClr>
          </a:solidFill>
        </p:spPr>
        <p:txBody>
          <a:bodyPr wrap="square" rtlCol="0">
            <a:spAutoFit/>
          </a:bodyPr>
          <a:lstStyle/>
          <a:p>
            <a:pPr algn="ctr">
              <a:tabLst>
                <a:tab pos="341313" algn="l"/>
              </a:tabLst>
            </a:pPr>
            <a:r>
              <a:rPr lang="en-US" b="1" dirty="0" smtClean="0"/>
              <a:t>The </a:t>
            </a:r>
            <a:r>
              <a:rPr lang="en-US" b="1" dirty="0"/>
              <a:t>general </a:t>
            </a:r>
            <a:r>
              <a:rPr lang="en-US" b="1" dirty="0" smtClean="0"/>
              <a:t>RULES </a:t>
            </a:r>
            <a:r>
              <a:rPr lang="en-US" b="1" dirty="0"/>
              <a:t>OF THUMB is</a:t>
            </a:r>
            <a:r>
              <a:rPr lang="en-US" b="1" dirty="0" smtClean="0"/>
              <a:t>:</a:t>
            </a:r>
          </a:p>
          <a:p>
            <a:pPr algn="ctr">
              <a:tabLst>
                <a:tab pos="341313" algn="l"/>
              </a:tabLst>
            </a:pPr>
            <a:endParaRPr lang="en-US" b="1" dirty="0" smtClean="0"/>
          </a:p>
          <a:p>
            <a:pPr algn="ctr">
              <a:tabLst>
                <a:tab pos="341313" algn="l"/>
              </a:tabLst>
            </a:pPr>
            <a:r>
              <a:rPr lang="en-US" b="1" dirty="0" smtClean="0"/>
              <a:t>Direction: </a:t>
            </a:r>
            <a:r>
              <a:rPr lang="en-US" dirty="0" smtClean="0"/>
              <a:t>use a number line as a general rule</a:t>
            </a:r>
            <a:r>
              <a:rPr lang="en-US" b="1" dirty="0" smtClean="0"/>
              <a:t>: </a:t>
            </a:r>
            <a:r>
              <a:rPr lang="en-US" b="1" dirty="0" smtClean="0">
                <a:sym typeface="Wingdings" panose="05000000000000000000" pitchFamily="2" charset="2"/>
              </a:rPr>
              <a:t> negative –0-- </a:t>
            </a:r>
            <a:r>
              <a:rPr lang="en-US" b="1" dirty="0">
                <a:sym typeface="Wingdings" panose="05000000000000000000" pitchFamily="2" charset="2"/>
              </a:rPr>
              <a:t>positive</a:t>
            </a:r>
            <a:r>
              <a:rPr lang="en-US" b="1" dirty="0" smtClean="0">
                <a:sym typeface="Wingdings" panose="05000000000000000000" pitchFamily="2" charset="2"/>
              </a:rPr>
              <a:t>  	&amp; up is + while down is – (look at the sign)</a:t>
            </a:r>
            <a:endParaRPr lang="en-US" b="1" dirty="0" smtClean="0"/>
          </a:p>
          <a:p>
            <a:pPr algn="ctr">
              <a:tabLst>
                <a:tab pos="341313" algn="l"/>
              </a:tabLst>
            </a:pPr>
            <a:endParaRPr lang="en-US" dirty="0"/>
          </a:p>
          <a:p>
            <a:pPr algn="ctr">
              <a:tabLst>
                <a:tab pos="341313" algn="l"/>
              </a:tabLst>
            </a:pPr>
            <a:r>
              <a:rPr lang="en-US" b="1" dirty="0" smtClean="0"/>
              <a:t>Acceleration: </a:t>
            </a:r>
            <a:r>
              <a:rPr lang="en-US" dirty="0" smtClean="0"/>
              <a:t>If </a:t>
            </a:r>
            <a:r>
              <a:rPr lang="en-US" dirty="0"/>
              <a:t>an object is slowing down, then its acceleration is in the opposite direction of its motion.</a:t>
            </a:r>
          </a:p>
          <a:p>
            <a:endParaRPr lang="en-US" dirty="0"/>
          </a:p>
        </p:txBody>
      </p:sp>
    </p:spTree>
    <p:extLst>
      <p:ext uri="{BB962C8B-B14F-4D97-AF65-F5344CB8AC3E}">
        <p14:creationId xmlns:p14="http://schemas.microsoft.com/office/powerpoint/2010/main" xmlns="" val="380448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xEl>
                                              <p:pRg st="3" end="3"/>
                                            </p:txEl>
                                          </p:spTgt>
                                        </p:tgtEl>
                                        <p:attrNameLst>
                                          <p:attrName>style.visibility</p:attrName>
                                        </p:attrNameLst>
                                      </p:cBhvr>
                                      <p:to>
                                        <p:strVal val="visible"/>
                                      </p:to>
                                    </p:set>
                                    <p:animEffect transition="in" filter="fade">
                                      <p:cBhvr>
                                        <p:cTn id="10" dur="500"/>
                                        <p:tgtEl>
                                          <p:spTgt spid="1024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43">
                                            <p:txEl>
                                              <p:pRg st="13" end="13"/>
                                            </p:txEl>
                                          </p:spTgt>
                                        </p:tgtEl>
                                        <p:attrNameLst>
                                          <p:attrName>style.visibility</p:attrName>
                                        </p:attrNameLst>
                                      </p:cBhvr>
                                      <p:to>
                                        <p:strVal val="visible"/>
                                      </p:to>
                                    </p:set>
                                    <p:animEffect transition="in" filter="fade">
                                      <p:cBhvr>
                                        <p:cTn id="18" dur="500"/>
                                        <p:tgtEl>
                                          <p:spTgt spid="1024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rmAutofit fontScale="90000"/>
          </a:bodyPr>
          <a:lstStyle/>
          <a:p>
            <a:r>
              <a:rPr lang="en-US" dirty="0" smtClean="0">
                <a:solidFill>
                  <a:schemeClr val="bg1">
                    <a:lumMod val="75000"/>
                  </a:schemeClr>
                </a:solidFill>
              </a:rPr>
              <a:t>Direction of the Acceleration Vector</a:t>
            </a:r>
          </a:p>
        </p:txBody>
      </p:sp>
      <p:sp>
        <p:nvSpPr>
          <p:cNvPr id="10243" name="Rectangle 3"/>
          <p:cNvSpPr>
            <a:spLocks noGrp="1" noChangeArrowheads="1"/>
          </p:cNvSpPr>
          <p:nvPr>
            <p:ph type="body" idx="1"/>
          </p:nvPr>
        </p:nvSpPr>
        <p:spPr>
          <a:xfrm>
            <a:off x="533400" y="3048000"/>
            <a:ext cx="7543800" cy="3352800"/>
          </a:xfrm>
        </p:spPr>
        <p:txBody>
          <a:bodyPr>
            <a:noAutofit/>
          </a:bodyPr>
          <a:lstStyle/>
          <a:p>
            <a:pPr marL="0" indent="0">
              <a:buNone/>
              <a:tabLst>
                <a:tab pos="341313" algn="l"/>
              </a:tabLst>
            </a:pPr>
            <a:r>
              <a:rPr lang="en-US" sz="2000" dirty="0" smtClean="0">
                <a:solidFill>
                  <a:schemeClr val="bg1">
                    <a:lumMod val="75000"/>
                  </a:schemeClr>
                </a:solidFill>
              </a:rPr>
              <a:t>In </a:t>
            </a:r>
            <a:r>
              <a:rPr lang="en-US" sz="2000" dirty="0">
                <a:solidFill>
                  <a:schemeClr val="bg1">
                    <a:lumMod val="75000"/>
                  </a:schemeClr>
                </a:solidFill>
              </a:rPr>
              <a:t>Example A, the object is moving </a:t>
            </a:r>
            <a:r>
              <a:rPr lang="en-US" sz="2000" dirty="0" smtClean="0">
                <a:solidFill>
                  <a:schemeClr val="bg1">
                    <a:lumMod val="75000"/>
                  </a:schemeClr>
                </a:solidFill>
              </a:rPr>
              <a:t>in which direction (look at the sign)?  Is its velocity positive or negative?</a:t>
            </a:r>
          </a:p>
          <a:p>
            <a:pPr marL="0" indent="0">
              <a:buNone/>
              <a:tabLst>
                <a:tab pos="341313" algn="l"/>
              </a:tabLst>
            </a:pPr>
            <a:r>
              <a:rPr lang="en-US" sz="2000" dirty="0" smtClean="0">
                <a:solidFill>
                  <a:schemeClr val="bg1">
                    <a:lumMod val="75000"/>
                  </a:schemeClr>
                </a:solidFill>
              </a:rPr>
              <a:t>Is it speeding up or slowing down?</a:t>
            </a:r>
          </a:p>
          <a:p>
            <a:pPr marL="0" indent="0">
              <a:buNone/>
              <a:tabLst>
                <a:tab pos="341313" algn="l"/>
              </a:tabLst>
            </a:pPr>
            <a:r>
              <a:rPr lang="en-US" sz="2000" dirty="0" smtClean="0">
                <a:solidFill>
                  <a:schemeClr val="bg1">
                    <a:lumMod val="75000"/>
                  </a:schemeClr>
                </a:solidFill>
              </a:rPr>
              <a:t>Is its acceleration positive or negative?</a:t>
            </a:r>
          </a:p>
          <a:p>
            <a:pPr marL="0" indent="0">
              <a:buNone/>
              <a:tabLst>
                <a:tab pos="341313" algn="l"/>
              </a:tabLst>
            </a:pPr>
            <a:endParaRPr lang="en-US" sz="2000" dirty="0">
              <a:solidFill>
                <a:schemeClr val="bg1">
                  <a:lumMod val="75000"/>
                </a:schemeClr>
              </a:solidFill>
            </a:endParaRPr>
          </a:p>
          <a:p>
            <a:pPr marL="0" indent="0">
              <a:buNone/>
              <a:tabLst>
                <a:tab pos="341313" algn="l"/>
              </a:tabLst>
            </a:pPr>
            <a:r>
              <a:rPr lang="en-US" sz="2000" dirty="0">
                <a:solidFill>
                  <a:schemeClr val="bg1">
                    <a:lumMod val="75000"/>
                  </a:schemeClr>
                </a:solidFill>
              </a:rPr>
              <a:t>In Example </a:t>
            </a:r>
            <a:r>
              <a:rPr lang="en-US" sz="2000" dirty="0" smtClean="0">
                <a:solidFill>
                  <a:schemeClr val="bg1">
                    <a:lumMod val="75000"/>
                  </a:schemeClr>
                </a:solidFill>
              </a:rPr>
              <a:t>B, </a:t>
            </a:r>
            <a:r>
              <a:rPr lang="en-US" sz="2000" dirty="0">
                <a:solidFill>
                  <a:schemeClr val="bg1">
                    <a:lumMod val="75000"/>
                  </a:schemeClr>
                </a:solidFill>
              </a:rPr>
              <a:t>the object is moving </a:t>
            </a:r>
            <a:r>
              <a:rPr lang="en-US" sz="2000" dirty="0" smtClean="0">
                <a:solidFill>
                  <a:schemeClr val="bg1">
                    <a:lumMod val="75000"/>
                  </a:schemeClr>
                </a:solidFill>
              </a:rPr>
              <a:t>in which direction?  </a:t>
            </a:r>
            <a:r>
              <a:rPr lang="en-US" sz="2000" dirty="0">
                <a:solidFill>
                  <a:schemeClr val="bg1">
                    <a:lumMod val="75000"/>
                  </a:schemeClr>
                </a:solidFill>
              </a:rPr>
              <a:t>Is its velocity positive or negative?</a:t>
            </a:r>
          </a:p>
          <a:p>
            <a:pPr marL="0" indent="0">
              <a:buNone/>
              <a:tabLst>
                <a:tab pos="341313" algn="l"/>
              </a:tabLst>
            </a:pPr>
            <a:r>
              <a:rPr lang="en-US" sz="2000" dirty="0">
                <a:solidFill>
                  <a:schemeClr val="bg1">
                    <a:lumMod val="75000"/>
                  </a:schemeClr>
                </a:solidFill>
              </a:rPr>
              <a:t>Is it speeding up or slowing down?</a:t>
            </a:r>
          </a:p>
          <a:p>
            <a:pPr marL="0" indent="0">
              <a:buNone/>
              <a:tabLst>
                <a:tab pos="341313" algn="l"/>
              </a:tabLst>
            </a:pPr>
            <a:r>
              <a:rPr lang="en-US" sz="2000" dirty="0">
                <a:solidFill>
                  <a:schemeClr val="bg1">
                    <a:lumMod val="75000"/>
                  </a:schemeClr>
                </a:solidFill>
              </a:rPr>
              <a:t>Is its acceleration positive or negative?</a:t>
            </a:r>
          </a:p>
          <a:p>
            <a:pPr marL="0" indent="0">
              <a:buNone/>
              <a:tabLst>
                <a:tab pos="341313" algn="l"/>
              </a:tabLst>
            </a:pPr>
            <a:endParaRPr lang="en-US" sz="2000" dirty="0" smtClean="0">
              <a:solidFill>
                <a:schemeClr val="bg1">
                  <a:lumMod val="75000"/>
                </a:schemeClr>
              </a:solidFill>
            </a:endParaRPr>
          </a:p>
        </p:txBody>
      </p:sp>
      <p:pic>
        <p:nvPicPr>
          <p:cNvPr id="5" name="Picture 4" descr="time velocity table"/>
          <p:cNvPicPr/>
          <p:nvPr/>
        </p:nvPicPr>
        <p:blipFill rotWithShape="1">
          <a:blip r:embed="rId3" cstate="print">
            <a:extLst>
              <a:ext uri="{28A0092B-C50C-407E-A947-70E740481C1C}">
                <a14:useLocalDpi xmlns:a14="http://schemas.microsoft.com/office/drawing/2010/main" xmlns="" val="0"/>
              </a:ext>
            </a:extLst>
          </a:blip>
          <a:srcRect r="50000" b="12015"/>
          <a:stretch/>
        </p:blipFill>
        <p:spPr bwMode="auto">
          <a:xfrm>
            <a:off x="1524000" y="1066800"/>
            <a:ext cx="2438400" cy="1830508"/>
          </a:xfrm>
          <a:prstGeom prst="rect">
            <a:avLst/>
          </a:prstGeom>
          <a:noFill/>
          <a:ln>
            <a:noFill/>
          </a:ln>
        </p:spPr>
      </p:pic>
      <p:pic>
        <p:nvPicPr>
          <p:cNvPr id="6" name="Picture 5" descr="time velocity table"/>
          <p:cNvPicPr/>
          <p:nvPr/>
        </p:nvPicPr>
        <p:blipFill rotWithShape="1">
          <a:blip r:embed="rId3" cstate="print">
            <a:extLst>
              <a:ext uri="{28A0092B-C50C-407E-A947-70E740481C1C}">
                <a14:useLocalDpi xmlns:a14="http://schemas.microsoft.com/office/drawing/2010/main" xmlns="" val="0"/>
              </a:ext>
            </a:extLst>
          </a:blip>
          <a:srcRect l="50000" b="12687"/>
          <a:stretch/>
        </p:blipFill>
        <p:spPr bwMode="auto">
          <a:xfrm>
            <a:off x="5105400" y="1066800"/>
            <a:ext cx="2286000" cy="1813447"/>
          </a:xfrm>
          <a:prstGeom prst="rect">
            <a:avLst/>
          </a:prstGeom>
          <a:noFill/>
          <a:ln>
            <a:noFill/>
          </a:ln>
        </p:spPr>
      </p:pic>
      <p:sp>
        <p:nvSpPr>
          <p:cNvPr id="2" name="Oval Callout 1"/>
          <p:cNvSpPr/>
          <p:nvPr/>
        </p:nvSpPr>
        <p:spPr>
          <a:xfrm>
            <a:off x="4800600" y="5334000"/>
            <a:ext cx="2819400" cy="1143000"/>
          </a:xfrm>
          <a:prstGeom prst="wedgeEllipseCallout">
            <a:avLst>
              <a:gd name="adj1" fmla="val -57622"/>
              <a:gd name="adj2" fmla="val -134515"/>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Easy way to calculate?  Multiply v x slowing (-) or speeding (+)</a:t>
            </a:r>
            <a:endParaRPr lang="en-US" dirty="0"/>
          </a:p>
        </p:txBody>
      </p:sp>
    </p:spTree>
    <p:extLst>
      <p:ext uri="{BB962C8B-B14F-4D97-AF65-F5344CB8AC3E}">
        <p14:creationId xmlns:p14="http://schemas.microsoft.com/office/powerpoint/2010/main" xmlns="" val="28888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Effect transition="in" filter="fade">
                                      <p:cBhvr>
                                        <p:cTn id="7" dur="500"/>
                                        <p:tgtEl>
                                          <p:spTgt spid="102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fade">
                                      <p:cBhvr>
                                        <p:cTn id="12" dur="500"/>
                                        <p:tgtEl>
                                          <p:spTgt spid="10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5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500"/>
                                        <p:tgtEl>
                                          <p:spTgt spid="1024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6" end="6"/>
                                            </p:txEl>
                                          </p:spTgt>
                                        </p:tgtEl>
                                        <p:attrNameLst>
                                          <p:attrName>style.visibility</p:attrName>
                                        </p:attrNameLst>
                                      </p:cBhvr>
                                      <p:to>
                                        <p:strVal val="visible"/>
                                      </p:to>
                                    </p:set>
                                    <p:animEffect transition="in" filter="fade">
                                      <p:cBhvr>
                                        <p:cTn id="32"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rmAutofit fontScale="90000"/>
          </a:bodyPr>
          <a:lstStyle/>
          <a:p>
            <a:r>
              <a:rPr lang="en-US" dirty="0" smtClean="0">
                <a:solidFill>
                  <a:schemeClr val="bg1">
                    <a:lumMod val="75000"/>
                  </a:schemeClr>
                </a:solidFill>
              </a:rPr>
              <a:t>Direction of the Acceleration Vector</a:t>
            </a:r>
          </a:p>
        </p:txBody>
      </p:sp>
      <p:sp>
        <p:nvSpPr>
          <p:cNvPr id="10243" name="Rectangle 3"/>
          <p:cNvSpPr>
            <a:spLocks noGrp="1" noChangeArrowheads="1"/>
          </p:cNvSpPr>
          <p:nvPr>
            <p:ph type="body" idx="1"/>
          </p:nvPr>
        </p:nvSpPr>
        <p:spPr>
          <a:xfrm>
            <a:off x="838200" y="3810000"/>
            <a:ext cx="7543800" cy="2895600"/>
          </a:xfrm>
        </p:spPr>
        <p:txBody>
          <a:bodyPr>
            <a:normAutofit fontScale="70000" lnSpcReduction="20000"/>
          </a:bodyPr>
          <a:lstStyle/>
          <a:p>
            <a:pPr marL="0" indent="0">
              <a:buNone/>
              <a:tabLst>
                <a:tab pos="341313" algn="l"/>
              </a:tabLst>
            </a:pPr>
            <a:r>
              <a:rPr lang="en-US" dirty="0" smtClean="0">
                <a:solidFill>
                  <a:schemeClr val="bg1">
                    <a:lumMod val="75000"/>
                  </a:schemeClr>
                </a:solidFill>
              </a:rPr>
              <a:t>In </a:t>
            </a:r>
            <a:r>
              <a:rPr lang="en-US" dirty="0">
                <a:solidFill>
                  <a:schemeClr val="bg1">
                    <a:lumMod val="75000"/>
                  </a:schemeClr>
                </a:solidFill>
              </a:rPr>
              <a:t>Example A, the object is moving in the positive direction (i.e., has a positive velocity) and is speeding up. When an object is speeding up, the acceleration is in the same direction as the velocity. Thus, this object has a positive acceleration. </a:t>
            </a:r>
            <a:endParaRPr lang="en-US" dirty="0" smtClean="0">
              <a:solidFill>
                <a:schemeClr val="bg1">
                  <a:lumMod val="75000"/>
                </a:schemeClr>
              </a:solidFill>
            </a:endParaRPr>
          </a:p>
          <a:p>
            <a:pPr marL="0" indent="0">
              <a:buNone/>
              <a:tabLst>
                <a:tab pos="341313" algn="l"/>
              </a:tabLst>
            </a:pPr>
            <a:endParaRPr lang="en-US" dirty="0">
              <a:solidFill>
                <a:schemeClr val="bg1">
                  <a:lumMod val="75000"/>
                </a:schemeClr>
              </a:solidFill>
            </a:endParaRPr>
          </a:p>
          <a:p>
            <a:pPr marL="0" indent="0">
              <a:buNone/>
              <a:tabLst>
                <a:tab pos="341313" algn="l"/>
              </a:tabLst>
            </a:pPr>
            <a:r>
              <a:rPr lang="en-US" dirty="0">
                <a:solidFill>
                  <a:schemeClr val="bg1">
                    <a:lumMod val="75000"/>
                  </a:schemeClr>
                </a:solidFill>
              </a:rPr>
              <a:t>In Example B, the object is moving in the negative direction (i.e., has a negative velocity) and is slowing down. When an object is slowing down, the acceleration is in the opposite direction as the velocity. Thus, this object also has a positive acceleration.</a:t>
            </a:r>
          </a:p>
        </p:txBody>
      </p:sp>
      <p:pic>
        <p:nvPicPr>
          <p:cNvPr id="6" name="Picture 5" descr="time velocity tabl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0" y="1278340"/>
            <a:ext cx="5410200" cy="2362200"/>
          </a:xfrm>
          <a:prstGeom prst="rect">
            <a:avLst/>
          </a:prstGeom>
          <a:noFill/>
          <a:ln>
            <a:noFill/>
          </a:ln>
        </p:spPr>
      </p:pic>
    </p:spTree>
    <p:extLst>
      <p:ext uri="{BB962C8B-B14F-4D97-AF65-F5344CB8AC3E}">
        <p14:creationId xmlns:p14="http://schemas.microsoft.com/office/powerpoint/2010/main" xmlns="" val="293410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rmAutofit fontScale="90000"/>
          </a:bodyPr>
          <a:lstStyle/>
          <a:p>
            <a:r>
              <a:rPr lang="en-US" dirty="0" smtClean="0">
                <a:solidFill>
                  <a:schemeClr val="bg1">
                    <a:lumMod val="75000"/>
                  </a:schemeClr>
                </a:solidFill>
              </a:rPr>
              <a:t>Direction of the Acceleration Vector</a:t>
            </a:r>
          </a:p>
        </p:txBody>
      </p:sp>
      <p:pic>
        <p:nvPicPr>
          <p:cNvPr id="7" name="Picture 6" descr="time velocity table"/>
          <p:cNvPicPr/>
          <p:nvPr/>
        </p:nvPicPr>
        <p:blipFill rotWithShape="1">
          <a:blip r:embed="rId3" cstate="print">
            <a:extLst>
              <a:ext uri="{28A0092B-C50C-407E-A947-70E740481C1C}">
                <a14:useLocalDpi xmlns:a14="http://schemas.microsoft.com/office/drawing/2010/main" xmlns="" val="0"/>
              </a:ext>
            </a:extLst>
          </a:blip>
          <a:srcRect l="50000" b="12742"/>
          <a:stretch/>
        </p:blipFill>
        <p:spPr bwMode="auto">
          <a:xfrm>
            <a:off x="4800600" y="1024719"/>
            <a:ext cx="2514600" cy="1934097"/>
          </a:xfrm>
          <a:prstGeom prst="rect">
            <a:avLst/>
          </a:prstGeom>
          <a:noFill/>
          <a:ln>
            <a:noFill/>
          </a:ln>
        </p:spPr>
      </p:pic>
      <p:pic>
        <p:nvPicPr>
          <p:cNvPr id="8" name="Picture 7" descr="time velocity table"/>
          <p:cNvPicPr/>
          <p:nvPr/>
        </p:nvPicPr>
        <p:blipFill rotWithShape="1">
          <a:blip r:embed="rId3" cstate="print">
            <a:extLst>
              <a:ext uri="{28A0092B-C50C-407E-A947-70E740481C1C}">
                <a14:useLocalDpi xmlns:a14="http://schemas.microsoft.com/office/drawing/2010/main" xmlns="" val="0"/>
              </a:ext>
            </a:extLst>
          </a:blip>
          <a:srcRect r="50000" b="12329"/>
          <a:stretch/>
        </p:blipFill>
        <p:spPr bwMode="auto">
          <a:xfrm>
            <a:off x="1371600" y="990600"/>
            <a:ext cx="2696381" cy="1968216"/>
          </a:xfrm>
          <a:prstGeom prst="rect">
            <a:avLst/>
          </a:prstGeom>
          <a:noFill/>
          <a:ln>
            <a:noFill/>
          </a:ln>
        </p:spPr>
      </p:pic>
      <p:sp>
        <p:nvSpPr>
          <p:cNvPr id="10" name="Rectangle 3"/>
          <p:cNvSpPr txBox="1">
            <a:spLocks noChangeArrowheads="1"/>
          </p:cNvSpPr>
          <p:nvPr/>
        </p:nvSpPr>
        <p:spPr>
          <a:xfrm>
            <a:off x="533400" y="3048000"/>
            <a:ext cx="7543800" cy="3352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tabLst>
                <a:tab pos="341313" algn="l"/>
              </a:tabLst>
            </a:pPr>
            <a:r>
              <a:rPr lang="en-US" sz="2000" dirty="0" smtClean="0">
                <a:solidFill>
                  <a:schemeClr val="bg1">
                    <a:lumMod val="75000"/>
                  </a:schemeClr>
                </a:solidFill>
              </a:rPr>
              <a:t>In Example C, the object is moving in which direction ?  Is its velocity positive or negative?</a:t>
            </a:r>
          </a:p>
          <a:p>
            <a:pPr marL="0" indent="0">
              <a:buFont typeface="Arial" panose="020B0604020202020204" pitchFamily="34" charset="0"/>
              <a:buNone/>
              <a:tabLst>
                <a:tab pos="341313" algn="l"/>
              </a:tabLst>
            </a:pPr>
            <a:r>
              <a:rPr lang="en-US" sz="2000" dirty="0" smtClean="0">
                <a:solidFill>
                  <a:schemeClr val="bg1">
                    <a:lumMod val="75000"/>
                  </a:schemeClr>
                </a:solidFill>
              </a:rPr>
              <a:t>Is it speeding up or slowing down?</a:t>
            </a:r>
          </a:p>
          <a:p>
            <a:pPr marL="0" indent="0">
              <a:buFont typeface="Arial" panose="020B0604020202020204" pitchFamily="34" charset="0"/>
              <a:buNone/>
              <a:tabLst>
                <a:tab pos="341313" algn="l"/>
              </a:tabLst>
            </a:pPr>
            <a:r>
              <a:rPr lang="en-US" sz="2000" dirty="0" smtClean="0">
                <a:solidFill>
                  <a:schemeClr val="bg1">
                    <a:lumMod val="75000"/>
                  </a:schemeClr>
                </a:solidFill>
              </a:rPr>
              <a:t>Is its acceleration positive or negative?</a:t>
            </a:r>
          </a:p>
          <a:p>
            <a:pPr marL="0" indent="0">
              <a:buFont typeface="Arial" panose="020B0604020202020204" pitchFamily="34" charset="0"/>
              <a:buNone/>
              <a:tabLst>
                <a:tab pos="341313" algn="l"/>
              </a:tabLst>
            </a:pPr>
            <a:endParaRPr lang="en-US" sz="2000" dirty="0" smtClean="0">
              <a:solidFill>
                <a:schemeClr val="bg1">
                  <a:lumMod val="75000"/>
                </a:schemeClr>
              </a:solidFill>
            </a:endParaRPr>
          </a:p>
          <a:p>
            <a:pPr marL="0" indent="0">
              <a:buFont typeface="Arial" panose="020B0604020202020204" pitchFamily="34" charset="0"/>
              <a:buNone/>
              <a:tabLst>
                <a:tab pos="341313" algn="l"/>
              </a:tabLst>
            </a:pPr>
            <a:r>
              <a:rPr lang="en-US" sz="2000" dirty="0" smtClean="0">
                <a:solidFill>
                  <a:schemeClr val="bg1">
                    <a:lumMod val="75000"/>
                  </a:schemeClr>
                </a:solidFill>
              </a:rPr>
              <a:t>In Example D, the object is moving in which direction?  Is its velocity positive or negative?</a:t>
            </a:r>
          </a:p>
          <a:p>
            <a:pPr marL="0" indent="0">
              <a:buFont typeface="Arial" panose="020B0604020202020204" pitchFamily="34" charset="0"/>
              <a:buNone/>
              <a:tabLst>
                <a:tab pos="341313" algn="l"/>
              </a:tabLst>
            </a:pPr>
            <a:r>
              <a:rPr lang="en-US" sz="2000" dirty="0" smtClean="0">
                <a:solidFill>
                  <a:schemeClr val="bg1">
                    <a:lumMod val="75000"/>
                  </a:schemeClr>
                </a:solidFill>
              </a:rPr>
              <a:t>Is it speeding up or slowing down?</a:t>
            </a:r>
          </a:p>
          <a:p>
            <a:pPr marL="0" indent="0">
              <a:buFont typeface="Arial" panose="020B0604020202020204" pitchFamily="34" charset="0"/>
              <a:buNone/>
              <a:tabLst>
                <a:tab pos="341313" algn="l"/>
              </a:tabLst>
            </a:pPr>
            <a:r>
              <a:rPr lang="en-US" sz="2000" dirty="0" smtClean="0">
                <a:solidFill>
                  <a:schemeClr val="bg1">
                    <a:lumMod val="75000"/>
                  </a:schemeClr>
                </a:solidFill>
              </a:rPr>
              <a:t>Is its acceleration positive or negative?</a:t>
            </a:r>
          </a:p>
        </p:txBody>
      </p:sp>
      <p:sp>
        <p:nvSpPr>
          <p:cNvPr id="11" name="Oval Callout 10"/>
          <p:cNvSpPr/>
          <p:nvPr/>
        </p:nvSpPr>
        <p:spPr>
          <a:xfrm>
            <a:off x="4800600" y="5334000"/>
            <a:ext cx="4191000" cy="1295400"/>
          </a:xfrm>
          <a:prstGeom prst="wedgeEllipseCallout">
            <a:avLst>
              <a:gd name="adj1" fmla="val -57622"/>
              <a:gd name="adj2" fmla="val -134515"/>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we have another word for “slowing down”?  It is not the same as “negative acceleration”. Why?</a:t>
            </a:r>
            <a:endParaRPr lang="en-US" dirty="0"/>
          </a:p>
        </p:txBody>
      </p:sp>
    </p:spTree>
    <p:extLst>
      <p:ext uri="{BB962C8B-B14F-4D97-AF65-F5344CB8AC3E}">
        <p14:creationId xmlns:p14="http://schemas.microsoft.com/office/powerpoint/2010/main" xmlns="" val="29614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rmAutofit fontScale="90000"/>
          </a:bodyPr>
          <a:lstStyle/>
          <a:p>
            <a:r>
              <a:rPr lang="en-US" dirty="0" smtClean="0">
                <a:solidFill>
                  <a:schemeClr val="bg1">
                    <a:lumMod val="75000"/>
                  </a:schemeClr>
                </a:solidFill>
              </a:rPr>
              <a:t>Direction of the Acceleration Vector</a:t>
            </a:r>
          </a:p>
        </p:txBody>
      </p:sp>
      <p:sp>
        <p:nvSpPr>
          <p:cNvPr id="10243" name="Rectangle 3"/>
          <p:cNvSpPr>
            <a:spLocks noGrp="1" noChangeArrowheads="1"/>
          </p:cNvSpPr>
          <p:nvPr>
            <p:ph type="body" idx="1"/>
          </p:nvPr>
        </p:nvSpPr>
        <p:spPr>
          <a:xfrm>
            <a:off x="838200" y="3810000"/>
            <a:ext cx="7543800" cy="2895600"/>
          </a:xfrm>
        </p:spPr>
        <p:txBody>
          <a:bodyPr>
            <a:normAutofit fontScale="70000" lnSpcReduction="20000"/>
          </a:bodyPr>
          <a:lstStyle/>
          <a:p>
            <a:pPr marL="0" indent="0">
              <a:buNone/>
              <a:tabLst>
                <a:tab pos="341313" algn="l"/>
              </a:tabLst>
            </a:pPr>
            <a:r>
              <a:rPr lang="en-US" dirty="0">
                <a:solidFill>
                  <a:schemeClr val="bg1">
                    <a:lumMod val="75000"/>
                  </a:schemeClr>
                </a:solidFill>
              </a:rPr>
              <a:t>In Example C, the object is moving in the positive direction (i.e., has a positive velocity) and is slowing down. When an object is slowing down, the acceleration is in the opposite direction as the velocity. Thus, this object has a negative acceleration</a:t>
            </a:r>
            <a:r>
              <a:rPr lang="en-US" dirty="0" smtClean="0">
                <a:solidFill>
                  <a:schemeClr val="bg1">
                    <a:lumMod val="75000"/>
                  </a:schemeClr>
                </a:solidFill>
              </a:rPr>
              <a:t>.</a:t>
            </a:r>
          </a:p>
          <a:p>
            <a:pPr marL="0" indent="0">
              <a:buNone/>
              <a:tabLst>
                <a:tab pos="341313" algn="l"/>
              </a:tabLst>
            </a:pPr>
            <a:endParaRPr lang="en-US" dirty="0">
              <a:solidFill>
                <a:schemeClr val="bg1">
                  <a:lumMod val="75000"/>
                </a:schemeClr>
              </a:solidFill>
            </a:endParaRPr>
          </a:p>
          <a:p>
            <a:pPr marL="0" indent="0">
              <a:buNone/>
              <a:tabLst>
                <a:tab pos="341313" algn="l"/>
              </a:tabLst>
            </a:pPr>
            <a:r>
              <a:rPr lang="en-US" dirty="0">
                <a:solidFill>
                  <a:schemeClr val="bg1">
                    <a:lumMod val="75000"/>
                  </a:schemeClr>
                </a:solidFill>
              </a:rPr>
              <a:t>In Example D, the object is moving in the negative direction (i.e., has a negative velocity) and is speeding up. When an object is speeding up, the acceleration is in the same direction as the velocity. Thus, this object also has a negative </a:t>
            </a:r>
            <a:r>
              <a:rPr lang="en-US" dirty="0" smtClean="0">
                <a:solidFill>
                  <a:schemeClr val="bg1">
                    <a:lumMod val="75000"/>
                  </a:schemeClr>
                </a:solidFill>
              </a:rPr>
              <a:t>acceleration</a:t>
            </a:r>
            <a:r>
              <a:rPr lang="en-US" dirty="0">
                <a:solidFill>
                  <a:schemeClr val="bg1">
                    <a:lumMod val="75000"/>
                  </a:schemeClr>
                </a:solidFill>
              </a:rPr>
              <a:t>.</a:t>
            </a:r>
          </a:p>
        </p:txBody>
      </p:sp>
      <p:pic>
        <p:nvPicPr>
          <p:cNvPr id="5" name="Picture 4" descr="time velocity table"/>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1089830"/>
            <a:ext cx="5257800" cy="2415369"/>
          </a:xfrm>
          <a:prstGeom prst="rect">
            <a:avLst/>
          </a:prstGeom>
          <a:noFill/>
          <a:ln>
            <a:noFill/>
          </a:ln>
        </p:spPr>
      </p:pic>
    </p:spTree>
    <p:extLst>
      <p:ext uri="{BB962C8B-B14F-4D97-AF65-F5344CB8AC3E}">
        <p14:creationId xmlns:p14="http://schemas.microsoft.com/office/powerpoint/2010/main" xmlns="" val="12124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3.2    F causes </a:t>
            </a:r>
            <a:r>
              <a:rPr lang="en-US" sz="3600" i="1" dirty="0" smtClean="0">
                <a:solidFill>
                  <a:schemeClr val="bg1">
                    <a:lumMod val="75000"/>
                  </a:schemeClr>
                </a:solidFill>
              </a:rPr>
              <a:t>a</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Remember these vocab terms:</a:t>
            </a:r>
          </a:p>
        </p:txBody>
      </p:sp>
      <p:sp>
        <p:nvSpPr>
          <p:cNvPr id="6" name="Rectangle 3"/>
          <p:cNvSpPr txBox="1">
            <a:spLocks noChangeArrowheads="1"/>
          </p:cNvSpPr>
          <p:nvPr/>
        </p:nvSpPr>
        <p:spPr>
          <a:xfrm>
            <a:off x="4648200" y="2668523"/>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Net F</a:t>
            </a:r>
          </a:p>
        </p:txBody>
      </p:sp>
      <p:sp>
        <p:nvSpPr>
          <p:cNvPr id="8" name="Rectangle 3"/>
          <p:cNvSpPr txBox="1">
            <a:spLocks noChangeArrowheads="1"/>
          </p:cNvSpPr>
          <p:nvPr/>
        </p:nvSpPr>
        <p:spPr>
          <a:xfrm>
            <a:off x="838200" y="4495800"/>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acceleration</a:t>
            </a:r>
          </a:p>
        </p:txBody>
      </p:sp>
      <p:pic>
        <p:nvPicPr>
          <p:cNvPr id="1026" name="Picture 2" descr="http://snoopman.net.nz/wp-content/uploads/2014/12/SwimDownNem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8300" y="2097895"/>
            <a:ext cx="3261576" cy="244618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ular Callout 1"/>
          <p:cNvSpPr/>
          <p:nvPr/>
        </p:nvSpPr>
        <p:spPr>
          <a:xfrm>
            <a:off x="5105400" y="1485247"/>
            <a:ext cx="3581400" cy="612648"/>
          </a:xfrm>
          <a:prstGeom prst="wedgeRoundRectCallout">
            <a:avLst>
              <a:gd name="adj1" fmla="val -132107"/>
              <a:gd name="adj2" fmla="val 196159"/>
              <a:gd name="adj3" fmla="val 16667"/>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effectLst>
                  <a:outerShdw blurRad="38100" dist="38100" dir="2700000" algn="tl">
                    <a:srgbClr val="000000">
                      <a:alpha val="43137"/>
                    </a:srgbClr>
                  </a:outerShdw>
                </a:effectLst>
              </a:rPr>
              <a:t>Sum of all F acting on a system!</a:t>
            </a:r>
            <a:endParaRPr lang="en-US" sz="2000" dirty="0">
              <a:solidFill>
                <a:schemeClr val="bg1"/>
              </a:solidFill>
              <a:effectLst>
                <a:outerShdw blurRad="38100" dist="38100" dir="2700000" algn="tl">
                  <a:srgbClr val="000000">
                    <a:alpha val="43137"/>
                  </a:srgbClr>
                </a:outerShdw>
              </a:effectLst>
            </a:endParaRPr>
          </a:p>
        </p:txBody>
      </p:sp>
      <p:pic>
        <p:nvPicPr>
          <p:cNvPr id="1028" name="Picture 4" descr="http://wersm.com/wp-content/uploads/2015/06/wersm-turtle-hare-fable-social-media.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42738" y="4464644"/>
            <a:ext cx="3680962" cy="21652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loud Callout 2"/>
          <p:cNvSpPr/>
          <p:nvPr/>
        </p:nvSpPr>
        <p:spPr>
          <a:xfrm>
            <a:off x="609600" y="5148262"/>
            <a:ext cx="2743200" cy="1176337"/>
          </a:xfrm>
          <a:prstGeom prst="cloudCallout">
            <a:avLst>
              <a:gd name="adj1" fmla="val 115983"/>
              <a:gd name="adj2" fmla="val -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fast v changes…</a:t>
            </a:r>
            <a:endParaRPr lang="en-US" dirty="0"/>
          </a:p>
        </p:txBody>
      </p:sp>
    </p:spTree>
    <p:extLst>
      <p:ext uri="{BB962C8B-B14F-4D97-AF65-F5344CB8AC3E}">
        <p14:creationId xmlns:p14="http://schemas.microsoft.com/office/powerpoint/2010/main" xmlns="" val="206910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1066800"/>
            <a:ext cx="7772400" cy="612775"/>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j-lt"/>
                <a:ea typeface="+mj-ea"/>
                <a:cs typeface="+mj-cs"/>
              </a:rPr>
              <a:t>Ch</a:t>
            </a:r>
            <a:r>
              <a:rPr kumimoji="0" lang="en-US" sz="4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3: Newton’s Second Law</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pic>
        <p:nvPicPr>
          <p:cNvPr id="1026" name="Picture 2" descr="http://www.fuzzyturtle.net/foxtrot-physics.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1100" y="1705851"/>
            <a:ext cx="6629400" cy="471901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ain Bolt WC 2013 65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5200" y="2176462"/>
            <a:ext cx="3373272" cy="2243691"/>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Rectangle 2"/>
          <p:cNvSpPr>
            <a:spLocks noGrp="1" noChangeArrowheads="1"/>
          </p:cNvSpPr>
          <p:nvPr>
            <p:ph type="title"/>
          </p:nvPr>
        </p:nvSpPr>
        <p:spPr>
          <a:xfrm>
            <a:off x="457200" y="0"/>
            <a:ext cx="8229600" cy="1143000"/>
          </a:xfrm>
        </p:spPr>
        <p:txBody>
          <a:bodyPr>
            <a:noAutofit/>
          </a:bodyPr>
          <a:lstStyle/>
          <a:p>
            <a:pPr eaLnBrk="1" hangingPunct="1"/>
            <a:r>
              <a:rPr lang="en-US" sz="3600" dirty="0" smtClean="0">
                <a:solidFill>
                  <a:schemeClr val="bg1">
                    <a:lumMod val="75000"/>
                  </a:schemeClr>
                </a:solidFill>
              </a:rPr>
              <a:t>3.2    F causes </a:t>
            </a:r>
            <a:r>
              <a:rPr lang="en-US" sz="3600" i="1" dirty="0" smtClean="0">
                <a:solidFill>
                  <a:schemeClr val="bg1">
                    <a:lumMod val="75000"/>
                  </a:schemeClr>
                </a:solidFill>
              </a:rPr>
              <a:t>a</a:t>
            </a:r>
          </a:p>
        </p:txBody>
      </p:sp>
      <p:sp>
        <p:nvSpPr>
          <p:cNvPr id="10243" name="Rectangle 3"/>
          <p:cNvSpPr>
            <a:spLocks noGrp="1" noChangeArrowheads="1"/>
          </p:cNvSpPr>
          <p:nvPr>
            <p:ph type="body" idx="1"/>
          </p:nvPr>
        </p:nvSpPr>
        <p:spPr>
          <a:xfrm>
            <a:off x="152400" y="1404937"/>
            <a:ext cx="8686800" cy="652463"/>
          </a:xfrm>
        </p:spPr>
        <p:txBody>
          <a:bodyPr>
            <a:normAutofit/>
          </a:bodyPr>
          <a:lstStyle/>
          <a:p>
            <a:pPr marL="0" indent="0" eaLnBrk="1" hangingPunct="1">
              <a:buFontTx/>
              <a:buNone/>
              <a:tabLst>
                <a:tab pos="341313" algn="l"/>
              </a:tabLst>
            </a:pPr>
            <a:r>
              <a:rPr lang="en-US" sz="2800" dirty="0" smtClean="0">
                <a:solidFill>
                  <a:schemeClr val="bg1">
                    <a:lumMod val="75000"/>
                  </a:schemeClr>
                </a:solidFill>
              </a:rPr>
              <a:t>How are these related?</a:t>
            </a:r>
          </a:p>
        </p:txBody>
      </p:sp>
      <p:sp>
        <p:nvSpPr>
          <p:cNvPr id="6" name="Rectangle 3"/>
          <p:cNvSpPr txBox="1">
            <a:spLocks noChangeArrowheads="1"/>
          </p:cNvSpPr>
          <p:nvPr/>
        </p:nvSpPr>
        <p:spPr>
          <a:xfrm>
            <a:off x="6383219" y="1523999"/>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Net F</a:t>
            </a:r>
          </a:p>
        </p:txBody>
      </p:sp>
      <p:sp>
        <p:nvSpPr>
          <p:cNvPr id="8" name="Rectangle 3"/>
          <p:cNvSpPr txBox="1">
            <a:spLocks noChangeArrowheads="1"/>
          </p:cNvSpPr>
          <p:nvPr/>
        </p:nvSpPr>
        <p:spPr>
          <a:xfrm>
            <a:off x="4114800" y="1524000"/>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Acceleration  ~</a:t>
            </a:r>
          </a:p>
        </p:txBody>
      </p:sp>
      <p:sp>
        <p:nvSpPr>
          <p:cNvPr id="3" name="Cloud Callout 2"/>
          <p:cNvSpPr/>
          <p:nvPr/>
        </p:nvSpPr>
        <p:spPr>
          <a:xfrm>
            <a:off x="381000" y="2176463"/>
            <a:ext cx="2743200" cy="1176337"/>
          </a:xfrm>
          <a:prstGeom prst="cloudCallout">
            <a:avLst>
              <a:gd name="adj1" fmla="val 115983"/>
              <a:gd name="adj2" fmla="val -8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 other words…</a:t>
            </a:r>
            <a:endParaRPr lang="en-US" dirty="0"/>
          </a:p>
        </p:txBody>
      </p:sp>
      <p:sp>
        <p:nvSpPr>
          <p:cNvPr id="4" name="Rectangle 3"/>
          <p:cNvSpPr/>
          <p:nvPr/>
        </p:nvSpPr>
        <p:spPr>
          <a:xfrm>
            <a:off x="3068519" y="4724400"/>
            <a:ext cx="4572000" cy="1200329"/>
          </a:xfrm>
          <a:prstGeom prst="rect">
            <a:avLst/>
          </a:prstGeom>
        </p:spPr>
        <p:txBody>
          <a:bodyPr>
            <a:spAutoFit/>
          </a:bodyPr>
          <a:lstStyle/>
          <a:p>
            <a:r>
              <a:rPr lang="en-US" dirty="0">
                <a:hlinkClick r:id="rId4"/>
              </a:rPr>
              <a:t>http://speedendurance.com/2014/08/25/world-class-sprinters-attack-ground-to-maximize-impact-forces-speed</a:t>
            </a:r>
            <a:r>
              <a:rPr lang="en-US" dirty="0" smtClean="0">
                <a:hlinkClick r:id="rId4"/>
              </a:rPr>
              <a:t>/</a:t>
            </a:r>
            <a:endParaRPr lang="en-US" dirty="0" smtClean="0"/>
          </a:p>
          <a:p>
            <a:endParaRPr lang="en-US" dirty="0"/>
          </a:p>
        </p:txBody>
      </p:sp>
      <p:sp>
        <p:nvSpPr>
          <p:cNvPr id="5" name="Rectangle 4"/>
          <p:cNvSpPr/>
          <p:nvPr/>
        </p:nvSpPr>
        <p:spPr>
          <a:xfrm>
            <a:off x="533400" y="3985737"/>
            <a:ext cx="2057400" cy="1938992"/>
          </a:xfrm>
          <a:prstGeom prst="rect">
            <a:avLst/>
          </a:prstGeom>
        </p:spPr>
        <p:txBody>
          <a:bodyPr wrap="square">
            <a:spAutoFit/>
          </a:bodyPr>
          <a:lstStyle/>
          <a:p>
            <a:r>
              <a:rPr lang="en-US" sz="2000" dirty="0" smtClean="0">
                <a:solidFill>
                  <a:schemeClr val="bg1">
                    <a:lumMod val="75000"/>
                  </a:schemeClr>
                </a:solidFill>
              </a:rPr>
              <a:t>…the greater the Force…the greater the acceleration…and…the lesser the F…</a:t>
            </a:r>
            <a:endParaRPr lang="en-US" sz="2000" dirty="0">
              <a:solidFill>
                <a:schemeClr val="bg1">
                  <a:lumMod val="75000"/>
                </a:schemeClr>
              </a:solidFill>
            </a:endParaRPr>
          </a:p>
        </p:txBody>
      </p:sp>
      <p:sp>
        <p:nvSpPr>
          <p:cNvPr id="13" name="Cloud Callout 12"/>
          <p:cNvSpPr/>
          <p:nvPr/>
        </p:nvSpPr>
        <p:spPr>
          <a:xfrm>
            <a:off x="1541628" y="5911082"/>
            <a:ext cx="3501219" cy="588168"/>
          </a:xfrm>
          <a:prstGeom prst="cloudCallout">
            <a:avLst>
              <a:gd name="adj1" fmla="val 22431"/>
              <a:gd name="adj2" fmla="val -323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makes Bolt so fast??</a:t>
            </a:r>
            <a:endParaRPr lang="en-US" dirty="0"/>
          </a:p>
        </p:txBody>
      </p:sp>
    </p:spTree>
    <p:extLst>
      <p:ext uri="{BB962C8B-B14F-4D97-AF65-F5344CB8AC3E}">
        <p14:creationId xmlns:p14="http://schemas.microsoft.com/office/powerpoint/2010/main" xmlns="" val="24483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4" grpId="0"/>
      <p:bldP spid="5"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noAutofit/>
          </a:bodyPr>
          <a:lstStyle/>
          <a:p>
            <a:r>
              <a:rPr lang="en-US" sz="3600" dirty="0">
                <a:solidFill>
                  <a:schemeClr val="bg1">
                    <a:lumMod val="75000"/>
                  </a:schemeClr>
                </a:solidFill>
              </a:rPr>
              <a:t>3.3    Mass is a measure of INERTIA</a:t>
            </a:r>
          </a:p>
        </p:txBody>
      </p:sp>
      <p:sp>
        <p:nvSpPr>
          <p:cNvPr id="10243" name="Rectangle 3"/>
          <p:cNvSpPr>
            <a:spLocks noGrp="1" noChangeArrowheads="1"/>
          </p:cNvSpPr>
          <p:nvPr>
            <p:ph type="body" idx="1"/>
          </p:nvPr>
        </p:nvSpPr>
        <p:spPr>
          <a:xfrm>
            <a:off x="228600" y="1443464"/>
            <a:ext cx="8686800" cy="1465998"/>
          </a:xfrm>
        </p:spPr>
        <p:txBody>
          <a:bodyPr>
            <a:normAutofit fontScale="92500" lnSpcReduction="20000"/>
          </a:bodyPr>
          <a:lstStyle/>
          <a:p>
            <a:pPr marL="0" indent="0">
              <a:buNone/>
              <a:tabLst>
                <a:tab pos="341313" algn="l"/>
              </a:tabLst>
            </a:pPr>
            <a:r>
              <a:rPr lang="en-US" sz="2800" dirty="0">
                <a:solidFill>
                  <a:schemeClr val="bg1">
                    <a:lumMod val="75000"/>
                  </a:schemeClr>
                </a:solidFill>
              </a:rPr>
              <a:t>Suppose… you are playing that silly game where friends hurl large and </a:t>
            </a:r>
            <a:r>
              <a:rPr lang="en-US" sz="2800" dirty="0" err="1">
                <a:solidFill>
                  <a:schemeClr val="bg1">
                    <a:lumMod val="75000"/>
                  </a:schemeClr>
                </a:solidFill>
              </a:rPr>
              <a:t>unsoft</a:t>
            </a:r>
            <a:r>
              <a:rPr lang="en-US" sz="2800" dirty="0">
                <a:solidFill>
                  <a:schemeClr val="bg1">
                    <a:lumMod val="75000"/>
                  </a:schemeClr>
                </a:solidFill>
              </a:rPr>
              <a:t> objects at each other ….and you had to step up to the firing squad wall—yet you were given a choice as to which ball would be hurled at you: </a:t>
            </a:r>
            <a:endParaRPr lang="en-US" sz="2800" dirty="0" smtClean="0">
              <a:solidFill>
                <a:schemeClr val="bg1">
                  <a:lumMod val="75000"/>
                </a:schemeClr>
              </a:solidFill>
            </a:endParaRPr>
          </a:p>
        </p:txBody>
      </p:sp>
      <p:sp>
        <p:nvSpPr>
          <p:cNvPr id="6" name="Rectangle 3"/>
          <p:cNvSpPr txBox="1">
            <a:spLocks noChangeArrowheads="1"/>
          </p:cNvSpPr>
          <p:nvPr/>
        </p:nvSpPr>
        <p:spPr>
          <a:xfrm>
            <a:off x="3868619" y="871536"/>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Net F</a:t>
            </a:r>
          </a:p>
        </p:txBody>
      </p:sp>
      <p:sp>
        <p:nvSpPr>
          <p:cNvPr id="8" name="Rectangle 3"/>
          <p:cNvSpPr txBox="1">
            <a:spLocks noChangeArrowheads="1"/>
          </p:cNvSpPr>
          <p:nvPr/>
        </p:nvSpPr>
        <p:spPr>
          <a:xfrm>
            <a:off x="1600200" y="894282"/>
            <a:ext cx="2514600" cy="6524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Tx/>
              <a:buNone/>
              <a:tabLst>
                <a:tab pos="341313" algn="l"/>
              </a:tabLst>
            </a:pPr>
            <a:r>
              <a:rPr lang="en-US" sz="2800" dirty="0" smtClean="0">
                <a:solidFill>
                  <a:schemeClr val="bg1">
                    <a:lumMod val="75000"/>
                  </a:schemeClr>
                </a:solidFill>
              </a:rPr>
              <a:t>Acceleration  ~</a:t>
            </a:r>
          </a:p>
        </p:txBody>
      </p:sp>
      <p:sp>
        <p:nvSpPr>
          <p:cNvPr id="5" name="Rectangle 4"/>
          <p:cNvSpPr/>
          <p:nvPr/>
        </p:nvSpPr>
        <p:spPr>
          <a:xfrm>
            <a:off x="483927" y="5002143"/>
            <a:ext cx="2590800" cy="707886"/>
          </a:xfrm>
          <a:prstGeom prst="rect">
            <a:avLst/>
          </a:prstGeom>
        </p:spPr>
        <p:txBody>
          <a:bodyPr wrap="square">
            <a:spAutoFit/>
          </a:bodyPr>
          <a:lstStyle/>
          <a:p>
            <a:r>
              <a:rPr lang="en-US" sz="2000" dirty="0">
                <a:solidFill>
                  <a:schemeClr val="bg1">
                    <a:lumMod val="75000"/>
                  </a:schemeClr>
                </a:solidFill>
              </a:rPr>
              <a:t>…no </a:t>
            </a:r>
            <a:r>
              <a:rPr lang="en-US" sz="2000" dirty="0" smtClean="0">
                <a:solidFill>
                  <a:schemeClr val="bg1">
                    <a:lumMod val="75000"/>
                  </a:schemeClr>
                </a:solidFill>
              </a:rPr>
              <a:t>hesitation…yes</a:t>
            </a:r>
            <a:r>
              <a:rPr lang="en-US" sz="2000" dirty="0">
                <a:solidFill>
                  <a:schemeClr val="bg1">
                    <a:lumMod val="75000"/>
                  </a:schemeClr>
                </a:solidFill>
              </a:rPr>
              <a:t>?   Why?…</a:t>
            </a:r>
          </a:p>
        </p:txBody>
      </p:sp>
      <p:pic>
        <p:nvPicPr>
          <p:cNvPr id="11" name="Picture 10" descr="http://grt.imageg.net/graphics/product_images/p881341reg.jpg">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1654" y="3124200"/>
            <a:ext cx="1287345" cy="121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6400" y="3124200"/>
            <a:ext cx="1219200" cy="1295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p:cNvSpPr/>
          <p:nvPr/>
        </p:nvSpPr>
        <p:spPr>
          <a:xfrm>
            <a:off x="2438400" y="5486400"/>
            <a:ext cx="6549219" cy="1200329"/>
          </a:xfrm>
          <a:prstGeom prst="rect">
            <a:avLst/>
          </a:prstGeom>
        </p:spPr>
        <p:txBody>
          <a:bodyPr wrap="square">
            <a:spAutoFit/>
          </a:bodyPr>
          <a:lstStyle/>
          <a:p>
            <a:r>
              <a:rPr lang="en-US" dirty="0">
                <a:solidFill>
                  <a:schemeClr val="bg1"/>
                </a:solidFill>
              </a:rPr>
              <a:t>Suppose that there are two seemingly identical bricks at rest on the physics lecture table. Yet one brick consists of mortar and the other brick consists of Styrofoam. Without lifting the bricks, how could you tell which brick was the Styrofoam brick? </a:t>
            </a:r>
          </a:p>
        </p:txBody>
      </p:sp>
    </p:spTree>
    <p:extLst>
      <p:ext uri="{BB962C8B-B14F-4D97-AF65-F5344CB8AC3E}">
        <p14:creationId xmlns:p14="http://schemas.microsoft.com/office/powerpoint/2010/main" xmlns="" val="40710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solidFill>
                  <a:schemeClr val="bg1">
                    <a:lumMod val="75000"/>
                  </a:schemeClr>
                </a:solidFill>
              </a:rPr>
              <a:t>Mass: Things to keep in mind</a:t>
            </a:r>
          </a:p>
        </p:txBody>
      </p:sp>
      <p:sp>
        <p:nvSpPr>
          <p:cNvPr id="11267" name="Rectangle 3"/>
          <p:cNvSpPr>
            <a:spLocks noGrp="1" noChangeArrowheads="1"/>
          </p:cNvSpPr>
          <p:nvPr>
            <p:ph type="body" idx="1"/>
          </p:nvPr>
        </p:nvSpPr>
        <p:spPr>
          <a:xfrm>
            <a:off x="457200" y="1219200"/>
            <a:ext cx="8229600" cy="5638800"/>
          </a:xfrm>
        </p:spPr>
        <p:txBody>
          <a:bodyPr>
            <a:normAutofit fontScale="92500" lnSpcReduction="20000"/>
          </a:bodyPr>
          <a:lstStyle/>
          <a:p>
            <a:pPr eaLnBrk="1" hangingPunct="1">
              <a:buFontTx/>
              <a:buNone/>
            </a:pPr>
            <a:r>
              <a:rPr lang="en-US" sz="2600" dirty="0" smtClean="0">
                <a:solidFill>
                  <a:schemeClr val="bg1">
                    <a:lumMod val="75000"/>
                  </a:schemeClr>
                </a:solidFill>
              </a:rPr>
              <a:t>Force</a:t>
            </a:r>
          </a:p>
          <a:p>
            <a:pPr marL="914400" lvl="1" indent="-514350">
              <a:buAutoNum type="arabicPeriod"/>
            </a:pPr>
            <a:r>
              <a:rPr lang="en-US" sz="2400" dirty="0" smtClean="0">
                <a:solidFill>
                  <a:schemeClr val="bg1">
                    <a:lumMod val="75000"/>
                  </a:schemeClr>
                </a:solidFill>
              </a:rPr>
              <a:t>Mass</a:t>
            </a:r>
            <a:r>
              <a:rPr lang="en-US" sz="2400" dirty="0">
                <a:solidFill>
                  <a:schemeClr val="bg1">
                    <a:lumMod val="75000"/>
                  </a:schemeClr>
                </a:solidFill>
              </a:rPr>
              <a:t>: </a:t>
            </a:r>
            <a:r>
              <a:rPr lang="en-US" sz="2400" dirty="0" smtClean="0">
                <a:solidFill>
                  <a:schemeClr val="bg1">
                    <a:lumMod val="75000"/>
                  </a:schemeClr>
                </a:solidFill>
              </a:rPr>
              <a:t>amount of </a:t>
            </a:r>
            <a:r>
              <a:rPr lang="en-US" sz="2400" dirty="0">
                <a:solidFill>
                  <a:schemeClr val="bg1">
                    <a:lumMod val="75000"/>
                  </a:schemeClr>
                </a:solidFill>
              </a:rPr>
              <a:t>matter in an object; measurement of </a:t>
            </a:r>
            <a:r>
              <a:rPr lang="en-US" sz="2400" dirty="0" smtClean="0">
                <a:solidFill>
                  <a:schemeClr val="bg1">
                    <a:lumMod val="75000"/>
                  </a:schemeClr>
                </a:solidFill>
              </a:rPr>
              <a:t>inertia</a:t>
            </a:r>
          </a:p>
          <a:p>
            <a:pPr marL="400050" lvl="1" indent="0">
              <a:buNone/>
            </a:pPr>
            <a:r>
              <a:rPr lang="en-US" sz="2400" dirty="0" smtClean="0">
                <a:solidFill>
                  <a:schemeClr val="bg1">
                    <a:lumMod val="75000"/>
                  </a:schemeClr>
                </a:solidFill>
              </a:rPr>
              <a:t>2.  Inertia is the “laziness” an object shows whenever you try to change its state of motion.</a:t>
            </a:r>
          </a:p>
          <a:p>
            <a:pPr marL="400050" lvl="1" indent="0">
              <a:buNone/>
            </a:pPr>
            <a:r>
              <a:rPr lang="en-US" sz="2400" dirty="0" smtClean="0">
                <a:solidFill>
                  <a:schemeClr val="bg1">
                    <a:lumMod val="75000"/>
                  </a:schemeClr>
                </a:solidFill>
              </a:rPr>
              <a:t>3. Kilogram (kg)-base unit of mass</a:t>
            </a:r>
          </a:p>
          <a:p>
            <a:pPr marL="0" indent="0">
              <a:buNone/>
            </a:pPr>
            <a:r>
              <a:rPr lang="en-US" sz="2800" dirty="0" smtClean="0">
                <a:solidFill>
                  <a:schemeClr val="bg1">
                    <a:lumMod val="75000"/>
                  </a:schemeClr>
                </a:solidFill>
              </a:rPr>
              <a:t>Mass </a:t>
            </a:r>
            <a:r>
              <a:rPr lang="en-US" sz="2800" dirty="0">
                <a:solidFill>
                  <a:schemeClr val="bg1">
                    <a:lumMod val="75000"/>
                  </a:schemeClr>
                </a:solidFill>
              </a:rPr>
              <a:t>is not volume</a:t>
            </a:r>
          </a:p>
          <a:p>
            <a:pPr marL="400050" lvl="1" indent="0">
              <a:buNone/>
            </a:pPr>
            <a:r>
              <a:rPr lang="en-US" sz="2400" dirty="0">
                <a:solidFill>
                  <a:schemeClr val="bg1">
                    <a:lumMod val="75000"/>
                  </a:schemeClr>
                </a:solidFill>
              </a:rPr>
              <a:t>1.  Volume is measure of space</a:t>
            </a:r>
          </a:p>
          <a:p>
            <a:pPr marL="400050" lvl="1" indent="0">
              <a:buNone/>
            </a:pPr>
            <a:r>
              <a:rPr lang="en-US" sz="2400" dirty="0" smtClean="0">
                <a:solidFill>
                  <a:schemeClr val="bg1">
                    <a:lumMod val="75000"/>
                  </a:schemeClr>
                </a:solidFill>
              </a:rPr>
              <a:t>2.  Liter </a:t>
            </a:r>
            <a:r>
              <a:rPr lang="en-US" sz="2400" dirty="0">
                <a:solidFill>
                  <a:schemeClr val="bg1">
                    <a:lumMod val="75000"/>
                  </a:schemeClr>
                </a:solidFill>
              </a:rPr>
              <a:t>(L)-base unit of </a:t>
            </a:r>
            <a:r>
              <a:rPr lang="en-US" sz="2400" dirty="0" smtClean="0">
                <a:solidFill>
                  <a:schemeClr val="bg1">
                    <a:lumMod val="75000"/>
                  </a:schemeClr>
                </a:solidFill>
              </a:rPr>
              <a:t>volume</a:t>
            </a:r>
            <a:endParaRPr lang="en-US" sz="2800" dirty="0">
              <a:solidFill>
                <a:schemeClr val="bg1">
                  <a:lumMod val="75000"/>
                </a:schemeClr>
              </a:solidFill>
            </a:endParaRPr>
          </a:p>
          <a:p>
            <a:pPr marL="0" indent="0">
              <a:buNone/>
            </a:pPr>
            <a:r>
              <a:rPr lang="en-US" sz="2800" dirty="0" smtClean="0">
                <a:solidFill>
                  <a:schemeClr val="bg1">
                    <a:lumMod val="75000"/>
                  </a:schemeClr>
                </a:solidFill>
              </a:rPr>
              <a:t>Mass </a:t>
            </a:r>
            <a:r>
              <a:rPr lang="en-US" sz="2800" dirty="0">
                <a:solidFill>
                  <a:schemeClr val="bg1">
                    <a:lumMod val="75000"/>
                  </a:schemeClr>
                </a:solidFill>
              </a:rPr>
              <a:t>is not weight</a:t>
            </a:r>
          </a:p>
          <a:p>
            <a:pPr marL="400050" lvl="1" indent="0">
              <a:buNone/>
            </a:pPr>
            <a:r>
              <a:rPr lang="en-US" sz="2400" dirty="0">
                <a:solidFill>
                  <a:schemeClr val="bg1">
                    <a:lumMod val="75000"/>
                  </a:schemeClr>
                </a:solidFill>
              </a:rPr>
              <a:t>1.  </a:t>
            </a:r>
            <a:r>
              <a:rPr lang="en-US" sz="2400" dirty="0" smtClean="0">
                <a:solidFill>
                  <a:schemeClr val="bg1">
                    <a:lumMod val="75000"/>
                  </a:schemeClr>
                </a:solidFill>
              </a:rPr>
              <a:t>  Weight </a:t>
            </a:r>
            <a:r>
              <a:rPr lang="en-US" sz="2400" dirty="0">
                <a:solidFill>
                  <a:schemeClr val="bg1">
                    <a:lumMod val="75000"/>
                  </a:schemeClr>
                </a:solidFill>
              </a:rPr>
              <a:t>is the force due to gravity that acts on an objects mass</a:t>
            </a:r>
          </a:p>
          <a:p>
            <a:pPr marL="857250" lvl="1" indent="-457200">
              <a:buAutoNum type="arabicPeriod" startAt="2"/>
            </a:pPr>
            <a:r>
              <a:rPr lang="en-US" sz="2400" dirty="0" smtClean="0">
                <a:solidFill>
                  <a:schemeClr val="bg1">
                    <a:lumMod val="75000"/>
                  </a:schemeClr>
                </a:solidFill>
              </a:rPr>
              <a:t>Newton </a:t>
            </a:r>
            <a:r>
              <a:rPr lang="en-US" sz="2400" dirty="0">
                <a:solidFill>
                  <a:schemeClr val="bg1">
                    <a:lumMod val="75000"/>
                  </a:schemeClr>
                </a:solidFill>
              </a:rPr>
              <a:t>(N)-base unit of </a:t>
            </a:r>
            <a:r>
              <a:rPr lang="en-US" sz="2400" dirty="0" smtClean="0">
                <a:solidFill>
                  <a:schemeClr val="bg1">
                    <a:lumMod val="75000"/>
                  </a:schemeClr>
                </a:solidFill>
              </a:rPr>
              <a:t>weight</a:t>
            </a:r>
          </a:p>
          <a:p>
            <a:pPr marL="857250" lvl="1" indent="-457200">
              <a:buAutoNum type="arabicPeriod" startAt="2"/>
            </a:pPr>
            <a:r>
              <a:rPr lang="en-US" sz="2400" dirty="0" smtClean="0">
                <a:solidFill>
                  <a:schemeClr val="bg1">
                    <a:lumMod val="75000"/>
                  </a:schemeClr>
                </a:solidFill>
              </a:rPr>
              <a:t>One </a:t>
            </a:r>
            <a:r>
              <a:rPr lang="en-US" sz="2400" dirty="0">
                <a:solidFill>
                  <a:schemeClr val="bg1">
                    <a:lumMod val="75000"/>
                  </a:schemeClr>
                </a:solidFill>
              </a:rPr>
              <a:t>Kilogram Weighs 9.8 </a:t>
            </a:r>
            <a:r>
              <a:rPr lang="en-US" sz="2400" dirty="0" err="1">
                <a:solidFill>
                  <a:schemeClr val="bg1">
                    <a:lumMod val="75000"/>
                  </a:schemeClr>
                </a:solidFill>
              </a:rPr>
              <a:t>Newtons</a:t>
            </a:r>
            <a:endParaRPr lang="en-US" sz="2400" dirty="0">
              <a:solidFill>
                <a:schemeClr val="bg1">
                  <a:lumMod val="75000"/>
                </a:schemeClr>
              </a:solidFill>
            </a:endParaRPr>
          </a:p>
          <a:p>
            <a:pPr marL="400050" lvl="1" indent="0">
              <a:buNone/>
            </a:pPr>
            <a:r>
              <a:rPr lang="en-US" sz="2400" dirty="0" smtClean="0">
                <a:solidFill>
                  <a:schemeClr val="bg1">
                    <a:lumMod val="75000"/>
                  </a:schemeClr>
                </a:solidFill>
              </a:rPr>
              <a:t>(9.8N=the </a:t>
            </a:r>
            <a:r>
              <a:rPr lang="en-US" sz="2400" dirty="0">
                <a:solidFill>
                  <a:schemeClr val="bg1">
                    <a:lumMod val="75000"/>
                  </a:schemeClr>
                </a:solidFill>
              </a:rPr>
              <a:t>amount of force gravity exhibits upon one </a:t>
            </a:r>
            <a:r>
              <a:rPr lang="en-US" sz="2400" dirty="0" smtClean="0">
                <a:solidFill>
                  <a:schemeClr val="bg1">
                    <a:lumMod val="75000"/>
                  </a:schemeClr>
                </a:solidFill>
              </a:rPr>
              <a:t>kg)</a:t>
            </a:r>
            <a:endParaRPr lang="en-US" sz="2400" dirty="0">
              <a:solidFill>
                <a:schemeClr val="bg1">
                  <a:lumMod val="75000"/>
                </a:schemeClr>
              </a:solidFill>
            </a:endParaRPr>
          </a:p>
          <a:p>
            <a:pPr marL="857250" lvl="1" indent="-457200">
              <a:buAutoNum type="arabicPeriod" startAt="2"/>
            </a:pPr>
            <a:endParaRPr lang="en-US" sz="2400" dirty="0">
              <a:solidFill>
                <a:schemeClr val="bg1">
                  <a:lumMod val="75000"/>
                </a:schemeClr>
              </a:solidFill>
            </a:endParaRPr>
          </a:p>
          <a:p>
            <a:pPr marL="400050" lvl="1" indent="0">
              <a:buNone/>
            </a:pPr>
            <a:r>
              <a:rPr lang="en-US" sz="2400" dirty="0">
                <a:solidFill>
                  <a:schemeClr val="bg1">
                    <a:lumMod val="75000"/>
                  </a:schemeClr>
                </a:solidFill>
              </a:rPr>
              <a:t>1 kg = 9.8 N;</a:t>
            </a:r>
          </a:p>
          <a:p>
            <a:pPr marL="400050" lvl="1" indent="0">
              <a:buNone/>
            </a:pPr>
            <a:r>
              <a:rPr lang="en-US" sz="2400" dirty="0">
                <a:solidFill>
                  <a:schemeClr val="bg1">
                    <a:lumMod val="75000"/>
                  </a:schemeClr>
                </a:solidFill>
              </a:rPr>
              <a:t>1 kg = 2.2 lbs. ; 4.45 N = 1lb.</a:t>
            </a:r>
          </a:p>
          <a:p>
            <a:pPr marL="857250" lvl="1" indent="-457200">
              <a:buAutoNum type="arabicPeriod" startAt="2"/>
            </a:pPr>
            <a:endParaRPr lang="en-US" sz="2400" dirty="0" smtClean="0">
              <a:solidFill>
                <a:schemeClr val="bg1">
                  <a:lumMod val="75000"/>
                </a:schemeClr>
              </a:solidFill>
            </a:endParaRPr>
          </a:p>
          <a:p>
            <a:pPr marL="0" indent="0">
              <a:buNone/>
            </a:pPr>
            <a:endParaRPr lang="en-US" dirty="0">
              <a:solidFill>
                <a:schemeClr val="bg1">
                  <a:lumMod val="75000"/>
                </a:schemeClr>
              </a:solidFill>
            </a:endParaRPr>
          </a:p>
        </p:txBody>
      </p:sp>
      <p:pic>
        <p:nvPicPr>
          <p:cNvPr id="6" name="Picture 5"/>
          <p:cNvPicPr/>
          <p:nvPr/>
        </p:nvPicPr>
        <p:blipFill>
          <a:blip r:embed="rId3" cstate="print">
            <a:extLst>
              <a:ext uri="{BEBA8EAE-BF5A-486C-A8C5-ECC9F3942E4B}">
                <a14:imgProps xmlns:a14="http://schemas.microsoft.com/office/drawing/2010/main" xmlns="">
                  <a14:imgLayer r:embed="rId4">
                    <a14:imgEffect>
                      <a14:backgroundRemoval t="0" b="100000" l="1779" r="100000"/>
                    </a14:imgEffect>
                  </a14:imgLayer>
                </a14:imgProps>
              </a:ext>
              <a:ext uri="{28A0092B-C50C-407E-A947-70E740481C1C}">
                <a14:useLocalDpi xmlns:a14="http://schemas.microsoft.com/office/drawing/2010/main" xmlns="" val="0"/>
              </a:ext>
            </a:extLst>
          </a:blip>
          <a:srcRect/>
          <a:stretch>
            <a:fillRect/>
          </a:stretch>
        </p:blipFill>
        <p:spPr bwMode="auto">
          <a:xfrm>
            <a:off x="5791200" y="5867400"/>
            <a:ext cx="2103120" cy="7061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animEffect transition="in" filter="fade">
                                      <p:cBhvr>
                                        <p:cTn id="11" dur="500"/>
                                        <p:tgtEl>
                                          <p:spTgt spid="1126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67">
                                            <p:txEl>
                                              <p:pRg st="3" end="3"/>
                                            </p:txEl>
                                          </p:spTgt>
                                        </p:tgtEl>
                                        <p:attrNameLst>
                                          <p:attrName>style.visibility</p:attrName>
                                        </p:attrNameLst>
                                      </p:cBhvr>
                                      <p:to>
                                        <p:strVal val="visible"/>
                                      </p:to>
                                    </p:set>
                                    <p:animEffect transition="in" filter="fade">
                                      <p:cBhvr>
                                        <p:cTn id="16" dur="500"/>
                                        <p:tgtEl>
                                          <p:spTgt spid="1126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fade">
                                      <p:cBhvr>
                                        <p:cTn id="21" dur="500"/>
                                        <p:tgtEl>
                                          <p:spTgt spid="1126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267">
                                            <p:txEl>
                                              <p:pRg st="5" end="5"/>
                                            </p:txEl>
                                          </p:spTgt>
                                        </p:tgtEl>
                                        <p:attrNameLst>
                                          <p:attrName>style.visibility</p:attrName>
                                        </p:attrNameLst>
                                      </p:cBhvr>
                                      <p:to>
                                        <p:strVal val="visible"/>
                                      </p:to>
                                    </p:set>
                                    <p:animEffect transition="in" filter="fade">
                                      <p:cBhvr>
                                        <p:cTn id="24" dur="500"/>
                                        <p:tgtEl>
                                          <p:spTgt spid="1126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animEffect transition="in" filter="fade">
                                      <p:cBhvr>
                                        <p:cTn id="27" dur="500"/>
                                        <p:tgtEl>
                                          <p:spTgt spid="1126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67">
                                            <p:txEl>
                                              <p:pRg st="7" end="7"/>
                                            </p:txEl>
                                          </p:spTgt>
                                        </p:tgtEl>
                                        <p:attrNameLst>
                                          <p:attrName>style.visibility</p:attrName>
                                        </p:attrNameLst>
                                      </p:cBhvr>
                                      <p:to>
                                        <p:strVal val="visible"/>
                                      </p:to>
                                    </p:set>
                                    <p:animEffect transition="in" filter="fade">
                                      <p:cBhvr>
                                        <p:cTn id="32" dur="500"/>
                                        <p:tgtEl>
                                          <p:spTgt spid="1126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267">
                                            <p:txEl>
                                              <p:pRg st="8" end="8"/>
                                            </p:txEl>
                                          </p:spTgt>
                                        </p:tgtEl>
                                        <p:attrNameLst>
                                          <p:attrName>style.visibility</p:attrName>
                                        </p:attrNameLst>
                                      </p:cBhvr>
                                      <p:to>
                                        <p:strVal val="visible"/>
                                      </p:to>
                                    </p:set>
                                    <p:animEffect transition="in" filter="fade">
                                      <p:cBhvr>
                                        <p:cTn id="35" dur="500"/>
                                        <p:tgtEl>
                                          <p:spTgt spid="11267">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267">
                                            <p:txEl>
                                              <p:pRg st="9" end="9"/>
                                            </p:txEl>
                                          </p:spTgt>
                                        </p:tgtEl>
                                        <p:attrNameLst>
                                          <p:attrName>style.visibility</p:attrName>
                                        </p:attrNameLst>
                                      </p:cBhvr>
                                      <p:to>
                                        <p:strVal val="visible"/>
                                      </p:to>
                                    </p:set>
                                    <p:animEffect transition="in" filter="fade">
                                      <p:cBhvr>
                                        <p:cTn id="38" dur="500"/>
                                        <p:tgtEl>
                                          <p:spTgt spid="11267">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267">
                                            <p:txEl>
                                              <p:pRg st="10" end="10"/>
                                            </p:txEl>
                                          </p:spTgt>
                                        </p:tgtEl>
                                        <p:attrNameLst>
                                          <p:attrName>style.visibility</p:attrName>
                                        </p:attrNameLst>
                                      </p:cBhvr>
                                      <p:to>
                                        <p:strVal val="visible"/>
                                      </p:to>
                                    </p:set>
                                    <p:animEffect transition="in" filter="fade">
                                      <p:cBhvr>
                                        <p:cTn id="41" dur="500"/>
                                        <p:tgtEl>
                                          <p:spTgt spid="11267">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267">
                                            <p:txEl>
                                              <p:pRg st="11" end="11"/>
                                            </p:txEl>
                                          </p:spTgt>
                                        </p:tgtEl>
                                        <p:attrNameLst>
                                          <p:attrName>style.visibility</p:attrName>
                                        </p:attrNameLst>
                                      </p:cBhvr>
                                      <p:to>
                                        <p:strVal val="visible"/>
                                      </p:to>
                                    </p:set>
                                    <p:animEffect transition="in" filter="fade">
                                      <p:cBhvr>
                                        <p:cTn id="44" dur="500"/>
                                        <p:tgtEl>
                                          <p:spTgt spid="11267">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267">
                                            <p:txEl>
                                              <p:pRg st="13" end="13"/>
                                            </p:txEl>
                                          </p:spTgt>
                                        </p:tgtEl>
                                        <p:attrNameLst>
                                          <p:attrName>style.visibility</p:attrName>
                                        </p:attrNameLst>
                                      </p:cBhvr>
                                      <p:to>
                                        <p:strVal val="visible"/>
                                      </p:to>
                                    </p:set>
                                    <p:animEffect transition="in" filter="fade">
                                      <p:cBhvr>
                                        <p:cTn id="47" dur="500"/>
                                        <p:tgtEl>
                                          <p:spTgt spid="11267">
                                            <p:txEl>
                                              <p:pRg st="13" end="1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267">
                                            <p:txEl>
                                              <p:pRg st="14" end="14"/>
                                            </p:txEl>
                                          </p:spTgt>
                                        </p:tgtEl>
                                        <p:attrNameLst>
                                          <p:attrName>style.visibility</p:attrName>
                                        </p:attrNameLst>
                                      </p:cBhvr>
                                      <p:to>
                                        <p:strVal val="visible"/>
                                      </p:to>
                                    </p:set>
                                    <p:animEffect transition="in" filter="fade">
                                      <p:cBhvr>
                                        <p:cTn id="50" dur="500"/>
                                        <p:tgtEl>
                                          <p:spTgt spid="1126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bldLvl="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457200" y="0"/>
            <a:ext cx="8229600" cy="990600"/>
          </a:xfrm>
        </p:spPr>
        <p:txBody>
          <a:bodyPr/>
          <a:lstStyle/>
          <a:p>
            <a:pPr eaLnBrk="1" hangingPunct="1"/>
            <a:r>
              <a:rPr lang="en-US" dirty="0" smtClean="0">
                <a:solidFill>
                  <a:schemeClr val="bg1">
                    <a:lumMod val="75000"/>
                  </a:schemeClr>
                </a:solidFill>
              </a:rPr>
              <a:t>3.4 Mass resists </a:t>
            </a:r>
            <a:r>
              <a:rPr lang="en-US" i="1" dirty="0" smtClean="0">
                <a:solidFill>
                  <a:schemeClr val="bg1">
                    <a:lumMod val="75000"/>
                  </a:schemeClr>
                </a:solidFill>
              </a:rPr>
              <a:t>a</a:t>
            </a:r>
          </a:p>
        </p:txBody>
      </p:sp>
      <p:sp>
        <p:nvSpPr>
          <p:cNvPr id="5" name="Content Placeholder 2"/>
          <p:cNvSpPr txBox="1">
            <a:spLocks/>
          </p:cNvSpPr>
          <p:nvPr/>
        </p:nvSpPr>
        <p:spPr>
          <a:xfrm>
            <a:off x="381000" y="914400"/>
            <a:ext cx="8534400" cy="5638800"/>
          </a:xfrm>
          <a:prstGeom prst="rect">
            <a:avLst/>
          </a:prstGeom>
        </p:spPr>
        <p:txBody>
          <a:bodyPr/>
          <a:lstStyle/>
          <a:p>
            <a:pPr lvl="0">
              <a:spcBef>
                <a:spcPct val="20000"/>
              </a:spcBef>
              <a:defRPr/>
            </a:pPr>
            <a:r>
              <a:rPr lang="en-US" sz="2800" dirty="0" smtClean="0">
                <a:solidFill>
                  <a:schemeClr val="bg1">
                    <a:lumMod val="75000"/>
                  </a:schemeClr>
                </a:solidFill>
              </a:rPr>
              <a:t>Acceleration </a:t>
            </a:r>
            <a:r>
              <a:rPr lang="en-US" sz="2800" dirty="0">
                <a:solidFill>
                  <a:schemeClr val="bg1">
                    <a:lumMod val="75000"/>
                  </a:schemeClr>
                </a:solidFill>
              </a:rPr>
              <a:t>~ 1/ </a:t>
            </a:r>
            <a:r>
              <a:rPr lang="en-US" sz="2800" dirty="0" smtClean="0">
                <a:solidFill>
                  <a:schemeClr val="bg1">
                    <a:lumMod val="75000"/>
                  </a:schemeClr>
                </a:solidFill>
              </a:rPr>
              <a:t>mass</a:t>
            </a:r>
            <a:endParaRPr lang="en-US" sz="2800" dirty="0">
              <a:solidFill>
                <a:schemeClr val="bg1">
                  <a:lumMod val="75000"/>
                </a:schemeClr>
              </a:solidFill>
            </a:endParaRPr>
          </a:p>
          <a:p>
            <a:pPr lvl="0">
              <a:spcBef>
                <a:spcPct val="20000"/>
              </a:spcBef>
              <a:defRPr/>
            </a:pPr>
            <a:r>
              <a:rPr lang="en-US" sz="2800" dirty="0">
                <a:solidFill>
                  <a:schemeClr val="bg1">
                    <a:lumMod val="75000"/>
                  </a:schemeClr>
                </a:solidFill>
              </a:rPr>
              <a:t>That is, ACCELERATION is directly proportional to the inverse of mass…therefore:</a:t>
            </a:r>
          </a:p>
          <a:p>
            <a:pPr lvl="0">
              <a:spcBef>
                <a:spcPct val="20000"/>
              </a:spcBef>
              <a:defRPr/>
            </a:pPr>
            <a:r>
              <a:rPr lang="en-US" sz="2800" dirty="0" smtClean="0">
                <a:solidFill>
                  <a:schemeClr val="bg1">
                    <a:lumMod val="75000"/>
                  </a:schemeClr>
                </a:solidFill>
              </a:rPr>
              <a:t>ACCLELERATION </a:t>
            </a:r>
            <a:r>
              <a:rPr lang="en-US" sz="2800" dirty="0">
                <a:solidFill>
                  <a:schemeClr val="bg1">
                    <a:lumMod val="75000"/>
                  </a:schemeClr>
                </a:solidFill>
              </a:rPr>
              <a:t>is inversely proportional to mass.</a:t>
            </a:r>
          </a:p>
          <a:p>
            <a:pPr>
              <a:spcBef>
                <a:spcPct val="20000"/>
              </a:spcBef>
              <a:defRPr/>
            </a:pPr>
            <a:r>
              <a:rPr lang="en-US" sz="2800" dirty="0">
                <a:solidFill>
                  <a:schemeClr val="bg1">
                    <a:lumMod val="75000"/>
                  </a:schemeClr>
                </a:solidFill>
              </a:rPr>
              <a:t>(Inversely proportional means that as one factor increases, the other factor decreases.)</a:t>
            </a:r>
          </a:p>
          <a:p>
            <a:pPr lvl="0">
              <a:spcBef>
                <a:spcPct val="20000"/>
              </a:spcBef>
              <a:defRPr/>
            </a:pPr>
            <a:endParaRPr lang="en-US" sz="2800" dirty="0">
              <a:solidFill>
                <a:schemeClr val="bg1">
                  <a:lumMod val="75000"/>
                </a:schemeClr>
              </a:solidFill>
            </a:endParaRPr>
          </a:p>
          <a:p>
            <a:pPr lvl="0">
              <a:spcBef>
                <a:spcPct val="20000"/>
              </a:spcBef>
              <a:defRPr/>
            </a:pPr>
            <a:r>
              <a:rPr lang="en-US" sz="2800" dirty="0" smtClean="0">
                <a:solidFill>
                  <a:schemeClr val="bg1">
                    <a:lumMod val="75000"/>
                  </a:schemeClr>
                </a:solidFill>
              </a:rPr>
              <a:t>This </a:t>
            </a:r>
            <a:r>
              <a:rPr lang="en-US" sz="2800" dirty="0">
                <a:solidFill>
                  <a:schemeClr val="bg1">
                    <a:lumMod val="75000"/>
                  </a:schemeClr>
                </a:solidFill>
              </a:rPr>
              <a:t>is why more massive objects are more difficult to accelerate.  </a:t>
            </a:r>
            <a:endParaRPr kumimoji="0" lang="en-US" sz="2800" b="1" i="0" u="none" strike="noStrike" kern="1200" cap="none" spc="0" normalizeH="0" baseline="0" noProof="0" dirty="0" smtClean="0">
              <a:ln>
                <a:noFill/>
              </a:ln>
              <a:solidFill>
                <a:schemeClr val="bg1">
                  <a:lumMod val="75000"/>
                </a:schemeClr>
              </a:solidFill>
              <a:effectLst/>
              <a:uLnTx/>
              <a:uFillTx/>
            </a:endParaRPr>
          </a:p>
          <a:p>
            <a:pPr marR="0" lvl="0" algn="l" defTabSz="914400" rtl="0" eaLnBrk="1" fontAlgn="auto" latinLnBrk="0" hangingPunct="1">
              <a:lnSpc>
                <a:spcPct val="100000"/>
              </a:lnSpc>
              <a:spcBef>
                <a:spcPct val="20000"/>
              </a:spcBef>
              <a:spcAft>
                <a:spcPts val="0"/>
              </a:spcAft>
              <a:buClrTx/>
              <a:buSzTx/>
              <a:tabLst/>
              <a:defRPr/>
            </a:pPr>
            <a:endParaRPr lang="en-US" sz="2800" b="1" dirty="0">
              <a:solidFill>
                <a:schemeClr val="bg1">
                  <a:lumMod val="75000"/>
                </a:schemeClr>
              </a:solidFill>
            </a:endParaRPr>
          </a:p>
          <a:p>
            <a:pPr marR="0" lvl="0" algn="l" defTabSz="914400" rtl="0" eaLnBrk="1" fontAlgn="auto" latinLnBrk="0" hangingPunct="1">
              <a:lnSpc>
                <a:spcPct val="100000"/>
              </a:lnSpc>
              <a:spcBef>
                <a:spcPct val="20000"/>
              </a:spcBef>
              <a:spcAft>
                <a:spcPts val="0"/>
              </a:spcAft>
              <a:buClrTx/>
              <a:buSzTx/>
              <a:tabLst/>
              <a:defRPr/>
            </a:pPr>
            <a:r>
              <a:rPr lang="en-US" sz="2800" b="1" dirty="0" smtClean="0">
                <a:solidFill>
                  <a:schemeClr val="bg1">
                    <a:lumMod val="75000"/>
                  </a:schemeClr>
                </a:solidFill>
              </a:rPr>
              <a:t>Consider…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applications of Newton's 2</a:t>
            </a:r>
            <a:r>
              <a:rPr lang="en-US" baseline="30000" dirty="0" smtClean="0">
                <a:solidFill>
                  <a:schemeClr val="bg1">
                    <a:lumMod val="65000"/>
                  </a:schemeClr>
                </a:solidFill>
              </a:rPr>
              <a:t>nd</a:t>
            </a:r>
            <a:r>
              <a:rPr lang="en-US" dirty="0" smtClean="0">
                <a:solidFill>
                  <a:schemeClr val="bg1">
                    <a:lumMod val="65000"/>
                  </a:schemeClr>
                </a:solidFill>
              </a:rPr>
              <a:t> law of motion:</a:t>
            </a: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6" name="Cloud Callout 5"/>
          <p:cNvSpPr/>
          <p:nvPr/>
        </p:nvSpPr>
        <p:spPr>
          <a:xfrm>
            <a:off x="457200" y="1371600"/>
            <a:ext cx="3962400" cy="1905000"/>
          </a:xfrm>
          <a:prstGeom prst="cloudCallout">
            <a:avLst>
              <a:gd name="adj1" fmla="val 49359"/>
              <a:gd name="adj2"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Which would you rather push home after running out of gas?</a:t>
            </a:r>
            <a:endParaRPr lang="en-US" sz="2400" dirty="0"/>
          </a:p>
        </p:txBody>
      </p:sp>
      <p:pic>
        <p:nvPicPr>
          <p:cNvPr id="3074" name="Picture 2" descr="http://eagleridersucks.com/wp-content/uploads/2013/09/Out-of-Ga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800" y="3733800"/>
            <a:ext cx="2952750" cy="19716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www.fallseven.ca/wp-content/uploads/2010/06/project-365-fall-seven-2010062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90732" y="3890963"/>
            <a:ext cx="2771668" cy="184088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applications of Newton's 2nd law of motion: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5" name="Cloud Callout 4"/>
          <p:cNvSpPr/>
          <p:nvPr/>
        </p:nvSpPr>
        <p:spPr>
          <a:xfrm>
            <a:off x="457200" y="1600200"/>
            <a:ext cx="3962400" cy="1676400"/>
          </a:xfrm>
          <a:prstGeom prst="cloudCallout">
            <a:avLst>
              <a:gd name="adj1" fmla="val 55609"/>
              <a:gd name="adj2" fmla="val 3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Who would you rather face on the front line?</a:t>
            </a:r>
            <a:endParaRPr lang="en-US" sz="2400" dirty="0"/>
          </a:p>
        </p:txBody>
      </p:sp>
      <p:pic>
        <p:nvPicPr>
          <p:cNvPr id="5122" name="Picture 2" descr="http://si.wsj.net/public/resources/images/PJ-BK010_FATJER_G_2012100300160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3104" y="3505200"/>
            <a:ext cx="3133725" cy="209104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www.totallytrotwood.com/Images/07.08.31/DSCF696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3505200"/>
            <a:ext cx="3048000" cy="21717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applications of Newton's 2nd law of motion: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5" name="Cloud Callout 4"/>
          <p:cNvSpPr/>
          <p:nvPr/>
        </p:nvSpPr>
        <p:spPr>
          <a:xfrm>
            <a:off x="1409700" y="3352800"/>
            <a:ext cx="6477000" cy="1035655"/>
          </a:xfrm>
          <a:prstGeom prst="cloudCallout">
            <a:avLst>
              <a:gd name="adj1" fmla="val -5708"/>
              <a:gd name="adj2" fmla="val -80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Why is there a difference?</a:t>
            </a:r>
            <a:endParaRPr lang="en-US" sz="2800" dirty="0"/>
          </a:p>
        </p:txBody>
      </p:sp>
      <p:pic>
        <p:nvPicPr>
          <p:cNvPr id="6146" name="Picture 2" descr="http://media.ed.edmunds-media.com/non-make/carbuying/carbuying_30413_160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1156"/>
          <a:stretch/>
        </p:blipFill>
        <p:spPr bwMode="auto">
          <a:xfrm>
            <a:off x="1409700" y="1524000"/>
            <a:ext cx="6172200" cy="1598363"/>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media.ed.edmunds-media.com/chevrolet/equinox/2012/carbuying/2012_chevrolet_equinox_group_carbuying_80712_600.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62299"/>
          <a:stretch/>
        </p:blipFill>
        <p:spPr bwMode="auto">
          <a:xfrm>
            <a:off x="1104267" y="4800600"/>
            <a:ext cx="6972933" cy="1752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applications of Newton's 2nd law of motion: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7" name="Cloud Callout 6"/>
          <p:cNvSpPr/>
          <p:nvPr/>
        </p:nvSpPr>
        <p:spPr>
          <a:xfrm>
            <a:off x="4724400" y="1524000"/>
            <a:ext cx="3962400" cy="1600200"/>
          </a:xfrm>
          <a:prstGeom prst="cloudCallout">
            <a:avLst>
              <a:gd name="adj1" fmla="val -74199"/>
              <a:gd name="adj2" fmla="val 18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Who would win?</a:t>
            </a:r>
            <a:endParaRPr lang="en-US" sz="2400" dirty="0"/>
          </a:p>
        </p:txBody>
      </p:sp>
      <p:pic>
        <p:nvPicPr>
          <p:cNvPr id="7170" name="Picture 2" descr="http://www.sita.aero/imagevault/publishedmedia/w6qjpcl7rn2pg3bjm22c/Sumo_post1_215x3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615" y="1898745"/>
            <a:ext cx="2047875"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lh3.ggpht.com/-EonR0j0Z-NQ/Ut92Vfc2h2I/AAAAAAAAAFM/6qY7v-78l9I/s1600/sum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49421" y="3581400"/>
            <a:ext cx="2057400" cy="3108518"/>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http://marketculture.files.wordpress.com/2012/09/competitive-advantage-sumo-2.jpeg?w=320&amp;h=2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79979" y="4537267"/>
            <a:ext cx="3048000" cy="2000251"/>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http://gianarb.it/jfestival-scalability-2015/img/sum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762199" y="4288505"/>
            <a:ext cx="3049142" cy="224901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applications of Newton's 2nd law of motion: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5" name="Cloud Callout 4"/>
          <p:cNvSpPr/>
          <p:nvPr/>
        </p:nvSpPr>
        <p:spPr>
          <a:xfrm>
            <a:off x="457200" y="1600200"/>
            <a:ext cx="3962400" cy="1828800"/>
          </a:xfrm>
          <a:prstGeom prst="cloudCallout">
            <a:avLst>
              <a:gd name="adj1" fmla="val 55609"/>
              <a:gd name="adj2" fmla="val 34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Why are projectiles smaller than the devices that launch/fire them?</a:t>
            </a:r>
            <a:endParaRPr lang="en-US" sz="2400" dirty="0"/>
          </a:p>
        </p:txBody>
      </p:sp>
      <p:pic>
        <p:nvPicPr>
          <p:cNvPr id="8194" name="Picture 2" descr="http://www.cdn.sciencebuddies.org/Files/6399/8/trebuche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7712" y="3752248"/>
            <a:ext cx="3381375" cy="2534252"/>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bullet high speed pho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399" y="1535372"/>
            <a:ext cx="3426563" cy="1893627"/>
          </a:xfrm>
          <a:prstGeom prst="rect">
            <a:avLst/>
          </a:prstGeom>
          <a:noFill/>
          <a:extLst>
            <a:ext uri="{909E8E84-426E-40DD-AFC4-6F175D3DCCD1}">
              <a14:hiddenFill xmlns:a14="http://schemas.microsoft.com/office/drawing/2010/main" xmlns="">
                <a:solidFill>
                  <a:srgbClr val="FFFFFF"/>
                </a:solidFill>
              </a14:hiddenFill>
            </a:ext>
          </a:extLst>
        </p:spPr>
      </p:pic>
      <p:pic>
        <p:nvPicPr>
          <p:cNvPr id="8202" name="Picture 10" descr="https://theflpost.files.wordpress.com/2014/07/kevin-kiermaier.jpe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86200" y="3352800"/>
            <a:ext cx="3502025" cy="208479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applications of Newton's 2nd law of motion: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pic>
        <p:nvPicPr>
          <p:cNvPr id="9224" name="Picture 8" descr="http://truereality.org/wp-content/uploads/2014/02/hubble-space-wallpaper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260" y="3436033"/>
            <a:ext cx="4398540" cy="3033934"/>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http://www.vizspecialeffects.nl/wp-content/uploads/REALISTIC_anvil_transp2.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74333" l="10000" r="98625"/>
                    </a14:imgEffect>
                  </a14:imgLayer>
                </a14:imgProps>
              </a:ext>
              <a:ext uri="{28A0092B-C50C-407E-A947-70E740481C1C}">
                <a14:useLocalDpi xmlns:a14="http://schemas.microsoft.com/office/drawing/2010/main" xmlns="" val="0"/>
              </a:ext>
            </a:extLst>
          </a:blip>
          <a:srcRect/>
          <a:stretch>
            <a:fillRect/>
          </a:stretch>
        </p:blipFill>
        <p:spPr bwMode="auto">
          <a:xfrm rot="20563477">
            <a:off x="1718747" y="3896916"/>
            <a:ext cx="1334892" cy="10011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loud Callout 5"/>
          <p:cNvSpPr/>
          <p:nvPr/>
        </p:nvSpPr>
        <p:spPr>
          <a:xfrm>
            <a:off x="4908645" y="1488744"/>
            <a:ext cx="3962400" cy="3159456"/>
          </a:xfrm>
          <a:prstGeom prst="cloudCallout">
            <a:avLst>
              <a:gd name="adj1" fmla="val -76093"/>
              <a:gd name="adj2" fmla="val 318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Would this be possible? Why?  Could a little child hold an anvil in space?  Throw it?</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74638"/>
            <a:ext cx="9144000" cy="1143000"/>
          </a:xfrm>
        </p:spPr>
        <p:txBody>
          <a:bodyPr/>
          <a:lstStyle/>
          <a:p>
            <a:pPr eaLnBrk="1" hangingPunct="1"/>
            <a:r>
              <a:rPr lang="en-US" sz="4000" dirty="0" smtClean="0">
                <a:solidFill>
                  <a:schemeClr val="bg1">
                    <a:lumMod val="75000"/>
                  </a:schemeClr>
                </a:solidFill>
                <a:effectLst>
                  <a:outerShdw blurRad="38100" dist="38100" dir="2700000" algn="tl">
                    <a:srgbClr val="000000">
                      <a:alpha val="43137"/>
                    </a:srgbClr>
                  </a:outerShdw>
                </a:effectLst>
              </a:rPr>
              <a:t>This lecture will help you understand:</a:t>
            </a:r>
          </a:p>
        </p:txBody>
      </p:sp>
      <p:sp>
        <p:nvSpPr>
          <p:cNvPr id="6147" name="Rectangle 3"/>
          <p:cNvSpPr>
            <a:spLocks noGrp="1" noChangeArrowheads="1"/>
          </p:cNvSpPr>
          <p:nvPr>
            <p:ph type="body" idx="1"/>
          </p:nvPr>
        </p:nvSpPr>
        <p:spPr>
          <a:xfrm>
            <a:off x="457200" y="1417638"/>
            <a:ext cx="8458200" cy="4830762"/>
          </a:xfrm>
        </p:spPr>
        <p:txBody>
          <a:bodyPr>
            <a:normAutofit lnSpcReduction="10000"/>
          </a:bodyPr>
          <a:lstStyle/>
          <a:p>
            <a:pPr eaLnBrk="1" hangingPunct="1"/>
            <a:r>
              <a:rPr lang="en-US" sz="2800" dirty="0" smtClean="0">
                <a:solidFill>
                  <a:schemeClr val="bg1">
                    <a:lumMod val="75000"/>
                  </a:schemeClr>
                </a:solidFill>
                <a:effectLst>
                  <a:outerShdw blurRad="38100" dist="38100" dir="2700000" algn="tl">
                    <a:srgbClr val="000000">
                      <a:alpha val="43137"/>
                    </a:srgbClr>
                  </a:outerShdw>
                </a:effectLst>
              </a:rPr>
              <a:t>Review Aristotle’s Ideas of Motion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Galileo’s Concept of acceleration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Relating F &amp; a</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Mass vs. weight</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Relating mass &amp; a</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Newton’s Second Law of Motion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Friction: resisting motion</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Free Fall</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Why  Objects Fall at the same rate</a:t>
            </a:r>
          </a:p>
          <a:p>
            <a:pPr eaLnBrk="1" hangingPunct="1"/>
            <a:r>
              <a:rPr lang="en-US" sz="2800" dirty="0" smtClean="0">
                <a:solidFill>
                  <a:schemeClr val="bg1">
                    <a:lumMod val="75000"/>
                  </a:schemeClr>
                </a:solidFill>
                <a:effectLst>
                  <a:outerShdw blurRad="38100" dist="38100" dir="2700000" algn="tl">
                    <a:srgbClr val="000000">
                      <a:alpha val="43137"/>
                    </a:srgbClr>
                  </a:outerShdw>
                </a:effectLst>
              </a:rPr>
              <a:t>Air R &amp; 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vignette4.wikia.nocookie.net/galapygos/images/7/7f/Stock-footage-opening-ancient-scrolls-with-alpha-channel-hq-animation.jpg/revision/latest?cb=20130402194551"/>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4000" r="98750"/>
                    </a14:imgEffect>
                  </a14:imgLayer>
                </a14:imgProps>
              </a:ext>
              <a:ext uri="{28A0092B-C50C-407E-A947-70E740481C1C}">
                <a14:useLocalDpi xmlns:a14="http://schemas.microsoft.com/office/drawing/2010/main" xmlns="" val="0"/>
              </a:ext>
            </a:extLst>
          </a:blip>
          <a:srcRect/>
          <a:stretch>
            <a:fillRect/>
          </a:stretch>
        </p:blipFill>
        <p:spPr bwMode="auto">
          <a:xfrm>
            <a:off x="-76200" y="1828800"/>
            <a:ext cx="9448800" cy="3352801"/>
          </a:xfrm>
          <a:prstGeom prst="rect">
            <a:avLst/>
          </a:prstGeom>
          <a:noFill/>
          <a:extLst>
            <a:ext uri="{909E8E84-426E-40DD-AFC4-6F175D3DCCD1}">
              <a14:hiddenFill xmlns:a14="http://schemas.microsoft.com/office/drawing/2010/main" xmlns="">
                <a:solidFill>
                  <a:srgbClr val="FFFFFF"/>
                </a:solidFill>
              </a14:hiddenFill>
            </a:ext>
          </a:extLst>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3.5 Newton's </a:t>
            </a:r>
            <a:r>
              <a:rPr lang="en-US" dirty="0">
                <a:solidFill>
                  <a:schemeClr val="bg1">
                    <a:lumMod val="65000"/>
                  </a:schemeClr>
                </a:solidFill>
              </a:rPr>
              <a:t>2nd </a:t>
            </a:r>
            <a:r>
              <a:rPr lang="en-US" dirty="0" smtClean="0">
                <a:solidFill>
                  <a:schemeClr val="bg1">
                    <a:lumMod val="65000"/>
                  </a:schemeClr>
                </a:solidFill>
              </a:rPr>
              <a:t>law: linking F, m, &amp; a</a:t>
            </a:r>
          </a:p>
        </p:txBody>
      </p:sp>
      <p:sp>
        <p:nvSpPr>
          <p:cNvPr id="28675" name="Rectangle 3"/>
          <p:cNvSpPr>
            <a:spLocks noGrp="1" noChangeArrowheads="1"/>
          </p:cNvSpPr>
          <p:nvPr>
            <p:ph type="body" idx="1"/>
          </p:nvPr>
        </p:nvSpPr>
        <p:spPr>
          <a:xfrm>
            <a:off x="457200" y="1371601"/>
            <a:ext cx="8274050" cy="5257800"/>
          </a:xfrm>
        </p:spPr>
        <p:txBody>
          <a:bodyPr>
            <a:normAutofit fontScale="85000" lnSpcReduction="20000"/>
          </a:bodyPr>
          <a:lstStyle/>
          <a:p>
            <a:pPr>
              <a:buNone/>
            </a:pPr>
            <a:r>
              <a:rPr lang="en-US" sz="2800" dirty="0" smtClean="0">
                <a:solidFill>
                  <a:schemeClr val="bg1">
                    <a:lumMod val="75000"/>
                  </a:schemeClr>
                </a:solidFill>
              </a:rPr>
              <a:t>Newton's </a:t>
            </a:r>
            <a:r>
              <a:rPr lang="en-US" sz="2800" dirty="0">
                <a:solidFill>
                  <a:schemeClr val="bg1">
                    <a:lumMod val="75000"/>
                  </a:schemeClr>
                </a:solidFill>
              </a:rPr>
              <a:t>second law of motion can be formally stated as follows:</a:t>
            </a:r>
          </a:p>
          <a:p>
            <a:pPr>
              <a:buNone/>
            </a:pPr>
            <a:endParaRPr lang="en-US" sz="2800" dirty="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endParaRPr lang="en-US" sz="2800" dirty="0">
              <a:solidFill>
                <a:schemeClr val="bg1">
                  <a:lumMod val="75000"/>
                </a:schemeClr>
              </a:solidFill>
            </a:endParaRPr>
          </a:p>
          <a:p>
            <a:pPr>
              <a:buNone/>
            </a:pPr>
            <a:r>
              <a:rPr lang="en-US" sz="2800" dirty="0">
                <a:solidFill>
                  <a:schemeClr val="bg1">
                    <a:lumMod val="75000"/>
                  </a:schemeClr>
                </a:solidFill>
              </a:rPr>
              <a:t>In terms of an equation, the net force is equated to the product of the </a:t>
            </a:r>
            <a:r>
              <a:rPr lang="en-US" sz="2800" i="1" dirty="0">
                <a:solidFill>
                  <a:schemeClr val="bg1">
                    <a:lumMod val="75000"/>
                  </a:schemeClr>
                </a:solidFill>
              </a:rPr>
              <a:t>mass times the acceleration</a:t>
            </a:r>
            <a:r>
              <a:rPr lang="en-US" sz="2800" dirty="0">
                <a:solidFill>
                  <a:schemeClr val="bg1">
                    <a:lumMod val="75000"/>
                  </a:schemeClr>
                </a:solidFill>
              </a:rPr>
              <a:t>.</a:t>
            </a:r>
          </a:p>
          <a:p>
            <a:pPr>
              <a:buNone/>
            </a:pPr>
            <a:r>
              <a:rPr lang="en-US" sz="2800" dirty="0" err="1">
                <a:solidFill>
                  <a:schemeClr val="bg1">
                    <a:lumMod val="75000"/>
                  </a:schemeClr>
                </a:solidFill>
              </a:rPr>
              <a:t>F</a:t>
            </a:r>
            <a:r>
              <a:rPr lang="en-US" sz="2800" baseline="-25000" dirty="0" err="1">
                <a:solidFill>
                  <a:schemeClr val="bg1">
                    <a:lumMod val="75000"/>
                  </a:schemeClr>
                </a:solidFill>
              </a:rPr>
              <a:t>net</a:t>
            </a:r>
            <a:r>
              <a:rPr lang="en-US" sz="2800" dirty="0">
                <a:solidFill>
                  <a:schemeClr val="bg1">
                    <a:lumMod val="75000"/>
                  </a:schemeClr>
                </a:solidFill>
              </a:rPr>
              <a:t> = </a:t>
            </a:r>
            <a:r>
              <a:rPr lang="en-US" sz="2800" dirty="0" smtClean="0">
                <a:solidFill>
                  <a:schemeClr val="bg1">
                    <a:lumMod val="75000"/>
                  </a:schemeClr>
                </a:solidFill>
              </a:rPr>
              <a:t>m </a:t>
            </a:r>
            <a:r>
              <a:rPr lang="en-US" sz="2800" dirty="0">
                <a:solidFill>
                  <a:schemeClr val="bg1">
                    <a:lumMod val="75000"/>
                  </a:schemeClr>
                </a:solidFill>
              </a:rPr>
              <a:t>a</a:t>
            </a:r>
          </a:p>
          <a:p>
            <a:pPr eaLnBrk="1" hangingPunct="1">
              <a:buFontTx/>
              <a:buNone/>
            </a:pPr>
            <a:r>
              <a:rPr lang="en-US" sz="2800" dirty="0" smtClean="0">
                <a:solidFill>
                  <a:schemeClr val="bg1">
                    <a:lumMod val="75000"/>
                  </a:schemeClr>
                </a:solidFill>
              </a:rPr>
              <a:t>		</a:t>
            </a:r>
            <a:endParaRPr lang="en-US" dirty="0" smtClean="0">
              <a:solidFill>
                <a:schemeClr val="bg1">
                  <a:lumMod val="75000"/>
                </a:schemeClr>
              </a:solidFill>
            </a:endParaRPr>
          </a:p>
        </p:txBody>
      </p:sp>
      <p:sp>
        <p:nvSpPr>
          <p:cNvPr id="6" name="Cloud Callout 5"/>
          <p:cNvSpPr/>
          <p:nvPr/>
        </p:nvSpPr>
        <p:spPr>
          <a:xfrm>
            <a:off x="4908645" y="5562600"/>
            <a:ext cx="3962400" cy="797256"/>
          </a:xfrm>
          <a:prstGeom prst="cloudCallout">
            <a:avLst>
              <a:gd name="adj1" fmla="val -76093"/>
              <a:gd name="adj2" fmla="val 318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How derived?</a:t>
            </a:r>
            <a:endParaRPr lang="en-US" sz="2800" dirty="0"/>
          </a:p>
        </p:txBody>
      </p:sp>
      <p:sp>
        <p:nvSpPr>
          <p:cNvPr id="7" name="Rectangle 6"/>
          <p:cNvSpPr/>
          <p:nvPr/>
        </p:nvSpPr>
        <p:spPr>
          <a:xfrm>
            <a:off x="1028700" y="2438400"/>
            <a:ext cx="7239000" cy="1692771"/>
          </a:xfrm>
          <a:prstGeom prst="rect">
            <a:avLst/>
          </a:prstGeom>
        </p:spPr>
        <p:txBody>
          <a:bodyPr wrap="square">
            <a:spAutoFit/>
          </a:bodyPr>
          <a:lstStyle/>
          <a:p>
            <a:pPr lvl="0"/>
            <a:endParaRPr lang="en-US" sz="2400" i="1" dirty="0">
              <a:solidFill>
                <a:prstClr val="white">
                  <a:lumMod val="75000"/>
                </a:prstClr>
              </a:solidFill>
            </a:endParaRPr>
          </a:p>
          <a:p>
            <a:pPr lvl="0" algn="ctr"/>
            <a:r>
              <a:rPr lang="en-US" sz="2000" b="1" dirty="0">
                <a:solidFill>
                  <a:srgbClr val="EEECE1">
                    <a:lumMod val="25000"/>
                  </a:srgbClr>
                </a:solidFill>
                <a:latin typeface="Papyrus" panose="03070502060502030205" pitchFamily="66" charset="0"/>
              </a:rPr>
              <a:t>The acceleration of an object as produced by a net force is directly proportional to the magnitude of the net force, in the same direction as the net force, and inversely proportional to the mass of the object.</a:t>
            </a:r>
          </a:p>
        </p:txBody>
      </p:sp>
    </p:spTree>
    <p:extLst>
      <p:ext uri="{BB962C8B-B14F-4D97-AF65-F5344CB8AC3E}">
        <p14:creationId xmlns:p14="http://schemas.microsoft.com/office/powerpoint/2010/main" xmlns="" val="36381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xEl>
                                              <p:pRg st="10" end="10"/>
                                            </p:txEl>
                                          </p:spTgt>
                                        </p:tgtEl>
                                        <p:attrNameLst>
                                          <p:attrName>style.visibility</p:attrName>
                                        </p:attrNameLst>
                                      </p:cBhvr>
                                      <p:to>
                                        <p:strVal val="visible"/>
                                      </p:to>
                                    </p:set>
                                    <p:animEffect transition="in" filter="fade">
                                      <p:cBhvr>
                                        <p:cTn id="12" dur="500"/>
                                        <p:tgtEl>
                                          <p:spTgt spid="28675">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675">
                                            <p:txEl>
                                              <p:pRg st="11" end="11"/>
                                            </p:txEl>
                                          </p:spTgt>
                                        </p:tgtEl>
                                        <p:attrNameLst>
                                          <p:attrName>style.visibility</p:attrName>
                                        </p:attrNameLst>
                                      </p:cBhvr>
                                      <p:to>
                                        <p:strVal val="visible"/>
                                      </p:to>
                                    </p:set>
                                    <p:animEffect transition="in" filter="fade">
                                      <p:cBhvr>
                                        <p:cTn id="15" dur="500"/>
                                        <p:tgtEl>
                                          <p:spTgt spid="286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vignette4.wikia.nocookie.net/galapygos/images/7/7f/Stock-footage-opening-ancient-scrolls-with-alpha-channel-hq-animation.jpg/revision/latest?cb=20130402194551"/>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4000" r="98750"/>
                    </a14:imgEffect>
                  </a14:imgLayer>
                </a14:imgProps>
              </a:ext>
              <a:ext uri="{28A0092B-C50C-407E-A947-70E740481C1C}">
                <a14:useLocalDpi xmlns:a14="http://schemas.microsoft.com/office/drawing/2010/main" xmlns="" val="0"/>
              </a:ext>
            </a:extLst>
          </a:blip>
          <a:srcRect/>
          <a:stretch>
            <a:fillRect/>
          </a:stretch>
        </p:blipFill>
        <p:spPr bwMode="auto">
          <a:xfrm>
            <a:off x="-76200" y="1828800"/>
            <a:ext cx="9448800" cy="3352801"/>
          </a:xfrm>
          <a:prstGeom prst="rect">
            <a:avLst/>
          </a:prstGeom>
          <a:noFill/>
          <a:extLst>
            <a:ext uri="{909E8E84-426E-40DD-AFC4-6F175D3DCCD1}">
              <a14:hiddenFill xmlns:a14="http://schemas.microsoft.com/office/drawing/2010/main" xmlns="">
                <a:solidFill>
                  <a:srgbClr val="FFFFFF"/>
                </a:solidFill>
              </a14:hiddenFill>
            </a:ext>
          </a:extLst>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3.5 Newton's </a:t>
            </a:r>
            <a:r>
              <a:rPr lang="en-US" dirty="0">
                <a:solidFill>
                  <a:schemeClr val="bg1">
                    <a:lumMod val="65000"/>
                  </a:schemeClr>
                </a:solidFill>
              </a:rPr>
              <a:t>2nd </a:t>
            </a:r>
            <a:r>
              <a:rPr lang="en-US" dirty="0" smtClean="0">
                <a:solidFill>
                  <a:schemeClr val="bg1">
                    <a:lumMod val="65000"/>
                  </a:schemeClr>
                </a:solidFill>
              </a:rPr>
              <a:t>law: linking F, m, &amp; a</a:t>
            </a:r>
          </a:p>
        </p:txBody>
      </p:sp>
      <p:sp>
        <p:nvSpPr>
          <p:cNvPr id="28675" name="Rectangle 3"/>
          <p:cNvSpPr>
            <a:spLocks noGrp="1" noChangeArrowheads="1"/>
          </p:cNvSpPr>
          <p:nvPr>
            <p:ph type="body" idx="1"/>
          </p:nvPr>
        </p:nvSpPr>
        <p:spPr>
          <a:xfrm>
            <a:off x="457200" y="1371601"/>
            <a:ext cx="8274050" cy="5257800"/>
          </a:xfrm>
        </p:spPr>
        <p:txBody>
          <a:bodyPr>
            <a:normAutofit lnSpcReduction="10000"/>
          </a:bodyPr>
          <a:lstStyle/>
          <a:p>
            <a:pPr>
              <a:buNone/>
            </a:pPr>
            <a:r>
              <a:rPr lang="en-US" sz="2800" dirty="0" smtClean="0">
                <a:solidFill>
                  <a:schemeClr val="bg1">
                    <a:lumMod val="75000"/>
                  </a:schemeClr>
                </a:solidFill>
              </a:rPr>
              <a:t>Newton's </a:t>
            </a:r>
            <a:r>
              <a:rPr lang="en-US" sz="2800" dirty="0">
                <a:solidFill>
                  <a:schemeClr val="bg1">
                    <a:lumMod val="75000"/>
                  </a:schemeClr>
                </a:solidFill>
              </a:rPr>
              <a:t>second law of motion can be formally stated as follows:</a:t>
            </a:r>
          </a:p>
          <a:p>
            <a:pPr>
              <a:buNone/>
            </a:pPr>
            <a:endParaRPr lang="en-US" sz="2800" dirty="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r>
              <a:rPr lang="en-US" sz="2800" dirty="0" smtClean="0">
                <a:solidFill>
                  <a:schemeClr val="bg1">
                    <a:lumMod val="75000"/>
                  </a:schemeClr>
                </a:solidFill>
              </a:rPr>
              <a:t>		a ~ F    &amp;     a ~ 1/mass…</a:t>
            </a:r>
            <a:endParaRPr lang="en-US" sz="2800" dirty="0">
              <a:solidFill>
                <a:schemeClr val="bg1">
                  <a:lumMod val="75000"/>
                </a:schemeClr>
              </a:solidFill>
            </a:endParaRPr>
          </a:p>
          <a:p>
            <a:pPr>
              <a:buNone/>
            </a:pPr>
            <a:r>
              <a:rPr lang="en-US" sz="2800" dirty="0" smtClean="0">
                <a:solidFill>
                  <a:schemeClr val="bg1">
                    <a:lumMod val="75000"/>
                  </a:schemeClr>
                </a:solidFill>
              </a:rPr>
              <a:t>a ~ F/mass		</a:t>
            </a:r>
            <a:r>
              <a:rPr lang="en-US" sz="2000" dirty="0" smtClean="0">
                <a:solidFill>
                  <a:schemeClr val="bg1">
                    <a:lumMod val="75000"/>
                  </a:schemeClr>
                </a:solidFill>
              </a:rPr>
              <a:t>therefore,  you can manipulate it 2 ways!</a:t>
            </a:r>
          </a:p>
          <a:p>
            <a:pPr>
              <a:buNone/>
            </a:pPr>
            <a:endParaRPr lang="en-US" sz="2000" dirty="0" smtClean="0">
              <a:solidFill>
                <a:schemeClr val="bg1">
                  <a:lumMod val="75000"/>
                </a:schemeClr>
              </a:solidFill>
            </a:endParaRPr>
          </a:p>
          <a:p>
            <a:pPr>
              <a:buNone/>
            </a:pPr>
            <a:r>
              <a:rPr lang="en-US" sz="2000" dirty="0" smtClean="0">
                <a:solidFill>
                  <a:schemeClr val="bg1">
                    <a:lumMod val="75000"/>
                  </a:schemeClr>
                </a:solidFill>
              </a:rPr>
              <a:t>Try it…</a:t>
            </a:r>
          </a:p>
          <a:p>
            <a:pPr>
              <a:buNone/>
            </a:pPr>
            <a:r>
              <a:rPr lang="en-US" sz="2000" dirty="0" smtClean="0">
                <a:solidFill>
                  <a:schemeClr val="bg1">
                    <a:lumMod val="75000"/>
                  </a:schemeClr>
                </a:solidFill>
              </a:rPr>
              <a:t>Which is the standard?</a:t>
            </a:r>
            <a:endParaRPr lang="en-US" sz="2800" dirty="0" smtClean="0">
              <a:solidFill>
                <a:schemeClr val="bg1">
                  <a:lumMod val="75000"/>
                </a:schemeClr>
              </a:solidFill>
            </a:endParaRPr>
          </a:p>
          <a:p>
            <a:pPr>
              <a:buNone/>
            </a:pPr>
            <a:endParaRPr lang="en-US" sz="2800" dirty="0" smtClean="0">
              <a:solidFill>
                <a:schemeClr val="bg1">
                  <a:lumMod val="75000"/>
                </a:schemeClr>
              </a:solidFill>
            </a:endParaRPr>
          </a:p>
          <a:p>
            <a:pPr>
              <a:buNone/>
            </a:pPr>
            <a:endParaRPr lang="en-US" sz="2800" dirty="0">
              <a:solidFill>
                <a:schemeClr val="bg1">
                  <a:lumMod val="75000"/>
                </a:schemeClr>
              </a:solidFill>
            </a:endParaRPr>
          </a:p>
          <a:p>
            <a:pPr>
              <a:buNone/>
            </a:pPr>
            <a:endParaRPr lang="en-US" sz="2800" dirty="0">
              <a:solidFill>
                <a:schemeClr val="bg1">
                  <a:lumMod val="75000"/>
                </a:schemeClr>
              </a:solidFill>
            </a:endParaRPr>
          </a:p>
        </p:txBody>
      </p:sp>
      <p:sp>
        <p:nvSpPr>
          <p:cNvPr id="7" name="Rectangle 6"/>
          <p:cNvSpPr/>
          <p:nvPr/>
        </p:nvSpPr>
        <p:spPr>
          <a:xfrm>
            <a:off x="1028700" y="2438400"/>
            <a:ext cx="7239000" cy="1692771"/>
          </a:xfrm>
          <a:prstGeom prst="rect">
            <a:avLst/>
          </a:prstGeom>
        </p:spPr>
        <p:txBody>
          <a:bodyPr wrap="square">
            <a:spAutoFit/>
          </a:bodyPr>
          <a:lstStyle/>
          <a:p>
            <a:pPr lvl="0"/>
            <a:endParaRPr lang="en-US" sz="2400" i="1" dirty="0">
              <a:solidFill>
                <a:prstClr val="white">
                  <a:lumMod val="75000"/>
                </a:prstClr>
              </a:solidFill>
            </a:endParaRPr>
          </a:p>
          <a:p>
            <a:pPr lvl="0" algn="ctr"/>
            <a:r>
              <a:rPr lang="en-US" sz="2000" b="1" dirty="0">
                <a:solidFill>
                  <a:srgbClr val="EEECE1">
                    <a:lumMod val="25000"/>
                  </a:srgbClr>
                </a:solidFill>
                <a:latin typeface="Papyrus" panose="03070502060502030205" pitchFamily="66" charset="0"/>
              </a:rPr>
              <a:t>The acceleration of an object as produced by a net force is directly proportional to the magnitude of the net force, in the same direction as the net force, and inversely proportional to the mass of the object.</a:t>
            </a:r>
          </a:p>
        </p:txBody>
      </p:sp>
    </p:spTree>
    <p:extLst>
      <p:ext uri="{BB962C8B-B14F-4D97-AF65-F5344CB8AC3E}">
        <p14:creationId xmlns:p14="http://schemas.microsoft.com/office/powerpoint/2010/main" xmlns="" val="13828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xEl>
                                              <p:pRg st="6" end="6"/>
                                            </p:txEl>
                                          </p:spTgt>
                                        </p:tgtEl>
                                        <p:attrNameLst>
                                          <p:attrName>style.visibility</p:attrName>
                                        </p:attrNameLst>
                                      </p:cBhvr>
                                      <p:to>
                                        <p:strVal val="visible"/>
                                      </p:to>
                                    </p:set>
                                    <p:animEffect transition="in" filter="fade">
                                      <p:cBhvr>
                                        <p:cTn id="12" dur="500"/>
                                        <p:tgtEl>
                                          <p:spTgt spid="2867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5">
                                            <p:txEl>
                                              <p:pRg st="7" end="7"/>
                                            </p:txEl>
                                          </p:spTgt>
                                        </p:tgtEl>
                                        <p:attrNameLst>
                                          <p:attrName>style.visibility</p:attrName>
                                        </p:attrNameLst>
                                      </p:cBhvr>
                                      <p:to>
                                        <p:strVal val="visible"/>
                                      </p:to>
                                    </p:set>
                                    <p:animEffect transition="in" filter="fade">
                                      <p:cBhvr>
                                        <p:cTn id="17" dur="500"/>
                                        <p:tgtEl>
                                          <p:spTgt spid="2867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75">
                                            <p:txEl>
                                              <p:pRg st="9" end="9"/>
                                            </p:txEl>
                                          </p:spTgt>
                                        </p:tgtEl>
                                        <p:attrNameLst>
                                          <p:attrName>style.visibility</p:attrName>
                                        </p:attrNameLst>
                                      </p:cBhvr>
                                      <p:to>
                                        <p:strVal val="visible"/>
                                      </p:to>
                                    </p:set>
                                    <p:animEffect transition="in" filter="fade">
                                      <p:cBhvr>
                                        <p:cTn id="22" dur="500"/>
                                        <p:tgtEl>
                                          <p:spTgt spid="28675">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8675">
                                            <p:txEl>
                                              <p:pRg st="10" end="10"/>
                                            </p:txEl>
                                          </p:spTgt>
                                        </p:tgtEl>
                                        <p:attrNameLst>
                                          <p:attrName>style.visibility</p:attrName>
                                        </p:attrNameLst>
                                      </p:cBhvr>
                                      <p:to>
                                        <p:strVal val="visible"/>
                                      </p:to>
                                    </p:set>
                                    <p:animEffect transition="in" filter="fade">
                                      <p:cBhvr>
                                        <p:cTn id="25" dur="500"/>
                                        <p:tgtEl>
                                          <p:spTgt spid="286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vignette4.wikia.nocookie.net/galapygos/images/7/7f/Stock-footage-opening-ancient-scrolls-with-alpha-channel-hq-animation.jpg/revision/latest?cb=20130402194551"/>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4000" r="98750"/>
                    </a14:imgEffect>
                  </a14:imgLayer>
                </a14:imgProps>
              </a:ext>
              <a:ext uri="{28A0092B-C50C-407E-A947-70E740481C1C}">
                <a14:useLocalDpi xmlns:a14="http://schemas.microsoft.com/office/drawing/2010/main" xmlns="" val="0"/>
              </a:ext>
            </a:extLst>
          </a:blip>
          <a:srcRect/>
          <a:stretch>
            <a:fillRect/>
          </a:stretch>
        </p:blipFill>
        <p:spPr bwMode="auto">
          <a:xfrm>
            <a:off x="-76200" y="3124200"/>
            <a:ext cx="9448800" cy="3352801"/>
          </a:xfrm>
          <a:prstGeom prst="rect">
            <a:avLst/>
          </a:prstGeom>
          <a:noFill/>
          <a:extLst>
            <a:ext uri="{909E8E84-426E-40DD-AFC4-6F175D3DCCD1}">
              <a14:hiddenFill xmlns:a14="http://schemas.microsoft.com/office/drawing/2010/main" xmlns="">
                <a:solidFill>
                  <a:srgbClr val="FFFFFF"/>
                </a:solidFill>
              </a14:hiddenFill>
            </a:ext>
          </a:extLst>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3.5 Newton's </a:t>
            </a:r>
            <a:r>
              <a:rPr lang="en-US" dirty="0">
                <a:solidFill>
                  <a:schemeClr val="bg1">
                    <a:lumMod val="65000"/>
                  </a:schemeClr>
                </a:solidFill>
              </a:rPr>
              <a:t>2nd </a:t>
            </a:r>
            <a:r>
              <a:rPr lang="en-US" dirty="0" smtClean="0">
                <a:solidFill>
                  <a:schemeClr val="bg1">
                    <a:lumMod val="65000"/>
                  </a:schemeClr>
                </a:solidFill>
              </a:rPr>
              <a:t>law: linking F, m, &amp; a</a:t>
            </a:r>
          </a:p>
        </p:txBody>
      </p:sp>
      <p:sp>
        <p:nvSpPr>
          <p:cNvPr id="28675" name="Rectangle 3"/>
          <p:cNvSpPr>
            <a:spLocks noGrp="1" noChangeArrowheads="1"/>
          </p:cNvSpPr>
          <p:nvPr>
            <p:ph type="body" idx="1"/>
          </p:nvPr>
        </p:nvSpPr>
        <p:spPr>
          <a:xfrm>
            <a:off x="511175" y="2971800"/>
            <a:ext cx="8274050" cy="2362199"/>
          </a:xfrm>
        </p:spPr>
        <p:txBody>
          <a:bodyPr>
            <a:normAutofit/>
          </a:bodyPr>
          <a:lstStyle/>
          <a:p>
            <a:pPr>
              <a:buNone/>
            </a:pPr>
            <a:r>
              <a:rPr lang="en-US" sz="2800" dirty="0" smtClean="0">
                <a:solidFill>
                  <a:schemeClr val="bg1">
                    <a:lumMod val="75000"/>
                  </a:schemeClr>
                </a:solidFill>
              </a:rPr>
              <a:t>		Units? Sub metric units into the formula!</a:t>
            </a:r>
            <a:endParaRPr lang="en-US" sz="2800" dirty="0">
              <a:solidFill>
                <a:schemeClr val="bg1">
                  <a:lumMod val="75000"/>
                </a:schemeClr>
              </a:solidFill>
            </a:endParaRPr>
          </a:p>
          <a:p>
            <a:pPr>
              <a:buNone/>
            </a:pPr>
            <a:endParaRPr lang="en-US" sz="2800" dirty="0">
              <a:solidFill>
                <a:schemeClr val="bg1">
                  <a:lumMod val="75000"/>
                </a:schemeClr>
              </a:solidFill>
            </a:endParaRPr>
          </a:p>
        </p:txBody>
      </p:sp>
      <p:sp>
        <p:nvSpPr>
          <p:cNvPr id="7" name="Rectangle 6"/>
          <p:cNvSpPr/>
          <p:nvPr/>
        </p:nvSpPr>
        <p:spPr>
          <a:xfrm>
            <a:off x="914400" y="3733800"/>
            <a:ext cx="7239000" cy="1754326"/>
          </a:xfrm>
          <a:prstGeom prst="rect">
            <a:avLst/>
          </a:prstGeom>
        </p:spPr>
        <p:txBody>
          <a:bodyPr wrap="square">
            <a:spAutoFit/>
          </a:bodyPr>
          <a:lstStyle/>
          <a:p>
            <a:pPr lvl="0"/>
            <a:endParaRPr lang="en-US" sz="2400" i="1" dirty="0" smtClean="0">
              <a:solidFill>
                <a:prstClr val="white">
                  <a:lumMod val="75000"/>
                </a:prstClr>
              </a:solidFill>
            </a:endParaRPr>
          </a:p>
          <a:p>
            <a:pPr lvl="0" algn="ctr"/>
            <a:r>
              <a:rPr lang="en-US" sz="2800" b="1" dirty="0" smtClean="0">
                <a:solidFill>
                  <a:srgbClr val="EEECE1">
                    <a:lumMod val="25000"/>
                  </a:srgbClr>
                </a:solidFill>
                <a:latin typeface="Papyrus" panose="03070502060502030205" pitchFamily="66" charset="0"/>
              </a:rPr>
              <a:t>F = ma</a:t>
            </a:r>
          </a:p>
          <a:p>
            <a:pPr lvl="0" algn="ctr"/>
            <a:endParaRPr lang="en-US" sz="2800" b="1" dirty="0" smtClean="0">
              <a:solidFill>
                <a:srgbClr val="EEECE1">
                  <a:lumMod val="25000"/>
                </a:srgbClr>
              </a:solidFill>
              <a:latin typeface="Papyrus" panose="03070502060502030205" pitchFamily="66" charset="0"/>
            </a:endParaRPr>
          </a:p>
          <a:p>
            <a:pPr lvl="0" algn="ctr"/>
            <a:r>
              <a:rPr lang="en-US" sz="2800" b="1" dirty="0" smtClean="0">
                <a:solidFill>
                  <a:srgbClr val="EEECE1">
                    <a:lumMod val="25000"/>
                  </a:srgbClr>
                </a:solidFill>
                <a:latin typeface="Papyrus" panose="03070502060502030205" pitchFamily="66" charset="0"/>
              </a:rPr>
              <a:t>1 Newton = 1 kg. * m/s</a:t>
            </a:r>
            <a:r>
              <a:rPr lang="en-US" sz="2800" b="1" baseline="30000" dirty="0" smtClean="0">
                <a:solidFill>
                  <a:srgbClr val="EEECE1">
                    <a:lumMod val="25000"/>
                  </a:srgbClr>
                </a:solidFill>
                <a:latin typeface="Papyrus" panose="03070502060502030205" pitchFamily="66" charset="0"/>
              </a:rPr>
              <a:t>2</a:t>
            </a:r>
            <a:endParaRPr lang="en-US" sz="2800" b="1" baseline="30000" dirty="0">
              <a:solidFill>
                <a:srgbClr val="EEECE1">
                  <a:lumMod val="25000"/>
                </a:srgbClr>
              </a:solidFill>
              <a:latin typeface="Papyrus" panose="03070502060502030205" pitchFamily="66" charset="0"/>
            </a:endParaRPr>
          </a:p>
        </p:txBody>
      </p:sp>
      <p:sp>
        <p:nvSpPr>
          <p:cNvPr id="2" name="Rectangle 1"/>
          <p:cNvSpPr/>
          <p:nvPr/>
        </p:nvSpPr>
        <p:spPr>
          <a:xfrm>
            <a:off x="381000" y="1524000"/>
            <a:ext cx="8229600" cy="707886"/>
          </a:xfrm>
          <a:prstGeom prst="rect">
            <a:avLst/>
          </a:prstGeom>
        </p:spPr>
        <p:txBody>
          <a:bodyPr wrap="square">
            <a:spAutoFit/>
          </a:bodyPr>
          <a:lstStyle/>
          <a:p>
            <a:r>
              <a:rPr lang="en-US" sz="2000" dirty="0">
                <a:solidFill>
                  <a:schemeClr val="bg1">
                    <a:lumMod val="75000"/>
                  </a:schemeClr>
                </a:solidFill>
              </a:rPr>
              <a:t>So that you can figure out any one of these by simply memorizing one formula and manipulating it algebraically!</a:t>
            </a:r>
          </a:p>
        </p:txBody>
      </p:sp>
    </p:spTree>
    <p:extLst>
      <p:ext uri="{BB962C8B-B14F-4D97-AF65-F5344CB8AC3E}">
        <p14:creationId xmlns:p14="http://schemas.microsoft.com/office/powerpoint/2010/main" xmlns="" val="143210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3.5 Newton's 2nd law: linking F, m, &amp; a</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6" name="Cloud Callout 5"/>
          <p:cNvSpPr/>
          <p:nvPr/>
        </p:nvSpPr>
        <p:spPr>
          <a:xfrm>
            <a:off x="457200" y="1219200"/>
            <a:ext cx="3962400" cy="685800"/>
          </a:xfrm>
          <a:prstGeom prst="cloudCallout">
            <a:avLst>
              <a:gd name="adj1" fmla="val 82001"/>
              <a:gd name="adj2" fmla="val 9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Check Your Understanding </a:t>
            </a:r>
          </a:p>
        </p:txBody>
      </p:sp>
      <p:sp>
        <p:nvSpPr>
          <p:cNvPr id="2" name="Rectangle 1"/>
          <p:cNvSpPr/>
          <p:nvPr/>
        </p:nvSpPr>
        <p:spPr>
          <a:xfrm>
            <a:off x="281484" y="1997839"/>
            <a:ext cx="8305800" cy="4093428"/>
          </a:xfrm>
          <a:prstGeom prst="rect">
            <a:avLst/>
          </a:prstGeom>
        </p:spPr>
        <p:txBody>
          <a:bodyPr wrap="square">
            <a:spAutoFit/>
          </a:bodyPr>
          <a:lstStyle/>
          <a:p>
            <a:r>
              <a:rPr lang="en-US" sz="2000" dirty="0">
                <a:solidFill>
                  <a:schemeClr val="bg1">
                    <a:lumMod val="75000"/>
                  </a:schemeClr>
                </a:solidFill>
              </a:rPr>
              <a:t>1. What acceleration will result when a 12-N net force is applied to a 3-kg object? A 6-kg object?</a:t>
            </a: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smtClean="0">
              <a:solidFill>
                <a:schemeClr val="bg1">
                  <a:lumMod val="75000"/>
                </a:schemeClr>
              </a:solidFill>
            </a:endParaRPr>
          </a:p>
          <a:p>
            <a:endParaRPr lang="en-US" sz="2000" dirty="0">
              <a:solidFill>
                <a:schemeClr val="bg1">
                  <a:lumMod val="75000"/>
                </a:schemeClr>
              </a:solidFill>
            </a:endParaRPr>
          </a:p>
          <a:p>
            <a:r>
              <a:rPr lang="en-US" sz="2000" dirty="0">
                <a:solidFill>
                  <a:schemeClr val="bg1">
                    <a:lumMod val="75000"/>
                  </a:schemeClr>
                </a:solidFill>
              </a:rPr>
              <a:t>2. A net force of 16 N causes a mass to accelerate at the rate of 5 m/s2. Determine the mass.</a:t>
            </a: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p:txBody>
      </p:sp>
      <p:sp>
        <p:nvSpPr>
          <p:cNvPr id="3" name="TextBox 2"/>
          <p:cNvSpPr txBox="1"/>
          <p:nvPr/>
        </p:nvSpPr>
        <p:spPr>
          <a:xfrm>
            <a:off x="457200" y="2895600"/>
            <a:ext cx="2057400" cy="923330"/>
          </a:xfrm>
          <a:prstGeom prst="rect">
            <a:avLst/>
          </a:prstGeom>
          <a:noFill/>
        </p:spPr>
        <p:txBody>
          <a:bodyPr wrap="square" rtlCol="0">
            <a:spAutoFit/>
          </a:bodyPr>
          <a:lstStyle/>
          <a:p>
            <a:r>
              <a:rPr lang="en-US" dirty="0" smtClean="0">
                <a:solidFill>
                  <a:schemeClr val="bg1"/>
                </a:solidFill>
              </a:rPr>
              <a:t>Givens:  F=12N</a:t>
            </a:r>
          </a:p>
          <a:p>
            <a:r>
              <a:rPr lang="en-US" dirty="0">
                <a:solidFill>
                  <a:schemeClr val="bg1"/>
                </a:solidFill>
              </a:rPr>
              <a:t>	</a:t>
            </a:r>
            <a:r>
              <a:rPr lang="en-US" dirty="0" smtClean="0">
                <a:solidFill>
                  <a:schemeClr val="bg1"/>
                </a:solidFill>
              </a:rPr>
              <a:t>m=3kg</a:t>
            </a:r>
          </a:p>
          <a:p>
            <a:r>
              <a:rPr lang="en-US" dirty="0">
                <a:solidFill>
                  <a:schemeClr val="bg1"/>
                </a:solidFill>
              </a:rPr>
              <a:t>	</a:t>
            </a:r>
            <a:r>
              <a:rPr lang="en-US" dirty="0" smtClean="0">
                <a:solidFill>
                  <a:schemeClr val="bg1"/>
                </a:solidFill>
              </a:rPr>
              <a:t>a=?m/s</a:t>
            </a:r>
            <a:r>
              <a:rPr lang="en-US" baseline="30000" dirty="0" smtClean="0">
                <a:solidFill>
                  <a:schemeClr val="bg1"/>
                </a:solidFill>
              </a:rPr>
              <a:t>2</a:t>
            </a:r>
            <a:endParaRPr lang="en-US" baseline="30000" dirty="0">
              <a:solidFill>
                <a:schemeClr val="bg1"/>
              </a:solidFill>
            </a:endParaRPr>
          </a:p>
        </p:txBody>
      </p:sp>
      <p:sp>
        <p:nvSpPr>
          <p:cNvPr id="9" name="TextBox 8"/>
          <p:cNvSpPr txBox="1"/>
          <p:nvPr/>
        </p:nvSpPr>
        <p:spPr>
          <a:xfrm>
            <a:off x="2928013" y="2757100"/>
            <a:ext cx="2482187" cy="1200329"/>
          </a:xfrm>
          <a:prstGeom prst="rect">
            <a:avLst/>
          </a:prstGeom>
          <a:noFill/>
        </p:spPr>
        <p:txBody>
          <a:bodyPr wrap="square" rtlCol="0">
            <a:spAutoFit/>
          </a:bodyPr>
          <a:lstStyle/>
          <a:p>
            <a:r>
              <a:rPr lang="en-US" dirty="0" smtClean="0">
                <a:solidFill>
                  <a:schemeClr val="bg1"/>
                </a:solidFill>
              </a:rPr>
              <a:t>Formula? F=ma</a:t>
            </a:r>
          </a:p>
          <a:p>
            <a:r>
              <a:rPr lang="en-US" dirty="0">
                <a:solidFill>
                  <a:schemeClr val="bg1"/>
                </a:solidFill>
              </a:rPr>
              <a:t> </a:t>
            </a:r>
            <a:r>
              <a:rPr lang="en-US" dirty="0" smtClean="0">
                <a:solidFill>
                  <a:schemeClr val="bg1"/>
                </a:solidFill>
              </a:rPr>
              <a:t>           12N = 3kg x a</a:t>
            </a:r>
          </a:p>
          <a:p>
            <a:r>
              <a:rPr lang="en-US" dirty="0">
                <a:solidFill>
                  <a:schemeClr val="bg1"/>
                </a:solidFill>
              </a:rPr>
              <a:t> </a:t>
            </a:r>
            <a:r>
              <a:rPr lang="en-US" dirty="0" smtClean="0">
                <a:solidFill>
                  <a:schemeClr val="bg1"/>
                </a:solidFill>
              </a:rPr>
              <a:t>            12N/3kg = a</a:t>
            </a:r>
            <a:endParaRPr lang="en-US" baseline="30000" dirty="0" smtClean="0">
              <a:solidFill>
                <a:schemeClr val="bg1"/>
              </a:solidFill>
            </a:endParaRPr>
          </a:p>
          <a:p>
            <a:r>
              <a:rPr lang="en-US" baseline="30000" dirty="0" smtClean="0">
                <a:solidFill>
                  <a:schemeClr val="bg1"/>
                </a:solidFill>
              </a:rPr>
              <a:t> </a:t>
            </a:r>
            <a:r>
              <a:rPr lang="en-US" dirty="0" smtClean="0">
                <a:solidFill>
                  <a:schemeClr val="bg1"/>
                </a:solidFill>
              </a:rPr>
              <a:t>             4N/kg?? = a</a:t>
            </a:r>
          </a:p>
        </p:txBody>
      </p:sp>
      <p:sp>
        <p:nvSpPr>
          <p:cNvPr id="10" name="TextBox 9"/>
          <p:cNvSpPr txBox="1"/>
          <p:nvPr/>
        </p:nvSpPr>
        <p:spPr>
          <a:xfrm>
            <a:off x="5257799" y="2790757"/>
            <a:ext cx="2482187" cy="1200329"/>
          </a:xfrm>
          <a:prstGeom prst="rect">
            <a:avLst/>
          </a:prstGeom>
          <a:noFill/>
        </p:spPr>
        <p:txBody>
          <a:bodyPr wrap="square" rtlCol="0">
            <a:spAutoFit/>
          </a:bodyPr>
          <a:lstStyle/>
          <a:p>
            <a:r>
              <a:rPr lang="en-US" dirty="0" smtClean="0">
                <a:solidFill>
                  <a:schemeClr val="bg1"/>
                </a:solidFill>
              </a:rPr>
              <a:t>Units?</a:t>
            </a:r>
          </a:p>
          <a:p>
            <a:r>
              <a:rPr lang="en-US" dirty="0">
                <a:solidFill>
                  <a:schemeClr val="bg1"/>
                </a:solidFill>
              </a:rPr>
              <a:t> </a:t>
            </a:r>
            <a:r>
              <a:rPr lang="en-US" dirty="0" smtClean="0">
                <a:solidFill>
                  <a:schemeClr val="bg1"/>
                </a:solidFill>
              </a:rPr>
              <a:t>           1N=1kg x m/s2</a:t>
            </a:r>
          </a:p>
          <a:p>
            <a:r>
              <a:rPr lang="en-US" baseline="30000" dirty="0" smtClean="0">
                <a:solidFill>
                  <a:schemeClr val="bg1"/>
                </a:solidFill>
              </a:rPr>
              <a:t> </a:t>
            </a:r>
            <a:r>
              <a:rPr lang="en-US" dirty="0" smtClean="0">
                <a:solidFill>
                  <a:schemeClr val="bg1"/>
                </a:solidFill>
              </a:rPr>
              <a:t>             so…</a:t>
            </a:r>
          </a:p>
          <a:p>
            <a:r>
              <a:rPr lang="en-US" dirty="0" smtClean="0">
                <a:solidFill>
                  <a:schemeClr val="bg1"/>
                </a:solidFill>
              </a:rPr>
              <a:t>4 </a:t>
            </a:r>
            <a:r>
              <a:rPr lang="en-US" dirty="0" err="1" smtClean="0">
                <a:solidFill>
                  <a:schemeClr val="bg1"/>
                </a:solidFill>
              </a:rPr>
              <a:t>kgxm</a:t>
            </a:r>
            <a:r>
              <a:rPr lang="en-US" dirty="0" smtClean="0">
                <a:solidFill>
                  <a:schemeClr val="bg1"/>
                </a:solidFill>
              </a:rPr>
              <a:t>/s</a:t>
            </a:r>
            <a:r>
              <a:rPr lang="en-US" baseline="30000" dirty="0" smtClean="0">
                <a:solidFill>
                  <a:schemeClr val="bg1"/>
                </a:solidFill>
              </a:rPr>
              <a:t>2</a:t>
            </a:r>
            <a:r>
              <a:rPr lang="en-US" dirty="0" smtClean="0">
                <a:solidFill>
                  <a:schemeClr val="bg1"/>
                </a:solidFill>
              </a:rPr>
              <a:t> /kg = </a:t>
            </a:r>
            <a:r>
              <a:rPr lang="en-US" b="1" dirty="0" smtClean="0">
                <a:solidFill>
                  <a:schemeClr val="accent3"/>
                </a:solidFill>
              </a:rPr>
              <a:t>4 m/s</a:t>
            </a:r>
            <a:r>
              <a:rPr lang="en-US" b="1" baseline="30000" dirty="0" smtClean="0">
                <a:solidFill>
                  <a:schemeClr val="accent3"/>
                </a:solidFill>
              </a:rPr>
              <a:t>2</a:t>
            </a:r>
          </a:p>
        </p:txBody>
      </p:sp>
      <p:sp>
        <p:nvSpPr>
          <p:cNvPr id="4" name="Rectangle 3"/>
          <p:cNvSpPr/>
          <p:nvPr/>
        </p:nvSpPr>
        <p:spPr>
          <a:xfrm>
            <a:off x="457200" y="2711172"/>
            <a:ext cx="7282786" cy="1287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02458" y="5029200"/>
            <a:ext cx="2057400" cy="923330"/>
          </a:xfrm>
          <a:prstGeom prst="rect">
            <a:avLst/>
          </a:prstGeom>
          <a:noFill/>
        </p:spPr>
        <p:txBody>
          <a:bodyPr wrap="square" rtlCol="0">
            <a:spAutoFit/>
          </a:bodyPr>
          <a:lstStyle/>
          <a:p>
            <a:r>
              <a:rPr lang="en-US" dirty="0" smtClean="0">
                <a:solidFill>
                  <a:schemeClr val="bg1"/>
                </a:solidFill>
              </a:rPr>
              <a:t>Givens:  F=16N</a:t>
            </a:r>
          </a:p>
          <a:p>
            <a:r>
              <a:rPr lang="en-US" dirty="0">
                <a:solidFill>
                  <a:schemeClr val="bg1"/>
                </a:solidFill>
              </a:rPr>
              <a:t>	</a:t>
            </a:r>
            <a:r>
              <a:rPr lang="en-US" dirty="0" smtClean="0">
                <a:solidFill>
                  <a:schemeClr val="bg1"/>
                </a:solidFill>
              </a:rPr>
              <a:t>m=?kg</a:t>
            </a:r>
          </a:p>
          <a:p>
            <a:r>
              <a:rPr lang="en-US" dirty="0">
                <a:solidFill>
                  <a:schemeClr val="bg1"/>
                </a:solidFill>
              </a:rPr>
              <a:t>	</a:t>
            </a:r>
            <a:r>
              <a:rPr lang="en-US" dirty="0" smtClean="0">
                <a:solidFill>
                  <a:schemeClr val="bg1"/>
                </a:solidFill>
              </a:rPr>
              <a:t>a=5m/s</a:t>
            </a:r>
            <a:r>
              <a:rPr lang="en-US" baseline="30000" dirty="0" smtClean="0">
                <a:solidFill>
                  <a:schemeClr val="bg1"/>
                </a:solidFill>
              </a:rPr>
              <a:t>2</a:t>
            </a:r>
            <a:endParaRPr lang="en-US" baseline="30000" dirty="0">
              <a:solidFill>
                <a:schemeClr val="bg1"/>
              </a:solidFill>
            </a:endParaRPr>
          </a:p>
        </p:txBody>
      </p:sp>
      <p:sp>
        <p:nvSpPr>
          <p:cNvPr id="13" name="TextBox 12"/>
          <p:cNvSpPr txBox="1"/>
          <p:nvPr/>
        </p:nvSpPr>
        <p:spPr>
          <a:xfrm>
            <a:off x="3679493" y="4890938"/>
            <a:ext cx="2819399" cy="1477328"/>
          </a:xfrm>
          <a:prstGeom prst="rect">
            <a:avLst/>
          </a:prstGeom>
          <a:noFill/>
        </p:spPr>
        <p:txBody>
          <a:bodyPr wrap="square" rtlCol="0">
            <a:spAutoFit/>
          </a:bodyPr>
          <a:lstStyle/>
          <a:p>
            <a:r>
              <a:rPr lang="en-US" dirty="0" smtClean="0">
                <a:solidFill>
                  <a:schemeClr val="bg1"/>
                </a:solidFill>
              </a:rPr>
              <a:t>Formula? F=ma</a:t>
            </a:r>
          </a:p>
          <a:p>
            <a:r>
              <a:rPr lang="en-US" dirty="0">
                <a:solidFill>
                  <a:schemeClr val="bg1"/>
                </a:solidFill>
              </a:rPr>
              <a:t> </a:t>
            </a:r>
            <a:r>
              <a:rPr lang="en-US" dirty="0" smtClean="0">
                <a:solidFill>
                  <a:schemeClr val="bg1"/>
                </a:solidFill>
              </a:rPr>
              <a:t>           16N = m x 5m/s</a:t>
            </a:r>
            <a:r>
              <a:rPr lang="en-US" baseline="30000" dirty="0" smtClean="0">
                <a:solidFill>
                  <a:schemeClr val="bg1"/>
                </a:solidFill>
              </a:rPr>
              <a:t>2</a:t>
            </a:r>
          </a:p>
          <a:p>
            <a:r>
              <a:rPr lang="en-US" dirty="0">
                <a:solidFill>
                  <a:schemeClr val="bg1"/>
                </a:solidFill>
              </a:rPr>
              <a:t>             </a:t>
            </a:r>
            <a:r>
              <a:rPr lang="en-US" dirty="0" smtClean="0">
                <a:solidFill>
                  <a:schemeClr val="bg1"/>
                </a:solidFill>
              </a:rPr>
              <a:t>16N/5m/s</a:t>
            </a:r>
            <a:r>
              <a:rPr lang="en-US" baseline="30000" dirty="0" smtClean="0">
                <a:solidFill>
                  <a:schemeClr val="bg1"/>
                </a:solidFill>
              </a:rPr>
              <a:t>2</a:t>
            </a:r>
            <a:r>
              <a:rPr lang="en-US" dirty="0" smtClean="0">
                <a:solidFill>
                  <a:schemeClr val="bg1"/>
                </a:solidFill>
              </a:rPr>
              <a:t> = m</a:t>
            </a:r>
            <a:endParaRPr lang="en-US" baseline="30000" dirty="0" smtClean="0">
              <a:solidFill>
                <a:schemeClr val="bg1"/>
              </a:solidFill>
            </a:endParaRPr>
          </a:p>
          <a:p>
            <a:r>
              <a:rPr lang="en-US" baseline="30000" dirty="0" smtClean="0">
                <a:solidFill>
                  <a:schemeClr val="bg1"/>
                </a:solidFill>
              </a:rPr>
              <a:t> </a:t>
            </a:r>
            <a:r>
              <a:rPr lang="en-US" dirty="0" smtClean="0">
                <a:solidFill>
                  <a:schemeClr val="bg1"/>
                </a:solidFill>
              </a:rPr>
              <a:t>             3.2kgxm/s</a:t>
            </a:r>
            <a:r>
              <a:rPr lang="en-US" baseline="30000" dirty="0" smtClean="0">
                <a:solidFill>
                  <a:schemeClr val="bg1"/>
                </a:solidFill>
              </a:rPr>
              <a:t>2</a:t>
            </a:r>
            <a:r>
              <a:rPr lang="en-US" dirty="0" smtClean="0">
                <a:solidFill>
                  <a:schemeClr val="bg1"/>
                </a:solidFill>
              </a:rPr>
              <a:t>/m/s</a:t>
            </a:r>
            <a:r>
              <a:rPr lang="en-US" baseline="30000" dirty="0" smtClean="0">
                <a:solidFill>
                  <a:schemeClr val="bg1"/>
                </a:solidFill>
              </a:rPr>
              <a:t>2</a:t>
            </a:r>
            <a:r>
              <a:rPr lang="en-US" dirty="0" smtClean="0">
                <a:solidFill>
                  <a:schemeClr val="bg1"/>
                </a:solidFill>
              </a:rPr>
              <a:t> =m</a:t>
            </a:r>
          </a:p>
          <a:p>
            <a:r>
              <a:rPr lang="en-US" dirty="0">
                <a:solidFill>
                  <a:schemeClr val="bg1"/>
                </a:solidFill>
              </a:rPr>
              <a:t>	</a:t>
            </a:r>
            <a:r>
              <a:rPr lang="en-US" b="1" dirty="0" smtClean="0">
                <a:solidFill>
                  <a:schemeClr val="accent3"/>
                </a:solidFill>
              </a:rPr>
              <a:t>3.2 kg=m</a:t>
            </a:r>
          </a:p>
        </p:txBody>
      </p:sp>
      <p:sp>
        <p:nvSpPr>
          <p:cNvPr id="15" name="Rectangle 14"/>
          <p:cNvSpPr/>
          <p:nvPr/>
        </p:nvSpPr>
        <p:spPr>
          <a:xfrm>
            <a:off x="757450" y="4915530"/>
            <a:ext cx="6100550" cy="1637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993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fade">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fade">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xEl>
                                              <p:pRg st="1" end="1"/>
                                            </p:txEl>
                                          </p:spTgt>
                                        </p:tgtEl>
                                        <p:attrNameLst>
                                          <p:attrName>style.visibility</p:attrName>
                                        </p:attrNameLst>
                                      </p:cBhvr>
                                      <p:to>
                                        <p:strVal val="visible"/>
                                      </p:to>
                                    </p:set>
                                    <p:animEffect transition="in" filter="fade">
                                      <p:cBhvr>
                                        <p:cTn id="72" dur="500"/>
                                        <p:tgtEl>
                                          <p:spTgt spid="1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xEl>
                                              <p:pRg st="2" end="2"/>
                                            </p:txEl>
                                          </p:spTgt>
                                        </p:tgtEl>
                                        <p:attrNameLst>
                                          <p:attrName>style.visibility</p:attrName>
                                        </p:attrNameLst>
                                      </p:cBhvr>
                                      <p:to>
                                        <p:strVal val="visible"/>
                                      </p:to>
                                    </p:set>
                                    <p:animEffect transition="in" filter="fade">
                                      <p:cBhvr>
                                        <p:cTn id="77" dur="500"/>
                                        <p:tgtEl>
                                          <p:spTgt spid="1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xEl>
                                              <p:pRg st="0" end="0"/>
                                            </p:txEl>
                                          </p:spTgt>
                                        </p:tgtEl>
                                        <p:attrNameLst>
                                          <p:attrName>style.visibility</p:attrName>
                                        </p:attrNameLst>
                                      </p:cBhvr>
                                      <p:to>
                                        <p:strVal val="visible"/>
                                      </p:to>
                                    </p:set>
                                    <p:animEffect transition="in" filter="fade">
                                      <p:cBhvr>
                                        <p:cTn id="82" dur="500"/>
                                        <p:tgtEl>
                                          <p:spTgt spid="13">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
                                            <p:txEl>
                                              <p:pRg st="1" end="1"/>
                                            </p:txEl>
                                          </p:spTgt>
                                        </p:tgtEl>
                                        <p:attrNameLst>
                                          <p:attrName>style.visibility</p:attrName>
                                        </p:attrNameLst>
                                      </p:cBhvr>
                                      <p:to>
                                        <p:strVal val="visible"/>
                                      </p:to>
                                    </p:set>
                                    <p:animEffect transition="in" filter="fade">
                                      <p:cBhvr>
                                        <p:cTn id="87" dur="500"/>
                                        <p:tgtEl>
                                          <p:spTgt spid="13">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3">
                                            <p:txEl>
                                              <p:pRg st="2" end="2"/>
                                            </p:txEl>
                                          </p:spTgt>
                                        </p:tgtEl>
                                        <p:attrNameLst>
                                          <p:attrName>style.visibility</p:attrName>
                                        </p:attrNameLst>
                                      </p:cBhvr>
                                      <p:to>
                                        <p:strVal val="visible"/>
                                      </p:to>
                                    </p:set>
                                    <p:animEffect transition="in" filter="fade">
                                      <p:cBhvr>
                                        <p:cTn id="92" dur="500"/>
                                        <p:tgtEl>
                                          <p:spTgt spid="13">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
                                            <p:txEl>
                                              <p:pRg st="3" end="3"/>
                                            </p:txEl>
                                          </p:spTgt>
                                        </p:tgtEl>
                                        <p:attrNameLst>
                                          <p:attrName>style.visibility</p:attrName>
                                        </p:attrNameLst>
                                      </p:cBhvr>
                                      <p:to>
                                        <p:strVal val="visible"/>
                                      </p:to>
                                    </p:set>
                                    <p:animEffect transition="in" filter="fade">
                                      <p:cBhvr>
                                        <p:cTn id="97" dur="500"/>
                                        <p:tgtEl>
                                          <p:spTgt spid="13">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3">
                                            <p:txEl>
                                              <p:pRg st="4" end="4"/>
                                            </p:txEl>
                                          </p:spTgt>
                                        </p:tgtEl>
                                        <p:attrNameLst>
                                          <p:attrName>style.visibility</p:attrName>
                                        </p:attrNameLst>
                                      </p:cBhvr>
                                      <p:to>
                                        <p:strVal val="visible"/>
                                      </p:to>
                                    </p:set>
                                    <p:animEffect transition="in" filter="fade">
                                      <p:cBhvr>
                                        <p:cTn id="102" dur="500"/>
                                        <p:tgtEl>
                                          <p:spTgt spid="13">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3.5 Newton's 2nd law: linking F, m, &amp; a</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6" name="Cloud Callout 5"/>
          <p:cNvSpPr/>
          <p:nvPr/>
        </p:nvSpPr>
        <p:spPr>
          <a:xfrm>
            <a:off x="457200" y="1219200"/>
            <a:ext cx="3962400" cy="838200"/>
          </a:xfrm>
          <a:prstGeom prst="cloudCallout">
            <a:avLst>
              <a:gd name="adj1" fmla="val 82001"/>
              <a:gd name="adj2" fmla="val 9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Check Your Understanding </a:t>
            </a:r>
          </a:p>
        </p:txBody>
      </p:sp>
      <p:sp>
        <p:nvSpPr>
          <p:cNvPr id="2" name="Rectangle 1"/>
          <p:cNvSpPr/>
          <p:nvPr/>
        </p:nvSpPr>
        <p:spPr>
          <a:xfrm>
            <a:off x="266700" y="2093793"/>
            <a:ext cx="8305800" cy="4401205"/>
          </a:xfrm>
          <a:prstGeom prst="rect">
            <a:avLst/>
          </a:prstGeom>
        </p:spPr>
        <p:txBody>
          <a:bodyPr wrap="square">
            <a:spAutoFit/>
          </a:bodyPr>
          <a:lstStyle/>
          <a:p>
            <a:r>
              <a:rPr lang="en-US" sz="2000" dirty="0" smtClean="0">
                <a:solidFill>
                  <a:schemeClr val="bg1">
                    <a:lumMod val="75000"/>
                  </a:schemeClr>
                </a:solidFill>
              </a:rPr>
              <a:t>3</a:t>
            </a:r>
            <a:r>
              <a:rPr lang="en-US" sz="2000" dirty="0">
                <a:solidFill>
                  <a:schemeClr val="bg1">
                    <a:lumMod val="75000"/>
                  </a:schemeClr>
                </a:solidFill>
              </a:rPr>
              <a:t>. An object is accelerating at 2 m/s</a:t>
            </a:r>
            <a:r>
              <a:rPr lang="en-US" sz="2000" baseline="30000" dirty="0">
                <a:solidFill>
                  <a:schemeClr val="bg1">
                    <a:lumMod val="75000"/>
                  </a:schemeClr>
                </a:solidFill>
              </a:rPr>
              <a:t>2</a:t>
            </a:r>
            <a:r>
              <a:rPr lang="en-US" sz="2000" dirty="0">
                <a:solidFill>
                  <a:schemeClr val="bg1">
                    <a:lumMod val="75000"/>
                  </a:schemeClr>
                </a:solidFill>
              </a:rPr>
              <a:t>. If the net force is tripled and the mass of the object is doubled, what is the new acceleration?</a:t>
            </a: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smtClean="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a:p>
            <a:r>
              <a:rPr lang="en-US" sz="2000" dirty="0">
                <a:solidFill>
                  <a:schemeClr val="bg1">
                    <a:lumMod val="75000"/>
                  </a:schemeClr>
                </a:solidFill>
              </a:rPr>
              <a:t>4. An object is accelerating at 2 m/s</a:t>
            </a:r>
            <a:r>
              <a:rPr lang="en-US" sz="2000" baseline="30000" dirty="0">
                <a:solidFill>
                  <a:schemeClr val="bg1">
                    <a:lumMod val="75000"/>
                  </a:schemeClr>
                </a:solidFill>
              </a:rPr>
              <a:t>2</a:t>
            </a:r>
            <a:r>
              <a:rPr lang="en-US" sz="2000" dirty="0">
                <a:solidFill>
                  <a:schemeClr val="bg1">
                    <a:lumMod val="75000"/>
                  </a:schemeClr>
                </a:solidFill>
              </a:rPr>
              <a:t>. If the net force is tripled and the mass of the object is halved, what is the new acceleration</a:t>
            </a:r>
            <a:r>
              <a:rPr lang="en-US" sz="2000" dirty="0" smtClean="0">
                <a:solidFill>
                  <a:schemeClr val="bg1">
                    <a:lumMod val="75000"/>
                  </a:schemeClr>
                </a:solidFill>
              </a:rPr>
              <a:t>?</a:t>
            </a:r>
          </a:p>
          <a:p>
            <a:endParaRPr lang="en-US" sz="2000" dirty="0">
              <a:solidFill>
                <a:schemeClr val="bg1">
                  <a:lumMod val="75000"/>
                </a:schemeClr>
              </a:solidFill>
            </a:endParaRPr>
          </a:p>
          <a:p>
            <a:r>
              <a:rPr lang="en-US" sz="2000" i="1" dirty="0" smtClean="0">
                <a:solidFill>
                  <a:schemeClr val="bg1"/>
                </a:solidFill>
              </a:rPr>
              <a:t>A volunteer willing to  come to the board?...</a:t>
            </a:r>
            <a:endParaRPr lang="en-US" sz="2000" i="1" dirty="0">
              <a:solidFill>
                <a:schemeClr val="bg1"/>
              </a:solidFill>
            </a:endParaRP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p:txBody>
      </p:sp>
      <p:sp>
        <p:nvSpPr>
          <p:cNvPr id="7" name="TextBox 6"/>
          <p:cNvSpPr txBox="1"/>
          <p:nvPr/>
        </p:nvSpPr>
        <p:spPr>
          <a:xfrm>
            <a:off x="457200" y="2895600"/>
            <a:ext cx="2819400" cy="1384995"/>
          </a:xfrm>
          <a:prstGeom prst="rect">
            <a:avLst/>
          </a:prstGeom>
          <a:noFill/>
        </p:spPr>
        <p:txBody>
          <a:bodyPr wrap="square" rtlCol="0">
            <a:spAutoFit/>
          </a:bodyPr>
          <a:lstStyle/>
          <a:p>
            <a:r>
              <a:rPr lang="en-US" dirty="0" smtClean="0">
                <a:solidFill>
                  <a:schemeClr val="bg1"/>
                </a:solidFill>
              </a:rPr>
              <a:t>Givens:  F= tripled (3F)</a:t>
            </a:r>
          </a:p>
          <a:p>
            <a:r>
              <a:rPr lang="en-US" dirty="0">
                <a:solidFill>
                  <a:schemeClr val="bg1"/>
                </a:solidFill>
              </a:rPr>
              <a:t>	</a:t>
            </a:r>
            <a:r>
              <a:rPr lang="en-US" dirty="0" smtClean="0">
                <a:solidFill>
                  <a:schemeClr val="bg1"/>
                </a:solidFill>
              </a:rPr>
              <a:t>m= doubled (2m)</a:t>
            </a:r>
          </a:p>
          <a:p>
            <a:r>
              <a:rPr lang="en-US" dirty="0">
                <a:solidFill>
                  <a:schemeClr val="bg1"/>
                </a:solidFill>
              </a:rPr>
              <a:t>	</a:t>
            </a:r>
            <a:r>
              <a:rPr lang="en-US" dirty="0" err="1" smtClean="0">
                <a:solidFill>
                  <a:schemeClr val="bg1"/>
                </a:solidFill>
              </a:rPr>
              <a:t>a</a:t>
            </a:r>
            <a:r>
              <a:rPr lang="en-US" baseline="-25000" dirty="0" err="1" smtClean="0">
                <a:solidFill>
                  <a:schemeClr val="bg1"/>
                </a:solidFill>
              </a:rPr>
              <a:t>before</a:t>
            </a:r>
            <a:r>
              <a:rPr lang="en-US" dirty="0" smtClean="0">
                <a:solidFill>
                  <a:schemeClr val="bg1"/>
                </a:solidFill>
              </a:rPr>
              <a:t>=2 m/s</a:t>
            </a:r>
            <a:r>
              <a:rPr lang="en-US" baseline="30000" dirty="0" smtClean="0">
                <a:solidFill>
                  <a:schemeClr val="bg1"/>
                </a:solidFill>
              </a:rPr>
              <a:t>2</a:t>
            </a:r>
          </a:p>
          <a:p>
            <a:r>
              <a:rPr lang="en-US" dirty="0" smtClean="0">
                <a:solidFill>
                  <a:schemeClr val="bg1"/>
                </a:solidFill>
              </a:rPr>
              <a:t>	</a:t>
            </a:r>
            <a:r>
              <a:rPr lang="en-US" dirty="0" err="1" smtClean="0">
                <a:solidFill>
                  <a:schemeClr val="bg1"/>
                </a:solidFill>
              </a:rPr>
              <a:t>a</a:t>
            </a:r>
            <a:r>
              <a:rPr lang="en-US" baseline="-25000" dirty="0" err="1" smtClean="0">
                <a:solidFill>
                  <a:schemeClr val="bg1"/>
                </a:solidFill>
              </a:rPr>
              <a:t>after</a:t>
            </a:r>
            <a:r>
              <a:rPr lang="en-US" dirty="0" smtClean="0">
                <a:solidFill>
                  <a:schemeClr val="bg1"/>
                </a:solidFill>
              </a:rPr>
              <a:t>=?</a:t>
            </a:r>
            <a:r>
              <a:rPr lang="en-US" dirty="0">
                <a:solidFill>
                  <a:schemeClr val="bg1"/>
                </a:solidFill>
              </a:rPr>
              <a:t>m/s</a:t>
            </a:r>
            <a:r>
              <a:rPr lang="en-US" baseline="30000" dirty="0">
                <a:solidFill>
                  <a:schemeClr val="bg1"/>
                </a:solidFill>
              </a:rPr>
              <a:t>2</a:t>
            </a:r>
          </a:p>
          <a:p>
            <a:endParaRPr lang="en-US" baseline="30000" dirty="0">
              <a:solidFill>
                <a:schemeClr val="bg1"/>
              </a:solidFill>
            </a:endParaRPr>
          </a:p>
        </p:txBody>
      </p:sp>
      <p:sp>
        <p:nvSpPr>
          <p:cNvPr id="8" name="TextBox 7"/>
          <p:cNvSpPr txBox="1"/>
          <p:nvPr/>
        </p:nvSpPr>
        <p:spPr>
          <a:xfrm>
            <a:off x="2928013" y="2757100"/>
            <a:ext cx="4691987" cy="1477328"/>
          </a:xfrm>
          <a:prstGeom prst="rect">
            <a:avLst/>
          </a:prstGeom>
          <a:noFill/>
        </p:spPr>
        <p:txBody>
          <a:bodyPr wrap="square" rtlCol="0">
            <a:spAutoFit/>
          </a:bodyPr>
          <a:lstStyle/>
          <a:p>
            <a:r>
              <a:rPr lang="en-US" dirty="0" smtClean="0">
                <a:solidFill>
                  <a:schemeClr val="bg1"/>
                </a:solidFill>
              </a:rPr>
              <a:t>Formula? F=ma </a:t>
            </a:r>
            <a:r>
              <a:rPr lang="en-US" dirty="0" smtClean="0">
                <a:solidFill>
                  <a:schemeClr val="bg1"/>
                </a:solidFill>
                <a:sym typeface="Wingdings" panose="05000000000000000000" pitchFamily="2" charset="2"/>
              </a:rPr>
              <a:t> a=F/m</a:t>
            </a:r>
            <a:endParaRPr lang="en-US" dirty="0" smtClean="0">
              <a:solidFill>
                <a:schemeClr val="bg1"/>
              </a:solidFill>
            </a:endParaRPr>
          </a:p>
          <a:p>
            <a:r>
              <a:rPr lang="en-US" dirty="0">
                <a:solidFill>
                  <a:schemeClr val="bg1"/>
                </a:solidFill>
              </a:rPr>
              <a:t> </a:t>
            </a:r>
            <a:r>
              <a:rPr lang="en-US" dirty="0" smtClean="0">
                <a:solidFill>
                  <a:schemeClr val="bg1"/>
                </a:solidFill>
              </a:rPr>
              <a:t>           		2m/s</a:t>
            </a:r>
            <a:r>
              <a:rPr lang="en-US" baseline="30000" dirty="0" smtClean="0">
                <a:solidFill>
                  <a:schemeClr val="bg1"/>
                </a:solidFill>
              </a:rPr>
              <a:t>2</a:t>
            </a:r>
            <a:r>
              <a:rPr lang="en-US" dirty="0" smtClean="0">
                <a:solidFill>
                  <a:schemeClr val="bg1"/>
                </a:solidFill>
              </a:rPr>
              <a:t> = ?N/? kg</a:t>
            </a:r>
          </a:p>
          <a:p>
            <a:r>
              <a:rPr lang="en-US" dirty="0">
                <a:solidFill>
                  <a:schemeClr val="bg1"/>
                </a:solidFill>
              </a:rPr>
              <a:t> 		2m/s</a:t>
            </a:r>
            <a:r>
              <a:rPr lang="en-US" baseline="30000" dirty="0">
                <a:solidFill>
                  <a:schemeClr val="bg1"/>
                </a:solidFill>
              </a:rPr>
              <a:t>2</a:t>
            </a:r>
            <a:r>
              <a:rPr lang="en-US" dirty="0">
                <a:solidFill>
                  <a:schemeClr val="bg1"/>
                </a:solidFill>
              </a:rPr>
              <a:t> = </a:t>
            </a:r>
            <a:r>
              <a:rPr lang="en-US" dirty="0" smtClean="0">
                <a:solidFill>
                  <a:schemeClr val="bg1"/>
                </a:solidFill>
              </a:rPr>
              <a:t>4N/2kg</a:t>
            </a:r>
            <a:r>
              <a:rPr lang="en-US" baseline="30000" dirty="0" smtClean="0">
                <a:solidFill>
                  <a:schemeClr val="bg1"/>
                </a:solidFill>
              </a:rPr>
              <a:t> </a:t>
            </a:r>
            <a:r>
              <a:rPr lang="en-US" dirty="0" smtClean="0">
                <a:solidFill>
                  <a:schemeClr val="bg1"/>
                </a:solidFill>
              </a:rPr>
              <a:t>         </a:t>
            </a:r>
          </a:p>
          <a:p>
            <a:r>
              <a:rPr lang="en-US" dirty="0" smtClean="0">
                <a:solidFill>
                  <a:schemeClr val="bg1"/>
                </a:solidFill>
              </a:rPr>
              <a:t>Now factor in your “givens” to find</a:t>
            </a:r>
            <a:r>
              <a:rPr lang="en-US" dirty="0">
                <a:solidFill>
                  <a:schemeClr val="bg1"/>
                </a:solidFill>
              </a:rPr>
              <a:t> </a:t>
            </a:r>
            <a:r>
              <a:rPr lang="en-US" dirty="0" err="1">
                <a:solidFill>
                  <a:schemeClr val="bg1"/>
                </a:solidFill>
              </a:rPr>
              <a:t>a</a:t>
            </a:r>
            <a:r>
              <a:rPr lang="en-US" baseline="-25000" dirty="0" err="1">
                <a:solidFill>
                  <a:schemeClr val="bg1"/>
                </a:solidFill>
              </a:rPr>
              <a:t>after</a:t>
            </a:r>
            <a:endParaRPr lang="en-US" dirty="0" smtClean="0">
              <a:solidFill>
                <a:schemeClr val="bg1"/>
              </a:solidFill>
            </a:endParaRPr>
          </a:p>
          <a:p>
            <a:r>
              <a:rPr lang="en-US" dirty="0" smtClean="0">
                <a:solidFill>
                  <a:schemeClr val="bg1"/>
                </a:solidFill>
              </a:rPr>
              <a:t>	</a:t>
            </a:r>
            <a:r>
              <a:rPr lang="en-US" dirty="0">
                <a:solidFill>
                  <a:schemeClr val="bg1"/>
                </a:solidFill>
              </a:rPr>
              <a:t> </a:t>
            </a:r>
            <a:r>
              <a:rPr lang="en-US" dirty="0" err="1" smtClean="0">
                <a:solidFill>
                  <a:schemeClr val="bg1"/>
                </a:solidFill>
              </a:rPr>
              <a:t>a</a:t>
            </a:r>
            <a:r>
              <a:rPr lang="en-US" baseline="-25000" dirty="0" err="1" smtClean="0">
                <a:solidFill>
                  <a:schemeClr val="bg1"/>
                </a:solidFill>
              </a:rPr>
              <a:t>after</a:t>
            </a:r>
            <a:r>
              <a:rPr lang="en-US" dirty="0" smtClean="0">
                <a:solidFill>
                  <a:schemeClr val="bg1"/>
                </a:solidFill>
              </a:rPr>
              <a:t>= 3x4N/2x2kg = 12N/4kg = </a:t>
            </a:r>
            <a:r>
              <a:rPr lang="en-US" b="1" dirty="0" smtClean="0">
                <a:solidFill>
                  <a:schemeClr val="accent3"/>
                </a:solidFill>
              </a:rPr>
              <a:t>3 m/s</a:t>
            </a:r>
            <a:r>
              <a:rPr lang="en-US" b="1" baseline="30000" dirty="0" smtClean="0">
                <a:solidFill>
                  <a:schemeClr val="accent3"/>
                </a:solidFill>
              </a:rPr>
              <a:t>2</a:t>
            </a:r>
          </a:p>
        </p:txBody>
      </p:sp>
      <p:sp>
        <p:nvSpPr>
          <p:cNvPr id="3" name="Oval Callout 2"/>
          <p:cNvSpPr/>
          <p:nvPr/>
        </p:nvSpPr>
        <p:spPr>
          <a:xfrm>
            <a:off x="6934200" y="2514599"/>
            <a:ext cx="1905000" cy="1442829"/>
          </a:xfrm>
          <a:prstGeom prst="wedgeEllipseCallout">
            <a:avLst>
              <a:gd name="adj1" fmla="val -72980"/>
              <a:gd name="adj2" fmla="val -3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to do?...The </a:t>
            </a:r>
            <a:r>
              <a:rPr lang="en-US" dirty="0" err="1" smtClean="0"/>
              <a:t>Lampinen</a:t>
            </a:r>
            <a:r>
              <a:rPr lang="en-US" dirty="0" smtClean="0"/>
              <a:t> method…</a:t>
            </a:r>
            <a:endParaRPr lang="en-US" dirty="0"/>
          </a:p>
        </p:txBody>
      </p:sp>
      <p:sp>
        <p:nvSpPr>
          <p:cNvPr id="9" name="Rectangle 8"/>
          <p:cNvSpPr/>
          <p:nvPr/>
        </p:nvSpPr>
        <p:spPr>
          <a:xfrm>
            <a:off x="279210" y="2852037"/>
            <a:ext cx="7340790" cy="1382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9807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Effect transition="in" filter="fade">
                                      <p:cBhvr>
                                        <p:cTn id="6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3.6 Friction: the Bane of Forces in Forces in the Real World</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2" name="Rectangle 1"/>
          <p:cNvSpPr/>
          <p:nvPr/>
        </p:nvSpPr>
        <p:spPr>
          <a:xfrm>
            <a:off x="296270" y="1410831"/>
            <a:ext cx="8305800" cy="2246769"/>
          </a:xfrm>
          <a:prstGeom prst="rect">
            <a:avLst/>
          </a:prstGeom>
        </p:spPr>
        <p:txBody>
          <a:bodyPr wrap="square">
            <a:spAutoFit/>
          </a:bodyPr>
          <a:lstStyle/>
          <a:p>
            <a:r>
              <a:rPr lang="en-US" sz="2000" dirty="0" smtClean="0">
                <a:solidFill>
                  <a:schemeClr val="bg1">
                    <a:lumMod val="75000"/>
                  </a:schemeClr>
                </a:solidFill>
              </a:rPr>
              <a:t>•Why </a:t>
            </a:r>
            <a:r>
              <a:rPr lang="en-US" sz="2000" dirty="0">
                <a:solidFill>
                  <a:schemeClr val="bg1">
                    <a:lumMod val="75000"/>
                  </a:schemeClr>
                </a:solidFill>
              </a:rPr>
              <a:t>do objects which encounter air resistance ultimately reach a </a:t>
            </a:r>
            <a:r>
              <a:rPr lang="en-US" sz="2000" b="1" dirty="0">
                <a:solidFill>
                  <a:schemeClr val="bg1"/>
                </a:solidFill>
              </a:rPr>
              <a:t>terminal velocity</a:t>
            </a:r>
            <a:r>
              <a:rPr lang="en-US" sz="2000" dirty="0">
                <a:solidFill>
                  <a:schemeClr val="bg1">
                    <a:lumMod val="75000"/>
                  </a:schemeClr>
                </a:solidFill>
              </a:rPr>
              <a:t> (a point of no more acceleration)? </a:t>
            </a:r>
          </a:p>
          <a:p>
            <a:r>
              <a:rPr lang="en-US" sz="2000" dirty="0" smtClean="0">
                <a:solidFill>
                  <a:schemeClr val="bg1">
                    <a:lumMod val="75000"/>
                  </a:schemeClr>
                </a:solidFill>
              </a:rPr>
              <a:t>•In </a:t>
            </a:r>
            <a:r>
              <a:rPr lang="en-US" sz="2000" dirty="0">
                <a:solidFill>
                  <a:schemeClr val="bg1">
                    <a:lumMod val="75000"/>
                  </a:schemeClr>
                </a:solidFill>
              </a:rPr>
              <a:t>situations in which there is air resistance, why do massive objects fall faster than less massive objects? </a:t>
            </a: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p:txBody>
      </p:sp>
      <p:sp>
        <p:nvSpPr>
          <p:cNvPr id="3" name="Rectangle 2"/>
          <p:cNvSpPr/>
          <p:nvPr/>
        </p:nvSpPr>
        <p:spPr>
          <a:xfrm>
            <a:off x="296270" y="4044077"/>
            <a:ext cx="8619129" cy="2862322"/>
          </a:xfrm>
          <a:prstGeom prst="rect">
            <a:avLst/>
          </a:prstGeom>
        </p:spPr>
        <p:txBody>
          <a:bodyPr wrap="square">
            <a:spAutoFit/>
          </a:bodyPr>
          <a:lstStyle/>
          <a:p>
            <a:r>
              <a:rPr lang="en-US" sz="2000" dirty="0">
                <a:solidFill>
                  <a:schemeClr val="bg1">
                    <a:lumMod val="85000"/>
                  </a:schemeClr>
                </a:solidFill>
              </a:rPr>
              <a:t>Friction:  a few rules	</a:t>
            </a:r>
          </a:p>
          <a:p>
            <a:endParaRPr lang="en-US" sz="2000" dirty="0">
              <a:solidFill>
                <a:schemeClr val="bg1">
                  <a:lumMod val="85000"/>
                </a:schemeClr>
              </a:solidFill>
            </a:endParaRPr>
          </a:p>
          <a:p>
            <a:r>
              <a:rPr lang="en-US" sz="2000" dirty="0">
                <a:solidFill>
                  <a:schemeClr val="bg1">
                    <a:lumMod val="85000"/>
                  </a:schemeClr>
                </a:solidFill>
              </a:rPr>
              <a:t>	1.   It ALWAYS acts in a direction opposite to motion.</a:t>
            </a:r>
          </a:p>
          <a:p>
            <a:r>
              <a:rPr lang="en-US" sz="2000" dirty="0">
                <a:solidFill>
                  <a:schemeClr val="bg1">
                    <a:lumMod val="85000"/>
                  </a:schemeClr>
                </a:solidFill>
              </a:rPr>
              <a:t>	2.   It depends upon the kinds of materials passing by one another </a:t>
            </a:r>
          </a:p>
          <a:p>
            <a:r>
              <a:rPr lang="en-US" sz="2000" dirty="0" smtClean="0">
                <a:solidFill>
                  <a:schemeClr val="bg1">
                    <a:lumMod val="85000"/>
                  </a:schemeClr>
                </a:solidFill>
              </a:rPr>
              <a:t>	3.   It </a:t>
            </a:r>
            <a:r>
              <a:rPr lang="en-US" sz="2000" dirty="0">
                <a:solidFill>
                  <a:schemeClr val="bg1">
                    <a:lumMod val="85000"/>
                  </a:schemeClr>
                </a:solidFill>
              </a:rPr>
              <a:t>depends on how the objects are pressed together.</a:t>
            </a:r>
          </a:p>
          <a:p>
            <a:endParaRPr lang="en-US" sz="2000" dirty="0">
              <a:solidFill>
                <a:schemeClr val="bg1">
                  <a:lumMod val="85000"/>
                </a:schemeClr>
              </a:solidFill>
            </a:endParaRPr>
          </a:p>
          <a:p>
            <a:r>
              <a:rPr lang="en-US" sz="2000" dirty="0">
                <a:solidFill>
                  <a:schemeClr val="bg1">
                    <a:lumMod val="85000"/>
                  </a:schemeClr>
                </a:solidFill>
              </a:rPr>
              <a:t>Types: </a:t>
            </a:r>
            <a:r>
              <a:rPr lang="en-US" sz="2000" dirty="0" smtClean="0">
                <a:solidFill>
                  <a:schemeClr val="bg1">
                    <a:lumMod val="85000"/>
                  </a:schemeClr>
                </a:solidFill>
              </a:rPr>
              <a:t>      </a:t>
            </a:r>
            <a:r>
              <a:rPr lang="en-US" sz="2000" dirty="0">
                <a:solidFill>
                  <a:schemeClr val="bg1">
                    <a:lumMod val="85000"/>
                  </a:schemeClr>
                </a:solidFill>
              </a:rPr>
              <a:t>a.   solid to solid (</a:t>
            </a:r>
            <a:r>
              <a:rPr lang="en-US" sz="2000" dirty="0" err="1">
                <a:solidFill>
                  <a:schemeClr val="bg1">
                    <a:lumMod val="85000"/>
                  </a:schemeClr>
                </a:solidFill>
              </a:rPr>
              <a:t>eg</a:t>
            </a:r>
            <a:r>
              <a:rPr lang="en-US" sz="2000" dirty="0">
                <a:solidFill>
                  <a:schemeClr val="bg1">
                    <a:lumMod val="85000"/>
                  </a:schemeClr>
                </a:solidFill>
              </a:rPr>
              <a:t>. notebook on table, crate on floor)</a:t>
            </a:r>
          </a:p>
          <a:p>
            <a:r>
              <a:rPr lang="en-US" sz="2000" dirty="0">
                <a:solidFill>
                  <a:schemeClr val="bg1">
                    <a:lumMod val="85000"/>
                  </a:schemeClr>
                </a:solidFill>
              </a:rPr>
              <a:t>	</a:t>
            </a:r>
            <a:r>
              <a:rPr lang="en-US" sz="2000" dirty="0" smtClean="0">
                <a:solidFill>
                  <a:schemeClr val="bg1">
                    <a:lumMod val="85000"/>
                  </a:schemeClr>
                </a:solidFill>
              </a:rPr>
              <a:t>b.   solid </a:t>
            </a:r>
            <a:r>
              <a:rPr lang="en-US" sz="2000" dirty="0">
                <a:solidFill>
                  <a:schemeClr val="bg1">
                    <a:lumMod val="85000"/>
                  </a:schemeClr>
                </a:solidFill>
              </a:rPr>
              <a:t>to fluid (liquid: boat against water) (air: ball falling—also known as _____ _______ . </a:t>
            </a:r>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14800" y="2552412"/>
            <a:ext cx="4162425" cy="1962150"/>
          </a:xfrm>
          <a:prstGeom prst="rect">
            <a:avLst/>
          </a:prstGeom>
          <a:noFill/>
          <a:ln>
            <a:noFill/>
          </a:ln>
        </p:spPr>
      </p:pic>
    </p:spTree>
    <p:extLst>
      <p:ext uri="{BB962C8B-B14F-4D97-AF65-F5344CB8AC3E}">
        <p14:creationId xmlns:p14="http://schemas.microsoft.com/office/powerpoint/2010/main" xmlns="" val="15792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3.6 Friction: the Bane of Forces in Forces in the Real World</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2" name="Rectangle 1"/>
          <p:cNvSpPr/>
          <p:nvPr/>
        </p:nvSpPr>
        <p:spPr>
          <a:xfrm>
            <a:off x="296270" y="1410831"/>
            <a:ext cx="8305800" cy="2554545"/>
          </a:xfrm>
          <a:prstGeom prst="rect">
            <a:avLst/>
          </a:prstGeom>
        </p:spPr>
        <p:txBody>
          <a:bodyPr wrap="square">
            <a:spAutoFit/>
          </a:bodyPr>
          <a:lstStyle/>
          <a:p>
            <a:r>
              <a:rPr lang="en-US" sz="2000" dirty="0">
                <a:solidFill>
                  <a:schemeClr val="bg1">
                    <a:lumMod val="75000"/>
                  </a:schemeClr>
                </a:solidFill>
              </a:rPr>
              <a:t>But friction is not all bad. In fact, it has a lot to do with life as we know it here on Earth. Without it, we wouldn't be able to walk, sit in a chair, climb stairs, or use a mouse to surf the web. Everything would just keep slipping and falling all over the place. (Or could it?…considering that friction produces heat…without it, could life </a:t>
            </a:r>
            <a:r>
              <a:rPr lang="en-US" sz="2000" dirty="0" err="1">
                <a:solidFill>
                  <a:schemeClr val="bg1">
                    <a:lumMod val="75000"/>
                  </a:schemeClr>
                </a:solidFill>
              </a:rPr>
              <a:t>exi</a:t>
            </a:r>
            <a:r>
              <a:rPr lang="en-US" sz="2000" dirty="0">
                <a:solidFill>
                  <a:schemeClr val="bg1">
                    <a:lumMod val="75000"/>
                  </a:schemeClr>
                </a:solidFill>
              </a:rPr>
              <a:t>       </a:t>
            </a:r>
          </a:p>
          <a:p>
            <a:endParaRPr lang="en-US" sz="2000" dirty="0">
              <a:solidFill>
                <a:schemeClr val="bg1">
                  <a:lumMod val="75000"/>
                </a:schemeClr>
              </a:solidFill>
            </a:endParaRPr>
          </a:p>
          <a:p>
            <a:r>
              <a:rPr lang="en-US" sz="2000" dirty="0">
                <a:solidFill>
                  <a:schemeClr val="bg1">
                    <a:lumMod val="75000"/>
                  </a:schemeClr>
                </a:solidFill>
              </a:rPr>
              <a:t>(at this point imagine me freezing in place as I type these notes)</a:t>
            </a:r>
          </a:p>
          <a:p>
            <a:endParaRPr lang="en-US" sz="2000" dirty="0">
              <a:solidFill>
                <a:schemeClr val="bg1">
                  <a:lumMod val="75000"/>
                </a:schemeClr>
              </a:solidFill>
            </a:endParaRPr>
          </a:p>
        </p:txBody>
      </p:sp>
      <p:pic>
        <p:nvPicPr>
          <p:cNvPr id="10242" name="Picture 2" descr="http://ezk3qa.blu.livefilestore.com/y1pJ0oxd8l2S2NqzOTNCyXP7MlwA2T4cM3f7t8KWcYLu1ZUKIyuev7zc9KoE0-bdjB5ZNEducg-etY/Monty%20Python%20Holy%20Grai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6270" y="3733800"/>
            <a:ext cx="4181475"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1.bp.blogspot.com/-bWS_wGLlxSg/VcaXD03MWeI/AAAAAAAAlfw/0mP1q8YKsRQ/s1600/MontyPythonHolyGrail_274Pyxurz.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1000" y="4343399"/>
            <a:ext cx="3467100" cy="23213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1382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3.6 </a:t>
            </a:r>
            <a:r>
              <a:rPr lang="en-US" dirty="0">
                <a:solidFill>
                  <a:schemeClr val="bg1">
                    <a:lumMod val="65000"/>
                  </a:schemeClr>
                </a:solidFill>
              </a:rPr>
              <a:t>Friction: the Bane of </a:t>
            </a:r>
            <a:r>
              <a:rPr lang="en-US" dirty="0" smtClean="0">
                <a:solidFill>
                  <a:schemeClr val="bg1">
                    <a:lumMod val="65000"/>
                  </a:schemeClr>
                </a:solidFill>
              </a:rPr>
              <a:t>Applied Forces in </a:t>
            </a:r>
            <a:r>
              <a:rPr lang="en-US" dirty="0">
                <a:solidFill>
                  <a:schemeClr val="bg1">
                    <a:lumMod val="65000"/>
                  </a:schemeClr>
                </a:solidFill>
              </a:rPr>
              <a:t>the Real World</a:t>
            </a:r>
            <a:endParaRPr lang="en-US" dirty="0" smtClean="0">
              <a:solidFill>
                <a:schemeClr val="bg1">
                  <a:lumMod val="65000"/>
                </a:schemeClr>
              </a:solidFill>
            </a:endParaRPr>
          </a:p>
        </p:txBody>
      </p:sp>
      <p:sp>
        <p:nvSpPr>
          <p:cNvPr id="2" name="Rectangle 1"/>
          <p:cNvSpPr/>
          <p:nvPr/>
        </p:nvSpPr>
        <p:spPr>
          <a:xfrm>
            <a:off x="140356" y="1396788"/>
            <a:ext cx="3513730" cy="3908762"/>
          </a:xfrm>
          <a:prstGeom prst="rect">
            <a:avLst/>
          </a:prstGeom>
        </p:spPr>
        <p:txBody>
          <a:bodyPr wrap="square">
            <a:spAutoFit/>
          </a:bodyPr>
          <a:lstStyle/>
          <a:p>
            <a:r>
              <a:rPr lang="en-US" sz="2400" dirty="0">
                <a:solidFill>
                  <a:schemeClr val="bg1">
                    <a:lumMod val="75000"/>
                  </a:schemeClr>
                </a:solidFill>
              </a:rPr>
              <a:t>A crate filled with </a:t>
            </a:r>
            <a:r>
              <a:rPr lang="en-US" sz="2400" dirty="0" smtClean="0">
                <a:solidFill>
                  <a:schemeClr val="bg1">
                    <a:lumMod val="75000"/>
                  </a:schemeClr>
                </a:solidFill>
              </a:rPr>
              <a:t>bananas </a:t>
            </a:r>
            <a:r>
              <a:rPr lang="en-US" sz="2400" dirty="0">
                <a:solidFill>
                  <a:schemeClr val="bg1">
                    <a:lumMod val="75000"/>
                  </a:schemeClr>
                </a:solidFill>
              </a:rPr>
              <a:t>rests on a horizontal floor. Only gravity and the support force of the floor act on it, as shown by the vectors for weight W and normal force N. </a:t>
            </a:r>
            <a:r>
              <a:rPr lang="en-US" sz="2400" dirty="0" smtClean="0">
                <a:solidFill>
                  <a:schemeClr val="bg1">
                    <a:lumMod val="75000"/>
                  </a:schemeClr>
                </a:solidFill>
              </a:rPr>
              <a:t> </a:t>
            </a:r>
            <a:r>
              <a:rPr lang="en-US" sz="2400" dirty="0" err="1" smtClean="0">
                <a:solidFill>
                  <a:schemeClr val="bg1">
                    <a:lumMod val="75000"/>
                  </a:schemeClr>
                </a:solidFill>
              </a:rPr>
              <a:t>F</a:t>
            </a:r>
            <a:r>
              <a:rPr lang="en-US" sz="2400" baseline="-25000" dirty="0" err="1" smtClean="0">
                <a:solidFill>
                  <a:schemeClr val="bg1">
                    <a:lumMod val="75000"/>
                  </a:schemeClr>
                </a:solidFill>
              </a:rPr>
              <a:t>net</a:t>
            </a:r>
            <a:r>
              <a:rPr lang="en-US" sz="2400" dirty="0" smtClean="0">
                <a:solidFill>
                  <a:schemeClr val="bg1">
                    <a:lumMod val="75000"/>
                  </a:schemeClr>
                </a:solidFill>
              </a:rPr>
              <a:t>=?</a:t>
            </a:r>
            <a:endParaRPr lang="en-US" sz="2400" dirty="0">
              <a:solidFill>
                <a:schemeClr val="bg1">
                  <a:lumMod val="75000"/>
                </a:schemeClr>
              </a:solidFill>
            </a:endParaRPr>
          </a:p>
          <a:p>
            <a:endParaRPr lang="en-US" sz="2000" dirty="0">
              <a:solidFill>
                <a:schemeClr val="bg1">
                  <a:lumMod val="75000"/>
                </a:schemeClr>
              </a:solidFill>
            </a:endParaRPr>
          </a:p>
          <a:p>
            <a:r>
              <a:rPr lang="en-US" sz="2000" dirty="0">
                <a:solidFill>
                  <a:schemeClr val="bg1">
                    <a:lumMod val="75000"/>
                  </a:schemeClr>
                </a:solidFill>
              </a:rPr>
              <a:t> </a:t>
            </a:r>
          </a:p>
          <a:p>
            <a:endParaRPr lang="en-US" sz="2000" dirty="0">
              <a:solidFill>
                <a:schemeClr val="bg1">
                  <a:lumMod val="75000"/>
                </a:schemeClr>
              </a:solidFill>
            </a:endParaRPr>
          </a:p>
          <a:p>
            <a:r>
              <a:rPr lang="en-US" sz="2000" dirty="0">
                <a:solidFill>
                  <a:schemeClr val="bg1">
                    <a:lumMod val="75000"/>
                  </a:schemeClr>
                </a:solidFill>
              </a:rPr>
              <a:t> </a:t>
            </a:r>
          </a:p>
        </p:txBody>
      </p:sp>
      <p:pic>
        <p:nvPicPr>
          <p:cNvPr id="2050" name="Picture 2" descr="http://dev.physicslab.org/img/ceab1b32-749b-4567-8c1a-4a5d7e27f9db.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4267200"/>
            <a:ext cx="2270442" cy="207745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962400" y="1600200"/>
            <a:ext cx="4572000" cy="830997"/>
          </a:xfrm>
          <a:prstGeom prst="rect">
            <a:avLst/>
          </a:prstGeom>
        </p:spPr>
        <p:txBody>
          <a:bodyPr>
            <a:spAutoFit/>
          </a:bodyPr>
          <a:lstStyle/>
          <a:p>
            <a:r>
              <a:rPr lang="en-US" sz="2400" dirty="0">
                <a:solidFill>
                  <a:schemeClr val="bg1">
                    <a:lumMod val="75000"/>
                  </a:schemeClr>
                </a:solidFill>
              </a:rPr>
              <a:t>A slight pull P is exerted on the crate, not enough to move it. </a:t>
            </a:r>
          </a:p>
        </p:txBody>
      </p:sp>
      <p:pic>
        <p:nvPicPr>
          <p:cNvPr id="2052" name="Picture 4" descr="http://dev.physicslab.org/img/c56c4a58-e4fb-4b16-b40c-2c944b08b56b.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53000" y="2743200"/>
            <a:ext cx="2590800" cy="225399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3986463" y="5086496"/>
            <a:ext cx="4572000" cy="1938992"/>
          </a:xfrm>
          <a:prstGeom prst="rect">
            <a:avLst/>
          </a:prstGeom>
        </p:spPr>
        <p:txBody>
          <a:bodyPr>
            <a:spAutoFit/>
          </a:bodyPr>
          <a:lstStyle/>
          <a:p>
            <a:r>
              <a:rPr lang="en-US" sz="2400" dirty="0" smtClean="0">
                <a:solidFill>
                  <a:schemeClr val="bg1">
                    <a:lumMod val="75000"/>
                  </a:schemeClr>
                </a:solidFill>
              </a:rPr>
              <a:t>The </a:t>
            </a:r>
            <a:r>
              <a:rPr lang="en-US" sz="2400" dirty="0">
                <a:solidFill>
                  <a:schemeClr val="bg1">
                    <a:lumMod val="75000"/>
                  </a:schemeClr>
                </a:solidFill>
              </a:rPr>
              <a:t>net force on the crate </a:t>
            </a:r>
            <a:r>
              <a:rPr lang="en-US" sz="2400" dirty="0" smtClean="0">
                <a:solidFill>
                  <a:schemeClr val="bg1">
                    <a:lumMod val="75000"/>
                  </a:schemeClr>
                </a:solidFill>
              </a:rPr>
              <a:t>is?</a:t>
            </a:r>
          </a:p>
          <a:p>
            <a:r>
              <a:rPr lang="en-US" sz="2400" dirty="0" smtClean="0">
                <a:solidFill>
                  <a:schemeClr val="bg1">
                    <a:lumMod val="75000"/>
                  </a:schemeClr>
                </a:solidFill>
              </a:rPr>
              <a:t>How do you know?</a:t>
            </a:r>
            <a:endParaRPr lang="en-US" sz="2400" dirty="0">
              <a:solidFill>
                <a:schemeClr val="bg1">
                  <a:lumMod val="75000"/>
                </a:schemeClr>
              </a:solidFill>
            </a:endParaRPr>
          </a:p>
          <a:p>
            <a:r>
              <a:rPr lang="en-US" sz="2400" dirty="0" smtClean="0">
                <a:solidFill>
                  <a:schemeClr val="bg1">
                    <a:lumMod val="75000"/>
                  </a:schemeClr>
                </a:solidFill>
              </a:rPr>
              <a:t>A </a:t>
            </a:r>
            <a:r>
              <a:rPr lang="en-US" sz="2400" dirty="0">
                <a:solidFill>
                  <a:schemeClr val="bg1">
                    <a:lumMod val="75000"/>
                  </a:schemeClr>
                </a:solidFill>
              </a:rPr>
              <a:t>force of friction f now acts, which  </a:t>
            </a:r>
            <a:r>
              <a:rPr lang="en-US" sz="2400" dirty="0" smtClean="0">
                <a:solidFill>
                  <a:schemeClr val="bg1">
                    <a:lumMod val="75000"/>
                  </a:schemeClr>
                </a:solidFill>
              </a:rPr>
              <a:t>must be equal to what?</a:t>
            </a:r>
            <a:endParaRPr lang="en-US" sz="2400" dirty="0">
              <a:solidFill>
                <a:schemeClr val="bg1">
                  <a:lumMod val="75000"/>
                </a:schemeClr>
              </a:solidFill>
            </a:endParaRPr>
          </a:p>
          <a:p>
            <a:endParaRPr lang="en-US" sz="2400" dirty="0">
              <a:solidFill>
                <a:schemeClr val="bg1">
                  <a:lumMod val="75000"/>
                </a:schemeClr>
              </a:solidFill>
            </a:endParaRPr>
          </a:p>
        </p:txBody>
      </p:sp>
    </p:spTree>
    <p:extLst>
      <p:ext uri="{BB962C8B-B14F-4D97-AF65-F5344CB8AC3E}">
        <p14:creationId xmlns:p14="http://schemas.microsoft.com/office/powerpoint/2010/main" xmlns="" val="42447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3.6 </a:t>
            </a:r>
            <a:r>
              <a:rPr lang="en-US" dirty="0">
                <a:solidFill>
                  <a:schemeClr val="bg1">
                    <a:lumMod val="65000"/>
                  </a:schemeClr>
                </a:solidFill>
              </a:rPr>
              <a:t>Friction: the Bane of </a:t>
            </a:r>
            <a:r>
              <a:rPr lang="en-US" dirty="0" smtClean="0">
                <a:solidFill>
                  <a:schemeClr val="bg1">
                    <a:lumMod val="65000"/>
                  </a:schemeClr>
                </a:solidFill>
              </a:rPr>
              <a:t>Applied Forces in </a:t>
            </a:r>
            <a:r>
              <a:rPr lang="en-US" dirty="0">
                <a:solidFill>
                  <a:schemeClr val="bg1">
                    <a:lumMod val="65000"/>
                  </a:schemeClr>
                </a:solidFill>
              </a:rPr>
              <a:t>the Real World</a:t>
            </a:r>
            <a:endParaRPr lang="en-US" dirty="0" smtClean="0">
              <a:solidFill>
                <a:schemeClr val="bg1">
                  <a:lumMod val="65000"/>
                </a:schemeClr>
              </a:solidFill>
            </a:endParaRPr>
          </a:p>
        </p:txBody>
      </p:sp>
      <p:sp>
        <p:nvSpPr>
          <p:cNvPr id="2" name="Rectangle 1"/>
          <p:cNvSpPr/>
          <p:nvPr/>
        </p:nvSpPr>
        <p:spPr>
          <a:xfrm>
            <a:off x="140356" y="1396788"/>
            <a:ext cx="3513730" cy="3231654"/>
          </a:xfrm>
          <a:prstGeom prst="rect">
            <a:avLst/>
          </a:prstGeom>
        </p:spPr>
        <p:txBody>
          <a:bodyPr wrap="square">
            <a:spAutoFit/>
          </a:bodyPr>
          <a:lstStyle/>
          <a:p>
            <a:r>
              <a:rPr lang="en-US" sz="2400" dirty="0">
                <a:solidFill>
                  <a:schemeClr val="bg1">
                    <a:lumMod val="75000"/>
                  </a:schemeClr>
                </a:solidFill>
              </a:rPr>
              <a:t>The pull on the crate is increased until the crate begins to move. It is pulled with pull P so that it moves with constant velocity across the floor. </a:t>
            </a:r>
            <a:endParaRPr lang="en-US" sz="2000" dirty="0">
              <a:solidFill>
                <a:schemeClr val="bg1">
                  <a:lumMod val="75000"/>
                </a:schemeClr>
              </a:solidFill>
            </a:endParaRPr>
          </a:p>
          <a:p>
            <a:r>
              <a:rPr lang="en-US" sz="2000" dirty="0">
                <a:solidFill>
                  <a:schemeClr val="bg1">
                    <a:lumMod val="75000"/>
                  </a:schemeClr>
                </a:solidFill>
              </a:rPr>
              <a:t> </a:t>
            </a:r>
          </a:p>
          <a:p>
            <a:endParaRPr lang="en-US" sz="2000" dirty="0">
              <a:solidFill>
                <a:schemeClr val="bg1">
                  <a:lumMod val="75000"/>
                </a:schemeClr>
              </a:solidFill>
            </a:endParaRPr>
          </a:p>
          <a:p>
            <a:r>
              <a:rPr lang="en-US" sz="2000" dirty="0">
                <a:solidFill>
                  <a:schemeClr val="bg1">
                    <a:lumMod val="75000"/>
                  </a:schemeClr>
                </a:solidFill>
              </a:rPr>
              <a:t> </a:t>
            </a:r>
          </a:p>
        </p:txBody>
      </p:sp>
      <p:sp>
        <p:nvSpPr>
          <p:cNvPr id="4" name="Rectangle 3"/>
          <p:cNvSpPr/>
          <p:nvPr/>
        </p:nvSpPr>
        <p:spPr>
          <a:xfrm>
            <a:off x="3962400" y="1524000"/>
            <a:ext cx="4572000" cy="830997"/>
          </a:xfrm>
          <a:prstGeom prst="rect">
            <a:avLst/>
          </a:prstGeom>
        </p:spPr>
        <p:txBody>
          <a:bodyPr>
            <a:spAutoFit/>
          </a:bodyPr>
          <a:lstStyle/>
          <a:p>
            <a:r>
              <a:rPr lang="en-US" sz="2400" dirty="0">
                <a:solidFill>
                  <a:schemeClr val="bg1">
                    <a:lumMod val="75000"/>
                  </a:schemeClr>
                </a:solidFill>
              </a:rPr>
              <a:t>Pull P is further increased and is now greater than friction f. </a:t>
            </a:r>
          </a:p>
        </p:txBody>
      </p:sp>
      <p:sp>
        <p:nvSpPr>
          <p:cNvPr id="5" name="Rectangle 4"/>
          <p:cNvSpPr/>
          <p:nvPr/>
        </p:nvSpPr>
        <p:spPr>
          <a:xfrm>
            <a:off x="3654086" y="4724400"/>
            <a:ext cx="5337514" cy="2308324"/>
          </a:xfrm>
          <a:prstGeom prst="rect">
            <a:avLst/>
          </a:prstGeom>
        </p:spPr>
        <p:txBody>
          <a:bodyPr wrap="square">
            <a:spAutoFit/>
          </a:bodyPr>
          <a:lstStyle/>
          <a:p>
            <a:r>
              <a:rPr lang="en-US" sz="2400" dirty="0" smtClean="0">
                <a:solidFill>
                  <a:schemeClr val="bg1">
                    <a:lumMod val="75000"/>
                  </a:schemeClr>
                </a:solidFill>
              </a:rPr>
              <a:t>The </a:t>
            </a:r>
            <a:r>
              <a:rPr lang="en-US" sz="2400" dirty="0">
                <a:solidFill>
                  <a:schemeClr val="bg1">
                    <a:lumMod val="75000"/>
                  </a:schemeClr>
                </a:solidFill>
              </a:rPr>
              <a:t>net force on the crate </a:t>
            </a:r>
            <a:r>
              <a:rPr lang="en-US" sz="2400" dirty="0" smtClean="0">
                <a:solidFill>
                  <a:schemeClr val="bg1">
                    <a:lumMod val="75000"/>
                  </a:schemeClr>
                </a:solidFill>
              </a:rPr>
              <a:t>is?</a:t>
            </a:r>
          </a:p>
          <a:p>
            <a:r>
              <a:rPr lang="en-US" sz="2400" dirty="0" smtClean="0">
                <a:solidFill>
                  <a:schemeClr val="bg1">
                    <a:lumMod val="75000"/>
                  </a:schemeClr>
                </a:solidFill>
              </a:rPr>
              <a:t>How do you know?</a:t>
            </a:r>
            <a:endParaRPr lang="en-US" sz="2400" dirty="0">
              <a:solidFill>
                <a:schemeClr val="bg1">
                  <a:lumMod val="75000"/>
                </a:schemeClr>
              </a:solidFill>
            </a:endParaRPr>
          </a:p>
          <a:p>
            <a:r>
              <a:rPr lang="en-US" sz="2400" dirty="0" smtClean="0">
                <a:solidFill>
                  <a:schemeClr val="bg1">
                    <a:lumMod val="75000"/>
                  </a:schemeClr>
                </a:solidFill>
              </a:rPr>
              <a:t>A </a:t>
            </a:r>
            <a:r>
              <a:rPr lang="en-US" sz="2400" dirty="0">
                <a:solidFill>
                  <a:schemeClr val="bg1">
                    <a:lumMod val="75000"/>
                  </a:schemeClr>
                </a:solidFill>
              </a:rPr>
              <a:t>force of friction f now acts, which  </a:t>
            </a:r>
            <a:r>
              <a:rPr lang="en-US" sz="2400" dirty="0" smtClean="0">
                <a:solidFill>
                  <a:schemeClr val="bg1">
                    <a:lumMod val="75000"/>
                  </a:schemeClr>
                </a:solidFill>
              </a:rPr>
              <a:t>must be (less than; equal to; greater than) what?</a:t>
            </a:r>
            <a:endParaRPr lang="en-US" sz="2400" dirty="0">
              <a:solidFill>
                <a:schemeClr val="bg1">
                  <a:lumMod val="75000"/>
                </a:schemeClr>
              </a:solidFill>
            </a:endParaRPr>
          </a:p>
          <a:p>
            <a:endParaRPr lang="en-US" sz="2400" dirty="0">
              <a:solidFill>
                <a:schemeClr val="bg1">
                  <a:lumMod val="75000"/>
                </a:schemeClr>
              </a:solidFill>
            </a:endParaRPr>
          </a:p>
        </p:txBody>
      </p:sp>
      <p:pic>
        <p:nvPicPr>
          <p:cNvPr id="3074" name="Picture 2" descr="http://dev.physicslab.org/img/0732ed93-4241-48ec-b279-328f78237cf2.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199" y="3870198"/>
            <a:ext cx="2698511" cy="218579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dev.physicslab.org/img/521012d3-0538-4e8a-a59b-b5ee1d0f301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77488" y="2362200"/>
            <a:ext cx="3471111" cy="23603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31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a:solidFill>
                  <a:schemeClr val="bg1">
                    <a:lumMod val="65000"/>
                  </a:schemeClr>
                </a:solidFill>
              </a:rPr>
              <a:t>3.7  </a:t>
            </a:r>
            <a:r>
              <a:rPr lang="en-US" dirty="0" smtClean="0">
                <a:solidFill>
                  <a:schemeClr val="bg1">
                    <a:lumMod val="65000"/>
                  </a:schemeClr>
                </a:solidFill>
              </a:rPr>
              <a:t>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8675" name="Rectangle 3"/>
          <p:cNvSpPr>
            <a:spLocks noGrp="1" noChangeArrowheads="1"/>
          </p:cNvSpPr>
          <p:nvPr>
            <p:ph type="body" idx="1"/>
          </p:nvPr>
        </p:nvSpPr>
        <p:spPr>
          <a:xfrm>
            <a:off x="457200" y="1363663"/>
            <a:ext cx="8274050" cy="4924425"/>
          </a:xfrm>
        </p:spPr>
        <p:txBody>
          <a:bodyPr/>
          <a:lstStyle/>
          <a:p>
            <a:pPr eaLnBrk="1" hangingPunct="1">
              <a:buFontTx/>
              <a:buNone/>
            </a:pPr>
            <a:r>
              <a:rPr lang="en-US" dirty="0" smtClean="0">
                <a:solidFill>
                  <a:schemeClr val="bg1">
                    <a:lumMod val="75000"/>
                  </a:schemeClr>
                </a:solidFill>
              </a:rPr>
              <a:t>		</a:t>
            </a:r>
            <a:r>
              <a:rPr lang="en-US" sz="2800" dirty="0" smtClean="0">
                <a:solidFill>
                  <a:schemeClr val="bg1">
                    <a:lumMod val="75000"/>
                  </a:schemeClr>
                </a:solidFill>
              </a:rPr>
              <a:t>			</a:t>
            </a:r>
            <a:endParaRPr lang="en-US" dirty="0" smtClean="0">
              <a:solidFill>
                <a:schemeClr val="bg1">
                  <a:lumMod val="75000"/>
                </a:schemeClr>
              </a:solidFill>
            </a:endParaRPr>
          </a:p>
        </p:txBody>
      </p:sp>
      <p:sp>
        <p:nvSpPr>
          <p:cNvPr id="2" name="Rectangle 1"/>
          <p:cNvSpPr/>
          <p:nvPr/>
        </p:nvSpPr>
        <p:spPr>
          <a:xfrm>
            <a:off x="296270" y="1410831"/>
            <a:ext cx="8542930" cy="3970318"/>
          </a:xfrm>
          <a:prstGeom prst="rect">
            <a:avLst/>
          </a:prstGeom>
        </p:spPr>
        <p:txBody>
          <a:bodyPr wrap="square">
            <a:spAutoFit/>
          </a:bodyPr>
          <a:lstStyle/>
          <a:p>
            <a:pPr lvl="1"/>
            <a:r>
              <a:rPr lang="en-US" sz="2800" dirty="0">
                <a:solidFill>
                  <a:schemeClr val="bg1">
                    <a:lumMod val="75000"/>
                  </a:schemeClr>
                </a:solidFill>
              </a:rPr>
              <a:t>A.	Galileo observed that objects that did not experience much surface friction or air resistance accelerated equally….(Remember how </a:t>
            </a:r>
            <a:r>
              <a:rPr lang="en-US" sz="2800" dirty="0" err="1">
                <a:solidFill>
                  <a:schemeClr val="bg1">
                    <a:lumMod val="75000"/>
                  </a:schemeClr>
                </a:solidFill>
              </a:rPr>
              <a:t>ch.</a:t>
            </a:r>
            <a:r>
              <a:rPr lang="en-US" sz="2800" dirty="0">
                <a:solidFill>
                  <a:schemeClr val="bg1">
                    <a:lumMod val="75000"/>
                  </a:schemeClr>
                </a:solidFill>
              </a:rPr>
              <a:t> 3 notes </a:t>
            </a:r>
            <a:r>
              <a:rPr lang="en-US" sz="2800" dirty="0" smtClean="0">
                <a:solidFill>
                  <a:schemeClr val="bg1">
                    <a:lumMod val="75000"/>
                  </a:schemeClr>
                </a:solidFill>
              </a:rPr>
              <a:t>began…the incline plane from level to 90</a:t>
            </a:r>
            <a:r>
              <a:rPr lang="en-US" sz="2800" baseline="30000" dirty="0" smtClean="0">
                <a:solidFill>
                  <a:schemeClr val="bg1">
                    <a:lumMod val="75000"/>
                  </a:schemeClr>
                </a:solidFill>
              </a:rPr>
              <a:t>o</a:t>
            </a:r>
            <a:r>
              <a:rPr lang="en-US" sz="2800" dirty="0" smtClean="0">
                <a:solidFill>
                  <a:schemeClr val="bg1">
                    <a:lumMod val="75000"/>
                  </a:schemeClr>
                </a:solidFill>
              </a:rPr>
              <a:t>)</a:t>
            </a:r>
            <a:endParaRPr lang="en-US" sz="2800" dirty="0">
              <a:solidFill>
                <a:schemeClr val="bg1">
                  <a:lumMod val="75000"/>
                </a:schemeClr>
              </a:solidFill>
            </a:endParaRPr>
          </a:p>
          <a:p>
            <a:pPr marL="971550" lvl="1" indent="-514350">
              <a:buAutoNum type="alphaUcPeriod" startAt="2"/>
            </a:pPr>
            <a:r>
              <a:rPr lang="en-US" sz="2800" dirty="0" smtClean="0">
                <a:solidFill>
                  <a:schemeClr val="bg1">
                    <a:lumMod val="75000"/>
                  </a:schemeClr>
                </a:solidFill>
              </a:rPr>
              <a:t>Newton </a:t>
            </a:r>
            <a:r>
              <a:rPr lang="en-US" sz="2800" dirty="0">
                <a:solidFill>
                  <a:schemeClr val="bg1">
                    <a:lumMod val="75000"/>
                  </a:schemeClr>
                </a:solidFill>
              </a:rPr>
              <a:t>explained why (2nd law</a:t>
            </a:r>
            <a:r>
              <a:rPr lang="en-US" sz="2800" dirty="0" smtClean="0">
                <a:solidFill>
                  <a:schemeClr val="bg1">
                    <a:lumMod val="75000"/>
                  </a:schemeClr>
                </a:solidFill>
              </a:rPr>
              <a:t>)…</a:t>
            </a:r>
          </a:p>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pPr marL="3714750" lvl="7" indent="-514350">
              <a:buAutoNum type="alphaUcPeriod" startAt="2"/>
            </a:pPr>
            <a:r>
              <a:rPr lang="en-US" sz="2800" dirty="0" smtClean="0">
                <a:solidFill>
                  <a:schemeClr val="bg1">
                    <a:lumMod val="75000"/>
                  </a:schemeClr>
                </a:solidFill>
                <a:sym typeface="Wingdings" panose="05000000000000000000" pitchFamily="2" charset="2"/>
              </a:rPr>
              <a:t>  </a:t>
            </a:r>
            <a:endParaRPr lang="en-US" sz="2800" dirty="0">
              <a:solidFill>
                <a:schemeClr val="bg1">
                  <a:lumMod val="75000"/>
                </a:schemeClr>
              </a:solidFill>
            </a:endParaRPr>
          </a:p>
          <a:p>
            <a:endParaRPr lang="en-US" sz="2800" dirty="0">
              <a:solidFill>
                <a:schemeClr val="bg1">
                  <a:lumMod val="75000"/>
                </a:schemeClr>
              </a:solidFill>
            </a:endParaRPr>
          </a:p>
        </p:txBody>
      </p:sp>
      <p:pic>
        <p:nvPicPr>
          <p:cNvPr id="5122" name="Picture 2" descr="http://er.jsc.nasa.gov/seh/towergal.gif">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3733800"/>
            <a:ext cx="3276600" cy="27432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beforeitsnews.com/mediadrop/uploads/2015/27/70a052bc6dd9618fb4c88c302e5e58bb13cd8683.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0" y="3746310"/>
            <a:ext cx="2685301" cy="2587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008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90600"/>
          </a:xfrm>
        </p:spPr>
        <p:txBody>
          <a:bodyPr/>
          <a:lstStyle/>
          <a:p>
            <a:pPr eaLnBrk="1" hangingPunct="1"/>
            <a:r>
              <a:rPr lang="en-US" dirty="0" smtClean="0">
                <a:solidFill>
                  <a:schemeClr val="bg1">
                    <a:lumMod val="75000"/>
                  </a:schemeClr>
                </a:solidFill>
              </a:rPr>
              <a:t>Review: Aristotle’s Ideas of Motion</a:t>
            </a:r>
          </a:p>
        </p:txBody>
      </p:sp>
      <p:sp>
        <p:nvSpPr>
          <p:cNvPr id="8195" name="Rectangle 3"/>
          <p:cNvSpPr>
            <a:spLocks noGrp="1" noChangeArrowheads="1"/>
          </p:cNvSpPr>
          <p:nvPr>
            <p:ph type="body" idx="1"/>
          </p:nvPr>
        </p:nvSpPr>
        <p:spPr>
          <a:xfrm>
            <a:off x="228600" y="838200"/>
            <a:ext cx="8686800" cy="4876800"/>
          </a:xfrm>
        </p:spPr>
        <p:txBody>
          <a:bodyPr>
            <a:normAutofit/>
          </a:bodyPr>
          <a:lstStyle/>
          <a:p>
            <a:pPr eaLnBrk="1" hangingPunct="1">
              <a:lnSpc>
                <a:spcPct val="90000"/>
              </a:lnSpc>
              <a:buFontTx/>
              <a:buNone/>
            </a:pPr>
            <a:r>
              <a:rPr lang="en-US" dirty="0" smtClean="0">
                <a:solidFill>
                  <a:schemeClr val="bg1">
                    <a:lumMod val="75000"/>
                  </a:schemeClr>
                </a:solidFill>
              </a:rPr>
              <a:t>3.1 Aristotle’s classification of motion</a:t>
            </a:r>
          </a:p>
          <a:p>
            <a:pPr eaLnBrk="1" hangingPunct="1">
              <a:lnSpc>
                <a:spcPct val="90000"/>
              </a:lnSpc>
              <a:buFontTx/>
              <a:buNone/>
            </a:pPr>
            <a:endParaRPr lang="en-US" dirty="0" smtClean="0">
              <a:solidFill>
                <a:schemeClr val="bg1">
                  <a:lumMod val="75000"/>
                </a:schemeClr>
              </a:solidFill>
            </a:endParaRPr>
          </a:p>
          <a:p>
            <a:pPr eaLnBrk="1" hangingPunct="1">
              <a:lnSpc>
                <a:spcPct val="90000"/>
              </a:lnSpc>
            </a:pPr>
            <a:r>
              <a:rPr lang="en-US" sz="2800" b="1" dirty="0" smtClean="0">
                <a:solidFill>
                  <a:schemeClr val="bg1">
                    <a:lumMod val="75000"/>
                  </a:schemeClr>
                </a:solidFill>
              </a:rPr>
              <a:t>Natural</a:t>
            </a:r>
            <a:r>
              <a:rPr lang="en-US" sz="2800" dirty="0">
                <a:solidFill>
                  <a:schemeClr val="bg1">
                    <a:lumMod val="75000"/>
                  </a:schemeClr>
                </a:solidFill>
              </a:rPr>
              <a:t> </a:t>
            </a:r>
            <a:r>
              <a:rPr lang="en-US" sz="2800" dirty="0" smtClean="0">
                <a:solidFill>
                  <a:schemeClr val="bg1">
                    <a:lumMod val="75000"/>
                  </a:schemeClr>
                </a:solidFill>
              </a:rPr>
              <a:t>motion</a:t>
            </a:r>
            <a:endParaRPr lang="en-US" dirty="0" smtClean="0">
              <a:solidFill>
                <a:schemeClr val="bg1">
                  <a:lumMod val="75000"/>
                </a:schemeClr>
              </a:solidFill>
            </a:endParaRPr>
          </a:p>
          <a:p>
            <a:pPr marL="457200" lvl="1" indent="0" eaLnBrk="1" hangingPunct="1">
              <a:lnSpc>
                <a:spcPct val="90000"/>
              </a:lnSpc>
              <a:buNone/>
            </a:pPr>
            <a:endParaRPr lang="en-US" dirty="0" smtClean="0">
              <a:solidFill>
                <a:schemeClr val="bg1">
                  <a:lumMod val="75000"/>
                </a:schemeClr>
              </a:solidFill>
            </a:endParaRPr>
          </a:p>
          <a:p>
            <a:pPr lvl="1" eaLnBrk="1" hangingPunct="1">
              <a:lnSpc>
                <a:spcPct val="90000"/>
              </a:lnSpc>
              <a:buNone/>
            </a:pPr>
            <a:r>
              <a:rPr lang="en-US" sz="2600" dirty="0" smtClean="0">
                <a:solidFill>
                  <a:schemeClr val="bg1">
                    <a:lumMod val="75000"/>
                  </a:schemeClr>
                </a:solidFill>
              </a:rPr>
              <a:t>Any object not in its proper place will strive to get there</a:t>
            </a:r>
            <a:r>
              <a:rPr lang="en-US" sz="2600" dirty="0">
                <a:solidFill>
                  <a:schemeClr val="bg1">
                    <a:lumMod val="75000"/>
                  </a:schemeClr>
                </a:solidFill>
              </a:rPr>
              <a:t> </a:t>
            </a:r>
            <a:r>
              <a:rPr lang="en-US" sz="2600" dirty="0" smtClean="0">
                <a:solidFill>
                  <a:schemeClr val="bg1">
                    <a:lumMod val="75000"/>
                  </a:schemeClr>
                </a:solidFill>
              </a:rPr>
              <a:t>by virtue of its essence (nature).	</a:t>
            </a:r>
          </a:p>
        </p:txBody>
      </p:sp>
      <p:pic>
        <p:nvPicPr>
          <p:cNvPr id="64514" name="Picture 2" descr="http://hollywood.greekreporter.com/files/2013/04/aristotle.jpg"/>
          <p:cNvPicPr>
            <a:picLocks noChangeAspect="1" noChangeArrowheads="1"/>
          </p:cNvPicPr>
          <p:nvPr/>
        </p:nvPicPr>
        <p:blipFill>
          <a:blip r:embed="rId3" cstate="print"/>
          <a:srcRect/>
          <a:stretch>
            <a:fillRect/>
          </a:stretch>
        </p:blipFill>
        <p:spPr bwMode="auto">
          <a:xfrm>
            <a:off x="6591300" y="990600"/>
            <a:ext cx="2324100" cy="1743075"/>
          </a:xfrm>
          <a:prstGeom prst="rect">
            <a:avLst/>
          </a:prstGeom>
          <a:noFill/>
        </p:spPr>
      </p:pic>
      <p:sp>
        <p:nvSpPr>
          <p:cNvPr id="8" name="Rectangle 3"/>
          <p:cNvSpPr txBox="1">
            <a:spLocks noChangeArrowheads="1"/>
          </p:cNvSpPr>
          <p:nvPr/>
        </p:nvSpPr>
        <p:spPr>
          <a:xfrm>
            <a:off x="349469" y="3581400"/>
            <a:ext cx="8229600" cy="215315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Tx/>
              <a:buNone/>
            </a:pPr>
            <a:endParaRPr lang="en-US" sz="2400" dirty="0" smtClean="0">
              <a:solidFill>
                <a:schemeClr val="bg1">
                  <a:lumMod val="75000"/>
                </a:schemeClr>
              </a:solidFill>
            </a:endParaRPr>
          </a:p>
          <a:p>
            <a:r>
              <a:rPr lang="en-US" sz="3000" b="1" dirty="0" smtClean="0">
                <a:solidFill>
                  <a:schemeClr val="bg1">
                    <a:lumMod val="75000"/>
                  </a:schemeClr>
                </a:solidFill>
              </a:rPr>
              <a:t>Violent</a:t>
            </a:r>
            <a:r>
              <a:rPr lang="en-US" sz="3000" dirty="0" smtClean="0">
                <a:solidFill>
                  <a:schemeClr val="bg1">
                    <a:lumMod val="75000"/>
                  </a:schemeClr>
                </a:solidFill>
              </a:rPr>
              <a:t> motion (AKA “unnatural” motion)</a:t>
            </a:r>
          </a:p>
          <a:p>
            <a:pPr marL="457200" lvl="1" indent="0">
              <a:buNone/>
            </a:pPr>
            <a:r>
              <a:rPr lang="en-US" dirty="0" smtClean="0">
                <a:solidFill>
                  <a:schemeClr val="bg1">
                    <a:lumMod val="75000"/>
                  </a:schemeClr>
                </a:solidFill>
              </a:rPr>
              <a:t>Imposed; produced by external pushes or pulls on objects.</a:t>
            </a:r>
          </a:p>
          <a:p>
            <a:pPr lvl="1">
              <a:buFontTx/>
              <a:buNone/>
            </a:pPr>
            <a:r>
              <a:rPr lang="en-US" dirty="0" smtClean="0">
                <a:solidFill>
                  <a:schemeClr val="bg1">
                    <a:lumMod val="75000"/>
                  </a:schemeClr>
                </a:solidFill>
              </a:rPr>
              <a:t>	</a:t>
            </a:r>
            <a:endParaRPr lang="en-US" sz="2400" dirty="0" smtClean="0">
              <a:solidFill>
                <a:schemeClr val="bg1">
                  <a:lumMod val="75000"/>
                </a:schemeClr>
              </a:solidFill>
            </a:endParaRPr>
          </a:p>
        </p:txBody>
      </p:sp>
      <p:sp>
        <p:nvSpPr>
          <p:cNvPr id="2" name="Rounded Rectangular Callout 1"/>
          <p:cNvSpPr/>
          <p:nvPr/>
        </p:nvSpPr>
        <p:spPr>
          <a:xfrm>
            <a:off x="533400" y="5387594"/>
            <a:ext cx="7772400" cy="1165606"/>
          </a:xfrm>
          <a:prstGeom prst="wedgeRoundRectCallout">
            <a:avLst>
              <a:gd name="adj1" fmla="val 42601"/>
              <a:gd name="adj2" fmla="val -330359"/>
              <a:gd name="adj3" fmla="val 16667"/>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apyrus" panose="03070502060502030205" pitchFamily="66" charset="0"/>
              </a:rPr>
              <a:t>“For </a:t>
            </a:r>
            <a:r>
              <a:rPr lang="en-US" dirty="0">
                <a:latin typeface="Papyrus" panose="03070502060502030205" pitchFamily="66" charset="0"/>
              </a:rPr>
              <a:t>the </a:t>
            </a:r>
            <a:r>
              <a:rPr lang="en-US" b="1" dirty="0">
                <a:latin typeface="Papyrus" panose="03070502060502030205" pitchFamily="66" charset="0"/>
              </a:rPr>
              <a:t>natural</a:t>
            </a:r>
            <a:r>
              <a:rPr lang="en-US" dirty="0">
                <a:latin typeface="Papyrus" panose="03070502060502030205" pitchFamily="66" charset="0"/>
              </a:rPr>
              <a:t> motion of heavy objects falling to earth, </a:t>
            </a:r>
            <a:r>
              <a:rPr lang="en-US" dirty="0" smtClean="0">
                <a:latin typeface="Papyrus" panose="03070502060502030205" pitchFamily="66" charset="0"/>
              </a:rPr>
              <a:t>the </a:t>
            </a:r>
            <a:r>
              <a:rPr lang="en-US" dirty="0">
                <a:latin typeface="Papyrus" panose="03070502060502030205" pitchFamily="66" charset="0"/>
              </a:rPr>
              <a:t>speed of fall was </a:t>
            </a:r>
            <a:r>
              <a:rPr lang="en-US" b="1" dirty="0">
                <a:latin typeface="Papyrus" panose="03070502060502030205" pitchFamily="66" charset="0"/>
              </a:rPr>
              <a:t>proportional</a:t>
            </a:r>
            <a:r>
              <a:rPr lang="en-US" dirty="0">
                <a:latin typeface="Papyrus" panose="03070502060502030205" pitchFamily="66" charset="0"/>
              </a:rPr>
              <a:t> to the weight, and </a:t>
            </a:r>
            <a:r>
              <a:rPr lang="en-US" b="1" dirty="0">
                <a:latin typeface="Papyrus" panose="03070502060502030205" pitchFamily="66" charset="0"/>
              </a:rPr>
              <a:t>inversely proportional </a:t>
            </a:r>
            <a:r>
              <a:rPr lang="en-US" dirty="0">
                <a:latin typeface="Papyrus" panose="03070502060502030205" pitchFamily="66" charset="0"/>
              </a:rPr>
              <a:t>to the density of the medium </a:t>
            </a:r>
            <a:r>
              <a:rPr lang="en-US" dirty="0" smtClean="0">
                <a:latin typeface="Papyrus" panose="03070502060502030205" pitchFamily="66" charset="0"/>
              </a:rPr>
              <a:t>through which they fall.” </a:t>
            </a:r>
            <a:endParaRPr lang="en-US" dirty="0">
              <a:latin typeface="Papyrus" panose="03070502060502030205"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xEl>
                                              <p:pRg st="4" end="4"/>
                                            </p:txEl>
                                          </p:spTgt>
                                        </p:tgtEl>
                                        <p:attrNameLst>
                                          <p:attrName>style.visibility</p:attrName>
                                        </p:attrNameLst>
                                      </p:cBhvr>
                                      <p:to>
                                        <p:strVal val="visible"/>
                                      </p:to>
                                    </p:set>
                                    <p:animEffect transition="in" filter="fade">
                                      <p:cBhvr>
                                        <p:cTn id="7" dur="2000"/>
                                        <p:tgtEl>
                                          <p:spTgt spid="819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41427" y="1143000"/>
            <a:ext cx="2122794" cy="13230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3.8  Why 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4" name="Rectangle 3"/>
          <p:cNvSpPr/>
          <p:nvPr/>
        </p:nvSpPr>
        <p:spPr>
          <a:xfrm>
            <a:off x="452935" y="3657600"/>
            <a:ext cx="8229600" cy="3046988"/>
          </a:xfrm>
          <a:prstGeom prst="rect">
            <a:avLst/>
          </a:prstGeom>
        </p:spPr>
        <p:txBody>
          <a:bodyPr wrap="square">
            <a:spAutoFit/>
          </a:bodyPr>
          <a:lstStyle/>
          <a:p>
            <a:r>
              <a:rPr lang="en-US" sz="2000" dirty="0">
                <a:solidFill>
                  <a:schemeClr val="bg1">
                    <a:lumMod val="75000"/>
                  </a:schemeClr>
                </a:solidFill>
              </a:rPr>
              <a:t>In </a:t>
            </a:r>
            <a:r>
              <a:rPr lang="en-US" sz="2000" b="1" dirty="0">
                <a:solidFill>
                  <a:schemeClr val="bg1"/>
                </a:solidFill>
              </a:rPr>
              <a:t>Free Fall </a:t>
            </a:r>
            <a:r>
              <a:rPr lang="en-US" sz="2000" b="1" dirty="0" smtClean="0">
                <a:solidFill>
                  <a:schemeClr val="bg1"/>
                </a:solidFill>
              </a:rPr>
              <a:t>, </a:t>
            </a:r>
            <a:r>
              <a:rPr lang="en-US" sz="2000" dirty="0" smtClean="0">
                <a:solidFill>
                  <a:schemeClr val="bg1">
                    <a:lumMod val="75000"/>
                  </a:schemeClr>
                </a:solidFill>
              </a:rPr>
              <a:t>the </a:t>
            </a:r>
            <a:r>
              <a:rPr lang="en-US" sz="2000" dirty="0">
                <a:solidFill>
                  <a:schemeClr val="bg1">
                    <a:lumMod val="75000"/>
                  </a:schemeClr>
                </a:solidFill>
              </a:rPr>
              <a:t>greater F of the larger object is offset by its greater ‘laziness’ (greater inertia)…as the lesser force experienced by the smaller object is offset by the lesser ‘laziness’ of the smaller object</a:t>
            </a:r>
            <a:r>
              <a:rPr lang="en-US" sz="2000" dirty="0" smtClean="0">
                <a:solidFill>
                  <a:schemeClr val="bg1">
                    <a:lumMod val="75000"/>
                  </a:schemeClr>
                </a:solidFill>
              </a:rPr>
              <a:t>.</a:t>
            </a:r>
          </a:p>
          <a:p>
            <a:endParaRPr lang="en-US" sz="2000" dirty="0">
              <a:solidFill>
                <a:schemeClr val="bg1">
                  <a:lumMod val="75000"/>
                </a:schemeClr>
              </a:solidFill>
            </a:endParaRPr>
          </a:p>
          <a:p>
            <a:r>
              <a:rPr lang="en-US" sz="2000" dirty="0" smtClean="0">
                <a:solidFill>
                  <a:schemeClr val="bg1">
                    <a:lumMod val="75000"/>
                  </a:schemeClr>
                </a:solidFill>
              </a:rPr>
              <a:t>Allow me to say it another way…</a:t>
            </a:r>
          </a:p>
          <a:p>
            <a:endParaRPr lang="en-US" sz="2000" dirty="0">
              <a:solidFill>
                <a:schemeClr val="bg1">
                  <a:lumMod val="75000"/>
                </a:schemeClr>
              </a:solidFill>
            </a:endParaRPr>
          </a:p>
          <a:p>
            <a:r>
              <a:rPr lang="en-US" sz="2000" dirty="0" smtClean="0">
                <a:solidFill>
                  <a:schemeClr val="bg1">
                    <a:lumMod val="75000"/>
                  </a:schemeClr>
                </a:solidFill>
              </a:rPr>
              <a:t>The earth likes larger objects more…(</a:t>
            </a:r>
            <a:r>
              <a:rPr lang="en-US" sz="3200" dirty="0" err="1" smtClean="0">
                <a:solidFill>
                  <a:schemeClr val="bg1">
                    <a:lumMod val="75000"/>
                  </a:schemeClr>
                </a:solidFill>
              </a:rPr>
              <a:t>F</a:t>
            </a:r>
            <a:r>
              <a:rPr lang="en-US" sz="2000" dirty="0" err="1" smtClean="0">
                <a:solidFill>
                  <a:schemeClr val="bg1">
                    <a:lumMod val="75000"/>
                  </a:schemeClr>
                </a:solidFill>
              </a:rPr>
              <a:t>g</a:t>
            </a:r>
            <a:r>
              <a:rPr lang="en-US" sz="2000" dirty="0" smtClean="0">
                <a:solidFill>
                  <a:schemeClr val="bg1">
                    <a:lumMod val="75000"/>
                  </a:schemeClr>
                </a:solidFill>
              </a:rPr>
              <a:t>…or weight) …but the objects size makes it harder to get going…(inertia); the earth cares less about smaller objects…</a:t>
            </a:r>
            <a:r>
              <a:rPr lang="en-US" sz="1600" dirty="0" err="1" smtClean="0">
                <a:solidFill>
                  <a:schemeClr val="bg1">
                    <a:lumMod val="75000"/>
                  </a:schemeClr>
                </a:solidFill>
              </a:rPr>
              <a:t>F</a:t>
            </a:r>
            <a:r>
              <a:rPr lang="en-US" sz="1600" baseline="-25000" dirty="0" err="1" smtClean="0">
                <a:solidFill>
                  <a:schemeClr val="bg1">
                    <a:lumMod val="75000"/>
                  </a:schemeClr>
                </a:solidFill>
              </a:rPr>
              <a:t>g</a:t>
            </a:r>
            <a:r>
              <a:rPr lang="en-US" sz="1600" baseline="-25000" dirty="0" smtClean="0">
                <a:solidFill>
                  <a:schemeClr val="bg1">
                    <a:lumMod val="75000"/>
                  </a:schemeClr>
                </a:solidFill>
              </a:rPr>
              <a:t>.</a:t>
            </a:r>
            <a:r>
              <a:rPr lang="en-US" sz="1600" dirty="0" smtClean="0">
                <a:solidFill>
                  <a:schemeClr val="bg1">
                    <a:lumMod val="75000"/>
                  </a:schemeClr>
                </a:solidFill>
              </a:rPr>
              <a:t>...</a:t>
            </a:r>
            <a:r>
              <a:rPr lang="en-US" dirty="0" smtClean="0">
                <a:solidFill>
                  <a:schemeClr val="bg1">
                    <a:lumMod val="75000"/>
                  </a:schemeClr>
                </a:solidFill>
              </a:rPr>
              <a:t>but they move more willingly…(less inertia).</a:t>
            </a:r>
            <a:endParaRPr lang="en-US" baseline="-25000" dirty="0">
              <a:solidFill>
                <a:schemeClr val="bg1">
                  <a:lumMod val="75000"/>
                </a:schemeClr>
              </a:solidFill>
            </a:endParaRPr>
          </a:p>
        </p:txBody>
      </p:sp>
      <p:sp>
        <p:nvSpPr>
          <p:cNvPr id="6" name="Rectangle 5"/>
          <p:cNvSpPr/>
          <p:nvPr/>
        </p:nvSpPr>
        <p:spPr>
          <a:xfrm>
            <a:off x="4253552" y="2667000"/>
            <a:ext cx="4572000" cy="707886"/>
          </a:xfrm>
          <a:prstGeom prst="rect">
            <a:avLst/>
          </a:prstGeom>
        </p:spPr>
        <p:txBody>
          <a:bodyPr>
            <a:spAutoFit/>
          </a:bodyPr>
          <a:lstStyle/>
          <a:p>
            <a:r>
              <a:rPr lang="en-US" sz="2000" dirty="0" smtClean="0">
                <a:solidFill>
                  <a:schemeClr val="bg1">
                    <a:lumMod val="75000"/>
                  </a:schemeClr>
                </a:solidFill>
                <a:latin typeface="Informal Roman" panose="030604020304060B0204" pitchFamily="66" charset="0"/>
              </a:rPr>
              <a:t>(</a:t>
            </a:r>
            <a:r>
              <a:rPr lang="en-US" sz="2000" dirty="0">
                <a:solidFill>
                  <a:schemeClr val="bg1">
                    <a:lumMod val="75000"/>
                  </a:schemeClr>
                </a:solidFill>
                <a:latin typeface="Informal Roman" panose="030604020304060B0204" pitchFamily="66" charset="0"/>
              </a:rPr>
              <a:t>falling situations where air resistance [friction] is neglected and only the </a:t>
            </a:r>
            <a:r>
              <a:rPr lang="en-US" sz="2000" dirty="0" err="1">
                <a:solidFill>
                  <a:schemeClr val="bg1">
                    <a:lumMod val="75000"/>
                  </a:schemeClr>
                </a:solidFill>
                <a:latin typeface="Informal Roman" panose="030604020304060B0204" pitchFamily="66" charset="0"/>
              </a:rPr>
              <a:t>F</a:t>
            </a:r>
            <a:r>
              <a:rPr lang="en-US" sz="2000" baseline="-25000" dirty="0" err="1">
                <a:solidFill>
                  <a:schemeClr val="bg1">
                    <a:lumMod val="75000"/>
                  </a:schemeClr>
                </a:solidFill>
                <a:latin typeface="Informal Roman" panose="030604020304060B0204" pitchFamily="66" charset="0"/>
              </a:rPr>
              <a:t>gravity</a:t>
            </a:r>
            <a:r>
              <a:rPr lang="en-US" sz="2000" baseline="-25000" dirty="0">
                <a:solidFill>
                  <a:schemeClr val="bg1">
                    <a:lumMod val="75000"/>
                  </a:schemeClr>
                </a:solidFill>
                <a:latin typeface="Informal Roman" panose="030604020304060B0204" pitchFamily="66" charset="0"/>
              </a:rPr>
              <a:t> </a:t>
            </a:r>
            <a:r>
              <a:rPr lang="en-US" sz="2000" dirty="0">
                <a:solidFill>
                  <a:schemeClr val="bg1">
                    <a:lumMod val="75000"/>
                  </a:schemeClr>
                </a:solidFill>
                <a:latin typeface="Informal Roman" panose="030604020304060B0204" pitchFamily="66" charset="0"/>
              </a:rPr>
              <a:t>is considered) </a:t>
            </a:r>
            <a:endParaRPr lang="en-US" sz="2000" dirty="0">
              <a:latin typeface="Informal Roman" panose="030604020304060B0204" pitchFamily="66" charset="0"/>
            </a:endParaRPr>
          </a:p>
        </p:txBody>
      </p:sp>
      <p:sp>
        <p:nvSpPr>
          <p:cNvPr id="7" name="Cloud Callout 6"/>
          <p:cNvSpPr/>
          <p:nvPr/>
        </p:nvSpPr>
        <p:spPr>
          <a:xfrm>
            <a:off x="457200" y="1600200"/>
            <a:ext cx="3962400" cy="964793"/>
          </a:xfrm>
          <a:prstGeom prst="cloudCallout">
            <a:avLst>
              <a:gd name="adj1" fmla="val 42736"/>
              <a:gd name="adj2" fmla="val 80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exactly, is “free fall?”</a:t>
            </a:r>
            <a:endParaRPr lang="en-US" sz="2000" dirty="0"/>
          </a:p>
        </p:txBody>
      </p:sp>
      <p:pic>
        <p:nvPicPr>
          <p:cNvPr id="5122" name="Picture 2" descr="http://2.bp.blogspot.com/-L7bjD2b5CAU/TarDMRiIFTI/AAAAAAAAXwE/S3rkoOnFaP4/s1600/P4170144.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417" b="96667" l="10000" r="94750"/>
                    </a14:imgEffect>
                  </a14:imgLayer>
                </a14:imgProps>
              </a:ext>
              <a:ext uri="{28A0092B-C50C-407E-A947-70E740481C1C}">
                <a14:useLocalDpi xmlns:a14="http://schemas.microsoft.com/office/drawing/2010/main" xmlns="" val="0"/>
              </a:ext>
            </a:extLst>
          </a:blip>
          <a:srcRect/>
          <a:stretch>
            <a:fillRect/>
          </a:stretch>
        </p:blipFill>
        <p:spPr bwMode="auto">
          <a:xfrm>
            <a:off x="6667452" y="1090375"/>
            <a:ext cx="2102166" cy="1576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76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3.8  Why 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7" name="Rectangle 3"/>
          <p:cNvSpPr>
            <a:spLocks noChangeArrowheads="1"/>
          </p:cNvSpPr>
          <p:nvPr/>
        </p:nvSpPr>
        <p:spPr bwMode="auto">
          <a:xfrm>
            <a:off x="0" y="1219200"/>
            <a:ext cx="9144000" cy="4601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lumMod val="95000"/>
                  </a:schemeClr>
                </a:solidFill>
                <a:effectLst/>
                <a:latin typeface="Arial" charset="0"/>
                <a:cs typeface="Arial" charset="0"/>
                <a:hlinkClick r:id="rId3"/>
              </a:rPr>
              <a:t>Free Fall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lumMod val="95000"/>
                  </a:schemeClr>
                </a:solidFill>
                <a:effectLst/>
                <a:latin typeface="Arial" charset="0"/>
                <a:cs typeface="Arial" charset="0"/>
              </a:rPr>
              <a:t>What place on Earth would allow you to freefall the longest by jumping off it? </a:t>
            </a:r>
            <a:endParaRPr kumimoji="0" lang="en-US" altLang="en-US" sz="4800" b="0" i="0" u="none" strike="noStrike" cap="none" normalizeH="0" baseline="0" dirty="0" smtClean="0">
              <a:ln>
                <a:noFill/>
              </a:ln>
              <a:solidFill>
                <a:schemeClr val="bg1">
                  <a:lumMod val="95000"/>
                </a:schemeClr>
              </a:solidFill>
              <a:effectLst/>
              <a:latin typeface="Arial" charset="0"/>
              <a:cs typeface="Arial" charset="0"/>
            </a:endParaRPr>
          </a:p>
          <a:p>
            <a:pPr lvl="8" eaLnBrk="0" fontAlgn="base" hangingPunct="0">
              <a:spcBef>
                <a:spcPct val="0"/>
              </a:spcBef>
              <a:spcAft>
                <a:spcPct val="0"/>
              </a:spcAft>
            </a:pPr>
            <a:r>
              <a:rPr kumimoji="0" lang="en-US" altLang="en-US" sz="1200" b="0" i="0" u="none" strike="noStrike" cap="none" normalizeH="0" baseline="0" dirty="0" smtClean="0">
                <a:ln>
                  <a:noFill/>
                </a:ln>
                <a:solidFill>
                  <a:schemeClr val="bg1">
                    <a:lumMod val="95000"/>
                  </a:schemeClr>
                </a:solidFill>
                <a:effectLst/>
                <a:latin typeface="Arial" charset="0"/>
                <a:cs typeface="Arial" charset="0"/>
              </a:rPr>
              <a:t>—</a:t>
            </a:r>
            <a:r>
              <a:rPr kumimoji="0" lang="en-US" altLang="en-US" sz="1200" b="0" i="0" u="none" strike="noStrike" cap="none" normalizeH="0" baseline="0" dirty="0" err="1" smtClean="0">
                <a:ln>
                  <a:noFill/>
                </a:ln>
                <a:solidFill>
                  <a:schemeClr val="bg1">
                    <a:lumMod val="95000"/>
                  </a:schemeClr>
                </a:solidFill>
                <a:effectLst/>
                <a:latin typeface="Arial" charset="0"/>
                <a:cs typeface="Arial" charset="0"/>
              </a:rPr>
              <a:t>Dhash</a:t>
            </a:r>
            <a:r>
              <a:rPr kumimoji="0" lang="en-US" altLang="en-US" sz="1200" b="0" i="0" u="none" strike="noStrike" cap="none" normalizeH="0" baseline="0" dirty="0" smtClean="0">
                <a:ln>
                  <a:noFill/>
                </a:ln>
                <a:solidFill>
                  <a:schemeClr val="bg1">
                    <a:lumMod val="95000"/>
                  </a:schemeClr>
                </a:solidFill>
                <a:effectLst/>
                <a:latin typeface="Arial" charset="0"/>
                <a:cs typeface="Arial" charset="0"/>
              </a:rPr>
              <a:t> </a:t>
            </a:r>
            <a:r>
              <a:rPr kumimoji="0" lang="en-US" altLang="en-US" sz="1200" b="0" i="0" u="none" strike="noStrike" cap="none" normalizeH="0" baseline="0" dirty="0" err="1" smtClean="0">
                <a:ln>
                  <a:noFill/>
                </a:ln>
                <a:solidFill>
                  <a:schemeClr val="bg1">
                    <a:lumMod val="95000"/>
                  </a:schemeClr>
                </a:solidFill>
                <a:effectLst/>
                <a:latin typeface="Arial" charset="0"/>
                <a:cs typeface="Arial" charset="0"/>
              </a:rPr>
              <a:t>Shrivathsa</a:t>
            </a:r>
            <a:endParaRPr kumimoji="0" lang="en-US" altLang="en-US" sz="1200" b="0" i="0" u="none" strike="noStrike" cap="none" normalizeH="0" baseline="0" dirty="0" smtClean="0">
              <a:ln>
                <a:noFill/>
              </a:ln>
              <a:solidFill>
                <a:schemeClr val="bg1">
                  <a:lumMod val="95000"/>
                </a:schemeClr>
              </a:solidFill>
              <a:effectLst/>
              <a:latin typeface="Arial" charset="0"/>
              <a:cs typeface="Arial" charset="0"/>
            </a:endParaRPr>
          </a:p>
          <a:p>
            <a:pPr lvl="8" eaLnBrk="0" fontAlgn="base" hangingPunct="0">
              <a:spcBef>
                <a:spcPct val="0"/>
              </a:spcBef>
              <a:spcAft>
                <a:spcPct val="0"/>
              </a:spcAft>
            </a:pPr>
            <a:endParaRPr lang="en-US" altLang="en-US" sz="1200" dirty="0">
              <a:solidFill>
                <a:schemeClr val="bg1">
                  <a:lumMod val="95000"/>
                </a:schemeClr>
              </a:solidFill>
              <a:latin typeface="Arial" charset="0"/>
              <a:cs typeface="Arial" charset="0"/>
            </a:endParaRPr>
          </a:p>
          <a:p>
            <a:pPr lvl="8" eaLnBrk="0" fontAlgn="base" hangingPunct="0">
              <a:spcBef>
                <a:spcPct val="0"/>
              </a:spcBef>
              <a:spcAft>
                <a:spcPct val="0"/>
              </a:spcAft>
            </a:pPr>
            <a:endParaRPr kumimoji="0" lang="en-US" altLang="en-US" sz="1200" b="0" i="0" u="none" strike="noStrike" cap="none" normalizeH="0" baseline="0" dirty="0" smtClean="0">
              <a:ln>
                <a:noFill/>
              </a:ln>
              <a:solidFill>
                <a:schemeClr val="bg1">
                  <a:lumMod val="95000"/>
                </a:schemeClr>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The largest purely vertical drop on Earth is the face of Canada's </a:t>
            </a:r>
            <a:r>
              <a:rPr kumimoji="0" lang="en-US" altLang="en-US" sz="1800" b="0" i="0" u="none" strike="noStrike" cap="none" normalizeH="0" baseline="0" dirty="0" smtClean="0">
                <a:ln>
                  <a:noFill/>
                </a:ln>
                <a:solidFill>
                  <a:schemeClr val="bg1">
                    <a:lumMod val="85000"/>
                  </a:schemeClr>
                </a:solidFill>
                <a:effectLst/>
                <a:latin typeface="Arial" charset="0"/>
                <a:cs typeface="Arial" charset="0"/>
                <a:hlinkClick r:id="rId4"/>
              </a:rPr>
              <a:t>Mount Thor</a:t>
            </a: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 which is shaped like this: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r>
              <a:rPr kumimoji="0" lang="en-US" altLang="en-US" sz="14100" b="0" i="0" u="none" strike="noStrike" cap="none" normalizeH="0" baseline="0" dirty="0" smtClean="0">
                <a:ln>
                  <a:noFill/>
                </a:ln>
                <a:solidFill>
                  <a:schemeClr val="tx1"/>
                </a:solidFill>
                <a:effectLst/>
                <a:latin typeface="Arial" charset="0"/>
                <a:cs typeface="Arial" charset="0"/>
              </a:rPr>
              <a:t> </a:t>
            </a:r>
            <a:r>
              <a:rPr kumimoji="0" lang="en-US" altLang="en-US" sz="18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To make things a little less gruesome, let's suppose there's a pit at the bottom of the cliff, filled with something fluffy—like cotton candy—to safely break your fall.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p>
        </p:txBody>
      </p:sp>
      <p:pic>
        <p:nvPicPr>
          <p:cNvPr id="1028" name="Picture 4" descr="https://what-if.xkcd.com/imgs/a/51/freefall_tho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0600" y="2859277"/>
            <a:ext cx="2869347" cy="1825245"/>
          </a:xfrm>
          <a:prstGeom prst="rect">
            <a:avLst/>
          </a:prstGeom>
          <a:solidFill>
            <a:schemeClr val="bg1"/>
          </a:solidFill>
        </p:spPr>
      </p:pic>
      <p:pic>
        <p:nvPicPr>
          <p:cNvPr id="1029" name="Picture 5" descr="https://what-if.xkcd.com/imgs/a/51/freefall_candy.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7687" y="2795826"/>
            <a:ext cx="2589340" cy="1888696"/>
          </a:xfrm>
          <a:prstGeom prst="rect">
            <a:avLst/>
          </a:prstGeom>
          <a:solidFill>
            <a:schemeClr val="bg1"/>
          </a:solidFill>
        </p:spPr>
      </p:pic>
    </p:spTree>
    <p:extLst>
      <p:ext uri="{BB962C8B-B14F-4D97-AF65-F5344CB8AC3E}">
        <p14:creationId xmlns:p14="http://schemas.microsoft.com/office/powerpoint/2010/main" xmlns="" val="347144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fade">
                                      <p:cBhvr>
                                        <p:cTn id="1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3.8  Why 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7" name="Rectangle 3"/>
          <p:cNvSpPr>
            <a:spLocks noChangeArrowheads="1"/>
          </p:cNvSpPr>
          <p:nvPr/>
        </p:nvSpPr>
        <p:spPr bwMode="auto">
          <a:xfrm>
            <a:off x="38670" y="1295400"/>
            <a:ext cx="8909712" cy="4678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lumMod val="95000"/>
                  </a:schemeClr>
                </a:solidFill>
                <a:effectLst/>
                <a:latin typeface="Arial" charset="0"/>
                <a:cs typeface="Arial" charset="0"/>
                <a:hlinkClick r:id="rId3"/>
              </a:rPr>
              <a:t>Free Fall</a:t>
            </a:r>
          </a:p>
          <a:p>
            <a:pPr lvl="0" eaLnBrk="0" fontAlgn="base" hangingPunct="0">
              <a:spcBef>
                <a:spcPct val="0"/>
              </a:spcBef>
              <a:spcAft>
                <a:spcPct val="0"/>
              </a:spcAft>
            </a:pPr>
            <a:r>
              <a:rPr kumimoji="0" lang="en-US" altLang="en-US" sz="1400" b="0" i="0" u="none" strike="noStrike" cap="none" normalizeH="0" baseline="0" dirty="0" smtClean="0">
                <a:ln>
                  <a:noFill/>
                </a:ln>
                <a:solidFill>
                  <a:schemeClr val="bg1">
                    <a:lumMod val="95000"/>
                  </a:schemeClr>
                </a:solidFill>
                <a:effectLst/>
                <a:latin typeface="Arial" charset="0"/>
                <a:cs typeface="Arial" charset="0"/>
              </a:rPr>
              <a:t>What place on Earth would allow you to freefall the longest by jumping off it? </a:t>
            </a:r>
            <a:r>
              <a:rPr lang="en-US" altLang="en-US" sz="1400" dirty="0">
                <a:solidFill>
                  <a:schemeClr val="bg1">
                    <a:lumMod val="95000"/>
                  </a:schemeClr>
                </a:solidFill>
                <a:latin typeface="Arial" charset="0"/>
                <a:cs typeface="Arial" charset="0"/>
              </a:rPr>
              <a:t>—</a:t>
            </a:r>
            <a:r>
              <a:rPr lang="en-US" altLang="en-US" sz="1400" dirty="0" err="1">
                <a:solidFill>
                  <a:schemeClr val="bg1">
                    <a:lumMod val="95000"/>
                  </a:schemeClr>
                </a:solidFill>
                <a:latin typeface="Arial" charset="0"/>
                <a:cs typeface="Arial" charset="0"/>
              </a:rPr>
              <a:t>Dhash</a:t>
            </a:r>
            <a:r>
              <a:rPr lang="en-US" altLang="en-US" sz="1400" dirty="0">
                <a:solidFill>
                  <a:schemeClr val="bg1">
                    <a:lumMod val="95000"/>
                  </a:schemeClr>
                </a:solidFill>
                <a:latin typeface="Arial" charset="0"/>
                <a:cs typeface="Arial" charset="0"/>
              </a:rPr>
              <a:t> </a:t>
            </a:r>
            <a:r>
              <a:rPr lang="en-US" altLang="en-US" sz="1400" dirty="0" err="1" smtClean="0">
                <a:solidFill>
                  <a:schemeClr val="bg1">
                    <a:lumMod val="95000"/>
                  </a:schemeClr>
                </a:solidFill>
                <a:latin typeface="Arial" charset="0"/>
                <a:cs typeface="Arial" charset="0"/>
              </a:rPr>
              <a:t>Shrivathsa</a:t>
            </a:r>
            <a:endParaRPr lang="en-US" altLang="en-US" sz="4800" dirty="0" smtClean="0">
              <a:solidFill>
                <a:schemeClr val="bg1">
                  <a:lumMod val="95000"/>
                </a:schemeClr>
              </a:solidFill>
              <a:latin typeface="Arial" charset="0"/>
              <a:cs typeface="Arial" charset="0"/>
            </a:endParaRPr>
          </a:p>
          <a:p>
            <a:pPr lvl="0" eaLnBrk="0" fontAlgn="base" hangingPunct="0">
              <a:spcBef>
                <a:spcPct val="0"/>
              </a:spcBef>
              <a:spcAft>
                <a:spcPct val="0"/>
              </a:spcAft>
            </a:pPr>
            <a:endParaRPr kumimoji="0" lang="en-US" altLang="en-US" sz="2000" b="0" i="0" u="none" strike="noStrike" cap="none" normalizeH="0" baseline="0" dirty="0" smtClean="0">
              <a:ln>
                <a:noFill/>
              </a:ln>
              <a:solidFill>
                <a:schemeClr val="bg1">
                  <a:lumMod val="95000"/>
                </a:schemeClr>
              </a:solidFill>
              <a:effectLst/>
              <a:latin typeface="Arial" charset="0"/>
              <a:cs typeface="Arial" charset="0"/>
            </a:endParaRPr>
          </a:p>
          <a:p>
            <a:pPr lvl="0" eaLnBrk="0" fontAlgn="base" hangingPunct="0">
              <a:spcBef>
                <a:spcPct val="0"/>
              </a:spcBef>
              <a:spcAft>
                <a:spcPct val="0"/>
              </a:spcAf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A human falling with arms and legs outstretched has a terminal velocity in the neighborhood of 55 meters per second. It takes a few hundred meters to get up to speed, so it would take you a little over 26 seconds to fall the full distance.</a:t>
            </a:r>
          </a:p>
          <a:p>
            <a:pPr lvl="0" eaLnBrk="0" fontAlgn="base" hangingPunct="0">
              <a:spcBef>
                <a:spcPct val="0"/>
              </a:spcBef>
              <a:spcAft>
                <a:spcPct val="0"/>
              </a:spcAft>
            </a:pPr>
            <a:endParaRPr kumimoji="0" lang="en-US" altLang="en-US" sz="1800" b="0" i="0" u="none" strike="noStrike" cap="none" normalizeH="0" baseline="0" dirty="0" smtClean="0">
              <a:ln>
                <a:noFill/>
              </a:ln>
              <a:solidFill>
                <a:schemeClr val="bg1">
                  <a:lumMod val="85000"/>
                </a:schemeClr>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What can you do in 26 seconds?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lumMod val="85000"/>
                </a:schemeClr>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For starters, it's enough time to get all the way through the original Super Mario World 1-1,[1] assuming you have perfect timing and take the shortcut through the pipe.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lumMod val="85000"/>
                </a:schemeClr>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It's also long enough to miss a phone call. Sprint's ring cycle—the time the phone rings before going to voicemail—is 23 seconds.[2]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lumMod val="85000"/>
                </a:schemeClr>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85000"/>
                  </a:schemeClr>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t>
            </a:r>
          </a:p>
        </p:txBody>
      </p:sp>
      <p:pic>
        <p:nvPicPr>
          <p:cNvPr id="1030" name="Picture 6" descr="https://what-if.xkcd.com/imgs/a/51/freefall_voicemail.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38800" y="5108487"/>
            <a:ext cx="2524125" cy="1495425"/>
          </a:xfrm>
          <a:prstGeom prst="rect">
            <a:avLst/>
          </a:prstGeom>
          <a:solidFill>
            <a:schemeClr val="bg1"/>
          </a:solidFill>
        </p:spPr>
      </p:pic>
      <p:sp>
        <p:nvSpPr>
          <p:cNvPr id="3" name="Rectangle 2"/>
          <p:cNvSpPr/>
          <p:nvPr/>
        </p:nvSpPr>
        <p:spPr>
          <a:xfrm>
            <a:off x="266701" y="5311884"/>
            <a:ext cx="4572000" cy="1323439"/>
          </a:xfrm>
          <a:prstGeom prst="rect">
            <a:avLst/>
          </a:prstGeom>
        </p:spPr>
        <p:txBody>
          <a:bodyPr>
            <a:spAutoFit/>
          </a:bodyPr>
          <a:lstStyle/>
          <a:p>
            <a:r>
              <a:rPr lang="en-US" sz="2000" dirty="0">
                <a:solidFill>
                  <a:schemeClr val="bg1">
                    <a:lumMod val="85000"/>
                  </a:schemeClr>
                </a:solidFill>
              </a:rPr>
              <a:t>If someone called your phone, and it started ringing the moment you jumped, it would go to voicemail three seconds before you reached the bottom</a:t>
            </a:r>
          </a:p>
        </p:txBody>
      </p:sp>
    </p:spTree>
    <p:extLst>
      <p:ext uri="{BB962C8B-B14F-4D97-AF65-F5344CB8AC3E}">
        <p14:creationId xmlns:p14="http://schemas.microsoft.com/office/powerpoint/2010/main" xmlns="" val="24489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fade">
                                      <p:cBhvr>
                                        <p:cTn id="12" dur="500"/>
                                        <p:tgtEl>
                                          <p:spTgt spid="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animEffect transition="in" filter="fade">
                                      <p:cBhvr>
                                        <p:cTn id="17" dur="500"/>
                                        <p:tgtEl>
                                          <p:spTgt spid="7">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3.8  Why 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6" name="Rectangle 5"/>
          <p:cNvSpPr/>
          <p:nvPr/>
        </p:nvSpPr>
        <p:spPr>
          <a:xfrm>
            <a:off x="324134" y="1545300"/>
            <a:ext cx="3409666" cy="707886"/>
          </a:xfrm>
          <a:prstGeom prst="rect">
            <a:avLst/>
          </a:prstGeom>
        </p:spPr>
        <p:txBody>
          <a:bodyPr wrap="square">
            <a:spAutoFit/>
          </a:bodyPr>
          <a:lstStyle/>
          <a:p>
            <a:r>
              <a:rPr lang="en-US" sz="2000" dirty="0" smtClean="0">
                <a:solidFill>
                  <a:schemeClr val="bg1">
                    <a:lumMod val="75000"/>
                  </a:schemeClr>
                </a:solidFill>
                <a:latin typeface="Informal Roman" panose="030604020304060B0204" pitchFamily="66" charset="0"/>
              </a:rPr>
              <a:t>(Keep the proportional nature of a in mind…)</a:t>
            </a:r>
            <a:endParaRPr lang="en-US" sz="2000" dirty="0">
              <a:latin typeface="Informal Roman" panose="030604020304060B0204" pitchFamily="66" charset="0"/>
            </a:endParaRPr>
          </a:p>
        </p:txBody>
      </p:sp>
      <p:sp>
        <p:nvSpPr>
          <p:cNvPr id="7" name="Cloud Callout 6"/>
          <p:cNvSpPr/>
          <p:nvPr/>
        </p:nvSpPr>
        <p:spPr>
          <a:xfrm>
            <a:off x="4896134" y="1620931"/>
            <a:ext cx="3962400" cy="964793"/>
          </a:xfrm>
          <a:prstGeom prst="cloudCallout">
            <a:avLst>
              <a:gd name="adj1" fmla="val -79193"/>
              <a:gd name="adj2" fmla="val 154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Let’s use a formula to guide our thinking…</a:t>
            </a:r>
            <a:endParaRPr lang="en-US" sz="2000" dirty="0"/>
          </a:p>
        </p:txBody>
      </p:sp>
      <p:pic>
        <p:nvPicPr>
          <p:cNvPr id="2055" name="Picture 7" descr="http://neossat.ca/wp-content/uploads/2013/02/earth-from-space-horizon-view-nasa.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96680"/>
                    </a14:imgEffect>
                  </a14:imgLayer>
                </a14:imgProps>
              </a:ext>
              <a:ext uri="{28A0092B-C50C-407E-A947-70E740481C1C}">
                <a14:useLocalDpi xmlns:a14="http://schemas.microsoft.com/office/drawing/2010/main" xmlns="" val="0"/>
              </a:ext>
            </a:extLst>
          </a:blip>
          <a:srcRect/>
          <a:stretch>
            <a:fillRect/>
          </a:stretch>
        </p:blipFill>
        <p:spPr bwMode="auto">
          <a:xfrm>
            <a:off x="-1" y="4400549"/>
            <a:ext cx="9444535" cy="2457451"/>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9836" b="98361" l="9818" r="89818"/>
                    </a14:imgEffect>
                  </a14:imgLayer>
                </a14:imgProps>
              </a:ext>
              <a:ext uri="{28A0092B-C50C-407E-A947-70E740481C1C}">
                <a14:useLocalDpi xmlns:a14="http://schemas.microsoft.com/office/drawing/2010/main" xmlns="" val="0"/>
              </a:ext>
            </a:extLst>
          </a:blip>
          <a:srcRect/>
          <a:stretch>
            <a:fillRect/>
          </a:stretch>
        </p:blipFill>
        <p:spPr bwMode="auto">
          <a:xfrm>
            <a:off x="-1066800" y="2438400"/>
            <a:ext cx="3687648" cy="24539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67" name="Picture 19" descr="http://www.moorhen.me.uk/imgofday/2011/20111029_d35_20110915_2123_193_fb4%20fieldmouse%20falling%20from%20tree-stump%28r+mb%20id@432%29.jp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9375" b="81473" l="35030" r="89521"/>
                    </a14:imgEffect>
                  </a14:imgLayer>
                </a14:imgProps>
              </a:ext>
              <a:ext uri="{28A0092B-C50C-407E-A947-70E740481C1C}">
                <a14:useLocalDpi xmlns:a14="http://schemas.microsoft.com/office/drawing/2010/main" xmlns="" val="0"/>
              </a:ext>
            </a:extLst>
          </a:blip>
          <a:srcRect/>
          <a:stretch>
            <a:fillRect/>
          </a:stretch>
        </p:blipFill>
        <p:spPr bwMode="auto">
          <a:xfrm>
            <a:off x="6699429" y="3782524"/>
            <a:ext cx="355809" cy="47725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362200" y="3048000"/>
            <a:ext cx="2389636" cy="1569660"/>
          </a:xfrm>
          <a:prstGeom prst="rect">
            <a:avLst/>
          </a:prstGeom>
          <a:noFill/>
        </p:spPr>
        <p:txBody>
          <a:bodyPr wrap="square" rtlCol="0">
            <a:spAutoFit/>
          </a:bodyPr>
          <a:lstStyle/>
          <a:p>
            <a:r>
              <a:rPr lang="en-US" dirty="0" smtClean="0">
                <a:solidFill>
                  <a:schemeClr val="bg1">
                    <a:lumMod val="85000"/>
                  </a:schemeClr>
                </a:solidFill>
              </a:rPr>
              <a:t>	</a:t>
            </a:r>
            <a:r>
              <a:rPr lang="en-US" sz="6000" u="sng" dirty="0" smtClean="0">
                <a:solidFill>
                  <a:schemeClr val="bg1">
                    <a:lumMod val="85000"/>
                  </a:schemeClr>
                </a:solidFill>
              </a:rPr>
              <a:t>F</a:t>
            </a:r>
            <a:r>
              <a:rPr lang="en-US" u="sng" dirty="0">
                <a:solidFill>
                  <a:schemeClr val="bg1">
                    <a:lumMod val="85000"/>
                  </a:schemeClr>
                </a:solidFill>
              </a:rPr>
              <a:t> </a:t>
            </a:r>
            <a:r>
              <a:rPr lang="en-US" dirty="0" smtClean="0">
                <a:solidFill>
                  <a:schemeClr val="bg1">
                    <a:lumMod val="85000"/>
                  </a:schemeClr>
                </a:solidFill>
              </a:rPr>
              <a:t>	</a:t>
            </a:r>
            <a:r>
              <a:rPr lang="en-US" sz="3600" dirty="0" smtClean="0">
                <a:solidFill>
                  <a:schemeClr val="bg1">
                    <a:lumMod val="85000"/>
                  </a:schemeClr>
                </a:solidFill>
              </a:rPr>
              <a:t> = 	</a:t>
            </a:r>
            <a:endParaRPr lang="en-US" sz="3200" u="sng" baseline="-25000" dirty="0">
              <a:solidFill>
                <a:schemeClr val="bg1">
                  <a:lumMod val="85000"/>
                </a:schemeClr>
              </a:solidFill>
            </a:endParaRPr>
          </a:p>
        </p:txBody>
      </p:sp>
      <p:sp>
        <p:nvSpPr>
          <p:cNvPr id="19" name="TextBox 18"/>
          <p:cNvSpPr txBox="1"/>
          <p:nvPr/>
        </p:nvSpPr>
        <p:spPr>
          <a:xfrm>
            <a:off x="2286000" y="3733800"/>
            <a:ext cx="1752600" cy="2031325"/>
          </a:xfrm>
          <a:prstGeom prst="rect">
            <a:avLst/>
          </a:prstGeom>
          <a:noFill/>
        </p:spPr>
        <p:txBody>
          <a:bodyPr wrap="square" rtlCol="0">
            <a:spAutoFit/>
          </a:bodyPr>
          <a:lstStyle/>
          <a:p>
            <a:r>
              <a:rPr lang="en-US" dirty="0" smtClean="0">
                <a:solidFill>
                  <a:schemeClr val="bg1">
                    <a:lumMod val="85000"/>
                  </a:schemeClr>
                </a:solidFill>
              </a:rPr>
              <a:t>	</a:t>
            </a:r>
            <a:r>
              <a:rPr lang="en-US" sz="5400" dirty="0">
                <a:solidFill>
                  <a:schemeClr val="bg1">
                    <a:lumMod val="85000"/>
                  </a:schemeClr>
                </a:solidFill>
              </a:rPr>
              <a:t>m</a:t>
            </a:r>
            <a:r>
              <a:rPr lang="en-US" dirty="0" smtClean="0">
                <a:solidFill>
                  <a:schemeClr val="bg1">
                    <a:lumMod val="85000"/>
                  </a:schemeClr>
                </a:solidFill>
              </a:rPr>
              <a:t>	</a:t>
            </a:r>
            <a:r>
              <a:rPr lang="en-US" sz="3600" dirty="0" smtClean="0">
                <a:solidFill>
                  <a:schemeClr val="bg1">
                    <a:lumMod val="85000"/>
                  </a:schemeClr>
                </a:solidFill>
              </a:rPr>
              <a:t>  	</a:t>
            </a:r>
            <a:endParaRPr lang="en-US" baseline="30000" dirty="0">
              <a:solidFill>
                <a:schemeClr val="bg1">
                  <a:lumMod val="85000"/>
                </a:schemeClr>
              </a:solidFill>
            </a:endParaRPr>
          </a:p>
        </p:txBody>
      </p:sp>
      <p:sp>
        <p:nvSpPr>
          <p:cNvPr id="11" name="Rectangle 10"/>
          <p:cNvSpPr/>
          <p:nvPr/>
        </p:nvSpPr>
        <p:spPr>
          <a:xfrm>
            <a:off x="5346563" y="3782524"/>
            <a:ext cx="369012" cy="369332"/>
          </a:xfrm>
          <a:prstGeom prst="rect">
            <a:avLst/>
          </a:prstGeom>
        </p:spPr>
        <p:txBody>
          <a:bodyPr wrap="none">
            <a:spAutoFit/>
          </a:bodyPr>
          <a:lstStyle/>
          <a:p>
            <a:r>
              <a:rPr lang="en-US" dirty="0">
                <a:solidFill>
                  <a:schemeClr val="bg1">
                    <a:lumMod val="85000"/>
                  </a:schemeClr>
                </a:solidFill>
              </a:rPr>
              <a:t>m</a:t>
            </a:r>
          </a:p>
        </p:txBody>
      </p:sp>
      <p:sp>
        <p:nvSpPr>
          <p:cNvPr id="12" name="Rectangle 11"/>
          <p:cNvSpPr/>
          <p:nvPr/>
        </p:nvSpPr>
        <p:spPr>
          <a:xfrm>
            <a:off x="5385904" y="3425167"/>
            <a:ext cx="290464" cy="369332"/>
          </a:xfrm>
          <a:prstGeom prst="rect">
            <a:avLst/>
          </a:prstGeom>
        </p:spPr>
        <p:txBody>
          <a:bodyPr wrap="none">
            <a:spAutoFit/>
          </a:bodyPr>
          <a:lstStyle/>
          <a:p>
            <a:r>
              <a:rPr lang="en-US" u="sng" dirty="0">
                <a:solidFill>
                  <a:schemeClr val="bg1">
                    <a:lumMod val="85000"/>
                  </a:schemeClr>
                </a:solidFill>
              </a:rPr>
              <a:t>F</a:t>
            </a:r>
          </a:p>
        </p:txBody>
      </p:sp>
      <p:sp>
        <p:nvSpPr>
          <p:cNvPr id="24" name="Rectangle 23"/>
          <p:cNvSpPr/>
          <p:nvPr/>
        </p:nvSpPr>
        <p:spPr>
          <a:xfrm>
            <a:off x="4179767" y="3551891"/>
            <a:ext cx="542499" cy="707886"/>
          </a:xfrm>
          <a:prstGeom prst="rect">
            <a:avLst/>
          </a:prstGeom>
        </p:spPr>
        <p:txBody>
          <a:bodyPr wrap="square">
            <a:spAutoFit/>
          </a:bodyPr>
          <a:lstStyle/>
          <a:p>
            <a:r>
              <a:rPr lang="en-US" sz="4000" b="1" dirty="0" smtClean="0">
                <a:solidFill>
                  <a:schemeClr val="bg1">
                    <a:lumMod val="75000"/>
                  </a:schemeClr>
                </a:solidFill>
                <a:latin typeface="Informal Roman" panose="030604020304060B0204" pitchFamily="66" charset="0"/>
              </a:rPr>
              <a:t>a</a:t>
            </a:r>
            <a:endParaRPr lang="en-US" sz="4000" b="1" dirty="0">
              <a:latin typeface="Informal Roman" panose="030604020304060B0204" pitchFamily="66" charset="0"/>
            </a:endParaRPr>
          </a:p>
        </p:txBody>
      </p:sp>
      <p:pic>
        <p:nvPicPr>
          <p:cNvPr id="2065" name="Picture 17" descr="http://www.physicsclassroom.com/Class/newtlaws/u2l3e3.gif"/>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1677" t="59739" r="22445"/>
          <a:stretch/>
        </p:blipFill>
        <p:spPr bwMode="auto">
          <a:xfrm>
            <a:off x="2181367" y="3075717"/>
            <a:ext cx="1704833" cy="1673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2" name="Picture 17" descr="http://www.physicsclassroom.com/Class/newtlaws/u2l3e3.gif"/>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58961" t="59739"/>
          <a:stretch/>
        </p:blipFill>
        <p:spPr bwMode="auto">
          <a:xfrm>
            <a:off x="5089530" y="2995957"/>
            <a:ext cx="1252090" cy="1673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11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Effect transition="in" filter="fade">
                                      <p:cBhvr>
                                        <p:cTn id="12" dur="500"/>
                                        <p:tgtEl>
                                          <p:spTgt spid="20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7"/>
                                        </p:tgtEl>
                                        <p:attrNameLst>
                                          <p:attrName>style.visibility</p:attrName>
                                        </p:attrNameLst>
                                      </p:cBhvr>
                                      <p:to>
                                        <p:strVal val="visible"/>
                                      </p:to>
                                    </p:set>
                                    <p:animEffect transition="in" filter="fade">
                                      <p:cBhvr>
                                        <p:cTn id="17" dur="500"/>
                                        <p:tgtEl>
                                          <p:spTgt spid="20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5"/>
                                        </p:tgtEl>
                                        <p:attrNameLst>
                                          <p:attrName>style.visibility</p:attrName>
                                        </p:attrNameLst>
                                      </p:cBhvr>
                                      <p:to>
                                        <p:strVal val="visible"/>
                                      </p:to>
                                    </p:set>
                                    <p:animEffect transition="in" filter="fade">
                                      <p:cBhvr>
                                        <p:cTn id="47" dur="500"/>
                                        <p:tgtEl>
                                          <p:spTgt spid="20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9" grpId="0"/>
      <p:bldP spid="11" grpId="0"/>
      <p:bldP spid="12"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3.8  Why objects </a:t>
            </a:r>
            <a:r>
              <a:rPr lang="en-US" dirty="0">
                <a:solidFill>
                  <a:schemeClr val="bg1">
                    <a:lumMod val="65000"/>
                  </a:schemeClr>
                </a:solidFill>
              </a:rPr>
              <a:t>in Free Fall Have Equal Acceleration</a:t>
            </a:r>
            <a:endParaRPr lang="en-US" dirty="0" smtClean="0">
              <a:solidFill>
                <a:schemeClr val="bg1">
                  <a:lumMod val="65000"/>
                </a:schemeClr>
              </a:solidFill>
            </a:endParaRPr>
          </a:p>
        </p:txBody>
      </p:sp>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7" name="Cloud Callout 6"/>
          <p:cNvSpPr/>
          <p:nvPr/>
        </p:nvSpPr>
        <p:spPr>
          <a:xfrm>
            <a:off x="6248400" y="1604131"/>
            <a:ext cx="2436266" cy="1901069"/>
          </a:xfrm>
          <a:prstGeom prst="cloudCallout">
            <a:avLst>
              <a:gd name="adj1" fmla="val -79193"/>
              <a:gd name="adj2" fmla="val 154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Again, let’s use a formula to guide our thinking…</a:t>
            </a:r>
            <a:endParaRPr lang="en-US" sz="2000" dirty="0"/>
          </a:p>
        </p:txBody>
      </p:sp>
      <p:pic>
        <p:nvPicPr>
          <p:cNvPr id="2055" name="Picture 7" descr="http://neossat.ca/wp-content/uploads/2013/02/earth-from-space-horizon-view-nasa.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96680"/>
                    </a14:imgEffect>
                  </a14:imgLayer>
                </a14:imgProps>
              </a:ext>
              <a:ext uri="{28A0092B-C50C-407E-A947-70E740481C1C}">
                <a14:useLocalDpi xmlns:a14="http://schemas.microsoft.com/office/drawing/2010/main" xmlns="" val="0"/>
              </a:ext>
            </a:extLst>
          </a:blip>
          <a:srcRect/>
          <a:stretch>
            <a:fillRect/>
          </a:stretch>
        </p:blipFill>
        <p:spPr bwMode="auto">
          <a:xfrm>
            <a:off x="-1" y="4400549"/>
            <a:ext cx="9444535" cy="24574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58252" y="1623839"/>
            <a:ext cx="5890148" cy="3170099"/>
          </a:xfrm>
          <a:prstGeom prst="rect">
            <a:avLst/>
          </a:prstGeom>
        </p:spPr>
        <p:txBody>
          <a:bodyPr wrap="square">
            <a:spAutoFit/>
          </a:bodyPr>
          <a:lstStyle/>
          <a:p>
            <a:r>
              <a:rPr lang="en-US" sz="2000" dirty="0">
                <a:solidFill>
                  <a:schemeClr val="bg1">
                    <a:lumMod val="85000"/>
                  </a:schemeClr>
                </a:solidFill>
              </a:rPr>
              <a:t>We can insert numerical values for any object…Suppose a rabbit’s mass is 1 kg and we decide to toss it into free-fall: (hint- 1kg of anything = 10N)</a:t>
            </a:r>
          </a:p>
          <a:p>
            <a:endParaRPr lang="en-US" sz="2000" dirty="0">
              <a:solidFill>
                <a:schemeClr val="bg1">
                  <a:lumMod val="85000"/>
                </a:schemeClr>
              </a:solidFill>
            </a:endParaRPr>
          </a:p>
          <a:p>
            <a:endParaRPr lang="en-US" sz="2000" dirty="0">
              <a:solidFill>
                <a:schemeClr val="bg1">
                  <a:lumMod val="85000"/>
                </a:schemeClr>
              </a:solidFill>
            </a:endParaRPr>
          </a:p>
          <a:p>
            <a:r>
              <a:rPr lang="en-US" sz="2000" dirty="0">
                <a:solidFill>
                  <a:schemeClr val="bg1">
                    <a:lumMod val="85000"/>
                  </a:schemeClr>
                </a:solidFill>
              </a:rPr>
              <a:t>If  a = F/m = weight/m = ______N/_______kg  = </a:t>
            </a:r>
            <a:endParaRPr lang="en-US" sz="2000" dirty="0" smtClean="0">
              <a:solidFill>
                <a:schemeClr val="bg1">
                  <a:lumMod val="85000"/>
                </a:schemeClr>
              </a:solidFill>
            </a:endParaRPr>
          </a:p>
          <a:p>
            <a:endParaRPr lang="en-US" sz="2000" dirty="0">
              <a:solidFill>
                <a:schemeClr val="bg1">
                  <a:lumMod val="85000"/>
                </a:schemeClr>
              </a:solidFill>
            </a:endParaRPr>
          </a:p>
          <a:p>
            <a:r>
              <a:rPr lang="en-US" sz="2000" dirty="0" smtClean="0">
                <a:solidFill>
                  <a:schemeClr val="bg1">
                    <a:lumMod val="85000"/>
                  </a:schemeClr>
                </a:solidFill>
              </a:rPr>
              <a:t>__________</a:t>
            </a:r>
            <a:r>
              <a:rPr lang="en-US" sz="2000" dirty="0">
                <a:solidFill>
                  <a:schemeClr val="bg1">
                    <a:lumMod val="85000"/>
                  </a:schemeClr>
                </a:solidFill>
              </a:rPr>
              <a:t>m/s2 = g</a:t>
            </a:r>
          </a:p>
          <a:p>
            <a:endParaRPr lang="en-US" sz="2000" dirty="0">
              <a:solidFill>
                <a:schemeClr val="bg1">
                  <a:lumMod val="85000"/>
                </a:schemeClr>
              </a:solidFill>
            </a:endParaRPr>
          </a:p>
          <a:p>
            <a:r>
              <a:rPr lang="en-US" sz="2000" dirty="0">
                <a:solidFill>
                  <a:schemeClr val="bg1">
                    <a:lumMod val="85000"/>
                  </a:schemeClr>
                </a:solidFill>
              </a:rPr>
              <a:t>Try it with a different object...with a different mass… </a:t>
            </a:r>
          </a:p>
        </p:txBody>
      </p:sp>
      <p:sp>
        <p:nvSpPr>
          <p:cNvPr id="4" name="Rectangle 3"/>
          <p:cNvSpPr/>
          <p:nvPr/>
        </p:nvSpPr>
        <p:spPr>
          <a:xfrm>
            <a:off x="5009236" y="6096000"/>
            <a:ext cx="3675430" cy="369332"/>
          </a:xfrm>
          <a:prstGeom prst="rect">
            <a:avLst/>
          </a:prstGeom>
        </p:spPr>
        <p:txBody>
          <a:bodyPr wrap="none">
            <a:spAutoFit/>
          </a:bodyPr>
          <a:lstStyle/>
          <a:p>
            <a:r>
              <a:rPr lang="en-US" b="1" dirty="0">
                <a:hlinkClick r:id="rId5" tooltip="Hewitt-Drew-it! PHYSICS 12.Free Fall"/>
              </a:rPr>
              <a:t>Hewitt-Drew-it! PHYSICS 12.Free Fall</a:t>
            </a:r>
            <a:endParaRPr lang="en-US" b="1" dirty="0"/>
          </a:p>
        </p:txBody>
      </p:sp>
    </p:spTree>
    <p:extLst>
      <p:ext uri="{BB962C8B-B14F-4D97-AF65-F5344CB8AC3E}">
        <p14:creationId xmlns:p14="http://schemas.microsoft.com/office/powerpoint/2010/main" xmlns="" val="3238125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dirty="0" smtClean="0">
                <a:solidFill>
                  <a:schemeClr val="bg1">
                    <a:lumMod val="65000"/>
                  </a:schemeClr>
                </a:solidFill>
              </a:rPr>
              <a:t>3.9  The effect of </a:t>
            </a:r>
            <a:r>
              <a:rPr lang="en-US" dirty="0" err="1" smtClean="0">
                <a:solidFill>
                  <a:schemeClr val="bg1">
                    <a:lumMod val="65000"/>
                  </a:schemeClr>
                </a:solidFill>
              </a:rPr>
              <a:t>R</a:t>
            </a:r>
            <a:r>
              <a:rPr lang="en-US" baseline="-25000" dirty="0" err="1" smtClean="0">
                <a:solidFill>
                  <a:schemeClr val="bg1">
                    <a:lumMod val="65000"/>
                  </a:schemeClr>
                </a:solidFill>
              </a:rPr>
              <a:t>air</a:t>
            </a:r>
            <a:r>
              <a:rPr lang="en-US" dirty="0" smtClean="0">
                <a:solidFill>
                  <a:schemeClr val="bg1">
                    <a:lumMod val="65000"/>
                  </a:schemeClr>
                </a:solidFill>
              </a:rPr>
              <a:t> on Acceleration</a:t>
            </a:r>
            <a:endParaRPr lang="en-US" dirty="0" smtClean="0">
              <a:solidFill>
                <a:schemeClr val="bg1">
                  <a:lumMod val="65000"/>
                </a:schemeClr>
              </a:solidFill>
            </a:endParaRPr>
          </a:p>
        </p:txBody>
      </p:sp>
      <p:pic>
        <p:nvPicPr>
          <p:cNvPr id="2055" name="Picture 7" descr="http://neossat.ca/wp-content/uploads/2013/02/earth-from-space-horizon-view-nasa.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96680"/>
                    </a14:imgEffect>
                  </a14:imgLayer>
                </a14:imgProps>
              </a:ext>
              <a:ext uri="{28A0092B-C50C-407E-A947-70E740481C1C}">
                <a14:useLocalDpi xmlns:a14="http://schemas.microsoft.com/office/drawing/2010/main" xmlns="" val="0"/>
              </a:ext>
            </a:extLst>
          </a:blip>
          <a:srcRect/>
          <a:stretch>
            <a:fillRect/>
          </a:stretch>
        </p:blipFill>
        <p:spPr bwMode="auto">
          <a:xfrm>
            <a:off x="-1" y="4400549"/>
            <a:ext cx="9444535" cy="245745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52400" y="1410831"/>
            <a:ext cx="8388396" cy="3785652"/>
          </a:xfrm>
          <a:prstGeom prst="rect">
            <a:avLst/>
          </a:prstGeom>
        </p:spPr>
        <p:txBody>
          <a:bodyPr wrap="square">
            <a:spAutoFit/>
          </a:bodyPr>
          <a:lstStyle/>
          <a:p>
            <a:r>
              <a:rPr lang="en-US" sz="2400" dirty="0" smtClean="0">
                <a:solidFill>
                  <a:schemeClr val="bg1">
                    <a:lumMod val="85000"/>
                  </a:schemeClr>
                </a:solidFill>
              </a:rPr>
              <a:t>The </a:t>
            </a:r>
            <a:r>
              <a:rPr lang="en-US" sz="2400" dirty="0">
                <a:solidFill>
                  <a:schemeClr val="bg1">
                    <a:lumMod val="85000"/>
                  </a:schemeClr>
                </a:solidFill>
              </a:rPr>
              <a:t>Scoop on Forces while Falling in air</a:t>
            </a:r>
            <a:r>
              <a:rPr lang="en-US" sz="2400" dirty="0" smtClean="0">
                <a:solidFill>
                  <a:schemeClr val="bg1">
                    <a:lumMod val="85000"/>
                  </a:schemeClr>
                </a:solidFill>
              </a:rPr>
              <a:t>…</a:t>
            </a:r>
            <a:endParaRPr lang="en-US" sz="2400" dirty="0">
              <a:solidFill>
                <a:schemeClr val="bg1">
                  <a:lumMod val="85000"/>
                </a:schemeClr>
              </a:solidFill>
            </a:endParaRPr>
          </a:p>
          <a:p>
            <a:r>
              <a:rPr lang="en-US" sz="2400" dirty="0">
                <a:solidFill>
                  <a:schemeClr val="bg1">
                    <a:lumMod val="85000"/>
                  </a:schemeClr>
                </a:solidFill>
              </a:rPr>
              <a:t>First: </a:t>
            </a:r>
            <a:r>
              <a:rPr lang="en-US" sz="2400" dirty="0" err="1">
                <a:solidFill>
                  <a:schemeClr val="bg1">
                    <a:lumMod val="85000"/>
                  </a:schemeClr>
                </a:solidFill>
              </a:rPr>
              <a:t>FreeFall</a:t>
            </a:r>
            <a:r>
              <a:rPr lang="en-US" sz="2400" dirty="0">
                <a:solidFill>
                  <a:schemeClr val="bg1">
                    <a:lumMod val="85000"/>
                  </a:schemeClr>
                </a:solidFill>
              </a:rPr>
              <a:t>:      </a:t>
            </a:r>
            <a:r>
              <a:rPr lang="en-US" sz="2400" dirty="0" err="1">
                <a:solidFill>
                  <a:schemeClr val="bg1">
                    <a:lumMod val="85000"/>
                  </a:schemeClr>
                </a:solidFill>
              </a:rPr>
              <a:t>F</a:t>
            </a:r>
            <a:r>
              <a:rPr lang="en-US" sz="2400" baseline="-25000" dirty="0" err="1">
                <a:solidFill>
                  <a:schemeClr val="bg1">
                    <a:lumMod val="85000"/>
                  </a:schemeClr>
                </a:solidFill>
              </a:rPr>
              <a:t>net</a:t>
            </a:r>
            <a:r>
              <a:rPr lang="en-US" sz="2400" dirty="0">
                <a:solidFill>
                  <a:schemeClr val="bg1">
                    <a:lumMod val="85000"/>
                  </a:schemeClr>
                </a:solidFill>
              </a:rPr>
              <a:t> = weight   (weight is only downward F</a:t>
            </a:r>
            <a:r>
              <a:rPr lang="en-US" sz="2400" dirty="0" smtClean="0">
                <a:solidFill>
                  <a:schemeClr val="bg1">
                    <a:lumMod val="85000"/>
                  </a:schemeClr>
                </a:solidFill>
              </a:rPr>
              <a:t>!)</a:t>
            </a:r>
            <a:endParaRPr lang="en-US" sz="2400" dirty="0">
              <a:solidFill>
                <a:schemeClr val="bg1">
                  <a:lumMod val="85000"/>
                </a:schemeClr>
              </a:solidFill>
            </a:endParaRPr>
          </a:p>
          <a:p>
            <a:r>
              <a:rPr lang="en-US" sz="2400" dirty="0">
                <a:solidFill>
                  <a:schemeClr val="bg1">
                    <a:lumMod val="85000"/>
                  </a:schemeClr>
                </a:solidFill>
              </a:rPr>
              <a:t> </a:t>
            </a:r>
            <a:r>
              <a:rPr lang="en-US" sz="2400" dirty="0" smtClean="0">
                <a:solidFill>
                  <a:schemeClr val="bg1">
                    <a:lumMod val="85000"/>
                  </a:schemeClr>
                </a:solidFill>
              </a:rPr>
              <a:t>   But</a:t>
            </a:r>
            <a:r>
              <a:rPr lang="en-US" sz="2400" dirty="0">
                <a:solidFill>
                  <a:schemeClr val="bg1">
                    <a:lumMod val="85000"/>
                  </a:schemeClr>
                </a:solidFill>
              </a:rPr>
              <a:t>… In Air: </a:t>
            </a:r>
            <a:r>
              <a:rPr lang="en-US" sz="2400" dirty="0" err="1">
                <a:solidFill>
                  <a:schemeClr val="bg1">
                    <a:lumMod val="85000"/>
                  </a:schemeClr>
                </a:solidFill>
              </a:rPr>
              <a:t>F</a:t>
            </a:r>
            <a:r>
              <a:rPr lang="en-US" sz="2400" baseline="-25000" dirty="0" err="1">
                <a:solidFill>
                  <a:schemeClr val="bg1">
                    <a:lumMod val="85000"/>
                  </a:schemeClr>
                </a:solidFill>
              </a:rPr>
              <a:t>net</a:t>
            </a:r>
            <a:r>
              <a:rPr lang="en-US" sz="2400" dirty="0">
                <a:solidFill>
                  <a:schemeClr val="bg1">
                    <a:lumMod val="85000"/>
                  </a:schemeClr>
                </a:solidFill>
              </a:rPr>
              <a:t> =  weight – air drag</a:t>
            </a:r>
          </a:p>
          <a:p>
            <a:endParaRPr lang="en-US" sz="2400" dirty="0">
              <a:solidFill>
                <a:schemeClr val="bg1">
                  <a:lumMod val="85000"/>
                </a:schemeClr>
              </a:solidFill>
            </a:endParaRPr>
          </a:p>
          <a:p>
            <a:r>
              <a:rPr lang="en-US" sz="2400" dirty="0">
                <a:solidFill>
                  <a:schemeClr val="bg1">
                    <a:lumMod val="85000"/>
                  </a:schemeClr>
                </a:solidFill>
              </a:rPr>
              <a:t>This means:	             </a:t>
            </a:r>
            <a:r>
              <a:rPr lang="en-US" sz="2400" dirty="0" smtClean="0">
                <a:solidFill>
                  <a:schemeClr val="bg1">
                    <a:lumMod val="85000"/>
                  </a:schemeClr>
                </a:solidFill>
              </a:rPr>
              <a:t>1</a:t>
            </a:r>
            <a:r>
              <a:rPr lang="en-US" sz="2400" dirty="0">
                <a:solidFill>
                  <a:schemeClr val="bg1">
                    <a:lumMod val="85000"/>
                  </a:schemeClr>
                </a:solidFill>
              </a:rPr>
              <a:t>.  Air drag reduces </a:t>
            </a:r>
            <a:r>
              <a:rPr lang="en-US" sz="2400" dirty="0" err="1" smtClean="0">
                <a:solidFill>
                  <a:schemeClr val="bg1">
                    <a:lumMod val="85000"/>
                  </a:schemeClr>
                </a:solidFill>
              </a:rPr>
              <a:t>F</a:t>
            </a:r>
            <a:r>
              <a:rPr lang="en-US" sz="2400" baseline="-25000" dirty="0" err="1" smtClean="0">
                <a:solidFill>
                  <a:schemeClr val="bg1">
                    <a:lumMod val="85000"/>
                  </a:schemeClr>
                </a:solidFill>
              </a:rPr>
              <a:t>net</a:t>
            </a:r>
            <a:r>
              <a:rPr lang="en-US" sz="2400" dirty="0" smtClean="0">
                <a:solidFill>
                  <a:schemeClr val="bg1">
                    <a:lumMod val="85000"/>
                  </a:schemeClr>
                </a:solidFill>
              </a:rPr>
              <a:t>.</a:t>
            </a:r>
          </a:p>
          <a:p>
            <a:r>
              <a:rPr lang="en-US" sz="2400" dirty="0">
                <a:solidFill>
                  <a:schemeClr val="bg1">
                    <a:lumMod val="85000"/>
                  </a:schemeClr>
                </a:solidFill>
              </a:rPr>
              <a:t>	</a:t>
            </a:r>
            <a:r>
              <a:rPr lang="en-US" sz="2400" dirty="0" smtClean="0">
                <a:solidFill>
                  <a:schemeClr val="bg1">
                    <a:lumMod val="85000"/>
                  </a:schemeClr>
                </a:solidFill>
              </a:rPr>
              <a:t>		2. Less </a:t>
            </a:r>
            <a:r>
              <a:rPr lang="en-US" sz="2400" dirty="0" err="1">
                <a:solidFill>
                  <a:schemeClr val="bg1">
                    <a:lumMod val="85000"/>
                  </a:schemeClr>
                </a:solidFill>
              </a:rPr>
              <a:t>F</a:t>
            </a:r>
            <a:r>
              <a:rPr lang="en-US" sz="2400" baseline="-25000" dirty="0" err="1">
                <a:solidFill>
                  <a:schemeClr val="bg1">
                    <a:lumMod val="85000"/>
                  </a:schemeClr>
                </a:solidFill>
              </a:rPr>
              <a:t>net</a:t>
            </a:r>
            <a:r>
              <a:rPr lang="en-US" sz="2400" dirty="0">
                <a:solidFill>
                  <a:schemeClr val="bg1">
                    <a:lumMod val="85000"/>
                  </a:schemeClr>
                </a:solidFill>
              </a:rPr>
              <a:t>  means less acceleration.</a:t>
            </a:r>
          </a:p>
          <a:p>
            <a:r>
              <a:rPr lang="en-US" sz="2400" dirty="0">
                <a:solidFill>
                  <a:schemeClr val="bg1">
                    <a:lumMod val="85000"/>
                  </a:schemeClr>
                </a:solidFill>
              </a:rPr>
              <a:t>	</a:t>
            </a:r>
            <a:r>
              <a:rPr lang="en-US" sz="2400" dirty="0" smtClean="0">
                <a:solidFill>
                  <a:schemeClr val="bg1">
                    <a:lumMod val="85000"/>
                  </a:schemeClr>
                </a:solidFill>
              </a:rPr>
              <a:t>		3.  Therefore…as </a:t>
            </a:r>
            <a:r>
              <a:rPr lang="en-US" sz="2400" dirty="0">
                <a:solidFill>
                  <a:schemeClr val="bg1">
                    <a:lumMod val="85000"/>
                  </a:schemeClr>
                </a:solidFill>
              </a:rPr>
              <a:t>an object falls faster, its </a:t>
            </a:r>
            <a:r>
              <a:rPr lang="en-US" sz="2400" dirty="0" smtClean="0">
                <a:solidFill>
                  <a:schemeClr val="bg1">
                    <a:lumMod val="85000"/>
                  </a:schemeClr>
                </a:solidFill>
              </a:rPr>
              <a:t>				acceleration </a:t>
            </a:r>
            <a:r>
              <a:rPr lang="en-US" sz="2400" dirty="0">
                <a:solidFill>
                  <a:schemeClr val="bg1">
                    <a:lumMod val="85000"/>
                  </a:schemeClr>
                </a:solidFill>
              </a:rPr>
              <a:t>decreases!</a:t>
            </a:r>
          </a:p>
          <a:p>
            <a:r>
              <a:rPr lang="en-US" sz="2400" dirty="0">
                <a:solidFill>
                  <a:schemeClr val="bg1">
                    <a:lumMod val="85000"/>
                  </a:schemeClr>
                </a:solidFill>
              </a:rPr>
              <a:t>Is it possible that an object’s acceleration can = zero?  </a:t>
            </a:r>
          </a:p>
          <a:p>
            <a:r>
              <a:rPr lang="en-US" sz="2400" dirty="0" smtClean="0">
                <a:solidFill>
                  <a:schemeClr val="bg1">
                    <a:lumMod val="85000"/>
                  </a:schemeClr>
                </a:solidFill>
              </a:rPr>
              <a:t>How?</a:t>
            </a:r>
            <a:endParaRPr lang="en-US" sz="2400" dirty="0">
              <a:solidFill>
                <a:schemeClr val="bg1">
                  <a:lumMod val="85000"/>
                </a:schemeClr>
              </a:solidFill>
            </a:endParaRPr>
          </a:p>
        </p:txBody>
      </p:sp>
      <p:pic>
        <p:nvPicPr>
          <p:cNvPr id="6148" name="Picture 4" descr="http://www.oklo.org/wp-content/images/hewit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0" y="4953000"/>
            <a:ext cx="2326820" cy="16287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Oval Callout 9"/>
          <p:cNvSpPr/>
          <p:nvPr/>
        </p:nvSpPr>
        <p:spPr>
          <a:xfrm>
            <a:off x="4191000" y="5243703"/>
            <a:ext cx="3429000" cy="1338072"/>
          </a:xfrm>
          <a:prstGeom prst="wedgeEllipseCallout">
            <a:avLst>
              <a:gd name="adj1" fmla="val -89637"/>
              <a:gd name="adj2" fmla="val -31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Bauhaus 93" panose="04030905020B02020C02" pitchFamily="82" charset="0"/>
              </a:rPr>
              <a:t>“If that’s the case…then that’s really groovy…”</a:t>
            </a:r>
            <a:r>
              <a:rPr lang="en-US" dirty="0">
                <a:latin typeface="Bauhaus 93" panose="04030905020B02020C02" pitchFamily="82" charset="0"/>
              </a:rPr>
              <a:t>	</a:t>
            </a:r>
          </a:p>
        </p:txBody>
      </p:sp>
    </p:spTree>
    <p:extLst>
      <p:ext uri="{BB962C8B-B14F-4D97-AF65-F5344CB8AC3E}">
        <p14:creationId xmlns:p14="http://schemas.microsoft.com/office/powerpoint/2010/main" xmlns="" val="33060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148"/>
                                        </p:tgtEl>
                                        <p:attrNameLst>
                                          <p:attrName>style.visibility</p:attrName>
                                        </p:attrNameLst>
                                      </p:cBhvr>
                                      <p:to>
                                        <p:strVal val="visible"/>
                                      </p:to>
                                    </p:set>
                                    <p:animEffect transition="in" filter="fade">
                                      <p:cBhvr>
                                        <p:cTn id="35" dur="500"/>
                                        <p:tgtEl>
                                          <p:spTgt spid="61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270" y="1410831"/>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pic>
        <p:nvPicPr>
          <p:cNvPr id="2055" name="Picture 7" descr="http://neossat.ca/wp-content/uploads/2013/02/earth-from-space-horizon-view-nasa.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0" r="96680"/>
                    </a14:imgEffect>
                  </a14:imgLayer>
                </a14:imgProps>
              </a:ext>
              <a:ext uri="{28A0092B-C50C-407E-A947-70E740481C1C}">
                <a14:useLocalDpi xmlns:a14="http://schemas.microsoft.com/office/drawing/2010/main" xmlns="" val="0"/>
              </a:ext>
            </a:extLst>
          </a:blip>
          <a:srcRect/>
          <a:stretch>
            <a:fillRect/>
          </a:stretch>
        </p:blipFill>
        <p:spPr bwMode="auto">
          <a:xfrm>
            <a:off x="-1" y="4400549"/>
            <a:ext cx="9444535" cy="24574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p:cNvSpPr/>
          <p:nvPr/>
        </p:nvSpPr>
        <p:spPr>
          <a:xfrm>
            <a:off x="990600" y="42672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a:blip r:embed="rId5" cstate="print">
            <a:lum bright="12000"/>
            <a:extLst>
              <a:ext uri="{BEBA8EAE-BF5A-486C-A8C5-ECC9F3942E4B}">
                <a14:imgProps xmlns:a14="http://schemas.microsoft.com/office/drawing/2010/main" xmlns="">
                  <a14:imgLayer r:embed="rId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81000" y="3886200"/>
            <a:ext cx="1162050" cy="1143000"/>
          </a:xfrm>
          <a:prstGeom prst="rect">
            <a:avLst/>
          </a:prstGeom>
          <a:noFill/>
          <a:ln>
            <a:noFill/>
          </a:ln>
        </p:spPr>
      </p:pic>
      <p:sp>
        <p:nvSpPr>
          <p:cNvPr id="5" name="Rectangle 4"/>
          <p:cNvSpPr/>
          <p:nvPr/>
        </p:nvSpPr>
        <p:spPr>
          <a:xfrm>
            <a:off x="156155" y="1887885"/>
            <a:ext cx="8823159" cy="1815882"/>
          </a:xfrm>
          <a:prstGeom prst="rect">
            <a:avLst/>
          </a:prstGeom>
        </p:spPr>
        <p:txBody>
          <a:bodyPr wrap="square">
            <a:spAutoFit/>
          </a:bodyPr>
          <a:lstStyle/>
          <a:p>
            <a:r>
              <a:rPr lang="en-US" sz="2800" dirty="0">
                <a:solidFill>
                  <a:schemeClr val="bg1">
                    <a:lumMod val="85000"/>
                  </a:schemeClr>
                </a:solidFill>
              </a:rPr>
              <a:t>If air drag equals weight…then an object’s </a:t>
            </a:r>
            <a:r>
              <a:rPr lang="en-US" sz="2800" dirty="0" err="1">
                <a:solidFill>
                  <a:schemeClr val="bg1">
                    <a:lumMod val="85000"/>
                  </a:schemeClr>
                </a:solidFill>
              </a:rPr>
              <a:t>F</a:t>
            </a:r>
            <a:r>
              <a:rPr lang="en-US" sz="2800" baseline="-25000" dirty="0" err="1">
                <a:solidFill>
                  <a:schemeClr val="bg1">
                    <a:lumMod val="85000"/>
                  </a:schemeClr>
                </a:solidFill>
              </a:rPr>
              <a:t>net</a:t>
            </a:r>
            <a:r>
              <a:rPr lang="en-US" sz="2800" baseline="-25000" dirty="0">
                <a:solidFill>
                  <a:schemeClr val="bg1">
                    <a:lumMod val="85000"/>
                  </a:schemeClr>
                </a:solidFill>
              </a:rPr>
              <a:t> </a:t>
            </a:r>
            <a:r>
              <a:rPr lang="en-US" sz="2800" dirty="0">
                <a:solidFill>
                  <a:schemeClr val="bg1">
                    <a:lumMod val="85000"/>
                  </a:schemeClr>
                </a:solidFill>
              </a:rPr>
              <a:t>also equals zero…and </a:t>
            </a:r>
            <a:r>
              <a:rPr lang="en-US" sz="2800" dirty="0" err="1">
                <a:solidFill>
                  <a:schemeClr val="bg1">
                    <a:lumMod val="85000"/>
                  </a:schemeClr>
                </a:solidFill>
              </a:rPr>
              <a:t>wah-lah</a:t>
            </a:r>
            <a:r>
              <a:rPr lang="en-US" sz="2800" dirty="0">
                <a:solidFill>
                  <a:schemeClr val="bg1">
                    <a:lumMod val="85000"/>
                  </a:schemeClr>
                </a:solidFill>
              </a:rPr>
              <a:t>:  no acceleration!!</a:t>
            </a:r>
          </a:p>
          <a:p>
            <a:endParaRPr lang="en-US" sz="2800" dirty="0">
              <a:solidFill>
                <a:schemeClr val="bg1">
                  <a:lumMod val="85000"/>
                </a:schemeClr>
              </a:solidFill>
            </a:endParaRPr>
          </a:p>
          <a:p>
            <a:r>
              <a:rPr lang="en-US" sz="2800" dirty="0">
                <a:solidFill>
                  <a:schemeClr val="bg1">
                    <a:lumMod val="85000"/>
                  </a:schemeClr>
                </a:solidFill>
              </a:rPr>
              <a:t>Does this mean that the object comes to a stop in midair?</a:t>
            </a:r>
          </a:p>
        </p:txBody>
      </p:sp>
      <p:sp>
        <p:nvSpPr>
          <p:cNvPr id="12" name="TextBox 11"/>
          <p:cNvSpPr txBox="1"/>
          <p:nvPr/>
        </p:nvSpPr>
        <p:spPr>
          <a:xfrm>
            <a:off x="2057400" y="3886200"/>
            <a:ext cx="6934200" cy="2677656"/>
          </a:xfrm>
          <a:prstGeom prst="rect">
            <a:avLst/>
          </a:prstGeom>
          <a:solidFill>
            <a:schemeClr val="tx2">
              <a:lumMod val="50000"/>
            </a:schemeClr>
          </a:solidFill>
        </p:spPr>
        <p:txBody>
          <a:bodyPr wrap="square" rtlCol="0">
            <a:spAutoFit/>
          </a:bodyPr>
          <a:lstStyle/>
          <a:p>
            <a:pPr algn="r"/>
            <a:r>
              <a:rPr lang="en-US" sz="2400" dirty="0" smtClean="0">
                <a:solidFill>
                  <a:schemeClr val="bg1"/>
                </a:solidFill>
              </a:rPr>
              <a:t>Like in other cartoons, characters violate laws of physics. The Road Runner has the ability to enter painted caves, which the Coyote cannot. </a:t>
            </a:r>
            <a:r>
              <a:rPr lang="en-US" sz="2400" dirty="0" smtClean="0">
                <a:solidFill>
                  <a:schemeClr val="bg1"/>
                </a:solidFill>
              </a:rPr>
              <a:t>Sometimes the </a:t>
            </a:r>
            <a:r>
              <a:rPr lang="en-US" sz="2400" dirty="0" smtClean="0">
                <a:solidFill>
                  <a:schemeClr val="bg1"/>
                </a:solidFill>
              </a:rPr>
              <a:t>Coyote </a:t>
            </a:r>
            <a:r>
              <a:rPr lang="en-US" sz="2400" b="1" dirty="0" smtClean="0">
                <a:solidFill>
                  <a:schemeClr val="bg1"/>
                </a:solidFill>
              </a:rPr>
              <a:t>is allowed to hang in midair</a:t>
            </a:r>
            <a:r>
              <a:rPr lang="en-US" sz="2400" dirty="0" smtClean="0">
                <a:solidFill>
                  <a:schemeClr val="bg1"/>
                </a:solidFill>
              </a:rPr>
              <a:t> until he realizes that he is about to plummet into a chasm. The coyote can overtake rocks which fell before him, and end up being squashed by them. </a:t>
            </a:r>
          </a:p>
        </p:txBody>
      </p:sp>
      <p:pic>
        <p:nvPicPr>
          <p:cNvPr id="9" name="Picture 8"/>
          <p:cNvPicPr/>
          <p:nvPr/>
        </p:nvPicPr>
        <p:blipFill>
          <a:blip r:embed="rId7"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76200" y="5334000"/>
            <a:ext cx="1905000" cy="1435100"/>
          </a:xfrm>
          <a:prstGeom prst="rect">
            <a:avLst/>
          </a:prstGeom>
          <a:noFill/>
          <a:ln>
            <a:noFill/>
          </a:ln>
        </p:spPr>
      </p:pic>
      <p:sp>
        <p:nvSpPr>
          <p:cNvPr id="17" name="Rectangle 2"/>
          <p:cNvSpPr txBox="1">
            <a:spLocks noChangeArrowheads="1"/>
          </p:cNvSpPr>
          <p:nvPr/>
        </p:nvSpPr>
        <p:spPr>
          <a:xfrm>
            <a:off x="609600" y="427038"/>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3.9  The effect of </a:t>
            </a:r>
            <a:r>
              <a:rPr kumimoji="0" lang="en-US" sz="4400" b="0" i="0" u="none" strike="noStrike" kern="1200" cap="none" spc="0" normalizeH="0" baseline="0" noProof="0" dirty="0" err="1" smtClean="0">
                <a:ln>
                  <a:noFill/>
                </a:ln>
                <a:solidFill>
                  <a:schemeClr val="bg1">
                    <a:lumMod val="65000"/>
                  </a:schemeClr>
                </a:solidFill>
                <a:effectLst/>
                <a:uLnTx/>
                <a:uFillTx/>
                <a:latin typeface="+mj-lt"/>
                <a:ea typeface="+mj-ea"/>
                <a:cs typeface="+mj-cs"/>
              </a:rPr>
              <a:t>R</a:t>
            </a:r>
            <a:r>
              <a:rPr kumimoji="0" lang="en-US" sz="4400" b="0" i="0" u="none" strike="noStrike" kern="1200" cap="none" spc="0" normalizeH="0" baseline="-25000" noProof="0" dirty="0" err="1" smtClean="0">
                <a:ln>
                  <a:noFill/>
                </a:ln>
                <a:solidFill>
                  <a:schemeClr val="bg1">
                    <a:lumMod val="65000"/>
                  </a:schemeClr>
                </a:solidFill>
                <a:effectLst/>
                <a:uLnTx/>
                <a:uFillTx/>
                <a:latin typeface="+mj-lt"/>
                <a:ea typeface="+mj-ea"/>
                <a:cs typeface="+mj-cs"/>
              </a:rPr>
              <a:t>air</a:t>
            </a: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 on Acceleration</a:t>
            </a:r>
          </a:p>
        </p:txBody>
      </p:sp>
    </p:spTree>
    <p:extLst>
      <p:ext uri="{BB962C8B-B14F-4D97-AF65-F5344CB8AC3E}">
        <p14:creationId xmlns:p14="http://schemas.microsoft.com/office/powerpoint/2010/main" xmlns="" val="19545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542930" cy="1384995"/>
          </a:xfrm>
          <a:prstGeom prst="rect">
            <a:avLst/>
          </a:prstGeom>
        </p:spPr>
        <p:txBody>
          <a:bodyPr wrap="square">
            <a:spAutoFit/>
          </a:bodyPr>
          <a:lstStyle/>
          <a:p>
            <a:pPr marL="971550" lvl="1" indent="-514350">
              <a:buAutoNum type="alphaUcPeriod" startAt="2"/>
            </a:pPr>
            <a:endParaRPr lang="en-US" sz="2800" dirty="0">
              <a:solidFill>
                <a:schemeClr val="bg1">
                  <a:lumMod val="75000"/>
                </a:schemeClr>
              </a:solidFill>
            </a:endParaRPr>
          </a:p>
          <a:p>
            <a:pPr marL="971550" lvl="1" indent="-514350">
              <a:buAutoNum type="alphaUcPeriod" startAt="2"/>
            </a:pPr>
            <a:endParaRPr lang="en-US" sz="2800" dirty="0" smtClean="0">
              <a:solidFill>
                <a:schemeClr val="bg1">
                  <a:lumMod val="75000"/>
                </a:schemeClr>
              </a:solidFill>
            </a:endParaRPr>
          </a:p>
          <a:p>
            <a:endParaRPr lang="en-US" sz="2800" dirty="0">
              <a:solidFill>
                <a:schemeClr val="bg1">
                  <a:lumMod val="75000"/>
                </a:schemeClr>
              </a:solidFill>
            </a:endParaRPr>
          </a:p>
        </p:txBody>
      </p:sp>
      <p:sp>
        <p:nvSpPr>
          <p:cNvPr id="4" name="Oval 3"/>
          <p:cNvSpPr/>
          <p:nvPr/>
        </p:nvSpPr>
        <p:spPr>
          <a:xfrm>
            <a:off x="457200" y="685800"/>
            <a:ext cx="3048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a:blip r:embed="rId3" cstate="print">
            <a:lum bright="12000"/>
            <a:extLst>
              <a:ext uri="{BEBA8EAE-BF5A-486C-A8C5-ECC9F3942E4B}">
                <a14:imgProps xmlns:a14="http://schemas.microsoft.com/office/drawing/2010/main" xmlns="">
                  <a14:imgLayer r:embed="rId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0" y="228600"/>
            <a:ext cx="1162050" cy="1143000"/>
          </a:xfrm>
          <a:prstGeom prst="rect">
            <a:avLst/>
          </a:prstGeom>
          <a:noFill/>
          <a:ln>
            <a:noFill/>
          </a:ln>
        </p:spPr>
      </p:pic>
      <p:sp>
        <p:nvSpPr>
          <p:cNvPr id="5" name="Rectangle 4"/>
          <p:cNvSpPr/>
          <p:nvPr/>
        </p:nvSpPr>
        <p:spPr>
          <a:xfrm>
            <a:off x="152400" y="1524000"/>
            <a:ext cx="8458200" cy="4832092"/>
          </a:xfrm>
          <a:prstGeom prst="rect">
            <a:avLst/>
          </a:prstGeom>
        </p:spPr>
        <p:txBody>
          <a:bodyPr wrap="square">
            <a:spAutoFit/>
          </a:bodyPr>
          <a:lstStyle/>
          <a:p>
            <a:pPr marL="342900" indent="-342900"/>
            <a:r>
              <a:rPr lang="en-US" sz="2400" dirty="0" smtClean="0">
                <a:solidFill>
                  <a:schemeClr val="bg1"/>
                </a:solidFill>
              </a:rPr>
              <a:t>In </a:t>
            </a:r>
            <a:r>
              <a:rPr lang="en-US" sz="2400" dirty="0" smtClean="0">
                <a:solidFill>
                  <a:schemeClr val="bg1"/>
                </a:solidFill>
              </a:rPr>
              <a:t>his book </a:t>
            </a:r>
            <a:r>
              <a:rPr lang="en-US" sz="2400" i="1" dirty="0" smtClean="0">
                <a:solidFill>
                  <a:schemeClr val="bg1"/>
                </a:solidFill>
              </a:rPr>
              <a:t>Chuck Amuck</a:t>
            </a:r>
            <a:r>
              <a:rPr lang="en-US" sz="2400" dirty="0" smtClean="0">
                <a:solidFill>
                  <a:schemeClr val="bg1"/>
                </a:solidFill>
              </a:rPr>
              <a:t>, </a:t>
            </a:r>
            <a:r>
              <a:rPr lang="en-US" sz="2400" u="sng" dirty="0" smtClean="0">
                <a:solidFill>
                  <a:schemeClr val="bg1"/>
                </a:solidFill>
              </a:rPr>
              <a:t>Chuck Jones</a:t>
            </a:r>
            <a:r>
              <a:rPr lang="en-US" sz="2400" dirty="0" smtClean="0">
                <a:solidFill>
                  <a:schemeClr val="bg1"/>
                </a:solidFill>
              </a:rPr>
              <a:t> explains some of the rules the artists followed in making the Coyote-Road Runner series: </a:t>
            </a:r>
          </a:p>
          <a:p>
            <a:pPr marL="800100" lvl="1" indent="-342900">
              <a:buFont typeface="+mj-lt"/>
              <a:buAutoNum type="arabicPeriod"/>
            </a:pPr>
            <a:r>
              <a:rPr lang="en-US" sz="2000" dirty="0" smtClean="0">
                <a:solidFill>
                  <a:schemeClr val="bg1"/>
                </a:solidFill>
              </a:rPr>
              <a:t>The Road Runner cannot harm the Coyote except by going "Beep-beep!" </a:t>
            </a:r>
          </a:p>
          <a:p>
            <a:pPr marL="800100" lvl="1" indent="-342900">
              <a:buFont typeface="+mj-lt"/>
              <a:buAutoNum type="arabicPeriod"/>
            </a:pPr>
            <a:r>
              <a:rPr lang="en-US" sz="2000" dirty="0" smtClean="0">
                <a:solidFill>
                  <a:schemeClr val="bg1"/>
                </a:solidFill>
              </a:rPr>
              <a:t>No outside force can harm the Coyote - only his own ineptitude or the failure of the Acme products. </a:t>
            </a:r>
          </a:p>
          <a:p>
            <a:pPr marL="800100" lvl="1" indent="-342900">
              <a:buFont typeface="+mj-lt"/>
              <a:buAutoNum type="arabicPeriod"/>
            </a:pPr>
            <a:r>
              <a:rPr lang="en-US" sz="2000" dirty="0" smtClean="0">
                <a:solidFill>
                  <a:schemeClr val="bg1"/>
                </a:solidFill>
              </a:rPr>
              <a:t>The Coyote could stop any time </a:t>
            </a:r>
            <a:r>
              <a:rPr lang="en-US" sz="2000" dirty="0" smtClean="0">
                <a:solidFill>
                  <a:schemeClr val="bg1"/>
                </a:solidFill>
              </a:rPr>
              <a:t>-</a:t>
            </a:r>
            <a:endParaRPr lang="en-US" sz="2000" dirty="0" smtClean="0">
              <a:solidFill>
                <a:schemeClr val="bg1"/>
              </a:solidFill>
            </a:endParaRPr>
          </a:p>
          <a:p>
            <a:pPr marL="800100" lvl="1" indent="-342900">
              <a:buFont typeface="+mj-lt"/>
              <a:buAutoNum type="arabicPeriod"/>
            </a:pPr>
            <a:r>
              <a:rPr lang="en-US" sz="2000" dirty="0" smtClean="0">
                <a:solidFill>
                  <a:schemeClr val="bg1"/>
                </a:solidFill>
              </a:rPr>
              <a:t>No dialogue ever, except "Beep - beep!" </a:t>
            </a:r>
          </a:p>
          <a:p>
            <a:pPr marL="800100" lvl="1" indent="-342900">
              <a:buFont typeface="+mj-lt"/>
              <a:buAutoNum type="arabicPeriod"/>
            </a:pPr>
            <a:r>
              <a:rPr lang="en-US" sz="2000" dirty="0" smtClean="0">
                <a:solidFill>
                  <a:schemeClr val="bg1"/>
                </a:solidFill>
              </a:rPr>
              <a:t>The Road Runner must stay on the road - otherwise, </a:t>
            </a:r>
            <a:r>
              <a:rPr lang="en-US" sz="2000" dirty="0" smtClean="0">
                <a:solidFill>
                  <a:schemeClr val="bg1"/>
                </a:solidFill>
              </a:rPr>
              <a:t>			logically</a:t>
            </a:r>
            <a:r>
              <a:rPr lang="en-US" sz="2000" dirty="0" smtClean="0">
                <a:solidFill>
                  <a:schemeClr val="bg1"/>
                </a:solidFill>
              </a:rPr>
              <a:t>, he would not be called Road Runner. </a:t>
            </a:r>
          </a:p>
          <a:p>
            <a:pPr marL="800100" lvl="1" indent="-342900">
              <a:buFont typeface="+mj-lt"/>
              <a:buAutoNum type="arabicPeriod"/>
            </a:pPr>
            <a:r>
              <a:rPr lang="en-US" sz="2000" dirty="0" smtClean="0">
                <a:solidFill>
                  <a:schemeClr val="bg1"/>
                </a:solidFill>
              </a:rPr>
              <a:t>All action must be confined to the natural environment of the two characters - the southwest American desert. </a:t>
            </a:r>
          </a:p>
          <a:p>
            <a:pPr marL="800100" lvl="1" indent="-342900">
              <a:buFont typeface="+mj-lt"/>
              <a:buAutoNum type="arabicPeriod"/>
            </a:pPr>
            <a:r>
              <a:rPr lang="en-US" sz="2000" dirty="0" smtClean="0">
                <a:solidFill>
                  <a:schemeClr val="bg1"/>
                </a:solidFill>
              </a:rPr>
              <a:t>All materials, tools, weapons, or mechanical conveniences must be obtained from the Acme Corporation. </a:t>
            </a:r>
          </a:p>
          <a:p>
            <a:pPr marL="800100" lvl="1" indent="-342900">
              <a:buFont typeface="+mj-lt"/>
              <a:buAutoNum type="arabicPeriod"/>
            </a:pPr>
            <a:r>
              <a:rPr lang="en-US" sz="2000" dirty="0" smtClean="0">
                <a:solidFill>
                  <a:schemeClr val="bg1"/>
                </a:solidFill>
              </a:rPr>
              <a:t>Whenever possible, make gravity the Coyote's greatest enemy. </a:t>
            </a:r>
          </a:p>
          <a:p>
            <a:pPr marL="800100" lvl="1" indent="-342900">
              <a:buFont typeface="+mj-lt"/>
              <a:buAutoNum type="arabicPeriod"/>
            </a:pPr>
            <a:r>
              <a:rPr lang="en-US" sz="2000" dirty="0" smtClean="0">
                <a:solidFill>
                  <a:schemeClr val="bg1"/>
                </a:solidFill>
              </a:rPr>
              <a:t>The Coyote is always more humiliated than harmed by his failures.</a:t>
            </a:r>
            <a:endParaRPr lang="en-US" sz="2000" dirty="0">
              <a:solidFill>
                <a:schemeClr val="bg1"/>
              </a:solidFill>
            </a:endParaRPr>
          </a:p>
        </p:txBody>
      </p:sp>
      <p:pic>
        <p:nvPicPr>
          <p:cNvPr id="13" name="Picture 37"/>
          <p:cNvPicPr>
            <a:picLocks noChangeAspect="1" noChangeArrowheads="1"/>
          </p:cNvPicPr>
          <p:nvPr/>
        </p:nvPicPr>
        <p:blipFill>
          <a:blip r:embed="rId7" cstate="print">
            <a:lum bright="6000"/>
            <a:extLst>
              <a:ext uri="{28A0092B-C50C-407E-A947-70E740481C1C}">
                <a14:useLocalDpi xmlns:a14="http://schemas.microsoft.com/office/drawing/2010/main" xmlns="" val="0"/>
              </a:ext>
            </a:extLst>
          </a:blip>
          <a:srcRect/>
          <a:stretch>
            <a:fillRect/>
          </a:stretch>
        </p:blipFill>
        <p:spPr bwMode="auto">
          <a:xfrm>
            <a:off x="7162800" y="533400"/>
            <a:ext cx="1371600" cy="10287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8"/>
          <p:cNvPicPr>
            <a:picLocks noChangeAspect="1" noChangeArrowheads="1"/>
          </p:cNvPicPr>
          <p:nvPr/>
        </p:nvPicPr>
        <p:blipFill>
          <a:blip r:embed="rId8" cstate="print">
            <a:lum bright="6000"/>
            <a:extLst>
              <a:ext uri="{28A0092B-C50C-407E-A947-70E740481C1C}">
                <a14:useLocalDpi xmlns:a14="http://schemas.microsoft.com/office/drawing/2010/main" xmlns="" val="0"/>
              </a:ext>
            </a:extLst>
          </a:blip>
          <a:srcRect/>
          <a:stretch>
            <a:fillRect/>
          </a:stretch>
        </p:blipFill>
        <p:spPr bwMode="auto">
          <a:xfrm>
            <a:off x="6781800" y="2971800"/>
            <a:ext cx="1905000"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2"/>
          <p:cNvSpPr txBox="1">
            <a:spLocks noChangeArrowheads="1"/>
          </p:cNvSpPr>
          <p:nvPr/>
        </p:nvSpPr>
        <p:spPr>
          <a:xfrm>
            <a:off x="0" y="427038"/>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3.9  The effect of </a:t>
            </a:r>
            <a:r>
              <a:rPr kumimoji="0" lang="en-US" sz="4400" b="0" i="0" u="none" strike="noStrike" kern="1200" cap="none" spc="0" normalizeH="0" baseline="0" noProof="0" dirty="0" err="1" smtClean="0">
                <a:ln>
                  <a:noFill/>
                </a:ln>
                <a:solidFill>
                  <a:schemeClr val="bg1">
                    <a:lumMod val="65000"/>
                  </a:schemeClr>
                </a:solidFill>
                <a:effectLst/>
                <a:uLnTx/>
                <a:uFillTx/>
                <a:latin typeface="+mj-lt"/>
                <a:ea typeface="+mj-ea"/>
                <a:cs typeface="+mj-cs"/>
              </a:rPr>
              <a:t>R</a:t>
            </a:r>
            <a:r>
              <a:rPr kumimoji="0" lang="en-US" sz="4400" b="0" i="0" u="none" strike="noStrike" kern="1200" cap="none" spc="0" normalizeH="0" baseline="-25000" noProof="0" dirty="0" err="1" smtClean="0">
                <a:ln>
                  <a:noFill/>
                </a:ln>
                <a:solidFill>
                  <a:schemeClr val="bg1">
                    <a:lumMod val="65000"/>
                  </a:schemeClr>
                </a:solidFill>
                <a:effectLst/>
                <a:uLnTx/>
                <a:uFillTx/>
                <a:latin typeface="+mj-lt"/>
                <a:ea typeface="+mj-ea"/>
                <a:cs typeface="+mj-cs"/>
              </a:rPr>
              <a:t>air</a:t>
            </a: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 on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Acceleration</a:t>
            </a:r>
          </a:p>
        </p:txBody>
      </p:sp>
    </p:spTree>
    <p:extLst>
      <p:ext uri="{BB962C8B-B14F-4D97-AF65-F5344CB8AC3E}">
        <p14:creationId xmlns:p14="http://schemas.microsoft.com/office/powerpoint/2010/main" xmlns="" val="19545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0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20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20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20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0" y="1914465"/>
            <a:ext cx="8915400" cy="5324535"/>
          </a:xfrm>
          <a:prstGeom prst="rect">
            <a:avLst/>
          </a:prstGeom>
        </p:spPr>
        <p:txBody>
          <a:bodyPr wrap="square">
            <a:spAutoFit/>
          </a:bodyPr>
          <a:lstStyle/>
          <a:p>
            <a:r>
              <a:rPr lang="en-US" sz="2400" dirty="0" smtClean="0">
                <a:solidFill>
                  <a:schemeClr val="bg1">
                    <a:lumMod val="75000"/>
                  </a:schemeClr>
                </a:solidFill>
              </a:rPr>
              <a:t>To </a:t>
            </a:r>
            <a:r>
              <a:rPr lang="en-US" sz="2400" dirty="0" smtClean="0">
                <a:solidFill>
                  <a:schemeClr val="bg1">
                    <a:lumMod val="75000"/>
                  </a:schemeClr>
                </a:solidFill>
              </a:rPr>
              <a:t>gain a sense of this, consider these two scenarios:</a:t>
            </a:r>
          </a:p>
          <a:p>
            <a:r>
              <a:rPr lang="en-US" sz="2400" dirty="0" smtClean="0">
                <a:solidFill>
                  <a:schemeClr val="bg1">
                    <a:lumMod val="75000"/>
                  </a:schemeClr>
                </a:solidFill>
              </a:rPr>
              <a:t> </a:t>
            </a:r>
          </a:p>
          <a:p>
            <a:pPr lvl="1"/>
            <a:r>
              <a:rPr lang="en-US" sz="2400" dirty="0" smtClean="0">
                <a:solidFill>
                  <a:schemeClr val="bg1">
                    <a:lumMod val="75000"/>
                  </a:schemeClr>
                </a:solidFill>
              </a:rPr>
              <a:t>1. Suppose </a:t>
            </a:r>
            <a:r>
              <a:rPr lang="en-US" sz="2400" dirty="0" smtClean="0">
                <a:solidFill>
                  <a:schemeClr val="bg1">
                    <a:lumMod val="75000"/>
                  </a:schemeClr>
                </a:solidFill>
              </a:rPr>
              <a:t>Wile. E Coyote runs foolishly beyond a cliff face and hangs for a moment in midair… In which situation does he reach terminal velocity first—falling alone or falling with a refrigerator strapped to his back?</a:t>
            </a:r>
          </a:p>
          <a:p>
            <a:r>
              <a:rPr lang="en-US" sz="2400" dirty="0" smtClean="0">
                <a:solidFill>
                  <a:schemeClr val="bg1">
                    <a:lumMod val="75000"/>
                  </a:schemeClr>
                </a:solidFill>
              </a:rPr>
              <a:t>(Underline what you </a:t>
            </a:r>
            <a:r>
              <a:rPr lang="en-US" sz="2400" dirty="0" smtClean="0">
                <a:solidFill>
                  <a:schemeClr val="bg1">
                    <a:lumMod val="75000"/>
                  </a:schemeClr>
                </a:solidFill>
              </a:rPr>
              <a:t>think)   Why?</a:t>
            </a:r>
          </a:p>
          <a:p>
            <a:endParaRPr lang="en-US" sz="2400" dirty="0" smtClean="0">
              <a:solidFill>
                <a:schemeClr val="bg1">
                  <a:lumMod val="75000"/>
                </a:schemeClr>
              </a:solidFill>
            </a:endParaRPr>
          </a:p>
          <a:p>
            <a:r>
              <a:rPr lang="en-US" sz="2400" dirty="0" smtClean="0">
                <a:solidFill>
                  <a:schemeClr val="bg1">
                    <a:lumMod val="75000"/>
                  </a:schemeClr>
                </a:solidFill>
              </a:rPr>
              <a:t> </a:t>
            </a:r>
          </a:p>
          <a:p>
            <a:pPr lvl="1"/>
            <a:r>
              <a:rPr lang="en-US" sz="2400" dirty="0" smtClean="0">
                <a:solidFill>
                  <a:schemeClr val="bg1">
                    <a:lumMod val="75000"/>
                  </a:schemeClr>
                </a:solidFill>
              </a:rPr>
              <a:t>2. Suppose </a:t>
            </a:r>
            <a:r>
              <a:rPr lang="en-US" sz="2400" dirty="0" smtClean="0">
                <a:solidFill>
                  <a:schemeClr val="bg1">
                    <a:lumMod val="75000"/>
                  </a:schemeClr>
                </a:solidFill>
              </a:rPr>
              <a:t>a parachutist jumps out of a plane and wishes to reach terminal velocity first, should he pull the ripcord (undo the parachute) or should he fall packed (do not take self-preservation into account</a:t>
            </a:r>
            <a:r>
              <a:rPr lang="en-US" sz="2400" dirty="0" smtClean="0">
                <a:solidFill>
                  <a:schemeClr val="bg1">
                    <a:lumMod val="75000"/>
                  </a:schemeClr>
                </a:solidFill>
              </a:rPr>
              <a:t>)?  Why</a:t>
            </a:r>
            <a:r>
              <a:rPr lang="en-US" sz="2400" dirty="0" smtClean="0">
                <a:solidFill>
                  <a:schemeClr val="bg1">
                    <a:lumMod val="75000"/>
                  </a:schemeClr>
                </a:solidFill>
              </a:rPr>
              <a:t>?</a:t>
            </a:r>
          </a:p>
          <a:p>
            <a:pPr algn="ctr"/>
            <a:endParaRPr lang="en-US" sz="2800" dirty="0">
              <a:solidFill>
                <a:schemeClr val="bg1"/>
              </a:solidFill>
            </a:endParaRPr>
          </a:p>
        </p:txBody>
      </p:sp>
      <p:pic>
        <p:nvPicPr>
          <p:cNvPr id="12" name="Picture 11"/>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495800" y="3810000"/>
            <a:ext cx="1905000" cy="1435100"/>
          </a:xfrm>
          <a:prstGeom prst="rect">
            <a:avLst/>
          </a:prstGeom>
          <a:noFill/>
          <a:ln>
            <a:noFill/>
          </a:ln>
        </p:spPr>
      </p:pic>
      <p:sp>
        <p:nvSpPr>
          <p:cNvPr id="13" name="Rectangle 12"/>
          <p:cNvSpPr/>
          <p:nvPr/>
        </p:nvSpPr>
        <p:spPr>
          <a:xfrm>
            <a:off x="0" y="762000"/>
            <a:ext cx="9144000" cy="1200329"/>
          </a:xfrm>
          <a:prstGeom prst="rect">
            <a:avLst/>
          </a:prstGeom>
        </p:spPr>
        <p:txBody>
          <a:bodyPr wrap="square">
            <a:spAutoFit/>
          </a:bodyPr>
          <a:lstStyle/>
          <a:p>
            <a:pPr algn="ctr"/>
            <a:r>
              <a:rPr lang="en-US" sz="2400" dirty="0" smtClean="0">
                <a:solidFill>
                  <a:schemeClr val="bg1"/>
                </a:solidFill>
              </a:rPr>
              <a:t>In Summary…If an object reaches a point in its fall where the air resistance equals its weight, then it no longer accelerates and reaches a point called </a:t>
            </a:r>
            <a:r>
              <a:rPr lang="en-US" sz="2400" b="1" dirty="0" smtClean="0">
                <a:solidFill>
                  <a:schemeClr val="bg1"/>
                </a:solidFill>
              </a:rPr>
              <a:t>terminal velocity</a:t>
            </a:r>
            <a:r>
              <a:rPr lang="en-US" sz="2400" dirty="0" smtClean="0">
                <a:solidFill>
                  <a:schemeClr val="bg1"/>
                </a:solidFill>
              </a:rPr>
              <a:t>.</a:t>
            </a:r>
            <a:endParaRPr lang="en-US" sz="2400" dirty="0" smtClean="0">
              <a:solidFill>
                <a:schemeClr val="bg1"/>
              </a:solidFill>
            </a:endParaRPr>
          </a:p>
        </p:txBody>
      </p:sp>
      <p:pic>
        <p:nvPicPr>
          <p:cNvPr id="70658" name="Picture 2" descr="https://d3tixod1wp885b.cloudfront.net/91/fc90d90baab68baf237a3c1793913d/lego.jpg"/>
          <p:cNvPicPr>
            <a:picLocks noChangeAspect="1" noChangeArrowheads="1"/>
          </p:cNvPicPr>
          <p:nvPr/>
        </p:nvPicPr>
        <p:blipFill>
          <a:blip r:embed="rId4" cstate="print"/>
          <a:srcRect/>
          <a:stretch>
            <a:fillRect/>
          </a:stretch>
        </p:blipFill>
        <p:spPr bwMode="auto">
          <a:xfrm>
            <a:off x="6705600" y="3886200"/>
            <a:ext cx="2133600" cy="1219201"/>
          </a:xfrm>
          <a:prstGeom prst="rect">
            <a:avLst/>
          </a:prstGeom>
          <a:noFill/>
        </p:spPr>
      </p:pic>
      <p:sp>
        <p:nvSpPr>
          <p:cNvPr id="16" name="Rectangle 2"/>
          <p:cNvSpPr txBox="1">
            <a:spLocks noChangeArrowheads="1"/>
          </p:cNvSpPr>
          <p:nvPr/>
        </p:nvSpPr>
        <p:spPr>
          <a:xfrm>
            <a:off x="609600" y="-152400"/>
            <a:ext cx="8229600" cy="1143000"/>
          </a:xfrm>
          <a:prstGeom prst="rect">
            <a:avLst/>
          </a:prstGeom>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3.9  The effect of </a:t>
            </a:r>
            <a:r>
              <a:rPr kumimoji="0" lang="en-US" sz="4400" b="0" i="0" u="none" strike="noStrike" kern="1200" cap="none" spc="0" normalizeH="0" baseline="0" noProof="0" dirty="0" err="1" smtClean="0">
                <a:ln>
                  <a:noFill/>
                </a:ln>
                <a:solidFill>
                  <a:schemeClr val="bg1">
                    <a:lumMod val="65000"/>
                  </a:schemeClr>
                </a:solidFill>
                <a:effectLst/>
                <a:uLnTx/>
                <a:uFillTx/>
                <a:latin typeface="+mj-lt"/>
                <a:ea typeface="+mj-ea"/>
                <a:cs typeface="+mj-cs"/>
              </a:rPr>
              <a:t>R</a:t>
            </a:r>
            <a:r>
              <a:rPr kumimoji="0" lang="en-US" sz="4400" b="0" i="0" u="none" strike="noStrike" kern="1200" cap="none" spc="0" normalizeH="0" baseline="-25000" noProof="0" dirty="0" err="1" smtClean="0">
                <a:ln>
                  <a:noFill/>
                </a:ln>
                <a:solidFill>
                  <a:schemeClr val="bg1">
                    <a:lumMod val="65000"/>
                  </a:schemeClr>
                </a:solidFill>
                <a:effectLst/>
                <a:uLnTx/>
                <a:uFillTx/>
                <a:latin typeface="+mj-lt"/>
                <a:ea typeface="+mj-ea"/>
                <a:cs typeface="+mj-cs"/>
              </a:rPr>
              <a:t>air</a:t>
            </a:r>
            <a:r>
              <a:rPr kumimoji="0" lang="en-US" sz="4400" b="0" i="0" u="none" strike="noStrike" kern="1200" cap="none" spc="0" normalizeH="0" baseline="0" noProof="0" dirty="0" smtClean="0">
                <a:ln>
                  <a:noFill/>
                </a:ln>
                <a:solidFill>
                  <a:schemeClr val="bg1">
                    <a:lumMod val="65000"/>
                  </a:schemeClr>
                </a:solidFill>
                <a:effectLst/>
                <a:uLnTx/>
                <a:uFillTx/>
                <a:latin typeface="+mj-lt"/>
                <a:ea typeface="+mj-ea"/>
                <a:cs typeface="+mj-cs"/>
              </a:rPr>
              <a:t> on Acceleration</a:t>
            </a:r>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2000"/>
                                        <p:tgtEl>
                                          <p:spTgt spid="1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6" end="6"/>
                                            </p:txEl>
                                          </p:spTgt>
                                        </p:tgtEl>
                                        <p:attrNameLst>
                                          <p:attrName>style.visibility</p:attrName>
                                        </p:attrNameLst>
                                      </p:cBhvr>
                                      <p:to>
                                        <p:strVal val="visible"/>
                                      </p:to>
                                    </p:set>
                                    <p:animEffect transition="in" filter="fade">
                                      <p:cBhvr>
                                        <p:cTn id="20" dur="2000"/>
                                        <p:tgtEl>
                                          <p:spTgt spid="11">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0658"/>
                                        </p:tgtEl>
                                        <p:attrNameLst>
                                          <p:attrName>style.visibility</p:attrName>
                                        </p:attrNameLst>
                                      </p:cBhvr>
                                      <p:to>
                                        <p:strVal val="visible"/>
                                      </p:to>
                                    </p:set>
                                    <p:animEffect transition="in" filter="fade">
                                      <p:cBhvr>
                                        <p:cTn id="23" dur="20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How fast…how far? </a:t>
            </a:r>
            <a:endParaRPr lang="en-US" dirty="0" smtClean="0">
              <a:solidFill>
                <a:schemeClr val="bg1">
                  <a:lumMod val="65000"/>
                </a:schemeClr>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0" y="914400"/>
            <a:ext cx="7010400" cy="5940088"/>
          </a:xfrm>
          <a:prstGeom prst="rect">
            <a:avLst/>
          </a:prstGeom>
        </p:spPr>
        <p:txBody>
          <a:bodyPr wrap="square">
            <a:spAutoFit/>
          </a:bodyPr>
          <a:lstStyle/>
          <a:p>
            <a:r>
              <a:rPr lang="en-US" sz="2400" dirty="0" smtClean="0">
                <a:solidFill>
                  <a:schemeClr val="bg1">
                    <a:lumMod val="75000"/>
                  </a:schemeClr>
                </a:solidFill>
              </a:rPr>
              <a:t>Free-falling objects are in a state of </a:t>
            </a:r>
            <a:r>
              <a:rPr lang="en-US" sz="2400" u="sng" dirty="0" smtClean="0">
                <a:solidFill>
                  <a:schemeClr val="bg1">
                    <a:lumMod val="75000"/>
                  </a:schemeClr>
                </a:solidFill>
              </a:rPr>
              <a:t>acceleration</a:t>
            </a:r>
            <a:r>
              <a:rPr lang="en-US" sz="2400" dirty="0" smtClean="0">
                <a:solidFill>
                  <a:schemeClr val="bg1">
                    <a:lumMod val="75000"/>
                  </a:schemeClr>
                </a:solidFill>
              </a:rPr>
              <a:t>. </a:t>
            </a:r>
            <a:endParaRPr lang="en-US" sz="2400" dirty="0" smtClean="0">
              <a:solidFill>
                <a:schemeClr val="bg1">
                  <a:lumMod val="75000"/>
                </a:schemeClr>
              </a:solidFill>
            </a:endParaRPr>
          </a:p>
          <a:p>
            <a:endParaRPr lang="en-US" sz="2400" dirty="0" smtClean="0">
              <a:solidFill>
                <a:schemeClr val="bg1">
                  <a:lumMod val="75000"/>
                </a:schemeClr>
              </a:solidFill>
            </a:endParaRPr>
          </a:p>
          <a:p>
            <a:r>
              <a:rPr lang="en-US" sz="2400" dirty="0" smtClean="0">
                <a:solidFill>
                  <a:schemeClr val="bg1">
                    <a:lumMod val="75000"/>
                  </a:schemeClr>
                </a:solidFill>
              </a:rPr>
              <a:t>Specifically</a:t>
            </a:r>
            <a:r>
              <a:rPr lang="en-US" sz="2400" dirty="0" smtClean="0">
                <a:solidFill>
                  <a:schemeClr val="bg1">
                    <a:lumMod val="75000"/>
                  </a:schemeClr>
                </a:solidFill>
              </a:rPr>
              <a:t>, they are accelerating at a rate of 10 m/s/s. This is to say that the velocity of a free-falling object is changing by 10 m/s every second</a:t>
            </a:r>
            <a:r>
              <a:rPr lang="en-US" sz="2400" dirty="0" smtClean="0">
                <a:solidFill>
                  <a:schemeClr val="bg1">
                    <a:lumMod val="75000"/>
                  </a:schemeClr>
                </a:solidFill>
              </a:rPr>
              <a:t>.</a:t>
            </a:r>
          </a:p>
          <a:p>
            <a:endParaRPr lang="en-US" sz="2400" dirty="0" smtClean="0">
              <a:solidFill>
                <a:schemeClr val="bg1">
                  <a:lumMod val="75000"/>
                </a:schemeClr>
              </a:solidFill>
            </a:endParaRPr>
          </a:p>
          <a:p>
            <a:r>
              <a:rPr lang="en-US" sz="2400" dirty="0" smtClean="0">
                <a:solidFill>
                  <a:schemeClr val="bg1">
                    <a:lumMod val="75000"/>
                  </a:schemeClr>
                </a:solidFill>
              </a:rPr>
              <a:t> </a:t>
            </a:r>
            <a:r>
              <a:rPr lang="en-US" sz="2400" dirty="0" smtClean="0">
                <a:solidFill>
                  <a:schemeClr val="bg1">
                    <a:lumMod val="75000"/>
                  </a:schemeClr>
                </a:solidFill>
              </a:rPr>
              <a:t>If dropped from a position of rest, the object will be traveling 10 m/s at the end of the first second, 20 m/s at the end of the second </a:t>
            </a:r>
            <a:r>
              <a:rPr lang="en-US" sz="2400" dirty="0" err="1" smtClean="0">
                <a:solidFill>
                  <a:schemeClr val="bg1">
                    <a:lumMod val="75000"/>
                  </a:schemeClr>
                </a:solidFill>
              </a:rPr>
              <a:t>second</a:t>
            </a:r>
            <a:r>
              <a:rPr lang="en-US" sz="2400" dirty="0" smtClean="0">
                <a:solidFill>
                  <a:schemeClr val="bg1">
                    <a:lumMod val="75000"/>
                  </a:schemeClr>
                </a:solidFill>
              </a:rPr>
              <a:t>, 30 m/s at the end of the third second, etc. </a:t>
            </a:r>
            <a:endParaRPr lang="en-US" sz="2400" dirty="0" smtClean="0">
              <a:solidFill>
                <a:schemeClr val="bg1">
                  <a:lumMod val="75000"/>
                </a:schemeClr>
              </a:solidFill>
            </a:endParaRPr>
          </a:p>
          <a:p>
            <a:endParaRPr lang="en-US" sz="2400" dirty="0" smtClean="0">
              <a:solidFill>
                <a:schemeClr val="bg1">
                  <a:lumMod val="75000"/>
                </a:schemeClr>
              </a:solidFill>
            </a:endParaRPr>
          </a:p>
          <a:p>
            <a:r>
              <a:rPr lang="en-US" sz="2400" dirty="0" smtClean="0">
                <a:solidFill>
                  <a:schemeClr val="bg1">
                    <a:lumMod val="75000"/>
                  </a:schemeClr>
                </a:solidFill>
              </a:rPr>
              <a:t>There is a formula for this…and it depends on the length of time that it falls…</a:t>
            </a:r>
            <a:endParaRPr lang="en-US" sz="2400" dirty="0" smtClean="0">
              <a:solidFill>
                <a:schemeClr val="bg1">
                  <a:lumMod val="75000"/>
                </a:schemeClr>
              </a:solidFill>
            </a:endParaRPr>
          </a:p>
          <a:p>
            <a:r>
              <a:rPr lang="en-US" sz="3200" b="1" dirty="0" smtClean="0">
                <a:solidFill>
                  <a:schemeClr val="bg1">
                    <a:lumMod val="75000"/>
                  </a:schemeClr>
                </a:solidFill>
                <a:latin typeface="Garamond" pitchFamily="18" charset="0"/>
              </a:rPr>
              <a:t>			</a:t>
            </a:r>
            <a:r>
              <a:rPr lang="en-US" sz="4000" b="1" i="1" dirty="0" err="1" smtClean="0">
                <a:solidFill>
                  <a:schemeClr val="bg1">
                    <a:lumMod val="75000"/>
                  </a:schemeClr>
                </a:solidFill>
                <a:latin typeface="Garamond" pitchFamily="18" charset="0"/>
              </a:rPr>
              <a:t>v</a:t>
            </a:r>
            <a:r>
              <a:rPr lang="en-US" sz="4000" b="1" i="1" baseline="-25000" dirty="0" err="1" smtClean="0">
                <a:solidFill>
                  <a:schemeClr val="bg1">
                    <a:lumMod val="75000"/>
                  </a:schemeClr>
                </a:solidFill>
                <a:latin typeface="Garamond" pitchFamily="18" charset="0"/>
              </a:rPr>
              <a:t>f</a:t>
            </a:r>
            <a:r>
              <a:rPr lang="en-US" sz="4000" b="1" i="1" dirty="0" smtClean="0">
                <a:solidFill>
                  <a:schemeClr val="bg1">
                    <a:lumMod val="75000"/>
                  </a:schemeClr>
                </a:solidFill>
                <a:latin typeface="Garamond" pitchFamily="18" charset="0"/>
              </a:rPr>
              <a:t> = </a:t>
            </a:r>
            <a:r>
              <a:rPr lang="en-US" sz="4000" b="1" i="1" dirty="0" err="1" smtClean="0">
                <a:solidFill>
                  <a:schemeClr val="bg1">
                    <a:lumMod val="75000"/>
                  </a:schemeClr>
                </a:solidFill>
                <a:latin typeface="Garamond" pitchFamily="18" charset="0"/>
              </a:rPr>
              <a:t>gt</a:t>
            </a:r>
            <a:endParaRPr lang="en-US" sz="3200" b="1" i="1" dirty="0" smtClean="0">
              <a:solidFill>
                <a:schemeClr val="bg1">
                  <a:lumMod val="75000"/>
                </a:schemeClr>
              </a:solidFill>
              <a:latin typeface="Garamond" pitchFamily="18" charset="0"/>
            </a:endParaRPr>
          </a:p>
          <a:p>
            <a:pPr algn="ctr"/>
            <a:endParaRPr lang="en-US" sz="2800" dirty="0">
              <a:solidFill>
                <a:schemeClr val="bg1">
                  <a:lumMod val="75000"/>
                </a:schemeClr>
              </a:solidFill>
            </a:endParaRPr>
          </a:p>
        </p:txBody>
      </p:sp>
      <p:pic>
        <p:nvPicPr>
          <p:cNvPr id="113666" name="Picture 2" descr="http://www.physicsclassroom.com/Class/1DKin/U1L5a1.gif"/>
          <p:cNvPicPr>
            <a:picLocks noChangeAspect="1" noChangeArrowheads="1"/>
          </p:cNvPicPr>
          <p:nvPr/>
        </p:nvPicPr>
        <p:blipFill>
          <a:blip r:embed="rId3" cstate="print"/>
          <a:srcRect/>
          <a:stretch>
            <a:fillRect/>
          </a:stretch>
        </p:blipFill>
        <p:spPr bwMode="auto">
          <a:xfrm>
            <a:off x="7010400" y="990599"/>
            <a:ext cx="1828800" cy="5291847"/>
          </a:xfrm>
          <a:prstGeom prst="rect">
            <a:avLst/>
          </a:prstGeom>
          <a:noFill/>
        </p:spPr>
      </p:pic>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20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20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20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2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90600"/>
          </a:xfrm>
        </p:spPr>
        <p:txBody>
          <a:bodyPr/>
          <a:lstStyle/>
          <a:p>
            <a:pPr eaLnBrk="1" hangingPunct="1"/>
            <a:r>
              <a:rPr lang="en-US" dirty="0" smtClean="0">
                <a:solidFill>
                  <a:schemeClr val="bg1">
                    <a:lumMod val="75000"/>
                  </a:schemeClr>
                </a:solidFill>
              </a:rPr>
              <a:t>Review: Aristotle’s Ideas of Motion</a:t>
            </a:r>
          </a:p>
        </p:txBody>
      </p:sp>
      <p:pic>
        <p:nvPicPr>
          <p:cNvPr id="64514" name="Picture 2" descr="http://hollywood.greekreporter.com/files/2013/04/aristotle.jpg"/>
          <p:cNvPicPr>
            <a:picLocks noChangeAspect="1" noChangeArrowheads="1"/>
          </p:cNvPicPr>
          <p:nvPr/>
        </p:nvPicPr>
        <p:blipFill>
          <a:blip r:embed="rId3" cstate="print"/>
          <a:srcRect/>
          <a:stretch>
            <a:fillRect/>
          </a:stretch>
        </p:blipFill>
        <p:spPr bwMode="auto">
          <a:xfrm>
            <a:off x="6591300" y="990600"/>
            <a:ext cx="2324100" cy="1743075"/>
          </a:xfrm>
          <a:prstGeom prst="rect">
            <a:avLst/>
          </a:prstGeom>
          <a:noFill/>
        </p:spPr>
      </p:pic>
      <p:sp>
        <p:nvSpPr>
          <p:cNvPr id="2" name="Rounded Rectangular Callout 1"/>
          <p:cNvSpPr/>
          <p:nvPr/>
        </p:nvSpPr>
        <p:spPr>
          <a:xfrm>
            <a:off x="416011" y="984422"/>
            <a:ext cx="5715000" cy="1165606"/>
          </a:xfrm>
          <a:prstGeom prst="wedgeRoundRectCallout">
            <a:avLst>
              <a:gd name="adj1" fmla="val 71536"/>
              <a:gd name="adj2" fmla="val 34321"/>
              <a:gd name="adj3" fmla="val 16667"/>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apyrus" panose="03070502060502030205" pitchFamily="66" charset="0"/>
              </a:rPr>
              <a:t>“In other words, the heavier an object is, the faster it will fall; the thicker a medium is, the slower it will fall….”</a:t>
            </a:r>
            <a:endParaRPr lang="en-US" dirty="0">
              <a:latin typeface="Papyrus" panose="03070502060502030205" pitchFamily="66" charset="0"/>
            </a:endParaRPr>
          </a:p>
        </p:txBody>
      </p:sp>
      <p:pic>
        <p:nvPicPr>
          <p:cNvPr id="2050" name="Picture 2" descr="http://i.istockimg.com/file_thumbview_approve/25863827/3/stock-photo-25863827-man-holding-four-test-tubes-with-liquid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13786" y="2514600"/>
            <a:ext cx="2133600" cy="324307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Curved Connector 4"/>
          <p:cNvCxnSpPr/>
          <p:nvPr/>
        </p:nvCxnSpPr>
        <p:spPr>
          <a:xfrm rot="10800000" flipV="1">
            <a:off x="4724400" y="4136136"/>
            <a:ext cx="1371600" cy="588263"/>
          </a:xfrm>
          <a:prstGeom prst="curvedConnector3">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0800000">
            <a:off x="4495800" y="5181602"/>
            <a:ext cx="1447800" cy="304801"/>
          </a:xfrm>
          <a:prstGeom prst="curvedConnector3">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flipV="1">
            <a:off x="2743200" y="5334002"/>
            <a:ext cx="1537386" cy="609598"/>
          </a:xfrm>
          <a:prstGeom prst="curvedConnector3">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flipV="1">
            <a:off x="2743200" y="4953000"/>
            <a:ext cx="1371600" cy="228602"/>
          </a:xfrm>
          <a:prstGeom prst="curvedConnector3">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96000" y="3994404"/>
            <a:ext cx="2514600" cy="369332"/>
          </a:xfrm>
          <a:prstGeom prst="rect">
            <a:avLst/>
          </a:prstGeom>
          <a:noFill/>
        </p:spPr>
        <p:txBody>
          <a:bodyPr wrap="square" rtlCol="0">
            <a:spAutoFit/>
          </a:bodyPr>
          <a:lstStyle/>
          <a:p>
            <a:r>
              <a:rPr lang="en-US" dirty="0" smtClean="0">
                <a:solidFill>
                  <a:schemeClr val="bg1">
                    <a:lumMod val="75000"/>
                  </a:schemeClr>
                </a:solidFill>
              </a:rPr>
              <a:t>Corn oil (high D)</a:t>
            </a:r>
            <a:endParaRPr lang="en-US" dirty="0">
              <a:solidFill>
                <a:schemeClr val="bg1">
                  <a:lumMod val="75000"/>
                </a:schemeClr>
              </a:solidFill>
            </a:endParaRPr>
          </a:p>
        </p:txBody>
      </p:sp>
      <p:sp>
        <p:nvSpPr>
          <p:cNvPr id="25" name="TextBox 24"/>
          <p:cNvSpPr txBox="1"/>
          <p:nvPr/>
        </p:nvSpPr>
        <p:spPr>
          <a:xfrm>
            <a:off x="5980670" y="5301738"/>
            <a:ext cx="2514600" cy="369332"/>
          </a:xfrm>
          <a:prstGeom prst="rect">
            <a:avLst/>
          </a:prstGeom>
          <a:noFill/>
        </p:spPr>
        <p:txBody>
          <a:bodyPr wrap="square" rtlCol="0">
            <a:spAutoFit/>
          </a:bodyPr>
          <a:lstStyle/>
          <a:p>
            <a:r>
              <a:rPr lang="en-US" dirty="0" smtClean="0">
                <a:solidFill>
                  <a:schemeClr val="bg1">
                    <a:lumMod val="75000"/>
                  </a:schemeClr>
                </a:solidFill>
              </a:rPr>
              <a:t>Corn syrup (highest D)</a:t>
            </a:r>
            <a:endParaRPr lang="en-US" dirty="0">
              <a:solidFill>
                <a:schemeClr val="bg1">
                  <a:lumMod val="75000"/>
                </a:schemeClr>
              </a:solidFill>
            </a:endParaRPr>
          </a:p>
        </p:txBody>
      </p:sp>
      <p:sp>
        <p:nvSpPr>
          <p:cNvPr id="26" name="TextBox 25"/>
          <p:cNvSpPr txBox="1"/>
          <p:nvPr/>
        </p:nvSpPr>
        <p:spPr>
          <a:xfrm>
            <a:off x="1143000" y="5758934"/>
            <a:ext cx="2514600" cy="369332"/>
          </a:xfrm>
          <a:prstGeom prst="rect">
            <a:avLst/>
          </a:prstGeom>
          <a:noFill/>
        </p:spPr>
        <p:txBody>
          <a:bodyPr wrap="square" rtlCol="0">
            <a:spAutoFit/>
          </a:bodyPr>
          <a:lstStyle/>
          <a:p>
            <a:r>
              <a:rPr lang="en-US" dirty="0" smtClean="0">
                <a:solidFill>
                  <a:schemeClr val="bg1">
                    <a:lumMod val="75000"/>
                  </a:schemeClr>
                </a:solidFill>
              </a:rPr>
              <a:t>Windex (low D)</a:t>
            </a:r>
            <a:endParaRPr lang="en-US" dirty="0">
              <a:solidFill>
                <a:schemeClr val="bg1">
                  <a:lumMod val="75000"/>
                </a:schemeClr>
              </a:solidFill>
            </a:endParaRPr>
          </a:p>
        </p:txBody>
      </p:sp>
      <p:sp>
        <p:nvSpPr>
          <p:cNvPr id="27" name="TextBox 26"/>
          <p:cNvSpPr txBox="1"/>
          <p:nvPr/>
        </p:nvSpPr>
        <p:spPr>
          <a:xfrm>
            <a:off x="838200" y="5040868"/>
            <a:ext cx="2514600" cy="369332"/>
          </a:xfrm>
          <a:prstGeom prst="rect">
            <a:avLst/>
          </a:prstGeom>
          <a:noFill/>
        </p:spPr>
        <p:txBody>
          <a:bodyPr wrap="square" rtlCol="0">
            <a:spAutoFit/>
          </a:bodyPr>
          <a:lstStyle/>
          <a:p>
            <a:r>
              <a:rPr lang="en-US" dirty="0" smtClean="0">
                <a:solidFill>
                  <a:schemeClr val="bg1">
                    <a:lumMod val="75000"/>
                  </a:schemeClr>
                </a:solidFill>
              </a:rPr>
              <a:t>Alcohol (lowest D)</a:t>
            </a:r>
            <a:endParaRPr lang="en-US" dirty="0">
              <a:solidFill>
                <a:schemeClr val="bg1">
                  <a:lumMod val="75000"/>
                </a:schemeClr>
              </a:solidFill>
            </a:endParaRPr>
          </a:p>
        </p:txBody>
      </p:sp>
      <p:sp>
        <p:nvSpPr>
          <p:cNvPr id="21" name="TextBox 20"/>
          <p:cNvSpPr txBox="1"/>
          <p:nvPr/>
        </p:nvSpPr>
        <p:spPr>
          <a:xfrm>
            <a:off x="335692" y="2508422"/>
            <a:ext cx="2133600" cy="2308324"/>
          </a:xfrm>
          <a:prstGeom prst="rect">
            <a:avLst/>
          </a:prstGeom>
          <a:noFill/>
        </p:spPr>
        <p:txBody>
          <a:bodyPr wrap="square" rtlCol="0">
            <a:spAutoFit/>
          </a:bodyPr>
          <a:lstStyle/>
          <a:p>
            <a:r>
              <a:rPr lang="en-US" dirty="0" smtClean="0">
                <a:solidFill>
                  <a:schemeClr val="bg1"/>
                </a:solidFill>
              </a:rPr>
              <a:t>Suppose I drop a bearing into each liquid and measure the time it takes to reach the bottom.  In what order will they be from quickest to slowest?</a:t>
            </a:r>
            <a:endParaRPr lang="en-US" dirty="0">
              <a:solidFill>
                <a:schemeClr val="bg1"/>
              </a:solidFill>
            </a:endParaRPr>
          </a:p>
        </p:txBody>
      </p:sp>
      <p:pic>
        <p:nvPicPr>
          <p:cNvPr id="2052" name="Picture 4" descr="http://www.flyingspares.com/shop/media/catalog/product/cache/1/thumbnail/9df78eab33525d08d6e5fb8d27136e95/R/G/RG6209_1.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4280586" y="2317084"/>
            <a:ext cx="833182" cy="83318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4" name="Straight Arrow Connector 23"/>
          <p:cNvCxnSpPr/>
          <p:nvPr/>
        </p:nvCxnSpPr>
        <p:spPr>
          <a:xfrm>
            <a:off x="4697177" y="2809875"/>
            <a:ext cx="0" cy="1914525"/>
          </a:xfrm>
          <a:prstGeom prst="straightConnector1">
            <a:avLst/>
          </a:prstGeom>
          <a:ln w="254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076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a:t>
            </a:r>
            <a:r>
              <a:rPr lang="en-US" b="1" dirty="0" smtClean="0">
                <a:solidFill>
                  <a:schemeClr val="bg1">
                    <a:lumMod val="65000"/>
                  </a:schemeClr>
                </a:solidFill>
                <a:effectLst>
                  <a:outerShdw blurRad="38100" dist="38100" dir="2700000" algn="tl">
                    <a:srgbClr val="000000">
                      <a:alpha val="43137"/>
                    </a:srgbClr>
                  </a:outerShdw>
                </a:effectLst>
              </a:rPr>
              <a:t>How fast</a:t>
            </a:r>
            <a:r>
              <a:rPr lang="en-US" dirty="0" smtClean="0">
                <a:solidFill>
                  <a:schemeClr val="bg1">
                    <a:lumMod val="65000"/>
                  </a:schemeClr>
                </a:solidFill>
              </a:rPr>
              <a:t>…how far? </a:t>
            </a:r>
            <a:endParaRPr lang="en-US" dirty="0" smtClean="0">
              <a:solidFill>
                <a:schemeClr val="bg1">
                  <a:lumMod val="65000"/>
                </a:schemeClr>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0" y="914400"/>
            <a:ext cx="7010400" cy="707886"/>
          </a:xfrm>
          <a:prstGeom prst="rect">
            <a:avLst/>
          </a:prstGeom>
        </p:spPr>
        <p:txBody>
          <a:bodyPr wrap="square">
            <a:spAutoFit/>
          </a:bodyPr>
          <a:lstStyle/>
          <a:p>
            <a:r>
              <a:rPr lang="en-US" sz="4000" b="1" dirty="0" smtClean="0">
                <a:solidFill>
                  <a:schemeClr val="bg1">
                    <a:lumMod val="75000"/>
                  </a:schemeClr>
                </a:solidFill>
                <a:latin typeface="Garamond" pitchFamily="18" charset="0"/>
              </a:rPr>
              <a:t>			</a:t>
            </a:r>
            <a:r>
              <a:rPr lang="en-US" sz="4000" b="1" i="1" dirty="0" err="1" smtClean="0">
                <a:solidFill>
                  <a:schemeClr val="bg1">
                    <a:lumMod val="75000"/>
                  </a:schemeClr>
                </a:solidFill>
                <a:latin typeface="Garamond" pitchFamily="18" charset="0"/>
              </a:rPr>
              <a:t>v</a:t>
            </a:r>
            <a:r>
              <a:rPr lang="en-US" sz="4000" b="1" i="1" baseline="-25000" dirty="0" err="1" smtClean="0">
                <a:solidFill>
                  <a:schemeClr val="bg1">
                    <a:lumMod val="75000"/>
                  </a:schemeClr>
                </a:solidFill>
                <a:latin typeface="Garamond" pitchFamily="18" charset="0"/>
              </a:rPr>
              <a:t>f</a:t>
            </a:r>
            <a:r>
              <a:rPr lang="en-US" sz="4000" b="1" i="1" dirty="0" smtClean="0">
                <a:solidFill>
                  <a:schemeClr val="bg1">
                    <a:lumMod val="75000"/>
                  </a:schemeClr>
                </a:solidFill>
                <a:latin typeface="Garamond" pitchFamily="18" charset="0"/>
              </a:rPr>
              <a:t> = </a:t>
            </a:r>
            <a:r>
              <a:rPr lang="en-US" sz="4000" b="1" i="1" dirty="0" err="1" smtClean="0">
                <a:solidFill>
                  <a:schemeClr val="bg1">
                    <a:lumMod val="75000"/>
                  </a:schemeClr>
                </a:solidFill>
                <a:latin typeface="Garamond" pitchFamily="18" charset="0"/>
              </a:rPr>
              <a:t>gt</a:t>
            </a:r>
            <a:endParaRPr lang="en-US" sz="4000" b="1" i="1" dirty="0" smtClean="0">
              <a:solidFill>
                <a:schemeClr val="bg1">
                  <a:lumMod val="75000"/>
                </a:schemeClr>
              </a:solidFill>
              <a:latin typeface="Garamond" pitchFamily="18" charset="0"/>
            </a:endParaRPr>
          </a:p>
        </p:txBody>
      </p:sp>
      <p:pic>
        <p:nvPicPr>
          <p:cNvPr id="113666" name="Picture 2" descr="http://www.physicsclassroom.com/Class/1DKin/U1L5a1.gif"/>
          <p:cNvPicPr>
            <a:picLocks noChangeAspect="1" noChangeArrowheads="1"/>
          </p:cNvPicPr>
          <p:nvPr/>
        </p:nvPicPr>
        <p:blipFill>
          <a:blip r:embed="rId3" cstate="print"/>
          <a:srcRect/>
          <a:stretch>
            <a:fillRect/>
          </a:stretch>
        </p:blipFill>
        <p:spPr bwMode="auto">
          <a:xfrm>
            <a:off x="7010400" y="990599"/>
            <a:ext cx="1828800" cy="5291847"/>
          </a:xfrm>
          <a:prstGeom prst="rect">
            <a:avLst/>
          </a:prstGeom>
          <a:noFill/>
        </p:spPr>
      </p:pic>
      <p:sp>
        <p:nvSpPr>
          <p:cNvPr id="6" name="Rectangle 5"/>
          <p:cNvSpPr/>
          <p:nvPr/>
        </p:nvSpPr>
        <p:spPr>
          <a:xfrm>
            <a:off x="304800" y="1905000"/>
            <a:ext cx="6477000" cy="3416320"/>
          </a:xfrm>
          <a:prstGeom prst="rect">
            <a:avLst/>
          </a:prstGeom>
        </p:spPr>
        <p:txBody>
          <a:bodyPr wrap="square">
            <a:spAutoFit/>
          </a:bodyPr>
          <a:lstStyle/>
          <a:p>
            <a:r>
              <a:rPr lang="en-US" sz="2400" dirty="0" smtClean="0">
                <a:solidFill>
                  <a:schemeClr val="bg1">
                    <a:lumMod val="75000"/>
                  </a:schemeClr>
                </a:solidFill>
              </a:rPr>
              <a:t> </a:t>
            </a:r>
            <a:r>
              <a:rPr lang="en-US" sz="2400" b="1" dirty="0" smtClean="0">
                <a:solidFill>
                  <a:schemeClr val="bg1">
                    <a:lumMod val="75000"/>
                  </a:schemeClr>
                </a:solidFill>
              </a:rPr>
              <a:t>g</a:t>
            </a:r>
            <a:r>
              <a:rPr lang="en-US" sz="2400" dirty="0" smtClean="0">
                <a:solidFill>
                  <a:schemeClr val="bg1">
                    <a:lumMod val="75000"/>
                  </a:schemeClr>
                </a:solidFill>
              </a:rPr>
              <a:t> is the acceleration of gravity (approximately 10 m/s/s on Earth; its exact value is 9.8 m/s/s). </a:t>
            </a:r>
          </a:p>
          <a:p>
            <a:endParaRPr lang="en-US" sz="2400" b="1" dirty="0" smtClean="0">
              <a:solidFill>
                <a:schemeClr val="bg1">
                  <a:lumMod val="75000"/>
                </a:schemeClr>
              </a:solidFill>
            </a:endParaRPr>
          </a:p>
          <a:p>
            <a:r>
              <a:rPr lang="en-US" sz="2400" b="1" dirty="0" smtClean="0">
                <a:solidFill>
                  <a:schemeClr val="bg1">
                    <a:lumMod val="75000"/>
                  </a:schemeClr>
                </a:solidFill>
              </a:rPr>
              <a:t>Examples</a:t>
            </a:r>
            <a:endParaRPr lang="en-US" sz="2400" dirty="0" smtClean="0">
              <a:solidFill>
                <a:schemeClr val="bg1">
                  <a:lumMod val="75000"/>
                </a:schemeClr>
              </a:solidFill>
            </a:endParaRPr>
          </a:p>
          <a:p>
            <a:r>
              <a:rPr lang="en-US" sz="2400" dirty="0" smtClean="0">
                <a:solidFill>
                  <a:schemeClr val="bg1">
                    <a:lumMod val="75000"/>
                  </a:schemeClr>
                </a:solidFill>
              </a:rPr>
              <a:t>t = 6 s </a:t>
            </a:r>
          </a:p>
          <a:p>
            <a:r>
              <a:rPr lang="en-US" sz="2400" dirty="0" err="1" smtClean="0">
                <a:solidFill>
                  <a:schemeClr val="bg1">
                    <a:lumMod val="75000"/>
                  </a:schemeClr>
                </a:solidFill>
              </a:rPr>
              <a:t>v</a:t>
            </a:r>
            <a:r>
              <a:rPr lang="en-US" sz="2400" baseline="-25000" dirty="0" err="1" smtClean="0">
                <a:solidFill>
                  <a:schemeClr val="bg1">
                    <a:lumMod val="75000"/>
                  </a:schemeClr>
                </a:solidFill>
              </a:rPr>
              <a:t>f</a:t>
            </a:r>
            <a:r>
              <a:rPr lang="en-US" sz="2400" dirty="0" smtClean="0">
                <a:solidFill>
                  <a:schemeClr val="bg1">
                    <a:lumMod val="75000"/>
                  </a:schemeClr>
                </a:solidFill>
              </a:rPr>
              <a:t> = (10 m/s</a:t>
            </a:r>
            <a:r>
              <a:rPr lang="en-US" sz="2400" baseline="30000" dirty="0" smtClean="0">
                <a:solidFill>
                  <a:schemeClr val="bg1">
                    <a:lumMod val="75000"/>
                  </a:schemeClr>
                </a:solidFill>
              </a:rPr>
              <a:t>2</a:t>
            </a:r>
            <a:r>
              <a:rPr lang="en-US" sz="2400" dirty="0" smtClean="0">
                <a:solidFill>
                  <a:schemeClr val="bg1">
                    <a:lumMod val="75000"/>
                  </a:schemeClr>
                </a:solidFill>
              </a:rPr>
              <a:t>) * (6 s) = 60 </a:t>
            </a:r>
            <a:r>
              <a:rPr lang="en-US" sz="2400" dirty="0" smtClean="0">
                <a:solidFill>
                  <a:schemeClr val="bg1">
                    <a:lumMod val="75000"/>
                  </a:schemeClr>
                </a:solidFill>
              </a:rPr>
              <a:t>m/s</a:t>
            </a:r>
          </a:p>
          <a:p>
            <a:endParaRPr lang="en-US" sz="2400" dirty="0" smtClean="0">
              <a:solidFill>
                <a:schemeClr val="bg1">
                  <a:lumMod val="75000"/>
                </a:schemeClr>
              </a:solidFill>
            </a:endParaRPr>
          </a:p>
          <a:p>
            <a:r>
              <a:rPr lang="en-US" sz="2400" dirty="0" smtClean="0">
                <a:solidFill>
                  <a:schemeClr val="bg1">
                    <a:lumMod val="75000"/>
                  </a:schemeClr>
                </a:solidFill>
              </a:rPr>
              <a:t>t = 8 s</a:t>
            </a:r>
          </a:p>
          <a:p>
            <a:r>
              <a:rPr lang="en-US" sz="2400" dirty="0" err="1" smtClean="0">
                <a:solidFill>
                  <a:schemeClr val="bg1">
                    <a:lumMod val="75000"/>
                  </a:schemeClr>
                </a:solidFill>
              </a:rPr>
              <a:t>v</a:t>
            </a:r>
            <a:r>
              <a:rPr lang="en-US" sz="2400" baseline="-25000" dirty="0" err="1" smtClean="0">
                <a:solidFill>
                  <a:schemeClr val="bg1">
                    <a:lumMod val="75000"/>
                  </a:schemeClr>
                </a:solidFill>
              </a:rPr>
              <a:t>f</a:t>
            </a:r>
            <a:r>
              <a:rPr lang="en-US" sz="2400" dirty="0" smtClean="0">
                <a:solidFill>
                  <a:schemeClr val="bg1">
                    <a:lumMod val="75000"/>
                  </a:schemeClr>
                </a:solidFill>
              </a:rPr>
              <a:t> = (10 m/s</a:t>
            </a:r>
            <a:r>
              <a:rPr lang="en-US" sz="2400" baseline="30000" dirty="0" smtClean="0">
                <a:solidFill>
                  <a:schemeClr val="bg1">
                    <a:lumMod val="75000"/>
                  </a:schemeClr>
                </a:solidFill>
              </a:rPr>
              <a:t>2</a:t>
            </a:r>
            <a:r>
              <a:rPr lang="en-US" sz="2400" dirty="0" smtClean="0">
                <a:solidFill>
                  <a:schemeClr val="bg1">
                    <a:lumMod val="75000"/>
                  </a:schemeClr>
                </a:solidFill>
              </a:rPr>
              <a:t>) * (8 s) = 80 m/s</a:t>
            </a:r>
            <a:endParaRPr lang="en-US" sz="2400" dirty="0">
              <a:solidFill>
                <a:schemeClr val="bg1">
                  <a:lumMod val="75000"/>
                </a:schemeClr>
              </a:solidFill>
            </a:endParaRPr>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How fast…how far? </a:t>
            </a:r>
            <a:endParaRPr lang="en-US" dirty="0" smtClean="0">
              <a:solidFill>
                <a:schemeClr val="bg1">
                  <a:lumMod val="65000"/>
                </a:schemeClr>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304800" y="914400"/>
            <a:ext cx="4648200" cy="707886"/>
          </a:xfrm>
          <a:prstGeom prst="rect">
            <a:avLst/>
          </a:prstGeom>
        </p:spPr>
        <p:txBody>
          <a:bodyPr wrap="square">
            <a:spAutoFit/>
          </a:bodyPr>
          <a:lstStyle/>
          <a:p>
            <a:r>
              <a:rPr lang="en-US" sz="4000" b="1" dirty="0" smtClean="0">
                <a:solidFill>
                  <a:schemeClr val="bg1">
                    <a:lumMod val="75000"/>
                  </a:schemeClr>
                </a:solidFill>
                <a:latin typeface="Garamond" pitchFamily="18" charset="0"/>
              </a:rPr>
              <a:t>		</a:t>
            </a:r>
            <a:r>
              <a:rPr lang="en-US" sz="4000" b="1" i="1" dirty="0" err="1" smtClean="0">
                <a:solidFill>
                  <a:schemeClr val="bg1">
                    <a:lumMod val="75000"/>
                  </a:schemeClr>
                </a:solidFill>
                <a:latin typeface="Garamond" pitchFamily="18" charset="0"/>
              </a:rPr>
              <a:t>v</a:t>
            </a:r>
            <a:r>
              <a:rPr lang="en-US" sz="4000" b="1" i="1" baseline="-25000" dirty="0" err="1" smtClean="0">
                <a:solidFill>
                  <a:schemeClr val="bg1">
                    <a:lumMod val="75000"/>
                  </a:schemeClr>
                </a:solidFill>
                <a:latin typeface="Garamond" pitchFamily="18" charset="0"/>
              </a:rPr>
              <a:t>f</a:t>
            </a:r>
            <a:r>
              <a:rPr lang="en-US" sz="4000" b="1" i="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 </a:t>
            </a:r>
            <a:r>
              <a:rPr lang="en-US" sz="4000" b="1" i="1" dirty="0" err="1" smtClean="0">
                <a:solidFill>
                  <a:schemeClr val="bg1">
                    <a:lumMod val="75000"/>
                  </a:schemeClr>
                </a:solidFill>
                <a:latin typeface="Garamond" pitchFamily="18" charset="0"/>
              </a:rPr>
              <a:t>gt</a:t>
            </a:r>
            <a:endParaRPr lang="en-US" sz="4000" b="1" i="1" dirty="0" smtClean="0">
              <a:solidFill>
                <a:schemeClr val="bg1">
                  <a:lumMod val="75000"/>
                </a:schemeClr>
              </a:solidFill>
              <a:latin typeface="Garamond" pitchFamily="18" charset="0"/>
            </a:endParaRPr>
          </a:p>
        </p:txBody>
      </p:sp>
      <p:pic>
        <p:nvPicPr>
          <p:cNvPr id="113666" name="Picture 2" descr="http://www.physicsclassroom.com/Class/1DKin/U1L5a1.gif"/>
          <p:cNvPicPr>
            <a:picLocks noChangeAspect="1" noChangeArrowheads="1"/>
          </p:cNvPicPr>
          <p:nvPr/>
        </p:nvPicPr>
        <p:blipFill>
          <a:blip r:embed="rId3" cstate="print"/>
          <a:srcRect/>
          <a:stretch>
            <a:fillRect/>
          </a:stretch>
        </p:blipFill>
        <p:spPr bwMode="auto">
          <a:xfrm>
            <a:off x="7010400" y="990599"/>
            <a:ext cx="1828800" cy="5291847"/>
          </a:xfrm>
          <a:prstGeom prst="rect">
            <a:avLst/>
          </a:prstGeom>
          <a:noFill/>
        </p:spPr>
      </p:pic>
      <p:sp>
        <p:nvSpPr>
          <p:cNvPr id="6" name="Rectangle 5"/>
          <p:cNvSpPr/>
          <p:nvPr/>
        </p:nvSpPr>
        <p:spPr>
          <a:xfrm>
            <a:off x="304800" y="1905000"/>
            <a:ext cx="6477000" cy="461665"/>
          </a:xfrm>
          <a:prstGeom prst="rect">
            <a:avLst/>
          </a:prstGeom>
        </p:spPr>
        <p:txBody>
          <a:bodyPr wrap="square">
            <a:spAutoFit/>
          </a:bodyPr>
          <a:lstStyle/>
          <a:p>
            <a:r>
              <a:rPr lang="en-US" sz="2400" dirty="0" smtClean="0">
                <a:solidFill>
                  <a:schemeClr val="bg1">
                    <a:lumMod val="75000"/>
                  </a:schemeClr>
                </a:solidFill>
              </a:rPr>
              <a:t> Fill these values  in:</a:t>
            </a:r>
            <a:endParaRPr lang="en-US" sz="2400" dirty="0">
              <a:solidFill>
                <a:schemeClr val="bg1">
                  <a:lumMod val="75000"/>
                </a:schemeClr>
              </a:solidFill>
            </a:endParaRPr>
          </a:p>
        </p:txBody>
      </p:sp>
      <p:sp>
        <p:nvSpPr>
          <p:cNvPr id="7" name="Rectangle 6"/>
          <p:cNvSpPr/>
          <p:nvPr/>
        </p:nvSpPr>
        <p:spPr>
          <a:xfrm>
            <a:off x="3962400" y="990600"/>
            <a:ext cx="3048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14800" y="1295401"/>
            <a:ext cx="3429000" cy="4862870"/>
          </a:xfrm>
          <a:prstGeom prst="rect">
            <a:avLst/>
          </a:prstGeom>
          <a:noFill/>
        </p:spPr>
        <p:txBody>
          <a:bodyPr wrap="square" rtlCol="0">
            <a:spAutoFit/>
          </a:bodyPr>
          <a:lstStyle/>
          <a:p>
            <a:r>
              <a:rPr lang="en-US" sz="2400" b="1" dirty="0" smtClean="0"/>
              <a:t>t= 0s; v = ________ m/s</a:t>
            </a:r>
            <a:r>
              <a:rPr lang="en-US" sz="2400" b="1" baseline="30000" dirty="0" smtClean="0"/>
              <a:t>2</a:t>
            </a:r>
          </a:p>
          <a:p>
            <a:r>
              <a:rPr lang="en-US" sz="2400" b="1" dirty="0" smtClean="0"/>
              <a:t>t=1s; v </a:t>
            </a:r>
            <a:r>
              <a:rPr lang="en-US" sz="2400" b="1" dirty="0" smtClean="0"/>
              <a:t>= ________ m/s</a:t>
            </a:r>
            <a:r>
              <a:rPr lang="en-US" sz="2400" b="1" baseline="30000" dirty="0" smtClean="0"/>
              <a:t>2</a:t>
            </a:r>
          </a:p>
          <a:p>
            <a:r>
              <a:rPr lang="en-US" sz="2400" b="1" dirty="0" smtClean="0"/>
              <a:t>t=2s; v </a:t>
            </a:r>
            <a:r>
              <a:rPr lang="en-US" sz="2400" b="1" dirty="0" smtClean="0"/>
              <a:t>= ________ m/s</a:t>
            </a:r>
            <a:r>
              <a:rPr lang="en-US" sz="2400" b="1" baseline="30000" dirty="0" smtClean="0"/>
              <a:t>2</a:t>
            </a:r>
          </a:p>
          <a:p>
            <a:endParaRPr lang="en-US" sz="1400" b="1" dirty="0" smtClean="0"/>
          </a:p>
          <a:p>
            <a:r>
              <a:rPr lang="en-US" sz="2400" b="1" dirty="0" smtClean="0"/>
              <a:t>t=3s; v </a:t>
            </a:r>
            <a:r>
              <a:rPr lang="en-US" sz="2400" b="1" dirty="0" smtClean="0"/>
              <a:t>= ________ m/s</a:t>
            </a:r>
            <a:r>
              <a:rPr lang="en-US" sz="2400" b="1" baseline="30000" dirty="0" smtClean="0"/>
              <a:t>2</a:t>
            </a:r>
          </a:p>
          <a:p>
            <a:endParaRPr lang="en-US" sz="2400" b="1" dirty="0" smtClean="0"/>
          </a:p>
          <a:p>
            <a:endParaRPr lang="en-US" sz="2800" b="1" dirty="0" smtClean="0"/>
          </a:p>
          <a:p>
            <a:r>
              <a:rPr lang="en-US" sz="2400" b="1" dirty="0" smtClean="0"/>
              <a:t>t=4s; v </a:t>
            </a:r>
            <a:r>
              <a:rPr lang="en-US" sz="2400" b="1" dirty="0" smtClean="0"/>
              <a:t>= ________ m/s</a:t>
            </a:r>
            <a:r>
              <a:rPr lang="en-US" sz="2400" b="1" baseline="30000" dirty="0" smtClean="0"/>
              <a:t>2</a:t>
            </a:r>
          </a:p>
          <a:p>
            <a:endParaRPr lang="en-US" sz="2400" b="1" dirty="0" smtClean="0"/>
          </a:p>
          <a:p>
            <a:endParaRPr lang="en-US" sz="2400" b="1" dirty="0" smtClean="0"/>
          </a:p>
          <a:p>
            <a:endParaRPr lang="en-US" sz="2800" b="1" dirty="0" smtClean="0"/>
          </a:p>
          <a:p>
            <a:endParaRPr lang="en-US" sz="2400" b="1" dirty="0" smtClean="0"/>
          </a:p>
          <a:p>
            <a:r>
              <a:rPr lang="en-US" sz="2400" b="1" dirty="0" smtClean="0"/>
              <a:t>t=5s; v </a:t>
            </a:r>
            <a:r>
              <a:rPr lang="en-US" sz="2400" b="1" dirty="0" smtClean="0"/>
              <a:t>= ________ </a:t>
            </a:r>
            <a:r>
              <a:rPr lang="en-US" sz="2400" b="1" dirty="0" smtClean="0"/>
              <a:t>m/s</a:t>
            </a:r>
            <a:r>
              <a:rPr lang="en-US" sz="2400" b="1" baseline="30000" dirty="0" smtClean="0"/>
              <a:t>2</a:t>
            </a:r>
            <a:endParaRPr lang="en-US" sz="2400" b="1" baseline="30000" dirty="0" smtClean="0"/>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a:t>
            </a:r>
            <a:r>
              <a:rPr lang="en-US" b="1" dirty="0" smtClean="0">
                <a:solidFill>
                  <a:schemeClr val="bg1">
                    <a:lumMod val="65000"/>
                  </a:schemeClr>
                </a:solidFill>
                <a:effectLst>
                  <a:outerShdw blurRad="38100" dist="38100" dir="2700000" algn="tl">
                    <a:srgbClr val="000000">
                      <a:alpha val="43137"/>
                    </a:srgbClr>
                  </a:outerShdw>
                </a:effectLst>
              </a:rPr>
              <a:t>How fast</a:t>
            </a:r>
            <a:r>
              <a:rPr lang="en-US" dirty="0" smtClean="0">
                <a:solidFill>
                  <a:schemeClr val="bg1">
                    <a:lumMod val="65000"/>
                  </a:schemeClr>
                </a:solidFill>
              </a:rPr>
              <a:t>…how far? </a:t>
            </a:r>
            <a:endParaRPr lang="en-US" dirty="0" smtClean="0">
              <a:solidFill>
                <a:schemeClr val="bg1">
                  <a:lumMod val="65000"/>
                </a:schemeClr>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3666" name="Picture 2" descr="http://www.physicsclassroom.com/Class/1DKin/U1L5a1.gif"/>
          <p:cNvPicPr>
            <a:picLocks noChangeAspect="1" noChangeArrowheads="1"/>
          </p:cNvPicPr>
          <p:nvPr/>
        </p:nvPicPr>
        <p:blipFill>
          <a:blip r:embed="rId3" cstate="print"/>
          <a:srcRect/>
          <a:stretch>
            <a:fillRect/>
          </a:stretch>
        </p:blipFill>
        <p:spPr bwMode="auto">
          <a:xfrm>
            <a:off x="7010400" y="990599"/>
            <a:ext cx="1828800" cy="5291847"/>
          </a:xfrm>
          <a:prstGeom prst="rect">
            <a:avLst/>
          </a:prstGeom>
          <a:noFill/>
        </p:spPr>
      </p:pic>
      <p:sp>
        <p:nvSpPr>
          <p:cNvPr id="6" name="Rectangle 5"/>
          <p:cNvSpPr/>
          <p:nvPr/>
        </p:nvSpPr>
        <p:spPr>
          <a:xfrm>
            <a:off x="304800" y="1143000"/>
            <a:ext cx="6477000" cy="5262979"/>
          </a:xfrm>
          <a:prstGeom prst="rect">
            <a:avLst/>
          </a:prstGeom>
        </p:spPr>
        <p:txBody>
          <a:bodyPr wrap="square">
            <a:spAutoFit/>
          </a:bodyPr>
          <a:lstStyle/>
          <a:p>
            <a:r>
              <a:rPr lang="en-US" sz="2400" dirty="0" smtClean="0">
                <a:solidFill>
                  <a:schemeClr val="bg1">
                    <a:lumMod val="75000"/>
                  </a:schemeClr>
                </a:solidFill>
              </a:rPr>
              <a:t>The distance which a free-falling object has fallen from a position of rest is also dependent upon the time of fall. The distance fallen after a time of t seconds is given by the formula below:</a:t>
            </a:r>
          </a:p>
          <a:p>
            <a:endParaRPr lang="en-US" sz="2400" b="1" dirty="0" smtClean="0">
              <a:solidFill>
                <a:schemeClr val="bg1">
                  <a:lumMod val="75000"/>
                </a:schemeClr>
              </a:solidFill>
            </a:endParaRPr>
          </a:p>
          <a:p>
            <a:endParaRPr lang="en-US" sz="2400" b="1" dirty="0" smtClean="0">
              <a:solidFill>
                <a:schemeClr val="bg1">
                  <a:lumMod val="75000"/>
                </a:schemeClr>
              </a:solidFill>
            </a:endParaRPr>
          </a:p>
          <a:p>
            <a:endParaRPr lang="en-US" sz="2400" b="1" dirty="0" smtClean="0">
              <a:solidFill>
                <a:schemeClr val="bg1">
                  <a:lumMod val="75000"/>
                </a:schemeClr>
              </a:solidFill>
            </a:endParaRPr>
          </a:p>
          <a:p>
            <a:endParaRPr lang="en-US" sz="2400" b="1" dirty="0" smtClean="0">
              <a:solidFill>
                <a:schemeClr val="bg1">
                  <a:lumMod val="75000"/>
                </a:schemeClr>
              </a:solidFill>
            </a:endParaRPr>
          </a:p>
          <a:p>
            <a:r>
              <a:rPr lang="en-US" sz="2400" b="1" dirty="0" smtClean="0">
                <a:solidFill>
                  <a:schemeClr val="bg1">
                    <a:lumMod val="75000"/>
                  </a:schemeClr>
                </a:solidFill>
              </a:rPr>
              <a:t>Examples</a:t>
            </a:r>
            <a:endParaRPr lang="en-US" sz="2400" dirty="0" smtClean="0">
              <a:solidFill>
                <a:schemeClr val="bg1">
                  <a:lumMod val="75000"/>
                </a:schemeClr>
              </a:solidFill>
            </a:endParaRPr>
          </a:p>
          <a:p>
            <a:r>
              <a:rPr lang="en-US" sz="2400" dirty="0" smtClean="0">
                <a:solidFill>
                  <a:schemeClr val="bg1">
                    <a:lumMod val="75000"/>
                  </a:schemeClr>
                </a:solidFill>
              </a:rPr>
              <a:t>t = 1 s </a:t>
            </a:r>
          </a:p>
          <a:p>
            <a:r>
              <a:rPr lang="en-US" sz="2400" dirty="0" smtClean="0">
                <a:solidFill>
                  <a:schemeClr val="bg1">
                    <a:lumMod val="75000"/>
                  </a:schemeClr>
                </a:solidFill>
              </a:rPr>
              <a:t>d = (0.5) * (10 m/s</a:t>
            </a:r>
            <a:r>
              <a:rPr lang="en-US" sz="2400" baseline="30000" dirty="0" smtClean="0">
                <a:solidFill>
                  <a:schemeClr val="bg1">
                    <a:lumMod val="75000"/>
                  </a:schemeClr>
                </a:solidFill>
              </a:rPr>
              <a:t>2</a:t>
            </a:r>
            <a:r>
              <a:rPr lang="en-US" sz="2400" dirty="0" smtClean="0">
                <a:solidFill>
                  <a:schemeClr val="bg1">
                    <a:lumMod val="75000"/>
                  </a:schemeClr>
                </a:solidFill>
              </a:rPr>
              <a:t>) * (1 s)</a:t>
            </a:r>
            <a:r>
              <a:rPr lang="en-US" sz="2400" baseline="30000" dirty="0" smtClean="0">
                <a:solidFill>
                  <a:schemeClr val="bg1">
                    <a:lumMod val="75000"/>
                  </a:schemeClr>
                </a:solidFill>
              </a:rPr>
              <a:t>2</a:t>
            </a:r>
            <a:r>
              <a:rPr lang="en-US" sz="2400" dirty="0" smtClean="0">
                <a:solidFill>
                  <a:schemeClr val="bg1">
                    <a:lumMod val="75000"/>
                  </a:schemeClr>
                </a:solidFill>
              </a:rPr>
              <a:t> = 5 </a:t>
            </a:r>
            <a:r>
              <a:rPr lang="en-US" sz="2400" dirty="0" smtClean="0">
                <a:solidFill>
                  <a:schemeClr val="bg1">
                    <a:lumMod val="75000"/>
                  </a:schemeClr>
                </a:solidFill>
              </a:rPr>
              <a:t>m</a:t>
            </a:r>
          </a:p>
          <a:p>
            <a:endParaRPr lang="en-US" sz="2400" dirty="0" smtClean="0">
              <a:solidFill>
                <a:schemeClr val="bg1">
                  <a:lumMod val="75000"/>
                </a:schemeClr>
              </a:solidFill>
            </a:endParaRPr>
          </a:p>
          <a:p>
            <a:r>
              <a:rPr lang="en-US" sz="2400" dirty="0" smtClean="0">
                <a:solidFill>
                  <a:schemeClr val="bg1">
                    <a:lumMod val="75000"/>
                  </a:schemeClr>
                </a:solidFill>
              </a:rPr>
              <a:t>t </a:t>
            </a:r>
            <a:r>
              <a:rPr lang="en-US" sz="2400" dirty="0" smtClean="0">
                <a:solidFill>
                  <a:schemeClr val="bg1">
                    <a:lumMod val="75000"/>
                  </a:schemeClr>
                </a:solidFill>
              </a:rPr>
              <a:t>= 5 s</a:t>
            </a:r>
          </a:p>
          <a:p>
            <a:r>
              <a:rPr lang="en-US" sz="2400" dirty="0" smtClean="0">
                <a:solidFill>
                  <a:schemeClr val="bg1">
                    <a:lumMod val="75000"/>
                  </a:schemeClr>
                </a:solidFill>
              </a:rPr>
              <a:t>d = (0.5) * (10 m/s</a:t>
            </a:r>
            <a:r>
              <a:rPr lang="en-US" sz="2400" baseline="30000" dirty="0" smtClean="0">
                <a:solidFill>
                  <a:schemeClr val="bg1">
                    <a:lumMod val="75000"/>
                  </a:schemeClr>
                </a:solidFill>
              </a:rPr>
              <a:t>2</a:t>
            </a:r>
            <a:r>
              <a:rPr lang="en-US" sz="2400" dirty="0" smtClean="0">
                <a:solidFill>
                  <a:schemeClr val="bg1">
                    <a:lumMod val="75000"/>
                  </a:schemeClr>
                </a:solidFill>
              </a:rPr>
              <a:t>) * (5 s)</a:t>
            </a:r>
            <a:r>
              <a:rPr lang="en-US" sz="2400" baseline="30000" dirty="0" smtClean="0">
                <a:solidFill>
                  <a:schemeClr val="bg1">
                    <a:lumMod val="75000"/>
                  </a:schemeClr>
                </a:solidFill>
              </a:rPr>
              <a:t>2</a:t>
            </a:r>
            <a:r>
              <a:rPr lang="en-US" sz="2400" dirty="0" smtClean="0">
                <a:solidFill>
                  <a:schemeClr val="bg1">
                    <a:lumMod val="75000"/>
                  </a:schemeClr>
                </a:solidFill>
              </a:rPr>
              <a:t> = 125 m</a:t>
            </a:r>
            <a:endParaRPr lang="en-US" sz="2400" dirty="0">
              <a:solidFill>
                <a:schemeClr val="bg1">
                  <a:lumMod val="75000"/>
                </a:schemeClr>
              </a:solidFill>
            </a:endParaRPr>
          </a:p>
        </p:txBody>
      </p:sp>
      <p:sp>
        <p:nvSpPr>
          <p:cNvPr id="7" name="Rectangle 6"/>
          <p:cNvSpPr/>
          <p:nvPr/>
        </p:nvSpPr>
        <p:spPr>
          <a:xfrm>
            <a:off x="762000" y="2895600"/>
            <a:ext cx="4648200" cy="707886"/>
          </a:xfrm>
          <a:prstGeom prst="rect">
            <a:avLst/>
          </a:prstGeom>
        </p:spPr>
        <p:txBody>
          <a:bodyPr wrap="square">
            <a:spAutoFit/>
          </a:bodyPr>
          <a:lstStyle/>
          <a:p>
            <a:r>
              <a:rPr lang="en-US" sz="4000" b="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d </a:t>
            </a:r>
            <a:r>
              <a:rPr lang="en-US" sz="4000" b="1" i="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½ gt</a:t>
            </a:r>
            <a:r>
              <a:rPr lang="en-US" sz="4000" b="1" i="1" baseline="30000" dirty="0" smtClean="0">
                <a:solidFill>
                  <a:schemeClr val="bg1">
                    <a:lumMod val="75000"/>
                  </a:schemeClr>
                </a:solidFill>
                <a:latin typeface="Garamond" pitchFamily="18" charset="0"/>
              </a:rPr>
              <a:t>2</a:t>
            </a:r>
            <a:endParaRPr lang="en-US" sz="4000" b="1" i="1" baseline="30000" dirty="0" smtClean="0">
              <a:solidFill>
                <a:schemeClr val="bg1">
                  <a:lumMod val="75000"/>
                </a:schemeClr>
              </a:solidFill>
              <a:latin typeface="Garamond" pitchFamily="18" charset="0"/>
            </a:endParaRPr>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charRg st="198" end="207"/>
                                            </p:txEl>
                                          </p:spTgt>
                                        </p:tgtEl>
                                        <p:attrNameLst>
                                          <p:attrName>style.visibility</p:attrName>
                                        </p:attrNameLst>
                                      </p:cBhvr>
                                      <p:to>
                                        <p:strVal val="visible"/>
                                      </p:to>
                                    </p:set>
                                    <p:animEffect transition="in" filter="fade">
                                      <p:cBhvr>
                                        <p:cTn id="17" dur="2000"/>
                                        <p:tgtEl>
                                          <p:spTgt spid="6">
                                            <p:txEl>
                                              <p:charRg st="198" end="20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charRg st="207" end="216"/>
                                            </p:txEl>
                                          </p:spTgt>
                                        </p:tgtEl>
                                        <p:attrNameLst>
                                          <p:attrName>style.visibility</p:attrName>
                                        </p:attrNameLst>
                                      </p:cBhvr>
                                      <p:to>
                                        <p:strVal val="visible"/>
                                      </p:to>
                                    </p:set>
                                    <p:animEffect transition="in" filter="fade">
                                      <p:cBhvr>
                                        <p:cTn id="20" dur="2000"/>
                                        <p:tgtEl>
                                          <p:spTgt spid="6">
                                            <p:txEl>
                                              <p:charRg st="207" end="21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charRg st="216" end="253"/>
                                            </p:txEl>
                                          </p:spTgt>
                                        </p:tgtEl>
                                        <p:attrNameLst>
                                          <p:attrName>style.visibility</p:attrName>
                                        </p:attrNameLst>
                                      </p:cBhvr>
                                      <p:to>
                                        <p:strVal val="visible"/>
                                      </p:to>
                                    </p:set>
                                    <p:animEffect transition="in" filter="fade">
                                      <p:cBhvr>
                                        <p:cTn id="23" dur="2000"/>
                                        <p:tgtEl>
                                          <p:spTgt spid="6">
                                            <p:txEl>
                                              <p:charRg st="216" end="25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charRg st="254" end="262"/>
                                            </p:txEl>
                                          </p:spTgt>
                                        </p:tgtEl>
                                        <p:attrNameLst>
                                          <p:attrName>style.visibility</p:attrName>
                                        </p:attrNameLst>
                                      </p:cBhvr>
                                      <p:to>
                                        <p:strVal val="visible"/>
                                      </p:to>
                                    </p:set>
                                    <p:animEffect transition="in" filter="fade">
                                      <p:cBhvr>
                                        <p:cTn id="26" dur="2000"/>
                                        <p:tgtEl>
                                          <p:spTgt spid="6">
                                            <p:txEl>
                                              <p:charRg st="254" end="26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charRg st="262" end="301"/>
                                            </p:txEl>
                                          </p:spTgt>
                                        </p:tgtEl>
                                        <p:attrNameLst>
                                          <p:attrName>style.visibility</p:attrName>
                                        </p:attrNameLst>
                                      </p:cBhvr>
                                      <p:to>
                                        <p:strVal val="visible"/>
                                      </p:to>
                                    </p:set>
                                    <p:animEffect transition="in" filter="fade">
                                      <p:cBhvr>
                                        <p:cTn id="29" dur="2000"/>
                                        <p:tgtEl>
                                          <p:spTgt spid="6">
                                            <p:txEl>
                                              <p:charRg st="262" end="30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How fast…</a:t>
            </a:r>
            <a:r>
              <a:rPr lang="en-US" b="1" dirty="0" smtClean="0">
                <a:solidFill>
                  <a:schemeClr val="bg1">
                    <a:lumMod val="65000"/>
                  </a:schemeClr>
                </a:solidFill>
                <a:effectLst>
                  <a:outerShdw blurRad="38100" dist="38100" dir="2700000" algn="tl">
                    <a:srgbClr val="000000">
                      <a:alpha val="43137"/>
                    </a:srgbClr>
                  </a:outerShdw>
                </a:effectLst>
              </a:rPr>
              <a:t>how far</a:t>
            </a:r>
            <a:r>
              <a:rPr lang="en-US" dirty="0" smtClean="0">
                <a:solidFill>
                  <a:schemeClr val="bg1">
                    <a:lumMod val="65000"/>
                  </a:schemeClr>
                </a:solidFill>
              </a:rPr>
              <a:t>? </a:t>
            </a:r>
            <a:endParaRPr lang="en-US" dirty="0" smtClean="0">
              <a:solidFill>
                <a:schemeClr val="bg1">
                  <a:lumMod val="65000"/>
                </a:schemeClr>
              </a:solidFill>
            </a:endParaRPr>
          </a:p>
        </p:txBody>
      </p:sp>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If air drag equals weight…then an object’s </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a:t>
            </a:r>
            <a:r>
              <a:rPr kumimoji="0" lang="en-US" altLang="en-US" sz="1400" b="0" i="0" u="none" strike="noStrike" cap="none" normalizeH="0" baseline="-30000" smtClean="0">
                <a:ln>
                  <a:noFill/>
                </a:ln>
                <a:solidFill>
                  <a:schemeClr val="tx1"/>
                </a:solidFill>
                <a:effectLst/>
                <a:latin typeface="Arial" pitchFamily="34" charset="0"/>
                <a:ea typeface="Times New Roman" pitchFamily="18" charset="0"/>
                <a:cs typeface="Arial" pitchFamily="34" charset="0"/>
              </a:rPr>
              <a:t>net</a:t>
            </a:r>
            <a:r>
              <a:rPr kumimoji="0" lang="en-US" alt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also equals zero…and wah-lah:  no acceleration!!</a:t>
            </a:r>
            <a:endParaRPr kumimoji="0" lang="en-US" altLang="en-US" sz="11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304800" y="914400"/>
            <a:ext cx="4648200" cy="707886"/>
          </a:xfrm>
          <a:prstGeom prst="rect">
            <a:avLst/>
          </a:prstGeom>
        </p:spPr>
        <p:txBody>
          <a:bodyPr wrap="square">
            <a:spAutoFit/>
          </a:bodyPr>
          <a:lstStyle/>
          <a:p>
            <a:r>
              <a:rPr lang="en-US" sz="4000" b="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d </a:t>
            </a:r>
            <a:r>
              <a:rPr lang="en-US" sz="4000" b="1" i="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½ gt</a:t>
            </a:r>
            <a:r>
              <a:rPr lang="en-US" sz="4000" b="1" i="1" baseline="30000" dirty="0" smtClean="0">
                <a:solidFill>
                  <a:schemeClr val="bg1">
                    <a:lumMod val="75000"/>
                  </a:schemeClr>
                </a:solidFill>
                <a:latin typeface="Garamond" pitchFamily="18" charset="0"/>
              </a:rPr>
              <a:t>2</a:t>
            </a:r>
            <a:endParaRPr lang="en-US" sz="4000" b="1" i="1" baseline="30000" dirty="0" smtClean="0">
              <a:solidFill>
                <a:schemeClr val="bg1">
                  <a:lumMod val="75000"/>
                </a:schemeClr>
              </a:solidFill>
              <a:latin typeface="Garamond" pitchFamily="18" charset="0"/>
            </a:endParaRPr>
          </a:p>
        </p:txBody>
      </p:sp>
      <p:pic>
        <p:nvPicPr>
          <p:cNvPr id="113666" name="Picture 2" descr="http://www.physicsclassroom.com/Class/1DKin/U1L5a1.gif"/>
          <p:cNvPicPr>
            <a:picLocks noChangeAspect="1" noChangeArrowheads="1"/>
          </p:cNvPicPr>
          <p:nvPr/>
        </p:nvPicPr>
        <p:blipFill>
          <a:blip r:embed="rId3" cstate="print"/>
          <a:srcRect/>
          <a:stretch>
            <a:fillRect/>
          </a:stretch>
        </p:blipFill>
        <p:spPr bwMode="auto">
          <a:xfrm>
            <a:off x="7010400" y="990599"/>
            <a:ext cx="1828800" cy="5291847"/>
          </a:xfrm>
          <a:prstGeom prst="rect">
            <a:avLst/>
          </a:prstGeom>
          <a:noFill/>
        </p:spPr>
      </p:pic>
      <p:sp>
        <p:nvSpPr>
          <p:cNvPr id="6" name="Rectangle 5"/>
          <p:cNvSpPr/>
          <p:nvPr/>
        </p:nvSpPr>
        <p:spPr>
          <a:xfrm>
            <a:off x="304800" y="1905000"/>
            <a:ext cx="6477000" cy="461665"/>
          </a:xfrm>
          <a:prstGeom prst="rect">
            <a:avLst/>
          </a:prstGeom>
        </p:spPr>
        <p:txBody>
          <a:bodyPr wrap="square">
            <a:spAutoFit/>
          </a:bodyPr>
          <a:lstStyle/>
          <a:p>
            <a:r>
              <a:rPr lang="en-US" sz="2400" dirty="0" smtClean="0">
                <a:solidFill>
                  <a:schemeClr val="bg1">
                    <a:lumMod val="75000"/>
                  </a:schemeClr>
                </a:solidFill>
              </a:rPr>
              <a:t> Fill these values  in:</a:t>
            </a:r>
            <a:endParaRPr lang="en-US" sz="2400" dirty="0">
              <a:solidFill>
                <a:schemeClr val="bg1">
                  <a:lumMod val="75000"/>
                </a:schemeClr>
              </a:solidFill>
            </a:endParaRPr>
          </a:p>
        </p:txBody>
      </p:sp>
      <p:sp>
        <p:nvSpPr>
          <p:cNvPr id="7" name="Rectangle 6"/>
          <p:cNvSpPr/>
          <p:nvPr/>
        </p:nvSpPr>
        <p:spPr>
          <a:xfrm>
            <a:off x="3962400" y="990600"/>
            <a:ext cx="3048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14800" y="1295401"/>
            <a:ext cx="3429000" cy="4862870"/>
          </a:xfrm>
          <a:prstGeom prst="rect">
            <a:avLst/>
          </a:prstGeom>
          <a:noFill/>
        </p:spPr>
        <p:txBody>
          <a:bodyPr wrap="square" rtlCol="0">
            <a:spAutoFit/>
          </a:bodyPr>
          <a:lstStyle/>
          <a:p>
            <a:r>
              <a:rPr lang="en-US" sz="2400" b="1" dirty="0" smtClean="0"/>
              <a:t>t= 0s; d = ________ m</a:t>
            </a:r>
            <a:endParaRPr lang="en-US" sz="2400" b="1" baseline="30000" dirty="0" smtClean="0"/>
          </a:p>
          <a:p>
            <a:r>
              <a:rPr lang="en-US" sz="2400" b="1" dirty="0" smtClean="0"/>
              <a:t>t=1s; d </a:t>
            </a:r>
            <a:r>
              <a:rPr lang="en-US" sz="2400" b="1" dirty="0" smtClean="0"/>
              <a:t>= ________ </a:t>
            </a:r>
            <a:r>
              <a:rPr lang="en-US" sz="2400" b="1" dirty="0" smtClean="0"/>
              <a:t>m</a:t>
            </a:r>
            <a:endParaRPr lang="en-US" sz="2400" b="1" baseline="30000" dirty="0" smtClean="0"/>
          </a:p>
          <a:p>
            <a:r>
              <a:rPr lang="en-US" sz="2400" b="1" dirty="0" smtClean="0"/>
              <a:t>t=2s; d </a:t>
            </a:r>
            <a:r>
              <a:rPr lang="en-US" sz="2400" b="1" dirty="0" smtClean="0"/>
              <a:t>= ________ </a:t>
            </a:r>
            <a:r>
              <a:rPr lang="en-US" sz="2400" b="1" dirty="0" smtClean="0"/>
              <a:t>m</a:t>
            </a:r>
            <a:endParaRPr lang="en-US" sz="2400" b="1" baseline="30000" dirty="0" smtClean="0"/>
          </a:p>
          <a:p>
            <a:endParaRPr lang="en-US" sz="1400" b="1" dirty="0" smtClean="0"/>
          </a:p>
          <a:p>
            <a:r>
              <a:rPr lang="en-US" sz="2400" b="1" dirty="0" smtClean="0"/>
              <a:t>t=3s; d </a:t>
            </a:r>
            <a:r>
              <a:rPr lang="en-US" sz="2400" b="1" dirty="0" smtClean="0"/>
              <a:t>= ________ m</a:t>
            </a:r>
            <a:endParaRPr lang="en-US" sz="2400" b="1" baseline="30000" dirty="0" smtClean="0"/>
          </a:p>
          <a:p>
            <a:endParaRPr lang="en-US" sz="2400" b="1" dirty="0" smtClean="0"/>
          </a:p>
          <a:p>
            <a:endParaRPr lang="en-US" sz="2800" b="1" dirty="0" smtClean="0"/>
          </a:p>
          <a:p>
            <a:r>
              <a:rPr lang="en-US" sz="2400" b="1" dirty="0" smtClean="0"/>
              <a:t>t=4s; d </a:t>
            </a:r>
            <a:r>
              <a:rPr lang="en-US" sz="2400" b="1" dirty="0" smtClean="0"/>
              <a:t>= ________ m</a:t>
            </a:r>
            <a:endParaRPr lang="en-US" sz="2400" b="1" baseline="30000" dirty="0" smtClean="0"/>
          </a:p>
          <a:p>
            <a:endParaRPr lang="en-US" sz="2400" b="1" dirty="0" smtClean="0"/>
          </a:p>
          <a:p>
            <a:endParaRPr lang="en-US" sz="2400" b="1" dirty="0" smtClean="0"/>
          </a:p>
          <a:p>
            <a:endParaRPr lang="en-US" sz="2800" b="1" dirty="0" smtClean="0"/>
          </a:p>
          <a:p>
            <a:endParaRPr lang="en-US" sz="2400" b="1" dirty="0" smtClean="0"/>
          </a:p>
          <a:p>
            <a:r>
              <a:rPr lang="en-US" sz="2400" b="1" dirty="0" smtClean="0"/>
              <a:t>t=5s; d </a:t>
            </a:r>
            <a:r>
              <a:rPr lang="en-US" sz="2400" b="1" dirty="0" smtClean="0"/>
              <a:t>= ________ </a:t>
            </a:r>
            <a:r>
              <a:rPr lang="en-US" sz="2400" b="1" dirty="0" smtClean="0"/>
              <a:t>m</a:t>
            </a:r>
            <a:endParaRPr lang="en-US" sz="2400" b="1" baseline="30000" dirty="0" smtClean="0"/>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normAutofit/>
          </a:bodyPr>
          <a:lstStyle/>
          <a:p>
            <a:r>
              <a:rPr lang="en-US" dirty="0" smtClean="0">
                <a:solidFill>
                  <a:schemeClr val="bg1">
                    <a:lumMod val="65000"/>
                  </a:schemeClr>
                </a:solidFill>
              </a:rPr>
              <a:t>3.10  How fast…</a:t>
            </a:r>
            <a:r>
              <a:rPr lang="en-US" b="1" dirty="0" smtClean="0">
                <a:solidFill>
                  <a:schemeClr val="bg1">
                    <a:lumMod val="65000"/>
                  </a:schemeClr>
                </a:solidFill>
                <a:effectLst>
                  <a:outerShdw blurRad="38100" dist="38100" dir="2700000" algn="tl">
                    <a:srgbClr val="000000">
                      <a:alpha val="43137"/>
                    </a:srgbClr>
                  </a:outerShdw>
                </a:effectLst>
              </a:rPr>
              <a:t>how far</a:t>
            </a:r>
            <a:r>
              <a:rPr lang="en-US" dirty="0" smtClean="0">
                <a:solidFill>
                  <a:schemeClr val="bg1">
                    <a:lumMod val="65000"/>
                  </a:schemeClr>
                </a:solidFill>
              </a:rPr>
              <a:t>? </a:t>
            </a:r>
            <a:endParaRPr lang="en-US" dirty="0" smtClean="0">
              <a:solidFill>
                <a:schemeClr val="bg1">
                  <a:lumMod val="65000"/>
                </a:schemeClr>
              </a:solidFill>
            </a:endParaRPr>
          </a:p>
        </p:txBody>
      </p:sp>
      <p:sp>
        <p:nvSpPr>
          <p:cNvPr id="6" name="Rectangle 5"/>
          <p:cNvSpPr/>
          <p:nvPr/>
        </p:nvSpPr>
        <p:spPr>
          <a:xfrm>
            <a:off x="304800" y="1143000"/>
            <a:ext cx="6477000" cy="5324535"/>
          </a:xfrm>
          <a:prstGeom prst="rect">
            <a:avLst/>
          </a:prstGeom>
        </p:spPr>
        <p:txBody>
          <a:bodyPr wrap="square">
            <a:spAutoFit/>
          </a:bodyPr>
          <a:lstStyle/>
          <a:p>
            <a:r>
              <a:rPr lang="en-US" sz="2000" dirty="0" smtClean="0">
                <a:solidFill>
                  <a:schemeClr val="bg1">
                    <a:lumMod val="75000"/>
                  </a:schemeClr>
                </a:solidFill>
              </a:rPr>
              <a:t>Try these on for size:</a:t>
            </a:r>
          </a:p>
          <a:p>
            <a:r>
              <a:rPr lang="en-US" sz="2000" dirty="0" smtClean="0">
                <a:solidFill>
                  <a:schemeClr val="bg1">
                    <a:lumMod val="75000"/>
                  </a:schemeClr>
                </a:solidFill>
              </a:rPr>
              <a:t> </a:t>
            </a:r>
            <a:endParaRPr lang="en-US" sz="2000" dirty="0" smtClean="0">
              <a:solidFill>
                <a:schemeClr val="bg1">
                  <a:lumMod val="75000"/>
                </a:schemeClr>
              </a:solidFill>
            </a:endParaRPr>
          </a:p>
          <a:p>
            <a:r>
              <a:rPr lang="en-US" sz="2000" dirty="0" smtClean="0">
                <a:solidFill>
                  <a:schemeClr val="bg1">
                    <a:lumMod val="75000"/>
                  </a:schemeClr>
                </a:solidFill>
              </a:rPr>
              <a:t>1.  Neglecting </a:t>
            </a:r>
            <a:r>
              <a:rPr lang="en-US" sz="2000" dirty="0" smtClean="0">
                <a:solidFill>
                  <a:schemeClr val="bg1">
                    <a:lumMod val="75000"/>
                  </a:schemeClr>
                </a:solidFill>
              </a:rPr>
              <a:t>air resistance, if I toss a text out a second floor window (assume height is 3 meters per story), how long until it strikes the ground?</a:t>
            </a:r>
          </a:p>
          <a:p>
            <a:r>
              <a:rPr lang="en-US" sz="2000" dirty="0" smtClean="0">
                <a:solidFill>
                  <a:schemeClr val="bg1">
                    <a:lumMod val="75000"/>
                  </a:schemeClr>
                </a:solidFill>
              </a:rPr>
              <a:t> </a:t>
            </a:r>
          </a:p>
          <a:p>
            <a:r>
              <a:rPr lang="en-US" sz="2000" dirty="0" smtClean="0">
                <a:solidFill>
                  <a:schemeClr val="bg1">
                    <a:lumMod val="75000"/>
                  </a:schemeClr>
                </a:solidFill>
              </a:rPr>
              <a:t> </a:t>
            </a:r>
          </a:p>
          <a:p>
            <a:r>
              <a:rPr lang="en-US" sz="2000" dirty="0" smtClean="0">
                <a:solidFill>
                  <a:schemeClr val="bg1">
                    <a:lumMod val="75000"/>
                  </a:schemeClr>
                </a:solidFill>
              </a:rPr>
              <a:t> </a:t>
            </a:r>
          </a:p>
          <a:p>
            <a:r>
              <a:rPr lang="en-US" sz="2000" dirty="0" smtClean="0">
                <a:solidFill>
                  <a:schemeClr val="bg1">
                    <a:lumMod val="75000"/>
                  </a:schemeClr>
                </a:solidFill>
              </a:rPr>
              <a:t>2.   Suppose it takes 3.7 seconds for a penny in free fall to strike the ground below, how far (approximately)  am I standing above the ground?</a:t>
            </a:r>
          </a:p>
          <a:p>
            <a:r>
              <a:rPr lang="en-US" sz="2000" dirty="0" smtClean="0">
                <a:solidFill>
                  <a:schemeClr val="bg1">
                    <a:lumMod val="75000"/>
                  </a:schemeClr>
                </a:solidFill>
              </a:rPr>
              <a:t> </a:t>
            </a:r>
          </a:p>
          <a:p>
            <a:r>
              <a:rPr lang="en-US" sz="2000" dirty="0" smtClean="0">
                <a:solidFill>
                  <a:schemeClr val="bg1">
                    <a:lumMod val="75000"/>
                  </a:schemeClr>
                </a:solidFill>
              </a:rPr>
              <a:t> </a:t>
            </a:r>
          </a:p>
          <a:p>
            <a:r>
              <a:rPr lang="en-US" sz="2000" dirty="0" smtClean="0">
                <a:solidFill>
                  <a:schemeClr val="bg1">
                    <a:lumMod val="75000"/>
                  </a:schemeClr>
                </a:solidFill>
              </a:rPr>
              <a:t> </a:t>
            </a:r>
          </a:p>
          <a:p>
            <a:r>
              <a:rPr lang="en-US" sz="2000" dirty="0" smtClean="0">
                <a:solidFill>
                  <a:schemeClr val="bg1">
                    <a:lumMod val="75000"/>
                  </a:schemeClr>
                </a:solidFill>
              </a:rPr>
              <a:t> </a:t>
            </a:r>
            <a:r>
              <a:rPr lang="en-US" sz="2000" dirty="0" smtClean="0">
                <a:solidFill>
                  <a:schemeClr val="bg1">
                    <a:lumMod val="75000"/>
                  </a:schemeClr>
                </a:solidFill>
              </a:rPr>
              <a:t>3.  Neglecting </a:t>
            </a:r>
            <a:r>
              <a:rPr lang="en-US" sz="2000" dirty="0" smtClean="0">
                <a:solidFill>
                  <a:schemeClr val="bg1">
                    <a:lumMod val="75000"/>
                  </a:schemeClr>
                </a:solidFill>
              </a:rPr>
              <a:t>gravity, suppose I throw the very same text in #1 out a 3  story window, how long does it take until it hits the ground</a:t>
            </a:r>
            <a:r>
              <a:rPr lang="en-US" sz="2000" dirty="0" smtClean="0">
                <a:solidFill>
                  <a:schemeClr val="bg1">
                    <a:lumMod val="75000"/>
                  </a:schemeClr>
                </a:solidFill>
              </a:rPr>
              <a:t>?</a:t>
            </a:r>
            <a:endParaRPr lang="en-US" sz="2000" dirty="0" smtClean="0">
              <a:solidFill>
                <a:schemeClr val="bg1">
                  <a:lumMod val="75000"/>
                </a:schemeClr>
              </a:solidFill>
            </a:endParaRPr>
          </a:p>
        </p:txBody>
      </p:sp>
      <p:sp>
        <p:nvSpPr>
          <p:cNvPr id="7" name="Rectangle 6"/>
          <p:cNvSpPr/>
          <p:nvPr/>
        </p:nvSpPr>
        <p:spPr>
          <a:xfrm>
            <a:off x="2438400" y="838200"/>
            <a:ext cx="4648200" cy="707886"/>
          </a:xfrm>
          <a:prstGeom prst="rect">
            <a:avLst/>
          </a:prstGeom>
        </p:spPr>
        <p:txBody>
          <a:bodyPr wrap="square">
            <a:spAutoFit/>
          </a:bodyPr>
          <a:lstStyle/>
          <a:p>
            <a:r>
              <a:rPr lang="en-US" sz="4000" b="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d </a:t>
            </a:r>
            <a:r>
              <a:rPr lang="en-US" sz="4000" b="1" i="1" dirty="0" smtClean="0">
                <a:solidFill>
                  <a:schemeClr val="bg1">
                    <a:lumMod val="75000"/>
                  </a:schemeClr>
                </a:solidFill>
                <a:latin typeface="Garamond" pitchFamily="18" charset="0"/>
              </a:rPr>
              <a:t>= </a:t>
            </a:r>
            <a:r>
              <a:rPr lang="en-US" sz="4000" b="1" i="1" dirty="0" smtClean="0">
                <a:solidFill>
                  <a:schemeClr val="bg1">
                    <a:lumMod val="75000"/>
                  </a:schemeClr>
                </a:solidFill>
                <a:latin typeface="Garamond" pitchFamily="18" charset="0"/>
              </a:rPr>
              <a:t>½ gt</a:t>
            </a:r>
            <a:r>
              <a:rPr lang="en-US" sz="4000" b="1" i="1" baseline="30000" dirty="0" smtClean="0">
                <a:solidFill>
                  <a:schemeClr val="bg1">
                    <a:lumMod val="75000"/>
                  </a:schemeClr>
                </a:solidFill>
                <a:latin typeface="Garamond" pitchFamily="18" charset="0"/>
              </a:rPr>
              <a:t>2</a:t>
            </a:r>
            <a:endParaRPr lang="en-US" sz="4000" b="1" i="1" baseline="30000" dirty="0" smtClean="0">
              <a:solidFill>
                <a:schemeClr val="bg1">
                  <a:lumMod val="75000"/>
                </a:schemeClr>
              </a:solidFill>
              <a:latin typeface="Garamond" pitchFamily="18" charset="0"/>
            </a:endParaRPr>
          </a:p>
        </p:txBody>
      </p:sp>
      <p:pic>
        <p:nvPicPr>
          <p:cNvPr id="115718" name="Picture 6" descr="http://wps.aw.com/wps/media/access/Pearson_Default/2595/2658144/cover.jpg"/>
          <p:cNvPicPr>
            <a:picLocks noChangeAspect="1" noChangeArrowheads="1"/>
          </p:cNvPicPr>
          <p:nvPr/>
        </p:nvPicPr>
        <p:blipFill>
          <a:blip r:embed="rId3" cstate="print"/>
          <a:srcRect/>
          <a:stretch>
            <a:fillRect/>
          </a:stretch>
        </p:blipFill>
        <p:spPr bwMode="auto">
          <a:xfrm>
            <a:off x="7086600" y="914400"/>
            <a:ext cx="1380236" cy="1676400"/>
          </a:xfrm>
          <a:prstGeom prst="rect">
            <a:avLst/>
          </a:prstGeom>
          <a:noFill/>
        </p:spPr>
      </p:pic>
      <p:pic>
        <p:nvPicPr>
          <p:cNvPr id="115720" name="Picture 8" descr="http://quoteinvestigator.com/wp-content/uploads/2013/03/parkerbook02.jpg"/>
          <p:cNvPicPr>
            <a:picLocks noChangeAspect="1" noChangeArrowheads="1"/>
          </p:cNvPicPr>
          <p:nvPr/>
        </p:nvPicPr>
        <p:blipFill>
          <a:blip r:embed="rId4" cstate="print">
            <a:clrChange>
              <a:clrFrom>
                <a:srgbClr val="FFFFFF"/>
              </a:clrFrom>
              <a:clrTo>
                <a:srgbClr val="FFFFFF">
                  <a:alpha val="0"/>
                </a:srgbClr>
              </a:clrTo>
            </a:clrChange>
          </a:blip>
          <a:srcRect r="34815"/>
          <a:stretch>
            <a:fillRect/>
          </a:stretch>
        </p:blipFill>
        <p:spPr bwMode="auto">
          <a:xfrm>
            <a:off x="6400800" y="5029200"/>
            <a:ext cx="2743200" cy="1558636"/>
          </a:xfrm>
          <a:prstGeom prst="rect">
            <a:avLst/>
          </a:prstGeom>
          <a:noFill/>
        </p:spPr>
      </p:pic>
      <p:sp>
        <p:nvSpPr>
          <p:cNvPr id="11" name="Down Arrow 10"/>
          <p:cNvSpPr/>
          <p:nvPr/>
        </p:nvSpPr>
        <p:spPr>
          <a:xfrm>
            <a:off x="7543800" y="2819400"/>
            <a:ext cx="484632" cy="2209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997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15720"/>
                                        </p:tgtEl>
                                        <p:attrNameLst>
                                          <p:attrName>style.visibility</p:attrName>
                                        </p:attrNameLst>
                                      </p:cBhvr>
                                      <p:to>
                                        <p:strVal val="visible"/>
                                      </p:to>
                                    </p:set>
                                    <p:anim calcmode="lin" valueType="num">
                                      <p:cBhvr additive="base">
                                        <p:cTn id="17" dur="500" fill="hold"/>
                                        <p:tgtEl>
                                          <p:spTgt spid="115720"/>
                                        </p:tgtEl>
                                        <p:attrNameLst>
                                          <p:attrName>ppt_x</p:attrName>
                                        </p:attrNameLst>
                                      </p:cBhvr>
                                      <p:tavLst>
                                        <p:tav tm="0">
                                          <p:val>
                                            <p:strVal val="#ppt_x"/>
                                          </p:val>
                                        </p:tav>
                                        <p:tav tm="100000">
                                          <p:val>
                                            <p:strVal val="#ppt_x"/>
                                          </p:val>
                                        </p:tav>
                                      </p:tavLst>
                                    </p:anim>
                                    <p:anim calcmode="lin" valueType="num">
                                      <p:cBhvr additive="base">
                                        <p:cTn id="18" dur="500" fill="hold"/>
                                        <p:tgtEl>
                                          <p:spTgt spid="115720"/>
                                        </p:tgtEl>
                                        <p:attrNameLst>
                                          <p:attrName>ppt_y</p:attrName>
                                        </p:attrNameLst>
                                      </p:cBhvr>
                                      <p:tavLst>
                                        <p:tav tm="0">
                                          <p:val>
                                            <p:strVal val="0-#ppt_h/2"/>
                                          </p:val>
                                        </p:tav>
                                        <p:tav tm="100000">
                                          <p:val>
                                            <p:strVal val="#ppt_y"/>
                                          </p:val>
                                        </p:tav>
                                      </p:tavLst>
                                    </p:anim>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fade">
                                      <p:cBhvr>
                                        <p:cTn id="26" dur="20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2000"/>
                                        <p:tgtEl>
                                          <p:spTgt spid="6">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P spid="7"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r>
              <a:rPr lang="en-US" dirty="0">
                <a:solidFill>
                  <a:schemeClr val="bg1">
                    <a:lumMod val="75000"/>
                  </a:schemeClr>
                </a:solidFill>
              </a:rPr>
              <a:t>Galileo’s Concept of acceleration</a:t>
            </a:r>
          </a:p>
        </p:txBody>
      </p:sp>
      <p:sp>
        <p:nvSpPr>
          <p:cNvPr id="3" name="Rectangle 2"/>
          <p:cNvSpPr/>
          <p:nvPr/>
        </p:nvSpPr>
        <p:spPr>
          <a:xfrm>
            <a:off x="304800" y="990600"/>
            <a:ext cx="8001000" cy="2308324"/>
          </a:xfrm>
          <a:prstGeom prst="rect">
            <a:avLst/>
          </a:prstGeom>
        </p:spPr>
        <p:txBody>
          <a:bodyPr wrap="square">
            <a:spAutoFit/>
          </a:bodyPr>
          <a:lstStyle/>
          <a:p>
            <a:r>
              <a:rPr lang="en-US" sz="2400" dirty="0">
                <a:solidFill>
                  <a:schemeClr val="bg1">
                    <a:lumMod val="75000"/>
                  </a:schemeClr>
                </a:solidFill>
              </a:rPr>
              <a:t>What I'd like you to remember is that here Galileo defined the distinction between Ancient science and Modern Science</a:t>
            </a:r>
            <a:r>
              <a:rPr lang="en-US" sz="2400" dirty="0" smtClean="0">
                <a:solidFill>
                  <a:schemeClr val="bg1">
                    <a:lumMod val="75000"/>
                  </a:schemeClr>
                </a:solidFill>
              </a:rPr>
              <a:t>.</a:t>
            </a:r>
          </a:p>
          <a:p>
            <a:endParaRPr lang="en-US" sz="2400" dirty="0">
              <a:solidFill>
                <a:schemeClr val="bg1">
                  <a:lumMod val="75000"/>
                </a:schemeClr>
              </a:solidFill>
            </a:endParaRPr>
          </a:p>
          <a:p>
            <a:r>
              <a:rPr lang="en-US" sz="2400" dirty="0">
                <a:solidFill>
                  <a:schemeClr val="bg1">
                    <a:lumMod val="75000"/>
                  </a:schemeClr>
                </a:solidFill>
              </a:rPr>
              <a:t>What, in essence, is this distinction?</a:t>
            </a:r>
          </a:p>
          <a:p>
            <a:endParaRPr lang="en-US" sz="2400" dirty="0">
              <a:solidFill>
                <a:schemeClr val="bg1">
                  <a:lumMod val="75000"/>
                </a:schemeClr>
              </a:solidFill>
            </a:endParaRPr>
          </a:p>
          <a:p>
            <a:endParaRPr lang="en-US" sz="2400" dirty="0">
              <a:solidFill>
                <a:schemeClr val="bg1">
                  <a:lumMod val="75000"/>
                </a:schemeClr>
              </a:solidFill>
            </a:endParaRPr>
          </a:p>
        </p:txBody>
      </p:sp>
      <p:sp>
        <p:nvSpPr>
          <p:cNvPr id="4" name="Rectangle 3"/>
          <p:cNvSpPr/>
          <p:nvPr/>
        </p:nvSpPr>
        <p:spPr>
          <a:xfrm>
            <a:off x="3858986" y="2727475"/>
            <a:ext cx="5029200" cy="4154984"/>
          </a:xfrm>
          <a:prstGeom prst="rect">
            <a:avLst/>
          </a:prstGeom>
        </p:spPr>
        <p:txBody>
          <a:bodyPr wrap="square">
            <a:spAutoFit/>
          </a:bodyPr>
          <a:lstStyle/>
          <a:p>
            <a:r>
              <a:rPr lang="en-US" sz="2400" dirty="0">
                <a:solidFill>
                  <a:schemeClr val="bg1">
                    <a:lumMod val="75000"/>
                  </a:schemeClr>
                </a:solidFill>
              </a:rPr>
              <a:t>Legend has it that Galileo performed this particular experiment from the leaning tower of Pisa. </a:t>
            </a:r>
          </a:p>
          <a:p>
            <a:r>
              <a:rPr lang="en-US" sz="2400" dirty="0">
                <a:solidFill>
                  <a:schemeClr val="bg1">
                    <a:lumMod val="75000"/>
                  </a:schemeClr>
                </a:solidFill>
              </a:rPr>
              <a:t>Galileo goes on to give a detailed analysis of falling bodies. He realizes that for extremely light objects, such as feathers, the air resistance becomes the dominant effect, whereas it makes only a tiny difference in the experiment </a:t>
            </a:r>
            <a:r>
              <a:rPr lang="en-US" sz="2400" dirty="0" smtClean="0">
                <a:solidFill>
                  <a:schemeClr val="bg1">
                    <a:lumMod val="75000"/>
                  </a:schemeClr>
                </a:solidFill>
              </a:rPr>
              <a:t>to the left. </a:t>
            </a:r>
            <a:endParaRPr lang="en-US" sz="2400" dirty="0">
              <a:solidFill>
                <a:schemeClr val="bg1">
                  <a:lumMod val="75000"/>
                </a:schemeClr>
              </a:solidFill>
            </a:endParaRPr>
          </a:p>
          <a:p>
            <a:endParaRPr lang="en-US" sz="2400" dirty="0">
              <a:solidFill>
                <a:schemeClr val="bg1">
                  <a:lumMod val="75000"/>
                </a:schemeClr>
              </a:solidFill>
            </a:endParaRPr>
          </a:p>
        </p:txBody>
      </p:sp>
      <p:pic>
        <p:nvPicPr>
          <p:cNvPr id="10" name="Picture 9"/>
          <p:cNvPicPr/>
          <p:nvPr/>
        </p:nvPicPr>
        <p:blipFill>
          <a:blip r:embed="rId3" cstate="print">
            <a:extLst>
              <a:ext uri="{28A0092B-C50C-407E-A947-70E740481C1C}">
                <a14:useLocalDpi xmlns:a14="http://schemas.microsoft.com/office/drawing/2010/main" xmlns="" val="0"/>
              </a:ext>
            </a:extLst>
          </a:blip>
          <a:stretch>
            <a:fillRect/>
          </a:stretch>
        </p:blipFill>
        <p:spPr>
          <a:xfrm>
            <a:off x="762000" y="2835661"/>
            <a:ext cx="2590800" cy="30498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140800"/>
            <a:ext cx="8229600" cy="2677656"/>
          </a:xfrm>
          <a:prstGeom prst="rect">
            <a:avLst/>
          </a:prstGeom>
        </p:spPr>
        <p:txBody>
          <a:bodyPr wrap="square">
            <a:spAutoFit/>
          </a:bodyPr>
          <a:lstStyle/>
          <a:p>
            <a:r>
              <a:rPr lang="en-US" sz="2400" dirty="0">
                <a:solidFill>
                  <a:schemeClr val="bg1">
                    <a:lumMod val="75000"/>
                  </a:schemeClr>
                </a:solidFill>
              </a:rPr>
              <a:t>Having established experimentally that heavy objects fall at practically the same rate, Galileo went on to consider the central question about speed of fall barely touched on by Aristotle---</a:t>
            </a:r>
            <a:r>
              <a:rPr lang="en-US" sz="2400" i="1" dirty="0">
                <a:solidFill>
                  <a:schemeClr val="bg1">
                    <a:lumMod val="75000"/>
                  </a:schemeClr>
                </a:solidFill>
              </a:rPr>
              <a:t>how does the speed vary during the fall? </a:t>
            </a:r>
            <a:endParaRPr lang="en-US" sz="2400" i="1" dirty="0" smtClean="0">
              <a:solidFill>
                <a:schemeClr val="bg1">
                  <a:lumMod val="75000"/>
                </a:schemeClr>
              </a:solidFill>
            </a:endParaRPr>
          </a:p>
          <a:p>
            <a:endParaRPr lang="en-US" sz="2400" i="1" dirty="0">
              <a:solidFill>
                <a:schemeClr val="bg1">
                  <a:lumMod val="75000"/>
                </a:schemeClr>
              </a:solidFill>
            </a:endParaRPr>
          </a:p>
          <a:p>
            <a:r>
              <a:rPr lang="en-US" sz="2400" i="1" dirty="0">
                <a:solidFill>
                  <a:schemeClr val="bg1">
                    <a:lumMod val="75000"/>
                  </a:schemeClr>
                </a:solidFill>
              </a:rPr>
              <a:t>Why is this a difficult question to answer</a:t>
            </a:r>
            <a:r>
              <a:rPr lang="en-US" sz="2400" dirty="0" smtClean="0">
                <a:solidFill>
                  <a:schemeClr val="bg1">
                    <a:lumMod val="75000"/>
                  </a:schemeClr>
                </a:solidFill>
              </a:rPr>
              <a:t>?</a:t>
            </a:r>
            <a:endParaRPr lang="en-US" sz="2400" dirty="0">
              <a:solidFill>
                <a:schemeClr val="bg1">
                  <a:lumMod val="75000"/>
                </a:schemeClr>
              </a:solidFill>
            </a:endParaRPr>
          </a:p>
          <a:p>
            <a:endParaRPr lang="en-US" sz="2400" dirty="0">
              <a:solidFill>
                <a:schemeClr val="bg1">
                  <a:lumMod val="75000"/>
                </a:schemeClr>
              </a:solidFill>
            </a:endParaRPr>
          </a:p>
        </p:txBody>
      </p:sp>
      <p:sp>
        <p:nvSpPr>
          <p:cNvPr id="9" name="Rectangle 2"/>
          <p:cNvSpPr>
            <a:spLocks noGrp="1" noChangeArrowheads="1"/>
          </p:cNvSpPr>
          <p:nvPr>
            <p:ph type="title"/>
          </p:nvPr>
        </p:nvSpPr>
        <p:spPr>
          <a:xfrm>
            <a:off x="457200" y="0"/>
            <a:ext cx="8229600" cy="1143000"/>
          </a:xfrm>
        </p:spPr>
        <p:txBody>
          <a:bodyPr/>
          <a:lstStyle/>
          <a:p>
            <a:r>
              <a:rPr lang="en-US" dirty="0">
                <a:solidFill>
                  <a:schemeClr val="bg1">
                    <a:lumMod val="75000"/>
                  </a:schemeClr>
                </a:solidFill>
              </a:rPr>
              <a:t>Galileo’s Concept of acceleration</a:t>
            </a:r>
          </a:p>
        </p:txBody>
      </p:sp>
      <p:sp>
        <p:nvSpPr>
          <p:cNvPr id="5" name="Rectangle 4"/>
          <p:cNvSpPr/>
          <p:nvPr/>
        </p:nvSpPr>
        <p:spPr>
          <a:xfrm>
            <a:off x="462643" y="3890665"/>
            <a:ext cx="3810000" cy="1938992"/>
          </a:xfrm>
          <a:prstGeom prst="rect">
            <a:avLst/>
          </a:prstGeom>
        </p:spPr>
        <p:txBody>
          <a:bodyPr wrap="square">
            <a:spAutoFit/>
          </a:bodyPr>
          <a:lstStyle/>
          <a:p>
            <a:r>
              <a:rPr lang="en-US" sz="2400" dirty="0">
                <a:solidFill>
                  <a:schemeClr val="bg1">
                    <a:lumMod val="75000"/>
                  </a:schemeClr>
                </a:solidFill>
              </a:rPr>
              <a:t>How does a light object fall?  Do all objects act the same as, say, a feather?  Most objects in everyday experience tend to fall how?</a:t>
            </a:r>
          </a:p>
        </p:txBody>
      </p:sp>
      <p:pic>
        <p:nvPicPr>
          <p:cNvPr id="3074" name="Picture 2" descr="http://thedailygrace.com/wp-content/uploads/2011/11/falling-feather.istock.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6132" y="3581400"/>
            <a:ext cx="3629025" cy="3000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90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ignette4.wikia.nocookie.net/galapygos/images/7/7f/Stock-footage-opening-ancient-scrolls-with-alpha-channel-hq-animation.jpg/revision/latest?cb=20130402194551"/>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0" b="100000" l="4000" r="98750"/>
                    </a14:imgEffect>
                  </a14:imgLayer>
                </a14:imgProps>
              </a:ext>
              <a:ext uri="{28A0092B-C50C-407E-A947-70E740481C1C}">
                <a14:useLocalDpi xmlns:a14="http://schemas.microsoft.com/office/drawing/2010/main" xmlns="" val="0"/>
              </a:ext>
            </a:extLst>
          </a:blip>
          <a:srcRect/>
          <a:stretch>
            <a:fillRect/>
          </a:stretch>
        </p:blipFill>
        <p:spPr bwMode="auto">
          <a:xfrm>
            <a:off x="-76200" y="2264229"/>
            <a:ext cx="9448800" cy="33528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04800" y="1143000"/>
            <a:ext cx="8686800" cy="5632311"/>
          </a:xfrm>
          <a:prstGeom prst="rect">
            <a:avLst/>
          </a:prstGeom>
        </p:spPr>
        <p:txBody>
          <a:bodyPr wrap="square">
            <a:spAutoFit/>
          </a:bodyPr>
          <a:lstStyle/>
          <a:p>
            <a:r>
              <a:rPr lang="en-US" sz="2400" dirty="0">
                <a:solidFill>
                  <a:schemeClr val="bg1">
                    <a:lumMod val="75000"/>
                  </a:schemeClr>
                </a:solidFill>
              </a:rPr>
              <a:t>Having established </a:t>
            </a:r>
            <a:r>
              <a:rPr lang="en-US" sz="2400" dirty="0" smtClean="0">
                <a:solidFill>
                  <a:schemeClr val="bg1">
                    <a:lumMod val="75000"/>
                  </a:schemeClr>
                </a:solidFill>
              </a:rPr>
              <a:t>that </a:t>
            </a:r>
            <a:r>
              <a:rPr lang="en-US" sz="2400" dirty="0">
                <a:solidFill>
                  <a:schemeClr val="bg1">
                    <a:lumMod val="75000"/>
                  </a:schemeClr>
                </a:solidFill>
              </a:rPr>
              <a:t>a falling body continues to pick up speed, or accelerate, as it falls, Galileo suggested the simplest possible hypothesis (paraphrasing the discussion on TNS page 161): </a:t>
            </a:r>
            <a:endParaRPr lang="en-US" sz="2400" dirty="0" smtClean="0">
              <a:solidFill>
                <a:schemeClr val="bg1">
                  <a:lumMod val="75000"/>
                </a:schemeClr>
              </a:solidFill>
            </a:endParaRPr>
          </a:p>
          <a:p>
            <a:endParaRPr lang="en-US" sz="2400" dirty="0" smtClean="0">
              <a:solidFill>
                <a:schemeClr val="bg1">
                  <a:lumMod val="75000"/>
                </a:schemeClr>
              </a:solidFill>
            </a:endParaRPr>
          </a:p>
          <a:p>
            <a:endParaRPr lang="en-US" sz="2400" dirty="0">
              <a:solidFill>
                <a:schemeClr val="bg1">
                  <a:lumMod val="75000"/>
                </a:schemeClr>
              </a:solidFill>
            </a:endParaRPr>
          </a:p>
          <a:p>
            <a:endParaRPr lang="en-US" sz="2400" dirty="0" smtClean="0">
              <a:solidFill>
                <a:schemeClr val="bg1">
                  <a:lumMod val="75000"/>
                </a:schemeClr>
              </a:solidFill>
            </a:endParaRPr>
          </a:p>
          <a:p>
            <a:endParaRPr lang="en-US" sz="2400" dirty="0" smtClean="0">
              <a:solidFill>
                <a:schemeClr val="bg1">
                  <a:lumMod val="75000"/>
                </a:schemeClr>
              </a:solidFill>
            </a:endParaRPr>
          </a:p>
          <a:p>
            <a:endParaRPr lang="en-US" sz="2400" i="1" dirty="0" smtClean="0">
              <a:solidFill>
                <a:schemeClr val="bg1">
                  <a:lumMod val="75000"/>
                </a:schemeClr>
              </a:solidFill>
            </a:endParaRPr>
          </a:p>
          <a:p>
            <a:endParaRPr lang="en-US" sz="2400" i="1" dirty="0">
              <a:solidFill>
                <a:schemeClr val="bg1">
                  <a:lumMod val="75000"/>
                </a:schemeClr>
              </a:solidFill>
            </a:endParaRPr>
          </a:p>
          <a:p>
            <a:endParaRPr lang="en-US" sz="2400" i="1" dirty="0" smtClean="0">
              <a:solidFill>
                <a:schemeClr val="bg1">
                  <a:lumMod val="75000"/>
                </a:schemeClr>
              </a:solidFill>
            </a:endParaRPr>
          </a:p>
          <a:p>
            <a:endParaRPr lang="en-US" sz="2400" i="1" dirty="0">
              <a:solidFill>
                <a:schemeClr val="bg1">
                  <a:lumMod val="75000"/>
                </a:schemeClr>
              </a:solidFill>
            </a:endParaRPr>
          </a:p>
          <a:p>
            <a:endParaRPr lang="en-US" sz="2400" i="1" dirty="0">
              <a:solidFill>
                <a:schemeClr val="bg1">
                  <a:lumMod val="75000"/>
                </a:schemeClr>
              </a:solidFill>
            </a:endParaRPr>
          </a:p>
          <a:p>
            <a:r>
              <a:rPr lang="en-US" sz="2400" dirty="0">
                <a:solidFill>
                  <a:schemeClr val="bg1">
                    <a:lumMod val="75000"/>
                  </a:schemeClr>
                </a:solidFill>
              </a:rPr>
              <a:t>This is an appealingly simple hypothesis, but not so easy for Galileo to check by experiment---how could he measure the speed of a falling stone twice during the fall and make the comparison? </a:t>
            </a:r>
          </a:p>
        </p:txBody>
      </p:sp>
      <p:sp>
        <p:nvSpPr>
          <p:cNvPr id="9" name="Rectangle 2"/>
          <p:cNvSpPr>
            <a:spLocks noGrp="1" noChangeArrowheads="1"/>
          </p:cNvSpPr>
          <p:nvPr>
            <p:ph type="title"/>
          </p:nvPr>
        </p:nvSpPr>
        <p:spPr>
          <a:xfrm>
            <a:off x="457200" y="0"/>
            <a:ext cx="8229600" cy="1143000"/>
          </a:xfrm>
        </p:spPr>
        <p:txBody>
          <a:bodyPr/>
          <a:lstStyle/>
          <a:p>
            <a:r>
              <a:rPr lang="en-US" dirty="0">
                <a:solidFill>
                  <a:schemeClr val="bg1">
                    <a:lumMod val="75000"/>
                  </a:schemeClr>
                </a:solidFill>
              </a:rPr>
              <a:t>Galileo’s </a:t>
            </a:r>
            <a:r>
              <a:rPr lang="en-US" dirty="0" smtClean="0">
                <a:solidFill>
                  <a:schemeClr val="bg1">
                    <a:lumMod val="75000"/>
                  </a:schemeClr>
                </a:solidFill>
              </a:rPr>
              <a:t>acceleration hypothesis</a:t>
            </a:r>
            <a:endParaRPr lang="en-US" dirty="0">
              <a:solidFill>
                <a:schemeClr val="bg1">
                  <a:lumMod val="75000"/>
                </a:schemeClr>
              </a:solidFill>
            </a:endParaRPr>
          </a:p>
        </p:txBody>
      </p:sp>
      <p:sp>
        <p:nvSpPr>
          <p:cNvPr id="3" name="Rectangle 2"/>
          <p:cNvSpPr/>
          <p:nvPr/>
        </p:nvSpPr>
        <p:spPr>
          <a:xfrm>
            <a:off x="1028700" y="2819400"/>
            <a:ext cx="7239000" cy="2000548"/>
          </a:xfrm>
          <a:prstGeom prst="rect">
            <a:avLst/>
          </a:prstGeom>
        </p:spPr>
        <p:txBody>
          <a:bodyPr wrap="square">
            <a:spAutoFit/>
          </a:bodyPr>
          <a:lstStyle/>
          <a:p>
            <a:pPr lvl="0"/>
            <a:endParaRPr lang="en-US" sz="2400" i="1" dirty="0">
              <a:solidFill>
                <a:prstClr val="white">
                  <a:lumMod val="75000"/>
                </a:prstClr>
              </a:solidFill>
            </a:endParaRPr>
          </a:p>
          <a:p>
            <a:pPr lvl="0" algn="ctr"/>
            <a:r>
              <a:rPr lang="en-US" sz="2000" b="1" dirty="0">
                <a:solidFill>
                  <a:srgbClr val="EEECE1">
                    <a:lumMod val="25000"/>
                  </a:srgbClr>
                </a:solidFill>
                <a:latin typeface="Papyrus" panose="03070502060502030205" pitchFamily="66" charset="0"/>
              </a:rPr>
              <a:t>A falling body accelerates uniformly: it picks up equal amounts of speed in equal time intervals, so that, if it falls from rest, it is moving twice as fast after two seconds as it was moving after one second, and moving three times as fast after three seconds as it was after one second. </a:t>
            </a:r>
          </a:p>
        </p:txBody>
      </p:sp>
    </p:spTree>
    <p:extLst>
      <p:ext uri="{BB962C8B-B14F-4D97-AF65-F5344CB8AC3E}">
        <p14:creationId xmlns:p14="http://schemas.microsoft.com/office/powerpoint/2010/main" xmlns="" val="36531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0" end="10"/>
                                            </p:txEl>
                                          </p:spTgt>
                                        </p:tgtEl>
                                        <p:attrNameLst>
                                          <p:attrName>style.visibility</p:attrName>
                                        </p:attrNameLst>
                                      </p:cBhvr>
                                      <p:to>
                                        <p:strVal val="visible"/>
                                      </p:to>
                                    </p:set>
                                    <p:animEffect transition="in" filter="fade">
                                      <p:cBhvr>
                                        <p:cTn id="1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143000"/>
            <a:ext cx="8686800" cy="3046988"/>
          </a:xfrm>
          <a:prstGeom prst="rect">
            <a:avLst/>
          </a:prstGeom>
        </p:spPr>
        <p:txBody>
          <a:bodyPr wrap="square">
            <a:spAutoFit/>
          </a:bodyPr>
          <a:lstStyle/>
          <a:p>
            <a:r>
              <a:rPr lang="en-US" sz="2400" dirty="0">
                <a:solidFill>
                  <a:schemeClr val="bg1">
                    <a:lumMod val="75000"/>
                  </a:schemeClr>
                </a:solidFill>
              </a:rPr>
              <a:t>The trick is to slow down the motion somehow so that speeds can be measured, without at the same time altering the character of the </a:t>
            </a:r>
            <a:r>
              <a:rPr lang="en-US" sz="2400" dirty="0" smtClean="0">
                <a:solidFill>
                  <a:schemeClr val="bg1">
                    <a:lumMod val="75000"/>
                  </a:schemeClr>
                </a:solidFill>
              </a:rPr>
              <a:t>motion…</a:t>
            </a:r>
          </a:p>
          <a:p>
            <a:endParaRPr lang="en-US" sz="2400" dirty="0" smtClean="0">
              <a:solidFill>
                <a:schemeClr val="bg1">
                  <a:lumMod val="75000"/>
                </a:schemeClr>
              </a:solidFill>
            </a:endParaRPr>
          </a:p>
          <a:p>
            <a:r>
              <a:rPr lang="en-US" sz="2400" i="1" dirty="0">
                <a:solidFill>
                  <a:schemeClr val="bg1">
                    <a:lumMod val="75000"/>
                  </a:schemeClr>
                </a:solidFill>
              </a:rPr>
              <a:t>Galileo's idea for slowing down the motion was to have a ball roll down a ramp rather than to fall vertically. </a:t>
            </a:r>
            <a:endParaRPr lang="en-US" sz="2400" i="1" dirty="0" smtClean="0">
              <a:solidFill>
                <a:schemeClr val="bg1">
                  <a:lumMod val="75000"/>
                </a:schemeClr>
              </a:solidFill>
            </a:endParaRPr>
          </a:p>
          <a:p>
            <a:endParaRPr lang="en-US" sz="2400" i="1" dirty="0">
              <a:solidFill>
                <a:schemeClr val="bg1">
                  <a:lumMod val="75000"/>
                </a:schemeClr>
              </a:solidFill>
            </a:endParaRPr>
          </a:p>
          <a:p>
            <a:endParaRPr lang="en-US" sz="2400" i="1" dirty="0" smtClean="0">
              <a:solidFill>
                <a:schemeClr val="bg1">
                  <a:lumMod val="75000"/>
                </a:schemeClr>
              </a:solidFill>
            </a:endParaRPr>
          </a:p>
        </p:txBody>
      </p:sp>
      <p:sp>
        <p:nvSpPr>
          <p:cNvPr id="9" name="Rectangle 2"/>
          <p:cNvSpPr>
            <a:spLocks noGrp="1" noChangeArrowheads="1"/>
          </p:cNvSpPr>
          <p:nvPr>
            <p:ph type="title"/>
          </p:nvPr>
        </p:nvSpPr>
        <p:spPr>
          <a:xfrm>
            <a:off x="457200" y="0"/>
            <a:ext cx="8229600" cy="1143000"/>
          </a:xfrm>
        </p:spPr>
        <p:txBody>
          <a:bodyPr/>
          <a:lstStyle/>
          <a:p>
            <a:r>
              <a:rPr lang="en-US" dirty="0">
                <a:solidFill>
                  <a:schemeClr val="bg1">
                    <a:lumMod val="75000"/>
                  </a:schemeClr>
                </a:solidFill>
              </a:rPr>
              <a:t>Galileo’s </a:t>
            </a:r>
            <a:r>
              <a:rPr lang="en-US" dirty="0" smtClean="0">
                <a:solidFill>
                  <a:schemeClr val="bg1">
                    <a:lumMod val="75000"/>
                  </a:schemeClr>
                </a:solidFill>
              </a:rPr>
              <a:t>means of slowing it down</a:t>
            </a:r>
            <a:endParaRPr lang="en-US" dirty="0">
              <a:solidFill>
                <a:schemeClr val="bg1">
                  <a:lumMod val="75000"/>
                </a:schemeClr>
              </a:solidFill>
            </a:endParaRPr>
          </a:p>
        </p:txBody>
      </p:sp>
      <p:sp>
        <p:nvSpPr>
          <p:cNvPr id="6" name="Rectangle 5"/>
          <p:cNvSpPr/>
          <p:nvPr/>
        </p:nvSpPr>
        <p:spPr>
          <a:xfrm>
            <a:off x="337457" y="3657600"/>
            <a:ext cx="3303814" cy="2677656"/>
          </a:xfrm>
          <a:prstGeom prst="rect">
            <a:avLst/>
          </a:prstGeom>
        </p:spPr>
        <p:txBody>
          <a:bodyPr wrap="square">
            <a:spAutoFit/>
          </a:bodyPr>
          <a:lstStyle/>
          <a:p>
            <a:pPr lvl="0"/>
            <a:r>
              <a:rPr lang="en-US" sz="2400" i="1" dirty="0">
                <a:solidFill>
                  <a:prstClr val="white">
                    <a:lumMod val="75000"/>
                  </a:prstClr>
                </a:solidFill>
              </a:rPr>
              <a:t>Galileo then suggests we imagine the second ramp steeper and steeper---and we see that if it's steep enough, we can think of the ball as just falling! </a:t>
            </a:r>
          </a:p>
        </p:txBody>
      </p:sp>
      <p:pic>
        <p:nvPicPr>
          <p:cNvPr id="1026" name="Picture 2" descr="https://einstein.stanford.edu/Library/images/Galileo-incline-exp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1271" y="3657600"/>
            <a:ext cx="5300511" cy="2914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21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6390</TotalTime>
  <Words>4239</Words>
  <Application>Microsoft Office PowerPoint</Application>
  <PresentationFormat>On-screen Show (4:3)</PresentationFormat>
  <Paragraphs>526</Paragraphs>
  <Slides>54</Slides>
  <Notes>53</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Ch 3: Newton’s Second Law</vt:lpstr>
      <vt:lpstr>Slide 2</vt:lpstr>
      <vt:lpstr>This lecture will help you understand:</vt:lpstr>
      <vt:lpstr>Review: Aristotle’s Ideas of Motion</vt:lpstr>
      <vt:lpstr>Review: Aristotle’s Ideas of Motion</vt:lpstr>
      <vt:lpstr>Galileo’s Concept of acceleration</vt:lpstr>
      <vt:lpstr>Galileo’s Concept of acceleration</vt:lpstr>
      <vt:lpstr>Galileo’s acceleration hypothesis</vt:lpstr>
      <vt:lpstr>Galileo’s means of slowing it down</vt:lpstr>
      <vt:lpstr>Galileo’s means of slowing it down</vt:lpstr>
      <vt:lpstr>Galileo’s Ideas of Motion</vt:lpstr>
      <vt:lpstr>Acceleration</vt:lpstr>
      <vt:lpstr>Acceleration</vt:lpstr>
      <vt:lpstr>Direction of the Acceleration Vector</vt:lpstr>
      <vt:lpstr>Direction of the Acceleration Vector</vt:lpstr>
      <vt:lpstr>Direction of the Acceleration Vector</vt:lpstr>
      <vt:lpstr>Direction of the Acceleration Vector</vt:lpstr>
      <vt:lpstr>Direction of the Acceleration Vector</vt:lpstr>
      <vt:lpstr>3.2    F causes a</vt:lpstr>
      <vt:lpstr>3.2    F causes a</vt:lpstr>
      <vt:lpstr>3.3    Mass is a measure of INERTIA</vt:lpstr>
      <vt:lpstr>Mass: Things to keep in mind</vt:lpstr>
      <vt:lpstr>3.4 Mass resists a</vt:lpstr>
      <vt:lpstr>applications of Newton's 2nd law of motion:</vt:lpstr>
      <vt:lpstr>applications of Newton's 2nd law of motion:</vt:lpstr>
      <vt:lpstr>applications of Newton's 2nd law of motion:</vt:lpstr>
      <vt:lpstr>applications of Newton's 2nd law of motion:</vt:lpstr>
      <vt:lpstr>applications of Newton's 2nd law of motion:</vt:lpstr>
      <vt:lpstr>applications of Newton's 2nd law of motion:</vt:lpstr>
      <vt:lpstr>3.5 Newton's 2nd law: linking F, m, &amp; a</vt:lpstr>
      <vt:lpstr>3.5 Newton's 2nd law: linking F, m, &amp; a</vt:lpstr>
      <vt:lpstr>3.5 Newton's 2nd law: linking F, m, &amp; a</vt:lpstr>
      <vt:lpstr>3.5 Newton's 2nd law: linking F, m, &amp; a</vt:lpstr>
      <vt:lpstr>3.5 Newton's 2nd law: linking F, m, &amp; a</vt:lpstr>
      <vt:lpstr>3.6 Friction: the Bane of Forces in Forces in the Real World</vt:lpstr>
      <vt:lpstr>3.6 Friction: the Bane of Forces in Forces in the Real World</vt:lpstr>
      <vt:lpstr>3.6 Friction: the Bane of Applied Forces in the Real World</vt:lpstr>
      <vt:lpstr>3.6 Friction: the Bane of Applied Forces in the Real World</vt:lpstr>
      <vt:lpstr>3.7  Objects in Free Fall Have Equal Acceleration</vt:lpstr>
      <vt:lpstr>3.8  Why objects in Free Fall Have Equal Acceleration</vt:lpstr>
      <vt:lpstr>3.8  Why objects in Free Fall Have Equal Acceleration</vt:lpstr>
      <vt:lpstr>3.8  Why objects in Free Fall Have Equal Acceleration</vt:lpstr>
      <vt:lpstr>3.8  Why objects in Free Fall Have Equal Acceleration</vt:lpstr>
      <vt:lpstr>3.8  Why objects in Free Fall Have Equal Acceleration</vt:lpstr>
      <vt:lpstr>3.9  The effect of Rair on Acceleration</vt:lpstr>
      <vt:lpstr>Slide 46</vt:lpstr>
      <vt:lpstr>Slide 47</vt:lpstr>
      <vt:lpstr>Slide 48</vt:lpstr>
      <vt:lpstr>3.10  How fast…how far? </vt:lpstr>
      <vt:lpstr>3.10  How fast…how far? </vt:lpstr>
      <vt:lpstr>3.10  How fast…how far? </vt:lpstr>
      <vt:lpstr>3.10  How fast…how far? </vt:lpstr>
      <vt:lpstr>3.10  How fast…how far? </vt:lpstr>
      <vt:lpstr>3.10  How fast…how far? </vt:lpstr>
    </vt:vector>
  </TitlesOfParts>
  <Company>Seven Rivers Christian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Eckart</dc:creator>
  <cp:lastModifiedBy>daddyman</cp:lastModifiedBy>
  <cp:revision>107</cp:revision>
  <cp:lastPrinted>2015-09-08T19:23:00Z</cp:lastPrinted>
  <dcterms:created xsi:type="dcterms:W3CDTF">2015-08-21T17:57:39Z</dcterms:created>
  <dcterms:modified xsi:type="dcterms:W3CDTF">2015-09-14T00:17:07Z</dcterms:modified>
</cp:coreProperties>
</file>