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77" r:id="rId2"/>
    <p:sldMasterId id="2147483783" r:id="rId3"/>
  </p:sldMasterIdLst>
  <p:notesMasterIdLst>
    <p:notesMasterId r:id="rId88"/>
  </p:notesMasterIdLst>
  <p:handoutMasterIdLst>
    <p:handoutMasterId r:id="rId89"/>
  </p:handoutMasterIdLst>
  <p:sldIdLst>
    <p:sldId id="519" r:id="rId4"/>
    <p:sldId id="518" r:id="rId5"/>
    <p:sldId id="351" r:id="rId6"/>
    <p:sldId id="547" r:id="rId7"/>
    <p:sldId id="474" r:id="rId8"/>
    <p:sldId id="473" r:id="rId9"/>
    <p:sldId id="352" r:id="rId10"/>
    <p:sldId id="550" r:id="rId11"/>
    <p:sldId id="475" r:id="rId12"/>
    <p:sldId id="521" r:id="rId13"/>
    <p:sldId id="472" r:id="rId14"/>
    <p:sldId id="551" r:id="rId15"/>
    <p:sldId id="522" r:id="rId16"/>
    <p:sldId id="353" r:id="rId17"/>
    <p:sldId id="354" r:id="rId18"/>
    <p:sldId id="476" r:id="rId19"/>
    <p:sldId id="478" r:id="rId20"/>
    <p:sldId id="523" r:id="rId21"/>
    <p:sldId id="524" r:id="rId22"/>
    <p:sldId id="525" r:id="rId23"/>
    <p:sldId id="526" r:id="rId24"/>
    <p:sldId id="527" r:id="rId25"/>
    <p:sldId id="479" r:id="rId26"/>
    <p:sldId id="356" r:id="rId27"/>
    <p:sldId id="480" r:id="rId28"/>
    <p:sldId id="355" r:id="rId29"/>
    <p:sldId id="357" r:id="rId30"/>
    <p:sldId id="515" r:id="rId31"/>
    <p:sldId id="477" r:id="rId32"/>
    <p:sldId id="358" r:id="rId33"/>
    <p:sldId id="359" r:id="rId34"/>
    <p:sldId id="360" r:id="rId35"/>
    <p:sldId id="361" r:id="rId36"/>
    <p:sldId id="362" r:id="rId37"/>
    <p:sldId id="500" r:id="rId38"/>
    <p:sldId id="501" r:id="rId39"/>
    <p:sldId id="481" r:id="rId40"/>
    <p:sldId id="482" r:id="rId41"/>
    <p:sldId id="483" r:id="rId42"/>
    <p:sldId id="364" r:id="rId43"/>
    <p:sldId id="365" r:id="rId44"/>
    <p:sldId id="548" r:id="rId45"/>
    <p:sldId id="495" r:id="rId46"/>
    <p:sldId id="494" r:id="rId47"/>
    <p:sldId id="366" r:id="rId48"/>
    <p:sldId id="497" r:id="rId49"/>
    <p:sldId id="496" r:id="rId50"/>
    <p:sldId id="498" r:id="rId51"/>
    <p:sldId id="367" r:id="rId52"/>
    <p:sldId id="499" r:id="rId53"/>
    <p:sldId id="546" r:id="rId54"/>
    <p:sldId id="545" r:id="rId55"/>
    <p:sldId id="363" r:id="rId56"/>
    <p:sldId id="503" r:id="rId57"/>
    <p:sldId id="528" r:id="rId58"/>
    <p:sldId id="504" r:id="rId59"/>
    <p:sldId id="530" r:id="rId60"/>
    <p:sldId id="529" r:id="rId61"/>
    <p:sldId id="531" r:id="rId62"/>
    <p:sldId id="532" r:id="rId63"/>
    <p:sldId id="505" r:id="rId64"/>
    <p:sldId id="533" r:id="rId65"/>
    <p:sldId id="534" r:id="rId66"/>
    <p:sldId id="535" r:id="rId67"/>
    <p:sldId id="506" r:id="rId68"/>
    <p:sldId id="507" r:id="rId69"/>
    <p:sldId id="509" r:id="rId70"/>
    <p:sldId id="508" r:id="rId71"/>
    <p:sldId id="520" r:id="rId72"/>
    <p:sldId id="516" r:id="rId73"/>
    <p:sldId id="536" r:id="rId74"/>
    <p:sldId id="537" r:id="rId75"/>
    <p:sldId id="538" r:id="rId76"/>
    <p:sldId id="502" r:id="rId77"/>
    <p:sldId id="549" r:id="rId78"/>
    <p:sldId id="510" r:id="rId79"/>
    <p:sldId id="511" r:id="rId80"/>
    <p:sldId id="512" r:id="rId81"/>
    <p:sldId id="539" r:id="rId82"/>
    <p:sldId id="540" r:id="rId83"/>
    <p:sldId id="541" r:id="rId84"/>
    <p:sldId id="542" r:id="rId85"/>
    <p:sldId id="543" r:id="rId86"/>
    <p:sldId id="544" r:id="rId8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99CC"/>
    <a:srgbClr val="1D2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6677" autoAdjust="0"/>
  </p:normalViewPr>
  <p:slideViewPr>
    <p:cSldViewPr snapToGrid="0">
      <p:cViewPr>
        <p:scale>
          <a:sx n="90" d="100"/>
          <a:sy n="90" d="100"/>
        </p:scale>
        <p:origin x="-708" y="-4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072" cy="46401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1169" y="1"/>
            <a:ext cx="3038072" cy="464013"/>
          </a:xfrm>
          <a:prstGeom prst="rect">
            <a:avLst/>
          </a:prstGeom>
        </p:spPr>
        <p:txBody>
          <a:bodyPr vert="horz" lIns="88139" tIns="44070" rIns="88139" bIns="44070" rtlCol="0"/>
          <a:lstStyle>
            <a:lvl1pPr algn="r">
              <a:defRPr sz="1200"/>
            </a:lvl1pPr>
          </a:lstStyle>
          <a:p>
            <a:fld id="{898F219F-BE75-4A9D-8F42-A683965356F5}" type="datetimeFigureOut">
              <a:rPr lang="en-US" smtClean="0"/>
              <a:t>3/11/2015</a:t>
            </a:fld>
            <a:endParaRPr lang="en-US"/>
          </a:p>
        </p:txBody>
      </p:sp>
      <p:sp>
        <p:nvSpPr>
          <p:cNvPr id="4" name="Footer Placeholder 3"/>
          <p:cNvSpPr>
            <a:spLocks noGrp="1"/>
          </p:cNvSpPr>
          <p:nvPr>
            <p:ph type="ftr" sz="quarter" idx="2"/>
          </p:nvPr>
        </p:nvSpPr>
        <p:spPr>
          <a:xfrm>
            <a:off x="0" y="8830371"/>
            <a:ext cx="3038072" cy="464013"/>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1169" y="8830371"/>
            <a:ext cx="3038072" cy="464013"/>
          </a:xfrm>
          <a:prstGeom prst="rect">
            <a:avLst/>
          </a:prstGeom>
        </p:spPr>
        <p:txBody>
          <a:bodyPr vert="horz" lIns="88139" tIns="44070" rIns="88139" bIns="44070" rtlCol="0" anchor="b"/>
          <a:lstStyle>
            <a:lvl1pPr algn="r">
              <a:defRPr sz="1200"/>
            </a:lvl1pPr>
          </a:lstStyle>
          <a:p>
            <a:fld id="{B36391D3-A70D-4CAA-A8D9-0BD5742211C5}" type="slidenum">
              <a:rPr lang="en-US" smtClean="0"/>
              <a:t>‹#›</a:t>
            </a:fld>
            <a:endParaRPr lang="en-US"/>
          </a:p>
        </p:txBody>
      </p:sp>
    </p:spTree>
    <p:extLst>
      <p:ext uri="{BB962C8B-B14F-4D97-AF65-F5344CB8AC3E}">
        <p14:creationId xmlns:p14="http://schemas.microsoft.com/office/powerpoint/2010/main" val="318793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072" cy="464013"/>
          </a:xfrm>
          <a:prstGeom prst="rect">
            <a:avLst/>
          </a:prstGeom>
        </p:spPr>
        <p:txBody>
          <a:bodyPr vert="horz" lIns="93172" tIns="46586" rIns="93172" bIns="46586" rtlCol="0"/>
          <a:lstStyle>
            <a:lvl1pPr algn="l">
              <a:lnSpc>
                <a:spcPct val="90000"/>
              </a:lnSpc>
              <a:spcBef>
                <a:spcPct val="20000"/>
              </a:spcBef>
              <a:buClr>
                <a:schemeClr val="hlink"/>
              </a:buClr>
              <a:buSzPct val="55000"/>
              <a:buFont typeface="Wingdings" pitchFamily="2" charset="2"/>
              <a:buNone/>
              <a:defRPr sz="1300"/>
            </a:lvl1pPr>
          </a:lstStyle>
          <a:p>
            <a:pPr>
              <a:defRPr/>
            </a:pPr>
            <a:endParaRPr lang="en-US"/>
          </a:p>
        </p:txBody>
      </p:sp>
      <p:sp>
        <p:nvSpPr>
          <p:cNvPr id="3" name="Date Placeholder 2"/>
          <p:cNvSpPr>
            <a:spLocks noGrp="1"/>
          </p:cNvSpPr>
          <p:nvPr>
            <p:ph type="dt" idx="1"/>
          </p:nvPr>
        </p:nvSpPr>
        <p:spPr>
          <a:xfrm>
            <a:off x="3971169" y="1"/>
            <a:ext cx="3038072" cy="464013"/>
          </a:xfrm>
          <a:prstGeom prst="rect">
            <a:avLst/>
          </a:prstGeom>
        </p:spPr>
        <p:txBody>
          <a:bodyPr vert="horz" lIns="93172" tIns="46586" rIns="93172" bIns="46586" rtlCol="0"/>
          <a:lstStyle>
            <a:lvl1pPr algn="r">
              <a:lnSpc>
                <a:spcPct val="90000"/>
              </a:lnSpc>
              <a:spcBef>
                <a:spcPct val="20000"/>
              </a:spcBef>
              <a:buClr>
                <a:schemeClr val="hlink"/>
              </a:buClr>
              <a:buSzPct val="55000"/>
              <a:buFont typeface="Wingdings" pitchFamily="2" charset="2"/>
              <a:buNone/>
              <a:defRPr sz="1300"/>
            </a:lvl1pPr>
          </a:lstStyle>
          <a:p>
            <a:pPr>
              <a:defRPr/>
            </a:pPr>
            <a:fld id="{86F92C02-158A-4A17-9AFE-84C2C29CCDF8}" type="datetimeFigureOut">
              <a:rPr lang="en-US"/>
              <a:pPr>
                <a:defRPr/>
              </a:pPr>
              <a:t>3/9/2015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273" y="4416195"/>
            <a:ext cx="5607856" cy="4182169"/>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371"/>
            <a:ext cx="3038072" cy="464013"/>
          </a:xfrm>
          <a:prstGeom prst="rect">
            <a:avLst/>
          </a:prstGeom>
        </p:spPr>
        <p:txBody>
          <a:bodyPr vert="horz" lIns="93172" tIns="46586" rIns="93172" bIns="46586" rtlCol="0" anchor="b"/>
          <a:lstStyle>
            <a:lvl1pPr algn="l">
              <a:lnSpc>
                <a:spcPct val="90000"/>
              </a:lnSpc>
              <a:spcBef>
                <a:spcPct val="20000"/>
              </a:spcBef>
              <a:buClr>
                <a:schemeClr val="hlink"/>
              </a:buClr>
              <a:buSzPct val="55000"/>
              <a:buFont typeface="Wingdings" pitchFamily="2" charset="2"/>
              <a:buNone/>
              <a:defRPr sz="1300"/>
            </a:lvl1pPr>
          </a:lstStyle>
          <a:p>
            <a:pPr>
              <a:defRPr/>
            </a:pPr>
            <a:endParaRPr lang="en-US"/>
          </a:p>
        </p:txBody>
      </p:sp>
      <p:sp>
        <p:nvSpPr>
          <p:cNvPr id="7" name="Slide Number Placeholder 6"/>
          <p:cNvSpPr>
            <a:spLocks noGrp="1"/>
          </p:cNvSpPr>
          <p:nvPr>
            <p:ph type="sldNum" sz="quarter" idx="5"/>
          </p:nvPr>
        </p:nvSpPr>
        <p:spPr>
          <a:xfrm>
            <a:off x="3971169" y="8830371"/>
            <a:ext cx="3038072" cy="464013"/>
          </a:xfrm>
          <a:prstGeom prst="rect">
            <a:avLst/>
          </a:prstGeom>
        </p:spPr>
        <p:txBody>
          <a:bodyPr vert="horz" lIns="93172" tIns="46586" rIns="93172" bIns="46586" rtlCol="0" anchor="b"/>
          <a:lstStyle>
            <a:lvl1pPr algn="r">
              <a:lnSpc>
                <a:spcPct val="90000"/>
              </a:lnSpc>
              <a:spcBef>
                <a:spcPct val="20000"/>
              </a:spcBef>
              <a:buClr>
                <a:schemeClr val="hlink"/>
              </a:buClr>
              <a:buSzPct val="55000"/>
              <a:buFont typeface="Wingdings" pitchFamily="2" charset="2"/>
              <a:buNone/>
              <a:defRPr sz="1300"/>
            </a:lvl1pPr>
          </a:lstStyle>
          <a:p>
            <a:pPr>
              <a:defRPr/>
            </a:pPr>
            <a:fld id="{635276BE-5F4A-4817-BD1C-4AEAAB84C9D2}" type="slidenum">
              <a:rPr lang="en-US"/>
              <a:pPr>
                <a:defRPr/>
              </a:pPr>
              <a:t>‹#›</a:t>
            </a:fld>
            <a:endParaRPr lang="en-US"/>
          </a:p>
        </p:txBody>
      </p:sp>
    </p:spTree>
    <p:extLst>
      <p:ext uri="{BB962C8B-B14F-4D97-AF65-F5344CB8AC3E}">
        <p14:creationId xmlns:p14="http://schemas.microsoft.com/office/powerpoint/2010/main" val="2935527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cs typeface="Arial" pitchFamily="34" charset="0"/>
              </a:defRPr>
            </a:lvl1pPr>
            <a:lvl2pPr marL="757020" indent="-291161" eaLnBrk="0" hangingPunct="0">
              <a:defRPr sz="2400">
                <a:solidFill>
                  <a:schemeClr val="tx1"/>
                </a:solidFill>
                <a:latin typeface="Tahoma" pitchFamily="34" charset="0"/>
                <a:cs typeface="Arial" pitchFamily="34" charset="0"/>
              </a:defRPr>
            </a:lvl2pPr>
            <a:lvl3pPr marL="1164647" indent="-232929" eaLnBrk="0" hangingPunct="0">
              <a:defRPr sz="2400">
                <a:solidFill>
                  <a:schemeClr val="tx1"/>
                </a:solidFill>
                <a:latin typeface="Tahoma" pitchFamily="34" charset="0"/>
                <a:cs typeface="Arial" pitchFamily="34" charset="0"/>
              </a:defRPr>
            </a:lvl3pPr>
            <a:lvl4pPr marL="1630505" indent="-232929" eaLnBrk="0" hangingPunct="0">
              <a:defRPr sz="2400">
                <a:solidFill>
                  <a:schemeClr val="tx1"/>
                </a:solidFill>
                <a:latin typeface="Tahoma" pitchFamily="34" charset="0"/>
                <a:cs typeface="Arial" pitchFamily="34" charset="0"/>
              </a:defRPr>
            </a:lvl4pPr>
            <a:lvl5pPr marL="2096365" indent="-232929" eaLnBrk="0" hangingPunct="0">
              <a:defRPr sz="2400">
                <a:solidFill>
                  <a:schemeClr val="tx1"/>
                </a:solidFill>
                <a:latin typeface="Tahoma" pitchFamily="34" charset="0"/>
                <a:cs typeface="Arial" pitchFamily="34" charset="0"/>
              </a:defRPr>
            </a:lvl5pPr>
            <a:lvl6pPr marL="2562224" indent="-232929" eaLnBrk="0" fontAlgn="base" hangingPunct="0">
              <a:spcBef>
                <a:spcPct val="0"/>
              </a:spcBef>
              <a:spcAft>
                <a:spcPct val="0"/>
              </a:spcAft>
              <a:defRPr sz="2400">
                <a:solidFill>
                  <a:schemeClr val="tx1"/>
                </a:solidFill>
                <a:latin typeface="Tahoma" pitchFamily="34" charset="0"/>
                <a:cs typeface="Arial" pitchFamily="34" charset="0"/>
              </a:defRPr>
            </a:lvl6pPr>
            <a:lvl7pPr marL="3028082" indent="-232929" eaLnBrk="0" fontAlgn="base" hangingPunct="0">
              <a:spcBef>
                <a:spcPct val="0"/>
              </a:spcBef>
              <a:spcAft>
                <a:spcPct val="0"/>
              </a:spcAft>
              <a:defRPr sz="2400">
                <a:solidFill>
                  <a:schemeClr val="tx1"/>
                </a:solidFill>
                <a:latin typeface="Tahoma" pitchFamily="34" charset="0"/>
                <a:cs typeface="Arial" pitchFamily="34" charset="0"/>
              </a:defRPr>
            </a:lvl7pPr>
            <a:lvl8pPr marL="3493941" indent="-232929" eaLnBrk="0" fontAlgn="base" hangingPunct="0">
              <a:spcBef>
                <a:spcPct val="0"/>
              </a:spcBef>
              <a:spcAft>
                <a:spcPct val="0"/>
              </a:spcAft>
              <a:defRPr sz="2400">
                <a:solidFill>
                  <a:schemeClr val="tx1"/>
                </a:solidFill>
                <a:latin typeface="Tahoma" pitchFamily="34" charset="0"/>
                <a:cs typeface="Arial" pitchFamily="34" charset="0"/>
              </a:defRPr>
            </a:lvl8pPr>
            <a:lvl9pPr marL="3959800" indent="-232929"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fld id="{355C7A7F-E6EB-4EE0-9E14-FB51A9E0D356}" type="slidenum">
              <a:rPr lang="en-US" altLang="en-US" sz="1200">
                <a:solidFill>
                  <a:srgbClr val="000000"/>
                </a:solidFill>
              </a:rPr>
              <a:pPr eaLnBrk="1" hangingPunct="1"/>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AE33E-6ABD-4E8F-B39E-88A969783B36}" type="slidenum">
              <a:rPr lang="en-US" smtClean="0"/>
              <a:pPr/>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08A4F8-D12F-4548-B4E6-FC4F589956B9}" type="slidenum">
              <a:rPr lang="en-US" smtClean="0"/>
              <a:pPr/>
              <a:t>16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51E575-D8DE-426E-ABD5-B1CBC49CF22C}" type="slidenum">
              <a:rPr lang="en-US" smtClean="0"/>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3595E7-A1CE-47E9-A888-80314A553C52}" type="slidenum">
              <a:rPr lang="en-US" smtClean="0"/>
              <a:pPr/>
              <a:t>24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0FD05D-C4F0-4B1D-B7FC-BDC1D59C8009}" type="slidenum">
              <a:rPr lang="en-US" smtClean="0"/>
              <a:pPr/>
              <a:t>26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0CE70E-6538-4D8C-B298-879FB6DE343F}" type="slidenum">
              <a:rPr lang="en-US" smtClean="0"/>
              <a:pPr/>
              <a:t>27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B37711-1931-4D8B-87E4-7D56699D13C8}" type="slidenum">
              <a:rPr lang="en-US" smtClean="0"/>
              <a:pPr/>
              <a:t>28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EC27B9-BD7D-452A-94AA-F59671861AEC}" type="slidenum">
              <a:rPr lang="en-US" smtClean="0"/>
              <a:pPr/>
              <a:t>29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A7429D-28AB-42B5-BF98-47B6619E5863}" type="slidenum">
              <a:rPr lang="en-US" smtClean="0"/>
              <a:pPr/>
              <a:t>30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1F6027-5295-4E1A-907D-29D8F5E64406}" type="slidenum">
              <a:rPr lang="en-US" smtClean="0"/>
              <a:pPr/>
              <a:t>31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0000FF"/>
              </a:buClr>
            </a:pPr>
            <a:fld id="{63618262-7CD6-45D2-A609-D73F80FCAA2E}" type="slidenum">
              <a:rPr lang="en-US" smtClean="0">
                <a:solidFill>
                  <a:prstClr val="black"/>
                </a:solidFill>
              </a:rPr>
              <a:pPr>
                <a:buClr>
                  <a:srgbClr val="0000FF"/>
                </a:buCl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F640BB-10E9-4874-AA0D-8D057C836140}" type="slidenum">
              <a:rPr lang="en-US" smtClean="0"/>
              <a:pPr/>
              <a:t>32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F72984-3A1D-4EC2-A61B-D094DA3AD4BA}" type="slidenum">
              <a:rPr lang="en-US" smtClean="0"/>
              <a:pPr/>
              <a:t>33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707F12-A6BD-415A-B751-1AFAF1CD946E}" type="slidenum">
              <a:rPr lang="en-US" smtClean="0"/>
              <a:pPr/>
              <a:t>34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36E3F3-B5C9-4737-8C4D-8C05668EEC21}" type="slidenum">
              <a:rPr lang="en-US" smtClean="0"/>
              <a:pPr/>
              <a:t>40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BCBF05-EF8A-41FF-870D-6503C6093A5C}" type="slidenum">
              <a:rPr lang="en-US" smtClean="0"/>
              <a:pPr/>
              <a:t>41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BCBF05-EF8A-41FF-870D-6503C6093A5C}" type="slidenum">
              <a:rPr lang="en-US" smtClean="0"/>
              <a:pPr/>
              <a:t>42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8F0F2B-A61D-4848-A0E6-40A2CE4EB19D}" type="slidenum">
              <a:rPr lang="en-US" smtClean="0"/>
              <a:pPr/>
              <a:t>45</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ED14F-FA45-4195-981C-049F7C03BE8C}" type="slidenum">
              <a:rPr lang="en-US" smtClean="0"/>
              <a:pPr/>
              <a:t>47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3D540F-E389-4F3B-AC04-8AF16D4BEEA3}" type="slidenum">
              <a:rPr lang="en-US" smtClean="0"/>
              <a:pPr/>
              <a:t>49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98EAE0-4CC9-48D7-87E1-6F9FAE0CAFEF}" type="slidenum">
              <a:rPr lang="en-US" smtClean="0"/>
              <a:pPr/>
              <a:t>53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p:spPr>
      </p:sp>
      <p:sp>
        <p:nvSpPr>
          <p:cNvPr id="9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AC6CC2-5443-42D0-B11F-C994224C0BD3}"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3EFA1C-C794-480E-8445-E63FC861C9E1}" type="slidenum">
              <a:rPr lang="en-US" smtClean="0"/>
              <a:pPr/>
              <a:t>74</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3EFA1C-C794-480E-8445-E63FC861C9E1}" type="slidenum">
              <a:rPr lang="en-US" smtClean="0"/>
              <a:pPr/>
              <a:t>75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p:spPr>
      </p:sp>
      <p:sp>
        <p:nvSpPr>
          <p:cNvPr id="9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AC6CC2-5443-42D0-B11F-C994224C0BD3}"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teach more detail, fibrous joints can be further divided into suture joints, syndesmoses, and gomphoses.</a:t>
            </a:r>
          </a:p>
          <a:p>
            <a:pPr eaLnBrk="1" hangingPunct="1">
              <a:spcBef>
                <a:spcPct val="0"/>
              </a:spcBef>
            </a:pPr>
            <a:r>
              <a:rPr lang="en-US" smtClean="0"/>
              <a:t>	Sutures occur only between bones of the skull</a:t>
            </a:r>
          </a:p>
          <a:p>
            <a:pPr eaLnBrk="1" hangingPunct="1">
              <a:spcBef>
                <a:spcPct val="0"/>
              </a:spcBef>
            </a:pPr>
            <a:r>
              <a:rPr lang="en-US" smtClean="0"/>
              <a:t>	Syndesmosis permit slight movement, such as the interosseous membrane between the tibia and fibula</a:t>
            </a:r>
          </a:p>
          <a:p>
            <a:pPr eaLnBrk="1" hangingPunct="1">
              <a:spcBef>
                <a:spcPct val="0"/>
              </a:spcBef>
            </a:pPr>
            <a:r>
              <a:rPr lang="en-US" smtClean="0"/>
              <a:t>	Gomphoses occur between the teeth and the periodontal ligament</a:t>
            </a:r>
          </a:p>
          <a:p>
            <a:pPr eaLnBrk="1" hangingPunct="1">
              <a:spcBef>
                <a:spcPct val="0"/>
              </a:spcBef>
            </a:pPr>
            <a:endParaRPr lang="en-US" smtClean="0"/>
          </a:p>
          <a:p>
            <a:pPr eaLnBrk="1" hangingPunct="1">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AA34BC-1E0C-4DCA-B166-C70E7026B421}"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teach more detail there are two kinds of cartilaginous joints</a:t>
            </a:r>
          </a:p>
          <a:p>
            <a:pPr eaLnBrk="1" hangingPunct="1">
              <a:spcBef>
                <a:spcPct val="0"/>
              </a:spcBef>
            </a:pPr>
            <a:r>
              <a:rPr lang="en-US" smtClean="0"/>
              <a:t>	Synchondroses are made of hyaline cartilage, like the epiphyseal growth plates</a:t>
            </a:r>
          </a:p>
          <a:p>
            <a:pPr eaLnBrk="1" hangingPunct="1">
              <a:spcBef>
                <a:spcPct val="0"/>
              </a:spcBef>
            </a:pPr>
            <a:r>
              <a:rPr lang="en-US" smtClean="0"/>
              <a:t>	Symphyses are have hyaline cartilage sandwiching a disc of fibrocartilage; like the pubic symphysis and the intervertebral 	discs</a:t>
            </a:r>
          </a:p>
        </p:txBody>
      </p:sp>
      <p:sp>
        <p:nvSpPr>
          <p:cNvPr id="14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B8A982-3E0D-42B3-B08D-12669D07AB5E}"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3C15A9-E4CD-4926-B699-05DC6513C02D}" type="slidenum">
              <a:rPr lang="en-US" smtClean="0"/>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14CEDC-3E38-40CD-8E9A-884302CA7E04}" type="slidenum">
              <a:rPr lang="en-US" smtClean="0"/>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3FDC85-0B2F-4DB6-B8E6-09A9796DAFD5}" type="slidenum">
              <a:rPr lang="en-US" smtClean="0"/>
              <a:pPr/>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5200">
                <a:ln>
                  <a:noFill/>
                </a:ln>
                <a:solidFill>
                  <a:srgbClr val="1D28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3886200"/>
            <a:ext cx="7543800" cy="1066800"/>
          </a:xfrm>
        </p:spPr>
        <p:txBody>
          <a:bodyPr>
            <a:noAutofit/>
          </a:bodyPr>
          <a:lstStyle>
            <a:lvl1pPr marL="0" indent="0" algn="ctr">
              <a:buNone/>
              <a:defRPr sz="48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550" y="930800"/>
            <a:ext cx="8441800" cy="5645550"/>
          </a:xfrm>
        </p:spPr>
        <p:txBody>
          <a:bodyPr/>
          <a:lstStyle>
            <a:lvl1pPr marL="347663" indent="-347663">
              <a:lnSpc>
                <a:spcPct val="165000"/>
              </a:lnSpc>
              <a:spcBef>
                <a:spcPts val="0"/>
              </a:spcBef>
              <a:spcAft>
                <a:spcPts val="0"/>
              </a:spcAft>
              <a:buClr>
                <a:srgbClr val="7D00FA"/>
              </a:buClr>
              <a:buSzPct val="65000"/>
              <a:buFont typeface="Wingdings" pitchFamily="2" charset="2"/>
              <a:buChar char="q"/>
              <a:defRPr sz="2600">
                <a:solidFill>
                  <a:srgbClr val="000000"/>
                </a:solidFill>
                <a:latin typeface="Sylfaen" pitchFamily="18" charset="0"/>
              </a:defRPr>
            </a:lvl1pPr>
            <a:lvl2pPr marL="625475" marR="0" indent="-277813" algn="l" defTabSz="914400" rtl="0" eaLnBrk="1" fontAlgn="auto" latinLnBrk="0" hangingPunct="1">
              <a:lnSpc>
                <a:spcPct val="165000"/>
              </a:lnSpc>
              <a:spcBef>
                <a:spcPts val="0"/>
              </a:spcBef>
              <a:spcAft>
                <a:spcPts val="0"/>
              </a:spcAft>
              <a:buClr>
                <a:srgbClr val="00E200"/>
              </a:buClr>
              <a:buSzPct val="90000"/>
              <a:buFont typeface="Wingdings" pitchFamily="2" charset="2"/>
              <a:buChar char="§"/>
              <a:tabLst/>
              <a:defRPr sz="2600">
                <a:solidFill>
                  <a:srgbClr val="000000"/>
                </a:solidFill>
                <a:latin typeface="Sylfaen" pitchFamily="18" charset="0"/>
              </a:defRPr>
            </a:lvl2pPr>
            <a:lvl3pPr marL="914400" marR="0" indent="-288925" algn="l" defTabSz="914400" rtl="0" eaLnBrk="1" fontAlgn="auto" latinLnBrk="0" hangingPunct="1">
              <a:lnSpc>
                <a:spcPct val="165000"/>
              </a:lnSpc>
              <a:spcBef>
                <a:spcPts val="0"/>
              </a:spcBef>
              <a:spcAft>
                <a:spcPts val="0"/>
              </a:spcAft>
              <a:buClr>
                <a:srgbClr val="EBE600"/>
              </a:buClr>
              <a:buSzPct val="100000"/>
              <a:buFont typeface="Arial" pitchFamily="34" charset="0"/>
              <a:buChar char="•"/>
              <a:tabLst/>
              <a:defRPr sz="2600">
                <a:solidFill>
                  <a:srgbClr val="000000"/>
                </a:solidFill>
                <a:latin typeface="Sylfaen" pitchFamily="18" charset="0"/>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itle Placeholder 1"/>
          <p:cNvSpPr>
            <a:spLocks noGrp="1"/>
          </p:cNvSpPr>
          <p:nvPr>
            <p:ph type="title"/>
          </p:nvPr>
        </p:nvSpPr>
        <p:spPr>
          <a:xfrm>
            <a:off x="45720" y="217024"/>
            <a:ext cx="9067038" cy="773575"/>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4694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5550"/>
            <a:ext cx="9144000" cy="838200"/>
          </a:xfrm>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5625" y="907650"/>
            <a:ext cx="8534400" cy="5791200"/>
          </a:xfrm>
        </p:spPr>
        <p:txBody>
          <a:bodyPr>
            <a:normAutofit/>
          </a:bodyPr>
          <a:lstStyle>
            <a:lvl1pPr marL="288925" indent="-288925" algn="l" defTabSz="914400" rtl="0" eaLnBrk="1" latinLnBrk="0" hangingPunct="1">
              <a:lnSpc>
                <a:spcPct val="165000"/>
              </a:lnSpc>
              <a:spcBef>
                <a:spcPts val="0"/>
              </a:spcBef>
              <a:buClr>
                <a:srgbClr val="0099CC"/>
              </a:buClr>
              <a:buSzPct val="70000"/>
              <a:buFont typeface="Wingdings" pitchFamily="2" charset="2"/>
              <a:buChar char="Ø"/>
              <a:defRPr lang="en-US" sz="2600" kern="1200" dirty="0" smtClean="0">
                <a:solidFill>
                  <a:schemeClr val="tx1"/>
                </a:solidFill>
                <a:latin typeface="Sylfaen" pitchFamily="18" charset="0"/>
                <a:ea typeface="+mn-ea"/>
                <a:cs typeface="+mn-cs"/>
              </a:defRPr>
            </a:lvl1pPr>
            <a:lvl2pPr marL="625475" indent="-336550" algn="l" defTabSz="914400" rtl="0" eaLnBrk="1" latinLnBrk="0" hangingPunct="1">
              <a:lnSpc>
                <a:spcPct val="165000"/>
              </a:lnSpc>
              <a:spcBef>
                <a:spcPts val="0"/>
              </a:spcBef>
              <a:buClr>
                <a:srgbClr val="1D28FF"/>
              </a:buClr>
              <a:buSzPct val="90000"/>
              <a:buFont typeface="Wingdings" pitchFamily="2" charset="2"/>
              <a:buChar char="§"/>
              <a:defRPr lang="en-US" sz="2600" kern="1200" dirty="0" smtClean="0">
                <a:solidFill>
                  <a:schemeClr val="tx1"/>
                </a:solidFill>
                <a:latin typeface="Sylfaen" pitchFamily="18" charset="0"/>
                <a:ea typeface="+mn-ea"/>
                <a:cs typeface="+mn-cs"/>
              </a:defRPr>
            </a:lvl2pPr>
            <a:lvl3pPr marL="914400" indent="-288925" algn="l" defTabSz="914400" rtl="0" eaLnBrk="1" latinLnBrk="0" hangingPunct="1">
              <a:lnSpc>
                <a:spcPct val="165000"/>
              </a:lnSpc>
              <a:spcBef>
                <a:spcPts val="0"/>
              </a:spcBef>
              <a:buClr>
                <a:srgbClr val="FF9900"/>
              </a:buClr>
              <a:buSzPct val="85000"/>
              <a:buFont typeface="Arial" pitchFamily="34" charset="0"/>
              <a:buChar char="•"/>
              <a:defRPr lang="en-US" sz="2600" kern="1200" dirty="0" smtClean="0">
                <a:solidFill>
                  <a:schemeClr val="tx1"/>
                </a:solidFill>
                <a:latin typeface="Sylfaen" pitchFamily="18" charset="0"/>
                <a:ea typeface="+mn-ea"/>
                <a:cs typeface="+mn-cs"/>
              </a:defRPr>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defTabSz="914400" rtl="0" eaLnBrk="1" latinLnBrk="0" hangingPunct="1">
              <a:spcBef>
                <a:spcPct val="0"/>
              </a:spcBef>
              <a:buNone/>
              <a:defRPr lang="en-US" sz="3900" kern="1200" cap="none" spc="-100" baseline="0" dirty="0">
                <a:ln>
                  <a:noFill/>
                </a:ln>
                <a:solidFill>
                  <a:srgbClr val="1D28FF"/>
                </a:solidFill>
                <a:effectLst/>
                <a:latin typeface="Bookman Old Style" pitchFamily="18" charset="0"/>
                <a:ea typeface="+mj-ea"/>
                <a:cs typeface="+mj-cs"/>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4800">
                <a:ln>
                  <a:noFill/>
                </a:ln>
                <a:solidFill>
                  <a:srgbClr val="0067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400"/>
            <a:ext cx="7543800" cy="1066800"/>
          </a:xfrm>
        </p:spPr>
        <p:txBody>
          <a:bodyPr>
            <a:normAutofit/>
          </a:bodyPr>
          <a:lstStyle>
            <a:lvl1pPr marL="0" indent="0" algn="ctr">
              <a:buNone/>
              <a:defRPr sz="3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6338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25" y="1275150"/>
            <a:ext cx="8606790" cy="5105400"/>
          </a:xfrm>
        </p:spPr>
        <p:txBody>
          <a:bodyPr/>
          <a:lstStyle>
            <a:lvl1pPr marL="347663" indent="-347663">
              <a:lnSpc>
                <a:spcPct val="165000"/>
              </a:lnSpc>
              <a:spcBef>
                <a:spcPts val="0"/>
              </a:spcBef>
              <a:buSzPct val="50000"/>
              <a:defRPr sz="2600">
                <a:solidFill>
                  <a:srgbClr val="000000"/>
                </a:solidFill>
                <a:latin typeface="Times New Roman"/>
                <a:cs typeface="Times New Roman"/>
              </a:defRPr>
            </a:lvl1pPr>
            <a:lvl2pPr marL="625475" indent="-277813">
              <a:lnSpc>
                <a:spcPct val="165000"/>
              </a:lnSpc>
              <a:spcBef>
                <a:spcPts val="0"/>
              </a:spcBef>
              <a:buClr>
                <a:srgbClr val="007A37"/>
              </a:buClr>
              <a:defRPr sz="2600">
                <a:solidFill>
                  <a:srgbClr val="000000"/>
                </a:solidFill>
                <a:latin typeface="Times New Roman"/>
                <a:cs typeface="Times New Roman"/>
              </a:defRPr>
            </a:lvl2pPr>
            <a:lvl3pPr marL="914400" indent="-288925">
              <a:lnSpc>
                <a:spcPct val="165000"/>
              </a:lnSpc>
              <a:spcBef>
                <a:spcPts val="0"/>
              </a:spcBef>
              <a:defRPr sz="2600">
                <a:solidFill>
                  <a:srgbClr val="000000"/>
                </a:solidFill>
                <a:latin typeface="Times New Roman"/>
                <a:cs typeface="Times New Roman"/>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Placeholder 1"/>
          <p:cNvSpPr>
            <a:spLocks noGrp="1"/>
          </p:cNvSpPr>
          <p:nvPr>
            <p:ph type="title"/>
          </p:nvPr>
        </p:nvSpPr>
        <p:spPr>
          <a:xfrm>
            <a:off x="45720" y="228600"/>
            <a:ext cx="9067038" cy="79216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6955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3685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714"/>
            <a:ext cx="9144000" cy="760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0525" y="1323975"/>
            <a:ext cx="8229600" cy="2466975"/>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390525" y="3941763"/>
            <a:ext cx="8229600" cy="2792412"/>
          </a:xfrm>
        </p:spPr>
        <p:txBody>
          <a:bodyPr/>
          <a:lstStyle>
            <a:lvl1pPr>
              <a:buSzPct val="50000"/>
              <a:defRPr/>
            </a:lvl1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9372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2"/>
            <a:ext cx="8229600" cy="6580187"/>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1801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5000">
                <a:ln>
                  <a:noFill/>
                </a:ln>
                <a:solidFill>
                  <a:srgbClr val="7D00FA"/>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3886200"/>
            <a:ext cx="7543800" cy="1066800"/>
          </a:xfrm>
        </p:spPr>
        <p:txBody>
          <a:bodyPr>
            <a:noAutofit/>
          </a:bodyPr>
          <a:lstStyle>
            <a:lvl1pPr marL="0" indent="0" algn="ctr">
              <a:lnSpc>
                <a:spcPct val="130000"/>
              </a:lnSpc>
              <a:buNone/>
              <a:defRPr sz="46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72929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76213"/>
            <a:ext cx="91440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38150" y="908050"/>
            <a:ext cx="8518525" cy="564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 name="Rectangle 6"/>
          <p:cNvSpPr/>
          <p:nvPr/>
        </p:nvSpPr>
        <p:spPr>
          <a:xfrm flipH="1">
            <a:off x="9067800" y="0"/>
            <a:ext cx="122238" cy="6858000"/>
          </a:xfrm>
          <a:prstGeom prst="rect">
            <a:avLst/>
          </a:prstGeom>
          <a:solidFill>
            <a:srgbClr val="1D2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8" name="Rectangle 7"/>
          <p:cNvSpPr/>
          <p:nvPr/>
        </p:nvSpPr>
        <p:spPr>
          <a:xfrm>
            <a:off x="9067800" y="1023938"/>
            <a:ext cx="122238" cy="6858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dirty="0">
              <a:solidFill>
                <a:schemeClr val="accent6">
                  <a:lumMod val="75000"/>
                </a:schemeClr>
              </a:solidFill>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chemeClr val="hlink"/>
              </a:buClr>
              <a:buSzPct val="55000"/>
              <a:buFont typeface="Wingdings" pitchFamily="2" charset="2"/>
              <a:buNone/>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txStyles>
    <p:titleStyle>
      <a:lvl1pPr algn="ctr" rtl="0" eaLnBrk="0" fontAlgn="base" hangingPunct="0">
        <a:spcBef>
          <a:spcPct val="0"/>
        </a:spcBef>
        <a:spcAft>
          <a:spcPct val="0"/>
        </a:spcAft>
        <a:defRPr sz="3900" kern="1200" spc="-100">
          <a:solidFill>
            <a:srgbClr val="1D28FF"/>
          </a:solidFill>
          <a:latin typeface="Bookman Old Style" pitchFamily="18" charset="0"/>
          <a:ea typeface="+mj-ea"/>
          <a:cs typeface="+mj-cs"/>
        </a:defRPr>
      </a:lvl1pPr>
      <a:lvl2pPr algn="ctr" rtl="0" eaLnBrk="0" fontAlgn="base" hangingPunct="0">
        <a:spcBef>
          <a:spcPct val="0"/>
        </a:spcBef>
        <a:spcAft>
          <a:spcPct val="0"/>
        </a:spcAft>
        <a:defRPr sz="3900">
          <a:solidFill>
            <a:srgbClr val="1D28FF"/>
          </a:solidFill>
          <a:latin typeface="Bookman Old Style" pitchFamily="18" charset="0"/>
        </a:defRPr>
      </a:lvl2pPr>
      <a:lvl3pPr algn="ctr" rtl="0" eaLnBrk="0" fontAlgn="base" hangingPunct="0">
        <a:spcBef>
          <a:spcPct val="0"/>
        </a:spcBef>
        <a:spcAft>
          <a:spcPct val="0"/>
        </a:spcAft>
        <a:defRPr sz="3900">
          <a:solidFill>
            <a:srgbClr val="1D28FF"/>
          </a:solidFill>
          <a:latin typeface="Bookman Old Style" pitchFamily="18" charset="0"/>
        </a:defRPr>
      </a:lvl3pPr>
      <a:lvl4pPr algn="ctr" rtl="0" eaLnBrk="0" fontAlgn="base" hangingPunct="0">
        <a:spcBef>
          <a:spcPct val="0"/>
        </a:spcBef>
        <a:spcAft>
          <a:spcPct val="0"/>
        </a:spcAft>
        <a:defRPr sz="3900">
          <a:solidFill>
            <a:srgbClr val="1D28FF"/>
          </a:solidFill>
          <a:latin typeface="Bookman Old Style" pitchFamily="18" charset="0"/>
        </a:defRPr>
      </a:lvl4pPr>
      <a:lvl5pPr algn="ctr" rtl="0" eaLnBrk="0" fontAlgn="base" hangingPunct="0">
        <a:spcBef>
          <a:spcPct val="0"/>
        </a:spcBef>
        <a:spcAft>
          <a:spcPct val="0"/>
        </a:spcAft>
        <a:defRPr sz="3900">
          <a:solidFill>
            <a:srgbClr val="1D28FF"/>
          </a:solidFill>
          <a:latin typeface="Bookman Old Style" pitchFamily="18" charset="0"/>
        </a:defRPr>
      </a:lvl5pPr>
      <a:lvl6pPr marL="457200" algn="ctr" rtl="0" fontAlgn="base">
        <a:spcBef>
          <a:spcPct val="0"/>
        </a:spcBef>
        <a:spcAft>
          <a:spcPct val="0"/>
        </a:spcAft>
        <a:defRPr sz="3900">
          <a:solidFill>
            <a:srgbClr val="1D28FF"/>
          </a:solidFill>
          <a:latin typeface="Bookman Old Style" pitchFamily="18" charset="0"/>
        </a:defRPr>
      </a:lvl6pPr>
      <a:lvl7pPr marL="914400" algn="ctr" rtl="0" fontAlgn="base">
        <a:spcBef>
          <a:spcPct val="0"/>
        </a:spcBef>
        <a:spcAft>
          <a:spcPct val="0"/>
        </a:spcAft>
        <a:defRPr sz="3900">
          <a:solidFill>
            <a:srgbClr val="1D28FF"/>
          </a:solidFill>
          <a:latin typeface="Bookman Old Style" pitchFamily="18" charset="0"/>
        </a:defRPr>
      </a:lvl7pPr>
      <a:lvl8pPr marL="1371600" algn="ctr" rtl="0" fontAlgn="base">
        <a:spcBef>
          <a:spcPct val="0"/>
        </a:spcBef>
        <a:spcAft>
          <a:spcPct val="0"/>
        </a:spcAft>
        <a:defRPr sz="3900">
          <a:solidFill>
            <a:srgbClr val="1D28FF"/>
          </a:solidFill>
          <a:latin typeface="Bookman Old Style" pitchFamily="18" charset="0"/>
        </a:defRPr>
      </a:lvl8pPr>
      <a:lvl9pPr marL="1828800" algn="ctr" rtl="0" fontAlgn="base">
        <a:spcBef>
          <a:spcPct val="0"/>
        </a:spcBef>
        <a:spcAft>
          <a:spcPct val="0"/>
        </a:spcAft>
        <a:defRPr sz="3900">
          <a:solidFill>
            <a:srgbClr val="1D28FF"/>
          </a:solidFill>
          <a:latin typeface="Bookman Old Style" pitchFamily="18" charset="0"/>
        </a:defRPr>
      </a:lvl9pPr>
    </p:titleStyle>
    <p:bodyStyle>
      <a:lvl1pPr marL="288925" indent="-288925" algn="l" rtl="0" eaLnBrk="0" fontAlgn="base" hangingPunct="0">
        <a:lnSpc>
          <a:spcPct val="165000"/>
        </a:lnSpc>
        <a:spcBef>
          <a:spcPct val="0"/>
        </a:spcBef>
        <a:spcAft>
          <a:spcPct val="0"/>
        </a:spcAft>
        <a:buClr>
          <a:srgbClr val="0099CC"/>
        </a:buClr>
        <a:buSzPct val="70000"/>
        <a:buFont typeface="Wingdings" pitchFamily="2" charset="2"/>
        <a:buChar char="Ø"/>
        <a:defRPr sz="2600" kern="1200">
          <a:solidFill>
            <a:srgbClr val="000000"/>
          </a:solidFill>
          <a:latin typeface="Sylfaen" pitchFamily="18" charset="0"/>
          <a:ea typeface="+mn-ea"/>
          <a:cs typeface="+mn-cs"/>
        </a:defRPr>
      </a:lvl1pPr>
      <a:lvl2pPr marL="625475" indent="-336550" algn="l" rtl="0" eaLnBrk="0" fontAlgn="base" hangingPunct="0">
        <a:lnSpc>
          <a:spcPct val="165000"/>
        </a:lnSpc>
        <a:spcBef>
          <a:spcPct val="0"/>
        </a:spcBef>
        <a:spcAft>
          <a:spcPct val="0"/>
        </a:spcAft>
        <a:buClr>
          <a:srgbClr val="1D28FF"/>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eaLnBrk="0" fontAlgn="base" hangingPunct="0">
        <a:lnSpc>
          <a:spcPct val="165000"/>
        </a:lnSpc>
        <a:spcBef>
          <a:spcPct val="0"/>
        </a:spcBef>
        <a:spcAft>
          <a:spcPct val="0"/>
        </a:spcAft>
        <a:buClr>
          <a:srgbClr val="FF9900"/>
        </a:buClr>
        <a:buSzPct val="85000"/>
        <a:buFont typeface="Arial" charset="0"/>
        <a:buChar char="•"/>
        <a:defRPr sz="2600" kern="1200">
          <a:solidFill>
            <a:srgbClr val="000000"/>
          </a:solidFill>
          <a:latin typeface="Sylfaen" pitchFamily="18" charset="0"/>
          <a:ea typeface="+mn-ea"/>
          <a:cs typeface="+mn-cs"/>
        </a:defRPr>
      </a:lvl3pPr>
      <a:lvl4pPr marL="1279525" indent="-228600" algn="l" rtl="0" eaLnBrk="0" fontAlgn="base" hangingPunct="0">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FFFFFF"/>
              </a:solidFill>
              <a:cs typeface="Arial" charset="0"/>
            </a:endParaRPr>
          </a:p>
        </p:txBody>
      </p:sp>
      <p:sp>
        <p:nvSpPr>
          <p:cNvPr id="8" name="Rectangle 7"/>
          <p:cNvSpPr/>
          <p:nvPr/>
        </p:nvSpPr>
        <p:spPr>
          <a:xfrm>
            <a:off x="9067800" y="1023938"/>
            <a:ext cx="122238" cy="6858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srgbClr val="9A3130"/>
              </a:solidFill>
              <a:cs typeface="Arial"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8853014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xStyles>
    <p:titleStyle>
      <a:lvl1pPr algn="ctr" rtl="0" eaLnBrk="0" fontAlgn="base" hangingPunct="0">
        <a:spcBef>
          <a:spcPct val="0"/>
        </a:spcBef>
        <a:spcAft>
          <a:spcPct val="0"/>
        </a:spcAft>
        <a:defRPr sz="3900" kern="1200" spc="-100">
          <a:solidFill>
            <a:srgbClr val="0067B4"/>
          </a:solidFill>
          <a:latin typeface="Bookman Old Style" pitchFamily="18" charset="0"/>
          <a:ea typeface="+mj-ea"/>
          <a:cs typeface="+mj-cs"/>
        </a:defRPr>
      </a:lvl1pPr>
      <a:lvl2pPr algn="ctr" rtl="0" eaLnBrk="0" fontAlgn="base" hangingPunct="0">
        <a:spcBef>
          <a:spcPct val="0"/>
        </a:spcBef>
        <a:spcAft>
          <a:spcPct val="0"/>
        </a:spcAft>
        <a:defRPr sz="3900">
          <a:solidFill>
            <a:srgbClr val="0067B4"/>
          </a:solidFill>
          <a:latin typeface="Bookman Old Style" pitchFamily="18" charset="0"/>
        </a:defRPr>
      </a:lvl2pPr>
      <a:lvl3pPr algn="ctr" rtl="0" eaLnBrk="0" fontAlgn="base" hangingPunct="0">
        <a:spcBef>
          <a:spcPct val="0"/>
        </a:spcBef>
        <a:spcAft>
          <a:spcPct val="0"/>
        </a:spcAft>
        <a:defRPr sz="3900">
          <a:solidFill>
            <a:srgbClr val="0067B4"/>
          </a:solidFill>
          <a:latin typeface="Bookman Old Style" pitchFamily="18" charset="0"/>
        </a:defRPr>
      </a:lvl3pPr>
      <a:lvl4pPr algn="ctr" rtl="0" eaLnBrk="0" fontAlgn="base" hangingPunct="0">
        <a:spcBef>
          <a:spcPct val="0"/>
        </a:spcBef>
        <a:spcAft>
          <a:spcPct val="0"/>
        </a:spcAft>
        <a:defRPr sz="3900">
          <a:solidFill>
            <a:srgbClr val="0067B4"/>
          </a:solidFill>
          <a:latin typeface="Bookman Old Style" pitchFamily="18" charset="0"/>
        </a:defRPr>
      </a:lvl4pPr>
      <a:lvl5pPr algn="ctr" rtl="0" eaLnBrk="0" fontAlgn="base" hangingPunct="0">
        <a:spcBef>
          <a:spcPct val="0"/>
        </a:spcBef>
        <a:spcAft>
          <a:spcPct val="0"/>
        </a:spcAft>
        <a:defRPr sz="3900">
          <a:solidFill>
            <a:srgbClr val="0067B4"/>
          </a:solidFill>
          <a:latin typeface="Bookman Old Style" pitchFamily="18" charset="0"/>
        </a:defRPr>
      </a:lvl5pPr>
      <a:lvl6pPr marL="457200" algn="ctr" rtl="0" fontAlgn="base">
        <a:spcBef>
          <a:spcPct val="0"/>
        </a:spcBef>
        <a:spcAft>
          <a:spcPct val="0"/>
        </a:spcAft>
        <a:defRPr sz="3900">
          <a:solidFill>
            <a:srgbClr val="0067B4"/>
          </a:solidFill>
          <a:latin typeface="Bookman Old Style" pitchFamily="18" charset="0"/>
        </a:defRPr>
      </a:lvl6pPr>
      <a:lvl7pPr marL="914400" algn="ctr" rtl="0" fontAlgn="base">
        <a:spcBef>
          <a:spcPct val="0"/>
        </a:spcBef>
        <a:spcAft>
          <a:spcPct val="0"/>
        </a:spcAft>
        <a:defRPr sz="3900">
          <a:solidFill>
            <a:srgbClr val="0067B4"/>
          </a:solidFill>
          <a:latin typeface="Bookman Old Style" pitchFamily="18" charset="0"/>
        </a:defRPr>
      </a:lvl7pPr>
      <a:lvl8pPr marL="1371600" algn="ctr" rtl="0" fontAlgn="base">
        <a:spcBef>
          <a:spcPct val="0"/>
        </a:spcBef>
        <a:spcAft>
          <a:spcPct val="0"/>
        </a:spcAft>
        <a:defRPr sz="3900">
          <a:solidFill>
            <a:srgbClr val="0067B4"/>
          </a:solidFill>
          <a:latin typeface="Bookman Old Style" pitchFamily="18" charset="0"/>
        </a:defRPr>
      </a:lvl8pPr>
      <a:lvl9pPr marL="1828800" algn="ctr" rtl="0" fontAlgn="base">
        <a:spcBef>
          <a:spcPct val="0"/>
        </a:spcBef>
        <a:spcAft>
          <a:spcPct val="0"/>
        </a:spcAft>
        <a:defRPr sz="3900">
          <a:solidFill>
            <a:srgbClr val="0067B4"/>
          </a:solidFill>
          <a:latin typeface="Bookman Old Style" pitchFamily="18" charset="0"/>
        </a:defRPr>
      </a:lvl9pPr>
    </p:titleStyle>
    <p:bodyStyle>
      <a:lvl1pPr marL="404813" indent="-290513" algn="l" rtl="0" eaLnBrk="0" fontAlgn="base" hangingPunct="0">
        <a:lnSpc>
          <a:spcPct val="165000"/>
        </a:lnSpc>
        <a:spcBef>
          <a:spcPct val="0"/>
        </a:spcBef>
        <a:spcAft>
          <a:spcPct val="0"/>
        </a:spcAft>
        <a:buClr>
          <a:schemeClr val="tx2"/>
        </a:buClr>
        <a:buSzPct val="55000"/>
        <a:buFont typeface="Wingdings" pitchFamily="2" charset="2"/>
        <a:buChar char="u"/>
        <a:defRPr sz="2600" kern="1200">
          <a:solidFill>
            <a:srgbClr val="000000"/>
          </a:solidFill>
          <a:latin typeface="Times New Roman"/>
          <a:ea typeface="+mn-ea"/>
          <a:cs typeface="Times New Roman"/>
        </a:defRPr>
      </a:lvl1pPr>
      <a:lvl2pPr marL="682625" indent="-271463" algn="l" rtl="0" eaLnBrk="0" fontAlgn="base" hangingPunct="0">
        <a:lnSpc>
          <a:spcPct val="165000"/>
        </a:lnSpc>
        <a:spcBef>
          <a:spcPct val="0"/>
        </a:spcBef>
        <a:spcAft>
          <a:spcPct val="0"/>
        </a:spcAft>
        <a:buClr>
          <a:srgbClr val="007A37"/>
        </a:buClr>
        <a:buSzPct val="90000"/>
        <a:buFont typeface="Wingdings" pitchFamily="2" charset="2"/>
        <a:buChar char="§"/>
        <a:defRPr sz="2600" kern="1200">
          <a:solidFill>
            <a:srgbClr val="000000"/>
          </a:solidFill>
          <a:latin typeface="Times New Roman"/>
          <a:ea typeface="+mn-ea"/>
          <a:cs typeface="Times New Roman"/>
        </a:defRPr>
      </a:lvl2pPr>
      <a:lvl3pPr marL="1004888" indent="-228600" algn="l" rtl="0" eaLnBrk="0" fontAlgn="base" hangingPunct="0">
        <a:lnSpc>
          <a:spcPct val="165000"/>
        </a:lnSpc>
        <a:spcBef>
          <a:spcPct val="0"/>
        </a:spcBef>
        <a:spcAft>
          <a:spcPct val="0"/>
        </a:spcAft>
        <a:buSzPct val="70000"/>
        <a:buFont typeface="Calibri" pitchFamily="34" charset="0"/>
        <a:buChar char="•"/>
        <a:defRPr sz="2600" kern="1200">
          <a:solidFill>
            <a:srgbClr val="000000"/>
          </a:solidFill>
          <a:latin typeface="Times New Roman"/>
          <a:ea typeface="+mn-ea"/>
          <a:cs typeface="Times New Roman"/>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Times New Roman" pitchFamily="18" charset="0"/>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Times New Roman" pitchFamily="18"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17488"/>
            <a:ext cx="9066212" cy="77311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20688" y="938213"/>
            <a:ext cx="8442325"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 name="Rectangle 6"/>
          <p:cNvSpPr/>
          <p:nvPr/>
        </p:nvSpPr>
        <p:spPr>
          <a:xfrm flipH="1">
            <a:off x="9067800" y="0"/>
            <a:ext cx="122238" cy="6858000"/>
          </a:xfrm>
          <a:prstGeom prst="rect">
            <a:avLst/>
          </a:prstGeom>
          <a:solidFill>
            <a:srgbClr val="D000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a:solidFill>
                <a:prstClr val="white"/>
              </a:solidFill>
            </a:endParaRPr>
          </a:p>
        </p:txBody>
      </p:sp>
      <p:sp>
        <p:nvSpPr>
          <p:cNvPr id="8" name="Rectangle 7"/>
          <p:cNvSpPr/>
          <p:nvPr/>
        </p:nvSpPr>
        <p:spPr>
          <a:xfrm>
            <a:off x="9067800" y="1023938"/>
            <a:ext cx="122238" cy="685800"/>
          </a:xfrm>
          <a:prstGeom prst="rect">
            <a:avLst/>
          </a:prstGeom>
          <a:solidFill>
            <a:srgbClr val="7D0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dirty="0">
              <a:solidFill>
                <a:srgbClr val="C64847">
                  <a:lumMod val="75000"/>
                </a:srgbClr>
              </a:solidFill>
            </a:endParaRPr>
          </a:p>
        </p:txBody>
      </p:sp>
      <p:sp>
        <p:nvSpPr>
          <p:cNvPr id="10" name="TextBox 9"/>
          <p:cNvSpPr txBox="1"/>
          <p:nvPr/>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2564480444"/>
      </p:ext>
    </p:extLst>
  </p:cSld>
  <p:clrMap bg1="lt1" tx1="dk1" bg2="lt2" tx2="dk2" accent1="accent1" accent2="accent2" accent3="accent3" accent4="accent4" accent5="accent5" accent6="accent6" hlink="hlink" folHlink="folHlink"/>
  <p:sldLayoutIdLst>
    <p:sldLayoutId id="2147483784" r:id="rId1"/>
    <p:sldLayoutId id="2147483785" r:id="rId2"/>
  </p:sldLayoutIdLst>
  <p:txStyles>
    <p:titleStyle>
      <a:lvl1pPr algn="ctr" rtl="0" fontAlgn="base">
        <a:spcBef>
          <a:spcPct val="0"/>
        </a:spcBef>
        <a:spcAft>
          <a:spcPct val="0"/>
        </a:spcAft>
        <a:defRPr sz="3900" kern="1200" spc="-100">
          <a:solidFill>
            <a:srgbClr val="6600FF"/>
          </a:solidFill>
          <a:latin typeface="Bookman Old Style" pitchFamily="18" charset="0"/>
          <a:ea typeface="+mj-ea"/>
          <a:cs typeface="+mj-cs"/>
        </a:defRPr>
      </a:lvl1pPr>
      <a:lvl2pPr algn="ctr" rtl="0" fontAlgn="base">
        <a:spcBef>
          <a:spcPct val="0"/>
        </a:spcBef>
        <a:spcAft>
          <a:spcPct val="0"/>
        </a:spcAft>
        <a:defRPr sz="3900">
          <a:solidFill>
            <a:srgbClr val="6600FF"/>
          </a:solidFill>
          <a:latin typeface="Bookman Old Style" pitchFamily="18" charset="0"/>
        </a:defRPr>
      </a:lvl2pPr>
      <a:lvl3pPr algn="ctr" rtl="0" fontAlgn="base">
        <a:spcBef>
          <a:spcPct val="0"/>
        </a:spcBef>
        <a:spcAft>
          <a:spcPct val="0"/>
        </a:spcAft>
        <a:defRPr sz="3900">
          <a:solidFill>
            <a:srgbClr val="6600FF"/>
          </a:solidFill>
          <a:latin typeface="Bookman Old Style" pitchFamily="18" charset="0"/>
        </a:defRPr>
      </a:lvl3pPr>
      <a:lvl4pPr algn="ctr" rtl="0" fontAlgn="base">
        <a:spcBef>
          <a:spcPct val="0"/>
        </a:spcBef>
        <a:spcAft>
          <a:spcPct val="0"/>
        </a:spcAft>
        <a:defRPr sz="3900">
          <a:solidFill>
            <a:srgbClr val="6600FF"/>
          </a:solidFill>
          <a:latin typeface="Bookman Old Style" pitchFamily="18" charset="0"/>
        </a:defRPr>
      </a:lvl4pPr>
      <a:lvl5pPr algn="ctr" rtl="0" fontAlgn="base">
        <a:spcBef>
          <a:spcPct val="0"/>
        </a:spcBef>
        <a:spcAft>
          <a:spcPct val="0"/>
        </a:spcAft>
        <a:defRPr sz="3900">
          <a:solidFill>
            <a:srgbClr val="6600FF"/>
          </a:solidFill>
          <a:latin typeface="Bookman Old Style" pitchFamily="18" charset="0"/>
        </a:defRPr>
      </a:lvl5pPr>
      <a:lvl6pPr marL="457200" algn="ctr" rtl="0" fontAlgn="base">
        <a:spcBef>
          <a:spcPct val="0"/>
        </a:spcBef>
        <a:spcAft>
          <a:spcPct val="0"/>
        </a:spcAft>
        <a:defRPr sz="3900">
          <a:solidFill>
            <a:srgbClr val="6600FF"/>
          </a:solidFill>
          <a:latin typeface="Bookman Old Style" pitchFamily="18" charset="0"/>
        </a:defRPr>
      </a:lvl6pPr>
      <a:lvl7pPr marL="914400" algn="ctr" rtl="0" fontAlgn="base">
        <a:spcBef>
          <a:spcPct val="0"/>
        </a:spcBef>
        <a:spcAft>
          <a:spcPct val="0"/>
        </a:spcAft>
        <a:defRPr sz="3900">
          <a:solidFill>
            <a:srgbClr val="6600FF"/>
          </a:solidFill>
          <a:latin typeface="Bookman Old Style" pitchFamily="18" charset="0"/>
        </a:defRPr>
      </a:lvl7pPr>
      <a:lvl8pPr marL="1371600" algn="ctr" rtl="0" fontAlgn="base">
        <a:spcBef>
          <a:spcPct val="0"/>
        </a:spcBef>
        <a:spcAft>
          <a:spcPct val="0"/>
        </a:spcAft>
        <a:defRPr sz="3900">
          <a:solidFill>
            <a:srgbClr val="6600FF"/>
          </a:solidFill>
          <a:latin typeface="Bookman Old Style" pitchFamily="18" charset="0"/>
        </a:defRPr>
      </a:lvl8pPr>
      <a:lvl9pPr marL="1828800" algn="ctr" rtl="0" fontAlgn="base">
        <a:spcBef>
          <a:spcPct val="0"/>
        </a:spcBef>
        <a:spcAft>
          <a:spcPct val="0"/>
        </a:spcAft>
        <a:defRPr sz="3900">
          <a:solidFill>
            <a:srgbClr val="6600FF"/>
          </a:solidFill>
          <a:latin typeface="Bookman Old Style" pitchFamily="18" charset="0"/>
        </a:defRPr>
      </a:lvl9pPr>
    </p:titleStyle>
    <p:bodyStyle>
      <a:lvl1pPr marL="347663" indent="-347663" algn="l" rtl="0" fontAlgn="base">
        <a:lnSpc>
          <a:spcPct val="165000"/>
        </a:lnSpc>
        <a:spcBef>
          <a:spcPct val="0"/>
        </a:spcBef>
        <a:spcAft>
          <a:spcPct val="0"/>
        </a:spcAft>
        <a:buClr>
          <a:srgbClr val="7D00FA"/>
        </a:buClr>
        <a:buSzPct val="65000"/>
        <a:buFont typeface="Wingdings" pitchFamily="2" charset="2"/>
        <a:buChar char="q"/>
        <a:defRPr sz="2600" kern="1200">
          <a:solidFill>
            <a:srgbClr val="000000"/>
          </a:solidFill>
          <a:latin typeface="Sylfaen" pitchFamily="18" charset="0"/>
          <a:ea typeface="+mn-ea"/>
          <a:cs typeface="+mn-cs"/>
        </a:defRPr>
      </a:lvl1pPr>
      <a:lvl2pPr marL="625475" indent="-277813" algn="l" rtl="0" fontAlgn="base">
        <a:lnSpc>
          <a:spcPct val="165000"/>
        </a:lnSpc>
        <a:spcBef>
          <a:spcPct val="0"/>
        </a:spcBef>
        <a:spcAft>
          <a:spcPct val="0"/>
        </a:spcAft>
        <a:buClr>
          <a:srgbClr val="65D965"/>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fontAlgn="base">
        <a:lnSpc>
          <a:spcPct val="165000"/>
        </a:lnSpc>
        <a:spcBef>
          <a:spcPct val="0"/>
        </a:spcBef>
        <a:spcAft>
          <a:spcPct val="0"/>
        </a:spcAft>
        <a:buClr>
          <a:srgbClr val="F0EA00"/>
        </a:buClr>
        <a:buSzPct val="100000"/>
        <a:buFont typeface="Calibri" pitchFamily="34" charset="0"/>
        <a:buChar char="•"/>
        <a:defRPr sz="2600" kern="1200">
          <a:solidFill>
            <a:srgbClr val="000000"/>
          </a:solidFill>
          <a:latin typeface="Sylfaen" pitchFamily="18" charset="0"/>
          <a:ea typeface="+mn-ea"/>
          <a:cs typeface="+mn-cs"/>
        </a:defRPr>
      </a:lvl3pPr>
      <a:lvl4pPr marL="1279525" indent="-228600" algn="l" rtl="0" fontAlgn="base">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10.xml"/><Relationship Id="rId5" Type="http://schemas.openxmlformats.org/officeDocument/2006/relationships/hyperlink" Target="http://www.google.com/url?sa=t&amp;rct=j&amp;q=&amp;esrc=s&amp;source=video&amp;cd=1&amp;ved=0CB8QtwIwAA&amp;url=http://www.youtube.com/watch?v%3DpqfK-GLNjgA&amp;ei=8IvCVJWGJeLdsASun4EQ&amp;usg=AFQjCNH4bu02THzLg2GFHN2xtCkU1py4Dw&amp;sig2=6sI9sb8zvIf3zkBDwEjOTA&amp;bvm=bv.84349003,d.cWc&amp;cad=rja"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hyperlink" Target="http://www.google.com/url?sa=t&amp;rct=j&amp;q=&amp;esrc=s&amp;source=web&amp;cd=1&amp;cad=rja&amp;uact=8&amp;ved=0CCAQtwIwAA&amp;url=http://www.youtube.com/watch?v%3DWILDO5FIXbg&amp;ei=urC-VPLlEOm1sQTVgYLAAQ&amp;usg=AFQjCNEIf4bN9Esc2kGkDuNDFT_ovTNBxw&amp;sig2=i0YyxTsuQSUQxcTZzj7ykQ&amp;bvm=bv.83829542,d.cWc" TargetMode="External"/><Relationship Id="rId5" Type="http://schemas.openxmlformats.org/officeDocument/2006/relationships/hyperlink" Target="https://www.youtube.com/watch?v=GLEklCEKyx4" TargetMode="Externa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FElcYZ3YT8o"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hyperlink" Target="https://www.youtube.com/watch?v=3PM4GhlOXjk" TargetMode="External"/><Relationship Id="rId5" Type="http://schemas.openxmlformats.org/officeDocument/2006/relationships/image" Target="../media/image98.jpe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104.jpeg"/><Relationship Id="rId5" Type="http://schemas.openxmlformats.org/officeDocument/2006/relationships/image" Target="../media/image44.jpeg"/><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13.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124.jpeg"/><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26.jpeg"/></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2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30.jpeg"/></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3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5074444" y="2687873"/>
            <a:ext cx="6340475" cy="1421928"/>
          </a:xfrm>
          <a:prstGeom prst="rect">
            <a:avLst/>
          </a:prstGeom>
          <a:noFill/>
        </p:spPr>
        <p:txBody>
          <a:bodyPr>
            <a:spAutoFit/>
          </a:bodyPr>
          <a:lstStyle/>
          <a:p>
            <a:pPr algn="just">
              <a:lnSpc>
                <a:spcPct val="135000"/>
              </a:lnSpc>
              <a:spcBef>
                <a:spcPts val="1800"/>
              </a:spcBef>
              <a:defRPr/>
            </a:pPr>
            <a:r>
              <a:rPr lang="en-US" sz="3600" dirty="0">
                <a:solidFill>
                  <a:srgbClr val="0082B0">
                    <a:lumMod val="75000"/>
                  </a:srgbClr>
                </a:solidFill>
                <a:latin typeface="Dali" pitchFamily="2" charset="0"/>
                <a:cs typeface="Arial" pitchFamily="34" charset="0"/>
              </a:rPr>
              <a:t>Chapter </a:t>
            </a:r>
            <a:r>
              <a:rPr lang="en-US" sz="3600" dirty="0" smtClean="0">
                <a:solidFill>
                  <a:srgbClr val="0082B0">
                    <a:lumMod val="75000"/>
                  </a:srgbClr>
                </a:solidFill>
                <a:latin typeface="Dali" pitchFamily="2" charset="0"/>
                <a:cs typeface="Arial" pitchFamily="34" charset="0"/>
              </a:rPr>
              <a:t>9: </a:t>
            </a:r>
            <a:r>
              <a:rPr lang="en-US" sz="2800" dirty="0" smtClean="0">
                <a:solidFill>
                  <a:prstClr val="white"/>
                </a:solidFill>
                <a:latin typeface="Dali" pitchFamily="2" charset="0"/>
                <a:cs typeface="Arial" charset="0"/>
              </a:rPr>
              <a:t>Joints</a:t>
            </a:r>
            <a:r>
              <a:rPr lang="en-US" sz="2800" dirty="0">
                <a:solidFill>
                  <a:prstClr val="white"/>
                </a:solidFill>
                <a:latin typeface="Dali" pitchFamily="2" charset="0"/>
                <a:cs typeface="Arial" charset="0"/>
              </a:rPr>
              <a:t>	</a:t>
            </a:r>
            <a:r>
              <a:rPr lang="en-US" sz="2800" dirty="0">
                <a:solidFill>
                  <a:srgbClr val="F0AD00">
                    <a:lumMod val="75000"/>
                  </a:srgbClr>
                </a:solidFill>
                <a:latin typeface="Dali" pitchFamily="2" charset="0"/>
                <a:cs typeface="Arial" charset="0"/>
              </a:rPr>
              <a:t>A&amp;P  </a:t>
            </a:r>
            <a:r>
              <a:rPr lang="en-US" sz="2800" dirty="0" smtClean="0">
                <a:solidFill>
                  <a:srgbClr val="F0AD00">
                    <a:lumMod val="75000"/>
                  </a:srgbClr>
                </a:solidFill>
                <a:latin typeface="Dali" pitchFamily="2" charset="0"/>
                <a:cs typeface="Arial" charset="0"/>
              </a:rPr>
              <a:t>winter 2014      </a:t>
            </a:r>
            <a:r>
              <a:rPr lang="en-US" sz="2800" dirty="0" err="1">
                <a:solidFill>
                  <a:srgbClr val="F0AD00">
                    <a:lumMod val="75000"/>
                  </a:srgbClr>
                </a:solidFill>
                <a:latin typeface="Dali" pitchFamily="2" charset="0"/>
                <a:cs typeface="Arial" charset="0"/>
              </a:rPr>
              <a:t>mr.</a:t>
            </a:r>
            <a:r>
              <a:rPr lang="en-US" sz="2800" dirty="0">
                <a:solidFill>
                  <a:srgbClr val="F0AD00">
                    <a:lumMod val="75000"/>
                  </a:srgbClr>
                </a:solidFill>
                <a:latin typeface="Dali" pitchFamily="2" charset="0"/>
                <a:cs typeface="Arial" charset="0"/>
              </a:rPr>
              <a:t> e 	       SRCS</a:t>
            </a:r>
            <a:endParaRPr lang="en-US" sz="2800" dirty="0">
              <a:solidFill>
                <a:srgbClr val="F0AD00">
                  <a:lumMod val="75000"/>
                </a:srgbClr>
              </a:solidFill>
              <a:latin typeface="Dali" pitchFamily="2" charset="0"/>
              <a:cs typeface="Arial" pitchFamily="34" charset="0"/>
            </a:endParaRPr>
          </a:p>
        </p:txBody>
      </p:sp>
      <p:pic>
        <p:nvPicPr>
          <p:cNvPr id="1026" name="Picture 2" descr="\\SRP\School\Users\CEckart\My Documents\My Pictures\joints 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399" y="1037155"/>
            <a:ext cx="4105275" cy="478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8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8196" name="Picture 4" descr="http://pad2.whstatic.com/images/thumb/b/b2/Crack-Your-Neck-Step-20.jpg/670px-Crack-Your-Neck-Step-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05" y="736580"/>
            <a:ext cx="1893492" cy="1421532"/>
          </a:xfrm>
          <a:prstGeom prst="rect">
            <a:avLst/>
          </a:prstGeom>
          <a:noFill/>
          <a:extLst>
            <a:ext uri="{909E8E84-426E-40DD-AFC4-6F175D3DCCD1}">
              <a14:hiddenFill xmlns:a14="http://schemas.microsoft.com/office/drawing/2010/main">
                <a:solidFill>
                  <a:srgbClr val="FFFFFF"/>
                </a:solidFill>
              </a14:hiddenFill>
            </a:ext>
          </a:extLst>
        </p:spPr>
      </p:pic>
      <p:pic>
        <p:nvPicPr>
          <p:cNvPr id="157698" name="Picture 2" descr="http://www.freakingnews.com/pictures/74000/The-Operation-Game-by-Rembrandt-74090.jpg"/>
          <p:cNvPicPr>
            <a:picLocks noChangeAspect="1" noChangeArrowheads="1"/>
          </p:cNvPicPr>
          <p:nvPr/>
        </p:nvPicPr>
        <p:blipFill>
          <a:blip r:embed="rId3"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Cracking knuckles/joints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784651" y="871870"/>
            <a:ext cx="3934047" cy="4749001"/>
          </a:xfrm>
          <a:prstGeom prst="wedgeRoundRectCallout">
            <a:avLst>
              <a:gd name="adj1" fmla="val 13369"/>
              <a:gd name="adj2" fmla="val 6435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When the synovial cavity expands, the pressure of the synovial fluid decreases, creating a partial vacuum. The suction draws carbon dioxide and oxygen out of the blood vessels in the synovial membrane, forming bubbles in the </a:t>
            </a:r>
            <a:r>
              <a:rPr lang="en-US" sz="2000" dirty="0" smtClean="0">
                <a:solidFill>
                  <a:schemeClr val="tx1"/>
                </a:solidFill>
              </a:rPr>
              <a:t>fluid (think “insolubility” from </a:t>
            </a:r>
            <a:r>
              <a:rPr lang="en-US" sz="2000" dirty="0" err="1" smtClean="0">
                <a:solidFill>
                  <a:schemeClr val="tx1"/>
                </a:solidFill>
              </a:rPr>
              <a:t>chem</a:t>
            </a:r>
            <a:r>
              <a:rPr lang="en-US" sz="2000" dirty="0" smtClean="0">
                <a:solidFill>
                  <a:schemeClr val="tx1"/>
                </a:solidFill>
              </a:rPr>
              <a:t>). </a:t>
            </a:r>
            <a:r>
              <a:rPr lang="en-US" sz="2000" dirty="0">
                <a:solidFill>
                  <a:schemeClr val="tx1"/>
                </a:solidFill>
              </a:rPr>
              <a:t>When the bubbles are forced </a:t>
            </a:r>
            <a:r>
              <a:rPr lang="en-US" sz="2000" dirty="0" smtClean="0">
                <a:solidFill>
                  <a:schemeClr val="tx1"/>
                </a:solidFill>
              </a:rPr>
              <a:t>out of solution, </a:t>
            </a:r>
            <a:r>
              <a:rPr lang="en-US" sz="2000" dirty="0">
                <a:solidFill>
                  <a:schemeClr val="tx1"/>
                </a:solidFill>
              </a:rPr>
              <a:t>as when the fingers are </a:t>
            </a:r>
            <a:r>
              <a:rPr lang="en-US" sz="2000" dirty="0" err="1">
                <a:solidFill>
                  <a:schemeClr val="tx1"/>
                </a:solidFill>
              </a:rPr>
              <a:t>hyperflexed</a:t>
            </a:r>
            <a:r>
              <a:rPr lang="en-US" sz="2000" dirty="0">
                <a:solidFill>
                  <a:schemeClr val="tx1"/>
                </a:solidFill>
              </a:rPr>
              <a:t>, the cracking or popping sound is heard as the gases are driven </a:t>
            </a:r>
            <a:r>
              <a:rPr lang="en-US" sz="2000" smtClean="0">
                <a:solidFill>
                  <a:schemeClr val="tx1"/>
                </a:solidFill>
              </a:rPr>
              <a:t>out of solution</a:t>
            </a:r>
            <a:r>
              <a:rPr lang="en-US" sz="2000" dirty="0">
                <a:solidFill>
                  <a:schemeClr val="tx1"/>
                </a:solidFill>
              </a:rPr>
              <a:t>.</a:t>
            </a:r>
            <a:endParaRPr lang="en-US" sz="2000" dirty="0">
              <a:solidFill>
                <a:schemeClr val="tx1"/>
              </a:solidFill>
              <a:effectLst>
                <a:outerShdw blurRad="38100" dist="38100" dir="2700000" algn="tl">
                  <a:srgbClr val="000000">
                    <a:alpha val="43137"/>
                  </a:srgbClr>
                </a:outerShdw>
              </a:effectLst>
            </a:endParaRPr>
          </a:p>
        </p:txBody>
      </p:sp>
      <p:sp>
        <p:nvSpPr>
          <p:cNvPr id="2" name="Rectangle 1"/>
          <p:cNvSpPr/>
          <p:nvPr/>
        </p:nvSpPr>
        <p:spPr>
          <a:xfrm>
            <a:off x="171947" y="3884866"/>
            <a:ext cx="3623876" cy="2800767"/>
          </a:xfrm>
          <a:prstGeom prst="rect">
            <a:avLst/>
          </a:prstGeom>
        </p:spPr>
        <p:txBody>
          <a:bodyPr wrap="square">
            <a:spAutoFit/>
          </a:bodyPr>
          <a:lstStyle/>
          <a:p>
            <a:r>
              <a:rPr lang="en-US" sz="1600" dirty="0" smtClean="0">
                <a:solidFill>
                  <a:schemeClr val="bg1">
                    <a:lumMod val="75000"/>
                  </a:schemeClr>
                </a:solidFill>
              </a:rPr>
              <a:t>A </a:t>
            </a:r>
            <a:r>
              <a:rPr lang="en-US" sz="1600" dirty="0">
                <a:solidFill>
                  <a:schemeClr val="bg1">
                    <a:lumMod val="75000"/>
                  </a:schemeClr>
                </a:solidFill>
              </a:rPr>
              <a:t>study </a:t>
            </a:r>
            <a:r>
              <a:rPr lang="en-US" sz="1600" dirty="0" smtClean="0">
                <a:solidFill>
                  <a:schemeClr val="bg1">
                    <a:lumMod val="75000"/>
                  </a:schemeClr>
                </a:solidFill>
              </a:rPr>
              <a:t>was done in which they compared </a:t>
            </a:r>
            <a:r>
              <a:rPr lang="en-US" sz="1600" dirty="0">
                <a:solidFill>
                  <a:schemeClr val="bg1">
                    <a:lumMod val="75000"/>
                  </a:schemeClr>
                </a:solidFill>
              </a:rPr>
              <a:t>knuckle crackers vs. non-crackers and found the crackers didn’t have increased rates of arthritis in old age. They did find however, that those who did habitually crack their knuckles were more likely to have hand swelling and decreased grip strength and they suggest that habitual knuckle cracking should be avoided.</a:t>
            </a:r>
          </a:p>
        </p:txBody>
      </p:sp>
      <p:pic>
        <p:nvPicPr>
          <p:cNvPr id="8194" name="Picture 2" descr="marqueeImages_crackingKnucklesMy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3" y="1924493"/>
            <a:ext cx="3954942" cy="1752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25972" y="6380660"/>
            <a:ext cx="5135526" cy="369332"/>
          </a:xfrm>
          <a:prstGeom prst="rect">
            <a:avLst/>
          </a:prstGeom>
          <a:solidFill>
            <a:schemeClr val="bg1">
              <a:lumMod val="75000"/>
            </a:schemeClr>
          </a:solidFill>
        </p:spPr>
        <p:txBody>
          <a:bodyPr wrap="square">
            <a:spAutoFit/>
          </a:bodyPr>
          <a:lstStyle/>
          <a:p>
            <a:r>
              <a:rPr lang="en-US" sz="1800" b="1" dirty="0">
                <a:hlinkClick r:id="rId5"/>
              </a:rPr>
              <a:t>Why Do Joints Pop And Crack? - YouTube</a:t>
            </a:r>
            <a:endParaRPr lang="en-US" sz="1800" b="1" dirty="0"/>
          </a:p>
        </p:txBody>
      </p:sp>
    </p:spTree>
    <p:extLst>
      <p:ext uri="{BB962C8B-B14F-4D97-AF65-F5344CB8AC3E}">
        <p14:creationId xmlns:p14="http://schemas.microsoft.com/office/powerpoint/2010/main" val="149149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500"/>
                                        <p:tgtEl>
                                          <p:spTgt spid="81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fade">
                                      <p:cBhvr>
                                        <p:cTn id="27" dur="500"/>
                                        <p:tgtEl>
                                          <p:spTgt spid="819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ap13_fig_09_03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029200" y="2965450"/>
            <a:ext cx="3954463" cy="3568700"/>
          </a:xfrm>
          <a:prstGeom prst="rect">
            <a:avLst/>
          </a:prstGeom>
          <a:noFill/>
          <a:ln w="9525">
            <a:noFill/>
            <a:miter lim="800000"/>
            <a:headEnd/>
            <a:tailEnd/>
          </a:ln>
        </p:spPr>
      </p:pic>
      <p:sp>
        <p:nvSpPr>
          <p:cNvPr id="17410" name="Rectangle 3"/>
          <p:cNvSpPr>
            <a:spLocks noGrp="1" noChangeArrowheads="1"/>
          </p:cNvSpPr>
          <p:nvPr>
            <p:ph idx="1"/>
          </p:nvPr>
        </p:nvSpPr>
        <p:spPr>
          <a:xfrm>
            <a:off x="446088" y="908050"/>
            <a:ext cx="8534400" cy="5791200"/>
          </a:xfrm>
        </p:spPr>
        <p:txBody>
          <a:bodyPr/>
          <a:lstStyle/>
          <a:p>
            <a:pPr>
              <a:spcBef>
                <a:spcPct val="0"/>
              </a:spcBef>
            </a:pPr>
            <a:r>
              <a:rPr dirty="0"/>
              <a:t>The synovial membrane secretes </a:t>
            </a:r>
            <a:r>
              <a:rPr b="1" dirty="0">
                <a:solidFill>
                  <a:srgbClr val="008000"/>
                </a:solidFill>
              </a:rPr>
              <a:t>synovial fluid </a:t>
            </a:r>
            <a:r>
              <a:rPr dirty="0"/>
              <a:t>which functions to </a:t>
            </a:r>
            <a:r>
              <a:rPr b="1" dirty="0"/>
              <a:t>reduce friction </a:t>
            </a:r>
            <a:r>
              <a:rPr dirty="0"/>
              <a:t>by lubricating the joint and </a:t>
            </a:r>
            <a:r>
              <a:rPr b="1" dirty="0"/>
              <a:t>absorbing shocks</a:t>
            </a:r>
            <a:r>
              <a:rPr dirty="0"/>
              <a:t>. It also </a:t>
            </a:r>
            <a:r>
              <a:rPr b="1" dirty="0"/>
              <a:t>supplies oxygen and nutrients </a:t>
            </a:r>
            <a:r>
              <a:rPr dirty="0"/>
              <a:t>to the cartilage, while </a:t>
            </a:r>
            <a:r>
              <a:rPr b="1" dirty="0"/>
              <a:t>removing</a:t>
            </a:r>
            <a:r>
              <a:rPr dirty="0"/>
              <a:t> carbon  </a:t>
            </a:r>
          </a:p>
          <a:p>
            <a:pPr>
              <a:spcBef>
                <a:spcPct val="0"/>
              </a:spcBef>
              <a:buFont typeface="Wingdings" pitchFamily="2" charset="2"/>
              <a:buNone/>
            </a:pPr>
            <a:r>
              <a:rPr dirty="0"/>
              <a:t>	dioxide and metabolic </a:t>
            </a:r>
            <a:r>
              <a:rPr b="1" dirty="0"/>
              <a:t>wastes</a:t>
            </a:r>
            <a:r>
              <a:rPr dirty="0"/>
              <a:t>.</a:t>
            </a:r>
          </a:p>
          <a:p>
            <a:pPr lvl="1">
              <a:spcBef>
                <a:spcPct val="0"/>
              </a:spcBef>
            </a:pPr>
            <a:r>
              <a:rPr dirty="0"/>
              <a:t>The major </a:t>
            </a:r>
          </a:p>
          <a:p>
            <a:pPr lvl="1">
              <a:spcBef>
                <a:spcPct val="0"/>
              </a:spcBef>
              <a:buFont typeface="Wingdings" pitchFamily="2" charset="2"/>
              <a:buNone/>
            </a:pPr>
            <a:r>
              <a:rPr dirty="0"/>
              <a:t>	joints of the </a:t>
            </a:r>
          </a:p>
          <a:p>
            <a:pPr lvl="1">
              <a:spcBef>
                <a:spcPct val="0"/>
              </a:spcBef>
              <a:buFont typeface="Wingdings" pitchFamily="2" charset="2"/>
              <a:buNone/>
            </a:pPr>
            <a:r>
              <a:rPr dirty="0"/>
              <a:t>	arms, hips, and legs</a:t>
            </a:r>
          </a:p>
        </p:txBody>
      </p:sp>
      <p:sp>
        <p:nvSpPr>
          <p:cNvPr id="7" name="Rectangle 2"/>
          <p:cNvSpPr>
            <a:spLocks noGrp="1" noChangeArrowheads="1"/>
          </p:cNvSpPr>
          <p:nvPr>
            <p:ph type="title"/>
          </p:nvPr>
        </p:nvSpPr>
        <p:spPr>
          <a:xfrm>
            <a:off x="0" y="176213"/>
            <a:ext cx="9144000" cy="838200"/>
          </a:xfrm>
        </p:spPr>
        <p:txBody>
          <a:bodyPr/>
          <a:lstStyle/>
          <a:p>
            <a:pPr fontAlgn="auto">
              <a:spcAft>
                <a:spcPts val="0"/>
              </a:spcAft>
              <a:defRPr/>
            </a:pPr>
            <a:r>
              <a:rPr smtClean="0"/>
              <a:t>Classification by Structure</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Aspiration of Synovial Fluid</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5237472" y="1783768"/>
            <a:ext cx="3455894" cy="3550024"/>
          </a:xfrm>
          <a:prstGeom prst="wedgeRoundRectCallout">
            <a:avLst>
              <a:gd name="adj1" fmla="val 29853"/>
              <a:gd name="adj2" fmla="val 7322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Various injuries or diseases may cause buildup of synovial fluid in a joint cavity, causing pain and decreased mobility. To decrease pressure and pain a needle is inserted into the cavity and it withdraws fluid, which is then used for diagnostic purposes.</a:t>
            </a:r>
            <a:endParaRPr lang="en-US" sz="2000" dirty="0">
              <a:solidFill>
                <a:prstClr val="black"/>
              </a:solidFill>
              <a:effectLst>
                <a:outerShdw blurRad="38100" dist="38100" dir="2700000" algn="tl">
                  <a:srgbClr val="000000">
                    <a:alpha val="43137"/>
                  </a:srgbClr>
                </a:outerShdw>
              </a:effectLst>
            </a:endParaRPr>
          </a:p>
        </p:txBody>
      </p:sp>
      <p:pic>
        <p:nvPicPr>
          <p:cNvPr id="5122" name="Picture 2" descr="http://ts1.mm.bing.net/th?&amp;id=HN.608050323036570035&amp;w=300&amp;h=300&amp;c=0&amp;pid=1.9&amp;rs=0&amp;p=0"/>
          <p:cNvPicPr>
            <a:picLocks noChangeAspect="1" noChangeArrowheads="1"/>
          </p:cNvPicPr>
          <p:nvPr/>
        </p:nvPicPr>
        <p:blipFill>
          <a:blip r:embed="rId3" cstate="print"/>
          <a:srcRect/>
          <a:stretch>
            <a:fillRect/>
          </a:stretch>
        </p:blipFill>
        <p:spPr bwMode="auto">
          <a:xfrm>
            <a:off x="424516" y="672352"/>
            <a:ext cx="3407896" cy="4139145"/>
          </a:xfrm>
          <a:prstGeom prst="rect">
            <a:avLst/>
          </a:prstGeom>
          <a:noFill/>
        </p:spPr>
      </p:pic>
      <p:sp>
        <p:nvSpPr>
          <p:cNvPr id="16" name="Oval 15"/>
          <p:cNvSpPr/>
          <p:nvPr/>
        </p:nvSpPr>
        <p:spPr>
          <a:xfrm>
            <a:off x="1573307" y="2407022"/>
            <a:ext cx="699247" cy="712693"/>
          </a:xfrm>
          <a:prstGeom prst="ellipse">
            <a:avLst/>
          </a:prstGeom>
          <a:no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ffectLst>
                <a:outerShdw blurRad="38100" dist="38100" dir="2700000" algn="tl">
                  <a:srgbClr val="000000">
                    <a:alpha val="43137"/>
                  </a:srgbClr>
                </a:outerShdw>
              </a:effectLst>
            </a:endParaRPr>
          </a:p>
        </p:txBody>
      </p:sp>
      <p:pic>
        <p:nvPicPr>
          <p:cNvPr id="5124" name="Picture 4" descr="http://www.netterimages.com/images/vtn/000/000/010/10496-150x150.jpg"/>
          <p:cNvPicPr>
            <a:picLocks noChangeAspect="1" noChangeArrowheads="1"/>
          </p:cNvPicPr>
          <p:nvPr/>
        </p:nvPicPr>
        <p:blipFill>
          <a:blip r:embed="rId4" cstate="print"/>
          <a:srcRect/>
          <a:stretch>
            <a:fillRect/>
          </a:stretch>
        </p:blipFill>
        <p:spPr bwMode="auto">
          <a:xfrm>
            <a:off x="680010" y="2539066"/>
            <a:ext cx="3811308" cy="3811308"/>
          </a:xfrm>
          <a:prstGeom prst="rect">
            <a:avLst/>
          </a:prstGeom>
          <a:noFill/>
        </p:spPr>
      </p:pic>
      <p:pic>
        <p:nvPicPr>
          <p:cNvPr id="5126" name="Picture 6" descr="http://www.rheumtutor.com/wp-content/uploads/2013/05/160-mls-Synovial-Fluid.jpg"/>
          <p:cNvPicPr>
            <a:picLocks noChangeAspect="1" noChangeArrowheads="1"/>
          </p:cNvPicPr>
          <p:nvPr/>
        </p:nvPicPr>
        <p:blipFill>
          <a:blip r:embed="rId5" cstate="print"/>
          <a:srcRect/>
          <a:stretch>
            <a:fillRect/>
          </a:stretch>
        </p:blipFill>
        <p:spPr bwMode="auto">
          <a:xfrm>
            <a:off x="228601" y="3349034"/>
            <a:ext cx="4370294" cy="3280366"/>
          </a:xfrm>
          <a:prstGeom prst="rect">
            <a:avLst/>
          </a:prstGeom>
          <a:noFill/>
        </p:spPr>
      </p:pic>
    </p:spTree>
    <p:extLst>
      <p:ext uri="{BB962C8B-B14F-4D97-AF65-F5344CB8AC3E}">
        <p14:creationId xmlns:p14="http://schemas.microsoft.com/office/powerpoint/2010/main" val="311184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2000"/>
                                        <p:tgtEl>
                                          <p:spTgt spid="51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26"/>
                                        </p:tgtEl>
                                        <p:attrNameLst>
                                          <p:attrName>style.visibility</p:attrName>
                                        </p:attrNameLst>
                                      </p:cBhvr>
                                      <p:to>
                                        <p:strVal val="visible"/>
                                      </p:to>
                                    </p:set>
                                    <p:animEffect transition="in" filter="fade">
                                      <p:cBhvr>
                                        <p:cTn id="33"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Torn Cartilage &amp; Arthroscopy</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029075" y="1008530"/>
            <a:ext cx="5114925" cy="4241520"/>
          </a:xfrm>
          <a:prstGeom prst="wedgeRoundRectCallout">
            <a:avLst>
              <a:gd name="adj1" fmla="val 27470"/>
              <a:gd name="adj2" fmla="val 7181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effectLst>
                <a:outerShdw blurRad="38100" dist="38100" dir="2700000" algn="tl">
                  <a:srgbClr val="000000">
                    <a:alpha val="43137"/>
                  </a:srgbClr>
                </a:outerShdw>
              </a:effectLst>
            </a:endParaRPr>
          </a:p>
        </p:txBody>
      </p:sp>
      <p:sp>
        <p:nvSpPr>
          <p:cNvPr id="14" name="TextBox 13"/>
          <p:cNvSpPr txBox="1"/>
          <p:nvPr/>
        </p:nvSpPr>
        <p:spPr>
          <a:xfrm>
            <a:off x="4141695" y="968188"/>
            <a:ext cx="5002305" cy="4135106"/>
          </a:xfrm>
          <a:prstGeom prst="rect">
            <a:avLst/>
          </a:prstGeom>
          <a:noFill/>
        </p:spPr>
        <p:txBody>
          <a:bodyPr wrap="square" rtlCol="0">
            <a:spAutoFit/>
          </a:bodyPr>
          <a:lstStyle/>
          <a:p>
            <a:pPr algn="ctr">
              <a:lnSpc>
                <a:spcPct val="120000"/>
              </a:lnSpc>
            </a:pPr>
            <a:r>
              <a:rPr lang="en-US" sz="2000" dirty="0" smtClean="0">
                <a:solidFill>
                  <a:prstClr val="black"/>
                </a:solidFill>
                <a:latin typeface="Sylfaen" pitchFamily="18" charset="0"/>
              </a:rPr>
              <a:t>The tearing of the menisci in the knee is common among athletes. The damaged cartilage may begin to wear and cause arthritis in the future if not surgically treated.  An </a:t>
            </a:r>
            <a:r>
              <a:rPr lang="en-US" sz="2000" b="1" dirty="0" smtClean="0">
                <a:solidFill>
                  <a:prstClr val="black"/>
                </a:solidFill>
                <a:latin typeface="Sylfaen" pitchFamily="18" charset="0"/>
              </a:rPr>
              <a:t>arthroscopy</a:t>
            </a:r>
            <a:r>
              <a:rPr lang="en-US" sz="2000" dirty="0" smtClean="0">
                <a:solidFill>
                  <a:prstClr val="black"/>
                </a:solidFill>
                <a:latin typeface="Sylfaen" pitchFamily="18" charset="0"/>
              </a:rPr>
              <a:t> is a minimally invasive procedure that involves examination of the interior of the joint with an </a:t>
            </a:r>
            <a:r>
              <a:rPr lang="en-US" sz="2000" dirty="0" err="1" smtClean="0">
                <a:solidFill>
                  <a:prstClr val="black"/>
                </a:solidFill>
                <a:latin typeface="Sylfaen" pitchFamily="18" charset="0"/>
              </a:rPr>
              <a:t>arthroscope</a:t>
            </a:r>
            <a:r>
              <a:rPr lang="en-US" sz="2000" dirty="0" smtClean="0">
                <a:solidFill>
                  <a:prstClr val="black"/>
                </a:solidFill>
                <a:latin typeface="Sylfaen" pitchFamily="18" charset="0"/>
              </a:rPr>
              <a:t> (lighted, pencil-thin fiber optic camera) in order to inspect/treat the nature of the damage and progression of disease.</a:t>
            </a:r>
          </a:p>
        </p:txBody>
      </p:sp>
      <p:pic>
        <p:nvPicPr>
          <p:cNvPr id="4098" name="Picture 2" descr="http://images.emedicinehealth.com/images/featured/detail_torn_meniscus.jpg"/>
          <p:cNvPicPr>
            <a:picLocks noChangeAspect="1" noChangeArrowheads="1"/>
          </p:cNvPicPr>
          <p:nvPr/>
        </p:nvPicPr>
        <p:blipFill>
          <a:blip r:embed="rId3" cstate="print"/>
          <a:srcRect/>
          <a:stretch>
            <a:fillRect/>
          </a:stretch>
        </p:blipFill>
        <p:spPr bwMode="auto">
          <a:xfrm>
            <a:off x="276599" y="851647"/>
            <a:ext cx="4457700" cy="3028950"/>
          </a:xfrm>
          <a:prstGeom prst="rect">
            <a:avLst/>
          </a:prstGeom>
          <a:noFill/>
        </p:spPr>
      </p:pic>
      <p:pic>
        <p:nvPicPr>
          <p:cNvPr id="4100" name="Picture 4" descr="http://www.vangsnessmd.com/images/proc_img_meniacal02.gif"/>
          <p:cNvPicPr>
            <a:picLocks noChangeAspect="1" noChangeArrowheads="1"/>
          </p:cNvPicPr>
          <p:nvPr/>
        </p:nvPicPr>
        <p:blipFill>
          <a:blip r:embed="rId4" cstate="print"/>
          <a:srcRect/>
          <a:stretch>
            <a:fillRect/>
          </a:stretch>
        </p:blipFill>
        <p:spPr bwMode="auto">
          <a:xfrm>
            <a:off x="0" y="2587531"/>
            <a:ext cx="4437530" cy="2662519"/>
          </a:xfrm>
          <a:prstGeom prst="rect">
            <a:avLst/>
          </a:prstGeom>
          <a:noFill/>
        </p:spPr>
      </p:pic>
      <p:pic>
        <p:nvPicPr>
          <p:cNvPr id="4102" name="Picture 6" descr="http://www.aamedicalstore.com/media/catalog/product/cache/1/image/800x800/9df78eab33525d08d6e5fb8d27136e95/d/y/dyonics_4mm_70_auto.jpg"/>
          <p:cNvPicPr>
            <a:picLocks noChangeAspect="1" noChangeArrowheads="1"/>
          </p:cNvPicPr>
          <p:nvPr/>
        </p:nvPicPr>
        <p:blipFill>
          <a:blip r:embed="rId5" cstate="print"/>
          <a:srcRect/>
          <a:stretch>
            <a:fillRect/>
          </a:stretch>
        </p:blipFill>
        <p:spPr bwMode="auto">
          <a:xfrm>
            <a:off x="627529" y="1653989"/>
            <a:ext cx="3025588" cy="3025588"/>
          </a:xfrm>
          <a:prstGeom prst="rect">
            <a:avLst/>
          </a:prstGeom>
          <a:noFill/>
        </p:spPr>
      </p:pic>
      <p:pic>
        <p:nvPicPr>
          <p:cNvPr id="4104" name="Picture 8" descr="http://www.tennesseeorthopedics.com/images/arthroscopy.jpg"/>
          <p:cNvPicPr>
            <a:picLocks noChangeAspect="1" noChangeArrowheads="1"/>
          </p:cNvPicPr>
          <p:nvPr/>
        </p:nvPicPr>
        <p:blipFill>
          <a:blip r:embed="rId6" cstate="print"/>
          <a:srcRect/>
          <a:stretch>
            <a:fillRect/>
          </a:stretch>
        </p:blipFill>
        <p:spPr bwMode="auto">
          <a:xfrm>
            <a:off x="222810" y="3755578"/>
            <a:ext cx="4349190" cy="3102422"/>
          </a:xfrm>
          <a:prstGeom prst="rect">
            <a:avLst/>
          </a:prstGeom>
          <a:noFill/>
        </p:spPr>
      </p:pic>
    </p:spTree>
    <p:extLst>
      <p:ext uri="{BB962C8B-B14F-4D97-AF65-F5344CB8AC3E}">
        <p14:creationId xmlns:p14="http://schemas.microsoft.com/office/powerpoint/2010/main" val="232667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20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20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20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smtClean="0"/>
              <a:t>Classification by Function</a:t>
            </a:r>
            <a:endParaRPr/>
          </a:p>
        </p:txBody>
      </p:sp>
      <p:sp>
        <p:nvSpPr>
          <p:cNvPr id="19458" name="Rectangle 3"/>
          <p:cNvSpPr>
            <a:spLocks noGrp="1" noChangeArrowheads="1"/>
          </p:cNvSpPr>
          <p:nvPr>
            <p:ph idx="1"/>
          </p:nvPr>
        </p:nvSpPr>
        <p:spPr>
          <a:xfrm>
            <a:off x="481013" y="977900"/>
            <a:ext cx="7896225" cy="5791200"/>
          </a:xfrm>
        </p:spPr>
        <p:txBody>
          <a:bodyPr/>
          <a:lstStyle/>
          <a:p>
            <a:pPr>
              <a:spcBef>
                <a:spcPct val="0"/>
              </a:spcBef>
            </a:pPr>
            <a:r>
              <a:rPr b="1" dirty="0" err="1">
                <a:solidFill>
                  <a:srgbClr val="008000"/>
                </a:solidFill>
              </a:rPr>
              <a:t>Synarthroses</a:t>
            </a:r>
            <a:r>
              <a:rPr b="1" dirty="0">
                <a:solidFill>
                  <a:srgbClr val="008000"/>
                </a:solidFill>
              </a:rPr>
              <a:t> </a:t>
            </a:r>
            <a:r>
              <a:rPr dirty="0"/>
              <a:t>are </a:t>
            </a:r>
            <a:r>
              <a:rPr b="1" dirty="0">
                <a:solidFill>
                  <a:srgbClr val="C00000"/>
                </a:solidFill>
              </a:rPr>
              <a:t>immoveable</a:t>
            </a:r>
            <a:r>
              <a:rPr dirty="0"/>
              <a:t> joints, like the fibrous joints of the skull. </a:t>
            </a:r>
          </a:p>
          <a:p>
            <a:pPr>
              <a:spcBef>
                <a:spcPct val="0"/>
              </a:spcBef>
            </a:pPr>
            <a:r>
              <a:rPr b="1" dirty="0" err="1">
                <a:solidFill>
                  <a:srgbClr val="008000"/>
                </a:solidFill>
              </a:rPr>
              <a:t>Amphiarthroses</a:t>
            </a:r>
            <a:r>
              <a:rPr dirty="0"/>
              <a:t> are </a:t>
            </a:r>
            <a:r>
              <a:rPr b="1" dirty="0">
                <a:solidFill>
                  <a:schemeClr val="accent2">
                    <a:lumMod val="75000"/>
                  </a:schemeClr>
                </a:solidFill>
              </a:rPr>
              <a:t>slightly movable </a:t>
            </a:r>
            <a:r>
              <a:rPr dirty="0"/>
              <a:t>joints like the cartilaginous pubic symphysis.</a:t>
            </a:r>
          </a:p>
          <a:p>
            <a:pPr>
              <a:spcBef>
                <a:spcPct val="0"/>
              </a:spcBef>
            </a:pPr>
            <a:r>
              <a:rPr b="1" dirty="0" err="1">
                <a:solidFill>
                  <a:srgbClr val="008000"/>
                </a:solidFill>
              </a:rPr>
              <a:t>Diarthroses</a:t>
            </a:r>
            <a:r>
              <a:rPr dirty="0"/>
              <a:t> are </a:t>
            </a:r>
            <a:r>
              <a:rPr b="1" dirty="0">
                <a:solidFill>
                  <a:schemeClr val="accent4">
                    <a:lumMod val="75000"/>
                  </a:schemeClr>
                </a:solidFill>
              </a:rPr>
              <a:t>freely moveable </a:t>
            </a:r>
            <a:r>
              <a:rPr dirty="0"/>
              <a:t>joints like the big “ball and socket” synovial joints of the shoulder and hip.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pap13_fig_09_03alect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359275" y="2336800"/>
            <a:ext cx="4581525" cy="4211638"/>
          </a:xfrm>
          <a:prstGeom prst="rect">
            <a:avLst/>
          </a:prstGeom>
          <a:noFill/>
          <a:ln w="9525">
            <a:noFill/>
            <a:miter lim="800000"/>
            <a:headEnd/>
            <a:tailEnd/>
          </a:ln>
        </p:spPr>
      </p:pic>
      <p:sp>
        <p:nvSpPr>
          <p:cNvPr id="21506" name="Content Placeholder 4"/>
          <p:cNvSpPr>
            <a:spLocks noGrp="1"/>
          </p:cNvSpPr>
          <p:nvPr>
            <p:ph idx="1"/>
          </p:nvPr>
        </p:nvSpPr>
        <p:spPr>
          <a:xfrm>
            <a:off x="409575" y="882650"/>
            <a:ext cx="8534400" cy="5938838"/>
          </a:xfrm>
        </p:spPr>
        <p:txBody>
          <a:bodyPr>
            <a:normAutofit lnSpcReduction="10000"/>
          </a:bodyPr>
          <a:lstStyle/>
          <a:p>
            <a:pPr>
              <a:spcBef>
                <a:spcPct val="0"/>
              </a:spcBef>
            </a:pPr>
            <a:r>
              <a:t>Because the synovial joint is the most complex, we will look at it now in more detail, including the accessory structures. </a:t>
            </a:r>
          </a:p>
          <a:p>
            <a:pPr lvl="1">
              <a:spcBef>
                <a:spcPct val="0"/>
              </a:spcBef>
            </a:pPr>
            <a:r>
              <a:t>Synovial joints are </a:t>
            </a:r>
          </a:p>
          <a:p>
            <a:pPr lvl="1">
              <a:spcBef>
                <a:spcPct val="0"/>
              </a:spcBef>
              <a:buFont typeface="Wingdings" pitchFamily="2" charset="2"/>
              <a:buNone/>
            </a:pPr>
            <a:r>
              <a:t>	surrounded by </a:t>
            </a:r>
          </a:p>
          <a:p>
            <a:pPr lvl="1">
              <a:spcBef>
                <a:spcPct val="0"/>
              </a:spcBef>
              <a:buFont typeface="Wingdings" pitchFamily="2" charset="2"/>
              <a:buNone/>
            </a:pPr>
            <a:r>
              <a:t>	</a:t>
            </a:r>
            <a:r>
              <a:rPr b="1">
                <a:solidFill>
                  <a:srgbClr val="0099CC"/>
                </a:solidFill>
              </a:rPr>
              <a:t>accessory structures</a:t>
            </a:r>
          </a:p>
          <a:p>
            <a:pPr lvl="1">
              <a:spcBef>
                <a:spcPct val="0"/>
              </a:spcBef>
              <a:buFont typeface="Wingdings" pitchFamily="2" charset="2"/>
              <a:buNone/>
            </a:pPr>
            <a:r>
              <a:t>	like the joint capsule, </a:t>
            </a:r>
          </a:p>
          <a:p>
            <a:pPr lvl="1">
              <a:spcBef>
                <a:spcPct val="0"/>
              </a:spcBef>
              <a:buFont typeface="Wingdings" pitchFamily="2" charset="2"/>
              <a:buNone/>
            </a:pPr>
            <a:r>
              <a:t>	ligaments, and </a:t>
            </a:r>
          </a:p>
          <a:p>
            <a:pPr lvl="1">
              <a:spcBef>
                <a:spcPct val="0"/>
              </a:spcBef>
              <a:buFont typeface="Wingdings" pitchFamily="2" charset="2"/>
              <a:buNone/>
            </a:pPr>
            <a:r>
              <a:t>	sometimes bursae.</a:t>
            </a:r>
          </a:p>
          <a:p>
            <a:pPr lvl="1">
              <a:spcBef>
                <a:spcPct val="0"/>
              </a:spcBef>
            </a:pPr>
            <a:endParaRPr/>
          </a:p>
        </p:txBody>
      </p:sp>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4"/>
          <p:cNvSpPr>
            <a:spLocks noGrp="1"/>
          </p:cNvSpPr>
          <p:nvPr>
            <p:ph idx="1"/>
          </p:nvPr>
        </p:nvSpPr>
        <p:spPr>
          <a:xfrm>
            <a:off x="446088" y="908050"/>
            <a:ext cx="8534400" cy="5791200"/>
          </a:xfrm>
        </p:spPr>
        <p:txBody>
          <a:bodyPr/>
          <a:lstStyle/>
          <a:p>
            <a:pPr>
              <a:spcBef>
                <a:spcPct val="0"/>
              </a:spcBef>
              <a:buFont typeface="Wingdings" pitchFamily="2" charset="2"/>
              <a:buNone/>
            </a:pPr>
            <a:r>
              <a:rPr b="1">
                <a:solidFill>
                  <a:srgbClr val="0099CC"/>
                </a:solidFill>
              </a:rPr>
              <a:t>Accessory structures </a:t>
            </a:r>
          </a:p>
          <a:p>
            <a:pPr>
              <a:spcBef>
                <a:spcPct val="0"/>
              </a:spcBef>
            </a:pPr>
            <a:r>
              <a:rPr b="1">
                <a:solidFill>
                  <a:srgbClr val="008000"/>
                </a:solidFill>
              </a:rPr>
              <a:t>Joint capsules </a:t>
            </a:r>
            <a:r>
              <a:t>are composed of dense irregular C.T., lined by a synovial membrane.</a:t>
            </a:r>
          </a:p>
          <a:p>
            <a:pPr lvl="1">
              <a:spcBef>
                <a:spcPct val="0"/>
              </a:spcBef>
            </a:pPr>
            <a:r>
              <a:t>They encompass the </a:t>
            </a:r>
          </a:p>
          <a:p>
            <a:pPr lvl="1">
              <a:spcBef>
                <a:spcPct val="0"/>
              </a:spcBef>
              <a:buFont typeface="Wingdings" pitchFamily="2" charset="2"/>
              <a:buNone/>
            </a:pPr>
            <a:r>
              <a:t>	joint cavity and the </a:t>
            </a:r>
          </a:p>
          <a:p>
            <a:pPr lvl="1">
              <a:spcBef>
                <a:spcPct val="0"/>
              </a:spcBef>
              <a:buFont typeface="Wingdings" pitchFamily="2" charset="2"/>
              <a:buNone/>
            </a:pPr>
            <a:r>
              <a:t>	synovial fluid </a:t>
            </a:r>
          </a:p>
          <a:p>
            <a:pPr lvl="1">
              <a:spcBef>
                <a:spcPct val="0"/>
              </a:spcBef>
              <a:buFont typeface="Wingdings" pitchFamily="2" charset="2"/>
              <a:buNone/>
            </a:pPr>
            <a:r>
              <a:t>	within it.</a:t>
            </a:r>
          </a:p>
          <a:p>
            <a:pPr lvl="1">
              <a:spcBef>
                <a:spcPct val="0"/>
              </a:spcBef>
            </a:pPr>
            <a:endParaRPr/>
          </a:p>
        </p:txBody>
      </p:sp>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endParaRPr/>
          </a:p>
        </p:txBody>
      </p:sp>
      <p:pic>
        <p:nvPicPr>
          <p:cNvPr id="23555" name="Picture 5" descr="pap13_fig_09_12alect01.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703763" y="2312988"/>
            <a:ext cx="4160837" cy="423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pap13_fig_09_12alect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341813" y="3032125"/>
            <a:ext cx="4656137" cy="3533775"/>
          </a:xfrm>
          <a:prstGeom prst="rect">
            <a:avLst/>
          </a:prstGeom>
          <a:noFill/>
          <a:ln w="9525">
            <a:noFill/>
            <a:miter lim="800000"/>
            <a:headEnd/>
            <a:tailEnd/>
          </a:ln>
        </p:spPr>
      </p:pic>
      <p:sp>
        <p:nvSpPr>
          <p:cNvPr id="25602" name="Content Placeholder 4"/>
          <p:cNvSpPr>
            <a:spLocks noGrp="1"/>
          </p:cNvSpPr>
          <p:nvPr>
            <p:ph idx="1"/>
          </p:nvPr>
        </p:nvSpPr>
        <p:spPr>
          <a:xfrm>
            <a:off x="417513" y="893763"/>
            <a:ext cx="8382000" cy="5294312"/>
          </a:xfrm>
        </p:spPr>
        <p:txBody>
          <a:bodyPr/>
          <a:lstStyle/>
          <a:p>
            <a:pPr>
              <a:lnSpc>
                <a:spcPct val="160000"/>
              </a:lnSpc>
              <a:spcBef>
                <a:spcPct val="0"/>
              </a:spcBef>
              <a:buFont typeface="Wingdings" pitchFamily="2" charset="2"/>
              <a:buNone/>
            </a:pPr>
            <a:r>
              <a:rPr b="1" dirty="0">
                <a:solidFill>
                  <a:srgbClr val="0099CC"/>
                </a:solidFill>
              </a:rPr>
              <a:t>Accessory structures </a:t>
            </a:r>
          </a:p>
          <a:p>
            <a:pPr>
              <a:lnSpc>
                <a:spcPct val="160000"/>
              </a:lnSpc>
              <a:spcBef>
                <a:spcPct val="0"/>
              </a:spcBef>
            </a:pPr>
            <a:r>
              <a:rPr b="1" dirty="0">
                <a:solidFill>
                  <a:srgbClr val="008000"/>
                </a:solidFill>
              </a:rPr>
              <a:t>Ligaments</a:t>
            </a:r>
            <a:r>
              <a:rPr dirty="0"/>
              <a:t> are bands of dense regular C.T. (like tendons) that </a:t>
            </a:r>
            <a:r>
              <a:rPr b="1" i="1" dirty="0"/>
              <a:t>join</a:t>
            </a:r>
            <a:r>
              <a:rPr dirty="0"/>
              <a:t> one bone to another bone.</a:t>
            </a:r>
          </a:p>
          <a:p>
            <a:pPr>
              <a:lnSpc>
                <a:spcPct val="160000"/>
              </a:lnSpc>
              <a:spcBef>
                <a:spcPct val="0"/>
              </a:spcBef>
            </a:pPr>
            <a:r>
              <a:rPr b="1" dirty="0" err="1">
                <a:solidFill>
                  <a:srgbClr val="008000"/>
                </a:solidFill>
              </a:rPr>
              <a:t>Bursae</a:t>
            </a:r>
            <a:r>
              <a:rPr dirty="0"/>
              <a:t> (and tendon sheaths) </a:t>
            </a:r>
          </a:p>
          <a:p>
            <a:pPr>
              <a:lnSpc>
                <a:spcPct val="160000"/>
              </a:lnSpc>
              <a:spcBef>
                <a:spcPct val="0"/>
              </a:spcBef>
              <a:buFont typeface="Wingdings" pitchFamily="2" charset="2"/>
              <a:buNone/>
            </a:pPr>
            <a:r>
              <a:rPr dirty="0"/>
              <a:t>	are fluid-filled structures </a:t>
            </a:r>
          </a:p>
          <a:p>
            <a:pPr>
              <a:lnSpc>
                <a:spcPct val="160000"/>
              </a:lnSpc>
              <a:spcBef>
                <a:spcPct val="0"/>
              </a:spcBef>
              <a:buFont typeface="Wingdings" pitchFamily="2" charset="2"/>
              <a:buNone/>
            </a:pPr>
            <a:r>
              <a:rPr dirty="0"/>
              <a:t>	strategically placed to </a:t>
            </a:r>
          </a:p>
          <a:p>
            <a:pPr>
              <a:lnSpc>
                <a:spcPct val="160000"/>
              </a:lnSpc>
              <a:spcBef>
                <a:spcPct val="0"/>
              </a:spcBef>
              <a:buFont typeface="Wingdings" pitchFamily="2" charset="2"/>
              <a:buNone/>
            </a:pPr>
            <a:r>
              <a:rPr dirty="0"/>
              <a:t>	</a:t>
            </a:r>
            <a:r>
              <a:rPr b="1" i="1" dirty="0"/>
              <a:t>minimize friction </a:t>
            </a:r>
            <a:r>
              <a:rPr dirty="0"/>
              <a:t>in </a:t>
            </a:r>
          </a:p>
          <a:p>
            <a:pPr>
              <a:lnSpc>
                <a:spcPct val="160000"/>
              </a:lnSpc>
              <a:spcBef>
                <a:spcPct val="0"/>
              </a:spcBef>
              <a:buFont typeface="Wingdings" pitchFamily="2" charset="2"/>
              <a:buNone/>
            </a:pPr>
            <a:r>
              <a:rPr dirty="0"/>
              <a:t>	some joints.</a:t>
            </a:r>
          </a:p>
          <a:p>
            <a:pPr lvl="1">
              <a:lnSpc>
                <a:spcPct val="160000"/>
              </a:lnSpc>
              <a:spcBef>
                <a:spcPct val="0"/>
              </a:spcBef>
            </a:pPr>
            <a:endParaRPr dirty="0"/>
          </a:p>
        </p:txBody>
      </p:sp>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Sprain</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48481" y="1177456"/>
            <a:ext cx="3581119" cy="3757613"/>
          </a:xfrm>
          <a:prstGeom prst="wedgeRoundRectCallout">
            <a:avLst>
              <a:gd name="adj1" fmla="val -12595"/>
              <a:gd name="adj2" fmla="val 7694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ffectLst>
                <a:outerShdw blurRad="38100" dist="38100" dir="2700000" algn="tl">
                  <a:srgbClr val="000000">
                    <a:alpha val="43137"/>
                  </a:srgbClr>
                </a:outerShdw>
              </a:effectLst>
            </a:endParaRPr>
          </a:p>
        </p:txBody>
      </p:sp>
      <p:sp>
        <p:nvSpPr>
          <p:cNvPr id="11" name="TextBox 10"/>
          <p:cNvSpPr txBox="1"/>
          <p:nvPr/>
        </p:nvSpPr>
        <p:spPr>
          <a:xfrm>
            <a:off x="4585447" y="1250577"/>
            <a:ext cx="3482788" cy="3785652"/>
          </a:xfrm>
          <a:prstGeom prst="rect">
            <a:avLst/>
          </a:prstGeom>
          <a:noFill/>
        </p:spPr>
        <p:txBody>
          <a:bodyPr wrap="square" rtlCol="0">
            <a:spAutoFit/>
          </a:bodyPr>
          <a:lstStyle/>
          <a:p>
            <a:pPr algn="ctr">
              <a:lnSpc>
                <a:spcPct val="120000"/>
              </a:lnSpc>
            </a:pPr>
            <a:r>
              <a:rPr lang="en-US" sz="2000" dirty="0" smtClean="0">
                <a:solidFill>
                  <a:prstClr val="black"/>
                </a:solidFill>
                <a:latin typeface="Sylfaen" pitchFamily="18" charset="0"/>
              </a:rPr>
              <a:t>The forcible wrenching or twisting of  a joint that stretches or tears ligaments but does not dislocate bones.  Occurs when ligaments are stressed beyond normal capacity.  Considerable swelling occurs as  result of damaged cells and hemorrhage of blood cells.</a:t>
            </a:r>
          </a:p>
        </p:txBody>
      </p:sp>
      <p:sp>
        <p:nvSpPr>
          <p:cNvPr id="14" name="TextBox 13"/>
          <p:cNvSpPr txBox="1"/>
          <p:nvPr/>
        </p:nvSpPr>
        <p:spPr>
          <a:xfrm>
            <a:off x="322729" y="5661213"/>
            <a:ext cx="3402106" cy="830997"/>
          </a:xfrm>
          <a:prstGeom prst="rect">
            <a:avLst/>
          </a:prstGeom>
          <a:noFill/>
        </p:spPr>
        <p:txBody>
          <a:bodyPr wrap="square" rtlCol="0">
            <a:spAutoFit/>
          </a:bodyPr>
          <a:lstStyle/>
          <a:p>
            <a:pPr algn="ctr">
              <a:lnSpc>
                <a:spcPct val="120000"/>
              </a:lnSpc>
            </a:pPr>
            <a:r>
              <a:rPr lang="en-US" sz="2000" dirty="0" smtClean="0">
                <a:solidFill>
                  <a:srgbClr val="CCCCFF"/>
                </a:solidFill>
                <a:latin typeface="Sylfaen" pitchFamily="18" charset="0"/>
              </a:rPr>
              <a:t>Sprains occur most commonly in ankles and wrists.</a:t>
            </a:r>
          </a:p>
        </p:txBody>
      </p:sp>
      <p:pic>
        <p:nvPicPr>
          <p:cNvPr id="3074" name="Picture 2" descr="http://upload.wikimedia.org/wikipedia/commons/1/1b/Sprained_foot.jpg"/>
          <p:cNvPicPr>
            <a:picLocks noChangeAspect="1" noChangeArrowheads="1"/>
          </p:cNvPicPr>
          <p:nvPr/>
        </p:nvPicPr>
        <p:blipFill>
          <a:blip r:embed="rId3" cstate="print"/>
          <a:srcRect/>
          <a:stretch>
            <a:fillRect/>
          </a:stretch>
        </p:blipFill>
        <p:spPr bwMode="auto">
          <a:xfrm>
            <a:off x="322729" y="681098"/>
            <a:ext cx="3833701" cy="2838829"/>
          </a:xfrm>
          <a:prstGeom prst="rect">
            <a:avLst/>
          </a:prstGeom>
          <a:noFill/>
        </p:spPr>
      </p:pic>
      <p:pic>
        <p:nvPicPr>
          <p:cNvPr id="3076" name="Picture 4" descr="http://www.aqrsport.com/wp-content/uploads/2013/09/AnkleSprains.jpg"/>
          <p:cNvPicPr>
            <a:picLocks noChangeAspect="1" noChangeArrowheads="1"/>
          </p:cNvPicPr>
          <p:nvPr/>
        </p:nvPicPr>
        <p:blipFill>
          <a:blip r:embed="rId4" cstate="print"/>
          <a:srcRect/>
          <a:stretch>
            <a:fillRect/>
          </a:stretch>
        </p:blipFill>
        <p:spPr bwMode="auto">
          <a:xfrm>
            <a:off x="295834" y="2002770"/>
            <a:ext cx="4948519" cy="3209469"/>
          </a:xfrm>
          <a:prstGeom prst="rect">
            <a:avLst/>
          </a:prstGeom>
          <a:noFill/>
        </p:spPr>
      </p:pic>
      <p:pic>
        <p:nvPicPr>
          <p:cNvPr id="3078" name="Picture 6" descr="http://ts1.mm.bing.net/th?&amp;id=HN.607992895027806880&amp;w=300&amp;h=300&amp;c=0&amp;pid=1.9&amp;rs=0&amp;p=0"/>
          <p:cNvPicPr>
            <a:picLocks noChangeAspect="1" noChangeArrowheads="1"/>
          </p:cNvPicPr>
          <p:nvPr/>
        </p:nvPicPr>
        <p:blipFill>
          <a:blip r:embed="rId5" cstate="print"/>
          <a:srcRect/>
          <a:stretch>
            <a:fillRect/>
          </a:stretch>
        </p:blipFill>
        <p:spPr bwMode="auto">
          <a:xfrm>
            <a:off x="518646" y="4350124"/>
            <a:ext cx="3219636" cy="2414727"/>
          </a:xfrm>
          <a:prstGeom prst="rect">
            <a:avLst/>
          </a:prstGeom>
          <a:noFill/>
        </p:spPr>
      </p:pic>
      <p:cxnSp>
        <p:nvCxnSpPr>
          <p:cNvPr id="16" name="Straight Arrow Connector 15"/>
          <p:cNvCxnSpPr/>
          <p:nvPr/>
        </p:nvCxnSpPr>
        <p:spPr>
          <a:xfrm flipH="1" flipV="1">
            <a:off x="3227294" y="5701553"/>
            <a:ext cx="1721223" cy="36307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07224" y="6091518"/>
            <a:ext cx="2554940" cy="441788"/>
          </a:xfrm>
          <a:prstGeom prst="rect">
            <a:avLst/>
          </a:prstGeom>
          <a:noFill/>
        </p:spPr>
        <p:txBody>
          <a:bodyPr wrap="square" rtlCol="0">
            <a:spAutoFit/>
          </a:bodyPr>
          <a:lstStyle/>
          <a:p>
            <a:pPr algn="ctr">
              <a:lnSpc>
                <a:spcPct val="120000"/>
              </a:lnSpc>
            </a:pPr>
            <a:r>
              <a:rPr lang="en-US" sz="2000" dirty="0" smtClean="0">
                <a:solidFill>
                  <a:prstClr val="white"/>
                </a:solidFill>
                <a:effectLst>
                  <a:outerShdw blurRad="38100" dist="38100" dir="2700000" algn="tl">
                    <a:srgbClr val="000000">
                      <a:alpha val="43137"/>
                    </a:srgbClr>
                  </a:outerShdw>
                </a:effectLst>
                <a:latin typeface="Sylfaen" pitchFamily="18" charset="0"/>
              </a:rPr>
              <a:t>High ankle sprain</a:t>
            </a:r>
          </a:p>
        </p:txBody>
      </p:sp>
    </p:spTree>
    <p:extLst>
      <p:ext uri="{BB962C8B-B14F-4D97-AF65-F5344CB8AC3E}">
        <p14:creationId xmlns:p14="http://schemas.microsoft.com/office/powerpoint/2010/main" val="2530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20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20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2000"/>
                                        <p:tgtEl>
                                          <p:spTgt spid="30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20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fade">
                                      <p:cBhvr>
                                        <p:cTn id="48"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build="allAtOnce"/>
      <p:bldP spid="14" grpId="0" build="allAtOnce"/>
      <p:bldP spid="19"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How to Treat Sprains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531660" y="833718"/>
            <a:ext cx="4329952" cy="4988857"/>
          </a:xfrm>
          <a:prstGeom prst="wedgeRoundRectCallout">
            <a:avLst>
              <a:gd name="adj1" fmla="val -67"/>
              <a:gd name="adj2" fmla="val 6154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ffectLst>
                <a:outerShdw blurRad="38100" dist="38100" dir="2700000" algn="tl">
                  <a:srgbClr val="000000">
                    <a:alpha val="43137"/>
                  </a:srgbClr>
                </a:outerShdw>
              </a:effectLst>
            </a:endParaRPr>
          </a:p>
        </p:txBody>
      </p:sp>
      <p:sp>
        <p:nvSpPr>
          <p:cNvPr id="11" name="TextBox 10"/>
          <p:cNvSpPr txBox="1"/>
          <p:nvPr/>
        </p:nvSpPr>
        <p:spPr>
          <a:xfrm>
            <a:off x="4612340" y="914402"/>
            <a:ext cx="4249271" cy="4967514"/>
          </a:xfrm>
          <a:prstGeom prst="rect">
            <a:avLst/>
          </a:prstGeom>
          <a:noFill/>
        </p:spPr>
        <p:txBody>
          <a:bodyPr wrap="square" rtlCol="0">
            <a:spAutoFit/>
          </a:bodyPr>
          <a:lstStyle/>
          <a:p>
            <a:pPr algn="ctr">
              <a:lnSpc>
                <a:spcPct val="120000"/>
              </a:lnSpc>
            </a:pPr>
            <a:r>
              <a:rPr lang="en-US" b="1" dirty="0" smtClean="0">
                <a:solidFill>
                  <a:prstClr val="black"/>
                </a:solidFill>
                <a:latin typeface="Sylfaen" pitchFamily="18" charset="0"/>
              </a:rPr>
              <a:t>P</a:t>
            </a:r>
            <a:r>
              <a:rPr lang="en-US" sz="2000" dirty="0" smtClean="0">
                <a:solidFill>
                  <a:prstClr val="black"/>
                </a:solidFill>
                <a:latin typeface="Sylfaen" pitchFamily="18" charset="0"/>
              </a:rPr>
              <a:t> – </a:t>
            </a:r>
            <a:r>
              <a:rPr lang="en-US" sz="1800" dirty="0" smtClean="0">
                <a:solidFill>
                  <a:prstClr val="black"/>
                </a:solidFill>
                <a:latin typeface="Sylfaen" pitchFamily="18" charset="0"/>
              </a:rPr>
              <a:t>Protection: stop the activity and use padding, protection, braces, splints</a:t>
            </a:r>
            <a:endParaRPr lang="en-US" sz="2000" dirty="0" smtClean="0">
              <a:solidFill>
                <a:prstClr val="black"/>
              </a:solidFill>
              <a:latin typeface="Sylfaen" pitchFamily="18" charset="0"/>
            </a:endParaRPr>
          </a:p>
          <a:p>
            <a:pPr algn="ctr">
              <a:lnSpc>
                <a:spcPct val="120000"/>
              </a:lnSpc>
            </a:pPr>
            <a:r>
              <a:rPr lang="en-US" b="1" dirty="0" smtClean="0">
                <a:solidFill>
                  <a:prstClr val="black"/>
                </a:solidFill>
                <a:latin typeface="Sylfaen" pitchFamily="18" charset="0"/>
              </a:rPr>
              <a:t>R</a:t>
            </a:r>
            <a:r>
              <a:rPr lang="en-US" sz="2000" dirty="0" smtClean="0">
                <a:solidFill>
                  <a:prstClr val="black"/>
                </a:solidFill>
                <a:latin typeface="Sylfaen" pitchFamily="18" charset="0"/>
              </a:rPr>
              <a:t> – </a:t>
            </a:r>
            <a:r>
              <a:rPr lang="en-US" sz="1800" dirty="0" smtClean="0">
                <a:solidFill>
                  <a:prstClr val="black"/>
                </a:solidFill>
                <a:latin typeface="Sylfaen" pitchFamily="18" charset="0"/>
              </a:rPr>
              <a:t>Rest: to avoid further damage, avoid exercise or anything that causes swelling or pain.</a:t>
            </a:r>
            <a:endParaRPr lang="en-US" sz="2000" dirty="0" smtClean="0">
              <a:solidFill>
                <a:prstClr val="black"/>
              </a:solidFill>
              <a:latin typeface="Sylfaen" pitchFamily="18" charset="0"/>
            </a:endParaRPr>
          </a:p>
          <a:p>
            <a:pPr algn="ctr">
              <a:lnSpc>
                <a:spcPct val="120000"/>
              </a:lnSpc>
            </a:pPr>
            <a:r>
              <a:rPr lang="en-US" b="1" dirty="0" smtClean="0">
                <a:solidFill>
                  <a:prstClr val="black"/>
                </a:solidFill>
                <a:latin typeface="Sylfaen" pitchFamily="18" charset="0"/>
              </a:rPr>
              <a:t>I</a:t>
            </a:r>
            <a:r>
              <a:rPr lang="en-US" sz="1800" b="1" dirty="0" smtClean="0">
                <a:solidFill>
                  <a:prstClr val="black"/>
                </a:solidFill>
                <a:latin typeface="Sylfaen" pitchFamily="18" charset="0"/>
              </a:rPr>
              <a:t> </a:t>
            </a:r>
            <a:r>
              <a:rPr lang="en-US" sz="2000" dirty="0" smtClean="0">
                <a:solidFill>
                  <a:prstClr val="black"/>
                </a:solidFill>
                <a:latin typeface="Sylfaen" pitchFamily="18" charset="0"/>
              </a:rPr>
              <a:t>– </a:t>
            </a:r>
            <a:r>
              <a:rPr lang="en-US" sz="1800" dirty="0" smtClean="0">
                <a:solidFill>
                  <a:prstClr val="black"/>
                </a:solidFill>
                <a:latin typeface="Sylfaen" pitchFamily="18" charset="0"/>
              </a:rPr>
              <a:t>Ice: as soon as possible. This slows blood flow to the area and reduces swelling and pain. On for 20 min, off for 40 min, repeat.</a:t>
            </a:r>
            <a:endParaRPr lang="en-US" sz="2000" dirty="0" smtClean="0">
              <a:solidFill>
                <a:prstClr val="black"/>
              </a:solidFill>
              <a:latin typeface="Sylfaen" pitchFamily="18" charset="0"/>
            </a:endParaRPr>
          </a:p>
          <a:p>
            <a:pPr algn="ctr">
              <a:lnSpc>
                <a:spcPct val="120000"/>
              </a:lnSpc>
            </a:pPr>
            <a:r>
              <a:rPr lang="en-US" b="1" dirty="0" smtClean="0">
                <a:solidFill>
                  <a:prstClr val="black"/>
                </a:solidFill>
                <a:latin typeface="Sylfaen" pitchFamily="18" charset="0"/>
              </a:rPr>
              <a:t>C</a:t>
            </a:r>
            <a:r>
              <a:rPr lang="en-US" sz="2000" dirty="0" smtClean="0">
                <a:solidFill>
                  <a:prstClr val="black"/>
                </a:solidFill>
                <a:latin typeface="Sylfaen" pitchFamily="18" charset="0"/>
              </a:rPr>
              <a:t> – </a:t>
            </a:r>
            <a:r>
              <a:rPr lang="en-US" sz="1800" dirty="0" smtClean="0">
                <a:solidFill>
                  <a:prstClr val="black"/>
                </a:solidFill>
                <a:latin typeface="Sylfaen" pitchFamily="18" charset="0"/>
              </a:rPr>
              <a:t>Compression by wrap or bandage, helps reduce swelling</a:t>
            </a:r>
            <a:endParaRPr lang="en-US" sz="2000" dirty="0" smtClean="0">
              <a:solidFill>
                <a:prstClr val="black"/>
              </a:solidFill>
              <a:latin typeface="Sylfaen" pitchFamily="18" charset="0"/>
            </a:endParaRPr>
          </a:p>
          <a:p>
            <a:pPr algn="ctr">
              <a:lnSpc>
                <a:spcPct val="120000"/>
              </a:lnSpc>
            </a:pPr>
            <a:r>
              <a:rPr lang="en-US" b="1" dirty="0" smtClean="0">
                <a:solidFill>
                  <a:prstClr val="black"/>
                </a:solidFill>
                <a:latin typeface="Sylfaen" pitchFamily="18" charset="0"/>
              </a:rPr>
              <a:t>E</a:t>
            </a:r>
            <a:r>
              <a:rPr lang="en-US" sz="2000" dirty="0" smtClean="0">
                <a:solidFill>
                  <a:prstClr val="black"/>
                </a:solidFill>
                <a:latin typeface="Sylfaen" pitchFamily="18" charset="0"/>
              </a:rPr>
              <a:t> – </a:t>
            </a:r>
            <a:r>
              <a:rPr lang="en-US" sz="1800" dirty="0" smtClean="0">
                <a:solidFill>
                  <a:prstClr val="black"/>
                </a:solidFill>
                <a:latin typeface="Sylfaen" pitchFamily="18" charset="0"/>
              </a:rPr>
              <a:t>Elevation: elevate the area above the level of the heart</a:t>
            </a:r>
            <a:endParaRPr lang="en-US" sz="2000" dirty="0" smtClean="0">
              <a:solidFill>
                <a:prstClr val="black"/>
              </a:solidFill>
              <a:latin typeface="Sylfaen" pitchFamily="18" charset="0"/>
            </a:endParaRPr>
          </a:p>
        </p:txBody>
      </p:sp>
      <p:pic>
        <p:nvPicPr>
          <p:cNvPr id="11266" name="Picture 2" descr="http://www.ergonomicsmadeeasy.com/content/assets/2008/11/istock_000007471287xsmall-2-lg.jpg"/>
          <p:cNvPicPr>
            <a:picLocks noChangeAspect="1" noChangeArrowheads="1"/>
          </p:cNvPicPr>
          <p:nvPr/>
        </p:nvPicPr>
        <p:blipFill>
          <a:blip r:embed="rId3" cstate="print"/>
          <a:srcRect/>
          <a:stretch>
            <a:fillRect/>
          </a:stretch>
        </p:blipFill>
        <p:spPr bwMode="auto">
          <a:xfrm>
            <a:off x="222811" y="716149"/>
            <a:ext cx="4048125" cy="2686051"/>
          </a:xfrm>
          <a:prstGeom prst="rect">
            <a:avLst/>
          </a:prstGeom>
          <a:noFill/>
        </p:spPr>
      </p:pic>
      <p:pic>
        <p:nvPicPr>
          <p:cNvPr id="11268" name="Picture 4" descr="http://1.bp.blogspot.com/_Nau-ZomG9MM/TOsxnqRvF6I/AAAAAAAAAZQ/NvPLCzD1TGM/s1600/ice+for+injury.jpg"/>
          <p:cNvPicPr>
            <a:picLocks noChangeAspect="1" noChangeArrowheads="1"/>
          </p:cNvPicPr>
          <p:nvPr/>
        </p:nvPicPr>
        <p:blipFill>
          <a:blip r:embed="rId4" cstate="print"/>
          <a:srcRect/>
          <a:stretch>
            <a:fillRect/>
          </a:stretch>
        </p:blipFill>
        <p:spPr bwMode="auto">
          <a:xfrm>
            <a:off x="370727" y="2747869"/>
            <a:ext cx="2977591" cy="2798218"/>
          </a:xfrm>
          <a:prstGeom prst="rect">
            <a:avLst/>
          </a:prstGeom>
          <a:noFill/>
        </p:spPr>
      </p:pic>
      <p:pic>
        <p:nvPicPr>
          <p:cNvPr id="11270" name="Picture 6" descr="http://actilean.healthinformatics.net/master_images/art/xwrisspr.jpg"/>
          <p:cNvPicPr>
            <a:picLocks noChangeAspect="1" noChangeArrowheads="1"/>
          </p:cNvPicPr>
          <p:nvPr/>
        </p:nvPicPr>
        <p:blipFill>
          <a:blip r:embed="rId5" cstate="print"/>
          <a:srcRect/>
          <a:stretch>
            <a:fillRect/>
          </a:stretch>
        </p:blipFill>
        <p:spPr bwMode="auto">
          <a:xfrm>
            <a:off x="658905" y="1007496"/>
            <a:ext cx="4374085" cy="5662246"/>
          </a:xfrm>
          <a:prstGeom prst="rect">
            <a:avLst/>
          </a:prstGeom>
          <a:noFill/>
        </p:spPr>
      </p:pic>
    </p:spTree>
    <p:extLst>
      <p:ext uri="{BB962C8B-B14F-4D97-AF65-F5344CB8AC3E}">
        <p14:creationId xmlns:p14="http://schemas.microsoft.com/office/powerpoint/2010/main" val="7527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20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20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fade">
                                      <p:cBhvr>
                                        <p:cTn id="37" dur="20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66"/>
                                        </p:tgtEl>
                                        <p:attrNameLst>
                                          <p:attrName>style.visibility</p:attrName>
                                        </p:attrNameLst>
                                      </p:cBhvr>
                                      <p:to>
                                        <p:strVal val="visible"/>
                                      </p:to>
                                    </p:set>
                                    <p:animEffect transition="in" filter="fade">
                                      <p:cBhvr>
                                        <p:cTn id="42" dur="2000"/>
                                        <p:tgtEl>
                                          <p:spTgt spid="112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68"/>
                                        </p:tgtEl>
                                        <p:attrNameLst>
                                          <p:attrName>style.visibility</p:attrName>
                                        </p:attrNameLst>
                                      </p:cBhvr>
                                      <p:to>
                                        <p:strVal val="visible"/>
                                      </p:to>
                                    </p:set>
                                    <p:animEffect transition="in" filter="fade">
                                      <p:cBhvr>
                                        <p:cTn id="47" dur="2000"/>
                                        <p:tgtEl>
                                          <p:spTgt spid="1126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70"/>
                                        </p:tgtEl>
                                        <p:attrNameLst>
                                          <p:attrName>style.visibility</p:attrName>
                                        </p:attrNameLst>
                                      </p:cBhvr>
                                      <p:to>
                                        <p:strVal val="visible"/>
                                      </p:to>
                                    </p:set>
                                    <p:animEffect transition="in" filter="fade">
                                      <p:cBhvr>
                                        <p:cTn id="52"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9326" y="204789"/>
            <a:ext cx="6316919" cy="2362199"/>
          </a:xfrm>
        </p:spPr>
        <p:txBody>
          <a:bodyPr/>
          <a:lstStyle/>
          <a:p>
            <a:pPr lvl="0">
              <a:lnSpc>
                <a:spcPct val="125000"/>
              </a:lnSpc>
              <a:spcBef>
                <a:spcPts val="0"/>
              </a:spcBef>
            </a:pPr>
            <a:r>
              <a:rPr lang="en-US" dirty="0" smtClean="0"/>
              <a:t>Chapter 9</a:t>
            </a:r>
            <a:br>
              <a:rPr lang="en-US" dirty="0" smtClean="0"/>
            </a:br>
            <a:r>
              <a:rPr lang="en-US" sz="4800" spc="0" dirty="0" smtClean="0">
                <a:solidFill>
                  <a:srgbClr val="000000"/>
                </a:solidFill>
                <a:latin typeface="Bookman Old Style"/>
                <a:ea typeface="+mn-ea"/>
                <a:cs typeface="+mn-cs"/>
              </a:rPr>
              <a:t>Joints</a:t>
            </a:r>
            <a:endParaRPr lang="en-US" dirty="0"/>
          </a:p>
        </p:txBody>
      </p:sp>
      <p:pic>
        <p:nvPicPr>
          <p:cNvPr id="10253" name="Picture 13" descr="C:\Users\Curtis Home\Pictures\1. Chapters 6-8\Chapter 9 Graphics to send\Joints4.png"/>
          <p:cNvPicPr>
            <a:picLocks noChangeAspect="1" noChangeArrowheads="1"/>
          </p:cNvPicPr>
          <p:nvPr/>
        </p:nvPicPr>
        <p:blipFill>
          <a:blip r:embed="rId3" cstate="print"/>
          <a:srcRect/>
          <a:stretch>
            <a:fillRect/>
          </a:stretch>
        </p:blipFill>
        <p:spPr bwMode="auto">
          <a:xfrm>
            <a:off x="329634" y="2550363"/>
            <a:ext cx="4529137" cy="3736975"/>
          </a:xfrm>
          <a:prstGeom prst="rect">
            <a:avLst/>
          </a:prstGeom>
          <a:noFill/>
        </p:spPr>
      </p:pic>
      <p:sp>
        <p:nvSpPr>
          <p:cNvPr id="2049" name="Rectangle 1"/>
          <p:cNvSpPr>
            <a:spLocks noChangeArrowheads="1"/>
          </p:cNvSpPr>
          <p:nvPr/>
        </p:nvSpPr>
        <p:spPr bwMode="auto">
          <a:xfrm>
            <a:off x="463827" y="6432334"/>
            <a:ext cx="4480313"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Modified Lecture slides prepared by Curtis </a:t>
            </a:r>
            <a:r>
              <a:rPr kumimoji="0" lang="en-US" sz="1100" b="0" i="0" u="none" strike="noStrike" cap="none" normalizeH="0" baseline="0" dirty="0" err="1" smtClean="0">
                <a:ln>
                  <a:noFill/>
                </a:ln>
                <a:solidFill>
                  <a:srgbClr val="1F497D"/>
                </a:solidFill>
                <a:effectLst/>
                <a:latin typeface="Calibri" pitchFamily="34" charset="0"/>
                <a:ea typeface="Times New Roman" pitchFamily="18" charset="0"/>
                <a:cs typeface="Calibri" pitchFamily="34" charset="0"/>
              </a:rPr>
              <a:t>DeFriez</a:t>
            </a:r>
            <a:r>
              <a:rPr kumimoji="0" lang="en-US" sz="1100" b="0" i="0" u="none" strike="noStrike" cap="none" normalizeH="0" baseline="0" dirty="0" smtClean="0">
                <a:ln>
                  <a:noFill/>
                </a:ln>
                <a:solidFill>
                  <a:srgbClr val="1F497D"/>
                </a:solidFill>
                <a:effectLst/>
                <a:latin typeface="Calibri" pitchFamily="34" charset="0"/>
                <a:ea typeface="Times New Roman" pitchFamily="18" charset="0"/>
                <a:cs typeface="Calibri" pitchFamily="34" charset="0"/>
              </a:rPr>
              <a:t>, Weber State University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0" descr="http://www.theprintscollector.com/ebay/img/ab17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4819" y="271402"/>
            <a:ext cx="4159182" cy="5129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Strain</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64024"/>
            <a:ext cx="4122364" cy="2965076"/>
          </a:xfrm>
          <a:prstGeom prst="wedgeRoundRectCallout">
            <a:avLst>
              <a:gd name="adj1" fmla="val 12634"/>
              <a:gd name="adj2" fmla="val 9778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rPr>
              <a:t>A stretched or partially torn muscle or muscle and tendon.  It often occurs when a muscle contracts suddenly and powerfully—such as the leg muscles of sprinters when they spring from the blocks</a:t>
            </a:r>
            <a:endParaRPr lang="en-US" sz="2000" dirty="0">
              <a:solidFill>
                <a:prstClr val="black"/>
              </a:solidFill>
              <a:effectLst>
                <a:outerShdw blurRad="38100" dist="38100" dir="2700000" algn="tl">
                  <a:srgbClr val="000000">
                    <a:alpha val="43137"/>
                  </a:srgbClr>
                </a:outerShdw>
              </a:effectLst>
            </a:endParaRPr>
          </a:p>
        </p:txBody>
      </p:sp>
      <p:pic>
        <p:nvPicPr>
          <p:cNvPr id="2050" name="Picture 2" descr="http://sportsperformancegroup.com/spg/wp-content/uploads/2012/02/sprinter-blocks.jpg"/>
          <p:cNvPicPr>
            <a:picLocks noChangeAspect="1" noChangeArrowheads="1"/>
          </p:cNvPicPr>
          <p:nvPr/>
        </p:nvPicPr>
        <p:blipFill>
          <a:blip r:embed="rId3" cstate="print"/>
          <a:srcRect/>
          <a:stretch>
            <a:fillRect/>
          </a:stretch>
        </p:blipFill>
        <p:spPr bwMode="auto">
          <a:xfrm>
            <a:off x="215153" y="1102660"/>
            <a:ext cx="4652682" cy="2326341"/>
          </a:xfrm>
          <a:prstGeom prst="rect">
            <a:avLst/>
          </a:prstGeom>
          <a:noFill/>
        </p:spPr>
      </p:pic>
      <p:pic>
        <p:nvPicPr>
          <p:cNvPr id="2052" name="Picture 4" descr="https://encrypted-tbn1.gstatic.com/images?q=tbn:ANd9GcRs3TMGBocEDjzVObtA9Z-IKj_OHv-KE6HmTDHCnaIGpZ8ERR8E"/>
          <p:cNvPicPr>
            <a:picLocks noChangeAspect="1" noChangeArrowheads="1"/>
          </p:cNvPicPr>
          <p:nvPr/>
        </p:nvPicPr>
        <p:blipFill>
          <a:blip r:embed="rId4" cstate="print"/>
          <a:srcRect/>
          <a:stretch>
            <a:fillRect/>
          </a:stretch>
        </p:blipFill>
        <p:spPr bwMode="auto">
          <a:xfrm>
            <a:off x="263151" y="3096092"/>
            <a:ext cx="4107143" cy="3285716"/>
          </a:xfrm>
          <a:prstGeom prst="rect">
            <a:avLst/>
          </a:prstGeom>
          <a:noFill/>
        </p:spPr>
      </p:pic>
    </p:spTree>
    <p:extLst>
      <p:ext uri="{BB962C8B-B14F-4D97-AF65-F5344CB8AC3E}">
        <p14:creationId xmlns:p14="http://schemas.microsoft.com/office/powerpoint/2010/main" val="31194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Bursitis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10235"/>
            <a:ext cx="4195482" cy="3428999"/>
          </a:xfrm>
          <a:prstGeom prst="wedgeRoundRectCallout">
            <a:avLst>
              <a:gd name="adj1" fmla="val 13916"/>
              <a:gd name="adj2" fmla="val 90724"/>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rPr>
              <a:t>An acute or chronic inflammation of a bursa. Usually caused by irritation from repeated, excessive exertion of a joint.  May also be caused by trauma or infection (like syphilis or tuberculosis or arthritis). Symptoms include pain, swelling, tenderness, and limited movement.  Treatment includes anti-inflammatory agents or steroid injections</a:t>
            </a:r>
            <a:endParaRPr lang="en-US" sz="2000" dirty="0">
              <a:solidFill>
                <a:prstClr val="black"/>
              </a:solidFill>
              <a:effectLst>
                <a:outerShdw blurRad="38100" dist="38100" dir="2700000" algn="tl">
                  <a:srgbClr val="000000">
                    <a:alpha val="43137"/>
                  </a:srgbClr>
                </a:outerShdw>
              </a:effectLst>
            </a:endParaRPr>
          </a:p>
        </p:txBody>
      </p:sp>
      <p:pic>
        <p:nvPicPr>
          <p:cNvPr id="12290" name="Picture 2" descr="http://ts1.mm.bing.net/th?&amp;id=HN.608035818939943566&amp;w=300&amp;h=300&amp;c=0&amp;pid=1.9&amp;rs=0&amp;p=0"/>
          <p:cNvPicPr>
            <a:picLocks noChangeAspect="1" noChangeArrowheads="1"/>
          </p:cNvPicPr>
          <p:nvPr/>
        </p:nvPicPr>
        <p:blipFill>
          <a:blip r:embed="rId3" cstate="print"/>
          <a:srcRect/>
          <a:stretch>
            <a:fillRect/>
          </a:stretch>
        </p:blipFill>
        <p:spPr bwMode="auto">
          <a:xfrm>
            <a:off x="585880" y="3980330"/>
            <a:ext cx="3886201" cy="2590800"/>
          </a:xfrm>
          <a:prstGeom prst="rect">
            <a:avLst/>
          </a:prstGeom>
          <a:noFill/>
        </p:spPr>
      </p:pic>
      <p:sp>
        <p:nvSpPr>
          <p:cNvPr id="15362" name="AutoShape 2" descr="data:image/jpeg;base64,/9j/4AAQSkZJRgABAQAAAQABAAD/2wCEAAkGBxQSEhUUEBQUFBQUFhQVFBQUFBQUFBQUFBQWFhUVFRQYHCggGBolHBQUITEhJSkrLi4uFx8zODMsNygtLisBCgoKDg0OFBAQFywcHBwsLCwsLCwsLCwsLCwsLCwsLCwsLCwsLCwsLCwsLCwsLCwsLCwsLCwsLCwsLCwsLCwsLP/AABEIAMIBAwMBIgACEQEDEQH/xAAbAAACAwEBAQAAAAAAAAAAAAACAwEEBQAGB//EADUQAAIBAgQDBwIGAgIDAAAAAAABAgMRBCExQVFhcQUSgZGhsfDB0QYTFCLh8TJSQrIVYpL/xAAZAQADAQEBAAAAAAAAAAAAAAAAAQIEAwX/xAAhEQEBAQEAAQUBAQEBAAAAAAAAAQIRAwQSITFRE0FhIv/aAAwDAQACEQMRAD8A+W00NUFwDoosdww6025ypuiuAuVLgaKo5P6iPyvlgmzuFWM3Es0q6YUqGRXlR+aFdlc747GhDMbFGbTqtFqhXu88iblC4kGkBCaHRINMUMSISGJAHJBpHJDEhhCQaRyQSQByQSRKRKQw5IlIlImwyRYmxJNhgNibBJHWABsRYOxFhgHdBcRliLDIpxAlEc0C0AVpQETgXZITOIyUXTOLDicMnnaRap6lChK6L1HN/Nkc9RrxercFlf04HU6OeWqvzYxSS8fQfClp8yM9+HbhLwl9X5bsW8LfXzNSMNPE5Q4rS76k+6q9rGeE4IRPBs9G8O99ePAV+mXXfQqeSxN8crz/AHZRH0MarWZo1MOt7X4fcrVOzr6WSOk8kv25a8H4s0qieadxsTHlCUePsWaWLeksiufjhc2fbTiGhNKomOixENBIFBIAJEohEoYSSciRk4kgkAkkhEjDiCThhALCBYEFgsNgMYCxckNYDAEOJwqeNgna/oQX7b+J7HkKE7Glh6udzPqUu6+Q6hO2ganY6ePXK26b4cfQ0IW130MfCVM+n1NSlLJX+My6jbmtDuZ+wcKSz3e1+HQVCWS5MsU7P5sjlxbp0m2v9XkTGla+d89PAdEZCGd9M/MXDVXRu3w3/gTOk5WSXDN6mlVhytbO+m5EaeyXFt/QD4yqmEezT8CtV7Nb1s1yPQKjYXUimubCWi5jylWi4Zxs0Nw2KWksn80N2rhk1aSMbG9nZX09zrnf64b8Mv0uwkMRj4erKm7SzXHVmpTqXV1oWy6zZfk5EgphIZJQQJIyEcQSASSQSMOOOCjTb0TYyAQW6OAnJ6WLX/ieMi5i0rqMhgm3Hs2C1u/H7DI0ox0ikVPHU3bFp4ST288i1Ds9b5mhKQuUy5iRN1aQsNFbI4YyC/gnzWcLoqJOLsy9EGvSujLnXHV2HmaVGo8zHpSz6expUJXXQNxo8em1hat78C1GT25eZkYe8bczRoVMvXkZ7GnNaNKVueXr8uWIyas/lyjRqcfmZZUss9NrEWLlXHnYmEMuD38RcKnzqOU/N6fW4KiKkbp7kundfPLqNcfUKo7LPd209R8NVq0U/wCuBTq4fS6ytua7pNRavptxb0FyoZW5L5zFYTy+NwibyWd3wMxU509E2n6PkelnQzfXX6IqV6Cbyy5jmuOevHNKtDFKVra8C2mV3gb5+u4DpzWj1yz+5fvjNrw2fS5cIpfmzWyYv9XJPNFe6I/nr8aRHeKEsVLRRz6i3OT1eXkHugni1WjKukX+zaMKu7v/AK5J/wAmJTWhdw9001qs1YU8nL8rvg+Pt6ij2dFbL3Y78iMdEL7PxaqRvuspL69C24m3PLOxi1LLykOQuaHuAMolkrOIDiWLHOIBVcBcqZccBcoBwKTicWu4cHA+WxGRAiGjE7EYjD3zWpODr523RaRWxNDPvR19ypr/ACql5etShUv1ytyNHDfe68Tz2DxPh8/o18LiP8fltyNZasa606UbN8dvMtRzt8vYrUXdri14FuEEsjlXaHXenH6jIy2XtoV5XTz+WG03bbXLL3ZKunSrZZ69Swp3ty2K/f4rfLbQamxqizOotPngFBZZO2/C5Wvnlw8yaU8ojKx06Fot687ZFL9PZ/U14afMirb9qVrPa/DS78BWGz6tK2mXG/Aq11mtOXG5r1aKvfgIeGu7/NCeFYzJ0vG/BfMgMVQTWmevXqadSlbw1f0QiStbb+QLjOlQs8sr8drASpZ757vIvySbXHb+hyp31z62sPpe1l0sLnld35lmFDZt8tC1lHSwhyl3lp4AOLmDqulNSWa0a4o9QndJrR5o8rG7tl5s2+xcRrTfWP1Rp9Pvl9tY/VePs90X5RAsWZIXKJt4wdVZwALXdFTgBk3AmMcQGgBZBJwyfK4jIi0MRgrQOIaQERkRGqYjDbrX3JwuLtr5F2xVxOFvmsmVNf5Tls+m52di08tTWp1L2PDUMTKDz/s9L2bjVO2eWXv/AERvHPlq8fk9zeayV+fqRFW2tzIpzvZfPAdfPk+Fsjk0QdFftyzJU7Z6k/l204DKdO2v9AvgI3tn5eIDvfl/OxZnC4ru+gCx1Gd7rRXW3oOVS7318CtS1lwusuCsixKSduGwyOdPX03AaXTqdCdum30YvvNvTLXPfgHB0mvC70yXy5VnTut8/PgX69Syzy48+iXiVs7aWT4arqLhVTVHPTx2Y+d0v4DUbav50Opu/wAvcQVqcVwebu27347jJ02+vhlzsOla/OwVKhbNu73HwBhSlvZ8xtC8WpLVO/3CV7a/cmWfzcqfCdZ78PQxakk1o1dETjkVeyan7XF6x06P+fcuzR6WNe7MrxvJn26sIsBKOwxsFxL4ghxFziWGhM2HDI7pwVjg4XXyaIaBig0YGkaGRFxGIkxoOwCGREFbEYVMq0KzpPkayE18KpDmuHLy9bPZ+OUrO+2nD5Y2qE724HhsHUdKVnpsz1HZ+Jy9iNZ59Nvi31vKYyBRo1S3CRDVBSQqSsWLC6iGZMpIKnLK3zIRVg8yrJyiCbGpGXT0AjUaytfjoUaeJdhrr3DqTZNt3emy4L7gSqXeV9PL59Bc6xXhUt4+VxGuRjtlz19WR3lfi1l0KyrvdkRxGWXn9gJdlZ6+mpCm1or9Cv8Amq3Q5YnPbgMlhtvW32J71uAn86+lxUpc99BitLs/FKM09tH0Z6GSPHd6/P2PUdnYjv003qsn1XxGv02vvLz/AFmPrR0lwFMZJi9DWwAmhEx1WQtx4gCjg7HAb4/QnnbiOKlN5otGDUaIZEOIuIyJCjIjIiojEIGIZEVEZEAitRTQrCYh03Z6bP6FpA1aKkgis6ub1sYXFJmjRqnk8FUcJd2Wmz+h6DDyv0JuW7x+TsbNKpcOZRpsswnkLjTKBgd1BSYmrIlQKkE+oieQdWqVp1ATZBSmV51c1zJbuhMhudR+o1zdll1C72my4t6lLv3lLwa8S3a7ytsHE9MhJvmvcY4ZqXC+R0ct739Bkad/lgLvEOo/6OpJ8cxip9PqEo55b8rDLqLtb+yNb8PYm05QeklddV/F/IzEvTf3GUJuMoyWzT6/Mzp477dSuXlz7s2PWyFd1BRqXSa0OZ6TyCrASGMVNjAGziCAD4zSnd6F1Mr0khyMGmr478GxGRFRYcWQDYjExSDQjNiMQpMZEQNiGhURiAIq07rLXYudl4l2s9VqV4gX7s09nr1X8exWfx38Gua5f9ekhUQyMzMw+JLCrroFw9KZWZzK9SoBOuInWIuBr4FKYqTKNfGqN8you0k3qExXDXkn603Lh7/MwZybWj+bFaniU9wvz/BL1Fw+9G9Vy8B9GjbXyvu9xUJ3enzqxqn006BwHpbXWWfUYpvkvErQkt203823G/mrz+gcJY8iVJWFfnLl9fMnv/NfqPhdN7q45fNA4yv9yr+bbiS6y2f2HxL1HZNe9NLeOX2LefEwPw5iU5yhf/JXXWP9+h6NRPQ8V7mPK8+fbukuPzcHulhoWW5E9wkls4A+K0xyYpBxZhrRDYjIsSmMTJqjUxiFRYaZJmxYyLFRYaYgcg0KTGJgDYsmcbqzAiw0wBMcQ4ZS8Hs/nAfHGrmRON0ZGNw9tMulzpN/rXj1WszlatXHriUMT2q3lDz2/ky7Eiu/xO/U60Kc2/8AJ3AaJDp0XLRE9Z+gjJrRhrFyX9l+l2RJ6uwFbsma0sxzX6c3Z9UFPtPjf2LEe0Fv6GZUotPNNCnAf/muk82m4sfllpzfxjqeJvrK1+GfnwPO+L5cjlJrRj5D/v8A8emVe2svbYmOKS3uebjXlxuHHEyH7Z+n/ePSxxN9/VeoEqqeiT+ZmAsa917EvtB8GHtH9svT9n4zuTjPJd13tfbdeR9Dp1E0mnk1ddGfFf1vesle/CKbfkj6J+DO0nOh3JpxlTfd/cmm4vOOvivA7+L4+GX1FmuWPR1JlWdW2oFfE2MrE4i53Zl54o4z/wA1HDN8wXJjYiosZFmCu8NTDTFJhpiM6LDTExYaZJnRYyLEJhpiNYTDixEWMTED4sNMRFjEwByAq0lI5MNMYZNfs2X/ABFx7Om9jcTCTAMqh2S/+RqYfDRjoGmEmAGSBcm4wVWwqlsUavZKehqXJuHA89U7IlsV59nTWx6kiw+E8k8FP/Uu4bslyim3a5vTSSbsdRWiKzOp1WbR/Dyesn4Isw/DEOMvM1qWlyxE7ZxHO1kYLsGnSqRmrtrNX0yPQd+2cVrw4FSpL9y8Sv2xVrQpt4eKlLg9eq49DtmSIq1Wxiu88ueiKOIxiVru13k5ZX6I8xHAY6q7yfcvvJpNdErtFij+E7u9erKb5X/7PMOn8N79Uv8AaHmvucY7/CtD/wB//r+Dh/JdeZixsWV4yGxZksdoemGmKiw0yFGphJikw0xGcmGmJTDTEZ0WGmJTDTED4sNMQmMiwB6YSYmLDTAzkw0xKYSYEcmSmKTCTGDbk3FXJuAMuTcXcm4wO51wLnXGTqr0XzIbQ4/ORWk7v0+5aw0X3uSVkuL3Z0zEaXIrRDriIvPoE2do5lzlea5FjvFFVP3vwXoOdQvJU5yETmBKqIqVCkmOZxTdUgfS48TEbE44x13NiMiccQqDQSJOJUJDInHCMSDRxwgOIcTjhAaDiccBjQaOOGQiUScMOJOOAkok44ZpOOOAi6WvmaNHTz9zjjthy0ZT36knHHWJJh9fqDWRxxUKq9xNRnHFEQccc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364" name="Picture 4" descr="https://encrypted-tbn2.gstatic.com/images?q=tbn:ANd9GcQo_aaTNx4AwD0ouPmCgo9qrbrDL-iSFX0txFuADhtVuYBQ26qd"/>
          <p:cNvPicPr>
            <a:picLocks noChangeAspect="1" noChangeArrowheads="1"/>
          </p:cNvPicPr>
          <p:nvPr/>
        </p:nvPicPr>
        <p:blipFill>
          <a:blip r:embed="rId4" cstate="print"/>
          <a:srcRect/>
          <a:stretch>
            <a:fillRect/>
          </a:stretch>
        </p:blipFill>
        <p:spPr bwMode="auto">
          <a:xfrm>
            <a:off x="377709" y="878541"/>
            <a:ext cx="3427809" cy="3206183"/>
          </a:xfrm>
          <a:prstGeom prst="rect">
            <a:avLst/>
          </a:prstGeom>
          <a:noFill/>
        </p:spPr>
      </p:pic>
    </p:spTree>
    <p:extLst>
      <p:ext uri="{BB962C8B-B14F-4D97-AF65-F5344CB8AC3E}">
        <p14:creationId xmlns:p14="http://schemas.microsoft.com/office/powerpoint/2010/main" val="14010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20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fade">
                                      <p:cBhvr>
                                        <p:cTn id="22"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Tenosynovitis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10235"/>
            <a:ext cx="4195482" cy="3428999"/>
          </a:xfrm>
          <a:prstGeom prst="wedgeRoundRectCallout">
            <a:avLst>
              <a:gd name="adj1" fmla="val 13916"/>
              <a:gd name="adj2" fmla="val 90724"/>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Inflammation of the tendons, tendon sheaths, and synovial membranes around certain joints.  The tendons of the wrists, shoulders, elbows, finger joints, ankles, and feet are most often affected. Occurs most often after trauma, strain, excessive exercise, or a repetitive movement (</a:t>
            </a:r>
            <a:r>
              <a:rPr lang="en-US" sz="2000" dirty="0" err="1" smtClean="0">
                <a:solidFill>
                  <a:prstClr val="black"/>
                </a:solidFill>
                <a:effectLst>
                  <a:outerShdw blurRad="38100" dist="38100" dir="2700000" algn="tl">
                    <a:srgbClr val="000000">
                      <a:alpha val="43137"/>
                    </a:srgbClr>
                  </a:outerShdw>
                </a:effectLst>
              </a:rPr>
              <a:t>ie</a:t>
            </a:r>
            <a:r>
              <a:rPr lang="en-US" sz="2000" dirty="0" smtClean="0">
                <a:solidFill>
                  <a:prstClr val="black"/>
                </a:solidFill>
                <a:effectLst>
                  <a:outerShdw blurRad="38100" dist="38100" dir="2700000" algn="tl">
                    <a:srgbClr val="000000">
                      <a:alpha val="43137"/>
                    </a:srgbClr>
                  </a:outerShdw>
                </a:effectLst>
              </a:rPr>
              <a:t> haircutting, typing, carpentry).</a:t>
            </a:r>
            <a:endParaRPr lang="en-US" sz="2000" dirty="0">
              <a:solidFill>
                <a:prstClr val="black"/>
              </a:solidFill>
              <a:effectLst>
                <a:outerShdw blurRad="38100" dist="38100" dir="2700000" algn="tl">
                  <a:srgbClr val="000000">
                    <a:alpha val="43137"/>
                  </a:srgbClr>
                </a:outerShdw>
              </a:effectLst>
            </a:endParaRPr>
          </a:p>
        </p:txBody>
      </p:sp>
      <p:pic>
        <p:nvPicPr>
          <p:cNvPr id="14338" name="Picture 2" descr="http://differentialdiagnosisoftos.weebly.com/uploads/1/2/5/6/12564025/7863313.jpg?360"/>
          <p:cNvPicPr>
            <a:picLocks noChangeAspect="1" noChangeArrowheads="1"/>
          </p:cNvPicPr>
          <p:nvPr/>
        </p:nvPicPr>
        <p:blipFill>
          <a:blip r:embed="rId3" cstate="print"/>
          <a:srcRect/>
          <a:stretch>
            <a:fillRect/>
          </a:stretch>
        </p:blipFill>
        <p:spPr bwMode="auto">
          <a:xfrm>
            <a:off x="376518" y="682557"/>
            <a:ext cx="3843991" cy="3661964"/>
          </a:xfrm>
          <a:prstGeom prst="rect">
            <a:avLst/>
          </a:prstGeom>
          <a:noFill/>
        </p:spPr>
      </p:pic>
      <p:pic>
        <p:nvPicPr>
          <p:cNvPr id="14340" name="Picture 4" descr="https://drhem.files.wordpress.com/2008/09/vizd1.jpg"/>
          <p:cNvPicPr>
            <a:picLocks noChangeAspect="1" noChangeArrowheads="1"/>
          </p:cNvPicPr>
          <p:nvPr/>
        </p:nvPicPr>
        <p:blipFill>
          <a:blip r:embed="rId4" cstate="print"/>
          <a:srcRect/>
          <a:stretch>
            <a:fillRect/>
          </a:stretch>
        </p:blipFill>
        <p:spPr bwMode="auto">
          <a:xfrm>
            <a:off x="585881" y="3057152"/>
            <a:ext cx="3733800" cy="3390900"/>
          </a:xfrm>
          <a:prstGeom prst="rect">
            <a:avLst/>
          </a:prstGeom>
          <a:noFill/>
        </p:spPr>
      </p:pic>
    </p:spTree>
    <p:extLst>
      <p:ext uri="{BB962C8B-B14F-4D97-AF65-F5344CB8AC3E}">
        <p14:creationId xmlns:p14="http://schemas.microsoft.com/office/powerpoint/2010/main" val="14283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20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40"/>
                                        </p:tgtEl>
                                        <p:attrNameLst>
                                          <p:attrName>style.visibility</p:attrName>
                                        </p:attrNameLst>
                                      </p:cBhvr>
                                      <p:to>
                                        <p:strVal val="visible"/>
                                      </p:to>
                                    </p:set>
                                    <p:animEffect transition="in" filter="fade">
                                      <p:cBhvr>
                                        <p:cTn id="22"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pap13_fig_09_15blect.jpg"/>
          <p:cNvPicPr>
            <a:picLocks noChangeAspect="1"/>
          </p:cNvPicPr>
          <p:nvPr/>
        </p:nvPicPr>
        <p:blipFill>
          <a:blip r:embed="rId2" cstate="print"/>
          <a:srcRect/>
          <a:stretch>
            <a:fillRect/>
          </a:stretch>
        </p:blipFill>
        <p:spPr bwMode="auto">
          <a:xfrm>
            <a:off x="4530725" y="4232275"/>
            <a:ext cx="4249738" cy="2351088"/>
          </a:xfrm>
          <a:prstGeom prst="rect">
            <a:avLst/>
          </a:prstGeom>
          <a:noFill/>
          <a:ln w="9525">
            <a:noFill/>
            <a:miter lim="800000"/>
            <a:headEnd/>
            <a:tailEnd/>
          </a:ln>
        </p:spPr>
      </p:pic>
      <p:sp>
        <p:nvSpPr>
          <p:cNvPr id="27650" name="Rectangle 3"/>
          <p:cNvSpPr>
            <a:spLocks noGrp="1" noChangeArrowheads="1"/>
          </p:cNvSpPr>
          <p:nvPr>
            <p:ph type="body" idx="1"/>
          </p:nvPr>
        </p:nvSpPr>
        <p:spPr>
          <a:xfrm>
            <a:off x="422275" y="835025"/>
            <a:ext cx="8534400" cy="5791200"/>
          </a:xfrm>
        </p:spPr>
        <p:txBody>
          <a:bodyPr/>
          <a:lstStyle/>
          <a:p>
            <a:pPr>
              <a:spcBef>
                <a:spcPct val="0"/>
              </a:spcBef>
            </a:pPr>
            <a:r>
              <a:rPr b="1">
                <a:solidFill>
                  <a:srgbClr val="0099CC"/>
                </a:solidFill>
              </a:rPr>
              <a:t>Accessory structures </a:t>
            </a:r>
          </a:p>
          <a:p>
            <a:pPr>
              <a:spcBef>
                <a:spcPct val="0"/>
              </a:spcBef>
            </a:pPr>
            <a:r>
              <a:t>In some joints where hyaline cartilage predominates, pads of dense fibrocartilage called </a:t>
            </a:r>
            <a:r>
              <a:rPr b="1">
                <a:solidFill>
                  <a:srgbClr val="008000"/>
                </a:solidFill>
              </a:rPr>
              <a:t>menisci</a:t>
            </a:r>
            <a:r>
              <a:t> are also found between the articular surfaces.</a:t>
            </a:r>
          </a:p>
          <a:p>
            <a:pPr lvl="1">
              <a:spcBef>
                <a:spcPct val="0"/>
              </a:spcBef>
            </a:pPr>
            <a:r>
              <a:t>These “articular discs” provide superior strength and allow bones of different</a:t>
            </a:r>
          </a:p>
          <a:p>
            <a:pPr lvl="1">
              <a:spcBef>
                <a:spcPct val="0"/>
              </a:spcBef>
              <a:buFont typeface="Wingdings" pitchFamily="2" charset="2"/>
              <a:buNone/>
            </a:pPr>
            <a:r>
              <a:t>	shapes to fit together </a:t>
            </a:r>
          </a:p>
          <a:p>
            <a:pPr lvl="1">
              <a:spcBef>
                <a:spcPct val="0"/>
              </a:spcBef>
              <a:buFont typeface="Wingdings" pitchFamily="2" charset="2"/>
              <a:buNone/>
            </a:pPr>
            <a:r>
              <a:t>	more tightly.</a:t>
            </a:r>
          </a:p>
        </p:txBody>
      </p:sp>
      <p:sp>
        <p:nvSpPr>
          <p:cNvPr id="14339"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97413" y="3532188"/>
            <a:ext cx="739775" cy="582612"/>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0" name="Rectangle 9"/>
          <p:cNvSpPr/>
          <p:nvPr/>
        </p:nvSpPr>
        <p:spPr>
          <a:xfrm>
            <a:off x="7419975" y="3378200"/>
            <a:ext cx="1406525" cy="300038"/>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28675" name="Picture 12" descr="pap13_fig_09_15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895725" y="3162300"/>
            <a:ext cx="5141913" cy="3298825"/>
          </a:xfrm>
          <a:prstGeom prst="rect">
            <a:avLst/>
          </a:prstGeom>
          <a:noFill/>
          <a:ln w="9525">
            <a:noFill/>
            <a:miter lim="800000"/>
            <a:headEnd/>
            <a:tailEnd/>
          </a:ln>
        </p:spPr>
      </p:pic>
      <p:sp>
        <p:nvSpPr>
          <p:cNvPr id="5" name="Content Placeholder 4"/>
          <p:cNvSpPr>
            <a:spLocks noGrp="1"/>
          </p:cNvSpPr>
          <p:nvPr>
            <p:ph idx="1"/>
          </p:nvPr>
        </p:nvSpPr>
        <p:spPr>
          <a:xfrm>
            <a:off x="446088" y="908050"/>
            <a:ext cx="8534400" cy="5791200"/>
          </a:xfrm>
        </p:spPr>
        <p:txBody>
          <a:bodyPr rtlCol="0">
            <a:normAutofit lnSpcReduction="10000"/>
          </a:bodyPr>
          <a:lstStyle/>
          <a:p>
            <a:pPr fontAlgn="auto">
              <a:lnSpc>
                <a:spcPct val="160000"/>
              </a:lnSpc>
              <a:spcAft>
                <a:spcPts val="0"/>
              </a:spcAft>
              <a:buFont typeface="Wingdings" pitchFamily="2" charset="2"/>
              <a:buNone/>
              <a:defRPr/>
            </a:pPr>
            <a:r>
              <a:rPr b="1" dirty="0">
                <a:solidFill>
                  <a:srgbClr val="0099CC"/>
                </a:solidFill>
              </a:rPr>
              <a:t>Accessory structures </a:t>
            </a:r>
          </a:p>
          <a:p>
            <a:pPr fontAlgn="auto">
              <a:spcAft>
                <a:spcPts val="0"/>
              </a:spcAft>
              <a:defRPr/>
            </a:pPr>
            <a:r>
              <a:rPr dirty="0"/>
              <a:t>Notice that ligaments can blend with other C.T. to become part of a joint capsule, or they can run inside or outside the joint.</a:t>
            </a:r>
          </a:p>
          <a:p>
            <a:pPr lvl="1" fontAlgn="auto">
              <a:spcAft>
                <a:spcPts val="0"/>
              </a:spcAft>
              <a:defRPr/>
            </a:pPr>
            <a:r>
              <a:rPr dirty="0"/>
              <a:t>The ACL (ligament) </a:t>
            </a:r>
          </a:p>
          <a:p>
            <a:pPr lvl="1" fontAlgn="auto">
              <a:spcAft>
                <a:spcPts val="0"/>
              </a:spcAft>
              <a:buFont typeface="Wingdings" pitchFamily="2" charset="2"/>
              <a:buNone/>
              <a:defRPr/>
            </a:pPr>
            <a:r>
              <a:rPr dirty="0"/>
              <a:t>	lies inside the knee </a:t>
            </a:r>
          </a:p>
          <a:p>
            <a:pPr lvl="1" fontAlgn="auto">
              <a:spcAft>
                <a:spcPts val="0"/>
              </a:spcAft>
              <a:buFont typeface="Wingdings" pitchFamily="2" charset="2"/>
              <a:buNone/>
              <a:defRPr/>
            </a:pPr>
            <a:r>
              <a:rPr dirty="0"/>
              <a:t>	joint, whereas the </a:t>
            </a:r>
          </a:p>
          <a:p>
            <a:pPr lvl="1" fontAlgn="auto">
              <a:spcAft>
                <a:spcPts val="0"/>
              </a:spcAft>
              <a:buFont typeface="Wingdings" pitchFamily="2" charset="2"/>
              <a:buNone/>
              <a:defRPr/>
            </a:pPr>
            <a:r>
              <a:rPr dirty="0"/>
              <a:t>	patellar ligament </a:t>
            </a:r>
          </a:p>
          <a:p>
            <a:pPr lvl="1" fontAlgn="auto">
              <a:spcAft>
                <a:spcPts val="0"/>
              </a:spcAft>
              <a:buFont typeface="Wingdings" pitchFamily="2" charset="2"/>
              <a:buNone/>
              <a:defRPr/>
            </a:pPr>
            <a:r>
              <a:rPr dirty="0" smtClean="0"/>
              <a:t>	is </a:t>
            </a:r>
            <a:r>
              <a:rPr dirty="0"/>
              <a:t>outside the joint.</a:t>
            </a:r>
          </a:p>
          <a:p>
            <a:pPr fontAlgn="auto">
              <a:spcAft>
                <a:spcPts val="0"/>
              </a:spcAft>
              <a:defRPr/>
            </a:pPr>
            <a:endParaRPr dirty="0"/>
          </a:p>
        </p:txBody>
      </p:sp>
      <p:sp>
        <p:nvSpPr>
          <p:cNvPr id="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endParaRPr/>
          </a:p>
        </p:txBody>
      </p:sp>
      <p:pic>
        <p:nvPicPr>
          <p:cNvPr id="1026" name="Picture 2" descr="http://biology.clc.uc.edu/fankhauser/Labs/Anatomy_&amp;_Physiology/A&amp;P201/Articulations/dissected_joints/menisci_PB1912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9027" y="191386"/>
            <a:ext cx="2127473" cy="1748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0" y="176213"/>
            <a:ext cx="9144000" cy="838200"/>
          </a:xfrm>
        </p:spPr>
        <p:txBody>
          <a:bodyPr/>
          <a:lstStyle/>
          <a:p>
            <a:pPr fontAlgn="auto">
              <a:spcAft>
                <a:spcPts val="0"/>
              </a:spcAft>
              <a:defRPr/>
            </a:pPr>
            <a:r>
              <a:rPr smtClean="0"/>
              <a:t>Synovial Joints</a:t>
            </a:r>
          </a:p>
        </p:txBody>
      </p:sp>
      <p:sp>
        <p:nvSpPr>
          <p:cNvPr id="30722" name="Rectangle 3"/>
          <p:cNvSpPr>
            <a:spLocks noGrp="1" noChangeArrowheads="1"/>
          </p:cNvSpPr>
          <p:nvPr>
            <p:ph type="body" idx="1"/>
          </p:nvPr>
        </p:nvSpPr>
        <p:spPr>
          <a:xfrm>
            <a:off x="446088" y="908050"/>
            <a:ext cx="8534400" cy="5791200"/>
          </a:xfrm>
        </p:spPr>
        <p:txBody>
          <a:bodyPr/>
          <a:lstStyle/>
          <a:p>
            <a:pPr>
              <a:spcBef>
                <a:spcPct val="0"/>
              </a:spcBef>
              <a:buFont typeface="Wingdings" pitchFamily="2" charset="2"/>
              <a:buNone/>
            </a:pPr>
            <a:r>
              <a:rPr b="1">
                <a:solidFill>
                  <a:srgbClr val="0099CC"/>
                </a:solidFill>
              </a:rPr>
              <a:t>Accessory structures </a:t>
            </a:r>
          </a:p>
          <a:p>
            <a:pPr>
              <a:spcBef>
                <a:spcPct val="0"/>
              </a:spcBef>
            </a:pPr>
            <a:r>
              <a:t>Nerve and Blood Supply</a:t>
            </a:r>
          </a:p>
          <a:p>
            <a:pPr lvl="1">
              <a:spcBef>
                <a:spcPct val="0"/>
              </a:spcBef>
            </a:pPr>
            <a:r>
              <a:rPr b="1">
                <a:solidFill>
                  <a:srgbClr val="008000"/>
                </a:solidFill>
              </a:rPr>
              <a:t>Arterial branches </a:t>
            </a:r>
            <a:r>
              <a:t>from several different arteries merge around a joint before penetrating the articular capsule.</a:t>
            </a:r>
          </a:p>
          <a:p>
            <a:pPr lvl="1">
              <a:spcBef>
                <a:spcPct val="0"/>
              </a:spcBef>
            </a:pPr>
            <a:r>
              <a:rPr b="1">
                <a:solidFill>
                  <a:srgbClr val="008000"/>
                </a:solidFill>
              </a:rPr>
              <a:t>Nerve endings </a:t>
            </a:r>
            <a:r>
              <a:t>respond to the degree of movement and stretch, and convey information about pain from the joint to the spinal cord and brain.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fontAlgn="auto">
              <a:spcAft>
                <a:spcPts val="0"/>
              </a:spcAft>
              <a:defRPr/>
            </a:pPr>
            <a:r>
              <a:rPr smtClean="0"/>
              <a:t>Synovial Joints</a:t>
            </a:r>
            <a:endParaRPr/>
          </a:p>
        </p:txBody>
      </p:sp>
      <p:sp>
        <p:nvSpPr>
          <p:cNvPr id="31746" name="TextBox 13"/>
          <p:cNvSpPr txBox="1">
            <a:spLocks noChangeArrowheads="1"/>
          </p:cNvSpPr>
          <p:nvPr/>
        </p:nvSpPr>
        <p:spPr bwMode="auto">
          <a:xfrm>
            <a:off x="0" y="6216650"/>
            <a:ext cx="9144000" cy="368300"/>
          </a:xfrm>
          <a:prstGeom prst="rect">
            <a:avLst/>
          </a:prstGeom>
          <a:noFill/>
          <a:ln w="9525">
            <a:noFill/>
            <a:miter lim="800000"/>
            <a:headEnd/>
            <a:tailEnd/>
          </a:ln>
        </p:spPr>
        <p:txBody>
          <a:bodyPr>
            <a:spAutoFit/>
          </a:bodyPr>
          <a:lstStyle/>
          <a:p>
            <a:pPr algn="ctr">
              <a:lnSpc>
                <a:spcPct val="90000"/>
              </a:lnSpc>
              <a:spcBef>
                <a:spcPct val="20000"/>
              </a:spcBef>
              <a:buClr>
                <a:schemeClr val="hlink"/>
              </a:buClr>
              <a:buSzPct val="55000"/>
              <a:buFont typeface="Wingdings" pitchFamily="2" charset="2"/>
              <a:buNone/>
            </a:pPr>
            <a:r>
              <a:rPr lang="en-US" sz="2000">
                <a:latin typeface="Arial" charset="0"/>
                <a:cs typeface="Arial" charset="0"/>
              </a:rPr>
              <a:t>Accessory structures of the right shoulder joint, anterior view</a:t>
            </a:r>
          </a:p>
        </p:txBody>
      </p:sp>
      <p:pic>
        <p:nvPicPr>
          <p:cNvPr id="31747" name="Picture 4" descr="pap13_fig_09_12a.jpg"/>
          <p:cNvPicPr>
            <a:picLocks noChangeAspect="1"/>
          </p:cNvPicPr>
          <p:nvPr/>
        </p:nvPicPr>
        <p:blipFill>
          <a:blip r:embed="rId3" cstate="print">
            <a:clrChange>
              <a:clrFrom>
                <a:srgbClr val="FFFFFF"/>
              </a:clrFrom>
              <a:clrTo>
                <a:srgbClr val="FFFFFF">
                  <a:alpha val="0"/>
                </a:srgbClr>
              </a:clrTo>
            </a:clrChange>
          </a:blip>
          <a:srcRect b="5724"/>
          <a:stretch>
            <a:fillRect/>
          </a:stretch>
        </p:blipFill>
        <p:spPr bwMode="auto">
          <a:xfrm>
            <a:off x="804863" y="981075"/>
            <a:ext cx="7534275" cy="526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
        <p:nvSpPr>
          <p:cNvPr id="33794" name="Content Placeholder 4"/>
          <p:cNvSpPr>
            <a:spLocks noGrp="1"/>
          </p:cNvSpPr>
          <p:nvPr>
            <p:ph idx="1"/>
          </p:nvPr>
        </p:nvSpPr>
        <p:spPr>
          <a:xfrm>
            <a:off x="400050" y="915988"/>
            <a:ext cx="8343900" cy="5589587"/>
          </a:xfrm>
        </p:spPr>
        <p:txBody>
          <a:bodyPr/>
          <a:lstStyle/>
          <a:p>
            <a:pPr>
              <a:spcBef>
                <a:spcPct val="0"/>
              </a:spcBef>
            </a:pPr>
            <a:r>
              <a:t>There are </a:t>
            </a:r>
            <a:r>
              <a:rPr b="1">
                <a:solidFill>
                  <a:srgbClr val="0099CC"/>
                </a:solidFill>
              </a:rPr>
              <a:t>6 types of synovial joints </a:t>
            </a:r>
            <a:r>
              <a:t>based on the shapes of the articulating bone surfaces.</a:t>
            </a:r>
          </a:p>
          <a:p>
            <a:pPr lvl="1">
              <a:spcBef>
                <a:spcPct val="0"/>
              </a:spcBef>
            </a:pPr>
            <a:r>
              <a:t>Not all synovial joints have all (or any) accessory structures like ligaments and bursae – some of them are quite simple.</a:t>
            </a:r>
          </a:p>
          <a:p>
            <a:pPr lvl="1">
              <a:spcBef>
                <a:spcPct val="0"/>
              </a:spcBef>
            </a:pPr>
            <a:endParaRPr/>
          </a:p>
          <a:p>
            <a:pPr>
              <a:spcBef>
                <a:spcPct val="0"/>
              </a:spcBef>
            </a:pP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95263" y="179388"/>
            <a:ext cx="2569202" cy="4692650"/>
          </a:xfrm>
        </p:spPr>
        <p:txBody>
          <a:bodyPr anchor="t"/>
          <a:lstStyle/>
          <a:p>
            <a:pPr algn="l" fontAlgn="auto">
              <a:spcAft>
                <a:spcPts val="0"/>
              </a:spcAft>
              <a:defRPr/>
            </a:pPr>
            <a:r>
              <a:rPr dirty="0" smtClean="0"/>
              <a:t>Types of Synovial Joints</a:t>
            </a:r>
            <a:br>
              <a:rPr dirty="0" smtClean="0"/>
            </a:br>
            <a:r>
              <a:rPr lang="en-US" sz="2400" dirty="0" smtClean="0">
                <a:solidFill>
                  <a:schemeClr val="tx1"/>
                </a:solidFill>
              </a:rPr>
              <a:t>(intro…details ahead)</a:t>
            </a:r>
            <a:endParaRPr sz="2400" dirty="0">
              <a:solidFill>
                <a:schemeClr val="tx1"/>
              </a:solidFill>
            </a:endParaRPr>
          </a:p>
        </p:txBody>
      </p:sp>
      <p:pic>
        <p:nvPicPr>
          <p:cNvPr id="35842" name="Picture 6" descr="pap13_fig_09_10.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062288" y="212725"/>
            <a:ext cx="5421312" cy="6305550"/>
          </a:xfrm>
          <a:prstGeom prst="rect">
            <a:avLst/>
          </a:prstGeom>
          <a:noFill/>
          <a:ln w="9525">
            <a:noFill/>
            <a:miter lim="800000"/>
            <a:headEnd/>
            <a:tailEnd/>
          </a:ln>
        </p:spPr>
      </p:pic>
      <p:sp>
        <p:nvSpPr>
          <p:cNvPr id="2" name="Oval 1"/>
          <p:cNvSpPr/>
          <p:nvPr/>
        </p:nvSpPr>
        <p:spPr>
          <a:xfrm>
            <a:off x="3286125" y="1971675"/>
            <a:ext cx="581025"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924550" y="2038350"/>
            <a:ext cx="581025"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90875" y="4076700"/>
            <a:ext cx="581025"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72175" y="4076700"/>
            <a:ext cx="809625"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86124" y="6191250"/>
            <a:ext cx="714376"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24550" y="6191250"/>
            <a:ext cx="1066800" cy="17145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pap13_fig_09_10a.jpg"/>
          <p:cNvPicPr>
            <a:picLocks noChangeAspect="1"/>
          </p:cNvPicPr>
          <p:nvPr/>
        </p:nvPicPr>
        <p:blipFill>
          <a:blip r:embed="rId3" cstate="print"/>
          <a:srcRect/>
          <a:stretch>
            <a:fillRect/>
          </a:stretch>
        </p:blipFill>
        <p:spPr bwMode="auto">
          <a:xfrm>
            <a:off x="4167188" y="2027238"/>
            <a:ext cx="4803775" cy="4206875"/>
          </a:xfrm>
          <a:prstGeom prst="rect">
            <a:avLst/>
          </a:prstGeom>
          <a:noFill/>
          <a:ln w="9525">
            <a:noFill/>
            <a:miter lim="800000"/>
            <a:headEnd/>
            <a:tailEnd/>
          </a:ln>
        </p:spPr>
      </p:pic>
      <p:sp>
        <p:nvSpPr>
          <p:cNvPr id="37890" name="Content Placeholder 4"/>
          <p:cNvSpPr>
            <a:spLocks noGrp="1"/>
          </p:cNvSpPr>
          <p:nvPr>
            <p:ph idx="1"/>
          </p:nvPr>
        </p:nvSpPr>
        <p:spPr>
          <a:xfrm>
            <a:off x="446088" y="908050"/>
            <a:ext cx="8534400" cy="2873375"/>
          </a:xfrm>
        </p:spPr>
        <p:txBody>
          <a:bodyPr/>
          <a:lstStyle/>
          <a:p>
            <a:pPr>
              <a:spcBef>
                <a:spcPct val="0"/>
              </a:spcBef>
            </a:pPr>
            <a:r>
              <a:rPr dirty="0"/>
              <a:t>In a </a:t>
            </a:r>
            <a:r>
              <a:rPr b="1" dirty="0">
                <a:solidFill>
                  <a:srgbClr val="0099CC"/>
                </a:solidFill>
              </a:rPr>
              <a:t>planar joint</a:t>
            </a:r>
            <a:r>
              <a:rPr b="1" dirty="0"/>
              <a:t>,</a:t>
            </a:r>
            <a:r>
              <a:rPr b="1" dirty="0">
                <a:solidFill>
                  <a:srgbClr val="0099CC"/>
                </a:solidFill>
              </a:rPr>
              <a:t> </a:t>
            </a:r>
            <a:r>
              <a:rPr dirty="0"/>
              <a:t>the articulating surface is flat or slightly curved, permitting </a:t>
            </a:r>
            <a:r>
              <a:rPr b="1" dirty="0">
                <a:solidFill>
                  <a:schemeClr val="accent4">
                    <a:lumMod val="50000"/>
                  </a:schemeClr>
                </a:solidFill>
              </a:rPr>
              <a:t>back </a:t>
            </a:r>
          </a:p>
          <a:p>
            <a:pPr>
              <a:spcBef>
                <a:spcPct val="0"/>
              </a:spcBef>
              <a:buFont typeface="Wingdings" pitchFamily="2" charset="2"/>
              <a:buNone/>
            </a:pPr>
            <a:r>
              <a:rPr b="1" dirty="0">
                <a:solidFill>
                  <a:schemeClr val="accent4">
                    <a:lumMod val="50000"/>
                  </a:schemeClr>
                </a:solidFill>
              </a:rPr>
              <a:t>	and forth and side-to-side</a:t>
            </a:r>
          </a:p>
          <a:p>
            <a:pPr lvl="1">
              <a:spcBef>
                <a:spcPct val="0"/>
              </a:spcBef>
              <a:buFont typeface="Wingdings" pitchFamily="2" charset="2"/>
              <a:buNone/>
            </a:pPr>
            <a:r>
              <a:rPr dirty="0"/>
              <a:t>movements.</a:t>
            </a:r>
          </a:p>
        </p:txBody>
      </p:sp>
      <p:sp>
        <p:nvSpPr>
          <p:cNvPr id="8"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d20eq91zdmkqd.cloudfront.net/assets/images/book/large/9780/3230/97803230398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949" y="3718141"/>
            <a:ext cx="1656204" cy="1780419"/>
          </a:xfrm>
          <a:prstGeom prst="rect">
            <a:avLst/>
          </a:prstGeom>
          <a:noFill/>
          <a:extLst>
            <a:ext uri="{909E8E84-426E-40DD-AFC4-6F175D3DCCD1}">
              <a14:hiddenFill xmlns:a14="http://schemas.microsoft.com/office/drawing/2010/main">
                <a:solidFill>
                  <a:srgbClr val="FFFFFF"/>
                </a:solidFill>
              </a14:hiddenFill>
            </a:ext>
          </a:extLst>
        </p:spPr>
      </p:pic>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dirty="0" smtClean="0"/>
              <a:t>Joints in medicine</a:t>
            </a:r>
            <a:endParaRPr dirty="0"/>
          </a:p>
        </p:txBody>
      </p:sp>
      <p:sp>
        <p:nvSpPr>
          <p:cNvPr id="8194" name="Rectangle 3"/>
          <p:cNvSpPr>
            <a:spLocks noGrp="1" noChangeArrowheads="1"/>
          </p:cNvSpPr>
          <p:nvPr>
            <p:ph idx="1"/>
          </p:nvPr>
        </p:nvSpPr>
        <p:spPr>
          <a:xfrm>
            <a:off x="427370" y="764667"/>
            <a:ext cx="8316913" cy="5633927"/>
          </a:xfrm>
        </p:spPr>
        <p:txBody>
          <a:bodyPr/>
          <a:lstStyle/>
          <a:p>
            <a:pPr>
              <a:spcBef>
                <a:spcPct val="0"/>
              </a:spcBef>
            </a:pPr>
            <a:r>
              <a:rPr dirty="0" smtClean="0"/>
              <a:t>Those who study joints and their affect on the human body:</a:t>
            </a:r>
          </a:p>
          <a:p>
            <a:pPr lvl="1">
              <a:spcBef>
                <a:spcPct val="0"/>
              </a:spcBef>
            </a:pPr>
            <a:r>
              <a:rPr lang="en-US" b="1" dirty="0" err="1" smtClean="0">
                <a:solidFill>
                  <a:schemeClr val="accent4">
                    <a:lumMod val="50000"/>
                  </a:schemeClr>
                </a:solidFill>
              </a:rPr>
              <a:t>Arthrology</a:t>
            </a:r>
            <a:r>
              <a:rPr lang="en-US" dirty="0" smtClean="0"/>
              <a:t>/</a:t>
            </a:r>
            <a:r>
              <a:rPr lang="en-US" dirty="0" err="1" smtClean="0"/>
              <a:t>A</a:t>
            </a:r>
            <a:r>
              <a:rPr dirty="0" err="1" smtClean="0"/>
              <a:t>rthrologists</a:t>
            </a:r>
            <a:r>
              <a:rPr dirty="0" smtClean="0"/>
              <a:t>: study </a:t>
            </a:r>
            <a:r>
              <a:rPr b="1" dirty="0" smtClean="0"/>
              <a:t>joints</a:t>
            </a:r>
            <a:r>
              <a:rPr dirty="0" smtClean="0"/>
              <a:t> proper</a:t>
            </a:r>
            <a:endParaRPr dirty="0"/>
          </a:p>
          <a:p>
            <a:pPr lvl="1">
              <a:spcBef>
                <a:spcPct val="0"/>
              </a:spcBef>
            </a:pPr>
            <a:r>
              <a:rPr b="1" dirty="0" smtClean="0">
                <a:solidFill>
                  <a:srgbClr val="C00000"/>
                </a:solidFill>
              </a:rPr>
              <a:t>Kinesiology</a:t>
            </a:r>
            <a:r>
              <a:rPr dirty="0" smtClean="0"/>
              <a:t>/</a:t>
            </a:r>
            <a:r>
              <a:rPr dirty="0" err="1" smtClean="0"/>
              <a:t>kinesiologists</a:t>
            </a:r>
            <a:r>
              <a:rPr dirty="0" smtClean="0"/>
              <a:t>: study the </a:t>
            </a:r>
            <a:r>
              <a:rPr b="1" dirty="0" smtClean="0"/>
              <a:t>motion</a:t>
            </a:r>
            <a:r>
              <a:rPr dirty="0" smtClean="0"/>
              <a:t> of the human body</a:t>
            </a:r>
            <a:endParaRPr dirty="0"/>
          </a:p>
        </p:txBody>
      </p:sp>
      <p:pic>
        <p:nvPicPr>
          <p:cNvPr id="1026" name="Picture 2" descr="http://www1.touro.edu/shs/ot/includes/rotator/images/ot/stude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502" y="5241881"/>
            <a:ext cx="3550905" cy="1501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1.elscdn.net/cover_img/72501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717" y="3581631"/>
            <a:ext cx="1458064" cy="20534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lassconnection.s3.amazonaws.com/325/flashcards/1203325/png/shoulder13294408738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268" y="4178625"/>
            <a:ext cx="1516168" cy="1679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Curtis Home\Pictures\1. Chapters 6-8\Chapter 9 Graphics to send\Joints 6.png"/>
          <p:cNvPicPr>
            <a:picLocks noChangeAspect="1" noChangeArrowheads="1"/>
          </p:cNvPicPr>
          <p:nvPr/>
        </p:nvPicPr>
        <p:blipFill>
          <a:blip r:embed="rId7" cstate="print"/>
          <a:srcRect/>
          <a:stretch>
            <a:fillRect/>
          </a:stretch>
        </p:blipFill>
        <p:spPr bwMode="auto">
          <a:xfrm>
            <a:off x="2010293" y="4178625"/>
            <a:ext cx="2444750" cy="226218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
        <p:nvSpPr>
          <p:cNvPr id="39938" name="Content Placeholder 4"/>
          <p:cNvSpPr>
            <a:spLocks noGrp="1"/>
          </p:cNvSpPr>
          <p:nvPr>
            <p:ph idx="1"/>
          </p:nvPr>
        </p:nvSpPr>
        <p:spPr>
          <a:xfrm>
            <a:off x="446088" y="908050"/>
            <a:ext cx="8534400" cy="5791200"/>
          </a:xfrm>
        </p:spPr>
        <p:txBody>
          <a:bodyPr/>
          <a:lstStyle/>
          <a:p>
            <a:pPr>
              <a:spcBef>
                <a:spcPct val="0"/>
              </a:spcBef>
            </a:pPr>
            <a:r>
              <a:rPr dirty="0"/>
              <a:t>In a </a:t>
            </a:r>
            <a:r>
              <a:rPr b="1" dirty="0">
                <a:solidFill>
                  <a:srgbClr val="0099CC"/>
                </a:solidFill>
              </a:rPr>
              <a:t>hinge joint</a:t>
            </a:r>
            <a:r>
              <a:rPr b="1" dirty="0"/>
              <a:t>,</a:t>
            </a:r>
            <a:r>
              <a:rPr b="1" dirty="0">
                <a:solidFill>
                  <a:srgbClr val="0099CC"/>
                </a:solidFill>
              </a:rPr>
              <a:t> </a:t>
            </a:r>
            <a:r>
              <a:rPr dirty="0"/>
              <a:t>the convex surface of one bone fits into the concave surface of another, producing an </a:t>
            </a:r>
            <a:r>
              <a:rPr b="1" dirty="0">
                <a:solidFill>
                  <a:schemeClr val="accent4">
                    <a:lumMod val="50000"/>
                  </a:schemeClr>
                </a:solidFill>
              </a:rPr>
              <a:t>opening and closing action </a:t>
            </a:r>
            <a:r>
              <a:rPr dirty="0"/>
              <a:t>like a hinge.</a:t>
            </a:r>
          </a:p>
          <a:p>
            <a:pPr lvl="1">
              <a:spcBef>
                <a:spcPct val="0"/>
              </a:spcBef>
            </a:pPr>
            <a:endParaRPr dirty="0"/>
          </a:p>
          <a:p>
            <a:pPr>
              <a:spcBef>
                <a:spcPct val="0"/>
              </a:spcBef>
            </a:pPr>
            <a:endParaRPr dirty="0"/>
          </a:p>
        </p:txBody>
      </p:sp>
      <p:pic>
        <p:nvPicPr>
          <p:cNvPr id="39939" name="Picture 6" descr="pap13_fig_09_10b.jpg"/>
          <p:cNvPicPr>
            <a:picLocks noChangeAspect="1"/>
          </p:cNvPicPr>
          <p:nvPr/>
        </p:nvPicPr>
        <p:blipFill>
          <a:blip r:embed="rId3" cstate="print"/>
          <a:srcRect/>
          <a:stretch>
            <a:fillRect/>
          </a:stretch>
        </p:blipFill>
        <p:spPr bwMode="auto">
          <a:xfrm>
            <a:off x="2925763" y="3043238"/>
            <a:ext cx="5954712" cy="347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pap13_fig_09_10c.jpg"/>
          <p:cNvPicPr>
            <a:picLocks noChangeAspect="1"/>
          </p:cNvPicPr>
          <p:nvPr/>
        </p:nvPicPr>
        <p:blipFill>
          <a:blip r:embed="rId3" cstate="print"/>
          <a:srcRect/>
          <a:stretch>
            <a:fillRect/>
          </a:stretch>
        </p:blipFill>
        <p:spPr bwMode="auto">
          <a:xfrm>
            <a:off x="3687763" y="2532063"/>
            <a:ext cx="5149850" cy="3929062"/>
          </a:xfrm>
          <a:prstGeom prst="rect">
            <a:avLst/>
          </a:prstGeom>
          <a:noFill/>
          <a:ln w="9525">
            <a:noFill/>
            <a:miter lim="800000"/>
            <a:headEnd/>
            <a:tailEnd/>
          </a:ln>
        </p:spPr>
      </p:pic>
      <p:sp>
        <p:nvSpPr>
          <p:cNvPr id="41986" name="Content Placeholder 4"/>
          <p:cNvSpPr>
            <a:spLocks noGrp="1"/>
          </p:cNvSpPr>
          <p:nvPr>
            <p:ph idx="1"/>
          </p:nvPr>
        </p:nvSpPr>
        <p:spPr>
          <a:xfrm>
            <a:off x="446088" y="908050"/>
            <a:ext cx="8534400" cy="5791200"/>
          </a:xfrm>
        </p:spPr>
        <p:txBody>
          <a:bodyPr/>
          <a:lstStyle/>
          <a:p>
            <a:pPr>
              <a:spcBef>
                <a:spcPct val="0"/>
              </a:spcBef>
            </a:pPr>
            <a:r>
              <a:rPr dirty="0"/>
              <a:t>In a </a:t>
            </a:r>
            <a:r>
              <a:rPr b="1" dirty="0">
                <a:solidFill>
                  <a:srgbClr val="0099CC"/>
                </a:solidFill>
              </a:rPr>
              <a:t>pivot joint</a:t>
            </a:r>
            <a:r>
              <a:rPr b="1" dirty="0"/>
              <a:t>, </a:t>
            </a:r>
            <a:r>
              <a:rPr dirty="0"/>
              <a:t>the rounded surface of one bone articulates with a ring structure formed by another bone and a ligament (allowing </a:t>
            </a:r>
          </a:p>
          <a:p>
            <a:pPr>
              <a:spcBef>
                <a:spcPct val="0"/>
              </a:spcBef>
              <a:buFont typeface="Wingdings" pitchFamily="2" charset="2"/>
              <a:buNone/>
            </a:pPr>
            <a:r>
              <a:rPr dirty="0"/>
              <a:t>	</a:t>
            </a:r>
            <a:r>
              <a:rPr b="1" dirty="0">
                <a:solidFill>
                  <a:schemeClr val="accent4">
                    <a:lumMod val="50000"/>
                  </a:schemeClr>
                </a:solidFill>
              </a:rPr>
              <a:t>rotation</a:t>
            </a:r>
            <a:r>
              <a:rPr dirty="0"/>
              <a:t> around its </a:t>
            </a:r>
          </a:p>
          <a:p>
            <a:pPr>
              <a:spcBef>
                <a:spcPct val="0"/>
              </a:spcBef>
              <a:buFont typeface="Wingdings" pitchFamily="2" charset="2"/>
              <a:buNone/>
            </a:pPr>
            <a:r>
              <a:rPr dirty="0"/>
              <a:t>	longitudinal axis). </a:t>
            </a:r>
          </a:p>
          <a:p>
            <a:pPr lvl="1">
              <a:spcBef>
                <a:spcPct val="0"/>
              </a:spcBef>
            </a:pPr>
            <a:endParaRPr dirty="0"/>
          </a:p>
          <a:p>
            <a:pPr>
              <a:spcBef>
                <a:spcPct val="0"/>
              </a:spcBef>
            </a:pPr>
            <a:endParaRPr dirty="0"/>
          </a:p>
        </p:txBody>
      </p:sp>
      <p:sp>
        <p:nvSpPr>
          <p:cNvPr id="9"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4"/>
          <p:cNvSpPr>
            <a:spLocks noGrp="1"/>
          </p:cNvSpPr>
          <p:nvPr>
            <p:ph idx="1"/>
          </p:nvPr>
        </p:nvSpPr>
        <p:spPr>
          <a:xfrm>
            <a:off x="446088" y="908050"/>
            <a:ext cx="8534400" cy="5791200"/>
          </a:xfrm>
        </p:spPr>
        <p:txBody>
          <a:bodyPr/>
          <a:lstStyle/>
          <a:p>
            <a:pPr>
              <a:spcBef>
                <a:spcPct val="0"/>
              </a:spcBef>
            </a:pPr>
            <a:r>
              <a:rPr dirty="0"/>
              <a:t>In a </a:t>
            </a:r>
            <a:r>
              <a:rPr b="1" dirty="0" err="1">
                <a:solidFill>
                  <a:srgbClr val="0099CC"/>
                </a:solidFill>
              </a:rPr>
              <a:t>condyloid</a:t>
            </a:r>
            <a:r>
              <a:rPr b="1" dirty="0">
                <a:solidFill>
                  <a:srgbClr val="0099CC"/>
                </a:solidFill>
              </a:rPr>
              <a:t> joint</a:t>
            </a:r>
            <a:r>
              <a:rPr b="1" dirty="0"/>
              <a:t>,</a:t>
            </a:r>
            <a:r>
              <a:rPr b="1" dirty="0">
                <a:solidFill>
                  <a:srgbClr val="0099CC"/>
                </a:solidFill>
              </a:rPr>
              <a:t> </a:t>
            </a:r>
            <a:r>
              <a:rPr dirty="0"/>
              <a:t>the convex oval-shaped projection of one bone fits into the oval-shaped depression of another bone (allowing </a:t>
            </a:r>
          </a:p>
          <a:p>
            <a:pPr>
              <a:spcBef>
                <a:spcPct val="0"/>
              </a:spcBef>
              <a:buFont typeface="Wingdings" pitchFamily="2" charset="2"/>
              <a:buNone/>
            </a:pPr>
            <a:r>
              <a:rPr dirty="0"/>
              <a:t>	</a:t>
            </a:r>
            <a:r>
              <a:rPr b="1" dirty="0">
                <a:solidFill>
                  <a:schemeClr val="accent4">
                    <a:lumMod val="50000"/>
                  </a:schemeClr>
                </a:solidFill>
              </a:rPr>
              <a:t>movement around </a:t>
            </a:r>
          </a:p>
          <a:p>
            <a:pPr>
              <a:spcBef>
                <a:spcPct val="0"/>
              </a:spcBef>
              <a:buFont typeface="Wingdings" pitchFamily="2" charset="2"/>
              <a:buNone/>
            </a:pPr>
            <a:r>
              <a:rPr b="1" dirty="0">
                <a:solidFill>
                  <a:schemeClr val="accent4">
                    <a:lumMod val="50000"/>
                  </a:schemeClr>
                </a:solidFill>
              </a:rPr>
              <a:t>	two axes</a:t>
            </a:r>
            <a:r>
              <a:rPr dirty="0"/>
              <a:t>).</a:t>
            </a:r>
          </a:p>
          <a:p>
            <a:pPr>
              <a:spcBef>
                <a:spcPct val="0"/>
              </a:spcBef>
            </a:pPr>
            <a:endParaRPr dirty="0"/>
          </a:p>
        </p:txBody>
      </p:sp>
      <p:pic>
        <p:nvPicPr>
          <p:cNvPr id="44034" name="Picture 6" descr="pap13_fig_09_10d.jpg"/>
          <p:cNvPicPr>
            <a:picLocks noChangeAspect="1"/>
          </p:cNvPicPr>
          <p:nvPr/>
        </p:nvPicPr>
        <p:blipFill>
          <a:blip r:embed="rId3" cstate="print"/>
          <a:srcRect/>
          <a:stretch>
            <a:fillRect/>
          </a:stretch>
        </p:blipFill>
        <p:spPr bwMode="auto">
          <a:xfrm>
            <a:off x="3654425" y="2357438"/>
            <a:ext cx="5286375" cy="4210050"/>
          </a:xfrm>
          <a:prstGeom prst="rect">
            <a:avLst/>
          </a:prstGeom>
          <a:noFill/>
          <a:ln w="9525">
            <a:noFill/>
            <a:miter lim="800000"/>
            <a:headEnd/>
            <a:tailEnd/>
          </a:ln>
        </p:spPr>
      </p:pic>
      <p:sp>
        <p:nvSpPr>
          <p:cNvPr id="9"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6" descr="pap13_fig_09_10e.jpg"/>
          <p:cNvPicPr>
            <a:picLocks noChangeAspect="1"/>
          </p:cNvPicPr>
          <p:nvPr/>
        </p:nvPicPr>
        <p:blipFill>
          <a:blip r:embed="rId3" cstate="print"/>
          <a:srcRect/>
          <a:stretch>
            <a:fillRect/>
          </a:stretch>
        </p:blipFill>
        <p:spPr bwMode="auto">
          <a:xfrm>
            <a:off x="3851275" y="2473325"/>
            <a:ext cx="5064125" cy="4094163"/>
          </a:xfrm>
          <a:prstGeom prst="rect">
            <a:avLst/>
          </a:prstGeom>
          <a:noFill/>
          <a:ln w="9525">
            <a:noFill/>
            <a:miter lim="800000"/>
            <a:headEnd/>
            <a:tailEnd/>
          </a:ln>
        </p:spPr>
      </p:pic>
      <p:sp>
        <p:nvSpPr>
          <p:cNvPr id="46082" name="Content Placeholder 4"/>
          <p:cNvSpPr>
            <a:spLocks noGrp="1"/>
          </p:cNvSpPr>
          <p:nvPr>
            <p:ph idx="1"/>
          </p:nvPr>
        </p:nvSpPr>
        <p:spPr>
          <a:xfrm>
            <a:off x="446088" y="908050"/>
            <a:ext cx="8534400" cy="5791200"/>
          </a:xfrm>
        </p:spPr>
        <p:txBody>
          <a:bodyPr/>
          <a:lstStyle/>
          <a:p>
            <a:pPr>
              <a:spcBef>
                <a:spcPct val="0"/>
              </a:spcBef>
            </a:pPr>
            <a:r>
              <a:rPr dirty="0"/>
              <a:t>In a </a:t>
            </a:r>
            <a:r>
              <a:rPr b="1" dirty="0">
                <a:solidFill>
                  <a:srgbClr val="0099CC"/>
                </a:solidFill>
              </a:rPr>
              <a:t>saddle joint</a:t>
            </a:r>
            <a:r>
              <a:rPr b="1" dirty="0"/>
              <a:t>,</a:t>
            </a:r>
            <a:r>
              <a:rPr b="1" dirty="0">
                <a:solidFill>
                  <a:srgbClr val="0099CC"/>
                </a:solidFill>
              </a:rPr>
              <a:t> </a:t>
            </a:r>
            <a:r>
              <a:rPr dirty="0"/>
              <a:t>the articular surface of one bone is saddle-shaped.  This is really a modified </a:t>
            </a:r>
            <a:r>
              <a:rPr dirty="0" err="1"/>
              <a:t>condyloid</a:t>
            </a:r>
            <a:r>
              <a:rPr dirty="0"/>
              <a:t> joint, but the range of motion is </a:t>
            </a:r>
          </a:p>
          <a:p>
            <a:pPr>
              <a:spcBef>
                <a:spcPct val="0"/>
              </a:spcBef>
              <a:buFont typeface="Wingdings" pitchFamily="2" charset="2"/>
              <a:buNone/>
            </a:pPr>
            <a:r>
              <a:rPr dirty="0"/>
              <a:t>	expanded to include </a:t>
            </a:r>
          </a:p>
          <a:p>
            <a:pPr>
              <a:spcBef>
                <a:spcPct val="0"/>
              </a:spcBef>
              <a:buFont typeface="Wingdings" pitchFamily="2" charset="2"/>
              <a:buNone/>
            </a:pPr>
            <a:r>
              <a:rPr dirty="0"/>
              <a:t>	</a:t>
            </a:r>
            <a:r>
              <a:rPr b="1" dirty="0">
                <a:solidFill>
                  <a:schemeClr val="accent4">
                    <a:lumMod val="50000"/>
                  </a:schemeClr>
                </a:solidFill>
              </a:rPr>
              <a:t>movement around </a:t>
            </a:r>
          </a:p>
          <a:p>
            <a:pPr>
              <a:spcBef>
                <a:spcPct val="0"/>
              </a:spcBef>
              <a:buFont typeface="Wingdings" pitchFamily="2" charset="2"/>
              <a:buNone/>
            </a:pPr>
            <a:r>
              <a:rPr b="1" dirty="0">
                <a:solidFill>
                  <a:schemeClr val="accent4">
                    <a:lumMod val="50000"/>
                  </a:schemeClr>
                </a:solidFill>
              </a:rPr>
              <a:t>	all 3 axes</a:t>
            </a:r>
            <a:r>
              <a:rPr dirty="0"/>
              <a:t>.</a:t>
            </a:r>
          </a:p>
          <a:p>
            <a:pPr>
              <a:spcBef>
                <a:spcPct val="0"/>
              </a:spcBef>
            </a:pPr>
            <a:endParaRPr dirty="0"/>
          </a:p>
        </p:txBody>
      </p:sp>
      <p:sp>
        <p:nvSpPr>
          <p:cNvPr id="12"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pap13_fig_09_10f.jpg"/>
          <p:cNvPicPr>
            <a:picLocks noChangeAspect="1"/>
          </p:cNvPicPr>
          <p:nvPr/>
        </p:nvPicPr>
        <p:blipFill>
          <a:blip r:embed="rId3" cstate="print"/>
          <a:srcRect/>
          <a:stretch>
            <a:fillRect/>
          </a:stretch>
        </p:blipFill>
        <p:spPr bwMode="auto">
          <a:xfrm>
            <a:off x="4549775" y="3040063"/>
            <a:ext cx="4398963" cy="3509962"/>
          </a:xfrm>
          <a:prstGeom prst="rect">
            <a:avLst/>
          </a:prstGeom>
          <a:noFill/>
          <a:ln w="9525">
            <a:noFill/>
            <a:miter lim="800000"/>
            <a:headEnd/>
            <a:tailEnd/>
          </a:ln>
        </p:spPr>
      </p:pic>
      <p:sp>
        <p:nvSpPr>
          <p:cNvPr id="48130" name="Content Placeholder 4"/>
          <p:cNvSpPr>
            <a:spLocks noGrp="1"/>
          </p:cNvSpPr>
          <p:nvPr>
            <p:ph idx="1"/>
          </p:nvPr>
        </p:nvSpPr>
        <p:spPr>
          <a:xfrm>
            <a:off x="446088" y="908050"/>
            <a:ext cx="8534400" cy="5791200"/>
          </a:xfrm>
        </p:spPr>
        <p:txBody>
          <a:bodyPr/>
          <a:lstStyle/>
          <a:p>
            <a:pPr>
              <a:spcBef>
                <a:spcPct val="0"/>
              </a:spcBef>
            </a:pPr>
            <a:r>
              <a:rPr dirty="0"/>
              <a:t>In a </a:t>
            </a:r>
            <a:r>
              <a:rPr b="1" dirty="0">
                <a:solidFill>
                  <a:srgbClr val="0099CC"/>
                </a:solidFill>
              </a:rPr>
              <a:t>ball-and-socket joint</a:t>
            </a:r>
            <a:r>
              <a:rPr b="1" dirty="0"/>
              <a:t>,</a:t>
            </a:r>
            <a:r>
              <a:rPr b="1" dirty="0">
                <a:solidFill>
                  <a:srgbClr val="0099CC"/>
                </a:solidFill>
              </a:rPr>
              <a:t> </a:t>
            </a:r>
            <a:r>
              <a:rPr dirty="0"/>
              <a:t>the ball surface of one bone fits into a cuplike depression of another bone.  These joints allows the </a:t>
            </a:r>
            <a:r>
              <a:rPr b="1" dirty="0">
                <a:solidFill>
                  <a:schemeClr val="accent4">
                    <a:lumMod val="50000"/>
                  </a:schemeClr>
                </a:solidFill>
              </a:rPr>
              <a:t>most movement </a:t>
            </a:r>
            <a:r>
              <a:rPr dirty="0"/>
              <a:t>of any joint. </a:t>
            </a:r>
          </a:p>
          <a:p>
            <a:pPr lvl="1">
              <a:spcBef>
                <a:spcPct val="0"/>
              </a:spcBef>
            </a:pPr>
            <a:r>
              <a:rPr dirty="0"/>
              <a:t>The shoulder joint is a </a:t>
            </a:r>
          </a:p>
          <a:p>
            <a:pPr lvl="1">
              <a:spcBef>
                <a:spcPct val="0"/>
              </a:spcBef>
              <a:buFont typeface="Wingdings" pitchFamily="2" charset="2"/>
              <a:buNone/>
            </a:pPr>
            <a:r>
              <a:rPr dirty="0"/>
              <a:t>	ball-and-socket synovial </a:t>
            </a:r>
          </a:p>
          <a:p>
            <a:pPr lvl="1">
              <a:spcBef>
                <a:spcPct val="0"/>
              </a:spcBef>
              <a:buFont typeface="Wingdings" pitchFamily="2" charset="2"/>
              <a:buNone/>
            </a:pPr>
            <a:r>
              <a:rPr dirty="0"/>
              <a:t>	joint – it has </a:t>
            </a:r>
            <a:r>
              <a:rPr b="1" dirty="0">
                <a:solidFill>
                  <a:schemeClr val="accent4">
                    <a:lumMod val="50000"/>
                  </a:schemeClr>
                </a:solidFill>
              </a:rPr>
              <a:t>the most </a:t>
            </a:r>
          </a:p>
          <a:p>
            <a:pPr lvl="1">
              <a:spcBef>
                <a:spcPct val="0"/>
              </a:spcBef>
              <a:buFont typeface="Wingdings" pitchFamily="2" charset="2"/>
              <a:buNone/>
            </a:pPr>
            <a:r>
              <a:rPr b="1" dirty="0">
                <a:solidFill>
                  <a:schemeClr val="accent4">
                    <a:lumMod val="50000"/>
                  </a:schemeClr>
                </a:solidFill>
              </a:rPr>
              <a:t>	range of motion of any </a:t>
            </a:r>
          </a:p>
          <a:p>
            <a:pPr lvl="1">
              <a:spcBef>
                <a:spcPct val="0"/>
              </a:spcBef>
              <a:buFont typeface="Wingdings" pitchFamily="2" charset="2"/>
              <a:buNone/>
            </a:pPr>
            <a:r>
              <a:rPr b="1" dirty="0">
                <a:solidFill>
                  <a:schemeClr val="accent4">
                    <a:lumMod val="50000"/>
                  </a:schemeClr>
                </a:solidFill>
              </a:rPr>
              <a:t>	joint in the body.</a:t>
            </a:r>
          </a:p>
        </p:txBody>
      </p:sp>
      <p:sp>
        <p:nvSpPr>
          <p:cNvPr id="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Types of Synovial Joints</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34820" name="Rectangle 3"/>
          <p:cNvSpPr>
            <a:spLocks noGrp="1" noChangeArrowheads="1"/>
          </p:cNvSpPr>
          <p:nvPr>
            <p:ph type="body" idx="1"/>
          </p:nvPr>
        </p:nvSpPr>
        <p:spPr>
          <a:xfrm>
            <a:off x="446088" y="908050"/>
            <a:ext cx="8534400" cy="5791200"/>
          </a:xfrm>
        </p:spPr>
        <p:txBody>
          <a:bodyPr rtlCol="0">
            <a:normAutofit lnSpcReduction="10000"/>
          </a:bodyPr>
          <a:lstStyle/>
          <a:p>
            <a:pPr fontAlgn="auto">
              <a:spcAft>
                <a:spcPts val="0"/>
              </a:spcAft>
              <a:defRPr/>
            </a:pPr>
            <a:r>
              <a:rPr dirty="0"/>
              <a:t>Range of motion </a:t>
            </a:r>
            <a:r>
              <a:rPr b="1" dirty="0">
                <a:solidFill>
                  <a:srgbClr val="0099CC"/>
                </a:solidFill>
              </a:rPr>
              <a:t>(ROM) </a:t>
            </a:r>
            <a:r>
              <a:rPr dirty="0"/>
              <a:t>refers to the range, measured in degrees of a circle, through which the bones of a joint can be moved.  Some of the factors that contribute to keeping the articular surfaces in contact (and affect ROM) include:</a:t>
            </a:r>
          </a:p>
          <a:p>
            <a:pPr marL="803275" lvl="1" indent="-514350" fontAlgn="auto">
              <a:spcAft>
                <a:spcPts val="0"/>
              </a:spcAft>
              <a:buFont typeface="+mj-lt"/>
              <a:buAutoNum type="arabicPeriod"/>
              <a:defRPr/>
            </a:pPr>
            <a:r>
              <a:rPr dirty="0"/>
              <a:t>Structure or </a:t>
            </a:r>
            <a:r>
              <a:rPr b="1" dirty="0">
                <a:solidFill>
                  <a:schemeClr val="accent4">
                    <a:lumMod val="50000"/>
                  </a:schemeClr>
                </a:solidFill>
              </a:rPr>
              <a:t>shape</a:t>
            </a:r>
            <a:r>
              <a:rPr dirty="0"/>
              <a:t> of the articulating bones</a:t>
            </a:r>
          </a:p>
          <a:p>
            <a:pPr lvl="2" fontAlgn="auto">
              <a:spcAft>
                <a:spcPts val="0"/>
              </a:spcAft>
              <a:defRPr/>
            </a:pPr>
            <a:r>
              <a:rPr dirty="0"/>
              <a:t>The shape of the articulating bones determines how closely they fit together.</a:t>
            </a:r>
          </a:p>
          <a:p>
            <a:pPr marL="803275" lvl="1" indent="-514350" fontAlgn="auto">
              <a:spcAft>
                <a:spcPts val="0"/>
              </a:spcAft>
              <a:buFont typeface="+mj-lt"/>
              <a:buAutoNum type="arabicPeriod"/>
              <a:defRPr/>
            </a:pPr>
            <a:r>
              <a:rPr dirty="0"/>
              <a:t>The </a:t>
            </a:r>
            <a:r>
              <a:rPr b="1" dirty="0">
                <a:solidFill>
                  <a:schemeClr val="accent4">
                    <a:lumMod val="50000"/>
                  </a:schemeClr>
                </a:solidFill>
              </a:rPr>
              <a:t>strength and tension </a:t>
            </a:r>
            <a:r>
              <a:rPr dirty="0"/>
              <a:t>of the muscles and joint ligaments varies to restrict or permit certain positions.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0">
                                            <p:txEl>
                                              <p:pRg st="1" end="1"/>
                                            </p:txEl>
                                          </p:spTgt>
                                        </p:tgtEl>
                                        <p:attrNameLst>
                                          <p:attrName>style.visibility</p:attrName>
                                        </p:attrNameLst>
                                      </p:cBhvr>
                                      <p:to>
                                        <p:strVal val="visible"/>
                                      </p:to>
                                    </p:set>
                                    <p:animEffect transition="in" filter="fade">
                                      <p:cBhvr>
                                        <p:cTn id="7" dur="500"/>
                                        <p:tgtEl>
                                          <p:spTgt spid="3482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820">
                                            <p:txEl>
                                              <p:pRg st="2" end="2"/>
                                            </p:txEl>
                                          </p:spTgt>
                                        </p:tgtEl>
                                        <p:attrNameLst>
                                          <p:attrName>style.visibility</p:attrName>
                                        </p:attrNameLst>
                                      </p:cBhvr>
                                      <p:to>
                                        <p:strVal val="visible"/>
                                      </p:to>
                                    </p:set>
                                    <p:animEffect transition="in" filter="fade">
                                      <p:cBhvr>
                                        <p:cTn id="10" dur="500"/>
                                        <p:tgtEl>
                                          <p:spTgt spid="3482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820">
                                            <p:txEl>
                                              <p:pRg st="3" end="3"/>
                                            </p:txEl>
                                          </p:spTgt>
                                        </p:tgtEl>
                                        <p:attrNameLst>
                                          <p:attrName>style.visibility</p:attrName>
                                        </p:attrNameLst>
                                      </p:cBhvr>
                                      <p:to>
                                        <p:strVal val="visible"/>
                                      </p:to>
                                    </p:set>
                                    <p:animEffect transition="in" filter="fade">
                                      <p:cBhvr>
                                        <p:cTn id="15" dur="500"/>
                                        <p:tgtEl>
                                          <p:spTgt spid="348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51202" name="Rectangle 3"/>
          <p:cNvSpPr>
            <a:spLocks noGrp="1" noChangeArrowheads="1"/>
          </p:cNvSpPr>
          <p:nvPr>
            <p:ph type="body" idx="1"/>
          </p:nvPr>
        </p:nvSpPr>
        <p:spPr>
          <a:xfrm>
            <a:off x="446088" y="908050"/>
            <a:ext cx="8394700" cy="5791200"/>
          </a:xfrm>
        </p:spPr>
        <p:txBody>
          <a:bodyPr/>
          <a:lstStyle/>
          <a:p>
            <a:pPr>
              <a:spcBef>
                <a:spcPct val="0"/>
              </a:spcBef>
            </a:pPr>
            <a:r>
              <a:rPr b="1" dirty="0">
                <a:solidFill>
                  <a:schemeClr val="accent4">
                    <a:lumMod val="75000"/>
                  </a:schemeClr>
                </a:solidFill>
              </a:rPr>
              <a:t>ROM</a:t>
            </a:r>
            <a:r>
              <a:rPr dirty="0"/>
              <a:t> is also affected by:</a:t>
            </a:r>
          </a:p>
          <a:p>
            <a:pPr marL="288925" lvl="1" indent="0">
              <a:spcBef>
                <a:spcPct val="0"/>
              </a:spcBef>
              <a:buNone/>
            </a:pPr>
            <a:r>
              <a:rPr dirty="0" smtClean="0"/>
              <a:t>3.	</a:t>
            </a:r>
            <a:r>
              <a:rPr b="1" dirty="0" smtClean="0">
                <a:solidFill>
                  <a:schemeClr val="accent4">
                    <a:lumMod val="50000"/>
                  </a:schemeClr>
                </a:solidFill>
              </a:rPr>
              <a:t>Hormones</a:t>
            </a:r>
            <a:endParaRPr b="1" dirty="0">
              <a:solidFill>
                <a:schemeClr val="accent4">
                  <a:lumMod val="50000"/>
                </a:schemeClr>
              </a:solidFill>
            </a:endParaRPr>
          </a:p>
          <a:p>
            <a:pPr lvl="2">
              <a:spcBef>
                <a:spcPct val="0"/>
              </a:spcBef>
              <a:buFont typeface="Arial" charset="0"/>
              <a:buChar char="•"/>
            </a:pPr>
            <a:r>
              <a:rPr dirty="0" err="1"/>
              <a:t>Relaxin</a:t>
            </a:r>
            <a:r>
              <a:rPr dirty="0"/>
              <a:t> increases the flexibility of the pubic symphysis and loosens the ligaments between the sacrum and hip bone toward the end of pregnancy.</a:t>
            </a:r>
          </a:p>
          <a:p>
            <a:pPr marL="288925" lvl="1" indent="0">
              <a:spcBef>
                <a:spcPct val="0"/>
              </a:spcBef>
              <a:buNone/>
            </a:pPr>
            <a:r>
              <a:rPr dirty="0" smtClean="0"/>
              <a:t>4.	</a:t>
            </a:r>
            <a:r>
              <a:rPr b="1" dirty="0" smtClean="0">
                <a:solidFill>
                  <a:schemeClr val="accent4">
                    <a:lumMod val="50000"/>
                  </a:schemeClr>
                </a:solidFill>
              </a:rPr>
              <a:t>Disuse</a:t>
            </a:r>
            <a:endParaRPr b="1" dirty="0">
              <a:solidFill>
                <a:schemeClr val="accent4">
                  <a:lumMod val="50000"/>
                </a:schemeClr>
              </a:solidFill>
            </a:endParaRPr>
          </a:p>
          <a:p>
            <a:pPr lvl="2">
              <a:spcBef>
                <a:spcPct val="0"/>
              </a:spcBef>
              <a:buFont typeface="Arial" charset="0"/>
              <a:buChar char="•"/>
            </a:pPr>
            <a:r>
              <a:rPr dirty="0"/>
              <a:t>Movement may be restricted if a joint has not been used for an extended period.</a:t>
            </a:r>
          </a:p>
          <a:p>
            <a:pPr>
              <a:spcBef>
                <a:spcPct val="0"/>
              </a:spcBef>
            </a:pPr>
            <a:endParaRP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52226" name="Rectangle 3"/>
          <p:cNvSpPr>
            <a:spLocks noGrp="1" noChangeArrowheads="1"/>
          </p:cNvSpPr>
          <p:nvPr>
            <p:ph type="body" idx="1"/>
          </p:nvPr>
        </p:nvSpPr>
        <p:spPr>
          <a:xfrm>
            <a:off x="446088" y="908050"/>
            <a:ext cx="8534400" cy="5791200"/>
          </a:xfrm>
        </p:spPr>
        <p:txBody>
          <a:bodyPr/>
          <a:lstStyle/>
          <a:p>
            <a:pPr>
              <a:spcBef>
                <a:spcPct val="0"/>
              </a:spcBef>
            </a:pPr>
            <a:r>
              <a:t>Joint movements are grouped into four main categories:</a:t>
            </a:r>
          </a:p>
          <a:p>
            <a:pPr lvl="1">
              <a:spcBef>
                <a:spcPct val="0"/>
              </a:spcBef>
            </a:pPr>
            <a:r>
              <a:rPr b="1">
                <a:solidFill>
                  <a:srgbClr val="0099CC"/>
                </a:solidFill>
              </a:rPr>
              <a:t>Gliding</a:t>
            </a:r>
            <a:r>
              <a:t> – relatively flat bone surfaces move back-and-forth and from side-to-side with respect to one another.</a:t>
            </a:r>
          </a:p>
          <a:p>
            <a:pPr lvl="1">
              <a:spcBef>
                <a:spcPct val="0"/>
              </a:spcBef>
            </a:pPr>
            <a:r>
              <a:rPr b="1">
                <a:solidFill>
                  <a:srgbClr val="0099CC"/>
                </a:solidFill>
              </a:rPr>
              <a:t>Angular movements </a:t>
            </a:r>
            <a:r>
              <a:t>– there is an increase or a decrease in the angle between articulating bones.</a:t>
            </a:r>
          </a:p>
          <a:p>
            <a:pPr lvl="1">
              <a:spcBef>
                <a:spcPct val="0"/>
              </a:spcBef>
            </a:pPr>
            <a:r>
              <a:rPr b="1">
                <a:solidFill>
                  <a:srgbClr val="0099CC"/>
                </a:solidFill>
              </a:rPr>
              <a:t>Rotation</a:t>
            </a:r>
            <a:r>
              <a:t> – a bone revolves around its own longitudinal axis.</a:t>
            </a:r>
          </a:p>
          <a:p>
            <a:pPr lvl="1">
              <a:spcBef>
                <a:spcPct val="0"/>
              </a:spcBef>
            </a:pPr>
            <a:r>
              <a:rPr b="1">
                <a:solidFill>
                  <a:srgbClr val="0099CC"/>
                </a:solidFill>
              </a:rPr>
              <a:t>Special movements</a:t>
            </a:r>
          </a:p>
          <a:p>
            <a:pPr lvl="2">
              <a:spcBef>
                <a:spcPct val="0"/>
              </a:spcBef>
              <a:buFont typeface="Arial" charset="0"/>
              <a:buChar char="•"/>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53250" name="Rectangle 3"/>
          <p:cNvSpPr>
            <a:spLocks noGrp="1" noChangeArrowheads="1"/>
          </p:cNvSpPr>
          <p:nvPr>
            <p:ph type="body" idx="1"/>
          </p:nvPr>
        </p:nvSpPr>
        <p:spPr>
          <a:xfrm>
            <a:off x="446088" y="871538"/>
            <a:ext cx="8534400" cy="5791200"/>
          </a:xfrm>
        </p:spPr>
        <p:txBody>
          <a:bodyPr/>
          <a:lstStyle/>
          <a:p>
            <a:pPr>
              <a:spcBef>
                <a:spcPct val="0"/>
              </a:spcBef>
            </a:pPr>
            <a:r>
              <a:rPr b="1">
                <a:solidFill>
                  <a:srgbClr val="0099CC"/>
                </a:solidFill>
              </a:rPr>
              <a:t>Gliding movements </a:t>
            </a:r>
            <a:r>
              <a:t>are simple back-and-forth and side-to-side movements.</a:t>
            </a:r>
          </a:p>
          <a:p>
            <a:pPr lvl="1">
              <a:spcBef>
                <a:spcPct val="0"/>
              </a:spcBef>
            </a:pPr>
            <a:r>
              <a:t>They are limited in range since there is no significant alteration of the angle </a:t>
            </a:r>
          </a:p>
          <a:p>
            <a:pPr lvl="1">
              <a:spcBef>
                <a:spcPct val="0"/>
              </a:spcBef>
              <a:buFont typeface="Wingdings" pitchFamily="2" charset="2"/>
              <a:buNone/>
            </a:pPr>
            <a:r>
              <a:t>	between the bones.</a:t>
            </a:r>
          </a:p>
          <a:p>
            <a:pPr lvl="2">
              <a:spcBef>
                <a:spcPct val="0"/>
              </a:spcBef>
              <a:buFont typeface="Arial" charset="0"/>
              <a:buChar char="•"/>
            </a:pPr>
            <a:r>
              <a:t>Typical of the </a:t>
            </a:r>
          </a:p>
          <a:p>
            <a:pPr lvl="2">
              <a:spcBef>
                <a:spcPct val="0"/>
              </a:spcBef>
              <a:buFont typeface="Arial" charset="0"/>
              <a:buNone/>
            </a:pPr>
            <a:r>
              <a:t>	</a:t>
            </a:r>
            <a:r>
              <a:rPr b="1">
                <a:solidFill>
                  <a:srgbClr val="008000"/>
                </a:solidFill>
              </a:rPr>
              <a:t>intercarpal joints</a:t>
            </a:r>
          </a:p>
        </p:txBody>
      </p:sp>
      <p:pic>
        <p:nvPicPr>
          <p:cNvPr id="53251" name="Picture 2" descr="jen2e_fig_09_05"/>
          <p:cNvPicPr>
            <a:picLocks noChangeAspect="1" noChangeArrowheads="1"/>
          </p:cNvPicPr>
          <p:nvPr/>
        </p:nvPicPr>
        <p:blipFill>
          <a:blip r:embed="rId2" cstate="print"/>
          <a:srcRect b="4950"/>
          <a:stretch>
            <a:fillRect/>
          </a:stretch>
        </p:blipFill>
        <p:spPr bwMode="auto">
          <a:xfrm>
            <a:off x="5229225" y="2908300"/>
            <a:ext cx="3275013" cy="369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176213"/>
            <a:ext cx="9144000" cy="838200"/>
          </a:xfrm>
        </p:spPr>
        <p:txBody>
          <a:bodyPr/>
          <a:lstStyle/>
          <a:p>
            <a:pPr fontAlgn="auto">
              <a:spcAft>
                <a:spcPts val="0"/>
              </a:spcAft>
              <a:defRPr/>
            </a:pPr>
            <a:r>
              <a:rPr dirty="0" smtClean="0"/>
              <a:t>Joint Movements: defined</a:t>
            </a:r>
          </a:p>
        </p:txBody>
      </p:sp>
      <p:sp>
        <p:nvSpPr>
          <p:cNvPr id="18436" name="Rectangle 3"/>
          <p:cNvSpPr>
            <a:spLocks noGrp="1" noChangeArrowheads="1"/>
          </p:cNvSpPr>
          <p:nvPr>
            <p:ph type="body" idx="1"/>
          </p:nvPr>
        </p:nvSpPr>
        <p:spPr>
          <a:xfrm>
            <a:off x="446088" y="908050"/>
            <a:ext cx="8534400" cy="5791200"/>
          </a:xfrm>
        </p:spPr>
        <p:txBody>
          <a:bodyPr rtlCol="0">
            <a:normAutofit lnSpcReduction="10000"/>
          </a:bodyPr>
          <a:lstStyle/>
          <a:p>
            <a:pPr fontAlgn="auto">
              <a:spcAft>
                <a:spcPts val="0"/>
              </a:spcAft>
              <a:defRPr/>
            </a:pPr>
            <a:r>
              <a:rPr b="1">
                <a:solidFill>
                  <a:srgbClr val="0099CC"/>
                </a:solidFill>
              </a:rPr>
              <a:t>Angular movements </a:t>
            </a:r>
            <a:r>
              <a:rPr/>
              <a:t>increase or decrease the angle between articulating bones.</a:t>
            </a:r>
          </a:p>
          <a:p>
            <a:pPr lvl="1" fontAlgn="auto">
              <a:spcAft>
                <a:spcPts val="0"/>
              </a:spcAft>
              <a:defRPr/>
            </a:pPr>
            <a:r>
              <a:rPr b="1">
                <a:solidFill>
                  <a:srgbClr val="008000"/>
                </a:solidFill>
              </a:rPr>
              <a:t>Flexion</a:t>
            </a:r>
            <a:r>
              <a:rPr/>
              <a:t> is a decrease in the angle.</a:t>
            </a:r>
          </a:p>
          <a:p>
            <a:pPr lvl="1" fontAlgn="auto">
              <a:spcAft>
                <a:spcPts val="0"/>
              </a:spcAft>
              <a:defRPr/>
            </a:pPr>
            <a:r>
              <a:rPr b="1">
                <a:solidFill>
                  <a:srgbClr val="008000"/>
                </a:solidFill>
              </a:rPr>
              <a:t>Extension</a:t>
            </a:r>
            <a:r>
              <a:rPr/>
              <a:t> is an increase in the angle.</a:t>
            </a:r>
          </a:p>
          <a:p>
            <a:pPr lvl="2" fontAlgn="auto">
              <a:spcAft>
                <a:spcPts val="0"/>
              </a:spcAft>
              <a:defRPr/>
            </a:pPr>
            <a:r>
              <a:rPr/>
              <a:t>Hyperextension is a continuation of extension beyond the normal extension.</a:t>
            </a:r>
          </a:p>
          <a:p>
            <a:pPr lvl="1" fontAlgn="auto">
              <a:spcAft>
                <a:spcPts val="0"/>
              </a:spcAft>
              <a:defRPr/>
            </a:pPr>
            <a:r>
              <a:rPr b="1">
                <a:solidFill>
                  <a:srgbClr val="008000"/>
                </a:solidFill>
              </a:rPr>
              <a:t>Abduction</a:t>
            </a:r>
            <a:r>
              <a:rPr/>
              <a:t> is movement away from the midline.</a:t>
            </a:r>
          </a:p>
          <a:p>
            <a:pPr lvl="1" fontAlgn="auto">
              <a:spcAft>
                <a:spcPts val="0"/>
              </a:spcAft>
              <a:defRPr/>
            </a:pPr>
            <a:r>
              <a:rPr b="1">
                <a:solidFill>
                  <a:srgbClr val="008000"/>
                </a:solidFill>
              </a:rPr>
              <a:t>Adduction</a:t>
            </a:r>
            <a:r>
              <a:rPr/>
              <a:t> is movement towards the midline.</a:t>
            </a:r>
          </a:p>
          <a:p>
            <a:pPr lvl="1" fontAlgn="auto">
              <a:spcAft>
                <a:spcPts val="0"/>
              </a:spcAft>
              <a:defRPr/>
            </a:pPr>
            <a:r>
              <a:rPr b="1" err="1">
                <a:solidFill>
                  <a:srgbClr val="008000"/>
                </a:solidFill>
              </a:rPr>
              <a:t>Circumduction</a:t>
            </a:r>
            <a:r>
              <a:rPr/>
              <a:t> is movement of a body part in a circle.</a:t>
            </a:r>
          </a:p>
          <a:p>
            <a:pPr fontAlgn="auto">
              <a:spcAft>
                <a:spcPts val="0"/>
              </a:spcAft>
              <a:defRPr/>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Classification</a:t>
            </a:r>
            <a:endParaRPr/>
          </a:p>
        </p:txBody>
      </p:sp>
      <p:sp>
        <p:nvSpPr>
          <p:cNvPr id="8194" name="Rectangle 3"/>
          <p:cNvSpPr>
            <a:spLocks noGrp="1" noChangeArrowheads="1"/>
          </p:cNvSpPr>
          <p:nvPr>
            <p:ph idx="1"/>
          </p:nvPr>
        </p:nvSpPr>
        <p:spPr>
          <a:xfrm>
            <a:off x="469900" y="895350"/>
            <a:ext cx="8316913" cy="5791200"/>
          </a:xfrm>
        </p:spPr>
        <p:txBody>
          <a:bodyPr/>
          <a:lstStyle/>
          <a:p>
            <a:pPr>
              <a:spcBef>
                <a:spcPct val="0"/>
              </a:spcBef>
            </a:pPr>
            <a:r>
              <a:rPr dirty="0"/>
              <a:t>Joints </a:t>
            </a:r>
            <a:r>
              <a:rPr dirty="0" smtClean="0"/>
              <a:t>(articulation) have </a:t>
            </a:r>
            <a:r>
              <a:rPr dirty="0"/>
              <a:t>both </a:t>
            </a:r>
            <a:r>
              <a:rPr b="1" dirty="0">
                <a:solidFill>
                  <a:srgbClr val="0099CC"/>
                </a:solidFill>
              </a:rPr>
              <a:t>structural</a:t>
            </a:r>
            <a:r>
              <a:rPr dirty="0"/>
              <a:t> and </a:t>
            </a:r>
            <a:r>
              <a:rPr b="1" dirty="0">
                <a:solidFill>
                  <a:srgbClr val="0099CC"/>
                </a:solidFill>
              </a:rPr>
              <a:t>functional </a:t>
            </a:r>
            <a:r>
              <a:rPr dirty="0"/>
              <a:t>classifications:</a:t>
            </a:r>
            <a:endParaRPr b="1" dirty="0">
              <a:solidFill>
                <a:srgbClr val="0099CC"/>
              </a:solidFill>
            </a:endParaRPr>
          </a:p>
          <a:p>
            <a:pPr lvl="1">
              <a:spcBef>
                <a:spcPct val="0"/>
              </a:spcBef>
            </a:pPr>
            <a:r>
              <a:rPr dirty="0"/>
              <a:t>The criteria for classifying joints structurally are </a:t>
            </a:r>
            <a:r>
              <a:rPr b="1" dirty="0">
                <a:solidFill>
                  <a:srgbClr val="008000"/>
                </a:solidFill>
              </a:rPr>
              <a:t>anatomical:  </a:t>
            </a:r>
            <a:r>
              <a:rPr dirty="0"/>
              <a:t>The presence or absence of a space between the articulating bones and the type of C.T. that binds the bones together.</a:t>
            </a:r>
          </a:p>
          <a:p>
            <a:pPr lvl="1">
              <a:spcBef>
                <a:spcPct val="0"/>
              </a:spcBef>
            </a:pPr>
            <a:r>
              <a:rPr dirty="0"/>
              <a:t>Functional classification relates to the degree of </a:t>
            </a:r>
            <a:r>
              <a:rPr b="1" dirty="0">
                <a:solidFill>
                  <a:srgbClr val="008000"/>
                </a:solidFill>
              </a:rPr>
              <a:t>movement</a:t>
            </a:r>
            <a:r>
              <a:rPr dirty="0"/>
              <a:t> they permit.</a:t>
            </a:r>
          </a:p>
        </p:txBody>
      </p:sp>
    </p:spTree>
    <p:extLst>
      <p:ext uri="{BB962C8B-B14F-4D97-AF65-F5344CB8AC3E}">
        <p14:creationId xmlns:p14="http://schemas.microsoft.com/office/powerpoint/2010/main" val="2653318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fontAlgn="auto">
              <a:spcAft>
                <a:spcPts val="0"/>
              </a:spcAft>
              <a:defRPr/>
            </a:pPr>
            <a:r>
              <a:rPr dirty="0" smtClean="0"/>
              <a:t>Joint Movements: examples</a:t>
            </a:r>
            <a:endParaRPr dirty="0"/>
          </a:p>
        </p:txBody>
      </p:sp>
      <p:sp>
        <p:nvSpPr>
          <p:cNvPr id="55298" name="TextBox 9"/>
          <p:cNvSpPr txBox="1">
            <a:spLocks noChangeArrowheads="1"/>
          </p:cNvSpPr>
          <p:nvPr/>
        </p:nvSpPr>
        <p:spPr bwMode="auto">
          <a:xfrm>
            <a:off x="622300" y="5616575"/>
            <a:ext cx="3286125" cy="849313"/>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Flexion and Extension at the elbow joint</a:t>
            </a:r>
          </a:p>
        </p:txBody>
      </p:sp>
      <p:sp>
        <p:nvSpPr>
          <p:cNvPr id="55299" name="TextBox 14"/>
          <p:cNvSpPr txBox="1">
            <a:spLocks noChangeArrowheads="1"/>
          </p:cNvSpPr>
          <p:nvPr/>
        </p:nvSpPr>
        <p:spPr bwMode="auto">
          <a:xfrm>
            <a:off x="4940300" y="5610225"/>
            <a:ext cx="3630613" cy="847725"/>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Hyperextension at the shoulder joint</a:t>
            </a:r>
          </a:p>
        </p:txBody>
      </p:sp>
      <p:pic>
        <p:nvPicPr>
          <p:cNvPr id="55300" name="Picture 7" descr="pap13_fig_09_05c.jpg"/>
          <p:cNvPicPr>
            <a:picLocks noChangeAspect="1"/>
          </p:cNvPicPr>
          <p:nvPr/>
        </p:nvPicPr>
        <p:blipFill>
          <a:blip r:embed="rId3" cstate="print"/>
          <a:srcRect l="1949" t="1669" r="2077" b="14832"/>
          <a:stretch>
            <a:fillRect/>
          </a:stretch>
        </p:blipFill>
        <p:spPr bwMode="auto">
          <a:xfrm>
            <a:off x="220663" y="1401763"/>
            <a:ext cx="4070350" cy="4068762"/>
          </a:xfrm>
          <a:prstGeom prst="rect">
            <a:avLst/>
          </a:prstGeom>
          <a:noFill/>
          <a:ln w="9525">
            <a:noFill/>
            <a:miter lim="800000"/>
            <a:headEnd/>
            <a:tailEnd/>
          </a:ln>
        </p:spPr>
      </p:pic>
      <p:pic>
        <p:nvPicPr>
          <p:cNvPr id="55301" name="Picture 11" descr="pap13_fig_09_05b.jpg"/>
          <p:cNvPicPr>
            <a:picLocks noChangeAspect="1"/>
          </p:cNvPicPr>
          <p:nvPr/>
        </p:nvPicPr>
        <p:blipFill>
          <a:blip r:embed="rId4" cstate="print"/>
          <a:srcRect l="1625" t="2362" r="2090" b="14700"/>
          <a:stretch>
            <a:fillRect/>
          </a:stretch>
        </p:blipFill>
        <p:spPr bwMode="auto">
          <a:xfrm>
            <a:off x="4678363" y="1401763"/>
            <a:ext cx="4181475" cy="406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algn="l" fontAlgn="auto">
              <a:spcAft>
                <a:spcPts val="0"/>
              </a:spcAft>
              <a:defRPr/>
            </a:pPr>
            <a:r>
              <a:rPr dirty="0" smtClean="0"/>
              <a:t>Joint Movements</a:t>
            </a:r>
            <a:endParaRPr dirty="0"/>
          </a:p>
        </p:txBody>
      </p:sp>
      <p:sp>
        <p:nvSpPr>
          <p:cNvPr id="57346" name="TextBox 14"/>
          <p:cNvSpPr txBox="1">
            <a:spLocks noChangeArrowheads="1"/>
          </p:cNvSpPr>
          <p:nvPr/>
        </p:nvSpPr>
        <p:spPr bwMode="auto">
          <a:xfrm>
            <a:off x="4568935" y="258962"/>
            <a:ext cx="3886200" cy="369845"/>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1600" dirty="0">
                <a:latin typeface="Arial" charset="0"/>
                <a:cs typeface="Arial" charset="0"/>
              </a:rPr>
              <a:t>Circumduction of the </a:t>
            </a:r>
            <a:r>
              <a:rPr lang="en-US" sz="1600" dirty="0" smtClean="0">
                <a:latin typeface="Arial" charset="0"/>
                <a:cs typeface="Arial" charset="0"/>
              </a:rPr>
              <a:t>shoulder &amp; hip </a:t>
            </a:r>
            <a:endParaRPr lang="en-US" sz="1600" dirty="0">
              <a:latin typeface="Arial" charset="0"/>
              <a:cs typeface="Arial" charset="0"/>
            </a:endParaRPr>
          </a:p>
        </p:txBody>
      </p:sp>
      <p:sp>
        <p:nvSpPr>
          <p:cNvPr id="57347" name="TextBox 8"/>
          <p:cNvSpPr txBox="1">
            <a:spLocks noChangeArrowheads="1"/>
          </p:cNvSpPr>
          <p:nvPr/>
        </p:nvSpPr>
        <p:spPr bwMode="auto">
          <a:xfrm>
            <a:off x="266700" y="5334000"/>
            <a:ext cx="3886200" cy="823913"/>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Abduction and Adduction at the shoulder joint</a:t>
            </a:r>
          </a:p>
        </p:txBody>
      </p:sp>
      <p:pic>
        <p:nvPicPr>
          <p:cNvPr id="57348" name="Picture 6" descr="pap13_fig_09_06a.jpg"/>
          <p:cNvPicPr>
            <a:picLocks noChangeAspect="1"/>
          </p:cNvPicPr>
          <p:nvPr/>
        </p:nvPicPr>
        <p:blipFill>
          <a:blip r:embed="rId3" cstate="print"/>
          <a:srcRect l="1823" t="1680" r="1672" b="12701"/>
          <a:stretch>
            <a:fillRect/>
          </a:stretch>
        </p:blipFill>
        <p:spPr bwMode="auto">
          <a:xfrm>
            <a:off x="306388" y="1311275"/>
            <a:ext cx="3806825" cy="3794125"/>
          </a:xfrm>
          <a:prstGeom prst="rect">
            <a:avLst/>
          </a:prstGeom>
          <a:noFill/>
          <a:ln w="9525">
            <a:noFill/>
            <a:miter lim="800000"/>
            <a:headEnd/>
            <a:tailEnd/>
          </a:ln>
        </p:spPr>
      </p:pic>
      <p:pic>
        <p:nvPicPr>
          <p:cNvPr id="4098" name="Picture 2" descr="http://classroom.sdmesa.edu/eschmid/F07.08.L.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266" y="976642"/>
            <a:ext cx="3667125" cy="58388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019106" y="3333306"/>
            <a:ext cx="2105247" cy="1477927"/>
          </a:xfrm>
          <a:prstGeom prst="wedgeRoundRectCallout">
            <a:avLst>
              <a:gd name="adj1" fmla="val 20770"/>
              <a:gd name="adj2" fmla="val -59936"/>
              <a:gd name="adj3" fmla="val 16667"/>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lumMod val="75000"/>
                  </a:schemeClr>
                </a:solidFill>
              </a:rPr>
              <a:t>Any circumduction is actually a combo of which 4 movements?</a:t>
            </a:r>
            <a:endParaRPr lang="en-US" sz="1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fontAlgn="auto">
              <a:spcAft>
                <a:spcPts val="0"/>
              </a:spcAft>
              <a:defRPr/>
            </a:pPr>
            <a:r>
              <a:rPr smtClean="0"/>
              <a:t>Joint Movements</a:t>
            </a:r>
            <a:endParaRPr/>
          </a:p>
        </p:txBody>
      </p:sp>
      <p:sp>
        <p:nvSpPr>
          <p:cNvPr id="57347" name="TextBox 8"/>
          <p:cNvSpPr txBox="1">
            <a:spLocks noChangeArrowheads="1"/>
          </p:cNvSpPr>
          <p:nvPr/>
        </p:nvSpPr>
        <p:spPr bwMode="auto">
          <a:xfrm>
            <a:off x="266700" y="5334000"/>
            <a:ext cx="3886200" cy="439287"/>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dirty="0" smtClean="0">
                <a:latin typeface="Arial" charset="0"/>
                <a:cs typeface="Arial" charset="0"/>
              </a:rPr>
              <a:t>Which </a:t>
            </a:r>
            <a:r>
              <a:rPr lang="en-US" sz="2000" dirty="0" err="1" smtClean="0">
                <a:latin typeface="Arial" charset="0"/>
                <a:cs typeface="Arial" charset="0"/>
              </a:rPr>
              <a:t>mov’t</a:t>
            </a:r>
            <a:r>
              <a:rPr lang="en-US" sz="2000" dirty="0" smtClean="0">
                <a:latin typeface="Arial" charset="0"/>
                <a:cs typeface="Arial" charset="0"/>
              </a:rPr>
              <a:t> is this?</a:t>
            </a:r>
            <a:endParaRPr lang="en-US" sz="2000" dirty="0">
              <a:latin typeface="Arial" charset="0"/>
              <a:cs typeface="Arial" charset="0"/>
            </a:endParaRPr>
          </a:p>
        </p:txBody>
      </p:sp>
      <p:pic>
        <p:nvPicPr>
          <p:cNvPr id="7" name="Picture 2" descr="jen2e_fig_09_05"/>
          <p:cNvPicPr>
            <a:picLocks noChangeAspect="1" noChangeArrowheads="1"/>
          </p:cNvPicPr>
          <p:nvPr/>
        </p:nvPicPr>
        <p:blipFill>
          <a:blip r:embed="rId3" cstate="print"/>
          <a:srcRect b="4950"/>
          <a:stretch>
            <a:fillRect/>
          </a:stretch>
        </p:blipFill>
        <p:spPr bwMode="auto">
          <a:xfrm>
            <a:off x="433942" y="1184532"/>
            <a:ext cx="3536728" cy="3992747"/>
          </a:xfrm>
          <a:prstGeom prst="rect">
            <a:avLst/>
          </a:prstGeom>
          <a:noFill/>
          <a:ln w="9525">
            <a:noFill/>
            <a:miter lim="800000"/>
            <a:headEnd/>
            <a:tailEnd/>
          </a:ln>
        </p:spPr>
      </p:pic>
      <p:pic>
        <p:nvPicPr>
          <p:cNvPr id="2050" name="Picture 2" descr="https://encrypted-tbn0.gstatic.com/images?q=tbn:ANd9GcQAcI39zKNm5Qtn7v1f6buSsW6fP_s5sXCx6bIIf7lm-KQPCqCA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53" y="4414283"/>
            <a:ext cx="2228850" cy="2057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www.physioadvisor.com.au/assets/256/images/13178256%28300x300%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52900" y="1040105"/>
            <a:ext cx="4499228" cy="27663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p:cNvSpPr txBox="1">
            <a:spLocks noChangeArrowheads="1"/>
          </p:cNvSpPr>
          <p:nvPr/>
        </p:nvSpPr>
        <p:spPr bwMode="auto">
          <a:xfrm>
            <a:off x="4459414" y="3974996"/>
            <a:ext cx="3886200" cy="439287"/>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dirty="0" smtClean="0">
                <a:latin typeface="Arial" charset="0"/>
                <a:cs typeface="Arial" charset="0"/>
              </a:rPr>
              <a:t>How about these? Why?</a:t>
            </a:r>
            <a:endParaRPr lang="en-US" sz="2000" dirty="0">
              <a:latin typeface="Arial" charset="0"/>
              <a:cs typeface="Arial" charset="0"/>
            </a:endParaRPr>
          </a:p>
        </p:txBody>
      </p:sp>
      <p:sp>
        <p:nvSpPr>
          <p:cNvPr id="12" name="TextBox 8"/>
          <p:cNvSpPr txBox="1">
            <a:spLocks noChangeArrowheads="1"/>
          </p:cNvSpPr>
          <p:nvPr/>
        </p:nvSpPr>
        <p:spPr bwMode="auto">
          <a:xfrm>
            <a:off x="4152900" y="5012096"/>
            <a:ext cx="2097330" cy="439287"/>
          </a:xfrm>
          <a:prstGeom prst="rect">
            <a:avLst/>
          </a:prstGeom>
          <a:solidFill>
            <a:schemeClr val="bg1"/>
          </a:solidFill>
          <a:ln w="9525">
            <a:noFill/>
            <a:miter lim="800000"/>
            <a:headEnd/>
            <a:tailEnd/>
          </a:ln>
        </p:spPr>
        <p:txBody>
          <a:bodyPr wrap="square">
            <a:spAutoFit/>
          </a:bodyPr>
          <a:lstStyle/>
          <a:p>
            <a:pPr algn="ctr">
              <a:lnSpc>
                <a:spcPct val="125000"/>
              </a:lnSpc>
              <a:buClr>
                <a:schemeClr val="hlink"/>
              </a:buClr>
              <a:buSzPct val="55000"/>
              <a:buFont typeface="Wingdings" pitchFamily="2" charset="2"/>
              <a:buNone/>
            </a:pPr>
            <a:r>
              <a:rPr lang="en-US" sz="2000" dirty="0" smtClean="0">
                <a:latin typeface="Arial" charset="0"/>
                <a:cs typeface="Arial" charset="0"/>
              </a:rPr>
              <a:t>Think….</a:t>
            </a:r>
            <a:endParaRPr lang="en-US" sz="2000" dirty="0">
              <a:latin typeface="Arial" charset="0"/>
              <a:cs typeface="Arial" charset="0"/>
            </a:endParaRPr>
          </a:p>
        </p:txBody>
      </p:sp>
    </p:spTree>
    <p:extLst>
      <p:ext uri="{BB962C8B-B14F-4D97-AF65-F5344CB8AC3E}">
        <p14:creationId xmlns:p14="http://schemas.microsoft.com/office/powerpoint/2010/main" val="13743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59394" name="Rectangle 3"/>
          <p:cNvSpPr>
            <a:spLocks noGrp="1" noChangeArrowheads="1"/>
          </p:cNvSpPr>
          <p:nvPr>
            <p:ph type="body" idx="1"/>
          </p:nvPr>
        </p:nvSpPr>
        <p:spPr>
          <a:xfrm>
            <a:off x="446088" y="838200"/>
            <a:ext cx="8534400" cy="2971800"/>
          </a:xfrm>
        </p:spPr>
        <p:txBody>
          <a:bodyPr/>
          <a:lstStyle/>
          <a:p>
            <a:pPr>
              <a:lnSpc>
                <a:spcPct val="160000"/>
              </a:lnSpc>
              <a:spcBef>
                <a:spcPct val="0"/>
              </a:spcBef>
            </a:pPr>
            <a:r>
              <a:rPr b="1" dirty="0">
                <a:solidFill>
                  <a:srgbClr val="0099CC"/>
                </a:solidFill>
              </a:rPr>
              <a:t>Rotation</a:t>
            </a:r>
            <a:r>
              <a:rPr dirty="0"/>
              <a:t> involves a bone </a:t>
            </a:r>
            <a:r>
              <a:rPr b="1" dirty="0">
                <a:solidFill>
                  <a:schemeClr val="accent4">
                    <a:lumMod val="50000"/>
                  </a:schemeClr>
                </a:solidFill>
              </a:rPr>
              <a:t>revolving around its own longitudinal axis</a:t>
            </a:r>
            <a:r>
              <a:rPr dirty="0"/>
              <a:t>:</a:t>
            </a:r>
          </a:p>
          <a:p>
            <a:pPr lvl="1">
              <a:lnSpc>
                <a:spcPct val="160000"/>
              </a:lnSpc>
              <a:spcBef>
                <a:spcPct val="0"/>
              </a:spcBef>
            </a:pPr>
            <a:r>
              <a:rPr dirty="0"/>
              <a:t>Turning the head from side to side as when you shake your head “no”</a:t>
            </a:r>
          </a:p>
          <a:p>
            <a:pPr>
              <a:lnSpc>
                <a:spcPct val="160000"/>
              </a:lnSpc>
              <a:spcBef>
                <a:spcPct val="0"/>
              </a:spcBef>
            </a:pPr>
            <a:endParaRPr dirty="0"/>
          </a:p>
        </p:txBody>
      </p:sp>
      <p:pic>
        <p:nvPicPr>
          <p:cNvPr id="59395" name="Picture 4" descr="pap13_fig_09_08.jpg"/>
          <p:cNvPicPr>
            <a:picLocks noChangeAspect="1"/>
          </p:cNvPicPr>
          <p:nvPr/>
        </p:nvPicPr>
        <p:blipFill>
          <a:blip r:embed="rId2" cstate="print"/>
          <a:srcRect/>
          <a:stretch>
            <a:fillRect/>
          </a:stretch>
        </p:blipFill>
        <p:spPr bwMode="auto">
          <a:xfrm>
            <a:off x="304800" y="3609975"/>
            <a:ext cx="8534400" cy="281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60418" name="Rectangle 3"/>
          <p:cNvSpPr>
            <a:spLocks noGrp="1" noChangeArrowheads="1"/>
          </p:cNvSpPr>
          <p:nvPr>
            <p:ph type="body" idx="1"/>
          </p:nvPr>
        </p:nvSpPr>
        <p:spPr>
          <a:xfrm>
            <a:off x="446088" y="908050"/>
            <a:ext cx="8534400" cy="5791200"/>
          </a:xfrm>
        </p:spPr>
        <p:txBody>
          <a:bodyPr/>
          <a:lstStyle/>
          <a:p>
            <a:pPr>
              <a:spcBef>
                <a:spcPct val="0"/>
              </a:spcBef>
            </a:pPr>
            <a:r>
              <a:rPr b="1" dirty="0">
                <a:solidFill>
                  <a:srgbClr val="0099CC"/>
                </a:solidFill>
              </a:rPr>
              <a:t>Special movements </a:t>
            </a:r>
          </a:p>
          <a:p>
            <a:pPr lvl="1">
              <a:spcBef>
                <a:spcPct val="0"/>
              </a:spcBef>
            </a:pPr>
            <a:r>
              <a:rPr b="1" dirty="0">
                <a:solidFill>
                  <a:srgbClr val="008000"/>
                </a:solidFill>
              </a:rPr>
              <a:t>Elevation</a:t>
            </a:r>
            <a:r>
              <a:rPr dirty="0"/>
              <a:t> is an </a:t>
            </a:r>
            <a:r>
              <a:rPr b="1" dirty="0"/>
              <a:t>upward movement</a:t>
            </a:r>
            <a:r>
              <a:rPr dirty="0"/>
              <a:t> of a body part.</a:t>
            </a:r>
          </a:p>
          <a:p>
            <a:pPr lvl="2">
              <a:spcBef>
                <a:spcPct val="0"/>
              </a:spcBef>
              <a:buFont typeface="Arial" charset="0"/>
              <a:buChar char="•"/>
            </a:pPr>
            <a:r>
              <a:rPr dirty="0"/>
              <a:t>Closing the mouth</a:t>
            </a:r>
          </a:p>
          <a:p>
            <a:pPr lvl="1">
              <a:spcBef>
                <a:spcPct val="0"/>
              </a:spcBef>
            </a:pPr>
            <a:r>
              <a:rPr b="1" dirty="0">
                <a:solidFill>
                  <a:srgbClr val="008000"/>
                </a:solidFill>
              </a:rPr>
              <a:t>Depression</a:t>
            </a:r>
            <a:r>
              <a:rPr dirty="0"/>
              <a:t> is a </a:t>
            </a:r>
            <a:r>
              <a:rPr b="1" dirty="0"/>
              <a:t>downward movement </a:t>
            </a:r>
            <a:r>
              <a:rPr dirty="0"/>
              <a:t>of a body part.</a:t>
            </a:r>
          </a:p>
          <a:p>
            <a:pPr lvl="2">
              <a:spcBef>
                <a:spcPct val="0"/>
              </a:spcBef>
              <a:buFont typeface="Arial" charset="0"/>
              <a:buChar char="•"/>
            </a:pPr>
            <a:r>
              <a:rPr dirty="0"/>
              <a:t>Opening the mouth</a:t>
            </a:r>
          </a:p>
          <a:p>
            <a:pPr lvl="1">
              <a:spcBef>
                <a:spcPct val="0"/>
              </a:spcBef>
            </a:pPr>
            <a:r>
              <a:rPr b="1" dirty="0">
                <a:solidFill>
                  <a:srgbClr val="008000"/>
                </a:solidFill>
              </a:rPr>
              <a:t>Protraction</a:t>
            </a:r>
            <a:r>
              <a:rPr dirty="0"/>
              <a:t> is movement of a body part </a:t>
            </a:r>
            <a:r>
              <a:rPr b="1" dirty="0"/>
              <a:t>anterior</a:t>
            </a:r>
            <a:r>
              <a:rPr dirty="0"/>
              <a:t>ly, while </a:t>
            </a:r>
            <a:r>
              <a:rPr b="1" dirty="0">
                <a:solidFill>
                  <a:srgbClr val="008000"/>
                </a:solidFill>
              </a:rPr>
              <a:t>retraction</a:t>
            </a:r>
            <a:r>
              <a:rPr dirty="0"/>
              <a:t> is movement </a:t>
            </a:r>
            <a:r>
              <a:rPr b="1" dirty="0"/>
              <a:t>back to normal</a:t>
            </a:r>
            <a:r>
              <a:rPr dirty="0"/>
              <a:t>.</a:t>
            </a:r>
          </a:p>
          <a:p>
            <a:pPr lvl="2">
              <a:spcBef>
                <a:spcPct val="0"/>
              </a:spcBef>
              <a:buFont typeface="Arial" charset="0"/>
              <a:buChar char="•"/>
            </a:pPr>
            <a:r>
              <a:rPr dirty="0"/>
              <a:t>Thrusting the mandible outward</a:t>
            </a:r>
          </a:p>
          <a:p>
            <a:pPr>
              <a:spcBef>
                <a:spcPct val="0"/>
              </a:spcBef>
            </a:pPr>
            <a:endParaRP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fontAlgn="auto">
              <a:spcAft>
                <a:spcPts val="0"/>
              </a:spcAft>
              <a:defRPr/>
            </a:pPr>
            <a:r>
              <a:rPr smtClean="0"/>
              <a:t>Joint Movements</a:t>
            </a:r>
            <a:endParaRPr/>
          </a:p>
        </p:txBody>
      </p:sp>
      <p:pic>
        <p:nvPicPr>
          <p:cNvPr id="61442" name="Picture 2" descr="kun1e_fig_09_10ab"/>
          <p:cNvPicPr>
            <a:picLocks noChangeAspect="1" noChangeArrowheads="1"/>
          </p:cNvPicPr>
          <p:nvPr/>
        </p:nvPicPr>
        <p:blipFill>
          <a:blip r:embed="rId3" cstate="print"/>
          <a:srcRect b="24165"/>
          <a:stretch>
            <a:fillRect/>
          </a:stretch>
        </p:blipFill>
        <p:spPr bwMode="auto">
          <a:xfrm>
            <a:off x="2057400" y="990600"/>
            <a:ext cx="5005388" cy="2057400"/>
          </a:xfrm>
          <a:prstGeom prst="rect">
            <a:avLst/>
          </a:prstGeom>
          <a:noFill/>
          <a:ln w="9525">
            <a:noFill/>
            <a:miter lim="800000"/>
            <a:headEnd/>
            <a:tailEnd/>
          </a:ln>
        </p:spPr>
      </p:pic>
      <p:pic>
        <p:nvPicPr>
          <p:cNvPr id="61443" name="Picture 2" descr="kun1e_fig_09_10cd"/>
          <p:cNvPicPr>
            <a:picLocks noChangeAspect="1" noChangeArrowheads="1"/>
          </p:cNvPicPr>
          <p:nvPr/>
        </p:nvPicPr>
        <p:blipFill>
          <a:blip r:embed="rId4" cstate="print"/>
          <a:srcRect b="24161"/>
          <a:stretch>
            <a:fillRect/>
          </a:stretch>
        </p:blipFill>
        <p:spPr bwMode="auto">
          <a:xfrm>
            <a:off x="1600200" y="3810000"/>
            <a:ext cx="5988050" cy="2133600"/>
          </a:xfrm>
          <a:prstGeom prst="rect">
            <a:avLst/>
          </a:prstGeom>
          <a:noFill/>
          <a:ln w="9525">
            <a:noFill/>
            <a:miter lim="800000"/>
            <a:headEnd/>
            <a:tailEnd/>
          </a:ln>
        </p:spPr>
      </p:pic>
      <p:sp>
        <p:nvSpPr>
          <p:cNvPr id="61444" name="TextBox 13"/>
          <p:cNvSpPr txBox="1">
            <a:spLocks noChangeArrowheads="1"/>
          </p:cNvSpPr>
          <p:nvPr/>
        </p:nvSpPr>
        <p:spPr bwMode="auto">
          <a:xfrm>
            <a:off x="0" y="3200400"/>
            <a:ext cx="9144000" cy="439738"/>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Elevation and depression of the temporal mandibular joint (TMJ)</a:t>
            </a:r>
          </a:p>
        </p:txBody>
      </p:sp>
      <p:sp>
        <p:nvSpPr>
          <p:cNvPr id="61445" name="TextBox 14"/>
          <p:cNvSpPr txBox="1">
            <a:spLocks noChangeArrowheads="1"/>
          </p:cNvSpPr>
          <p:nvPr/>
        </p:nvSpPr>
        <p:spPr bwMode="auto">
          <a:xfrm>
            <a:off x="0" y="6096000"/>
            <a:ext cx="9144000" cy="439738"/>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Protraction and retraction of the temporal mandibular joint (TMJ)</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Movements</a:t>
            </a:r>
          </a:p>
        </p:txBody>
      </p:sp>
      <p:sp>
        <p:nvSpPr>
          <p:cNvPr id="63490" name="Rectangle 3"/>
          <p:cNvSpPr>
            <a:spLocks noGrp="1" noChangeArrowheads="1"/>
          </p:cNvSpPr>
          <p:nvPr>
            <p:ph type="body" idx="1"/>
          </p:nvPr>
        </p:nvSpPr>
        <p:spPr>
          <a:xfrm>
            <a:off x="446088" y="908050"/>
            <a:ext cx="8534400" cy="5791200"/>
          </a:xfrm>
        </p:spPr>
        <p:txBody>
          <a:bodyPr/>
          <a:lstStyle/>
          <a:p>
            <a:pPr>
              <a:spcBef>
                <a:spcPct val="0"/>
              </a:spcBef>
            </a:pPr>
            <a:r>
              <a:rPr b="1" dirty="0">
                <a:solidFill>
                  <a:srgbClr val="0099CC"/>
                </a:solidFill>
              </a:rPr>
              <a:t>Special movements </a:t>
            </a:r>
          </a:p>
          <a:p>
            <a:pPr lvl="1">
              <a:spcBef>
                <a:spcPct val="0"/>
              </a:spcBef>
            </a:pPr>
            <a:r>
              <a:rPr b="1" dirty="0">
                <a:solidFill>
                  <a:srgbClr val="008000"/>
                </a:solidFill>
              </a:rPr>
              <a:t>Inversion</a:t>
            </a:r>
            <a:r>
              <a:rPr dirty="0"/>
              <a:t> is movement of the foot </a:t>
            </a:r>
            <a:r>
              <a:rPr b="1" dirty="0"/>
              <a:t>medial</a:t>
            </a:r>
            <a:r>
              <a:rPr dirty="0"/>
              <a:t>ly. </a:t>
            </a:r>
          </a:p>
          <a:p>
            <a:pPr lvl="1">
              <a:spcBef>
                <a:spcPct val="0"/>
              </a:spcBef>
            </a:pPr>
            <a:r>
              <a:rPr b="1" dirty="0">
                <a:solidFill>
                  <a:srgbClr val="008000"/>
                </a:solidFill>
              </a:rPr>
              <a:t>Eversion </a:t>
            </a:r>
            <a:r>
              <a:rPr dirty="0"/>
              <a:t>is moving the foot </a:t>
            </a:r>
            <a:r>
              <a:rPr b="1" dirty="0"/>
              <a:t>lateral</a:t>
            </a:r>
            <a:r>
              <a:rPr dirty="0"/>
              <a:t>ly.</a:t>
            </a:r>
          </a:p>
          <a:p>
            <a:pPr lvl="1">
              <a:spcBef>
                <a:spcPct val="0"/>
              </a:spcBef>
            </a:pPr>
            <a:r>
              <a:rPr b="1" dirty="0">
                <a:solidFill>
                  <a:srgbClr val="008000"/>
                </a:solidFill>
              </a:rPr>
              <a:t>Dorsiflexion </a:t>
            </a:r>
            <a:r>
              <a:rPr dirty="0"/>
              <a:t>is bending of the foot at the ankle in an upward direction. </a:t>
            </a:r>
            <a:r>
              <a:rPr dirty="0" smtClean="0"/>
              <a:t>("door-stop" motion)</a:t>
            </a:r>
            <a:endParaRPr dirty="0"/>
          </a:p>
          <a:p>
            <a:pPr lvl="1">
              <a:spcBef>
                <a:spcPct val="0"/>
              </a:spcBef>
            </a:pPr>
            <a:r>
              <a:rPr b="1" dirty="0">
                <a:solidFill>
                  <a:srgbClr val="008000"/>
                </a:solidFill>
              </a:rPr>
              <a:t>Plantar flexion </a:t>
            </a:r>
            <a:r>
              <a:rPr dirty="0"/>
              <a:t>is bending the foot at the ankle in a downward direction</a:t>
            </a:r>
            <a:r>
              <a:rPr dirty="0" smtClean="0"/>
              <a:t>.  (planting foot; toe lift)</a:t>
            </a:r>
            <a:endParaRPr dirty="0"/>
          </a:p>
          <a:p>
            <a:pPr lvl="1">
              <a:spcBef>
                <a:spcPct val="0"/>
              </a:spcBef>
              <a:buFont typeface="Wingdings" pitchFamily="2" charset="2"/>
              <a:buNone/>
            </a:pPr>
            <a:endParaRPr dirty="0"/>
          </a:p>
          <a:p>
            <a:pPr>
              <a:spcBef>
                <a:spcPct val="0"/>
              </a:spcBef>
            </a:pPr>
            <a:endParaRPr dirty="0"/>
          </a:p>
        </p:txBody>
      </p:sp>
      <p:sp>
        <p:nvSpPr>
          <p:cNvPr id="2" name="Rounded Rectangular Callout 1"/>
          <p:cNvSpPr/>
          <p:nvPr/>
        </p:nvSpPr>
        <p:spPr>
          <a:xfrm>
            <a:off x="7389629" y="1924493"/>
            <a:ext cx="1244008" cy="808074"/>
          </a:xfrm>
          <a:prstGeom prst="wedgeRoundRectCallout">
            <a:avLst>
              <a:gd name="adj1" fmla="val -96532"/>
              <a:gd name="adj2" fmla="val 7317"/>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50000"/>
                  </a:schemeClr>
                </a:solidFill>
              </a:rPr>
              <a:t>At the ankle</a:t>
            </a:r>
            <a:endParaRPr lang="en-US"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fontAlgn="auto">
              <a:spcAft>
                <a:spcPts val="0"/>
              </a:spcAft>
              <a:defRPr/>
            </a:pPr>
            <a:r>
              <a:rPr smtClean="0"/>
              <a:t>Joint Movements</a:t>
            </a:r>
            <a:endParaRPr/>
          </a:p>
        </p:txBody>
      </p:sp>
      <p:sp>
        <p:nvSpPr>
          <p:cNvPr id="64514" name="TextBox 9"/>
          <p:cNvSpPr txBox="1">
            <a:spLocks noChangeArrowheads="1"/>
          </p:cNvSpPr>
          <p:nvPr/>
        </p:nvSpPr>
        <p:spPr bwMode="auto">
          <a:xfrm>
            <a:off x="5638800" y="4343400"/>
            <a:ext cx="3124200" cy="1208088"/>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Dorsiflexion and Plantar flexion of the foot at the ankle</a:t>
            </a:r>
          </a:p>
        </p:txBody>
      </p:sp>
      <p:sp>
        <p:nvSpPr>
          <p:cNvPr id="64515" name="TextBox 12"/>
          <p:cNvSpPr txBox="1">
            <a:spLocks noChangeArrowheads="1"/>
          </p:cNvSpPr>
          <p:nvPr/>
        </p:nvSpPr>
        <p:spPr bwMode="auto">
          <a:xfrm>
            <a:off x="5486400" y="1828800"/>
            <a:ext cx="3124200" cy="823913"/>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Inversion and Eversion of the foot at the ankle</a:t>
            </a:r>
          </a:p>
        </p:txBody>
      </p:sp>
      <p:pic>
        <p:nvPicPr>
          <p:cNvPr id="64516" name="Picture 6" descr="pap13_fig_09_09ef.jpg"/>
          <p:cNvPicPr>
            <a:picLocks noChangeAspect="1"/>
          </p:cNvPicPr>
          <p:nvPr/>
        </p:nvPicPr>
        <p:blipFill>
          <a:blip r:embed="rId3" cstate="print"/>
          <a:srcRect l="1038" t="1842" r="1038" b="15150"/>
          <a:stretch>
            <a:fillRect/>
          </a:stretch>
        </p:blipFill>
        <p:spPr bwMode="auto">
          <a:xfrm>
            <a:off x="663575" y="1311275"/>
            <a:ext cx="4783138" cy="2339975"/>
          </a:xfrm>
          <a:prstGeom prst="rect">
            <a:avLst/>
          </a:prstGeom>
          <a:noFill/>
          <a:ln w="9525">
            <a:noFill/>
            <a:miter lim="800000"/>
            <a:headEnd/>
            <a:tailEnd/>
          </a:ln>
        </p:spPr>
      </p:pic>
      <p:pic>
        <p:nvPicPr>
          <p:cNvPr id="64517" name="Picture 8" descr="pap13_fig_09_09g.jpg"/>
          <p:cNvPicPr>
            <a:picLocks noChangeAspect="1"/>
          </p:cNvPicPr>
          <p:nvPr/>
        </p:nvPicPr>
        <p:blipFill>
          <a:blip r:embed="rId4" cstate="print"/>
          <a:srcRect l="941" t="1997" r="941" b="15422"/>
          <a:stretch>
            <a:fillRect/>
          </a:stretch>
        </p:blipFill>
        <p:spPr bwMode="auto">
          <a:xfrm>
            <a:off x="663575" y="3875088"/>
            <a:ext cx="4783138"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176213"/>
            <a:ext cx="9144000" cy="838200"/>
          </a:xfrm>
        </p:spPr>
        <p:txBody>
          <a:bodyPr/>
          <a:lstStyle/>
          <a:p>
            <a:pPr fontAlgn="auto">
              <a:spcAft>
                <a:spcPts val="0"/>
              </a:spcAft>
              <a:defRPr/>
            </a:pPr>
            <a:r>
              <a:rPr dirty="0" smtClean="0"/>
              <a:t>Joint Movements</a:t>
            </a:r>
          </a:p>
        </p:txBody>
      </p:sp>
      <p:sp>
        <p:nvSpPr>
          <p:cNvPr id="66562" name="Rectangle 3"/>
          <p:cNvSpPr>
            <a:spLocks noGrp="1" noChangeArrowheads="1"/>
          </p:cNvSpPr>
          <p:nvPr>
            <p:ph type="body" idx="1"/>
          </p:nvPr>
        </p:nvSpPr>
        <p:spPr>
          <a:xfrm>
            <a:off x="113821" y="824097"/>
            <a:ext cx="8534400" cy="3588415"/>
          </a:xfrm>
        </p:spPr>
        <p:txBody>
          <a:bodyPr>
            <a:normAutofit/>
          </a:bodyPr>
          <a:lstStyle/>
          <a:p>
            <a:pPr>
              <a:spcBef>
                <a:spcPct val="0"/>
              </a:spcBef>
            </a:pPr>
            <a:r>
              <a:rPr sz="2400" b="1" dirty="0">
                <a:solidFill>
                  <a:srgbClr val="0099CC"/>
                </a:solidFill>
              </a:rPr>
              <a:t>Special movements </a:t>
            </a:r>
          </a:p>
          <a:p>
            <a:pPr lvl="1">
              <a:spcBef>
                <a:spcPct val="0"/>
              </a:spcBef>
            </a:pPr>
            <a:r>
              <a:rPr sz="2400" b="1" dirty="0">
                <a:solidFill>
                  <a:srgbClr val="008000"/>
                </a:solidFill>
              </a:rPr>
              <a:t>Supination </a:t>
            </a:r>
            <a:r>
              <a:rPr sz="2400" dirty="0"/>
              <a:t>is movement of the forearm so that the </a:t>
            </a:r>
            <a:r>
              <a:rPr sz="2400" b="1" dirty="0"/>
              <a:t>palm is turned upward</a:t>
            </a:r>
            <a:r>
              <a:rPr sz="2400" dirty="0" smtClean="0"/>
              <a:t>. </a:t>
            </a:r>
            <a:r>
              <a:rPr sz="1800" i="1" dirty="0" smtClean="0"/>
              <a:t>(as if holding a bowl of soup)</a:t>
            </a:r>
            <a:endParaRPr sz="1800" i="1" dirty="0"/>
          </a:p>
          <a:p>
            <a:pPr lvl="1">
              <a:spcBef>
                <a:spcPct val="0"/>
              </a:spcBef>
            </a:pPr>
            <a:r>
              <a:rPr sz="2400" b="1" dirty="0">
                <a:solidFill>
                  <a:srgbClr val="008000"/>
                </a:solidFill>
              </a:rPr>
              <a:t>Pronation </a:t>
            </a:r>
            <a:r>
              <a:rPr sz="2400" dirty="0"/>
              <a:t>is movement of the forearm so that </a:t>
            </a:r>
            <a:endParaRPr sz="2400" dirty="0" smtClean="0"/>
          </a:p>
          <a:p>
            <a:pPr marL="288925" lvl="1" indent="0">
              <a:spcBef>
                <a:spcPct val="0"/>
              </a:spcBef>
              <a:buNone/>
            </a:pPr>
            <a:r>
              <a:rPr sz="2400" dirty="0" smtClean="0"/>
              <a:t>the </a:t>
            </a:r>
            <a:r>
              <a:rPr sz="2400" b="1" dirty="0"/>
              <a:t>palm is turned downward</a:t>
            </a:r>
            <a:r>
              <a:rPr sz="2400" dirty="0" smtClean="0"/>
              <a:t>.</a:t>
            </a:r>
          </a:p>
          <a:p>
            <a:pPr lvl="1">
              <a:spcBef>
                <a:spcPct val="0"/>
              </a:spcBef>
            </a:pPr>
            <a:endParaRPr sz="2400" dirty="0"/>
          </a:p>
          <a:p>
            <a:pPr lvl="1">
              <a:spcBef>
                <a:spcPct val="0"/>
              </a:spcBef>
            </a:pPr>
            <a:endParaRPr sz="2400" dirty="0" smtClean="0"/>
          </a:p>
          <a:p>
            <a:pPr>
              <a:spcBef>
                <a:spcPct val="0"/>
              </a:spcBef>
            </a:pPr>
            <a:endParaRPr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59925"/>
            <a:ext cx="1724025" cy="1568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0043" y="3312042"/>
            <a:ext cx="1788754" cy="1362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275" y="2073792"/>
            <a:ext cx="1581150" cy="247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s-media-cache-ak0.pinimg.com/236x/7d/e2/92/7de2920aac15e16e8adc6d358c392a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90" y="3844334"/>
            <a:ext cx="1832011" cy="2887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49795" y="4863475"/>
            <a:ext cx="6485861" cy="1200329"/>
          </a:xfrm>
          <a:prstGeom prst="rect">
            <a:avLst/>
          </a:prstGeom>
          <a:noFill/>
        </p:spPr>
        <p:txBody>
          <a:bodyPr wrap="square" rtlCol="0">
            <a:spAutoFit/>
          </a:bodyPr>
          <a:lstStyle/>
          <a:p>
            <a:pPr marL="342900" indent="-342900">
              <a:buFont typeface="Wingdings" panose="05000000000000000000" pitchFamily="2" charset="2"/>
              <a:buChar char="§"/>
            </a:pPr>
            <a:r>
              <a:rPr lang="en-US" b="1" dirty="0">
                <a:solidFill>
                  <a:srgbClr val="008000"/>
                </a:solidFill>
                <a:latin typeface="Times New Roman" panose="02020603050405020304" pitchFamily="18" charset="0"/>
                <a:cs typeface="Times New Roman" panose="02020603050405020304" pitchFamily="18" charset="0"/>
              </a:rPr>
              <a:t>Opposition </a:t>
            </a:r>
            <a:r>
              <a:rPr lang="en-US" dirty="0">
                <a:latin typeface="Times New Roman" panose="02020603050405020304" pitchFamily="18" charset="0"/>
                <a:cs typeface="Times New Roman" panose="02020603050405020304" pitchFamily="18" charset="0"/>
              </a:rPr>
              <a:t>is movement of our magnificent opposable thumb across the palm to touch the tips of the fingers on the same hand.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2">
                                            <p:txEl>
                                              <p:pRg st="2" end="2"/>
                                            </p:txEl>
                                          </p:spTgt>
                                        </p:tgtEl>
                                        <p:attrNameLst>
                                          <p:attrName>style.visibility</p:attrName>
                                        </p:attrNameLst>
                                      </p:cBhvr>
                                      <p:to>
                                        <p:strVal val="visible"/>
                                      </p:to>
                                    </p:set>
                                    <p:animEffect transition="in" filter="fade">
                                      <p:cBhvr>
                                        <p:cTn id="12" dur="500"/>
                                        <p:tgtEl>
                                          <p:spTgt spid="665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562">
                                            <p:txEl>
                                              <p:pRg st="3" end="3"/>
                                            </p:txEl>
                                          </p:spTgt>
                                        </p:tgtEl>
                                        <p:attrNameLst>
                                          <p:attrName>style.visibility</p:attrName>
                                        </p:attrNameLst>
                                      </p:cBhvr>
                                      <p:to>
                                        <p:strVal val="visible"/>
                                      </p:to>
                                    </p:set>
                                    <p:animEffect transition="in" filter="fade">
                                      <p:cBhvr>
                                        <p:cTn id="17" dur="500"/>
                                        <p:tgtEl>
                                          <p:spTgt spid="665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500"/>
                                        <p:tgtEl>
                                          <p:spTgt spid="40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5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fontAlgn="auto">
              <a:spcAft>
                <a:spcPts val="0"/>
              </a:spcAft>
              <a:defRPr/>
            </a:pPr>
            <a:r>
              <a:rPr smtClean="0"/>
              <a:t>Joint Movements</a:t>
            </a:r>
            <a:endParaRPr/>
          </a:p>
        </p:txBody>
      </p:sp>
      <p:sp>
        <p:nvSpPr>
          <p:cNvPr id="67586" name="TextBox 9"/>
          <p:cNvSpPr txBox="1">
            <a:spLocks noChangeArrowheads="1"/>
          </p:cNvSpPr>
          <p:nvPr/>
        </p:nvSpPr>
        <p:spPr bwMode="auto">
          <a:xfrm>
            <a:off x="222250" y="5691188"/>
            <a:ext cx="4953000" cy="862012"/>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Supination and Pronation of the forearm and hand at the radioulnar joint</a:t>
            </a:r>
          </a:p>
        </p:txBody>
      </p:sp>
      <p:sp>
        <p:nvSpPr>
          <p:cNvPr id="67587" name="TextBox 5"/>
          <p:cNvSpPr txBox="1">
            <a:spLocks noChangeArrowheads="1"/>
          </p:cNvSpPr>
          <p:nvPr/>
        </p:nvSpPr>
        <p:spPr bwMode="auto">
          <a:xfrm>
            <a:off x="5405438" y="4649788"/>
            <a:ext cx="3276600" cy="1246187"/>
          </a:xfrm>
          <a:prstGeom prst="rect">
            <a:avLst/>
          </a:prstGeom>
          <a:solidFill>
            <a:schemeClr val="bg1"/>
          </a:solidFill>
          <a:ln w="9525">
            <a:noFill/>
            <a:miter lim="800000"/>
            <a:headEnd/>
            <a:tailEnd/>
          </a:ln>
        </p:spPr>
        <p:txBody>
          <a:bodyPr>
            <a:spAutoFit/>
          </a:bodyPr>
          <a:lstStyle/>
          <a:p>
            <a:pPr algn="ctr">
              <a:lnSpc>
                <a:spcPct val="125000"/>
              </a:lnSpc>
              <a:buClr>
                <a:schemeClr val="hlink"/>
              </a:buClr>
              <a:buSzPct val="55000"/>
              <a:buFont typeface="Wingdings" pitchFamily="2" charset="2"/>
              <a:buNone/>
            </a:pPr>
            <a:r>
              <a:rPr lang="en-US" sz="2000">
                <a:latin typeface="Arial" charset="0"/>
                <a:cs typeface="Arial" charset="0"/>
              </a:rPr>
              <a:t>Opposition of the thumb and fingers at the carpometacarpal joint</a:t>
            </a:r>
          </a:p>
        </p:txBody>
      </p:sp>
      <p:pic>
        <p:nvPicPr>
          <p:cNvPr id="67588" name="Picture 6" descr="pap13_fig_09_09h.jpg"/>
          <p:cNvPicPr>
            <a:picLocks noChangeAspect="1"/>
          </p:cNvPicPr>
          <p:nvPr/>
        </p:nvPicPr>
        <p:blipFill>
          <a:blip r:embed="rId3" cstate="print"/>
          <a:srcRect l="1532" t="1546" r="1688" b="14583"/>
          <a:stretch>
            <a:fillRect/>
          </a:stretch>
        </p:blipFill>
        <p:spPr bwMode="auto">
          <a:xfrm>
            <a:off x="523875" y="1277938"/>
            <a:ext cx="4351338" cy="4343400"/>
          </a:xfrm>
          <a:prstGeom prst="rect">
            <a:avLst/>
          </a:prstGeom>
          <a:noFill/>
          <a:ln w="9525">
            <a:noFill/>
            <a:miter lim="800000"/>
            <a:headEnd/>
            <a:tailEnd/>
          </a:ln>
        </p:spPr>
      </p:pic>
      <p:pic>
        <p:nvPicPr>
          <p:cNvPr id="67589" name="Picture 7" descr="pap13_fig_09_09i.jpg"/>
          <p:cNvPicPr>
            <a:picLocks noChangeAspect="1"/>
          </p:cNvPicPr>
          <p:nvPr/>
        </p:nvPicPr>
        <p:blipFill>
          <a:blip r:embed="rId4" cstate="print"/>
          <a:srcRect l="1633" t="1949" r="2110" b="15256"/>
          <a:stretch>
            <a:fillRect/>
          </a:stretch>
        </p:blipFill>
        <p:spPr bwMode="auto">
          <a:xfrm>
            <a:off x="5438775" y="1277938"/>
            <a:ext cx="3208338" cy="327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0" y="176213"/>
            <a:ext cx="9144000" cy="838200"/>
          </a:xfrm>
        </p:spPr>
        <p:txBody>
          <a:bodyPr/>
          <a:lstStyle/>
          <a:p>
            <a:pPr fontAlgn="auto">
              <a:spcAft>
                <a:spcPts val="0"/>
              </a:spcAft>
              <a:defRPr/>
            </a:pPr>
            <a:r>
              <a:rPr smtClean="0"/>
              <a:t>Joint Classification</a:t>
            </a:r>
          </a:p>
        </p:txBody>
      </p:sp>
      <p:sp>
        <p:nvSpPr>
          <p:cNvPr id="5124" name="Rectangle 3"/>
          <p:cNvSpPr>
            <a:spLocks noGrp="1" noChangeArrowheads="1"/>
          </p:cNvSpPr>
          <p:nvPr>
            <p:ph type="body" idx="1"/>
          </p:nvPr>
        </p:nvSpPr>
        <p:spPr>
          <a:xfrm>
            <a:off x="446088" y="908050"/>
            <a:ext cx="8534400" cy="5791200"/>
          </a:xfrm>
        </p:spPr>
        <p:txBody>
          <a:bodyPr rtlCol="0">
            <a:normAutofit lnSpcReduction="10000"/>
          </a:bodyPr>
          <a:lstStyle/>
          <a:p>
            <a:pPr fontAlgn="auto">
              <a:spcAft>
                <a:spcPts val="0"/>
              </a:spcAft>
              <a:defRPr/>
            </a:pPr>
            <a:r>
              <a:rPr b="1" dirty="0">
                <a:solidFill>
                  <a:srgbClr val="0099CC"/>
                </a:solidFill>
              </a:rPr>
              <a:t>Structural classification subcategories</a:t>
            </a:r>
            <a:r>
              <a:rPr dirty="0"/>
              <a:t> include:</a:t>
            </a:r>
            <a:endParaRPr b="1" dirty="0">
              <a:solidFill>
                <a:srgbClr val="0099CC"/>
              </a:solidFill>
            </a:endParaRPr>
          </a:p>
          <a:p>
            <a:pPr lvl="1" fontAlgn="auto">
              <a:spcAft>
                <a:spcPts val="0"/>
              </a:spcAft>
              <a:defRPr/>
            </a:pPr>
            <a:r>
              <a:rPr b="1" dirty="0">
                <a:solidFill>
                  <a:schemeClr val="accent2">
                    <a:lumMod val="75000"/>
                  </a:schemeClr>
                </a:solidFill>
              </a:rPr>
              <a:t>Fibrous</a:t>
            </a:r>
            <a:r>
              <a:rPr dirty="0">
                <a:solidFill>
                  <a:schemeClr val="accent2">
                    <a:lumMod val="75000"/>
                  </a:schemeClr>
                </a:solidFill>
              </a:rPr>
              <a:t> </a:t>
            </a:r>
            <a:r>
              <a:rPr dirty="0"/>
              <a:t>joints (bones held together by dense collagen fibers)</a:t>
            </a:r>
          </a:p>
          <a:p>
            <a:pPr lvl="1" fontAlgn="auto">
              <a:spcAft>
                <a:spcPts val="0"/>
              </a:spcAft>
              <a:defRPr/>
            </a:pPr>
            <a:r>
              <a:rPr b="1" dirty="0">
                <a:solidFill>
                  <a:schemeClr val="accent4">
                    <a:lumMod val="75000"/>
                  </a:schemeClr>
                </a:solidFill>
              </a:rPr>
              <a:t>Cartilaginous</a:t>
            </a:r>
            <a:r>
              <a:rPr dirty="0">
                <a:solidFill>
                  <a:schemeClr val="accent4">
                    <a:lumMod val="75000"/>
                  </a:schemeClr>
                </a:solidFill>
              </a:rPr>
              <a:t> </a:t>
            </a:r>
            <a:r>
              <a:rPr dirty="0"/>
              <a:t>joints (bones held together by cartilage)</a:t>
            </a:r>
          </a:p>
          <a:p>
            <a:pPr lvl="1" fontAlgn="auto">
              <a:spcAft>
                <a:spcPts val="0"/>
              </a:spcAft>
              <a:defRPr/>
            </a:pPr>
            <a:r>
              <a:rPr b="1" dirty="0">
                <a:solidFill>
                  <a:schemeClr val="accent5">
                    <a:lumMod val="75000"/>
                  </a:schemeClr>
                </a:solidFill>
              </a:rPr>
              <a:t>Synovial</a:t>
            </a:r>
            <a:r>
              <a:rPr dirty="0">
                <a:solidFill>
                  <a:schemeClr val="accent5">
                    <a:lumMod val="75000"/>
                  </a:schemeClr>
                </a:solidFill>
              </a:rPr>
              <a:t> </a:t>
            </a:r>
            <a:r>
              <a:rPr dirty="0"/>
              <a:t>joints (bones held together by ligaments)</a:t>
            </a:r>
          </a:p>
          <a:p>
            <a:pPr fontAlgn="auto">
              <a:spcAft>
                <a:spcPts val="0"/>
              </a:spcAft>
              <a:defRPr/>
            </a:pPr>
            <a:r>
              <a:rPr b="1" dirty="0">
                <a:solidFill>
                  <a:srgbClr val="0099CC"/>
                </a:solidFill>
              </a:rPr>
              <a:t>Functional classification subcategories</a:t>
            </a:r>
            <a:r>
              <a:rPr dirty="0"/>
              <a:t> include:</a:t>
            </a:r>
            <a:endParaRPr b="1" dirty="0">
              <a:solidFill>
                <a:srgbClr val="0099CC"/>
              </a:solidFill>
            </a:endParaRPr>
          </a:p>
          <a:p>
            <a:pPr lvl="1" fontAlgn="auto">
              <a:spcAft>
                <a:spcPts val="0"/>
              </a:spcAft>
              <a:defRPr/>
            </a:pPr>
            <a:r>
              <a:rPr i="1" dirty="0" err="1"/>
              <a:t>Synarthrosis</a:t>
            </a:r>
            <a:r>
              <a:rPr dirty="0"/>
              <a:t> (an immovable joint)</a:t>
            </a:r>
          </a:p>
          <a:p>
            <a:pPr lvl="1" fontAlgn="auto">
              <a:spcAft>
                <a:spcPts val="0"/>
              </a:spcAft>
              <a:defRPr/>
            </a:pPr>
            <a:r>
              <a:rPr i="1" dirty="0" err="1"/>
              <a:t>Amphiarthrosis</a:t>
            </a:r>
            <a:r>
              <a:rPr dirty="0"/>
              <a:t> (a slightly movable joint)</a:t>
            </a:r>
          </a:p>
          <a:p>
            <a:pPr lvl="1" fontAlgn="auto">
              <a:spcAft>
                <a:spcPts val="0"/>
              </a:spcAft>
              <a:defRPr/>
            </a:pPr>
            <a:r>
              <a:rPr i="1" dirty="0" err="1"/>
              <a:t>Diarthrosis</a:t>
            </a:r>
            <a:r>
              <a:rPr dirty="0"/>
              <a:t> (a freely movable joint)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fontAlgn="auto">
              <a:spcAft>
                <a:spcPts val="0"/>
              </a:spcAft>
              <a:defRPr/>
            </a:pPr>
            <a:r>
              <a:rPr smtClean="0"/>
              <a:t>Joint Movements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4" y="971550"/>
            <a:ext cx="3594557"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4425"/>
          <a:stretch/>
        </p:blipFill>
        <p:spPr bwMode="auto">
          <a:xfrm>
            <a:off x="0" y="4224339"/>
            <a:ext cx="4319587" cy="122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19587" y="1162050"/>
            <a:ext cx="4557713" cy="3416320"/>
          </a:xfrm>
          <a:prstGeom prst="rect">
            <a:avLst/>
          </a:prstGeom>
          <a:noFill/>
        </p:spPr>
        <p:txBody>
          <a:bodyPr wrap="square" rtlCol="0">
            <a:spAutoFit/>
          </a:bodyPr>
          <a:lstStyle/>
          <a:p>
            <a:r>
              <a:rPr lang="en-US" sz="1800" b="1" dirty="0"/>
              <a:t>Gait-</a:t>
            </a:r>
            <a:r>
              <a:rPr lang="en-US" sz="1800" dirty="0"/>
              <a:t> the motion your foot goes through when it is in contact with the ground</a:t>
            </a:r>
            <a:br>
              <a:rPr lang="en-US" sz="1800" dirty="0"/>
            </a:br>
            <a:r>
              <a:rPr lang="en-US" sz="1800" b="1" dirty="0"/>
              <a:t>Pronate- </a:t>
            </a:r>
            <a:r>
              <a:rPr lang="en-US" sz="1800" dirty="0"/>
              <a:t>(aka over-pronate) the inward rolling of your ankles/feet toward each other</a:t>
            </a:r>
            <a:br>
              <a:rPr lang="en-US" sz="1800" dirty="0"/>
            </a:br>
            <a:r>
              <a:rPr lang="en-US" sz="1800" b="1" dirty="0"/>
              <a:t>Supinate-</a:t>
            </a:r>
            <a:r>
              <a:rPr lang="en-US" sz="1800" dirty="0"/>
              <a:t> (aka under-pronate) the outward rolling of your ankles/feet away from each other</a:t>
            </a:r>
            <a:br>
              <a:rPr lang="en-US" sz="1800" dirty="0"/>
            </a:br>
            <a:r>
              <a:rPr lang="en-US" sz="1800" b="1" dirty="0"/>
              <a:t>Neutral-</a:t>
            </a:r>
            <a:r>
              <a:rPr lang="en-US" sz="1800" dirty="0"/>
              <a:t> the ability of your ankles/feet to stay straight without pronating throughout your gait cycle </a:t>
            </a:r>
            <a:br>
              <a:rPr lang="en-US" sz="1800" dirty="0"/>
            </a:br>
            <a:endParaRPr lang="en-US" sz="1800" dirty="0" smtClean="0">
              <a:latin typeface="Sylfae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fontAlgn="auto">
              <a:spcAft>
                <a:spcPts val="0"/>
              </a:spcAft>
              <a:defRPr/>
            </a:pPr>
            <a:r>
              <a:rPr smtClean="0"/>
              <a:t>Joint Movements</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6" y="4874419"/>
            <a:ext cx="5296537" cy="188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3826" y="895350"/>
            <a:ext cx="8258174" cy="3693319"/>
          </a:xfrm>
          <a:prstGeom prst="rect">
            <a:avLst/>
          </a:prstGeom>
          <a:noFill/>
        </p:spPr>
        <p:txBody>
          <a:bodyPr wrap="square" rtlCol="0">
            <a:spAutoFit/>
          </a:bodyPr>
          <a:lstStyle/>
          <a:p>
            <a:r>
              <a:rPr lang="en-US" sz="1800" dirty="0" smtClean="0"/>
              <a:t>here </a:t>
            </a:r>
            <a:r>
              <a:rPr lang="en-US" sz="1800" dirty="0"/>
              <a:t>are some tips you can use to diagnose your gait.</a:t>
            </a:r>
            <a:br>
              <a:rPr lang="en-US" sz="1800" dirty="0"/>
            </a:br>
            <a:endParaRPr lang="en-US" sz="1800" dirty="0"/>
          </a:p>
          <a:p>
            <a:r>
              <a:rPr lang="en-US" sz="1800" dirty="0"/>
              <a:t>Grab your current running shoe, we are going to analyze the wear pattern on the bottom. The picture </a:t>
            </a:r>
            <a:r>
              <a:rPr lang="en-US" sz="1800" dirty="0" smtClean="0"/>
              <a:t>[below, LEFT] shows </a:t>
            </a:r>
            <a:r>
              <a:rPr lang="en-US" sz="1800" dirty="0"/>
              <a:t>where we are going to be looking on our shoes to determine if we pronate, supinate, or have neutral gait. </a:t>
            </a:r>
            <a:endParaRPr lang="en-US" sz="1800" dirty="0" smtClean="0"/>
          </a:p>
          <a:p>
            <a:r>
              <a:rPr lang="en-US" sz="1800" dirty="0" smtClean="0"/>
              <a:t>The </a:t>
            </a:r>
            <a:r>
              <a:rPr lang="en-US" sz="1800" dirty="0"/>
              <a:t>reason I point out to not look at your outside heel is because EVERYBODY has wear right there. </a:t>
            </a:r>
            <a:endParaRPr lang="en-US" sz="1800" dirty="0" smtClean="0"/>
          </a:p>
          <a:p>
            <a:r>
              <a:rPr lang="en-US" sz="1800" dirty="0" smtClean="0"/>
              <a:t>	In </a:t>
            </a:r>
            <a:r>
              <a:rPr lang="en-US" sz="1800" dirty="0"/>
              <a:t>general, most people are heel strikers and when you strike on your heel, you land on the outside, not centered like most would believe. Time and time again I have had people tell me they supinate because they saw wear on the outside heel. When I break it to them that everybody wears right there and the real spot to look is on the forefoot, they tend to not believe me at first, but then I show them what I mean.</a:t>
            </a:r>
            <a:endParaRPr lang="en-US" sz="1800" dirty="0" smtClean="0">
              <a:latin typeface="Sylfae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89" y="4667250"/>
            <a:ext cx="192786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744338" y="95250"/>
            <a:ext cx="2047875" cy="2752724"/>
          </a:xfrm>
          <a:prstGeom prst="wedgeRoundRectCallout">
            <a:avLst>
              <a:gd name="adj1" fmla="val 18237"/>
              <a:gd name="adj2" fmla="val 125476"/>
              <a:gd name="adj3" fmla="val 16667"/>
            </a:avLst>
          </a:prstGeom>
          <a:solidFill>
            <a:schemeClr val="accent6">
              <a:lumMod val="50000"/>
              <a:alpha val="9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lumMod val="75000"/>
                  </a:schemeClr>
                </a:solidFill>
              </a:rPr>
              <a:t>We’ll apply this to a lab exercise in which we will assess our feet, shoes, and gait... then “order” the best shoes for our feet!</a:t>
            </a:r>
            <a:endParaRPr lang="en-US" sz="1800" dirty="0">
              <a:solidFill>
                <a:schemeClr val="bg1">
                  <a:lumMod val="75000"/>
                </a:schemeClr>
              </a:solidFill>
            </a:endParaRPr>
          </a:p>
        </p:txBody>
      </p:sp>
    </p:spTree>
    <p:extLst>
      <p:ext uri="{BB962C8B-B14F-4D97-AF65-F5344CB8AC3E}">
        <p14:creationId xmlns:p14="http://schemas.microsoft.com/office/powerpoint/2010/main" val="15237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fontAlgn="auto">
              <a:spcAft>
                <a:spcPts val="0"/>
              </a:spcAft>
              <a:defRPr/>
            </a:pPr>
            <a:r>
              <a:rPr smtClean="0"/>
              <a:t>Joint Movements</a:t>
            </a:r>
          </a:p>
        </p:txBody>
      </p:sp>
      <p:pic>
        <p:nvPicPr>
          <p:cNvPr id="69634" name="Picture 3" descr="pap13_tab_09_01.jpg"/>
          <p:cNvPicPr>
            <a:picLocks noChangeAspect="1"/>
          </p:cNvPicPr>
          <p:nvPr/>
        </p:nvPicPr>
        <p:blipFill>
          <a:blip r:embed="rId2" cstate="print"/>
          <a:srcRect/>
          <a:stretch>
            <a:fillRect/>
          </a:stretch>
        </p:blipFill>
        <p:spPr bwMode="auto">
          <a:xfrm>
            <a:off x="-2859" y="1201479"/>
            <a:ext cx="9066778" cy="4653221"/>
          </a:xfrm>
          <a:prstGeom prst="rect">
            <a:avLst/>
          </a:prstGeom>
          <a:noFill/>
          <a:ln w="9525">
            <a:noFill/>
            <a:miter lim="800000"/>
            <a:headEnd/>
            <a:tailEnd/>
          </a:ln>
        </p:spPr>
      </p:pic>
    </p:spTree>
    <p:extLst>
      <p:ext uri="{BB962C8B-B14F-4D97-AF65-F5344CB8AC3E}">
        <p14:creationId xmlns:p14="http://schemas.microsoft.com/office/powerpoint/2010/main" val="3376227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C:\Users\Curtis Home\Pictures\1. Chapters 6-8\Chapter 9 Graphics to send\Joints.png"/>
          <p:cNvPicPr>
            <a:picLocks noChangeAspect="1" noChangeArrowheads="1"/>
          </p:cNvPicPr>
          <p:nvPr/>
        </p:nvPicPr>
        <p:blipFill>
          <a:blip r:embed="rId3" cstate="print"/>
          <a:srcRect b="3125"/>
          <a:stretch>
            <a:fillRect/>
          </a:stretch>
        </p:blipFill>
        <p:spPr bwMode="auto">
          <a:xfrm>
            <a:off x="4937125" y="1898650"/>
            <a:ext cx="3556000" cy="4575175"/>
          </a:xfrm>
          <a:prstGeom prst="rect">
            <a:avLst/>
          </a:prstGeom>
          <a:noFill/>
          <a:ln w="9525">
            <a:noFill/>
            <a:miter lim="800000"/>
            <a:headEnd/>
            <a:tailEnd/>
          </a:ln>
        </p:spPr>
      </p:pic>
      <p:sp>
        <p:nvSpPr>
          <p:cNvPr id="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endParaRPr/>
          </a:p>
        </p:txBody>
      </p:sp>
      <p:sp>
        <p:nvSpPr>
          <p:cNvPr id="70659" name="Content Placeholder 4"/>
          <p:cNvSpPr>
            <a:spLocks noGrp="1"/>
          </p:cNvSpPr>
          <p:nvPr>
            <p:ph idx="1"/>
          </p:nvPr>
        </p:nvSpPr>
        <p:spPr>
          <a:xfrm>
            <a:off x="446088" y="908050"/>
            <a:ext cx="8534400" cy="5791200"/>
          </a:xfrm>
        </p:spPr>
        <p:txBody>
          <a:bodyPr/>
          <a:lstStyle/>
          <a:p>
            <a:pPr>
              <a:spcBef>
                <a:spcPct val="0"/>
              </a:spcBef>
            </a:pPr>
            <a:r>
              <a:t>Some important, representative joints of the body include:</a:t>
            </a:r>
          </a:p>
          <a:p>
            <a:pPr lvl="1">
              <a:spcBef>
                <a:spcPct val="0"/>
              </a:spcBef>
            </a:pPr>
            <a:r>
              <a:t>The temporomandibular joint</a:t>
            </a:r>
          </a:p>
          <a:p>
            <a:pPr lvl="1">
              <a:spcBef>
                <a:spcPct val="0"/>
              </a:spcBef>
            </a:pPr>
            <a:r>
              <a:t>The shoulder joint</a:t>
            </a:r>
          </a:p>
          <a:p>
            <a:pPr lvl="1">
              <a:spcBef>
                <a:spcPct val="0"/>
              </a:spcBef>
            </a:pPr>
            <a:r>
              <a:t>The elbow joint</a:t>
            </a:r>
          </a:p>
          <a:p>
            <a:pPr lvl="1">
              <a:spcBef>
                <a:spcPct val="0"/>
              </a:spcBef>
            </a:pPr>
            <a:r>
              <a:t>The hip joint</a:t>
            </a:r>
          </a:p>
          <a:p>
            <a:pPr lvl="1">
              <a:spcBef>
                <a:spcPct val="0"/>
              </a:spcBef>
            </a:pPr>
            <a:r>
              <a:t>The knee joint</a:t>
            </a:r>
          </a:p>
          <a:p>
            <a:pPr>
              <a:spcBef>
                <a:spcPct val="0"/>
              </a:spcBef>
            </a:pPr>
            <a:endParaRPr/>
          </a:p>
          <a:p>
            <a:pPr>
              <a:spcBef>
                <a:spcPct val="0"/>
              </a:spcBef>
            </a:pP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pap13_fig_09_11c.jpg"/>
          <p:cNvPicPr>
            <a:picLocks noChangeAspect="1"/>
          </p:cNvPicPr>
          <p:nvPr/>
        </p:nvPicPr>
        <p:blipFill>
          <a:blip r:embed="rId2" cstate="print"/>
          <a:srcRect/>
          <a:stretch>
            <a:fillRect/>
          </a:stretch>
        </p:blipFill>
        <p:spPr bwMode="auto">
          <a:xfrm>
            <a:off x="4240213" y="1785938"/>
            <a:ext cx="4738687" cy="4605337"/>
          </a:xfrm>
          <a:prstGeom prst="rect">
            <a:avLst/>
          </a:prstGeom>
          <a:noFill/>
          <a:ln w="9525">
            <a:noFill/>
            <a:miter lim="800000"/>
            <a:headEnd/>
            <a:tailEnd/>
          </a:ln>
        </p:spPr>
      </p:pic>
      <p:sp>
        <p:nvSpPr>
          <p:cNvPr id="72706" name="Rectangle 3"/>
          <p:cNvSpPr>
            <a:spLocks noGrp="1" noChangeArrowheads="1"/>
          </p:cNvSpPr>
          <p:nvPr>
            <p:ph type="body" idx="1"/>
          </p:nvPr>
        </p:nvSpPr>
        <p:spPr>
          <a:xfrm>
            <a:off x="446088" y="908050"/>
            <a:ext cx="8534400" cy="5791200"/>
          </a:xfrm>
        </p:spPr>
        <p:txBody>
          <a:bodyPr/>
          <a:lstStyle/>
          <a:p>
            <a:pPr>
              <a:spcBef>
                <a:spcPct val="0"/>
              </a:spcBef>
            </a:pPr>
            <a:r>
              <a:t>The </a:t>
            </a:r>
            <a:r>
              <a:rPr b="1">
                <a:solidFill>
                  <a:srgbClr val="0099CC"/>
                </a:solidFill>
              </a:rPr>
              <a:t>temporomandibular joint </a:t>
            </a:r>
            <a:r>
              <a:t>is a combined hinge and planar joint formed by </a:t>
            </a:r>
          </a:p>
          <a:p>
            <a:pPr>
              <a:spcBef>
                <a:spcPct val="0"/>
              </a:spcBef>
              <a:buFont typeface="Wingdings" pitchFamily="2" charset="2"/>
              <a:buNone/>
            </a:pPr>
            <a:r>
              <a:t>	the mandible and the </a:t>
            </a:r>
          </a:p>
          <a:p>
            <a:pPr>
              <a:spcBef>
                <a:spcPct val="0"/>
              </a:spcBef>
              <a:buFont typeface="Wingdings" pitchFamily="2" charset="2"/>
              <a:buNone/>
            </a:pPr>
            <a:r>
              <a:t>	temporal bone - it is the </a:t>
            </a:r>
          </a:p>
          <a:p>
            <a:pPr>
              <a:spcBef>
                <a:spcPct val="0"/>
              </a:spcBef>
              <a:buFont typeface="Wingdings" pitchFamily="2" charset="2"/>
              <a:buNone/>
            </a:pPr>
            <a:r>
              <a:t>	only movable joint </a:t>
            </a:r>
          </a:p>
          <a:p>
            <a:pPr>
              <a:spcBef>
                <a:spcPct val="0"/>
              </a:spcBef>
              <a:buFont typeface="Wingdings" pitchFamily="2" charset="2"/>
              <a:buNone/>
            </a:pPr>
            <a:r>
              <a:t>	between the skull bones.</a:t>
            </a:r>
          </a:p>
        </p:txBody>
      </p:sp>
      <p:sp>
        <p:nvSpPr>
          <p:cNvPr id="37891"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Dislocated Mandible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5284694" y="1815353"/>
            <a:ext cx="3294530" cy="2823881"/>
          </a:xfrm>
          <a:prstGeom prst="wedgeRoundRectCallout">
            <a:avLst>
              <a:gd name="adj1" fmla="val 24297"/>
              <a:gd name="adj2" fmla="val 8405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5271248" y="2339788"/>
            <a:ext cx="3240741" cy="1549783"/>
          </a:xfrm>
          <a:prstGeom prst="rect">
            <a:avLst/>
          </a:prstGeom>
          <a:noFill/>
        </p:spPr>
        <p:txBody>
          <a:bodyPr wrap="square" rtlCol="0">
            <a:spAutoFit/>
          </a:bodyPr>
          <a:lstStyle/>
          <a:p>
            <a:pPr algn="ctr">
              <a:lnSpc>
                <a:spcPct val="120000"/>
              </a:lnSpc>
            </a:pPr>
            <a:r>
              <a:rPr lang="en-US" sz="2000" dirty="0" smtClean="0">
                <a:solidFill>
                  <a:prstClr val="black"/>
                </a:solidFill>
                <a:latin typeface="Sylfaen" pitchFamily="18" charset="0"/>
              </a:rPr>
              <a:t>A dislocation is the displacement of a bone; a dislocated mandible can occur in several ways.</a:t>
            </a:r>
          </a:p>
        </p:txBody>
      </p:sp>
      <p:sp>
        <p:nvSpPr>
          <p:cNvPr id="12" name="TextBox 11"/>
          <p:cNvSpPr txBox="1"/>
          <p:nvPr/>
        </p:nvSpPr>
        <p:spPr>
          <a:xfrm>
            <a:off x="0" y="685800"/>
            <a:ext cx="4007223" cy="5262979"/>
          </a:xfrm>
          <a:prstGeom prst="rect">
            <a:avLst/>
          </a:prstGeom>
          <a:noFill/>
        </p:spPr>
        <p:txBody>
          <a:bodyPr wrap="square" rtlCol="0">
            <a:spAutoFit/>
          </a:bodyPr>
          <a:lstStyle/>
          <a:p>
            <a:pPr marL="457200" indent="-457200" algn="ctr">
              <a:lnSpc>
                <a:spcPct val="120000"/>
              </a:lnSpc>
              <a:buFontTx/>
              <a:buAutoNum type="arabicPeriod"/>
            </a:pPr>
            <a:r>
              <a:rPr lang="en-US" sz="2000" dirty="0" smtClean="0">
                <a:solidFill>
                  <a:srgbClr val="CCCCFF"/>
                </a:solidFill>
                <a:latin typeface="Sylfaen" pitchFamily="18" charset="0"/>
              </a:rPr>
              <a:t>Anterior displacement- most common, occurs when the </a:t>
            </a:r>
            <a:r>
              <a:rPr lang="en-US" sz="2000" dirty="0" err="1" smtClean="0">
                <a:solidFill>
                  <a:srgbClr val="CCCCFF"/>
                </a:solidFill>
                <a:latin typeface="Sylfaen" pitchFamily="18" charset="0"/>
              </a:rPr>
              <a:t>condylar</a:t>
            </a:r>
            <a:r>
              <a:rPr lang="en-US" sz="2000" dirty="0" smtClean="0">
                <a:solidFill>
                  <a:srgbClr val="CCCCFF"/>
                </a:solidFill>
                <a:latin typeface="Sylfaen" pitchFamily="18" charset="0"/>
              </a:rPr>
              <a:t> processes of the mandible pass anterior to the </a:t>
            </a:r>
            <a:r>
              <a:rPr lang="en-US" sz="2000" dirty="0" err="1" smtClean="0">
                <a:solidFill>
                  <a:srgbClr val="CCCCFF"/>
                </a:solidFill>
                <a:latin typeface="Sylfaen" pitchFamily="18" charset="0"/>
              </a:rPr>
              <a:t>articular</a:t>
            </a:r>
            <a:r>
              <a:rPr lang="en-US" sz="2000" dirty="0" smtClean="0">
                <a:solidFill>
                  <a:srgbClr val="CCCCFF"/>
                </a:solidFill>
                <a:latin typeface="Sylfaen" pitchFamily="18" charset="0"/>
              </a:rPr>
              <a:t> tubercles</a:t>
            </a:r>
          </a:p>
          <a:p>
            <a:pPr marL="457200" indent="-457200" algn="ctr">
              <a:lnSpc>
                <a:spcPct val="120000"/>
              </a:lnSpc>
              <a:buFontTx/>
              <a:buAutoNum type="arabicPeriod"/>
            </a:pPr>
            <a:r>
              <a:rPr lang="en-US" sz="2000" dirty="0" smtClean="0">
                <a:solidFill>
                  <a:srgbClr val="CCCCFF"/>
                </a:solidFill>
                <a:latin typeface="Sylfaen" pitchFamily="18" charset="0"/>
              </a:rPr>
              <a:t>Posterior displacement- occurs when there is a direct blow to the chin</a:t>
            </a:r>
          </a:p>
          <a:p>
            <a:pPr marL="457200" indent="-457200" algn="ctr">
              <a:lnSpc>
                <a:spcPct val="120000"/>
              </a:lnSpc>
              <a:buFontTx/>
              <a:buAutoNum type="arabicPeriod"/>
            </a:pPr>
            <a:r>
              <a:rPr lang="en-US" sz="2000" dirty="0" smtClean="0">
                <a:solidFill>
                  <a:srgbClr val="CCCCFF"/>
                </a:solidFill>
                <a:latin typeface="Sylfaen" pitchFamily="18" charset="0"/>
              </a:rPr>
              <a:t>Superior displacement- caused by direct blow to a partially opened mouth</a:t>
            </a:r>
          </a:p>
          <a:p>
            <a:pPr marL="457200" indent="-457200" algn="ctr">
              <a:lnSpc>
                <a:spcPct val="120000"/>
              </a:lnSpc>
            </a:pPr>
            <a:r>
              <a:rPr lang="en-US" sz="2000" dirty="0" smtClean="0">
                <a:solidFill>
                  <a:srgbClr val="CCCCFF"/>
                </a:solidFill>
                <a:latin typeface="Sylfaen" pitchFamily="18" charset="0"/>
              </a:rPr>
              <a:t>4.   Lateral displacement- associated with </a:t>
            </a:r>
            <a:r>
              <a:rPr lang="en-US" sz="2000" dirty="0" err="1" smtClean="0">
                <a:solidFill>
                  <a:srgbClr val="CCCCFF"/>
                </a:solidFill>
                <a:latin typeface="Sylfaen" pitchFamily="18" charset="0"/>
              </a:rPr>
              <a:t>mandibular</a:t>
            </a:r>
            <a:r>
              <a:rPr lang="en-US" sz="2000" dirty="0" smtClean="0">
                <a:solidFill>
                  <a:srgbClr val="CCCCFF"/>
                </a:solidFill>
                <a:latin typeface="Sylfaen" pitchFamily="18" charset="0"/>
              </a:rPr>
              <a:t> fractures.</a:t>
            </a:r>
          </a:p>
          <a:p>
            <a:pPr algn="ctr">
              <a:lnSpc>
                <a:spcPct val="120000"/>
              </a:lnSpc>
            </a:pPr>
            <a:endParaRPr lang="en-US" sz="2000" dirty="0" smtClean="0">
              <a:solidFill>
                <a:prstClr val="black"/>
              </a:solidFill>
              <a:latin typeface="Sylfaen" pitchFamily="18" charset="0"/>
            </a:endParaRPr>
          </a:p>
        </p:txBody>
      </p:sp>
      <p:sp>
        <p:nvSpPr>
          <p:cNvPr id="13314" name="AutoShape 2"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16" name="AutoShape 4"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18" name="AutoShape 6"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20" name="AutoShape 8"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3322" name="Picture 10" descr="http://www.wetcanvas.com/Community/images/06-Mar-2005/30792-tmjfunction.jpg"/>
          <p:cNvPicPr>
            <a:picLocks noChangeAspect="1" noChangeArrowheads="1"/>
          </p:cNvPicPr>
          <p:nvPr/>
        </p:nvPicPr>
        <p:blipFill>
          <a:blip r:embed="rId3" cstate="print"/>
          <a:srcRect/>
          <a:stretch>
            <a:fillRect/>
          </a:stretch>
        </p:blipFill>
        <p:spPr bwMode="auto">
          <a:xfrm>
            <a:off x="169022" y="4061011"/>
            <a:ext cx="6430454" cy="2276382"/>
          </a:xfrm>
          <a:prstGeom prst="rect">
            <a:avLst/>
          </a:prstGeom>
          <a:noFill/>
        </p:spPr>
      </p:pic>
      <p:sp>
        <p:nvSpPr>
          <p:cNvPr id="13324" name="AutoShape 12"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26" name="AutoShape 14" descr="https://s-media-cache-ak0.pinimg.com/236x/02/62/9e/02629e1e3727f3ddcbf31d59c717dfd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7065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20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20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2000"/>
                                        <p:tgtEl>
                                          <p:spTgt spid="1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322"/>
                                        </p:tgtEl>
                                        <p:attrNameLst>
                                          <p:attrName>style.visibility</p:attrName>
                                        </p:attrNameLst>
                                      </p:cBhvr>
                                      <p:to>
                                        <p:strVal val="visible"/>
                                      </p:to>
                                    </p:set>
                                    <p:animEffect transition="in" filter="fade">
                                      <p:cBhvr>
                                        <p:cTn id="42" dur="2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7" grpId="0" build="allAtOnce"/>
      <p:bldP spid="1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pap13_fig_09_12c.jpg"/>
          <p:cNvPicPr>
            <a:picLocks noChangeAspect="1"/>
          </p:cNvPicPr>
          <p:nvPr/>
        </p:nvPicPr>
        <p:blipFill>
          <a:blip r:embed="rId2" cstate="print"/>
          <a:srcRect/>
          <a:stretch>
            <a:fillRect/>
          </a:stretch>
        </p:blipFill>
        <p:spPr bwMode="auto">
          <a:xfrm>
            <a:off x="1049338" y="2279650"/>
            <a:ext cx="7045325" cy="4327525"/>
          </a:xfrm>
          <a:prstGeom prst="rect">
            <a:avLst/>
          </a:prstGeom>
          <a:noFill/>
          <a:ln w="9525">
            <a:noFill/>
            <a:miter lim="800000"/>
            <a:headEnd/>
            <a:tailEnd/>
          </a:ln>
        </p:spPr>
      </p:pic>
      <p:sp>
        <p:nvSpPr>
          <p:cNvPr id="38915"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3731" name="Rectangle 3"/>
          <p:cNvSpPr>
            <a:spLocks noGrp="1" noChangeArrowheads="1"/>
          </p:cNvSpPr>
          <p:nvPr>
            <p:ph type="body" idx="1"/>
          </p:nvPr>
        </p:nvSpPr>
        <p:spPr>
          <a:xfrm>
            <a:off x="446088" y="908050"/>
            <a:ext cx="8534400" cy="1606550"/>
          </a:xfrm>
        </p:spPr>
        <p:txBody>
          <a:bodyPr/>
          <a:lstStyle/>
          <a:p>
            <a:pPr>
              <a:spcBef>
                <a:spcPct val="0"/>
              </a:spcBef>
            </a:pPr>
            <a:r>
              <a:t>The </a:t>
            </a:r>
            <a:r>
              <a:rPr b="1">
                <a:solidFill>
                  <a:srgbClr val="0099CC"/>
                </a:solidFill>
              </a:rPr>
              <a:t>shoulder joint </a:t>
            </a:r>
            <a:r>
              <a:t>is a ball-and-socket joint formed by the head of the humerus and the scapula.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Dislocated Shoulder</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10235"/>
            <a:ext cx="4195482" cy="3428999"/>
          </a:xfrm>
          <a:prstGeom prst="wedgeRoundRectCallout">
            <a:avLst>
              <a:gd name="adj1" fmla="val 13916"/>
              <a:gd name="adj2" fmla="val 90724"/>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This is most commonly dislocated in adults. The head of the </a:t>
            </a:r>
            <a:r>
              <a:rPr lang="en-US" sz="2000" dirty="0" err="1" smtClean="0">
                <a:solidFill>
                  <a:prstClr val="black"/>
                </a:solidFill>
                <a:effectLst>
                  <a:outerShdw blurRad="38100" dist="38100" dir="2700000" algn="tl">
                    <a:srgbClr val="000000">
                      <a:alpha val="43137"/>
                    </a:srgbClr>
                  </a:outerShdw>
                </a:effectLst>
              </a:rPr>
              <a:t>humerus</a:t>
            </a:r>
            <a:r>
              <a:rPr lang="en-US" sz="2000" dirty="0" smtClean="0">
                <a:solidFill>
                  <a:prstClr val="black"/>
                </a:solidFill>
                <a:effectLst>
                  <a:outerShdw blurRad="38100" dist="38100" dir="2700000" algn="tl">
                    <a:srgbClr val="000000">
                      <a:alpha val="43137"/>
                    </a:srgbClr>
                  </a:outerShdw>
                </a:effectLst>
              </a:rPr>
              <a:t> becomes displaced inferiorly, where the </a:t>
            </a:r>
            <a:r>
              <a:rPr lang="en-US" sz="2000" dirty="0" err="1" smtClean="0">
                <a:solidFill>
                  <a:prstClr val="black"/>
                </a:solidFill>
                <a:effectLst>
                  <a:outerShdw blurRad="38100" dist="38100" dir="2700000" algn="tl">
                    <a:srgbClr val="000000">
                      <a:alpha val="43137"/>
                    </a:srgbClr>
                  </a:outerShdw>
                </a:effectLst>
              </a:rPr>
              <a:t>articular</a:t>
            </a:r>
            <a:r>
              <a:rPr lang="en-US" sz="2000" dirty="0" smtClean="0">
                <a:solidFill>
                  <a:prstClr val="black"/>
                </a:solidFill>
                <a:effectLst>
                  <a:outerShdw blurRad="38100" dist="38100" dir="2700000" algn="tl">
                    <a:srgbClr val="000000">
                      <a:alpha val="43137"/>
                    </a:srgbClr>
                  </a:outerShdw>
                </a:effectLst>
              </a:rPr>
              <a:t> capsule is least protected. Treated with rest, ice, manipulation, or surgery.</a:t>
            </a:r>
          </a:p>
        </p:txBody>
      </p:sp>
      <p:sp>
        <p:nvSpPr>
          <p:cNvPr id="11266" name="AutoShape 2"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68" name="AutoShape 4"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70" name="AutoShape 6"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72" name="AutoShape 8"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74" name="AutoShape 10"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76" name="AutoShape 12"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78" name="AutoShape 14" descr="data:image/jpeg;base64,/9j/4AAQSkZJRgABAQAAAQABAAD/2wCEAAkGBxQTEhQTEhQVFRUVFxUUFhQYFRQUFhQUFxQWFxUUFxQYHCggGholHBQUITEhJSkrLi4uFx8zODMsNygtLisBCgoKDg0OGxAPGy8lHSUsLDcsNS43LDAyNTE3LC03LDcyLCssNyw3MDA3NCwtLjQ2NDQ3Niw0NzQ3NCsyLDQsLf/AABEIAMwA9gMBIgACEQEDEQH/xAAcAAACAwEBAQEAAAAAAAAAAAAEBQADBgIBBwj/xAA/EAABAwMBBQUFBgQGAgMAAAABAAIDBBEhMQUSQVFxBiJhgZETMqGx0SNCssHh8BRScvEHFTNic5Ik0oKzwv/EABgBAQEBAQEAAAAAAAAAAAAAAAABAgME/8QALREBAQACAQICBgsAAAAAAAAAAAECETEDIRJRBAVBsdHxEzJSYXFygZGh4fD/2gAMAwEAAhEDEQA/APhqiiiCL1fRv8EmRvqaiN8MUsn8O6SH2rGvDZYyLAX0vv5t/KnnZDtS7bMkuzq2GANkieYnRx7joZGjBbcm1snytobIPjii6e0gkHUYPULlBFFFEEUUUQRRRRBFFFEEUUUQRRRRBFFFEERFBVGKWOUZMb2vA5lrg4D4IdRB9X/xWpY5xTbRpQ98RY0SSXc4MbdrYg4vNwb7zdLXvxvddQVHdGVn+yvamamDonNE9M8FslNIT7Mg6lmu4/J7wHrhaWjo4p951A8WA3jRyO/8llsubGLWmbyIN+BF0B8NQiIJSSOqUlxYS14LHNNnNcC0g2Bsb+BB80TR1Av5INFTPzrZW1E5D7tNrjUG3DIwlcM19SvJnEPsOHHhZA4j2mdHWPeDuLSXDQkt1810asPcSZLtJ9x0V90X0bIw7wSyKcFwbbvcgCT6DKubSy71gx19dLedzYIO+0mzYzHdj3YkaPeEhILHG5Ay3iMqIPb9DMYgXRtZ3xq+5PddwAUQfFF6F4vQg1n+FW0PY7VpXXsHPMR8fatLAP8As5vovqmzhRR1e0KXZ0Jh2kI5CyWUlzXvPeIju8hvvNOg5kEAr4JRVBjkZI33mOa8dWkEfJfStozSbR2rFtDZg9mXSRxB0xDP/IZA5+65rSTuOjj3fHIQfMpoy1xa4FrmktLSCCCMEEHQgrhbP/Eiklc+KvmiZAawykwt37xvgeI3b5ccudg4t0vdYxBFFFEEUUUQRRRRBFFFEEUUUQRRRRBFF6Gq2OnJQUq6Knc7gjaejtkphFFZANTUdkzjoxg2yMg3sQeYPAr2BqYRtQOKDtHUtAbIRM0Xt7S++27bXa/TeHBzg4jPMonZ+04ySJYC82H2jnROeRcEg7sUYyB72SEnYFfTMO8LINR/FwcIrn+lreOMt0sMWGDqrv48Z3WNNv5g0gW5ANHPilMEZH7uiDTm5IuOF+aAuLaL9LhuuGtaB0tZVOmdcd9wtgAGwA5ADAVUevIq+JiAbtBFaFuvvNGt8brsBRTtET7IDhvj8LlEHxJRRRBFq9mdsBTxQthp2tljlp5nv3yWSmn9qGkR2uxz2zFrzvG4aLALKKINB2i7X1NaxjKgtcGEOBDbOuI2sJJvkndBPM3Kz6iiCKKKIIooogiii6awnRByojoNmkppT7Ma3hc+KBCyEnQFER0LjwWjZSeCuZAEGcZsp3Eq5myloPYLoRBAlZQ24K0U9k19ko6JAtbCrBGUYYwuHAIOYY0bEFTAwoprUHbSjaMoVrUREL6FA1gqSMnT4q81zXAWJ00IU2a0HU36iw/VS1joAOQAsg9Y5EQjKqY0cgiomeSAHtOfsm/1j8LlEP2pd9m0f7x+FyiD4yooogiiiiCKKKIIoovpu1+w9NG6XdjqQIJaWPvPaW1QnA3mxO9kN17d6597DeF15+t6Th0bJl7fjJ77Pksm3zJRfUqXsNSvnqoWsmL453QRMkldEHsbGCZGTCncx0hJuGGwAINzqlNL2IZJU7PjHthDU00U0sgAP2jo5HujY4t3QTuNABvl3FcJ6x6N3zNTf6a2vgrEwQFybUlIt1s7sZFIyOcQzxgw1ErqR0gMhfC+NjAJDHcMcHknukjcNvA7ZPYcSiZxD4ibNgjL2uLZPZF7t8ua0vbfcAsAbPF+aX1j0cZcr2k5453rz93bXtPBWMijsiGNWupuzlM5tNiUOml9k4+1bYbrow4hvs+IecXx4q6Ts1ADNZs7xE2MhjXnecXS7hy6AHAzhpGNeVvp/Tl1Zf4+14fPz7HgrIEDFr+P6fBehqcbY2IIZ3xsfvBpFrjvZaDuutjeF7HxCqj2M86kDrj5levp5zqYTPHizcZs0Xbq8AT2PYwA7zlYIIotGuc70A81sZ6y99kmNYGnNrHrf1Qb3WCCgtXIaCVcI7o2HZ51cD0+qAaKG+guiIW2ui2wuthtgvDCbIKNxp5jp9EVSQm+CCOmVWY7at9ERTNbe4vZAQ8PAw0nOvJdsL+IV73YHjxUag9jaeSMaLBVxKx7eeiBN2kb9mM/fH4XKKntHf2YtpvD5OUQfH1FFEEUUUQRRRRBEx/zSplez7ad72n7P7SRzmnm3NweiL7PdmJqo3aNyPjK73ejR94+A87L6RszYlPSttG27tC8+87z5eGilxl5gzGydlVjg4zVM4bJ77BNIS/ugWed7OABxwtDTwujY2NrpC1tt1pkcQ23u2BOLJgDvcLDku2QLP0eHlDYIumLt+7y7g4uJcP/AJXvxXhjnJDiXXBuCXEkHFyDfBwM+ATAxFethdzV8GPkFRglx72Dcd7Q8SM4OBkclez2w775JRi3vuLiOV76appHTnU36KuU+Z+AS4Y3mBZFN/I0Dm46+pXElaBp3j4fVGysD8OH0Q79mj7p8loDslc4G+BbggTFck800FPYEKgRIAzHZWtor+9jw4n6I9lPbPHnwHRcOfbT9T5oOo4QwXw35rg1TBm5KBncXHLvQFB18Ztuh1r+H6oCptttJsCWjna69ZWB2kgd1Nj6FIDSHgQ7w0JXjqW2uDxwg0Je4cbHgeCMoA4jUE/vis5QTvB3b3B9Fp9jzAENcMnQ8LoLzHILXLRjTX8lbCCeIXkpuvYUB8TbDK5mcrm+6EMUC/bwHshpffH4XYUSjtTVbwDRewdoOh18VEHy5RRRBFFFEHUbC4gAXJIAHMnAC3OxuzEEYD5/tXDWO+7GHcjxdb0WV2W0te14Au0gi/gtnRbbta7BGb5dl4Plw9Cg0VPvyWABDQLACzWtHIC1rBEumgaNwybz9N5tyBzAOhHikzqgvH+oHA8t4D4ruCmLjZoJPIC/mluuQ2paqL3b6c8IzHBKxQn/AG3/AK4//ZF09O6P3rjjbw5grMzxvFFr79FZBTEm5JsiY4gbY108Ve5ptjC0F+0N63dcRbVDxyu45RdQ3Fuap3UHOD4Key5KFi8yEHZbwIVYpLaf2HJEQi+Sqaqot3WnPFAtr5wzw66+Q/NJzW3+7fxcT8gnkse9iQA+J1Qb9ks+64nwQL46h1/u+gQe0J3B5va1uITP+FDTkOCrrtnskF7uBHT0QKm1bfvNLfEZRQma73XA+Gh+KEfs/wDld6j6FUS0TgefRAzjjsb2HyTWipC5wsS0Dnkac0g2dI7e3STbkeY5Fa+ncTFbjj+3yQVxU/J5PX+6Np4LHVBxtsdcplR6oCXtxZCVsgYxxJDb4ueART3JJtyPecN/3QLAczqSgQbWrAWWYO6HDJ1Js5eIna0TBE3daPeGuujl4g+YqKKIIuo23IXKK2dHd/RA5oINE9pocZCDo4U5p2IL6KjuQNNSTyAFyfS6asdjdbho4c/Fx4n5cLKqib3ZP6R/9jERE1Y1vLv7BbTMymMB4EXHEfmOR8UFBqjYgtWS9qC44++22l2kdL/v0UqAbhoRFNcbjhqCbHwwfzK6nkI3zYHfFiSL9bdbrjvqd7Jv535r2LZWAnGjRrz8epOnkqCzF+CZzwtLd5uGNIBBIDnutktHLTpdB7pceQHkGj9+ZPMqdLq+Kfhzv/clgUheBl+iuLV7a3l816EVTSWCRzyhhLr7t+OpPkjqyoAOdeXLqsrVSnfcSb3QNDtocWk+P6K2GuDvcLenH4pGIXHTA8cLj+BINy4eX1QaVszuNiFy7dPC3RLYJntb7wI5Oyj4Z2uGSGnzIQVSbPF95pQ0tI4HQnxGU0EZ4WPiCqXscOY80ANPTDey35iycR0Icw2cQQBx4LuieTrmyax3tn5BAmh2e6/vAjzTmnh3QroWhXuFggCcM55pRWneddwudGt8/kmr3+F/BC0lKbuc/UlBmO0ETy0XIA3gABww5epx2ihaIxYffH4XKIPjKiiiCJ1sKC+eZSdrVrtkU9mgeCBlTRpnA1DQNR0QQHUTgDnQix6Hj1BsfJFGPdweoPAjmChIExo32vxHI5F+fgccFmyy7g6p4TqcBMaRlzYfscyhTUA/d+Lren6oiOY+AHIfu581N5XiBoAOHDA+q9IQsUiKYVqTU0BZ6ccFVUNL77jCGi3dFzbhcnmmDgg5mu91pNnfdvgnxCx1MeMpzPPj7/6UGIs5IHhqfh+dkJXT7o+QR8lI5pLXWBvY95v1SnaTO9kg20AN7dUwzxym5lvfkFToi7JOvqgHxWy0W5nj6pjVThoJOttPqkc8rnanHLQei6IksrBq6/8ATn4qiSuFu609CfohJ8HTH7whnX1GeiBh/mHd935q6HaDbC4Izw+iXNPd0+arjqcWt+iDS0E4vvNdbw0+CaioBvvDXiFjWSEG3PQpvSVBF+iB9Rtbvd13LCeBpAFsrNbOnGCRqL/v0WhidhB2xpui3N7uVTDqi3DCAIwalcvFuquqHm2FTHESM4QZ/tMCYx/WPwuUV/aaK0Yz98fhcog+JqKL0ICqKO7mjzW0omWWX2LHd5PJa+kagMjai2qiMK9qAiF2UxpdD5fG6UwnvBNqQe90B+KC5gRMSHjRUKAqNFNcho1eEFu8hKldueq8OcAXBoPE3sOtlMrMZujiaJot32nFzYOwbnGngkVe9rbm5LuA3bD1v+SdPiNsWd0yfTVZuuYS872ADbx6Lnh+bf7fBSiVpdfiTe/91S2IWybn0HqmMpwdAB5BI6itAPdF/E6eQC6oIe0DQD0/NDO3gcjpfFwhzWvP3seAA+SpkG8LEnwyUDVlVYm1h5heyzHXFvBZtzHA5JxoeBRkDi5hycaZ4oHtOWvtcWHojG0TS4Fpxpa6ytPtJ494g9RnonVDXtcRY2OoGbeKBvSUzmOJIwdCnkF7DzuldBUgj3ha9r8P3dPYyCLckFtM7KP3LhBwY0CZRtQDmKwQTzu6pjUOsMJTNGTzKBP2ql+zGPvj8Ll6qe0jXezAI+8PwuUQfGF1HquV3GED3s9HgnmVq6YLO7AZ3Ot1pIEBLCrWlUgq1qDtpsR1Cc0Wp/pPzCRSFPNm53j/ALfn/ZAQxEwFCgomIoDYlc91gq4jYXXkc+67eIDtcHQ3FlnK2S2TdEYwvuAWiwvnF/Acz4IInKtqPDQ5HT9/JcNeD72v83Hz5j49dFmW/W5nuVTUu7qUV1XYd5x3dLXuMaWHBNa5trD46hZvaB3yRw4fVb7XuhTtGrMmBhvBqXNhdc7ufl6pn/C2vv8Ap9V684xYD0ACoWtpncS0ZyBldGnGgJ6hez1TAdb3/lF1R/mXBjf+2qAxsAtYkkHoPyXbKGMHe3nHwx9EGyokIxa/T9F6yocCLhpHHxQEVOxGuO9G89CFVBTFgIOvDW/VNdl1HtAcEDTmmIo9629kDQIB9kUZIzYNPI8ei0tHgeaBjgY3AuCc800ooe7fmUB1M0FMom4QlLCmMTUFHslRKzgjpMBAzm6DJ9rhZgz98fhcoru1kX2bf6x+Fy9QfCVdTDJ/fEKlFUDbk9PzCDTbEb3E9iKTbGHcTaE3NkBcatC4aF0EHkhTjYbrxE+O76JJMcJ1R/ZxsafvZPUoC2lFQINqMiNhdAS52bcly8quIr15QQOv3T1Hgfofoq2rklet0Uk0Bdqnu41Snctnj8k3rdfLCR1c+4PH5eKoErpA3hd3AfVIKiYuN3HThw9EzmPG5JQb6cuy3Xjy9UAT2NGc35LgPFsCx58UUzZ2e+4E62H1V0cDOIHqUC6KV17cPzXT5SCLC/zTItZxaPT6pjQbtstA5aZugT020pMBtrcbcFpKGpJA3viuWQNJ90DphExUhLr3xyPJATCT1T2kfoEloAQ5wI7vA41TmiYSfI+qBrAUfEMIKBiZxNQDysvdDmBMzEqJG2QZftZTWiaf94/C5REdryPYt/5G/hevUH5xR+yB3nf0/wD6CARuyn2efEW+IQajZGhHinVOy2Ul2Llzh0T9oQWhRcgqOKDwM3nNbzIHlx+Cc7S5cggdixXkLuDR8T+gKIrHXKAmhk3gDx0PVHSOtYJZsnU301V0c93k8OHRAyjK6cuIyu0FS7aMea5VkYQB1mpJ4LN7SaSb81odouzbnlLJobi54ZAQJG051dpy/fBWSDGBYK2c6kpbNO4mw05IOaqZvU6fsoB0ruHdHIa+pTDdFshVGEnRp+aAOGJ17m/mmDY3AakealJSSF4NsDObBNX7NdYkkAdeaBS2eS9mONhk2080+2dXucO8QLAa/UIRlHbG8BxtzV1NR4OuMX6eKA/Zz+/xGTroeS1GzZABe4ysrFUsaQL2KeUTgS0a3KDS04TGIJfTZTOEIIUJK1H7qqfEgy3a9n2Lf+Rv4XrxF9sIfsG/8jfwvUQfmZXUrrOCpVsIyg2XZ8ZJ5p+1Z/ZUlt2ybioN+CAorh5Vf8QeQ+K5M1yBYajnzQPdmx7kV+Lsrh+V5PVkNAAHx+qHbVG+g+P1QWbSqvYxX4khv/Y2/P4Lqgkxb0Wd7X1jj7MYtcnjqBj5q6krXC2miDawvV90gpq51hp8fqjI613IfH6oGQVkYS5ta7kPj9VcytdYYGvj9UFdey7r8kHOcXVtXVmxwOfHn1SmqqyTaw+P1QL60nevwQpDnYH6BMJJb4IFl6yzQAANL8c/FAEykA7ziSeWgV8bicAWCse7wHHmqI5i4G4HTggYQgAZd6Lyo2q0NsBc6Wz5JPLVuBxbRcUUl3OvlAfS1LXG78Wz08loo5Wujwdb50WSqpiNAOKNoKxwj4Z53QNIY23vugnFzzC0GwYrkHllY2lqiBvCwJ1GbYI4XWs2HXO3dG+h+qDX07ExiCQU+0ncm/H6oxm03cm+h+qBwAuXBLf80fyb6H6rh21H8m+h+qATtl/oN/5G/gevEu7W7QcYWizf9RvP+V/io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80" name="AutoShape 16" descr="data:image/jpeg;base64,/9j/4AAQSkZJRgABAQAAAQABAAD/2wCEAAkGBxQTEhUUExQUFhUWGB0ZGRgYFxgYHBcYFxwcFxcZGBsYHCggHBolGxwUITEhJSkrLi4uGB8zODMsNygtLisBCgoKDg0OGhAQGywkHyY0NC8vNDc0LCwsLDQsLSwsLCw0NCwsLCwsLCwvLCwsLCwsLCwsLCwsLCwsLCwsLCwsLP/AABEIALMBGgMBIgACEQEDEQH/xAAbAAACAgMBAAAAAAAAAAAAAAAABgQFAQMHAv/EAEQQAAIBAgMFBAcGAwUIAwAAAAECAwARBBIhBQYTMUEiUWFxIzJSgZGhsRQzQnLB0VNikhUWJKLwB0NzgrLC4fFjk+L/xAAZAQEAAwEBAAAAAAAAAAAAAAAAAgMEAQX/xAAoEQACAgEEAQQCAgMAAAAAAAAAAQIRBAMSITFBFDJRYSKBQvAjM3H/2gAMAwEAAhEDEQA/AO40UUUAUUUUAUUUUAUE0Vpxpbhvk9fKcv5rafO1AbOIO8aeNeq5ssuDGzHaNovtLYfNMxI4xKFOOZfxdlzrfkan7X3gmOLEWGmUBpDBZ+GQrnDtNG6qO2wz8PUkAhrAcjQDyTWCwpKfa8s8CTsuVTiYEWJlBN1dUluWGjcbMAR/DBBN6jT7V4uDWWTEqzcTDSSxgIow4XERmQH8QC2YHP7JOlAdAopM2BtvEzYgXaMDizI8JZAyRxs6xsqgcTMbRMcxsRJcdLuYoAooooAooooAooooAooooAooooAooooAooooAooooAooooAooooAooooDBpVwW9w/wAU0q5UjZWhyi5lidjApF+bNMrgctHjvzpnxEWdGW5XMCLra4uLXFwdRS8dxsGAqpGYwsfD9GcuZboyliObKyIynob95oCTNt114athZhLKzKseaEnsLnLFg+ULa/W9xy1FQl30iyCThTBHTiQtZPTJmRCUGe6+uhAa1wfOraDY4DRu8ssrRlirOU/GoQg5EAtYd3Mmqt91MNGqhpJRGoEUSs4ywq0iMEj7PVljW7XNgACL0Bswm9GaURth5oyZDCSxiIEoTihey5JBT8VrXNqiw75KsZZ45X4acSZlVAIULugzDOczDIxITMbLfqAbr+xI8/Eu2bjcfmLZ+Hwe71cvTvqvl3NgIIzTBXXJIoYWlTO0gV+z3u4utiQbEmgNuzt5VllVBFIqu0qJIcmVnw7FJAAGLDVWsSBexq+qqwmwYo+HlL+jklkW5HrYhneS+nK7tbu0q1oDWsKgk5Rc8zYa+ffWeGOdh8O7lXuigIOGnLTSrYZECW01ztmZvkY/nUvhDXQa89Br51X7H1bEN7UxH9CrGfmprzjduKkvBSKWZwAziMKRGrXClyzAXNj2Rdra2oCzCC97C/favVR/tseZl4iZkF2XMLqO9he4Hia8f2nDp6WLVso7a6sOajXVvDnQEuitBxkYfIXQPa+XMM1u/Le9vGtEm1Y8iujLIGdUGRlN2YhdDextzI56GgJ1FQJNrxCZIMwaR82ilTlyjMc4vcXHLSp9AFVW9WPeDB4maPLniid1zajMqki+o0vVrUTa2z0xEMkEl8kqFGymxysLGx6G1ALL76L9qijCycNoxmzQyRNxJJ4IIyvFC3QcVr2v0qbtDexY5WiWGWR14hOXIBaFYXc3dx0mSw5kg1M2ru5FiHV3LhlTIpVgMtpI5lcaeuHijIJ00OmtaYd1Yg5kLzO7CUMzMtzx1iVyQFAvaKO1hprQEVt9IlRmkjkjPosiuYxnE+bhkNnyr6r3zEWyms4LfGOZkWGKSRm4lwrRkJwWRJCzh8pHbUjKTfz0qRid34CyrmkV8keRlIBX7NfKym1s3pCDe4Ia1qnQbIVZElZ5JJEjePM5XVZHV2uFUC90UCwFhQFZjN8Io4YpikhWWAzqABcIDEvaubL96pJOgAYk6VeYDEcSNXy5cwva6ta/ihKnzBqow26iR5ck2IXhxmKPtJ6KNmRsqApa3YUdq+mhvVlsjZqYeJYo75QSbk3JLMWY6AAak6AADoBQE2iiigCiqjaG3ljkMSxTTSKod1iUHIrEgFizAXNjZQSxtoKkJtaPNMrHJwSodnIVe2ocak9xHOgJ9FRn2hEApMkYDWykuoDX0FjfW/hWTjEzFM6ZwMxXMMwX2iL3t40BIoqpxe8EUWH+0Ocq5GcLmTM+UE2QZrMSBpY9atVa4B76AzRRRQBRRRQBWrEwK6sjAMrAgg9QdCK2XovQFbsudlYwSm7oLox/3sfIN+YaK3jY6BhVnUHamDMigowWVDmjbubqG70YdkjuNxqAR72bjRKga2UglWU80caMp8j8RY9aAl0Vi9F6AzRWL1F2riMkEr+zG7f0qTQEfdwf4dG/iFpf/udpf+6oUuFxEOJmlhjjlSdUJDScMpJGMmvZN0K2NxqCORvpb7OiyRRp7KKvwAFSL0AgzbpYgoYwIgVOLbjZjmm+1CQRxsMtwo4i5iSfuUsO6VvVuxNNhxBAsap9meMKCseWVgoUk5CcgAOi25DnpZ0vULamN4ajKA0jnLGt/WY669ygXYnoAaAWsTu/O0eKi4cV52dxOX7XbAsjgLfSwj0NsoB8Kz/d6V2kkMUUWefCuIlYFQMM4Z5CQg9Iw7Nrco011sGnAwFECs5dubMepOpsOg7h0FqkA0AobD2DNFNAXiiAhactMHu0vGJKsRlBBPNrk6jr0cKKKAKKKKAKKxei9AVs5/xcXhFKf80Q/erMVXMR9qXwhb5uv7VYXoDNFYvRegM0Vi9F6AVts7MxIlxJgUMuJjUZhMYXilRSqkMAboRlNxqCDob6V+P3bxTODdXAkglb0ljI0cLQSIcyEaErIGN7kW09anm9acXiVjRnc2VRcny7u8+FAJ8m55KSDhp28LNGA7iTLLM5c2OQAKb30AA5W0rbh93JhMuZIrDFHEGfNd2UxlOGVy89cl72yqOvJg2XA5LTS6O/JL6RoNVS3LP1Y9+nICrG9Ac+k3TxAidBHDJxMGMOMz24Dq0hLJ2TcNnQm1jeJefToEYsAO4Vm9ZoAooooAooooCvw2DjYuWRGOdtSoJ+Yrf/AGfF/Cj/AKF/asYH8f8AxGqVQEb+z4v4Uf8AQv7VU7S2fHC/2hYkKWCzKEB7A5SAW5pc3tzU/wAqir15AOZtUSXaCjlr8hUZTjHtkoxcukekwMJFxHEQeRyrqPhULFTYWPmsRI5gIpt52GlUcmNaFuAWCwvfg68urQ3OtrXK+Fx+EXqcRjAkwDKGW3Z7hbRvAnlWbVydq/FGrTxb9zGr7bhiLrCh8ciAVT7wzo0JURRqJGSPRFvZ3VTrb2ST7qqZsdGGzRDKw5q3JvA/oelSZsckphVLX4l2U+suVHbUeYGvKqlkSkX+n04ronzJH7Cf0r+1aDGh/An9I/atjKa8CqtzNOxeEaJ4Y1UsyoABckgaAc6j4DABiZXRQWFkUqLonMAj2joT7h0r0PTSW5xRt7nkU8vyof8AN+WrSu3wRpMiHCofwr/SKtt25QjOoAAJB0FulQZBUjYH3je6rsf3lGX/AKxwFFYWs1uPMCou1BeJgdQbfUVKqLtL7s+76igM/wBnxfwo/wChf2o/s+L+FH/Qv7VJooCjiwERxkno47LBH+BfxPL4fy1Z/wBnxfwo/wChf2qLhTfFznujhX4GZv8Aurbj8dk0Au1cbSVs7GLk6RsOz4v4Uf8AQv7VExDYVNGWG/dlW/0qm2hjmYNd9R0HQ9LgUv4LaEWQiSM3/EeZzDne/S/SsmplbekbIYl9sbpcTD+GGP3ov7VBmyHnHH/Qv7VQ4LaiIQCbxnkeZTz/AJfp5VcM4YAqQQeRGoPkRVL1pS8mqGhCPCRpkRL+on9I/aquOBZ3zZV4SHsWUdtxoX/KuoHebnopr3jiZG4KkjS8jDTKp5ID7TfIa9VqfClgAAAALADQADkAO6o7mWbV8GsYNPYX4CsnCr7C/wBI/apKmi165bBCkwqBScq8j+EU57HxGZF8h9KUcSdDTPu/6i+Q+la8byYc3uJb0UUVqMQUUUUBFwX4/wA7VpxWO6Jz7/2qI85u6DTtm58+lCJasurrO9sTTp6SrdIwwLak3rzilIRiouQCQO82r3JKFF2IA8Tb615fEAC5IA776fGs9Ivt+DmeJ3sURWeO8ma5Y6NdTmUg+sCNOVuVUzbzyPKrst1DXIOlx1FufKul4vDQTHNweKfaEd+fj191LWN3bwTuQS8Lm/ZJyeds419xriSq2Wp/BVbf21FJKrRejUAC3h11q0wP2WXI7zBGQMANbktbUMDpYA/GqPaO7vCu0LiZRzA1ZR3ldbj+YVTy4lQbZbsdLDmb9wFcemvB3czquHwJy5452YHxEi+/r86qsftJweEbAsLmWO5CRkkFrc1Ym4HMcz0NKmGw2Jij43EETXGRLnMxOgFx1+I0N+Rrfs7b8qlhNl4jm7Mbds2sLEaWA0A/Wo7Wubs6pu6HvAJGUURlcgFlsbiw7jW8w0mYNmzZoWZGbqtiCf5lIsfka2HbWJiUibiMejIsdv8AmUpcfOiaZZYyyIalbtnttfvH0pDbfOW5AEbdBe97+SnXysKbP9n+MklDPL62a3q5NABbS5t151px4tTMuTNPTpHQl5VmsLyrNbTzgqLtL7s+76ipVRdpfdn3fUUBKoorXNKFBJoCqinCS4luvERQPKJG/wC40s73bSeFUfKWDP27dR7JtyBF6s9msZJcSx/jae6OMfpVhPGCLGxHcaw6s9z+jbpRUP8Apy7a2/BsViTKO4AfQaVp3a3jVTJx0zFgch0Nm604bX2XgVGWRYUJ8QrG/UAak+6lbF7vYIjsTuniysVvfqco+tU7U+zTZD2dtFBIczdm/Lla/PlTJMcPpwJl4sugCkoMx1LN0sBcknyGppJxcXAvcq6DkykOrDwI5m+lvLvqJs5Hlb0SEudOfZjX2Sfdc+NHpLsb30dSTZ0mHSyPxCTc8QWMjHUnMo5nxB0sKzHtFLhXBjY8g1hc/wAp5H6+FKbSYrCAZZUkUjtJ/wDk6fCxrK7a46ZWy+I8fEGoNNc9k4y8D3wdK1yxUppNilT0MjAA+owDC3cGKlgPjXjFb0SJbNxFYDXOI8pPgVUX+Irqp9HXKuxixYIB66U2bv8AqL5D6VyOTezESAKioD+IqpbTkb3OVfia65u/6i+Q+lbcZVZhy5J1Rb0UUVpMYUUUUBRhe3J+c/pVLicc0zOIpGRUIGZbdprm+pB7IsRp3GpO8GKaOKdlNjnsD3FiFv7r/KqzYuHUArbshSBbut4V5eRKpUuz0tCFxtlZtTGKsgXENxWAuCfVF+QyjQX761/Z4n9IjFRz4YJMZbvA5A1VbtQjFYgpIC1gxAJ5hLAC/vBpikVI7oFCktYju8fdaqm5J0XxSf6J+xseyaakW1HcLV42tNFKrB1UqdCCKV59ovGXkW5RGsWHq6958qnHFRvEkkegYaqDytz51K5KNHdsd1mjZeFj4j4aS7GxeFjzyjmh7yOh7q04vACAxSIigAk9lQLOLBbjyzAeNqiYjE6xTDnHINf5ToR86bsTlLurDsuA1raWIpfFivAhbY2y0zhiO0oygAWC31ZvPpfuHiaXMVNmv2gSevQeXef5qlbVjfjSKcyrmNlN/VvoDfnpWk4bS1z9NK0R4KG2yXsfbpjIuSehvf8A0a6bsvakU0Y0zr/mXvt7XlXJEw9jfnc2A6nutTlDsA4eAzGZontcgC68tFK9fMa3NVakIkoN0OUu6+GxAJRVJHUDK4+NjW7dPZQwzPEM3rBu0bkX8e7SknZO8WJQgPHnYoWOQ65QQDdSdOY607bq7TOIZpCrqbhbOpU6DnY9Ktxk1P8AtFGR7f7Y7LyrNYXlWa3mEKi7S+7Pu+oqVUXaX3Z931FASapsZNne34V+Zqxx2JCLfqdAO81TRiwrNkTpbTTjw/kadlsPS2/iv8rL+lVe8W2MuYZiiIQJHBAYm2bhp1BsQS3S/fy94fGcLDzy2vlkna3flkcD6VzbfTaDWWK+qgsx73bVj8SfdWdcs0JUrNmP3vCMfs8aIbnt83N+9z2j7zUTDb3z37TZhfk2vPzpViW5uakyR37I5c2Ph3DxNWbUc3PwP+z8JFjcs+RAmbLbKDdxcZyDrYDRfee6sjHNg2lAVdXN+yLWHqEdwy2A99R/9n2J+8i9pbgdxHd8qst61z4QugJkFgCOYFxmJt0qiXEi6PMbFPae0i5JvlU9TfU9bDmTVN9oKsCLgcj1JvzLd/lW1IWY3Zmv0628B3USYe/LrpVySXBW23yxq3X3lUMFdrdx/wDfSnsHDyfeKBfkwBKt5i3Z+lco2Jshp5OEo8Wa3qj9z0pj2jHLhHSOCUvfUo/4V5aONbdNRWecFdIsTdcjPtTcaIrxIwVHO8RsvvANqcd3z2F8h9K5vs/eyURi8MpU5lBQZxoSrWtrYEd1dI3f9RfIfSteKu+zHk+C3ooorWZQooooBT23heLHiIxoWLAHxsCPnakuHa8zRZUYBsupPOx5gV0Bh25Pzn9KR3woXEzqNAH+AkAfl768vX9zf2erj+1L6F/dOV4cfEToWZlPjnU/rlpxxmKjmjlcoVkQG/cb8m86U8TFw8WvhIh/zAfSm2dAiYkWGitYe/Sq5O6JxjTZRbV2G8WGHaBWUDOL9bc7e+qWGXgQ8PNc3bTuvbxqbjscIsLdiWdjljBPq2GrW+VLSRFgTIxUta2mYkm1rD/Vr1a1YTouNoTFcED7TMfeBemCfFfcknXhi/0ApQxzA8KBDcLbMT0HNz3eFS8fj7m45DQe6otWdsk7elV2BsMw61Q4gjl3869NPfXrWg3YhQbFiBfuB0J+p91WRVFcnY47g7B4zHESD0aaJ4lfWYeXqjxvWnfHa/FxBjX1IunQvzHwFj7x3UyHa6RQCGFdFiIHTkP31pFwqI2Z3DOWduxfsjUjtdTyGnhUY/lKyLdI9YHaJWUWsSyNFfoM1jz5XutdA/2evdWP8w+gpGxgHDsSEA1W1gAw1BAp0/2ZteNiQQS+oIIsbDlfpV+jGplOs/wOkLyrNYXlWa2GIKibUa0TE8hb6ipdQtsj0L+X6iuM6iqlmMjFzy/CO4DrVU21s75IdbXvIRdRbnl9o9O7zrRvNNYRRC/pWIYA2uijUeRJUV5jCwRSSPosan/wPpXk6k3f2z1oQSX0VkWJlbDNEyqeIZCrkhQQ0rMQRrrz5Ukb47KmRuI40fkRqNBy86t9jyYjEwxFNeGo62Avrcknmbmr+FC0RSdL2bT8w/EPA1JTcZcnNilHg5VDhH55Gt32Nb15V2LYRCsAwFu4jSq7fXdWKQF4EVHHMKAobwNtL+NXRmpLcVuDi6Erc97YlLaXBv5UyQ40ANrprp4UqbGJjLOdLDKt+886ziMUb2quStlsHUT1iVW7EAAX6VBzEt2QST2VA5knQAeJNepJat9yMn2riyerELqO9z1HkPqKndIgxz2Zs5NnYMySW4hUs58RqfcOXupCOOZmaVz2mNzfoOi+Q+t6ZN9NsGaJFAyqTa9+9gNfn8aqIoUB7K5j7b2Jv/KOQHlUIK7ZxujzgceTGE5CN28L8Q5wfK5rs+wPUXyH0riWLb0gNyS2jgXY2B0aw7r/ADrtuwPUXyH0rVjqmzLkP2lvRRRWkzBRRRQFA3ryfnP6UsbSgtjGPtqre8Ap8NFpob15PzmqbakXp1b/AOP6Nf8AWvL1+5Hp4/8AET9vx/4lLd4+oq22tIRHJfqCP/NQtpJmnQ+1l+tW28EPZPl+tZ7qjV8nM2YySX55dFHUk+A6k3re0UrA5YyttCzDJbKSLa66EHTvqbu3h7ylreqGYeYso+Zq2xWD4jgoSFcFmUE2zDU+ROt/KtTZRFCysITsg3Zj2m/Two2kMo+VWs+CyyKLW1Hw76ib4QcMgd+vx1rkXbR19MpRJW2KFtJLdhW1J69+Xvtzv4Vv2RgFZWll+7TS3LiN3X7h1rOIxxlbKgGW2W/QDlZB+tWlLb8DFgyzEBQSbWI8KhT7PljlaOwUE5wx1uGN+yOWhuKu92MUMi62ZfW8xyPkRar3b2AGIUMg1BuLc0PW38tZ1Nxky9wTSFrA7NQEE3Yjqxvby7vdTnuktma3ePpSVLiJIrLJHrewYGyn39PKnDcrN2s9r3HIaAW89fOr8fmdmbJVQofF5VmsLyrNbzAFQ9sfcv5fqKmVD2v9y/l+orj6Ors55vm1poe9UYj3sopa3n2hPkMbPeM62A8OtMm1vS4t+ojCxqO86M3zI+FKu9rWZwLnKrfG1eSncz16/wAY07g4ULstdPSP6QflFlHyArXjNqZVbNobdlbak/tyqXsnCmOSII1hBGENuVlXtfEk1DlwInjkxRZc4IypfkqnT3mm1Sk2I3GNGvZGOPEMTWV3GmYcjz5c6mnGlTlPMG2vj76UsI0jYzjuTYC5PPWxC/OrFsS0kllN7dpvdzrkl8E0/kp8ZD6aWw0DE27ibE/O/wAapcVJZqatnQcVpm7ySPEL/wCqUNon0rDx+PcPpV0HZVNUgDX8b9Brc/vVpslGikIcAE2NuoHIg+PL417MSYRQWPpiLnrkDclUe141p2fOS6u4sgOq8zlPrEnv6+6pv2lV80X8mz5JomCqTbtL0uQQbC/faoOCwzSWLNlHsrz7tT+gp62Nil6kEMPhbkRVRtjZMiO0kSg3NyOQc9SD0as8dRpF8tNWacHg0RSFAH+uddK3f9RfIfSuVR4x3Yoq5GHPPz9y9fO9dV3f9RfIfStmL5MWV4LeiiitZkCiiigKFvXk/Oaq9pt6QC3+7c/AqP1q0b15Pzmq7F/fr/wZP+pK8zW7keloukmK6FpGhJI0dha3smxHxq33s0j91ainpV8L/wDVW/fUAIPyg1mu2aXw1+xO3bgyiQ+FvizfsKmbIJzSAakaj53+IuKzsaPJEb9bc/K/61pwM2WY+NaeyvpFhvBhkMcMsfI8z3m9Lm/g+6UHVgP6jYftTLPD6FwPwy3A8Hs2nxI91LG9sn+Jw6+RP6fSuR9wftNe8sITBYaNbhbm/ibXvVbgYxboKaMRgDicHJGAeLHaRB35fWA8xeqTZ+BiCgu5kJF7DRRfoerEdxqUXuicktsjbhgTZorXHNr2Xyv191Xmzt45ImCsbE6a638j1qsfGgaaaaAfsB+leUwzvzsqnvFz8OQrkoLzwIzp8cjm2NSRe2i68+g94P6VYbq4ZI2YR+qSDbuJHL5UmYaNogMknhZxmB8raim3cqRmLlgAcwGhuOQ1FxXcWLWoQy5J6Y+LyrNYXlWa9I8wKg7bcLBIToALnyBuanVX7fS+HlB6qR8a4+jq7ELAp2XkbQsWfXpmJNvhb4UqyrxWmc+qqM2vfYhfnr7qZtvYj0RAvYnL3ctT+lGB2aq4c5gTxNSOWnJR8PrXixdfkz25K/xMbSxvDhIHryaAjuGrUt47a0UMeRAZJW56nKnh4mou8+OZ5cqnly8O+1acHsmVUDiJ2BF81jr499XwjUeSuTblwRHx8hUk5raDsqbaeXKrP7TwcP8A/LJqR1CnkD4k1pEE6drJIR0zGw87aVY7KwOYNNKS0o7SgcgV7R8yQLe+pUN1E7YWDaN8kmhCdoeJ1Pv1pc2ZAJMfdtVVrkd51t+tO2JjtOxvcFL3HiDSRsKa8srgEnifIXt9agnwxVtIjbfucZKW6NYeH+gakQgKASQB9fLvqy3q2PmminVgkc6gMxF7SINR5kcr91eII44+0tyw/E1iT5eyPKrPclRX7Wz3hJJY9VFl9m9m9w5W8DTDsreUyLkNjbQgjl59RS22Kz6IMx8P1NbodnkkM7WI5ZNCP+YioTgvJOE/2NeKihmPaUAjke63jzpz3f8AUXyH0rmKzyqLXWQeIysPeND8q6du/wCovkPpV+HFpMzZsk3Gi3oooraYQooooChb15Pzmq6dgMShP8Jx8WT/AM1eY3ZSsSRmBOps7jXyBtUFtgC9yWv353/ess8dyumaYa6ikqF1XtMik82fn1s1/wBa174TZha/cPPkP3pj/u2t72N+/M19fG9Yk3ZRvWBPmzH6mqfRS+S71kfgQp2yqfAge9VVD9KpVxVnzdx+VdUbdSI80B87/vXg7nwfwl+FXLHa8kHlJ+BW2bJxbgalk910II+ppV3lwDzYlmQi0KKbn2vWCDx+ldYg3YRPUXLb2Sw+hrX/AHRh/hrqb9eZ6+fjRY7Urs48lNVQm7pYgSKGQ2YfEEcwah7y7DsTLCrAHWWMdG6sneD3U/Q7pQoSUjVSTe63W579KkNsAHUlifF3/eq1iSjJuMiyWZGSW6JyLAxLzFrfP331q1iI5k6fWugf3QhuTw1ueZ6nzNeo91Y1OZUCnvBIPxFSeK35I+rXwJ0GFd9QAg9pxb4Lz+NqYN0UszDNm1GvLp08KtG3aQ8wT/zN+9TNnbGER0Fvef1qeloShK2yGrrxnGki4Ws0CitJlCq7eIkYaYgXOQ2HeegqxrXiIQ6lWFwdCO8Vx9HVwcugwbSPHGxJC2LjuJGoq03lxIiW1+Q5UxPu8gN0BXyZh+taJt2Uf1xm/MS31NYPRN+Td6xXdHMt2Nlfapy7+oO03iL9hffzPgPGn3FyWFh8tKsMPuyiCyDIOoUso+Rr227wPPMf+d/3q14zfk5HLivAjbXlBB191VeycXlYg8jXSG3VjPNL+ZNeP7nw/wANfgaksdryRllJ+BZlsIOIdFVGXMf5L2+VIezcM2HKSSGyy9Oq+yW8wT8q7O+7EZXKVut75SSRfvsTatUu58LXzRq1+dxe/neorGq1fY9V066KGPCJJDkcFom9ZRzU9HXxBpJ2jsxoXyyXZD6j/hI8bcm8663Du4qaJdR/KzD6GvMm7KMLMLg9CWI+BNQhizjxuJTy4Sd7TmOGjC2HXwqwg52AzHuAv/695p6XdCEaCNbd1bIt2UUZVBC9wZgPgDXfSv5Hq18CecEwF3ZU/lGrH38vkfOn/d/1F8h9Kgf3YTnbXzb96u8BhMgtV2jpOF2yjX1VqVSJdFFFXlAUUUUAVRb5Y2WLDq0BAkaeCNcwuvpZkjIb+UhrG2vdV7UfG4NJQFkXMFdHAuRZ42DodD0YKfdQChgt65ZMU8USBpGCDhSNkEDortOHZVY3+7AABvmB5a1JG90jpnjgWy4Y4h88lsuVnUouVTmN0NjoLVdYzYEErF3j7ZIJdWZGuqlAQyEEHKzLodQbV6TYcAUqIwFMXAIBIHCF7Jof5m15686Ao/70YgNZ8PEFDQZiszE5MU2RCoMYuynUgkeFRdu72vbFRIoGWCd4poy5AbD5VYMWjCZrsNFLWKkGmh9jwm9058O+rf7g5ouv4Tr49b1Fk3WwrFi0V8wkUgvIVyzfeqFzZQrHUgAC4B5gUBu27tIwRBlyF2YKiuXGZjrZRGjuzWDHKqnke6qCPfV3QyJhxljiSWbPIysoaSSJlRcmrAxOe1l6cqZcVsqKRERwxEZBQh3DKygqCHVg18pIvfW5vzqNh928MiOixAK65GGZzdQzuBctcdqSQ6e1QEGbeZhjVwwjVlkZo1dWk7MixNMVkPDyDRSLBmYaG2ulbsrerEth4maGJ5fs5xMlpGReGNAF9GfSMQ+nIZdTrTH/AGBBxRNkPEDmQHO9lcqUZgubKGKkgkDW5vUc7pYTKF4RygMAOJKAEe2aPR/ujYej9XTlQFYN7JndBFBGUlmMCF5WU5xCZwzKIzZcoYaEm9umtbBveeErmKzSRZo1zaPMJRA0V8vLO0VmtyYmwsau12NCCrCMXWQyrqdJChiLDX2CVty15VCm3bQyYYjKsWGZpEjykkyuGXMXLeqM7HLbnY30tQF4KzRRQBRRRQBQaKKAVNsvM2LmVMS8CxYVZVsEKZy8oJkDKbrZF6jS+tQIN7JrPIYTcxYVypZskSzpIzu4SMutmUg2zC2Q6DNTLtHd7DzvnljztlCHtOFZASQrqGyutydGB516xew4ZCxZSC4UMVeRCRHmCC6MLAB30HtGgF/A7xymSVECSvLiskN5LRKgwkOIYh1Ull1ciw1zdBUzZG8smKfLDCg4duMZJCMrFmRkjyoc5GRjc5Qbi3W007r4W1hFltktkd0y8NeGhQowykJ2bi1xobivabt4dSjLHkMaqq5HdLqhzIr5GGcBrmzX5nvNwF/ae+UgGKWNI8yQTywSAyMjHDkK4YtGqkgsvqFgDcEipG0d7Jom4YwzTSRxLLKIhM985YKkWSI3eyE9vINQL87W8e7OGDFhFzV1sWdlCTG8qhWYqFY2JAAFZXdvDgqQr5kAUNxZcxUHMqs2e7qCSQrXAubc6ApsRt6aSfDcNQuHbFtAWznPIY4ps10y2CZ09q91GmtTdv7ceKXhZFVGjYiVmZcz2ayR2QqZBYHKzKTfS9jU7+72H4wm4fbD8Qdt8okKlC+TNkzFSRe3WveP2JDM4eVSxHIZ3C6XsSgbKSLmxIuL0At4DeyYCKGSJDiJI8OyekJVvtAk1kbICpHBlJAU/hA51MXe05Jy0NnghmkdQ9wXw7FSqmwuraEG3XUVaTbu4duceoSOMEM4KrCWaLKwa6lSz2I11OtaZt08IyBDF2QrrYPIuZZTmkDlWBcM1yc17k3oCti2/IHmUDiPJiI4oUZsqrmw0czXYAkKBxG5EnlVXs/fGdRJGYWnmjaeRwoleyDETRRxxmKFrm0TAZgvIX1Js2T7u4dyxaPVshJDupvELRsCrdlgNMwsbaE1rTdbDKAFjZbZtVllVjxGMjhmD5mBclrMTqTQGdj7WlnklHCVIo3KXLHOzZUf1MtlHaIN2vcVc1owuESPOUFs7F256sQATr4AfCt9AFFFFAFFFFAFFFFAFFFFAFFFFAFFFFAFFFFAFFFFAFFFFAFFFFAFFFFAFFFFAFFFFAFFFFAFFFFAFFFFAFFFFAFFFFAFFFF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82" name="AutoShape 18" descr="data:image/jpeg;base64,/9j/4AAQSkZJRgABAQAAAQABAAD/2wCEAAkGBxQTEhUUExQUFhUWGB0ZGRgYFxgYHBcYFxwcFxcZGBsYHCggHBolGxwUITEhJSkrLi4uGB8zODMsNygtLisBCgoKDg0OGhAQGywkHyY0NC8vNDc0LCwsLDQsLSwsLCw0NCwsLCwsLCwvLCwsLCwsLCwsLCwsLCwsLCwsLCwsLP/AABEIALMBGgMBIgACEQEDEQH/xAAbAAACAgMBAAAAAAAAAAAAAAAABgQFAQMHAv/EAEQQAAIBAgMFBAcGAwUIAwAAAAECAwARBBIhBQYTMUEiUWFxIzJSgZGhsRQzQnLB0VNikhUWJKLwB0NzgrLC4fFjk+L/xAAZAQEAAwEBAAAAAAAAAAAAAAAAAgMEAQX/xAAoEQACAgEEAQQCAgMAAAAAAAAAAQIRBAMSITFBFDJRYSKBQvAjM3H/2gAMAwEAAhEDEQA/AO40UUUAUUUUAUUUUAUE0Vpxpbhvk9fKcv5rafO1AbOIO8aeNeq5ssuDGzHaNovtLYfNMxI4xKFOOZfxdlzrfkan7X3gmOLEWGmUBpDBZ+GQrnDtNG6qO2wz8PUkAhrAcjQDyTWCwpKfa8s8CTsuVTiYEWJlBN1dUluWGjcbMAR/DBBN6jT7V4uDWWTEqzcTDSSxgIow4XERmQH8QC2YHP7JOlAdAopM2BtvEzYgXaMDizI8JZAyRxs6xsqgcTMbRMcxsRJcdLuYoAooooAooooAooooAooooAooooAooooAooooAooooAooooAooooAooooDBpVwW9w/wAU0q5UjZWhyi5lidjApF+bNMrgctHjvzpnxEWdGW5XMCLra4uLXFwdRS8dxsGAqpGYwsfD9GcuZboyliObKyIynob95oCTNt114athZhLKzKseaEnsLnLFg+ULa/W9xy1FQl30iyCThTBHTiQtZPTJmRCUGe6+uhAa1wfOraDY4DRu8ssrRlirOU/GoQg5EAtYd3Mmqt91MNGqhpJRGoEUSs4ywq0iMEj7PVljW7XNgACL0Bswm9GaURth5oyZDCSxiIEoTihey5JBT8VrXNqiw75KsZZ45X4acSZlVAIULugzDOczDIxITMbLfqAbr+xI8/Eu2bjcfmLZ+Hwe71cvTvqvl3NgIIzTBXXJIoYWlTO0gV+z3u4utiQbEmgNuzt5VllVBFIqu0qJIcmVnw7FJAAGLDVWsSBexq+qqwmwYo+HlL+jklkW5HrYhneS+nK7tbu0q1oDWsKgk5Rc8zYa+ffWeGOdh8O7lXuigIOGnLTSrYZECW01ztmZvkY/nUvhDXQa89Br51X7H1bEN7UxH9CrGfmprzjduKkvBSKWZwAziMKRGrXClyzAXNj2Rdra2oCzCC97C/favVR/tseZl4iZkF2XMLqO9he4Hia8f2nDp6WLVso7a6sOajXVvDnQEuitBxkYfIXQPa+XMM1u/Le9vGtEm1Y8iujLIGdUGRlN2YhdDextzI56GgJ1FQJNrxCZIMwaR82ilTlyjMc4vcXHLSp9AFVW9WPeDB4maPLniid1zajMqki+o0vVrUTa2z0xEMkEl8kqFGymxysLGx6G1ALL76L9qijCycNoxmzQyRNxJJ4IIyvFC3QcVr2v0qbtDexY5WiWGWR14hOXIBaFYXc3dx0mSw5kg1M2ru5FiHV3LhlTIpVgMtpI5lcaeuHijIJ00OmtaYd1Yg5kLzO7CUMzMtzx1iVyQFAvaKO1hprQEVt9IlRmkjkjPosiuYxnE+bhkNnyr6r3zEWyms4LfGOZkWGKSRm4lwrRkJwWRJCzh8pHbUjKTfz0qRid34CyrmkV8keRlIBX7NfKym1s3pCDe4Ia1qnQbIVZElZ5JJEjePM5XVZHV2uFUC90UCwFhQFZjN8Io4YpikhWWAzqABcIDEvaubL96pJOgAYk6VeYDEcSNXy5cwva6ta/ihKnzBqow26iR5ck2IXhxmKPtJ6KNmRsqApa3YUdq+mhvVlsjZqYeJYo75QSbk3JLMWY6AAak6AADoBQE2iiigCiqjaG3ljkMSxTTSKod1iUHIrEgFizAXNjZQSxtoKkJtaPNMrHJwSodnIVe2ocak9xHOgJ9FRn2hEApMkYDWykuoDX0FjfW/hWTjEzFM6ZwMxXMMwX2iL3t40BIoqpxe8EUWH+0Ocq5GcLmTM+UE2QZrMSBpY9atVa4B76AzRRRQBRRRQBWrEwK6sjAMrAgg9QdCK2XovQFbsudlYwSm7oLox/3sfIN+YaK3jY6BhVnUHamDMigowWVDmjbubqG70YdkjuNxqAR72bjRKga2UglWU80caMp8j8RY9aAl0Vi9F6AzRWL1F2riMkEr+zG7f0qTQEfdwf4dG/iFpf/udpf+6oUuFxEOJmlhjjlSdUJDScMpJGMmvZN0K2NxqCORvpb7OiyRRp7KKvwAFSL0AgzbpYgoYwIgVOLbjZjmm+1CQRxsMtwo4i5iSfuUsO6VvVuxNNhxBAsap9meMKCseWVgoUk5CcgAOi25DnpZ0vULamN4ajKA0jnLGt/WY669ygXYnoAaAWsTu/O0eKi4cV52dxOX7XbAsjgLfSwj0NsoB8Kz/d6V2kkMUUWefCuIlYFQMM4Z5CQg9Iw7Nrco011sGnAwFECs5dubMepOpsOg7h0FqkA0AobD2DNFNAXiiAhactMHu0vGJKsRlBBPNrk6jr0cKKKAKKKKAKKxei9AVs5/xcXhFKf80Q/erMVXMR9qXwhb5uv7VYXoDNFYvRegM0Vi9F6AVts7MxIlxJgUMuJjUZhMYXilRSqkMAboRlNxqCDob6V+P3bxTODdXAkglb0ljI0cLQSIcyEaErIGN7kW09anm9acXiVjRnc2VRcny7u8+FAJ8m55KSDhp28LNGA7iTLLM5c2OQAKb30AA5W0rbh93JhMuZIrDFHEGfNd2UxlOGVy89cl72yqOvJg2XA5LTS6O/JL6RoNVS3LP1Y9+nICrG9Ac+k3TxAidBHDJxMGMOMz24Dq0hLJ2TcNnQm1jeJefToEYsAO4Vm9ZoAooooAooooCvw2DjYuWRGOdtSoJ+Yrf/AGfF/Cj/AKF/asYH8f8AxGqVQEb+z4v4Uf8AQv7VU7S2fHC/2hYkKWCzKEB7A5SAW5pc3tzU/wAqir15AOZtUSXaCjlr8hUZTjHtkoxcukekwMJFxHEQeRyrqPhULFTYWPmsRI5gIpt52GlUcmNaFuAWCwvfg68urQ3OtrXK+Fx+EXqcRjAkwDKGW3Z7hbRvAnlWbVydq/FGrTxb9zGr7bhiLrCh8ciAVT7wzo0JURRqJGSPRFvZ3VTrb2ST7qqZsdGGzRDKw5q3JvA/oelSZsckphVLX4l2U+suVHbUeYGvKqlkSkX+n04ronzJH7Cf0r+1aDGh/An9I/atjKa8CqtzNOxeEaJ4Y1UsyoABckgaAc6j4DABiZXRQWFkUqLonMAj2joT7h0r0PTSW5xRt7nkU8vyof8AN+WrSu3wRpMiHCofwr/SKtt25QjOoAAJB0FulQZBUjYH3je6rsf3lGX/AKxwFFYWs1uPMCou1BeJgdQbfUVKqLtL7s+76igM/wBnxfwo/wChf2o/s+L+FH/Qv7VJooCjiwERxkno47LBH+BfxPL4fy1Z/wBnxfwo/wChf2qLhTfFznujhX4GZv8Aurbj8dk0Au1cbSVs7GLk6RsOz4v4Uf8AQv7VExDYVNGWG/dlW/0qm2hjmYNd9R0HQ9LgUv4LaEWQiSM3/EeZzDne/S/SsmplbekbIYl9sbpcTD+GGP3ov7VBmyHnHH/Qv7VQ4LaiIQCbxnkeZTz/AJfp5VcM4YAqQQeRGoPkRVL1pS8mqGhCPCRpkRL+on9I/aquOBZ3zZV4SHsWUdtxoX/KuoHebnopr3jiZG4KkjS8jDTKp5ID7TfIa9VqfClgAAAALADQADkAO6o7mWbV8GsYNPYX4CsnCr7C/wBI/apKmi165bBCkwqBScq8j+EU57HxGZF8h9KUcSdDTPu/6i+Q+la8byYc3uJb0UUVqMQUUUUBFwX4/wA7VpxWO6Jz7/2qI85u6DTtm58+lCJasurrO9sTTp6SrdIwwLak3rzilIRiouQCQO82r3JKFF2IA8Tb615fEAC5IA776fGs9Ivt+DmeJ3sURWeO8ma5Y6NdTmUg+sCNOVuVUzbzyPKrst1DXIOlx1FufKul4vDQTHNweKfaEd+fj191LWN3bwTuQS8Lm/ZJyeds419xriSq2Wp/BVbf21FJKrRejUAC3h11q0wP2WXI7zBGQMANbktbUMDpYA/GqPaO7vCu0LiZRzA1ZR3ldbj+YVTy4lQbZbsdLDmb9wFcemvB3czquHwJy5452YHxEi+/r86qsftJweEbAsLmWO5CRkkFrc1Ym4HMcz0NKmGw2Jij43EETXGRLnMxOgFx1+I0N+Rrfs7b8qlhNl4jm7Mbds2sLEaWA0A/Wo7Wubs6pu6HvAJGUURlcgFlsbiw7jW8w0mYNmzZoWZGbqtiCf5lIsfka2HbWJiUibiMejIsdv8AmUpcfOiaZZYyyIalbtnttfvH0pDbfOW5AEbdBe97+SnXysKbP9n+MklDPL62a3q5NABbS5t151px4tTMuTNPTpHQl5VmsLyrNbTzgqLtL7s+76ipVRdpfdn3fUUBKoorXNKFBJoCqinCS4luvERQPKJG/wC40s73bSeFUfKWDP27dR7JtyBF6s9msZJcSx/jae6OMfpVhPGCLGxHcaw6s9z+jbpRUP8Apy7a2/BsViTKO4AfQaVp3a3jVTJx0zFgch0Nm604bX2XgVGWRYUJ8QrG/UAak+6lbF7vYIjsTuniysVvfqco+tU7U+zTZD2dtFBIczdm/Lla/PlTJMcPpwJl4sugCkoMx1LN0sBcknyGppJxcXAvcq6DkykOrDwI5m+lvLvqJs5Hlb0SEudOfZjX2Sfdc+NHpLsb30dSTZ0mHSyPxCTc8QWMjHUnMo5nxB0sKzHtFLhXBjY8g1hc/wAp5H6+FKbSYrCAZZUkUjtJ/wDk6fCxrK7a46ZWy+I8fEGoNNc9k4y8D3wdK1yxUppNilT0MjAA+owDC3cGKlgPjXjFb0SJbNxFYDXOI8pPgVUX+Irqp9HXKuxixYIB66U2bv8AqL5D6VyOTezESAKioD+IqpbTkb3OVfia65u/6i+Q+lbcZVZhy5J1Rb0UUVpMYUUUUBRhe3J+c/pVLicc0zOIpGRUIGZbdprm+pB7IsRp3GpO8GKaOKdlNjnsD3FiFv7r/KqzYuHUArbshSBbut4V5eRKpUuz0tCFxtlZtTGKsgXENxWAuCfVF+QyjQX761/Z4n9IjFRz4YJMZbvA5A1VbtQjFYgpIC1gxAJ5hLAC/vBpikVI7oFCktYju8fdaqm5J0XxSf6J+xseyaakW1HcLV42tNFKrB1UqdCCKV59ovGXkW5RGsWHq6958qnHFRvEkkegYaqDytz51K5KNHdsd1mjZeFj4j4aS7GxeFjzyjmh7yOh7q04vACAxSIigAk9lQLOLBbjyzAeNqiYjE6xTDnHINf5ToR86bsTlLurDsuA1raWIpfFivAhbY2y0zhiO0oygAWC31ZvPpfuHiaXMVNmv2gSevQeXef5qlbVjfjSKcyrmNlN/VvoDfnpWk4bS1z9NK0R4KG2yXsfbpjIuSehvf8A0a6bsvakU0Y0zr/mXvt7XlXJEw9jfnc2A6nutTlDsA4eAzGZontcgC68tFK9fMa3NVakIkoN0OUu6+GxAJRVJHUDK4+NjW7dPZQwzPEM3rBu0bkX8e7SknZO8WJQgPHnYoWOQ65QQDdSdOY607bq7TOIZpCrqbhbOpU6DnY9Ktxk1P8AtFGR7f7Y7LyrNYXlWa3mEKi7S+7Pu+oqVUXaX3Z931FASapsZNne34V+Zqxx2JCLfqdAO81TRiwrNkTpbTTjw/kadlsPS2/iv8rL+lVe8W2MuYZiiIQJHBAYm2bhp1BsQS3S/fy94fGcLDzy2vlkna3flkcD6VzbfTaDWWK+qgsx73bVj8SfdWdcs0JUrNmP3vCMfs8aIbnt83N+9z2j7zUTDb3z37TZhfk2vPzpViW5uakyR37I5c2Ph3DxNWbUc3PwP+z8JFjcs+RAmbLbKDdxcZyDrYDRfee6sjHNg2lAVdXN+yLWHqEdwy2A99R/9n2J+8i9pbgdxHd8qst61z4QugJkFgCOYFxmJt0qiXEi6PMbFPae0i5JvlU9TfU9bDmTVN9oKsCLgcj1JvzLd/lW1IWY3Zmv0628B3USYe/LrpVySXBW23yxq3X3lUMFdrdx/wDfSnsHDyfeKBfkwBKt5i3Z+lco2Jshp5OEo8Wa3qj9z0pj2jHLhHSOCUvfUo/4V5aONbdNRWecFdIsTdcjPtTcaIrxIwVHO8RsvvANqcd3z2F8h9K5vs/eyURi8MpU5lBQZxoSrWtrYEd1dI3f9RfIfSteKu+zHk+C3ooorWZQooooBT23heLHiIxoWLAHxsCPnakuHa8zRZUYBsupPOx5gV0Bh25Pzn9KR3woXEzqNAH+AkAfl768vX9zf2erj+1L6F/dOV4cfEToWZlPjnU/rlpxxmKjmjlcoVkQG/cb8m86U8TFw8WvhIh/zAfSm2dAiYkWGitYe/Sq5O6JxjTZRbV2G8WGHaBWUDOL9bc7e+qWGXgQ8PNc3bTuvbxqbjscIsLdiWdjljBPq2GrW+VLSRFgTIxUta2mYkm1rD/Vr1a1YTouNoTFcED7TMfeBemCfFfcknXhi/0ApQxzA8KBDcLbMT0HNz3eFS8fj7m45DQe6otWdsk7elV2BsMw61Q4gjl3869NPfXrWg3YhQbFiBfuB0J+p91WRVFcnY47g7B4zHESD0aaJ4lfWYeXqjxvWnfHa/FxBjX1IunQvzHwFj7x3UyHa6RQCGFdFiIHTkP31pFwqI2Z3DOWduxfsjUjtdTyGnhUY/lKyLdI9YHaJWUWsSyNFfoM1jz5XutdA/2evdWP8w+gpGxgHDsSEA1W1gAw1BAp0/2ZteNiQQS+oIIsbDlfpV+jGplOs/wOkLyrNYXlWa2GIKibUa0TE8hb6ipdQtsj0L+X6iuM6iqlmMjFzy/CO4DrVU21s75IdbXvIRdRbnl9o9O7zrRvNNYRRC/pWIYA2uijUeRJUV5jCwRSSPosan/wPpXk6k3f2z1oQSX0VkWJlbDNEyqeIZCrkhQQ0rMQRrrz5Ukb47KmRuI40fkRqNBy86t9jyYjEwxFNeGo62Avrcknmbmr+FC0RSdL2bT8w/EPA1JTcZcnNilHg5VDhH55Gt32Nb15V2LYRCsAwFu4jSq7fXdWKQF4EVHHMKAobwNtL+NXRmpLcVuDi6Erc97YlLaXBv5UyQ40ANrprp4UqbGJjLOdLDKt+886ziMUb2quStlsHUT1iVW7EAAX6VBzEt2QST2VA5knQAeJNepJat9yMn2riyerELqO9z1HkPqKndIgxz2Zs5NnYMySW4hUs58RqfcOXupCOOZmaVz2mNzfoOi+Q+t6ZN9NsGaJFAyqTa9+9gNfn8aqIoUB7K5j7b2Jv/KOQHlUIK7ZxujzgceTGE5CN28L8Q5wfK5rs+wPUXyH0riWLb0gNyS2jgXY2B0aw7r/ADrtuwPUXyH0rVjqmzLkP2lvRRRWkzBRRRQFA3ryfnP6UsbSgtjGPtqre8Ap8NFpob15PzmqbakXp1b/AOP6Nf8AWvL1+5Hp4/8AET9vx/4lLd4+oq22tIRHJfqCP/NQtpJmnQ+1l+tW28EPZPl+tZ7qjV8nM2YySX55dFHUk+A6k3re0UrA5YyttCzDJbKSLa66EHTvqbu3h7ylreqGYeYso+Zq2xWD4jgoSFcFmUE2zDU+ROt/KtTZRFCysITsg3Zj2m/Two2kMo+VWs+CyyKLW1Hw76ib4QcMgd+vx1rkXbR19MpRJW2KFtJLdhW1J69+Xvtzv4Vv2RgFZWll+7TS3LiN3X7h1rOIxxlbKgGW2W/QDlZB+tWlLb8DFgyzEBQSbWI8KhT7PljlaOwUE5wx1uGN+yOWhuKu92MUMi62ZfW8xyPkRar3b2AGIUMg1BuLc0PW38tZ1Nxky9wTSFrA7NQEE3Yjqxvby7vdTnuktma3ePpSVLiJIrLJHrewYGyn39PKnDcrN2s9r3HIaAW89fOr8fmdmbJVQofF5VmsLyrNbzAFQ9sfcv5fqKmVD2v9y/l+orj6Ors55vm1poe9UYj3sopa3n2hPkMbPeM62A8OtMm1vS4t+ojCxqO86M3zI+FKu9rWZwLnKrfG1eSncz16/wAY07g4ULstdPSP6QflFlHyArXjNqZVbNobdlbak/tyqXsnCmOSII1hBGENuVlXtfEk1DlwInjkxRZc4IypfkqnT3mm1Sk2I3GNGvZGOPEMTWV3GmYcjz5c6mnGlTlPMG2vj76UsI0jYzjuTYC5PPWxC/OrFsS0kllN7dpvdzrkl8E0/kp8ZD6aWw0DE27ibE/O/wAapcVJZqatnQcVpm7ySPEL/wCqUNon0rDx+PcPpV0HZVNUgDX8b9Brc/vVpslGikIcAE2NuoHIg+PL417MSYRQWPpiLnrkDclUe141p2fOS6u4sgOq8zlPrEnv6+6pv2lV80X8mz5JomCqTbtL0uQQbC/faoOCwzSWLNlHsrz7tT+gp62Nil6kEMPhbkRVRtjZMiO0kSg3NyOQc9SD0as8dRpF8tNWacHg0RSFAH+uddK3f9RfIfSuVR4x3Yoq5GHPPz9y9fO9dV3f9RfIfStmL5MWV4LeiiitZkCiiigKFvXk/Oaq9pt6QC3+7c/AqP1q0b15Pzmq7F/fr/wZP+pK8zW7keloukmK6FpGhJI0dha3smxHxq33s0j91ainpV8L/wDVW/fUAIPyg1mu2aXw1+xO3bgyiQ+FvizfsKmbIJzSAakaj53+IuKzsaPJEb9bc/K/61pwM2WY+NaeyvpFhvBhkMcMsfI8z3m9Lm/g+6UHVgP6jYftTLPD6FwPwy3A8Hs2nxI91LG9sn+Jw6+RP6fSuR9wftNe8sITBYaNbhbm/ibXvVbgYxboKaMRgDicHJGAeLHaRB35fWA8xeqTZ+BiCgu5kJF7DRRfoerEdxqUXuicktsjbhgTZorXHNr2Xyv191Xmzt45ImCsbE6a638j1qsfGgaaaaAfsB+leUwzvzsqnvFz8OQrkoLzwIzp8cjm2NSRe2i68+g94P6VYbq4ZI2YR+qSDbuJHL5UmYaNogMknhZxmB8raim3cqRmLlgAcwGhuOQ1FxXcWLWoQy5J6Y+LyrNYXlWa9I8wKg7bcLBIToALnyBuanVX7fS+HlB6qR8a4+jq7ELAp2XkbQsWfXpmJNvhb4UqyrxWmc+qqM2vfYhfnr7qZtvYj0RAvYnL3ctT+lGB2aq4c5gTxNSOWnJR8PrXixdfkz25K/xMbSxvDhIHryaAjuGrUt47a0UMeRAZJW56nKnh4mou8+OZ5cqnly8O+1acHsmVUDiJ2BF81jr499XwjUeSuTblwRHx8hUk5raDsqbaeXKrP7TwcP8A/LJqR1CnkD4k1pEE6drJIR0zGw87aVY7KwOYNNKS0o7SgcgV7R8yQLe+pUN1E7YWDaN8kmhCdoeJ1Pv1pc2ZAJMfdtVVrkd51t+tO2JjtOxvcFL3HiDSRsKa8srgEnifIXt9agnwxVtIjbfucZKW6NYeH+gakQgKASQB9fLvqy3q2PmminVgkc6gMxF7SINR5kcr91eII44+0tyw/E1iT5eyPKrPclRX7Wz3hJJY9VFl9m9m9w5W8DTDsreUyLkNjbQgjl59RS22Kz6IMx8P1NbodnkkM7WI5ZNCP+YioTgvJOE/2NeKihmPaUAjke63jzpz3f8AUXyH0rmKzyqLXWQeIysPeND8q6du/wCovkPpV+HFpMzZsk3Gi3oooraYQooooChb15Pzmq6dgMShP8Jx8WT/AM1eY3ZSsSRmBOps7jXyBtUFtgC9yWv353/ess8dyumaYa6ikqF1XtMik82fn1s1/wBa174TZha/cPPkP3pj/u2t72N+/M19fG9Yk3ZRvWBPmzH6mqfRS+S71kfgQp2yqfAge9VVD9KpVxVnzdx+VdUbdSI80B87/vXg7nwfwl+FXLHa8kHlJ+BW2bJxbgalk910II+ppV3lwDzYlmQi0KKbn2vWCDx+ldYg3YRPUXLb2Sw+hrX/AHRh/hrqb9eZ6+fjRY7Urs48lNVQm7pYgSKGQ2YfEEcwah7y7DsTLCrAHWWMdG6sneD3U/Q7pQoSUjVSTe63W579KkNsAHUlifF3/eq1iSjJuMiyWZGSW6JyLAxLzFrfP331q1iI5k6fWugf3QhuTw1ueZ6nzNeo91Y1OZUCnvBIPxFSeK35I+rXwJ0GFd9QAg9pxb4Lz+NqYN0UszDNm1GvLp08KtG3aQ8wT/zN+9TNnbGER0Fvef1qeloShK2yGrrxnGki4Ws0CitJlCq7eIkYaYgXOQ2HeegqxrXiIQ6lWFwdCO8Vx9HVwcugwbSPHGxJC2LjuJGoq03lxIiW1+Q5UxPu8gN0BXyZh+taJt2Uf1xm/MS31NYPRN+Td6xXdHMt2Nlfapy7+oO03iL9hffzPgPGn3FyWFh8tKsMPuyiCyDIOoUso+Rr227wPPMf+d/3q14zfk5HLivAjbXlBB191VeycXlYg8jXSG3VjPNL+ZNeP7nw/wANfgaksdryRllJ+BZlsIOIdFVGXMf5L2+VIezcM2HKSSGyy9Oq+yW8wT8q7O+7EZXKVut75SSRfvsTatUu58LXzRq1+dxe/neorGq1fY9V066KGPCJJDkcFom9ZRzU9HXxBpJ2jsxoXyyXZD6j/hI8bcm8663Du4qaJdR/KzD6GvMm7KMLMLg9CWI+BNQhizjxuJTy4Sd7TmOGjC2HXwqwg52AzHuAv/695p6XdCEaCNbd1bIt2UUZVBC9wZgPgDXfSv5Hq18CecEwF3ZU/lGrH38vkfOn/d/1F8h9Kgf3YTnbXzb96u8BhMgtV2jpOF2yjX1VqVSJdFFFXlAUUUUAVRb5Y2WLDq0BAkaeCNcwuvpZkjIb+UhrG2vdV7UfG4NJQFkXMFdHAuRZ42DodD0YKfdQChgt65ZMU8USBpGCDhSNkEDortOHZVY3+7AABvmB5a1JG90jpnjgWy4Y4h88lsuVnUouVTmN0NjoLVdYzYEErF3j7ZIJdWZGuqlAQyEEHKzLodQbV6TYcAUqIwFMXAIBIHCF7Jof5m15686Ao/70YgNZ8PEFDQZiszE5MU2RCoMYuynUgkeFRdu72vbFRIoGWCd4poy5AbD5VYMWjCZrsNFLWKkGmh9jwm9058O+rf7g5ouv4Tr49b1Fk3WwrFi0V8wkUgvIVyzfeqFzZQrHUgAC4B5gUBu27tIwRBlyF2YKiuXGZjrZRGjuzWDHKqnke6qCPfV3QyJhxljiSWbPIysoaSSJlRcmrAxOe1l6cqZcVsqKRERwxEZBQh3DKygqCHVg18pIvfW5vzqNh928MiOixAK65GGZzdQzuBctcdqSQ6e1QEGbeZhjVwwjVlkZo1dWk7MixNMVkPDyDRSLBmYaG2ulbsrerEth4maGJ5fs5xMlpGReGNAF9GfSMQ+nIZdTrTH/AGBBxRNkPEDmQHO9lcqUZgubKGKkgkDW5vUc7pYTKF4RygMAOJKAEe2aPR/ujYej9XTlQFYN7JndBFBGUlmMCF5WU5xCZwzKIzZcoYaEm9umtbBveeErmKzSRZo1zaPMJRA0V8vLO0VmtyYmwsau12NCCrCMXWQyrqdJChiLDX2CVty15VCm3bQyYYjKsWGZpEjykkyuGXMXLeqM7HLbnY30tQF4KzRRQBRRRQBQaKKAVNsvM2LmVMS8CxYVZVsEKZy8oJkDKbrZF6jS+tQIN7JrPIYTcxYVypZskSzpIzu4SMutmUg2zC2Q6DNTLtHd7DzvnljztlCHtOFZASQrqGyutydGB516xew4ZCxZSC4UMVeRCRHmCC6MLAB30HtGgF/A7xymSVECSvLiskN5LRKgwkOIYh1Ull1ciw1zdBUzZG8smKfLDCg4duMZJCMrFmRkjyoc5GRjc5Qbi3W007r4W1hFltktkd0y8NeGhQowykJ2bi1xobivabt4dSjLHkMaqq5HdLqhzIr5GGcBrmzX5nvNwF/ae+UgGKWNI8yQTywSAyMjHDkK4YtGqkgsvqFgDcEipG0d7Jom4YwzTSRxLLKIhM985YKkWSI3eyE9vINQL87W8e7OGDFhFzV1sWdlCTG8qhWYqFY2JAAFZXdvDgqQr5kAUNxZcxUHMqs2e7qCSQrXAubc6ApsRt6aSfDcNQuHbFtAWznPIY4ps10y2CZ09q91GmtTdv7ceKXhZFVGjYiVmZcz2ayR2QqZBYHKzKTfS9jU7+72H4wm4fbD8Qdt8okKlC+TNkzFSRe3WveP2JDM4eVSxHIZ3C6XsSgbKSLmxIuL0At4DeyYCKGSJDiJI8OyekJVvtAk1kbICpHBlJAU/hA51MXe05Jy0NnghmkdQ9wXw7FSqmwuraEG3XUVaTbu4duceoSOMEM4KrCWaLKwa6lSz2I11OtaZt08IyBDF2QrrYPIuZZTmkDlWBcM1yc17k3oCti2/IHmUDiPJiI4oUZsqrmw0czXYAkKBxG5EnlVXs/fGdRJGYWnmjaeRwoleyDETRRxxmKFrm0TAZgvIX1Js2T7u4dyxaPVshJDupvELRsCrdlgNMwsbaE1rTdbDKAFjZbZtVllVjxGMjhmD5mBclrMTqTQGdj7WlnklHCVIo3KXLHOzZUf1MtlHaIN2vcVc1owuESPOUFs7F256sQATr4AfCt9AFFFFAFFFFAFFFFAFFFFAFFFFAFFFFAFFFFAFFFFAFFFFAFFFFAFFFFAFFFFAFFFFAFFFFAFFFFAFFFFAFFFFAFFFFAFFFF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1284" name="Picture 20" descr="http://insideinjuries.com/wp-content/uploads/2014/02/mariah-carey-dislocated-shoulder.jpg"/>
          <p:cNvPicPr>
            <a:picLocks noChangeAspect="1" noChangeArrowheads="1"/>
          </p:cNvPicPr>
          <p:nvPr/>
        </p:nvPicPr>
        <p:blipFill>
          <a:blip r:embed="rId3" cstate="print"/>
          <a:srcRect/>
          <a:stretch>
            <a:fillRect/>
          </a:stretch>
        </p:blipFill>
        <p:spPr bwMode="auto">
          <a:xfrm>
            <a:off x="510988" y="766141"/>
            <a:ext cx="5061510" cy="4201053"/>
          </a:xfrm>
          <a:prstGeom prst="rect">
            <a:avLst/>
          </a:prstGeom>
          <a:noFill/>
        </p:spPr>
      </p:pic>
      <p:pic>
        <p:nvPicPr>
          <p:cNvPr id="11286" name="Picture 22" descr="http://www.moveforwardpt.com/image.axd?id=c2cf78f4-818f-4517-a00e-9588df8e4a8e&amp;t=634638777259970000"/>
          <p:cNvPicPr>
            <a:picLocks noChangeAspect="1" noChangeArrowheads="1"/>
          </p:cNvPicPr>
          <p:nvPr/>
        </p:nvPicPr>
        <p:blipFill>
          <a:blip r:embed="rId4" cstate="print"/>
          <a:srcRect/>
          <a:stretch>
            <a:fillRect/>
          </a:stretch>
        </p:blipFill>
        <p:spPr bwMode="auto">
          <a:xfrm>
            <a:off x="316939" y="3251947"/>
            <a:ext cx="6667500" cy="3257550"/>
          </a:xfrm>
          <a:prstGeom prst="rect">
            <a:avLst/>
          </a:prstGeom>
          <a:noFill/>
        </p:spPr>
      </p:pic>
      <p:sp>
        <p:nvSpPr>
          <p:cNvPr id="5" name="TextBox 4"/>
          <p:cNvSpPr txBox="1"/>
          <p:nvPr/>
        </p:nvSpPr>
        <p:spPr>
          <a:xfrm>
            <a:off x="155575" y="6109387"/>
            <a:ext cx="4728313" cy="400110"/>
          </a:xfrm>
          <a:prstGeom prst="rect">
            <a:avLst/>
          </a:prstGeom>
          <a:noFill/>
        </p:spPr>
        <p:txBody>
          <a:bodyPr wrap="square" rtlCol="0">
            <a:spAutoFit/>
          </a:bodyPr>
          <a:lstStyle/>
          <a:p>
            <a:r>
              <a:rPr lang="en-US" sz="2000" dirty="0" smtClean="0">
                <a:hlinkClick r:id="rId5" tooltip="Popping Mikes shoulder back in place"/>
              </a:rPr>
              <a:t>Popping </a:t>
            </a:r>
            <a:r>
              <a:rPr lang="en-US" sz="2000" dirty="0">
                <a:hlinkClick r:id="rId5" tooltip="Popping Mikes shoulder back in place"/>
              </a:rPr>
              <a:t>Mikes shoulder back in place </a:t>
            </a:r>
            <a:endParaRPr lang="en-US" sz="2000" dirty="0"/>
          </a:p>
        </p:txBody>
      </p:sp>
      <p:sp>
        <p:nvSpPr>
          <p:cNvPr id="6" name="Rectangle 5"/>
          <p:cNvSpPr/>
          <p:nvPr/>
        </p:nvSpPr>
        <p:spPr>
          <a:xfrm>
            <a:off x="155575" y="5278390"/>
            <a:ext cx="5869172" cy="830997"/>
          </a:xfrm>
          <a:prstGeom prst="rect">
            <a:avLst/>
          </a:prstGeom>
        </p:spPr>
        <p:txBody>
          <a:bodyPr wrap="square">
            <a:spAutoFit/>
          </a:bodyPr>
          <a:lstStyle/>
          <a:p>
            <a:r>
              <a:rPr lang="en-US" b="1" dirty="0">
                <a:hlinkClick r:id="rId6"/>
              </a:rPr>
              <a:t>How to Treat a Shoulder Dislocation When You Can't Get to .</a:t>
            </a:r>
            <a:endParaRPr lang="en-US" b="1" dirty="0"/>
          </a:p>
        </p:txBody>
      </p:sp>
    </p:spTree>
    <p:extLst>
      <p:ext uri="{BB962C8B-B14F-4D97-AF65-F5344CB8AC3E}">
        <p14:creationId xmlns:p14="http://schemas.microsoft.com/office/powerpoint/2010/main" val="26184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84"/>
                                        </p:tgtEl>
                                        <p:attrNameLst>
                                          <p:attrName>style.visibility</p:attrName>
                                        </p:attrNameLst>
                                      </p:cBhvr>
                                      <p:to>
                                        <p:strVal val="visible"/>
                                      </p:to>
                                    </p:set>
                                    <p:animEffect transition="in" filter="fade">
                                      <p:cBhvr>
                                        <p:cTn id="17" dur="2000"/>
                                        <p:tgtEl>
                                          <p:spTgt spid="112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86"/>
                                        </p:tgtEl>
                                        <p:attrNameLst>
                                          <p:attrName>style.visibility</p:attrName>
                                        </p:attrNameLst>
                                      </p:cBhvr>
                                      <p:to>
                                        <p:strVal val="visible"/>
                                      </p:to>
                                    </p:set>
                                    <p:animEffect transition="in" filter="fade">
                                      <p:cBhvr>
                                        <p:cTn id="22" dur="2000"/>
                                        <p:tgtEl>
                                          <p:spTgt spid="112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Rotator Cuff Injury</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10235"/>
            <a:ext cx="4195482" cy="3428999"/>
          </a:xfrm>
          <a:prstGeom prst="wedgeRoundRectCallout">
            <a:avLst>
              <a:gd name="adj1" fmla="val 13916"/>
              <a:gd name="adj2" fmla="val 90724"/>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A strain or tear in the rotator cuff muscles.  Also occurs as a result of wear and tear, age, trauma, poor posture, improper lifting, repetitive motions. Most often there is a tearing of the </a:t>
            </a:r>
            <a:r>
              <a:rPr lang="en-US" sz="2000" dirty="0" err="1" smtClean="0">
                <a:solidFill>
                  <a:prstClr val="black"/>
                </a:solidFill>
                <a:effectLst>
                  <a:outerShdw blurRad="38100" dist="38100" dir="2700000" algn="tl">
                    <a:srgbClr val="000000">
                      <a:alpha val="43137"/>
                    </a:srgbClr>
                  </a:outerShdw>
                </a:effectLst>
              </a:rPr>
              <a:t>supraspinatus</a:t>
            </a:r>
            <a:r>
              <a:rPr lang="en-US" sz="2000" dirty="0" smtClean="0">
                <a:solidFill>
                  <a:prstClr val="black"/>
                </a:solidFill>
                <a:effectLst>
                  <a:outerShdw blurRad="38100" dist="38100" dir="2700000" algn="tl">
                    <a:srgbClr val="000000">
                      <a:alpha val="43137"/>
                    </a:srgbClr>
                  </a:outerShdw>
                </a:effectLst>
              </a:rPr>
              <a:t> muscle tendon of the rotator cuff.</a:t>
            </a:r>
          </a:p>
        </p:txBody>
      </p:sp>
      <p:pic>
        <p:nvPicPr>
          <p:cNvPr id="12290" name="Picture 2" descr="http://img.breakingmuscle.com/sites/default/files/imagecache/full_width/images/bydate/aug_31_2012_-_1142am/shutterstock_89144563.jpg"/>
          <p:cNvPicPr>
            <a:picLocks noChangeAspect="1" noChangeArrowheads="1"/>
          </p:cNvPicPr>
          <p:nvPr/>
        </p:nvPicPr>
        <p:blipFill>
          <a:blip r:embed="rId3" cstate="print"/>
          <a:srcRect/>
          <a:stretch>
            <a:fillRect/>
          </a:stretch>
        </p:blipFill>
        <p:spPr bwMode="auto">
          <a:xfrm>
            <a:off x="0" y="497541"/>
            <a:ext cx="5715000" cy="4581525"/>
          </a:xfrm>
          <a:prstGeom prst="rect">
            <a:avLst/>
          </a:prstGeom>
          <a:ln>
            <a:noFill/>
          </a:ln>
          <a:effectLst>
            <a:outerShdw blurRad="292100" dist="139700" dir="2700000" algn="tl" rotWithShape="0">
              <a:srgbClr val="333333">
                <a:alpha val="65000"/>
              </a:srgbClr>
            </a:outerShdw>
          </a:effectLst>
        </p:spPr>
      </p:pic>
      <p:sp>
        <p:nvSpPr>
          <p:cNvPr id="12292" name="AutoShape 4" descr="https://encrypted-tbn1.gstatic.com/images?q=tbn:ANd9GcQFU13kM2Hujmhe66n9cD0LXlRuAfqkz4Q4n0p7aCv4gqu34pIVj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294" name="AutoShape 6" descr="https://encrypted-tbn1.gstatic.com/images?q=tbn:ANd9GcQFU13kM2Hujmhe66n9cD0LXlRuAfqkz4Q4n0p7aCv4gqu34pIVjA"/>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2296" name="Picture 8" descr="https://encrypted-tbn3.gstatic.com/images?q=tbn:ANd9GcSUBSvOYxnrwtKvhioiU8NCGmJYM57uDHqmywK2xzRfqTtiHgoj"/>
          <p:cNvPicPr>
            <a:picLocks noChangeAspect="1" noChangeArrowheads="1"/>
          </p:cNvPicPr>
          <p:nvPr/>
        </p:nvPicPr>
        <p:blipFill>
          <a:blip r:embed="rId4" cstate="print"/>
          <a:srcRect/>
          <a:stretch>
            <a:fillRect/>
          </a:stretch>
        </p:blipFill>
        <p:spPr bwMode="auto">
          <a:xfrm>
            <a:off x="0" y="3546442"/>
            <a:ext cx="3797921" cy="3136746"/>
          </a:xfrm>
          <a:prstGeom prst="rect">
            <a:avLst/>
          </a:prstGeom>
          <a:noFill/>
        </p:spPr>
      </p:pic>
      <p:pic>
        <p:nvPicPr>
          <p:cNvPr id="12298" name="Picture 10" descr="http://www.secsportsfan.com/images/college-baseball-pitcher1.jpg"/>
          <p:cNvPicPr>
            <a:picLocks noChangeAspect="1" noChangeArrowheads="1"/>
          </p:cNvPicPr>
          <p:nvPr/>
        </p:nvPicPr>
        <p:blipFill>
          <a:blip r:embed="rId5" cstate="print"/>
          <a:srcRect/>
          <a:stretch>
            <a:fillRect/>
          </a:stretch>
        </p:blipFill>
        <p:spPr bwMode="auto">
          <a:xfrm>
            <a:off x="1406152" y="1377327"/>
            <a:ext cx="3152401" cy="4203201"/>
          </a:xfrm>
          <a:prstGeom prst="rect">
            <a:avLst/>
          </a:prstGeom>
          <a:ln>
            <a:noFill/>
          </a:ln>
          <a:effectLst>
            <a:outerShdw blurRad="292100" dist="139700" dir="2700000" algn="tl" rotWithShape="0">
              <a:srgbClr val="333333">
                <a:alpha val="65000"/>
              </a:srgbClr>
            </a:outerShdw>
          </a:effectLst>
        </p:spPr>
      </p:pic>
      <p:pic>
        <p:nvPicPr>
          <p:cNvPr id="12300" name="Picture 12" descr="http://seattletimes.com/ABPub/2007/11/07/2004000609.jpg"/>
          <p:cNvPicPr>
            <a:picLocks noChangeAspect="1" noChangeArrowheads="1"/>
          </p:cNvPicPr>
          <p:nvPr/>
        </p:nvPicPr>
        <p:blipFill>
          <a:blip r:embed="rId6" cstate="print"/>
          <a:srcRect/>
          <a:stretch>
            <a:fillRect/>
          </a:stretch>
        </p:blipFill>
        <p:spPr bwMode="auto">
          <a:xfrm>
            <a:off x="349624" y="2575482"/>
            <a:ext cx="2598458" cy="3915245"/>
          </a:xfrm>
          <a:prstGeom prst="rect">
            <a:avLst/>
          </a:prstGeom>
          <a:ln>
            <a:noFill/>
          </a:ln>
          <a:effectLst>
            <a:outerShdw blurRad="292100" dist="139700" dir="2700000" algn="tl" rotWithShape="0">
              <a:srgbClr val="333333">
                <a:alpha val="65000"/>
              </a:srgbClr>
            </a:outerShdw>
          </a:effectLst>
        </p:spPr>
      </p:pic>
      <p:sp>
        <p:nvSpPr>
          <p:cNvPr id="2" name="Rounded Rectangular Callout 1"/>
          <p:cNvSpPr/>
          <p:nvPr/>
        </p:nvSpPr>
        <p:spPr>
          <a:xfrm>
            <a:off x="3572540" y="5580527"/>
            <a:ext cx="3519375" cy="910199"/>
          </a:xfrm>
          <a:prstGeom prst="wedgeRoundRectCallout">
            <a:avLst>
              <a:gd name="adj1" fmla="val 47143"/>
              <a:gd name="adj2" fmla="val -243557"/>
              <a:gd name="adj3" fmla="val 16667"/>
            </a:avLst>
          </a:prstGeom>
          <a:solidFill>
            <a:schemeClr val="accent5">
              <a:lumMod val="50000"/>
              <a:alpha val="8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 muscles of the rotator cuff are responsible for keeping the head of the </a:t>
            </a:r>
            <a:r>
              <a:rPr lang="en-US" sz="1600" dirty="0" err="1" smtClean="0"/>
              <a:t>humerus</a:t>
            </a:r>
            <a:r>
              <a:rPr lang="en-US" sz="1600" dirty="0" smtClean="0"/>
              <a:t> in the glenoid cavity</a:t>
            </a:r>
            <a:endParaRPr lang="en-US" sz="1600" dirty="0"/>
          </a:p>
        </p:txBody>
      </p:sp>
    </p:spTree>
    <p:extLst>
      <p:ext uri="{BB962C8B-B14F-4D97-AF65-F5344CB8AC3E}">
        <p14:creationId xmlns:p14="http://schemas.microsoft.com/office/powerpoint/2010/main" val="263251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20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6"/>
                                        </p:tgtEl>
                                        <p:attrNameLst>
                                          <p:attrName>style.visibility</p:attrName>
                                        </p:attrNameLst>
                                      </p:cBhvr>
                                      <p:to>
                                        <p:strVal val="visible"/>
                                      </p:to>
                                    </p:set>
                                    <p:animEffect transition="in" filter="fade">
                                      <p:cBhvr>
                                        <p:cTn id="27" dur="2000"/>
                                        <p:tgtEl>
                                          <p:spTgt spid="122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8"/>
                                        </p:tgtEl>
                                        <p:attrNameLst>
                                          <p:attrName>style.visibility</p:attrName>
                                        </p:attrNameLst>
                                      </p:cBhvr>
                                      <p:to>
                                        <p:strVal val="visible"/>
                                      </p:to>
                                    </p:set>
                                    <p:animEffect transition="in" filter="fade">
                                      <p:cBhvr>
                                        <p:cTn id="32" dur="2000"/>
                                        <p:tgtEl>
                                          <p:spTgt spid="122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300"/>
                                        </p:tgtEl>
                                        <p:attrNameLst>
                                          <p:attrName>style.visibility</p:attrName>
                                        </p:attrNameLst>
                                      </p:cBhvr>
                                      <p:to>
                                        <p:strVal val="visible"/>
                                      </p:to>
                                    </p:set>
                                    <p:animEffect transition="in" filter="fade">
                                      <p:cBhvr>
                                        <p:cTn id="37" dur="20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Separated Shoulder</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5372099" y="876300"/>
            <a:ext cx="3335431" cy="2734234"/>
          </a:xfrm>
          <a:prstGeom prst="wedgeRoundRectCallout">
            <a:avLst>
              <a:gd name="adj1" fmla="val -1219"/>
              <a:gd name="adj2" fmla="val 124515"/>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Refers to an injury not to the shoulder joint, but to the </a:t>
            </a:r>
            <a:r>
              <a:rPr lang="en-US" sz="2000" dirty="0" err="1" smtClean="0">
                <a:solidFill>
                  <a:prstClr val="black"/>
                </a:solidFill>
                <a:effectLst>
                  <a:outerShdw blurRad="38100" dist="38100" dir="2700000" algn="tl">
                    <a:srgbClr val="000000">
                      <a:alpha val="43137"/>
                    </a:srgbClr>
                  </a:outerShdw>
                </a:effectLst>
              </a:rPr>
              <a:t>acromioclavicular</a:t>
            </a:r>
            <a:r>
              <a:rPr lang="en-US" sz="2000" dirty="0" smtClean="0">
                <a:solidFill>
                  <a:prstClr val="black"/>
                </a:solidFill>
                <a:effectLst>
                  <a:outerShdw blurRad="38100" dist="38100" dir="2700000" algn="tl">
                    <a:srgbClr val="000000">
                      <a:alpha val="43137"/>
                    </a:srgbClr>
                  </a:outerShdw>
                </a:effectLst>
              </a:rPr>
              <a:t> joint. Usually  result of forceful trauma to the joint (shoulder hitting the ground in a fall).</a:t>
            </a:r>
          </a:p>
        </p:txBody>
      </p:sp>
      <p:pic>
        <p:nvPicPr>
          <p:cNvPr id="10242" name="Picture 2" descr="http://drcodsi.com/wp-content/uploads/2013/01/type-III-separation-copy.jpg"/>
          <p:cNvPicPr>
            <a:picLocks noChangeAspect="1" noChangeArrowheads="1"/>
          </p:cNvPicPr>
          <p:nvPr/>
        </p:nvPicPr>
        <p:blipFill>
          <a:blip r:embed="rId3" cstate="print"/>
          <a:srcRect/>
          <a:stretch>
            <a:fillRect/>
          </a:stretch>
        </p:blipFill>
        <p:spPr bwMode="auto">
          <a:xfrm>
            <a:off x="182468" y="1024166"/>
            <a:ext cx="4951507" cy="2586368"/>
          </a:xfrm>
          <a:prstGeom prst="rect">
            <a:avLst/>
          </a:prstGeom>
          <a:noFill/>
        </p:spPr>
      </p:pic>
      <p:pic>
        <p:nvPicPr>
          <p:cNvPr id="10244" name="Picture 4" descr="http://www.eorthopod.com/images/ContentImages/shoulder/shoulder_acromioclavicular_separation/shoulder_acromioclavicular_separation_anat04.jpg"/>
          <p:cNvPicPr>
            <a:picLocks noChangeAspect="1" noChangeArrowheads="1"/>
          </p:cNvPicPr>
          <p:nvPr/>
        </p:nvPicPr>
        <p:blipFill>
          <a:blip r:embed="rId4" cstate="print"/>
          <a:srcRect/>
          <a:stretch>
            <a:fillRect/>
          </a:stretch>
        </p:blipFill>
        <p:spPr bwMode="auto">
          <a:xfrm>
            <a:off x="572434" y="3421435"/>
            <a:ext cx="3837641" cy="3271590"/>
          </a:xfrm>
          <a:prstGeom prst="rect">
            <a:avLst/>
          </a:prstGeom>
          <a:noFill/>
        </p:spPr>
      </p:pic>
    </p:spTree>
    <p:extLst>
      <p:ext uri="{BB962C8B-B14F-4D97-AF65-F5344CB8AC3E}">
        <p14:creationId xmlns:p14="http://schemas.microsoft.com/office/powerpoint/2010/main" val="3951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20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fade">
                                      <p:cBhvr>
                                        <p:cTn id="22"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0" y="961213"/>
            <a:ext cx="8534400" cy="5248201"/>
          </a:xfrm>
        </p:spPr>
        <p:txBody>
          <a:bodyPr>
            <a:normAutofit fontScale="92500"/>
          </a:bodyPr>
          <a:lstStyle/>
          <a:p>
            <a:pPr>
              <a:spcBef>
                <a:spcPct val="0"/>
              </a:spcBef>
            </a:pPr>
            <a:r>
              <a:rPr b="1" dirty="0">
                <a:solidFill>
                  <a:srgbClr val="008000"/>
                </a:solidFill>
              </a:rPr>
              <a:t>Fibrous joints </a:t>
            </a:r>
            <a:r>
              <a:rPr dirty="0"/>
              <a:t>lack cartilage and a synovial cavity.</a:t>
            </a:r>
          </a:p>
          <a:p>
            <a:pPr lvl="1">
              <a:spcBef>
                <a:spcPct val="0"/>
              </a:spcBef>
            </a:pPr>
            <a:r>
              <a:rPr dirty="0"/>
              <a:t>The bones are held closely together by dense irregular connective tissue.</a:t>
            </a:r>
          </a:p>
          <a:p>
            <a:pPr lvl="2">
              <a:spcBef>
                <a:spcPct val="0"/>
              </a:spcBef>
              <a:buFont typeface="Arial" charset="0"/>
              <a:buChar char="•"/>
            </a:pPr>
            <a:r>
              <a:rPr sz="2400" b="1" dirty="0" smtClean="0">
                <a:effectLst>
                  <a:outerShdw blurRad="38100" dist="38100" dir="2700000" algn="tl">
                    <a:srgbClr val="000000">
                      <a:alpha val="43137"/>
                    </a:srgbClr>
                  </a:outerShdw>
                </a:effectLst>
              </a:rPr>
              <a:t>Sutural</a:t>
            </a:r>
            <a:r>
              <a:rPr sz="2400" dirty="0" smtClean="0"/>
              <a:t> </a:t>
            </a:r>
            <a:r>
              <a:rPr sz="2400" dirty="0"/>
              <a:t>joints </a:t>
            </a:r>
          </a:p>
          <a:p>
            <a:pPr lvl="2">
              <a:spcBef>
                <a:spcPct val="0"/>
              </a:spcBef>
              <a:buFont typeface="Arial" charset="0"/>
              <a:buNone/>
            </a:pPr>
            <a:r>
              <a:rPr sz="2400" dirty="0"/>
              <a:t>	in the skull </a:t>
            </a:r>
            <a:endParaRPr sz="2400" dirty="0" smtClean="0"/>
          </a:p>
          <a:p>
            <a:pPr lvl="2">
              <a:spcBef>
                <a:spcPct val="0"/>
              </a:spcBef>
            </a:pPr>
            <a:r>
              <a:rPr lang="en-US" sz="2400" b="1" dirty="0" smtClean="0">
                <a:effectLst>
                  <a:outerShdw blurRad="38100" dist="38100" dir="2700000" algn="tl">
                    <a:srgbClr val="000000">
                      <a:alpha val="43137"/>
                    </a:srgbClr>
                  </a:outerShdw>
                </a:effectLst>
              </a:rPr>
              <a:t>Syndesmoses</a:t>
            </a:r>
            <a:r>
              <a:rPr lang="en-US" sz="2400" dirty="0" smtClean="0"/>
              <a:t>:</a:t>
            </a:r>
            <a:endParaRPr sz="2400" dirty="0"/>
          </a:p>
          <a:p>
            <a:pPr lvl="2">
              <a:spcBef>
                <a:spcPct val="0"/>
              </a:spcBef>
              <a:buFont typeface="Arial" charset="0"/>
              <a:buNone/>
            </a:pPr>
            <a:r>
              <a:rPr sz="2400" dirty="0"/>
              <a:t>	</a:t>
            </a:r>
            <a:r>
              <a:rPr sz="2400" dirty="0" smtClean="0"/>
              <a:t> joints w greater distance &amp; dense irregular CT b/w articulating bones; </a:t>
            </a:r>
            <a:r>
              <a:rPr sz="2400" dirty="0" err="1" smtClean="0"/>
              <a:t>eg</a:t>
            </a:r>
            <a:r>
              <a:rPr sz="2400" dirty="0" smtClean="0"/>
              <a:t>. teeth joints</a:t>
            </a:r>
            <a:r>
              <a:rPr sz="2400" dirty="0"/>
              <a:t> </a:t>
            </a:r>
            <a:r>
              <a:rPr sz="2400" dirty="0" smtClean="0"/>
              <a:t>(</a:t>
            </a:r>
            <a:r>
              <a:rPr sz="2400" dirty="0" err="1" smtClean="0">
                <a:effectLst>
                  <a:outerShdw blurRad="38100" dist="38100" dir="2700000" algn="tl">
                    <a:srgbClr val="000000">
                      <a:alpha val="43137"/>
                    </a:srgbClr>
                  </a:outerShdw>
                </a:effectLst>
              </a:rPr>
              <a:t>gomphoses</a:t>
            </a:r>
            <a:r>
              <a:rPr sz="2400" dirty="0" smtClean="0"/>
              <a:t>)</a:t>
            </a:r>
          </a:p>
          <a:p>
            <a:pPr lvl="2">
              <a:spcBef>
                <a:spcPct val="0"/>
              </a:spcBef>
            </a:pPr>
            <a:r>
              <a:rPr lang="en-US" sz="2400" b="1" dirty="0" err="1" smtClean="0">
                <a:effectLst>
                  <a:outerShdw blurRad="38100" dist="38100" dir="2700000" algn="tl">
                    <a:srgbClr val="000000">
                      <a:alpha val="43137"/>
                    </a:srgbClr>
                  </a:outerShdw>
                </a:effectLst>
              </a:rPr>
              <a:t>Interosseus</a:t>
            </a:r>
            <a:r>
              <a:rPr lang="en-US" sz="2400" b="1" dirty="0" smtClean="0">
                <a:effectLst>
                  <a:outerShdw blurRad="38100" dist="38100" dir="2700000" algn="tl">
                    <a:srgbClr val="000000">
                      <a:alpha val="43137"/>
                    </a:srgbClr>
                  </a:outerShdw>
                </a:effectLst>
              </a:rPr>
              <a:t> membrane: </a:t>
            </a:r>
            <a:r>
              <a:rPr lang="en-US" sz="2400" dirty="0" smtClean="0"/>
              <a:t>Ct b/w bones of forearm &amp; lower leg</a:t>
            </a:r>
            <a:endParaRPr sz="2400" b="1" dirty="0" smtClean="0">
              <a:effectLst>
                <a:outerShdw blurRad="38100" dist="38100" dir="2700000" algn="tl">
                  <a:srgbClr val="000000">
                    <a:alpha val="43137"/>
                  </a:srgbClr>
                </a:outerShdw>
              </a:effectLst>
            </a:endParaRPr>
          </a:p>
        </p:txBody>
      </p:sp>
      <p:pic>
        <p:nvPicPr>
          <p:cNvPr id="11265" name="Picture 2"/>
          <p:cNvPicPr>
            <a:picLocks noChangeAspect="1" noChangeArrowheads="1"/>
          </p:cNvPicPr>
          <p:nvPr/>
        </p:nvPicPr>
        <p:blipFill>
          <a:blip r:embed="rId3" cstate="print"/>
          <a:srcRect b="3271"/>
          <a:stretch>
            <a:fillRect/>
          </a:stretch>
        </p:blipFill>
        <p:spPr bwMode="auto">
          <a:xfrm>
            <a:off x="3071819" y="2313754"/>
            <a:ext cx="3365756" cy="2169042"/>
          </a:xfrm>
          <a:prstGeom prst="rect">
            <a:avLst/>
          </a:prstGeom>
          <a:noFill/>
          <a:ln w="9525">
            <a:noFill/>
            <a:miter lim="800000"/>
            <a:headEnd/>
            <a:tailEnd/>
          </a:ln>
        </p:spPr>
      </p:pic>
      <p:sp>
        <p:nvSpPr>
          <p:cNvPr id="7" name="Rectangle 2"/>
          <p:cNvSpPr>
            <a:spLocks noGrp="1" noChangeArrowheads="1"/>
          </p:cNvSpPr>
          <p:nvPr>
            <p:ph type="title"/>
          </p:nvPr>
        </p:nvSpPr>
        <p:spPr>
          <a:xfrm>
            <a:off x="0" y="176213"/>
            <a:ext cx="9144000" cy="838200"/>
          </a:xfrm>
        </p:spPr>
        <p:txBody>
          <a:bodyPr/>
          <a:lstStyle/>
          <a:p>
            <a:pPr fontAlgn="auto">
              <a:spcAft>
                <a:spcPts val="0"/>
              </a:spcAft>
              <a:defRPr/>
            </a:pPr>
            <a:r>
              <a:rPr smtClean="0"/>
              <a:t>Classification by Structure</a:t>
            </a:r>
            <a:endParaRPr/>
          </a:p>
        </p:txBody>
      </p:sp>
      <p:pic>
        <p:nvPicPr>
          <p:cNvPr id="6146" name="Picture 2" descr="http://o.quizlet.com/i/Ujuu8IePpoX6L-WU3CmyWQ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575" y="2290416"/>
            <a:ext cx="2780853" cy="2300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500"/>
                                        <p:tgtEl>
                                          <p:spTgt spid="1126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xEl>
                                              <p:pRg st="4" end="4"/>
                                            </p:txEl>
                                          </p:spTgt>
                                        </p:tgtEl>
                                        <p:attrNameLst>
                                          <p:attrName>style.visibility</p:attrName>
                                        </p:attrNameLst>
                                      </p:cBhvr>
                                      <p:to>
                                        <p:strVal val="visible"/>
                                      </p:to>
                                    </p:set>
                                    <p:animEffect transition="in" filter="fade">
                                      <p:cBhvr>
                                        <p:cTn id="12" dur="500"/>
                                        <p:tgtEl>
                                          <p:spTgt spid="1126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7">
                                            <p:txEl>
                                              <p:pRg st="6" end="6"/>
                                            </p:txEl>
                                          </p:spTgt>
                                        </p:tgtEl>
                                        <p:attrNameLst>
                                          <p:attrName>style.visibility</p:attrName>
                                        </p:attrNameLst>
                                      </p:cBhvr>
                                      <p:to>
                                        <p:strVal val="visible"/>
                                      </p:to>
                                    </p:set>
                                    <p:animEffect transition="in" filter="fade">
                                      <p:cBhvr>
                                        <p:cTn id="17"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Torn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Glenoid</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 Labrum</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pic>
        <p:nvPicPr>
          <p:cNvPr id="9218" name="Picture 2" descr="http://www.kcbj.com/wp-content/uploads/2013/03/ON-normal-shoulder-anatomy-2_17571889_s.jpg"/>
          <p:cNvPicPr>
            <a:picLocks noChangeAspect="1" noChangeArrowheads="1"/>
          </p:cNvPicPr>
          <p:nvPr/>
        </p:nvPicPr>
        <p:blipFill>
          <a:blip r:embed="rId3" cstate="print"/>
          <a:srcRect/>
          <a:stretch>
            <a:fillRect/>
          </a:stretch>
        </p:blipFill>
        <p:spPr bwMode="auto">
          <a:xfrm>
            <a:off x="235024" y="894901"/>
            <a:ext cx="5163671" cy="4130938"/>
          </a:xfrm>
          <a:prstGeom prst="rect">
            <a:avLst/>
          </a:prstGeom>
          <a:noFill/>
        </p:spPr>
      </p:pic>
      <p:pic>
        <p:nvPicPr>
          <p:cNvPr id="9220" name="Picture 4" descr="http://www.moveforwardpt.com/image.axd?id=6d7e7e8e-17e6-440d-ba01-89618204dd4d&amp;t=634638776315970000"/>
          <p:cNvPicPr>
            <a:picLocks noChangeAspect="1" noChangeArrowheads="1"/>
          </p:cNvPicPr>
          <p:nvPr/>
        </p:nvPicPr>
        <p:blipFill>
          <a:blip r:embed="rId4" cstate="print"/>
          <a:srcRect/>
          <a:stretch>
            <a:fillRect/>
          </a:stretch>
        </p:blipFill>
        <p:spPr bwMode="auto">
          <a:xfrm>
            <a:off x="270116" y="4175312"/>
            <a:ext cx="5657035" cy="2460812"/>
          </a:xfrm>
          <a:prstGeom prst="rect">
            <a:avLst/>
          </a:prstGeom>
          <a:noFill/>
        </p:spPr>
      </p:pic>
      <p:sp>
        <p:nvSpPr>
          <p:cNvPr id="10" name="Rounded Rectangular Callout 9"/>
          <p:cNvSpPr/>
          <p:nvPr/>
        </p:nvSpPr>
        <p:spPr>
          <a:xfrm>
            <a:off x="5534024" y="1028251"/>
            <a:ext cx="3259231" cy="3428999"/>
          </a:xfrm>
          <a:prstGeom prst="wedgeRoundRectCallout">
            <a:avLst>
              <a:gd name="adj1" fmla="val -2742"/>
              <a:gd name="adj2" fmla="val 8628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This occurs when the </a:t>
            </a:r>
            <a:r>
              <a:rPr lang="en-US" sz="2000" dirty="0" err="1" smtClean="0">
                <a:solidFill>
                  <a:prstClr val="black"/>
                </a:solidFill>
                <a:effectLst>
                  <a:outerShdw blurRad="38100" dist="38100" dir="2700000" algn="tl">
                    <a:srgbClr val="000000">
                      <a:alpha val="43137"/>
                    </a:srgbClr>
                  </a:outerShdw>
                </a:effectLst>
              </a:rPr>
              <a:t>fibrocatilaginous</a:t>
            </a:r>
            <a:r>
              <a:rPr lang="en-US" sz="2000" dirty="0" smtClean="0">
                <a:solidFill>
                  <a:prstClr val="black"/>
                </a:solidFill>
                <a:effectLst>
                  <a:outerShdw blurRad="38100" dist="38100" dir="2700000" algn="tl">
                    <a:srgbClr val="000000">
                      <a:alpha val="43137"/>
                    </a:srgbClr>
                  </a:outerShdw>
                </a:effectLst>
              </a:rPr>
              <a:t> labrum may tear away from the </a:t>
            </a:r>
            <a:r>
              <a:rPr lang="en-US" sz="2000" dirty="0" err="1" smtClean="0">
                <a:solidFill>
                  <a:prstClr val="black"/>
                </a:solidFill>
                <a:effectLst>
                  <a:outerShdw blurRad="38100" dist="38100" dir="2700000" algn="tl">
                    <a:srgbClr val="000000">
                      <a:alpha val="43137"/>
                    </a:srgbClr>
                  </a:outerShdw>
                </a:effectLst>
              </a:rPr>
              <a:t>glenoid</a:t>
            </a:r>
            <a:r>
              <a:rPr lang="en-US" sz="2000" dirty="0" smtClean="0">
                <a:solidFill>
                  <a:prstClr val="black"/>
                </a:solidFill>
                <a:effectLst>
                  <a:outerShdw blurRad="38100" dist="38100" dir="2700000" algn="tl">
                    <a:srgbClr val="000000">
                      <a:alpha val="43137"/>
                    </a:srgbClr>
                  </a:outerShdw>
                </a:effectLst>
              </a:rPr>
              <a:t> </a:t>
            </a:r>
            <a:r>
              <a:rPr lang="en-US" sz="2000" dirty="0" err="1" smtClean="0">
                <a:solidFill>
                  <a:prstClr val="black"/>
                </a:solidFill>
                <a:effectLst>
                  <a:outerShdw blurRad="38100" dist="38100" dir="2700000" algn="tl">
                    <a:srgbClr val="000000">
                      <a:alpha val="43137"/>
                    </a:srgbClr>
                  </a:outerShdw>
                </a:effectLst>
              </a:rPr>
              <a:t>cavitity</a:t>
            </a:r>
            <a:r>
              <a:rPr lang="en-US" sz="2000" dirty="0" smtClean="0">
                <a:solidFill>
                  <a:prstClr val="black"/>
                </a:solidFill>
                <a:effectLst>
                  <a:outerShdw blurRad="38100" dist="38100" dir="2700000" algn="tl">
                    <a:srgbClr val="000000">
                      <a:alpha val="43137"/>
                    </a:srgbClr>
                  </a:outerShdw>
                </a:effectLst>
              </a:rPr>
              <a:t>, causing the joint to catch or feel like it’s slipping out of place, may become dislocated.</a:t>
            </a:r>
          </a:p>
        </p:txBody>
      </p:sp>
    </p:spTree>
    <p:extLst>
      <p:ext uri="{BB962C8B-B14F-4D97-AF65-F5344CB8AC3E}">
        <p14:creationId xmlns:p14="http://schemas.microsoft.com/office/powerpoint/2010/main" val="6912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20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fade">
                                      <p:cBhvr>
                                        <p:cTn id="2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4754" name="Rectangle 3"/>
          <p:cNvSpPr>
            <a:spLocks noGrp="1" noChangeArrowheads="1"/>
          </p:cNvSpPr>
          <p:nvPr>
            <p:ph type="body" idx="1"/>
          </p:nvPr>
        </p:nvSpPr>
        <p:spPr>
          <a:xfrm>
            <a:off x="446088" y="968375"/>
            <a:ext cx="8534400" cy="1758950"/>
          </a:xfrm>
        </p:spPr>
        <p:txBody>
          <a:bodyPr/>
          <a:lstStyle/>
          <a:p>
            <a:pPr>
              <a:spcBef>
                <a:spcPct val="0"/>
              </a:spcBef>
            </a:pPr>
            <a:r>
              <a:t>The </a:t>
            </a:r>
            <a:r>
              <a:rPr b="1">
                <a:solidFill>
                  <a:srgbClr val="0099CC"/>
                </a:solidFill>
              </a:rPr>
              <a:t>elbow joint </a:t>
            </a:r>
            <a:r>
              <a:t>is a hinge joint formed by the humerus, the ulna, and the radius.</a:t>
            </a:r>
          </a:p>
        </p:txBody>
      </p:sp>
      <p:pic>
        <p:nvPicPr>
          <p:cNvPr id="74755" name="Picture 4" descr="pap13_fig_09_13a.jpg"/>
          <p:cNvPicPr>
            <a:picLocks noChangeAspect="1"/>
          </p:cNvPicPr>
          <p:nvPr/>
        </p:nvPicPr>
        <p:blipFill>
          <a:blip r:embed="rId2" cstate="print"/>
          <a:srcRect/>
          <a:stretch>
            <a:fillRect/>
          </a:stretch>
        </p:blipFill>
        <p:spPr bwMode="auto">
          <a:xfrm>
            <a:off x="406400" y="2392363"/>
            <a:ext cx="8331200" cy="4135437"/>
          </a:xfrm>
          <a:prstGeom prst="rect">
            <a:avLst/>
          </a:prstGeom>
          <a:noFill/>
          <a:ln w="9525">
            <a:noFill/>
            <a:miter lim="800000"/>
            <a:headEnd/>
            <a:tailEnd/>
          </a:ln>
        </p:spPr>
      </p:pic>
      <p:sp>
        <p:nvSpPr>
          <p:cNvPr id="2" name="Rectangle 1"/>
          <p:cNvSpPr/>
          <p:nvPr/>
        </p:nvSpPr>
        <p:spPr>
          <a:xfrm>
            <a:off x="406400" y="2422029"/>
            <a:ext cx="2490618" cy="461665"/>
          </a:xfrm>
          <a:prstGeom prst="rect">
            <a:avLst/>
          </a:prstGeom>
        </p:spPr>
        <p:txBody>
          <a:bodyPr wrap="none">
            <a:spAutoFit/>
          </a:bodyPr>
          <a:lstStyle/>
          <a:p>
            <a:r>
              <a:rPr lang="en-US" dirty="0">
                <a:hlinkClick r:id="rId3" tooltip="Elbow Relocation"/>
              </a:rPr>
              <a:t>Elbow Relocation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Tennis Elbow</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5572125" y="997114"/>
            <a:ext cx="2963955" cy="3428999"/>
          </a:xfrm>
          <a:prstGeom prst="wedgeRoundRectCallout">
            <a:avLst>
              <a:gd name="adj1" fmla="val 12440"/>
              <a:gd name="adj2" fmla="val 8458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Refers to pain at or near the lateral </a:t>
            </a:r>
            <a:r>
              <a:rPr lang="en-US" sz="2000" dirty="0" err="1" smtClean="0">
                <a:solidFill>
                  <a:prstClr val="black"/>
                </a:solidFill>
                <a:effectLst>
                  <a:outerShdw blurRad="38100" dist="38100" dir="2700000" algn="tl">
                    <a:srgbClr val="000000">
                      <a:alpha val="43137"/>
                    </a:srgbClr>
                  </a:outerShdw>
                </a:effectLst>
              </a:rPr>
              <a:t>epicondyle</a:t>
            </a:r>
            <a:r>
              <a:rPr lang="en-US" sz="2000" dirty="0" smtClean="0">
                <a:solidFill>
                  <a:prstClr val="black"/>
                </a:solidFill>
                <a:effectLst>
                  <a:outerShdw blurRad="38100" dist="38100" dir="2700000" algn="tl">
                    <a:srgbClr val="000000">
                      <a:alpha val="43137"/>
                    </a:srgbClr>
                  </a:outerShdw>
                </a:effectLst>
              </a:rPr>
              <a:t> of the </a:t>
            </a:r>
            <a:r>
              <a:rPr lang="en-US" sz="2000" dirty="0" err="1" smtClean="0">
                <a:solidFill>
                  <a:prstClr val="black"/>
                </a:solidFill>
                <a:effectLst>
                  <a:outerShdw blurRad="38100" dist="38100" dir="2700000" algn="tl">
                    <a:srgbClr val="000000">
                      <a:alpha val="43137"/>
                    </a:srgbClr>
                  </a:outerShdw>
                </a:effectLst>
              </a:rPr>
              <a:t>humerus</a:t>
            </a:r>
            <a:r>
              <a:rPr lang="en-US" sz="2000" dirty="0" smtClean="0">
                <a:solidFill>
                  <a:prstClr val="black"/>
                </a:solidFill>
                <a:effectLst>
                  <a:outerShdw blurRad="38100" dist="38100" dir="2700000" algn="tl">
                    <a:srgbClr val="000000">
                      <a:alpha val="43137"/>
                    </a:srgbClr>
                  </a:outerShdw>
                </a:effectLst>
              </a:rPr>
              <a:t>.  The extensor muscles strain or sprain.  This is usually caused by an improperly executed backhand swing.</a:t>
            </a:r>
          </a:p>
        </p:txBody>
      </p:sp>
      <p:pic>
        <p:nvPicPr>
          <p:cNvPr id="8194" name="Picture 2" descr="http://orthoinfo.aaos.org/figures/A00068F01.jpg"/>
          <p:cNvPicPr>
            <a:picLocks noChangeAspect="1" noChangeArrowheads="1"/>
          </p:cNvPicPr>
          <p:nvPr/>
        </p:nvPicPr>
        <p:blipFill>
          <a:blip r:embed="rId3" cstate="print"/>
          <a:srcRect/>
          <a:stretch>
            <a:fillRect/>
          </a:stretch>
        </p:blipFill>
        <p:spPr bwMode="auto">
          <a:xfrm>
            <a:off x="389966" y="703391"/>
            <a:ext cx="3375210" cy="3476467"/>
          </a:xfrm>
          <a:prstGeom prst="rect">
            <a:avLst/>
          </a:prstGeom>
          <a:noFill/>
        </p:spPr>
      </p:pic>
      <p:pic>
        <p:nvPicPr>
          <p:cNvPr id="8196" name="Picture 4" descr="http://www.aidmytenniselbow.com/_img/tennis-elbow-physical-exam.png"/>
          <p:cNvPicPr>
            <a:picLocks noChangeAspect="1" noChangeArrowheads="1"/>
          </p:cNvPicPr>
          <p:nvPr/>
        </p:nvPicPr>
        <p:blipFill>
          <a:blip r:embed="rId4" cstate="print"/>
          <a:srcRect/>
          <a:stretch>
            <a:fillRect/>
          </a:stretch>
        </p:blipFill>
        <p:spPr bwMode="auto">
          <a:xfrm>
            <a:off x="1281766" y="1622395"/>
            <a:ext cx="3810000" cy="5114926"/>
          </a:xfrm>
          <a:prstGeom prst="rect">
            <a:avLst/>
          </a:prstGeom>
          <a:noFill/>
        </p:spPr>
      </p:pic>
    </p:spTree>
    <p:extLst>
      <p:ext uri="{BB962C8B-B14F-4D97-AF65-F5344CB8AC3E}">
        <p14:creationId xmlns:p14="http://schemas.microsoft.com/office/powerpoint/2010/main" val="22338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Little-League Elbow</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2366683"/>
          </a:xfrm>
          <a:prstGeom prst="wedgeRoundRectCallout">
            <a:avLst>
              <a:gd name="adj1" fmla="val 13196"/>
              <a:gd name="adj2" fmla="val 13648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Inflammation of the medial </a:t>
            </a:r>
            <a:r>
              <a:rPr lang="en-US" sz="2000" dirty="0" err="1" smtClean="0">
                <a:solidFill>
                  <a:prstClr val="black"/>
                </a:solidFill>
                <a:effectLst>
                  <a:outerShdw blurRad="38100" dist="38100" dir="2700000" algn="tl">
                    <a:srgbClr val="000000">
                      <a:alpha val="43137"/>
                    </a:srgbClr>
                  </a:outerShdw>
                </a:effectLst>
              </a:rPr>
              <a:t>epicondyle</a:t>
            </a:r>
            <a:r>
              <a:rPr lang="en-US" sz="2000" dirty="0" smtClean="0">
                <a:solidFill>
                  <a:prstClr val="black"/>
                </a:solidFill>
                <a:effectLst>
                  <a:outerShdw blurRad="38100" dist="38100" dir="2700000" algn="tl">
                    <a:srgbClr val="000000">
                      <a:alpha val="43137"/>
                    </a:srgbClr>
                  </a:outerShdw>
                </a:effectLst>
              </a:rPr>
              <a:t>. Typically develops as a result of a heavy pitching schedule or excessive curve-balls.  Elbow may enlarge, fragment, or separate.</a:t>
            </a:r>
          </a:p>
        </p:txBody>
      </p:sp>
      <p:pic>
        <p:nvPicPr>
          <p:cNvPr id="7170" name="Picture 2" descr="http://www.choa.org/images/photography/little_league_elbow.jpg?w=150&amp;h=223&amp;as=1"/>
          <p:cNvPicPr>
            <a:picLocks noChangeAspect="1" noChangeArrowheads="1"/>
          </p:cNvPicPr>
          <p:nvPr/>
        </p:nvPicPr>
        <p:blipFill>
          <a:blip r:embed="rId3" cstate="print"/>
          <a:srcRect/>
          <a:stretch>
            <a:fillRect/>
          </a:stretch>
        </p:blipFill>
        <p:spPr bwMode="auto">
          <a:xfrm>
            <a:off x="1430805" y="756397"/>
            <a:ext cx="2909258" cy="4325097"/>
          </a:xfrm>
          <a:prstGeom prst="rect">
            <a:avLst/>
          </a:prstGeom>
          <a:noFill/>
        </p:spPr>
      </p:pic>
      <p:pic>
        <p:nvPicPr>
          <p:cNvPr id="7172" name="Picture 4" descr="http://www.marketplacewellnesscenter.com/wp-content/uploads/2011/08/pitcher.jpg"/>
          <p:cNvPicPr>
            <a:picLocks noChangeAspect="1" noChangeArrowheads="1"/>
          </p:cNvPicPr>
          <p:nvPr/>
        </p:nvPicPr>
        <p:blipFill>
          <a:blip r:embed="rId4" cstate="print"/>
          <a:srcRect/>
          <a:stretch>
            <a:fillRect/>
          </a:stretch>
        </p:blipFill>
        <p:spPr bwMode="auto">
          <a:xfrm>
            <a:off x="303493" y="4343400"/>
            <a:ext cx="2472402" cy="2241924"/>
          </a:xfrm>
          <a:prstGeom prst="rect">
            <a:avLst/>
          </a:prstGeom>
          <a:noFill/>
        </p:spPr>
      </p:pic>
    </p:spTree>
    <p:extLst>
      <p:ext uri="{BB962C8B-B14F-4D97-AF65-F5344CB8AC3E}">
        <p14:creationId xmlns:p14="http://schemas.microsoft.com/office/powerpoint/2010/main" val="20667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Dislocation of the Radial Head</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3428999"/>
          </a:xfrm>
          <a:prstGeom prst="wedgeRoundRectCallout">
            <a:avLst>
              <a:gd name="adj1" fmla="val 12726"/>
              <a:gd name="adj2" fmla="val 7930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Most common upper limb dislocation in kids. The head of the radius slides past or ruptures the radial </a:t>
            </a:r>
            <a:r>
              <a:rPr lang="en-US" sz="2000" dirty="0" err="1" smtClean="0">
                <a:solidFill>
                  <a:prstClr val="black"/>
                </a:solidFill>
                <a:effectLst>
                  <a:outerShdw blurRad="38100" dist="38100" dir="2700000" algn="tl">
                    <a:srgbClr val="000000">
                      <a:alpha val="43137"/>
                    </a:srgbClr>
                  </a:outerShdw>
                </a:effectLst>
              </a:rPr>
              <a:t>anular</a:t>
            </a:r>
            <a:r>
              <a:rPr lang="en-US" sz="2000" dirty="0" smtClean="0">
                <a:solidFill>
                  <a:prstClr val="black"/>
                </a:solidFill>
                <a:effectLst>
                  <a:outerShdw blurRad="38100" dist="38100" dir="2700000" algn="tl">
                    <a:srgbClr val="000000">
                      <a:alpha val="43137"/>
                    </a:srgbClr>
                  </a:outerShdw>
                </a:effectLst>
              </a:rPr>
              <a:t> ligament (ligament that forms a collar around the head of the radius at the proximal </a:t>
            </a:r>
            <a:r>
              <a:rPr lang="en-US" sz="2000" dirty="0" err="1" smtClean="0">
                <a:solidFill>
                  <a:prstClr val="black"/>
                </a:solidFill>
                <a:effectLst>
                  <a:outerShdw blurRad="38100" dist="38100" dir="2700000" algn="tl">
                    <a:srgbClr val="000000">
                      <a:alpha val="43137"/>
                    </a:srgbClr>
                  </a:outerShdw>
                </a:effectLst>
              </a:rPr>
              <a:t>radioulnar</a:t>
            </a:r>
            <a:r>
              <a:rPr lang="en-US" sz="2000" dirty="0" smtClean="0">
                <a:solidFill>
                  <a:prstClr val="black"/>
                </a:solidFill>
                <a:effectLst>
                  <a:outerShdw blurRad="38100" dist="38100" dir="2700000" algn="tl">
                    <a:srgbClr val="000000">
                      <a:alpha val="43137"/>
                    </a:srgbClr>
                  </a:outerShdw>
                </a:effectLst>
              </a:rPr>
              <a:t> joint). Commonly occurs when swinging children around with outstretched arms.</a:t>
            </a:r>
          </a:p>
        </p:txBody>
      </p:sp>
      <p:pic>
        <p:nvPicPr>
          <p:cNvPr id="6146" name="Picture 2" descr="http://www.nlm.nih.gov/medlineplus/ency/images/ency/fullsize/17259.jpg"/>
          <p:cNvPicPr>
            <a:picLocks noChangeAspect="1" noChangeArrowheads="1"/>
          </p:cNvPicPr>
          <p:nvPr/>
        </p:nvPicPr>
        <p:blipFill>
          <a:blip r:embed="rId3" cstate="print"/>
          <a:srcRect/>
          <a:stretch>
            <a:fillRect/>
          </a:stretch>
        </p:blipFill>
        <p:spPr bwMode="auto">
          <a:xfrm>
            <a:off x="376402" y="840721"/>
            <a:ext cx="4180844" cy="3344676"/>
          </a:xfrm>
          <a:prstGeom prst="rect">
            <a:avLst/>
          </a:prstGeom>
          <a:noFill/>
        </p:spPr>
      </p:pic>
      <p:pic>
        <p:nvPicPr>
          <p:cNvPr id="6148" name="Picture 4" descr="http://images.radiopaedia.org/images/530284/fe98593f2ce65c37726ea3570f86b1.jpg"/>
          <p:cNvPicPr>
            <a:picLocks noChangeAspect="1" noChangeArrowheads="1"/>
          </p:cNvPicPr>
          <p:nvPr/>
        </p:nvPicPr>
        <p:blipFill>
          <a:blip r:embed="rId4" cstate="print"/>
          <a:srcRect/>
          <a:stretch>
            <a:fillRect/>
          </a:stretch>
        </p:blipFill>
        <p:spPr bwMode="auto">
          <a:xfrm>
            <a:off x="832266" y="2162175"/>
            <a:ext cx="3576917" cy="3576918"/>
          </a:xfrm>
          <a:prstGeom prst="rect">
            <a:avLst/>
          </a:prstGeom>
          <a:noFill/>
        </p:spPr>
      </p:pic>
      <p:pic>
        <p:nvPicPr>
          <p:cNvPr id="6150" name="Picture 6" descr="https://classconnection.s3.amazonaws.com/694/flashcards/597694/jpg/radial_head_subluxation1311223336154.jpg"/>
          <p:cNvPicPr>
            <a:picLocks noChangeAspect="1" noChangeArrowheads="1"/>
          </p:cNvPicPr>
          <p:nvPr/>
        </p:nvPicPr>
        <p:blipFill>
          <a:blip r:embed="rId5" cstate="print"/>
          <a:srcRect/>
          <a:stretch>
            <a:fillRect/>
          </a:stretch>
        </p:blipFill>
        <p:spPr bwMode="auto">
          <a:xfrm>
            <a:off x="213141" y="3659001"/>
            <a:ext cx="5739797" cy="2983846"/>
          </a:xfrm>
          <a:prstGeom prst="rect">
            <a:avLst/>
          </a:prstGeom>
          <a:noFill/>
        </p:spPr>
      </p:pic>
      <p:sp>
        <p:nvSpPr>
          <p:cNvPr id="11" name="Rectangle 10"/>
          <p:cNvSpPr/>
          <p:nvPr/>
        </p:nvSpPr>
        <p:spPr>
          <a:xfrm>
            <a:off x="39202" y="6273225"/>
            <a:ext cx="4572000" cy="584775"/>
          </a:xfrm>
          <a:prstGeom prst="rect">
            <a:avLst/>
          </a:prstGeom>
          <a:solidFill>
            <a:schemeClr val="bg1">
              <a:lumMod val="75000"/>
            </a:schemeClr>
          </a:solidFill>
        </p:spPr>
        <p:txBody>
          <a:bodyPr>
            <a:spAutoFit/>
          </a:bodyPr>
          <a:lstStyle/>
          <a:p>
            <a:r>
              <a:rPr lang="en-US" sz="1600" dirty="0">
                <a:hlinkClick r:id="rId6" tooltip="Pulled Elbow In Children, Nursemaid's Elbow - Everything You Need To Know - Dr. Nabil Ebraheim"/>
              </a:rPr>
              <a:t>Pulled Elbow In Children, Nursemaid's Elbow - Everything You Need To Know </a:t>
            </a:r>
            <a:endParaRPr lang="en-US" sz="1600" dirty="0"/>
          </a:p>
        </p:txBody>
      </p:sp>
    </p:spTree>
    <p:extLst>
      <p:ext uri="{BB962C8B-B14F-4D97-AF65-F5344CB8AC3E}">
        <p14:creationId xmlns:p14="http://schemas.microsoft.com/office/powerpoint/2010/main" val="18496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20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20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descr="pap13_fig_09_14clect.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73025" y="2970213"/>
            <a:ext cx="5146675" cy="3808412"/>
          </a:xfrm>
          <a:prstGeom prst="rect">
            <a:avLst/>
          </a:prstGeom>
          <a:noFill/>
          <a:ln w="9525">
            <a:noFill/>
            <a:miter lim="800000"/>
            <a:headEnd/>
            <a:tailEnd/>
          </a:ln>
        </p:spPr>
      </p:pic>
      <p:sp>
        <p:nvSpPr>
          <p:cNvPr id="40963"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5779" name="Rectangle 3"/>
          <p:cNvSpPr>
            <a:spLocks noGrp="1" noChangeArrowheads="1"/>
          </p:cNvSpPr>
          <p:nvPr>
            <p:ph type="body" idx="1"/>
          </p:nvPr>
        </p:nvSpPr>
        <p:spPr>
          <a:xfrm>
            <a:off x="446088" y="908050"/>
            <a:ext cx="8534400" cy="5791200"/>
          </a:xfrm>
        </p:spPr>
        <p:txBody>
          <a:bodyPr/>
          <a:lstStyle/>
          <a:p>
            <a:pPr>
              <a:spcBef>
                <a:spcPct val="0"/>
              </a:spcBef>
            </a:pPr>
            <a:r>
              <a:t>The hip joint is a ball-and-socket joint formed by the femur and the </a:t>
            </a:r>
            <a:r>
              <a:rPr i="1"/>
              <a:t>os coxae</a:t>
            </a:r>
            <a:r>
              <a:t>.</a:t>
            </a:r>
          </a:p>
          <a:p>
            <a:pPr>
              <a:spcBef>
                <a:spcPct val="0"/>
              </a:spcBef>
            </a:pPr>
            <a:endParaRPr/>
          </a:p>
        </p:txBody>
      </p:sp>
      <p:pic>
        <p:nvPicPr>
          <p:cNvPr id="75780" name="Picture 6" descr="pap13_fig_09_14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032375" y="1627188"/>
            <a:ext cx="3979863" cy="305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6802" name="Rectangle 3"/>
          <p:cNvSpPr>
            <a:spLocks noGrp="1" noChangeArrowheads="1"/>
          </p:cNvSpPr>
          <p:nvPr>
            <p:ph type="body" idx="1"/>
          </p:nvPr>
        </p:nvSpPr>
        <p:spPr>
          <a:xfrm>
            <a:off x="446088" y="908050"/>
            <a:ext cx="8534400" cy="5791200"/>
          </a:xfrm>
        </p:spPr>
        <p:txBody>
          <a:bodyPr/>
          <a:lstStyle/>
          <a:p>
            <a:pPr>
              <a:spcBef>
                <a:spcPct val="0"/>
              </a:spcBef>
            </a:pPr>
            <a:r>
              <a:rPr dirty="0"/>
              <a:t>The knee joint is a modified hinge joint. </a:t>
            </a:r>
            <a:r>
              <a:rPr b="1" dirty="0">
                <a:solidFill>
                  <a:schemeClr val="accent6">
                    <a:lumMod val="60000"/>
                    <a:lumOff val="40000"/>
                  </a:schemeClr>
                </a:solidFill>
                <a:effectLst>
                  <a:outerShdw blurRad="38100" dist="38100" dir="2700000" algn="tl">
                    <a:srgbClr val="000000">
                      <a:alpha val="43137"/>
                    </a:srgbClr>
                  </a:outerShdw>
                </a:effectLst>
              </a:rPr>
              <a:t>It is the largest and most complex joint of the body</a:t>
            </a:r>
            <a:r>
              <a:rPr b="1" dirty="0" smtClean="0">
                <a:solidFill>
                  <a:schemeClr val="accent6">
                    <a:lumMod val="60000"/>
                    <a:lumOff val="40000"/>
                  </a:schemeClr>
                </a:solidFill>
                <a:effectLst>
                  <a:outerShdw blurRad="38100" dist="38100" dir="2700000" algn="tl">
                    <a:srgbClr val="000000">
                      <a:alpha val="43137"/>
                    </a:srgbClr>
                  </a:outerShdw>
                </a:effectLst>
              </a:rPr>
              <a:t>. </a:t>
            </a:r>
            <a:r>
              <a:rPr sz="1600" b="1" dirty="0" smtClean="0">
                <a:effectLst>
                  <a:outerShdw blurRad="38100" dist="38100" dir="2700000" algn="tl">
                    <a:srgbClr val="000000">
                      <a:alpha val="43137"/>
                    </a:srgbClr>
                  </a:outerShdw>
                </a:effectLst>
              </a:rPr>
              <a:t>(MADE UP OF 3 JOINTS; lateral, medial, patellar)</a:t>
            </a:r>
            <a:endParaRPr sz="1600" b="1" dirty="0">
              <a:effectLst>
                <a:outerShdw blurRad="38100" dist="38100" dir="2700000" algn="tl">
                  <a:srgbClr val="000000">
                    <a:alpha val="43137"/>
                  </a:srgbClr>
                </a:outerShdw>
              </a:effectLst>
            </a:endParaRPr>
          </a:p>
        </p:txBody>
      </p:sp>
      <p:pic>
        <p:nvPicPr>
          <p:cNvPr id="76803" name="Picture 5" descr="pap13_fig_09_15e.jpg"/>
          <p:cNvPicPr>
            <a:picLocks noChangeAspect="1"/>
          </p:cNvPicPr>
          <p:nvPr/>
        </p:nvPicPr>
        <p:blipFill>
          <a:blip r:embed="rId2" cstate="print"/>
          <a:srcRect/>
          <a:stretch>
            <a:fillRect/>
          </a:stretch>
        </p:blipFill>
        <p:spPr bwMode="auto">
          <a:xfrm>
            <a:off x="185738" y="2669474"/>
            <a:ext cx="4189412" cy="4024312"/>
          </a:xfrm>
          <a:prstGeom prst="rect">
            <a:avLst/>
          </a:prstGeom>
          <a:noFill/>
          <a:ln w="9525">
            <a:noFill/>
            <a:miter lim="800000"/>
            <a:headEnd/>
            <a:tailEnd/>
          </a:ln>
        </p:spPr>
      </p:pic>
      <p:pic>
        <p:nvPicPr>
          <p:cNvPr id="76804" name="Picture 6" descr="pap13_fig_09_15f.jpg"/>
          <p:cNvPicPr>
            <a:picLocks noChangeAspect="1"/>
          </p:cNvPicPr>
          <p:nvPr/>
        </p:nvPicPr>
        <p:blipFill>
          <a:blip r:embed="rId3" cstate="print"/>
          <a:srcRect/>
          <a:stretch>
            <a:fillRect/>
          </a:stretch>
        </p:blipFill>
        <p:spPr bwMode="auto">
          <a:xfrm>
            <a:off x="4449763" y="2762565"/>
            <a:ext cx="4433887" cy="402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pap13_fig_09_15c.jpg"/>
          <p:cNvPicPr>
            <a:picLocks noChangeAspect="1"/>
          </p:cNvPicPr>
          <p:nvPr/>
        </p:nvPicPr>
        <p:blipFill>
          <a:blip r:embed="rId2" cstate="print"/>
          <a:srcRect/>
          <a:stretch>
            <a:fillRect/>
          </a:stretch>
        </p:blipFill>
        <p:spPr bwMode="auto">
          <a:xfrm>
            <a:off x="1533525" y="1635125"/>
            <a:ext cx="6076950" cy="4949825"/>
          </a:xfrm>
          <a:prstGeom prst="rect">
            <a:avLst/>
          </a:prstGeom>
          <a:noFill/>
          <a:ln w="9525">
            <a:noFill/>
            <a:miter lim="800000"/>
            <a:headEnd/>
            <a:tailEnd/>
          </a:ln>
        </p:spPr>
      </p:pic>
      <p:sp>
        <p:nvSpPr>
          <p:cNvPr id="41987"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7827" name="Rectangle 3"/>
          <p:cNvSpPr>
            <a:spLocks noGrp="1" noChangeArrowheads="1"/>
          </p:cNvSpPr>
          <p:nvPr>
            <p:ph type="body" idx="1"/>
          </p:nvPr>
        </p:nvSpPr>
        <p:spPr>
          <a:xfrm>
            <a:off x="446088" y="908050"/>
            <a:ext cx="8534400" cy="5791200"/>
          </a:xfrm>
        </p:spPr>
        <p:txBody>
          <a:bodyPr/>
          <a:lstStyle/>
          <a:p>
            <a:pPr>
              <a:spcBef>
                <a:spcPct val="0"/>
              </a:spcBef>
            </a:pPr>
            <a:r>
              <a:t>The knee joint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8850" name="Rectangle 3"/>
          <p:cNvSpPr>
            <a:spLocks noGrp="1" noChangeArrowheads="1"/>
          </p:cNvSpPr>
          <p:nvPr>
            <p:ph type="body" idx="1"/>
          </p:nvPr>
        </p:nvSpPr>
        <p:spPr>
          <a:xfrm>
            <a:off x="446088" y="908050"/>
            <a:ext cx="8534400" cy="5791200"/>
          </a:xfrm>
        </p:spPr>
        <p:txBody>
          <a:bodyPr/>
          <a:lstStyle/>
          <a:p>
            <a:pPr>
              <a:spcBef>
                <a:spcPct val="0"/>
              </a:spcBef>
            </a:pPr>
            <a:r>
              <a:t>The knee joint</a:t>
            </a:r>
          </a:p>
        </p:txBody>
      </p:sp>
      <p:pic>
        <p:nvPicPr>
          <p:cNvPr id="78851" name="Picture 6" descr="pap13_fig_09_15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92075" y="2084388"/>
            <a:ext cx="4168775" cy="4397375"/>
          </a:xfrm>
          <a:prstGeom prst="rect">
            <a:avLst/>
          </a:prstGeom>
          <a:noFill/>
          <a:ln w="9525">
            <a:noFill/>
            <a:miter lim="800000"/>
            <a:headEnd/>
            <a:tailEnd/>
          </a:ln>
        </p:spPr>
      </p:pic>
      <p:pic>
        <p:nvPicPr>
          <p:cNvPr id="78852" name="Picture 7" descr="pap13_fig_09_15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344988" y="2573338"/>
            <a:ext cx="4662487"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41090" y="218399"/>
            <a:ext cx="5202910" cy="792162"/>
          </a:xfrm>
          <a:prstGeom prst="rect">
            <a:avLst/>
          </a:prstGeom>
        </p:spPr>
        <p:txBody>
          <a:bodyPr vert="horz" lIns="91440" tIns="45720" rIns="91440" bIns="45720" rtlCol="0" anchor="ctr">
            <a:noAutofit/>
          </a:bodyPr>
          <a:lstStyle/>
          <a:p>
            <a:pPr algn="ctr" eaLnBrk="0" hangingPunct="0">
              <a:defRPr/>
            </a:pP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Autologous</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Chondrocyte</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 Implantation</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1" name="Rounded Rectangular Callout 10"/>
          <p:cNvSpPr/>
          <p:nvPr/>
        </p:nvSpPr>
        <p:spPr>
          <a:xfrm>
            <a:off x="5486400" y="1156446"/>
            <a:ext cx="3657599" cy="4568079"/>
          </a:xfrm>
          <a:prstGeom prst="wedgeRoundRectCallout">
            <a:avLst>
              <a:gd name="adj1" fmla="val 22701"/>
              <a:gd name="adj2" fmla="val 56646"/>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solidFill>
                <a:effectLst>
                  <a:outerShdw blurRad="38100" dist="38100" dir="2700000" algn="tl">
                    <a:srgbClr val="000000">
                      <a:alpha val="43137"/>
                    </a:srgbClr>
                  </a:outerShdw>
                </a:effectLst>
              </a:rPr>
              <a:t>An alternative, partial, or total knee replacement that occur when there is damage to articular cartilage in the knee joint (usually trauma-not arthritis), especially involving the femur.  In the procedure, healthy </a:t>
            </a:r>
            <a:r>
              <a:rPr lang="en-US" sz="1600" dirty="0" err="1" smtClean="0">
                <a:solidFill>
                  <a:prstClr val="black"/>
                </a:solidFill>
                <a:effectLst>
                  <a:outerShdw blurRad="38100" dist="38100" dir="2700000" algn="tl">
                    <a:srgbClr val="000000">
                      <a:alpha val="43137"/>
                    </a:srgbClr>
                  </a:outerShdw>
                </a:effectLst>
              </a:rPr>
              <a:t>chondrocytes</a:t>
            </a:r>
            <a:r>
              <a:rPr lang="en-US" sz="1600" dirty="0" smtClean="0">
                <a:solidFill>
                  <a:prstClr val="black"/>
                </a:solidFill>
                <a:effectLst>
                  <a:outerShdw blurRad="38100" dist="38100" dir="2700000" algn="tl">
                    <a:srgbClr val="000000">
                      <a:alpha val="43137"/>
                    </a:srgbClr>
                  </a:outerShdw>
                </a:effectLst>
              </a:rPr>
              <a:t> are taken from the area of the femoral </a:t>
            </a:r>
            <a:r>
              <a:rPr lang="en-US" sz="1600" dirty="0" err="1" smtClean="0">
                <a:solidFill>
                  <a:prstClr val="black"/>
                </a:solidFill>
                <a:effectLst>
                  <a:outerShdw blurRad="38100" dist="38100" dir="2700000" algn="tl">
                    <a:srgbClr val="000000">
                      <a:alpha val="43137"/>
                    </a:srgbClr>
                  </a:outerShdw>
                </a:effectLst>
              </a:rPr>
              <a:t>condyle</a:t>
            </a:r>
            <a:r>
              <a:rPr lang="en-US" sz="1600" dirty="0" smtClean="0">
                <a:solidFill>
                  <a:prstClr val="black"/>
                </a:solidFill>
                <a:effectLst>
                  <a:outerShdw blurRad="38100" dist="38100" dir="2700000" algn="tl">
                    <a:srgbClr val="000000">
                      <a:alpha val="43137"/>
                    </a:srgbClr>
                  </a:outerShdw>
                </a:effectLst>
              </a:rPr>
              <a:t> that is not weight-bearing and sent to a laboratory to be cultured for 4-5 weeks in order to generate 5-10 million cells.  Then the implantation takes place.  Dead cartilage is removed from the damaged area, then the </a:t>
            </a:r>
            <a:r>
              <a:rPr lang="en-US" sz="1600" dirty="0" err="1" smtClean="0">
                <a:solidFill>
                  <a:prstClr val="black"/>
                </a:solidFill>
                <a:effectLst>
                  <a:outerShdw blurRad="38100" dist="38100" dir="2700000" algn="tl">
                    <a:srgbClr val="000000">
                      <a:alpha val="43137"/>
                    </a:srgbClr>
                  </a:outerShdw>
                </a:effectLst>
              </a:rPr>
              <a:t>chondrocytes</a:t>
            </a:r>
            <a:r>
              <a:rPr lang="en-US" sz="1600" dirty="0" smtClean="0">
                <a:solidFill>
                  <a:prstClr val="black"/>
                </a:solidFill>
                <a:effectLst>
                  <a:outerShdw blurRad="38100" dist="38100" dir="2700000" algn="tl">
                    <a:srgbClr val="000000">
                      <a:alpha val="43137"/>
                    </a:srgbClr>
                  </a:outerShdw>
                </a:effectLst>
              </a:rPr>
              <a:t> are injected under the </a:t>
            </a:r>
            <a:r>
              <a:rPr lang="en-US" sz="1600" dirty="0" err="1" smtClean="0">
                <a:solidFill>
                  <a:prstClr val="black"/>
                </a:solidFill>
                <a:effectLst>
                  <a:outerShdw blurRad="38100" dist="38100" dir="2700000" algn="tl">
                    <a:srgbClr val="000000">
                      <a:alpha val="43137"/>
                    </a:srgbClr>
                  </a:outerShdw>
                </a:effectLst>
              </a:rPr>
              <a:t>periosteum</a:t>
            </a:r>
            <a:r>
              <a:rPr lang="en-US" sz="1600" dirty="0" smtClean="0">
                <a:solidFill>
                  <a:prstClr val="black"/>
                </a:solidFill>
                <a:effectLst>
                  <a:outerShdw blurRad="38100" dist="38100" dir="2700000" algn="tl">
                    <a:srgbClr val="000000">
                      <a:alpha val="43137"/>
                    </a:srgbClr>
                  </a:outerShdw>
                </a:effectLst>
              </a:rPr>
              <a:t> where they will grow and mature over time.</a:t>
            </a:r>
            <a:endParaRPr lang="en-US" sz="1600" dirty="0">
              <a:solidFill>
                <a:prstClr val="black"/>
              </a:solidFill>
              <a:effectLst>
                <a:outerShdw blurRad="38100" dist="38100" dir="2700000" algn="tl">
                  <a:srgbClr val="000000">
                    <a:alpha val="43137"/>
                  </a:srgbClr>
                </a:outerShdw>
              </a:effectLst>
            </a:endParaRPr>
          </a:p>
        </p:txBody>
      </p:sp>
      <p:pic>
        <p:nvPicPr>
          <p:cNvPr id="6150" name="Picture 6" descr="http://classes.midlandstech.edu/carterp/Courses/bio110/chap06/Slide30.JPG"/>
          <p:cNvPicPr>
            <a:picLocks noChangeAspect="1" noChangeArrowheads="1"/>
          </p:cNvPicPr>
          <p:nvPr/>
        </p:nvPicPr>
        <p:blipFill>
          <a:blip r:embed="rId3" cstate="print"/>
          <a:srcRect/>
          <a:stretch>
            <a:fillRect/>
          </a:stretch>
        </p:blipFill>
        <p:spPr bwMode="auto">
          <a:xfrm>
            <a:off x="154967" y="614480"/>
            <a:ext cx="4978394" cy="2528771"/>
          </a:xfrm>
          <a:prstGeom prst="rect">
            <a:avLst/>
          </a:prstGeom>
          <a:noFill/>
        </p:spPr>
      </p:pic>
      <p:pic>
        <p:nvPicPr>
          <p:cNvPr id="6152" name="Picture 8" descr="http://www.jointsurgery.in/wp-content/uploads/2010/08/cartilage_injure61.jpg"/>
          <p:cNvPicPr>
            <a:picLocks noChangeAspect="1" noChangeArrowheads="1"/>
          </p:cNvPicPr>
          <p:nvPr/>
        </p:nvPicPr>
        <p:blipFill>
          <a:blip r:embed="rId4" cstate="print"/>
          <a:srcRect/>
          <a:stretch>
            <a:fillRect/>
          </a:stretch>
        </p:blipFill>
        <p:spPr bwMode="auto">
          <a:xfrm>
            <a:off x="10830" y="3429000"/>
            <a:ext cx="5686568" cy="3048000"/>
          </a:xfrm>
          <a:prstGeom prst="rect">
            <a:avLst/>
          </a:prstGeom>
          <a:noFill/>
        </p:spPr>
      </p:pic>
    </p:spTree>
    <p:extLst>
      <p:ext uri="{BB962C8B-B14F-4D97-AF65-F5344CB8AC3E}">
        <p14:creationId xmlns:p14="http://schemas.microsoft.com/office/powerpoint/2010/main" val="8449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2000"/>
                                        <p:tgtEl>
                                          <p:spTgt spid="61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fade">
                                      <p:cBhvr>
                                        <p:cTn id="22"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b="3386"/>
          <a:stretch>
            <a:fillRect/>
          </a:stretch>
        </p:blipFill>
        <p:spPr bwMode="auto">
          <a:xfrm>
            <a:off x="3830638" y="3124200"/>
            <a:ext cx="5184775" cy="3505200"/>
          </a:xfrm>
          <a:prstGeom prst="rect">
            <a:avLst/>
          </a:prstGeom>
          <a:noFill/>
          <a:ln w="9525">
            <a:noFill/>
            <a:miter lim="800000"/>
            <a:headEnd/>
            <a:tailEnd/>
          </a:ln>
        </p:spPr>
      </p:pic>
      <p:sp>
        <p:nvSpPr>
          <p:cNvPr id="7" name="Rectangle 2"/>
          <p:cNvSpPr>
            <a:spLocks noGrp="1" noChangeArrowheads="1"/>
          </p:cNvSpPr>
          <p:nvPr>
            <p:ph type="title"/>
          </p:nvPr>
        </p:nvSpPr>
        <p:spPr>
          <a:xfrm>
            <a:off x="0" y="176213"/>
            <a:ext cx="9144000" cy="838200"/>
          </a:xfrm>
        </p:spPr>
        <p:txBody>
          <a:bodyPr/>
          <a:lstStyle/>
          <a:p>
            <a:pPr fontAlgn="auto">
              <a:spcAft>
                <a:spcPts val="0"/>
              </a:spcAft>
              <a:defRPr/>
            </a:pPr>
            <a:r>
              <a:rPr dirty="0" smtClean="0"/>
              <a:t>Classification by Structure</a:t>
            </a:r>
            <a:endParaRPr dirty="0"/>
          </a:p>
        </p:txBody>
      </p:sp>
      <p:sp>
        <p:nvSpPr>
          <p:cNvPr id="13315" name="Rectangle 3"/>
          <p:cNvSpPr>
            <a:spLocks noGrp="1" noChangeArrowheads="1"/>
          </p:cNvSpPr>
          <p:nvPr>
            <p:ph idx="1"/>
          </p:nvPr>
        </p:nvSpPr>
        <p:spPr>
          <a:xfrm>
            <a:off x="446088" y="908050"/>
            <a:ext cx="8534400" cy="5791200"/>
          </a:xfrm>
        </p:spPr>
        <p:txBody>
          <a:bodyPr/>
          <a:lstStyle/>
          <a:p>
            <a:pPr>
              <a:spcBef>
                <a:spcPct val="0"/>
              </a:spcBef>
            </a:pPr>
            <a:r>
              <a:rPr b="1" dirty="0">
                <a:solidFill>
                  <a:srgbClr val="008000"/>
                </a:solidFill>
              </a:rPr>
              <a:t>Cartilaginous joints</a:t>
            </a:r>
            <a:r>
              <a:rPr b="1" dirty="0">
                <a:solidFill>
                  <a:srgbClr val="0099CC"/>
                </a:solidFill>
              </a:rPr>
              <a:t> </a:t>
            </a:r>
            <a:r>
              <a:rPr dirty="0"/>
              <a:t>consist of a bar of cartilage between two </a:t>
            </a:r>
            <a:r>
              <a:rPr dirty="0" smtClean="0"/>
              <a:t>bones (2 types: </a:t>
            </a:r>
            <a:r>
              <a:rPr dirty="0" err="1" smtClean="0"/>
              <a:t>synchondrosis</a:t>
            </a:r>
            <a:r>
              <a:rPr dirty="0" smtClean="0"/>
              <a:t>; symphysis)</a:t>
            </a:r>
          </a:p>
          <a:p>
            <a:pPr lvl="1">
              <a:spcBef>
                <a:spcPct val="0"/>
              </a:spcBef>
            </a:pPr>
            <a:r>
              <a:rPr dirty="0" smtClean="0"/>
              <a:t>They </a:t>
            </a:r>
            <a:r>
              <a:rPr dirty="0"/>
              <a:t>lack a synovial cavity and provide </a:t>
            </a:r>
            <a:r>
              <a:rPr dirty="0" smtClean="0"/>
              <a:t>little or no movement.</a:t>
            </a:r>
          </a:p>
          <a:p>
            <a:pPr lvl="2">
              <a:spcBef>
                <a:spcPct val="0"/>
              </a:spcBef>
            </a:pPr>
            <a:r>
              <a:rPr lang="en-US" b="1" dirty="0" err="1" smtClean="0">
                <a:effectLst>
                  <a:outerShdw blurRad="38100" dist="38100" dir="2700000" algn="tl">
                    <a:srgbClr val="000000">
                      <a:alpha val="43137"/>
                    </a:srgbClr>
                  </a:outerShdw>
                </a:effectLst>
              </a:rPr>
              <a:t>Synchondrosis</a:t>
            </a:r>
            <a:r>
              <a:rPr lang="en-US" dirty="0" smtClean="0"/>
              <a:t>: epiphyseal plate</a:t>
            </a:r>
            <a:endParaRPr dirty="0"/>
          </a:p>
          <a:p>
            <a:pPr lvl="2">
              <a:spcBef>
                <a:spcPct val="0"/>
              </a:spcBef>
              <a:buFont typeface="Arial" charset="0"/>
              <a:buChar char="•"/>
            </a:pPr>
            <a:r>
              <a:rPr b="1" smtClean="0">
                <a:effectLst>
                  <a:outerShdw blurRad="38100" dist="38100" dir="2700000" algn="tl">
                    <a:srgbClr val="000000">
                      <a:alpha val="43137"/>
                    </a:srgbClr>
                  </a:outerShdw>
                </a:effectLst>
              </a:rPr>
              <a:t>Symphysis:</a:t>
            </a:r>
            <a:r>
              <a:rPr b="1" smtClean="0"/>
              <a:t> </a:t>
            </a:r>
            <a:r>
              <a:rPr lang="en-US" b="1"/>
              <a:t>Pubic </a:t>
            </a:r>
            <a:r>
              <a:rPr lang="en-US" b="1" smtClean="0"/>
              <a:t>symphysis </a:t>
            </a:r>
            <a:r>
              <a:rPr smtClean="0"/>
              <a:t>and </a:t>
            </a:r>
            <a:endParaRPr dirty="0"/>
          </a:p>
          <a:p>
            <a:pPr lvl="2">
              <a:spcBef>
                <a:spcPct val="0"/>
              </a:spcBef>
              <a:buFont typeface="Arial" charset="0"/>
              <a:buNone/>
            </a:pPr>
            <a:r>
              <a:rPr dirty="0"/>
              <a:t>	the </a:t>
            </a:r>
            <a:r>
              <a:rPr b="1" dirty="0"/>
              <a:t>intervertebral disks</a:t>
            </a:r>
          </a:p>
          <a:p>
            <a:pPr lvl="2">
              <a:spcBef>
                <a:spcPct val="0"/>
              </a:spcBef>
              <a:buFont typeface="Arial" charset="0"/>
              <a:buNone/>
            </a:pPr>
            <a:r>
              <a:rPr dirty="0"/>
              <a:t>	of the spine</a:t>
            </a:r>
          </a:p>
        </p:txBody>
      </p:sp>
      <p:cxnSp>
        <p:nvCxnSpPr>
          <p:cNvPr id="3" name="Straight Arrow Connector 2"/>
          <p:cNvCxnSpPr/>
          <p:nvPr/>
        </p:nvCxnSpPr>
        <p:spPr>
          <a:xfrm flipH="1" flipV="1">
            <a:off x="6932428" y="2211572"/>
            <a:ext cx="95693" cy="2870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5337544" y="2211572"/>
            <a:ext cx="2604977" cy="2870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040372" y="2828260"/>
            <a:ext cx="2817628" cy="16267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349256" y="2828260"/>
            <a:ext cx="4593265" cy="935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964866" y="776176"/>
            <a:ext cx="3050548" cy="467833"/>
          </a:xfrm>
          <a:prstGeom prst="wedgeRoundRectCallout">
            <a:avLst>
              <a:gd name="adj1" fmla="val 6995"/>
              <a:gd name="adj2" fmla="val 25355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accent2">
                    <a:lumMod val="50000"/>
                  </a:schemeClr>
                </a:solidFill>
              </a:rPr>
              <a:t>Specify joint types…based on </a:t>
            </a:r>
            <a:r>
              <a:rPr lang="en-US" sz="1800" dirty="0" err="1" smtClean="0">
                <a:solidFill>
                  <a:schemeClr val="accent2">
                    <a:lumMod val="50000"/>
                  </a:schemeClr>
                </a:solidFill>
              </a:rPr>
              <a:t>mov’t</a:t>
            </a:r>
            <a:endParaRPr lang="en-US" sz="1800" dirty="0">
              <a:solidFill>
                <a:schemeClr val="accent2">
                  <a:lumMod val="50000"/>
                </a:schemeClr>
              </a:solidFill>
            </a:endParaRPr>
          </a:p>
        </p:txBody>
      </p:sp>
      <p:sp>
        <p:nvSpPr>
          <p:cNvPr id="12" name="Rounded Rectangular Callout 11"/>
          <p:cNvSpPr/>
          <p:nvPr/>
        </p:nvSpPr>
        <p:spPr>
          <a:xfrm>
            <a:off x="74428" y="4455042"/>
            <a:ext cx="1137684" cy="2170815"/>
          </a:xfrm>
          <a:prstGeom prst="wedgeRoundRectCallout">
            <a:avLst>
              <a:gd name="adj1" fmla="val 79102"/>
              <a:gd name="adj2" fmla="val -25618"/>
              <a:gd name="adj3" fmla="val 16667"/>
            </a:avLst>
          </a:prstGeom>
          <a:solidFill>
            <a:schemeClr val="accent6">
              <a:lumMod val="50000"/>
              <a:alpha val="8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Symph-yses</a:t>
            </a:r>
            <a:r>
              <a:rPr lang="en-US" sz="1800" dirty="0" smtClean="0"/>
              <a:t> only occur in axial skeleton</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Selected Joints of the Body</a:t>
            </a:r>
          </a:p>
        </p:txBody>
      </p:sp>
      <p:sp>
        <p:nvSpPr>
          <p:cNvPr id="79874" name="Rectangle 3"/>
          <p:cNvSpPr>
            <a:spLocks noGrp="1" noChangeArrowheads="1"/>
          </p:cNvSpPr>
          <p:nvPr>
            <p:ph type="body" idx="1"/>
          </p:nvPr>
        </p:nvSpPr>
        <p:spPr>
          <a:xfrm>
            <a:off x="446088" y="908050"/>
            <a:ext cx="8534400" cy="5791200"/>
          </a:xfrm>
        </p:spPr>
        <p:txBody>
          <a:bodyPr/>
          <a:lstStyle/>
          <a:p>
            <a:pPr>
              <a:spcBef>
                <a:spcPct val="0"/>
              </a:spcBef>
            </a:pPr>
            <a:r>
              <a:t>The knee joint</a:t>
            </a:r>
          </a:p>
        </p:txBody>
      </p:sp>
      <p:pic>
        <p:nvPicPr>
          <p:cNvPr id="79875" name="Picture 8" descr="pap13_fig_09_15h.jpg"/>
          <p:cNvPicPr>
            <a:picLocks noChangeAspect="1"/>
          </p:cNvPicPr>
          <p:nvPr/>
        </p:nvPicPr>
        <p:blipFill>
          <a:blip r:embed="rId2" cstate="print"/>
          <a:srcRect/>
          <a:stretch>
            <a:fillRect/>
          </a:stretch>
        </p:blipFill>
        <p:spPr bwMode="auto">
          <a:xfrm>
            <a:off x="1836738" y="1787525"/>
            <a:ext cx="5470525"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Swollen Knee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3428999"/>
          </a:xfrm>
          <a:prstGeom prst="wedgeRoundRectCallout">
            <a:avLst>
              <a:gd name="adj1" fmla="val 30611"/>
              <a:gd name="adj2" fmla="val 8846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May occur immediately or hours after an injury.  Initial swelling is due to escape of blood from damaged blood vessels.  Delayed swelling is due to excessive production of synovial fluid, a condition referred to as “water on the knee.”</a:t>
            </a:r>
          </a:p>
        </p:txBody>
      </p:sp>
      <p:pic>
        <p:nvPicPr>
          <p:cNvPr id="5122" name="Picture 2" descr="http://stek.org/wp-content/uploads/2012/05/Problems-of-swollen-knee.jpg"/>
          <p:cNvPicPr>
            <a:picLocks noChangeAspect="1" noChangeArrowheads="1"/>
          </p:cNvPicPr>
          <p:nvPr/>
        </p:nvPicPr>
        <p:blipFill>
          <a:blip r:embed="rId3" cstate="print"/>
          <a:srcRect/>
          <a:stretch>
            <a:fillRect/>
          </a:stretch>
        </p:blipFill>
        <p:spPr bwMode="auto">
          <a:xfrm>
            <a:off x="255494" y="716149"/>
            <a:ext cx="4557246" cy="3417936"/>
          </a:xfrm>
          <a:prstGeom prst="rect">
            <a:avLst/>
          </a:prstGeom>
          <a:noFill/>
        </p:spPr>
      </p:pic>
      <p:pic>
        <p:nvPicPr>
          <p:cNvPr id="5124" name="Picture 4" descr="http://byebyedoctor.com/wp-content/uploads/2011/05/swollen-knee-4.jpg"/>
          <p:cNvPicPr>
            <a:picLocks noChangeAspect="1" noChangeArrowheads="1"/>
          </p:cNvPicPr>
          <p:nvPr/>
        </p:nvPicPr>
        <p:blipFill>
          <a:blip r:embed="rId4" cstate="print"/>
          <a:srcRect/>
          <a:stretch>
            <a:fillRect/>
          </a:stretch>
        </p:blipFill>
        <p:spPr bwMode="auto">
          <a:xfrm>
            <a:off x="524435" y="2780386"/>
            <a:ext cx="2979457" cy="3767772"/>
          </a:xfrm>
          <a:prstGeom prst="rect">
            <a:avLst/>
          </a:prstGeom>
          <a:noFill/>
        </p:spPr>
      </p:pic>
    </p:spTree>
    <p:extLst>
      <p:ext uri="{BB962C8B-B14F-4D97-AF65-F5344CB8AC3E}">
        <p14:creationId xmlns:p14="http://schemas.microsoft.com/office/powerpoint/2010/main" val="118930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“Unhappy Triad”</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3428999"/>
          </a:xfrm>
          <a:prstGeom prst="wedgeRoundRectCallout">
            <a:avLst>
              <a:gd name="adj1" fmla="val 30611"/>
              <a:gd name="adj2" fmla="val 8930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Applied to a knee injury that involves damage to the three components of the knee at the same time: the </a:t>
            </a:r>
            <a:r>
              <a:rPr lang="en-US" sz="2000" dirty="0" err="1" smtClean="0">
                <a:solidFill>
                  <a:prstClr val="black"/>
                </a:solidFill>
                <a:effectLst>
                  <a:outerShdw blurRad="38100" dist="38100" dir="2700000" algn="tl">
                    <a:srgbClr val="000000">
                      <a:alpha val="43137"/>
                    </a:srgbClr>
                  </a:outerShdw>
                </a:effectLst>
              </a:rPr>
              <a:t>tibial</a:t>
            </a:r>
            <a:r>
              <a:rPr lang="en-US" sz="2000" dirty="0" smtClean="0">
                <a:solidFill>
                  <a:prstClr val="black"/>
                </a:solidFill>
                <a:effectLst>
                  <a:outerShdw blurRad="38100" dist="38100" dir="2700000" algn="tl">
                    <a:srgbClr val="000000">
                      <a:alpha val="43137"/>
                    </a:srgbClr>
                  </a:outerShdw>
                </a:effectLst>
              </a:rPr>
              <a:t> collateral ligament, the medial meniscus, and the anterior </a:t>
            </a:r>
            <a:r>
              <a:rPr lang="en-US" sz="2000" dirty="0" err="1" smtClean="0">
                <a:solidFill>
                  <a:prstClr val="black"/>
                </a:solidFill>
                <a:effectLst>
                  <a:outerShdw blurRad="38100" dist="38100" dir="2700000" algn="tl">
                    <a:srgbClr val="000000">
                      <a:alpha val="43137"/>
                    </a:srgbClr>
                  </a:outerShdw>
                </a:effectLst>
              </a:rPr>
              <a:t>cruciate</a:t>
            </a:r>
            <a:r>
              <a:rPr lang="en-US" sz="2000" dirty="0" smtClean="0">
                <a:solidFill>
                  <a:prstClr val="black"/>
                </a:solidFill>
                <a:effectLst>
                  <a:outerShdw blurRad="38100" dist="38100" dir="2700000" algn="tl">
                    <a:srgbClr val="000000">
                      <a:alpha val="43137"/>
                    </a:srgbClr>
                  </a:outerShdw>
                </a:effectLst>
              </a:rPr>
              <a:t> ligament.</a:t>
            </a:r>
          </a:p>
        </p:txBody>
      </p:sp>
      <p:pic>
        <p:nvPicPr>
          <p:cNvPr id="4098" name="Picture 2" descr="http://www.epainassist.com/images/Unhappy-Triad.jpg"/>
          <p:cNvPicPr>
            <a:picLocks noChangeAspect="1" noChangeArrowheads="1"/>
          </p:cNvPicPr>
          <p:nvPr/>
        </p:nvPicPr>
        <p:blipFill>
          <a:blip r:embed="rId3" cstate="print"/>
          <a:srcRect/>
          <a:stretch>
            <a:fillRect/>
          </a:stretch>
        </p:blipFill>
        <p:spPr bwMode="auto">
          <a:xfrm>
            <a:off x="513539" y="721659"/>
            <a:ext cx="4045014" cy="4159623"/>
          </a:xfrm>
          <a:prstGeom prst="rect">
            <a:avLst/>
          </a:prstGeom>
          <a:noFill/>
        </p:spPr>
      </p:pic>
      <p:pic>
        <p:nvPicPr>
          <p:cNvPr id="4100" name="Picture 4" descr="http://images.radiopaedia.org/images/574476/f37ddd0e7d2bd810cc72b09b208c0e.jpg"/>
          <p:cNvPicPr>
            <a:picLocks noChangeAspect="1" noChangeArrowheads="1"/>
          </p:cNvPicPr>
          <p:nvPr/>
        </p:nvPicPr>
        <p:blipFill>
          <a:blip r:embed="rId4" cstate="print"/>
          <a:srcRect/>
          <a:stretch>
            <a:fillRect/>
          </a:stretch>
        </p:blipFill>
        <p:spPr bwMode="auto">
          <a:xfrm>
            <a:off x="658970" y="2566336"/>
            <a:ext cx="3430430" cy="3861360"/>
          </a:xfrm>
          <a:prstGeom prst="rect">
            <a:avLst/>
          </a:prstGeom>
          <a:noFill/>
        </p:spPr>
      </p:pic>
      <p:sp>
        <p:nvSpPr>
          <p:cNvPr id="2" name="Rounded Rectangular Callout 1"/>
          <p:cNvSpPr/>
          <p:nvPr/>
        </p:nvSpPr>
        <p:spPr>
          <a:xfrm>
            <a:off x="6305107" y="4268633"/>
            <a:ext cx="2696915" cy="973217"/>
          </a:xfrm>
          <a:prstGeom prst="wedgeRoundRectCallout">
            <a:avLst>
              <a:gd name="adj1" fmla="val 5847"/>
              <a:gd name="adj2" fmla="val -111616"/>
              <a:gd name="adj3" fmla="val 16667"/>
            </a:avLst>
          </a:prstGeom>
          <a:solidFill>
            <a:schemeClr val="accent5">
              <a:lumMod val="50000"/>
              <a:alpha val="89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Prevents knee hyperextension; Stretched or torn in 70% of knee injuries</a:t>
            </a:r>
            <a:endParaRPr lang="en-US" sz="1600" dirty="0"/>
          </a:p>
        </p:txBody>
      </p:sp>
      <p:sp>
        <p:nvSpPr>
          <p:cNvPr id="11" name="Rounded Rectangular Callout 10"/>
          <p:cNvSpPr/>
          <p:nvPr/>
        </p:nvSpPr>
        <p:spPr>
          <a:xfrm>
            <a:off x="4401879" y="4114709"/>
            <a:ext cx="1594674" cy="1892686"/>
          </a:xfrm>
          <a:prstGeom prst="wedgeRoundRectCallout">
            <a:avLst>
              <a:gd name="adj1" fmla="val 105592"/>
              <a:gd name="adj2" fmla="val -89292"/>
              <a:gd name="adj3" fmla="val 16667"/>
            </a:avLst>
          </a:prstGeom>
          <a:solidFill>
            <a:schemeClr val="accent5">
              <a:lumMod val="50000"/>
              <a:alpha val="89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Compensates for irregular shapes &amp; circulates synovial fluid</a:t>
            </a:r>
            <a:endParaRPr lang="en-US" sz="1600" dirty="0"/>
          </a:p>
        </p:txBody>
      </p:sp>
      <p:sp>
        <p:nvSpPr>
          <p:cNvPr id="12" name="Rounded Rectangular Callout 11"/>
          <p:cNvSpPr/>
          <p:nvPr/>
        </p:nvSpPr>
        <p:spPr>
          <a:xfrm>
            <a:off x="5210135" y="917854"/>
            <a:ext cx="2657958" cy="655765"/>
          </a:xfrm>
          <a:prstGeom prst="wedgeRoundRectCallout">
            <a:avLst>
              <a:gd name="adj1" fmla="val 26948"/>
              <a:gd name="adj2" fmla="val 231688"/>
              <a:gd name="adj3" fmla="val 16667"/>
            </a:avLst>
          </a:prstGeom>
          <a:solidFill>
            <a:schemeClr val="accent5">
              <a:lumMod val="50000"/>
              <a:alpha val="89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Strengthens medial side; </a:t>
            </a:r>
            <a:endParaRPr lang="en-US" sz="1800" dirty="0"/>
          </a:p>
        </p:txBody>
      </p:sp>
      <p:pic>
        <p:nvPicPr>
          <p:cNvPr id="13" name="Picture 7" descr="pap13_fig_09_15b.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4952018" y="5061052"/>
            <a:ext cx="3174192" cy="2036152"/>
          </a:xfrm>
          <a:prstGeom prst="rect">
            <a:avLst/>
          </a:prstGeom>
          <a:noFill/>
          <a:ln w="9525">
            <a:noFill/>
            <a:miter lim="800000"/>
            <a:headEnd/>
            <a:tailEnd/>
          </a:ln>
        </p:spPr>
      </p:pic>
      <p:pic>
        <p:nvPicPr>
          <p:cNvPr id="14" name="Picture 6" descr="pap13_fig_09_15a.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513539" y="2682594"/>
            <a:ext cx="4168775" cy="4397375"/>
          </a:xfrm>
          <a:prstGeom prst="rect">
            <a:avLst/>
          </a:prstGeom>
          <a:noFill/>
          <a:ln w="9525">
            <a:noFill/>
            <a:miter lim="800000"/>
            <a:headEnd/>
            <a:tailEnd/>
          </a:ln>
        </p:spPr>
      </p:pic>
      <p:sp>
        <p:nvSpPr>
          <p:cNvPr id="4" name="Oval 3"/>
          <p:cNvSpPr/>
          <p:nvPr/>
        </p:nvSpPr>
        <p:spPr>
          <a:xfrm>
            <a:off x="3499938" y="5528930"/>
            <a:ext cx="914400" cy="680484"/>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034129" y="5542258"/>
            <a:ext cx="786418" cy="46513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6581" y="3200309"/>
            <a:ext cx="1059831" cy="914400"/>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59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animBg="1"/>
      <p:bldP spid="11" grpId="0" animBg="1"/>
      <p:bldP spid="12" grpId="0" animBg="1"/>
      <p:bldP spid="4" grpId="0" animBg="1"/>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40341"/>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Dislocated Knee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3428999"/>
          </a:xfrm>
          <a:prstGeom prst="wedgeRoundRectCallout">
            <a:avLst>
              <a:gd name="adj1" fmla="val 31317"/>
              <a:gd name="adj2" fmla="val 8874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Refers to the displacement of the tibia relative to the femur. Most common type is dislocation </a:t>
            </a:r>
            <a:r>
              <a:rPr lang="en-US" sz="2000" dirty="0" err="1" smtClean="0">
                <a:solidFill>
                  <a:prstClr val="black"/>
                </a:solidFill>
                <a:effectLst>
                  <a:outerShdw blurRad="38100" dist="38100" dir="2700000" algn="tl">
                    <a:srgbClr val="000000">
                      <a:alpha val="43137"/>
                    </a:srgbClr>
                  </a:outerShdw>
                </a:effectLst>
              </a:rPr>
              <a:t>anteriorly</a:t>
            </a:r>
            <a:r>
              <a:rPr lang="en-US" sz="2000" dirty="0" smtClean="0">
                <a:solidFill>
                  <a:prstClr val="black"/>
                </a:solidFill>
                <a:effectLst>
                  <a:outerShdw blurRad="38100" dist="38100" dir="2700000" algn="tl">
                    <a:srgbClr val="000000">
                      <a:alpha val="43137"/>
                    </a:srgbClr>
                  </a:outerShdw>
                </a:effectLst>
              </a:rPr>
              <a:t>, which results in hyperextension of the knee. If no surgery is required, treatment involves P.R.I.C.E.</a:t>
            </a:r>
          </a:p>
        </p:txBody>
      </p:sp>
      <p:pic>
        <p:nvPicPr>
          <p:cNvPr id="3074" name="Picture 2" descr="http://images.emedicinehealth.com/images/illustrations/knee-dislocation.jpg"/>
          <p:cNvPicPr>
            <a:picLocks noChangeAspect="1" noChangeArrowheads="1"/>
          </p:cNvPicPr>
          <p:nvPr/>
        </p:nvPicPr>
        <p:blipFill>
          <a:blip r:embed="rId3" cstate="print"/>
          <a:srcRect/>
          <a:stretch>
            <a:fillRect/>
          </a:stretch>
        </p:blipFill>
        <p:spPr bwMode="auto">
          <a:xfrm>
            <a:off x="0" y="682719"/>
            <a:ext cx="5097477" cy="2786622"/>
          </a:xfrm>
          <a:prstGeom prst="rect">
            <a:avLst/>
          </a:prstGeom>
          <a:noFill/>
        </p:spPr>
      </p:pic>
      <p:pic>
        <p:nvPicPr>
          <p:cNvPr id="3076" name="Picture 4" descr="http://cdn.lifeinthefastlane.com/wp-content/uploads/2010/05/Patella-dislocation-Lat-1.jpg"/>
          <p:cNvPicPr>
            <a:picLocks noChangeAspect="1" noChangeArrowheads="1"/>
          </p:cNvPicPr>
          <p:nvPr/>
        </p:nvPicPr>
        <p:blipFill>
          <a:blip r:embed="rId4" cstate="print"/>
          <a:srcRect/>
          <a:stretch>
            <a:fillRect/>
          </a:stretch>
        </p:blipFill>
        <p:spPr bwMode="auto">
          <a:xfrm>
            <a:off x="394447" y="3005417"/>
            <a:ext cx="4742329" cy="3556747"/>
          </a:xfrm>
          <a:prstGeom prst="rect">
            <a:avLst/>
          </a:prstGeom>
          <a:noFill/>
        </p:spPr>
      </p:pic>
      <p:sp>
        <p:nvSpPr>
          <p:cNvPr id="2" name="Rounded Rectangular Callout 1"/>
          <p:cNvSpPr/>
          <p:nvPr/>
        </p:nvSpPr>
        <p:spPr>
          <a:xfrm>
            <a:off x="170121" y="5762847"/>
            <a:ext cx="8548577" cy="903766"/>
          </a:xfrm>
          <a:prstGeom prst="wedgeRoundRectCallout">
            <a:avLst>
              <a:gd name="adj1" fmla="val -15562"/>
              <a:gd name="adj2" fmla="val -110492"/>
              <a:gd name="adj3" fmla="val 16667"/>
            </a:avLst>
          </a:prstGeom>
          <a:solidFill>
            <a:schemeClr val="accent6">
              <a:lumMod val="50000"/>
              <a:alpha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The wider pelvis of females and the greater angle this creates between the femur and the tibia puts females at a greater risk than males for damage to </a:t>
            </a:r>
            <a:r>
              <a:rPr lang="en-US" sz="1800" dirty="0" smtClean="0"/>
              <a:t>the ACL .</a:t>
            </a:r>
            <a:endParaRPr lang="en-US" sz="1800" dirty="0"/>
          </a:p>
        </p:txBody>
      </p:sp>
    </p:spTree>
    <p:extLst>
      <p:ext uri="{BB962C8B-B14F-4D97-AF65-F5344CB8AC3E}">
        <p14:creationId xmlns:p14="http://schemas.microsoft.com/office/powerpoint/2010/main" val="7952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20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0" y="176213"/>
            <a:ext cx="9144000" cy="838200"/>
          </a:xfrm>
        </p:spPr>
        <p:txBody>
          <a:bodyPr/>
          <a:lstStyle/>
          <a:p>
            <a:pPr fontAlgn="auto">
              <a:spcAft>
                <a:spcPts val="0"/>
              </a:spcAft>
              <a:defRPr/>
            </a:pPr>
            <a:r>
              <a:rPr lang="en-US" dirty="0" smtClean="0"/>
              <a:t>Which special movement?</a:t>
            </a:r>
            <a:endParaRPr dirty="0"/>
          </a:p>
        </p:txBody>
      </p:sp>
      <p:pic>
        <p:nvPicPr>
          <p:cNvPr id="5122" name="Picture 2" descr="http://www.proprofs.com/quiz-school/user_upload/ckeditor/Shoulder%20Mov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 y="1030659"/>
            <a:ext cx="4789169" cy="36157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s079.k12.sd.us/school%20web%20page/P%20and%20A/Skeletal%20sys/Joint%20movement%20diagram%2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1" r="15061" b="23531"/>
          <a:stretch/>
        </p:blipFill>
        <p:spPr bwMode="auto">
          <a:xfrm>
            <a:off x="4678324" y="863632"/>
            <a:ext cx="4295553" cy="58565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95494" y="1160922"/>
            <a:ext cx="356990" cy="424732"/>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5.</a:t>
            </a:r>
          </a:p>
        </p:txBody>
      </p:sp>
      <p:sp>
        <p:nvSpPr>
          <p:cNvPr id="8" name="TextBox 7"/>
          <p:cNvSpPr txBox="1"/>
          <p:nvPr/>
        </p:nvSpPr>
        <p:spPr>
          <a:xfrm>
            <a:off x="6238741" y="1178811"/>
            <a:ext cx="356990"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6.</a:t>
            </a:r>
          </a:p>
        </p:txBody>
      </p:sp>
      <p:sp>
        <p:nvSpPr>
          <p:cNvPr id="9" name="TextBox 8"/>
          <p:cNvSpPr txBox="1"/>
          <p:nvPr/>
        </p:nvSpPr>
        <p:spPr>
          <a:xfrm>
            <a:off x="7543001" y="1178811"/>
            <a:ext cx="356990"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7.</a:t>
            </a:r>
          </a:p>
        </p:txBody>
      </p:sp>
      <p:sp>
        <p:nvSpPr>
          <p:cNvPr id="10" name="TextBox 9"/>
          <p:cNvSpPr txBox="1"/>
          <p:nvPr/>
        </p:nvSpPr>
        <p:spPr>
          <a:xfrm>
            <a:off x="5252484" y="3189768"/>
            <a:ext cx="356990"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8.</a:t>
            </a:r>
          </a:p>
        </p:txBody>
      </p:sp>
      <p:sp>
        <p:nvSpPr>
          <p:cNvPr id="12" name="TextBox 11"/>
          <p:cNvSpPr txBox="1"/>
          <p:nvPr/>
        </p:nvSpPr>
        <p:spPr>
          <a:xfrm>
            <a:off x="6826100" y="3210463"/>
            <a:ext cx="356990"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9.</a:t>
            </a:r>
          </a:p>
        </p:txBody>
      </p:sp>
      <p:sp>
        <p:nvSpPr>
          <p:cNvPr id="13" name="TextBox 12"/>
          <p:cNvSpPr txBox="1"/>
          <p:nvPr/>
        </p:nvSpPr>
        <p:spPr>
          <a:xfrm>
            <a:off x="4678323" y="4859079"/>
            <a:ext cx="478467"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10.</a:t>
            </a:r>
          </a:p>
        </p:txBody>
      </p:sp>
      <p:sp>
        <p:nvSpPr>
          <p:cNvPr id="14" name="TextBox 13"/>
          <p:cNvSpPr txBox="1"/>
          <p:nvPr/>
        </p:nvSpPr>
        <p:spPr>
          <a:xfrm>
            <a:off x="5938769" y="4883888"/>
            <a:ext cx="478467"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11.</a:t>
            </a:r>
          </a:p>
        </p:txBody>
      </p:sp>
      <p:sp>
        <p:nvSpPr>
          <p:cNvPr id="15" name="TextBox 14"/>
          <p:cNvSpPr txBox="1"/>
          <p:nvPr/>
        </p:nvSpPr>
        <p:spPr>
          <a:xfrm>
            <a:off x="7303767" y="4898065"/>
            <a:ext cx="478467" cy="406843"/>
          </a:xfrm>
          <a:prstGeom prst="rect">
            <a:avLst/>
          </a:prstGeom>
          <a:noFill/>
        </p:spPr>
        <p:txBody>
          <a:bodyPr wrap="square" rtlCol="0">
            <a:spAutoFit/>
          </a:bodyPr>
          <a:lstStyle/>
          <a:p>
            <a:pPr algn="ctr">
              <a:lnSpc>
                <a:spcPct val="120000"/>
              </a:lnSpc>
              <a:spcBef>
                <a:spcPts val="0"/>
              </a:spcBef>
            </a:pPr>
            <a:r>
              <a:rPr lang="en-US" sz="1800" dirty="0" smtClean="0">
                <a:latin typeface="Sylfaen" pitchFamily="18" charset="0"/>
              </a:rPr>
              <a:t>12.</a:t>
            </a:r>
          </a:p>
        </p:txBody>
      </p:sp>
      <p:pic>
        <p:nvPicPr>
          <p:cNvPr id="5126" name="Picture 6" descr="http://img2.tfd.com/mk/E/X2604-E-49.png"/>
          <p:cNvPicPr>
            <a:picLocks noChangeAspect="1" noChangeArrowheads="1"/>
          </p:cNvPicPr>
          <p:nvPr/>
        </p:nvPicPr>
        <p:blipFill rotWithShape="1">
          <a:blip r:embed="rId5">
            <a:extLst>
              <a:ext uri="{28A0092B-C50C-407E-A947-70E740481C1C}">
                <a14:useLocalDpi xmlns:a14="http://schemas.microsoft.com/office/drawing/2010/main" val="0"/>
              </a:ext>
            </a:extLst>
          </a:blip>
          <a:srcRect t="78847" b="2039"/>
          <a:stretch/>
        </p:blipFill>
        <p:spPr bwMode="auto">
          <a:xfrm>
            <a:off x="106325" y="5021372"/>
            <a:ext cx="4632503" cy="12957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 y="6071188"/>
            <a:ext cx="478467" cy="406843"/>
          </a:xfrm>
          <a:prstGeom prst="rect">
            <a:avLst/>
          </a:prstGeom>
          <a:solidFill>
            <a:schemeClr val="bg1"/>
          </a:solidFill>
        </p:spPr>
        <p:txBody>
          <a:bodyPr wrap="square" rtlCol="0">
            <a:spAutoFit/>
          </a:bodyPr>
          <a:lstStyle/>
          <a:p>
            <a:pPr algn="ctr">
              <a:lnSpc>
                <a:spcPct val="120000"/>
              </a:lnSpc>
              <a:spcBef>
                <a:spcPts val="0"/>
              </a:spcBef>
            </a:pPr>
            <a:r>
              <a:rPr lang="en-US" sz="1800" dirty="0" smtClean="0">
                <a:latin typeface="Sylfaen" pitchFamily="18" charset="0"/>
              </a:rPr>
              <a:t>13.</a:t>
            </a:r>
          </a:p>
        </p:txBody>
      </p:sp>
      <p:sp>
        <p:nvSpPr>
          <p:cNvPr id="17" name="TextBox 16"/>
          <p:cNvSpPr txBox="1"/>
          <p:nvPr/>
        </p:nvSpPr>
        <p:spPr>
          <a:xfrm>
            <a:off x="1013638" y="6060555"/>
            <a:ext cx="478467" cy="406843"/>
          </a:xfrm>
          <a:prstGeom prst="rect">
            <a:avLst/>
          </a:prstGeom>
          <a:solidFill>
            <a:schemeClr val="bg1"/>
          </a:solidFill>
        </p:spPr>
        <p:txBody>
          <a:bodyPr wrap="square" rtlCol="0">
            <a:spAutoFit/>
          </a:bodyPr>
          <a:lstStyle/>
          <a:p>
            <a:pPr algn="ctr">
              <a:lnSpc>
                <a:spcPct val="120000"/>
              </a:lnSpc>
              <a:spcBef>
                <a:spcPts val="0"/>
              </a:spcBef>
            </a:pPr>
            <a:r>
              <a:rPr lang="en-US" sz="1800" dirty="0" smtClean="0">
                <a:latin typeface="Sylfaen" pitchFamily="18" charset="0"/>
              </a:rPr>
              <a:t>14.</a:t>
            </a:r>
          </a:p>
        </p:txBody>
      </p:sp>
      <p:sp>
        <p:nvSpPr>
          <p:cNvPr id="18" name="TextBox 17"/>
          <p:cNvSpPr txBox="1"/>
          <p:nvPr/>
        </p:nvSpPr>
        <p:spPr>
          <a:xfrm>
            <a:off x="2100417" y="6028656"/>
            <a:ext cx="478467" cy="406843"/>
          </a:xfrm>
          <a:prstGeom prst="rect">
            <a:avLst/>
          </a:prstGeom>
          <a:solidFill>
            <a:schemeClr val="bg1"/>
          </a:solidFill>
        </p:spPr>
        <p:txBody>
          <a:bodyPr wrap="square" rtlCol="0">
            <a:spAutoFit/>
          </a:bodyPr>
          <a:lstStyle/>
          <a:p>
            <a:pPr algn="ctr">
              <a:lnSpc>
                <a:spcPct val="120000"/>
              </a:lnSpc>
              <a:spcBef>
                <a:spcPts val="0"/>
              </a:spcBef>
            </a:pPr>
            <a:r>
              <a:rPr lang="en-US" sz="1800" dirty="0" smtClean="0">
                <a:latin typeface="Sylfaen" pitchFamily="18" charset="0"/>
              </a:rPr>
              <a:t>15.</a:t>
            </a:r>
          </a:p>
        </p:txBody>
      </p:sp>
      <p:sp>
        <p:nvSpPr>
          <p:cNvPr id="19" name="TextBox 18"/>
          <p:cNvSpPr txBox="1"/>
          <p:nvPr/>
        </p:nvSpPr>
        <p:spPr>
          <a:xfrm>
            <a:off x="3427221" y="6039289"/>
            <a:ext cx="478467" cy="406843"/>
          </a:xfrm>
          <a:prstGeom prst="rect">
            <a:avLst/>
          </a:prstGeom>
          <a:solidFill>
            <a:schemeClr val="bg1"/>
          </a:solidFill>
        </p:spPr>
        <p:txBody>
          <a:bodyPr wrap="square" rtlCol="0">
            <a:spAutoFit/>
          </a:bodyPr>
          <a:lstStyle/>
          <a:p>
            <a:pPr algn="ctr">
              <a:lnSpc>
                <a:spcPct val="120000"/>
              </a:lnSpc>
              <a:spcBef>
                <a:spcPts val="0"/>
              </a:spcBef>
            </a:pPr>
            <a:r>
              <a:rPr lang="en-US" sz="1800" dirty="0" smtClean="0">
                <a:latin typeface="Sylfaen" pitchFamily="18" charset="0"/>
              </a:rPr>
              <a:t>16.</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0" y="176213"/>
            <a:ext cx="9144000" cy="838200"/>
          </a:xfrm>
        </p:spPr>
        <p:txBody>
          <a:bodyPr/>
          <a:lstStyle/>
          <a:p>
            <a:pPr fontAlgn="auto">
              <a:spcAft>
                <a:spcPts val="0"/>
              </a:spcAft>
              <a:defRPr/>
            </a:pPr>
            <a:r>
              <a:rPr smtClean="0"/>
              <a:t>Aging and Arthroplasty</a:t>
            </a:r>
            <a:endParaRPr/>
          </a:p>
        </p:txBody>
      </p:sp>
      <p:sp>
        <p:nvSpPr>
          <p:cNvPr id="80898" name="Content Placeholder 4"/>
          <p:cNvSpPr>
            <a:spLocks noGrp="1"/>
          </p:cNvSpPr>
          <p:nvPr>
            <p:ph idx="1"/>
          </p:nvPr>
        </p:nvSpPr>
        <p:spPr>
          <a:xfrm>
            <a:off x="446088" y="908050"/>
            <a:ext cx="8008937" cy="5791200"/>
          </a:xfrm>
        </p:spPr>
        <p:txBody>
          <a:bodyPr/>
          <a:lstStyle/>
          <a:p>
            <a:pPr>
              <a:spcBef>
                <a:spcPct val="0"/>
              </a:spcBef>
            </a:pPr>
            <a:r>
              <a:t>The effect of </a:t>
            </a:r>
            <a:r>
              <a:rPr b="1">
                <a:solidFill>
                  <a:srgbClr val="0099CC"/>
                </a:solidFill>
              </a:rPr>
              <a:t>aging</a:t>
            </a:r>
            <a:r>
              <a:t> on joints varies considerably from person to person. By age 80, almost everyone develops some type of degeneration in the knees, elbows, hips, and shoulders.</a:t>
            </a:r>
          </a:p>
          <a:p>
            <a:pPr lvl="1">
              <a:spcBef>
                <a:spcPct val="0"/>
              </a:spcBef>
            </a:pPr>
            <a:r>
              <a:rPr b="1">
                <a:solidFill>
                  <a:srgbClr val="008000"/>
                </a:solidFill>
              </a:rPr>
              <a:t>Osteoarthritis</a:t>
            </a:r>
            <a:r>
              <a:t> is at least partially age-related.</a:t>
            </a:r>
          </a:p>
          <a:p>
            <a:pPr lvl="1">
              <a:spcBef>
                <a:spcPct val="0"/>
              </a:spcBef>
            </a:pPr>
            <a:r>
              <a:t>Aging results in thinning of the articular cartilage and decreased production of synovial fluid in joints.</a:t>
            </a:r>
          </a:p>
          <a:p>
            <a:pPr lvl="1">
              <a:spcBef>
                <a:spcPct val="0"/>
              </a:spcBef>
            </a:pPr>
            <a:r>
              <a:t>Ligaments shorten and lose elasticity.</a:t>
            </a:r>
          </a:p>
          <a:p>
            <a:pPr>
              <a:spcBef>
                <a:spcPct val="0"/>
              </a:spcBef>
            </a:pPr>
            <a:endParaRPr/>
          </a:p>
        </p:txBody>
      </p:sp>
    </p:spTree>
    <p:extLst>
      <p:ext uri="{BB962C8B-B14F-4D97-AF65-F5344CB8AC3E}">
        <p14:creationId xmlns:p14="http://schemas.microsoft.com/office/powerpoint/2010/main" val="36965047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kun1e_fig_09_17a"/>
          <p:cNvPicPr>
            <a:picLocks noChangeAspect="1" noChangeArrowheads="1"/>
          </p:cNvPicPr>
          <p:nvPr/>
        </p:nvPicPr>
        <p:blipFill>
          <a:blip r:embed="rId2" cstate="print"/>
          <a:srcRect b="5705"/>
          <a:stretch>
            <a:fillRect/>
          </a:stretch>
        </p:blipFill>
        <p:spPr bwMode="auto">
          <a:xfrm>
            <a:off x="5173663" y="2262188"/>
            <a:ext cx="3810000" cy="4278312"/>
          </a:xfrm>
          <a:prstGeom prst="rect">
            <a:avLst/>
          </a:prstGeom>
          <a:noFill/>
          <a:ln w="9525">
            <a:noFill/>
            <a:miter lim="800000"/>
            <a:headEnd/>
            <a:tailEnd/>
          </a:ln>
        </p:spPr>
      </p:pic>
      <p:sp>
        <p:nvSpPr>
          <p:cNvPr id="82946" name="Rectangle 3"/>
          <p:cNvSpPr>
            <a:spLocks noGrp="1" noChangeArrowheads="1"/>
          </p:cNvSpPr>
          <p:nvPr>
            <p:ph type="body" idx="1"/>
          </p:nvPr>
        </p:nvSpPr>
        <p:spPr>
          <a:xfrm>
            <a:off x="396875" y="850900"/>
            <a:ext cx="8534400" cy="5791200"/>
          </a:xfrm>
        </p:spPr>
        <p:txBody>
          <a:bodyPr/>
          <a:lstStyle/>
          <a:p>
            <a:pPr>
              <a:spcBef>
                <a:spcPct val="0"/>
              </a:spcBef>
            </a:pPr>
            <a:r>
              <a:t>Joint arthroplasty is the surgical implantation of an artificial joint. The most commonly replaced are the hips, knees, and shoulders.</a:t>
            </a:r>
          </a:p>
          <a:p>
            <a:pPr lvl="1">
              <a:spcBef>
                <a:spcPct val="0"/>
              </a:spcBef>
            </a:pPr>
            <a:r>
              <a:t>Partial </a:t>
            </a:r>
            <a:r>
              <a:rPr b="1">
                <a:solidFill>
                  <a:srgbClr val="008000"/>
                </a:solidFill>
              </a:rPr>
              <a:t>hip replacements </a:t>
            </a:r>
          </a:p>
          <a:p>
            <a:pPr lvl="1">
              <a:spcBef>
                <a:spcPct val="0"/>
              </a:spcBef>
              <a:buFont typeface="Wingdings" pitchFamily="2" charset="2"/>
              <a:buNone/>
            </a:pPr>
            <a:r>
              <a:rPr b="1">
                <a:solidFill>
                  <a:srgbClr val="008000"/>
                </a:solidFill>
              </a:rPr>
              <a:t>	</a:t>
            </a:r>
            <a:r>
              <a:t>involve only the femur, while </a:t>
            </a:r>
          </a:p>
          <a:p>
            <a:pPr lvl="1">
              <a:spcBef>
                <a:spcPct val="0"/>
              </a:spcBef>
              <a:buFont typeface="Wingdings" pitchFamily="2" charset="2"/>
              <a:buNone/>
            </a:pPr>
            <a:r>
              <a:t>	total hip replacements involve </a:t>
            </a:r>
          </a:p>
          <a:p>
            <a:pPr lvl="1">
              <a:spcBef>
                <a:spcPct val="0"/>
              </a:spcBef>
              <a:buFont typeface="Wingdings" pitchFamily="2" charset="2"/>
              <a:buNone/>
            </a:pPr>
            <a:r>
              <a:t>	both the acetabulum and head </a:t>
            </a:r>
          </a:p>
          <a:p>
            <a:pPr lvl="1">
              <a:spcBef>
                <a:spcPct val="0"/>
              </a:spcBef>
              <a:buFont typeface="Wingdings" pitchFamily="2" charset="2"/>
              <a:buNone/>
            </a:pPr>
            <a:r>
              <a:t>	of the femur.</a:t>
            </a:r>
          </a:p>
        </p:txBody>
      </p:sp>
      <p:sp>
        <p:nvSpPr>
          <p:cNvPr id="47107" name="Rectangle 2"/>
          <p:cNvSpPr>
            <a:spLocks noGrp="1" noChangeArrowheads="1"/>
          </p:cNvSpPr>
          <p:nvPr>
            <p:ph type="title"/>
          </p:nvPr>
        </p:nvSpPr>
        <p:spPr>
          <a:xfrm>
            <a:off x="0" y="176213"/>
            <a:ext cx="9144000" cy="838200"/>
          </a:xfrm>
        </p:spPr>
        <p:txBody>
          <a:bodyPr/>
          <a:lstStyle/>
          <a:p>
            <a:pPr fontAlgn="auto">
              <a:spcAft>
                <a:spcPts val="0"/>
              </a:spcAft>
              <a:defRPr/>
            </a:pPr>
            <a:r>
              <a:rPr smtClean="0"/>
              <a:t>Aging and Arthroplasty</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fontAlgn="auto">
              <a:spcAft>
                <a:spcPts val="0"/>
              </a:spcAft>
              <a:defRPr/>
            </a:pPr>
            <a:r>
              <a:rPr smtClean="0"/>
              <a:t>Aging and Arthroplasty</a:t>
            </a:r>
          </a:p>
        </p:txBody>
      </p:sp>
      <p:pic>
        <p:nvPicPr>
          <p:cNvPr id="83971" name="Picture 2" descr="kun1e_fig_09_17c"/>
          <p:cNvPicPr>
            <a:picLocks noChangeAspect="1" noChangeArrowheads="1"/>
          </p:cNvPicPr>
          <p:nvPr/>
        </p:nvPicPr>
        <p:blipFill>
          <a:blip r:embed="rId2" cstate="print"/>
          <a:srcRect b="4582"/>
          <a:stretch>
            <a:fillRect/>
          </a:stretch>
        </p:blipFill>
        <p:spPr bwMode="auto">
          <a:xfrm>
            <a:off x="4191000" y="1295400"/>
            <a:ext cx="4572000" cy="5124450"/>
          </a:xfrm>
          <a:prstGeom prst="rect">
            <a:avLst/>
          </a:prstGeom>
          <a:noFill/>
          <a:ln w="9525">
            <a:noFill/>
            <a:miter lim="800000"/>
            <a:headEnd/>
            <a:tailEnd/>
          </a:ln>
        </p:spPr>
      </p:pic>
      <p:pic>
        <p:nvPicPr>
          <p:cNvPr id="5" name="Picture 4" descr="pap13_fig_09_16b.jpg"/>
          <p:cNvPicPr>
            <a:picLocks noChangeAspect="1"/>
          </p:cNvPicPr>
          <p:nvPr/>
        </p:nvPicPr>
        <p:blipFill>
          <a:blip r:embed="rId3">
            <a:clrChange>
              <a:clrFrom>
                <a:srgbClr val="FFFFFF"/>
              </a:clrFrom>
              <a:clrTo>
                <a:srgbClr val="FFFFFF">
                  <a:alpha val="0"/>
                </a:srgbClr>
              </a:clrTo>
            </a:clrChange>
          </a:blip>
          <a:srcRect b="3969"/>
          <a:stretch>
            <a:fillRect/>
          </a:stretch>
        </p:blipFill>
        <p:spPr>
          <a:xfrm>
            <a:off x="147320" y="1600200"/>
            <a:ext cx="4027121" cy="4385734"/>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0" y="176213"/>
            <a:ext cx="9144000" cy="838200"/>
          </a:xfrm>
        </p:spPr>
        <p:txBody>
          <a:bodyPr/>
          <a:lstStyle/>
          <a:p>
            <a:pPr fontAlgn="auto">
              <a:spcAft>
                <a:spcPts val="0"/>
              </a:spcAft>
              <a:defRPr/>
            </a:pPr>
            <a:r>
              <a:rPr smtClean="0"/>
              <a:t>Aging and Arthroplasty</a:t>
            </a:r>
          </a:p>
        </p:txBody>
      </p:sp>
      <p:sp>
        <p:nvSpPr>
          <p:cNvPr id="84994" name="Content Placeholder 7"/>
          <p:cNvSpPr>
            <a:spLocks noGrp="1"/>
          </p:cNvSpPr>
          <p:nvPr>
            <p:ph idx="1"/>
          </p:nvPr>
        </p:nvSpPr>
        <p:spPr>
          <a:xfrm>
            <a:off x="5911223" y="4509037"/>
            <a:ext cx="3232777" cy="1747061"/>
          </a:xfrm>
        </p:spPr>
        <p:txBody>
          <a:bodyPr>
            <a:normAutofit fontScale="70000" lnSpcReduction="20000"/>
          </a:bodyPr>
          <a:lstStyle/>
          <a:p>
            <a:pPr>
              <a:spcBef>
                <a:spcPct val="0"/>
              </a:spcBef>
            </a:pPr>
            <a:r>
              <a:rPr dirty="0"/>
              <a:t>Potential complications of </a:t>
            </a:r>
            <a:r>
              <a:rPr dirty="0" err="1"/>
              <a:t>arthroplasty</a:t>
            </a:r>
            <a:r>
              <a:rPr dirty="0"/>
              <a:t> include infection, blood </a:t>
            </a:r>
            <a:r>
              <a:rPr dirty="0" smtClean="0"/>
              <a:t>clots and </a:t>
            </a:r>
            <a:r>
              <a:rPr dirty="0"/>
              <a:t>nerve injury.</a:t>
            </a:r>
          </a:p>
          <a:p>
            <a:pPr>
              <a:spcBef>
                <a:spcPct val="0"/>
              </a:spcBef>
            </a:pPr>
            <a:endParaRPr sz="2000" dirty="0"/>
          </a:p>
        </p:txBody>
      </p:sp>
      <p:pic>
        <p:nvPicPr>
          <p:cNvPr id="84995" name="Picture 6" descr="pap13_fig_09_16d.jpg"/>
          <p:cNvPicPr>
            <a:picLocks noChangeAspect="1"/>
          </p:cNvPicPr>
          <p:nvPr/>
        </p:nvPicPr>
        <p:blipFill>
          <a:blip r:embed="rId2" cstate="print"/>
          <a:srcRect/>
          <a:stretch>
            <a:fillRect/>
          </a:stretch>
        </p:blipFill>
        <p:spPr bwMode="auto">
          <a:xfrm>
            <a:off x="4536891" y="1545747"/>
            <a:ext cx="4383825" cy="2601910"/>
          </a:xfrm>
          <a:prstGeom prst="rect">
            <a:avLst/>
          </a:prstGeom>
          <a:noFill/>
          <a:ln w="9525">
            <a:noFill/>
            <a:miter lim="800000"/>
            <a:headEnd/>
            <a:tailEnd/>
          </a:ln>
        </p:spPr>
      </p:pic>
      <p:sp>
        <p:nvSpPr>
          <p:cNvPr id="5" name="Content Placeholder 7"/>
          <p:cNvSpPr txBox="1">
            <a:spLocks/>
          </p:cNvSpPr>
          <p:nvPr/>
        </p:nvSpPr>
        <p:spPr bwMode="auto">
          <a:xfrm>
            <a:off x="291291" y="5802553"/>
            <a:ext cx="5550675" cy="907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defTabSz="914400" rtl="0" eaLnBrk="1" fontAlgn="base" latinLnBrk="0" hangingPunct="1">
              <a:lnSpc>
                <a:spcPct val="165000"/>
              </a:lnSpc>
              <a:spcBef>
                <a:spcPts val="0"/>
              </a:spcBef>
              <a:spcAft>
                <a:spcPct val="0"/>
              </a:spcAft>
              <a:buClr>
                <a:srgbClr val="0099CC"/>
              </a:buClr>
              <a:buSzPct val="70000"/>
              <a:buFont typeface="Wingdings" pitchFamily="2" charset="2"/>
              <a:buChar char="Ø"/>
              <a:defRPr lang="en-US" sz="2600" kern="1200" dirty="0" smtClean="0">
                <a:solidFill>
                  <a:schemeClr val="tx1"/>
                </a:solidFill>
                <a:latin typeface="Sylfaen" pitchFamily="18" charset="0"/>
                <a:ea typeface="+mn-ea"/>
                <a:cs typeface="+mn-cs"/>
              </a:defRPr>
            </a:lvl1pPr>
            <a:lvl2pPr marL="625475" indent="-336550" algn="l" defTabSz="914400" rtl="0" eaLnBrk="1" fontAlgn="base" latinLnBrk="0" hangingPunct="1">
              <a:lnSpc>
                <a:spcPct val="165000"/>
              </a:lnSpc>
              <a:spcBef>
                <a:spcPts val="0"/>
              </a:spcBef>
              <a:spcAft>
                <a:spcPct val="0"/>
              </a:spcAft>
              <a:buClr>
                <a:srgbClr val="1D28FF"/>
              </a:buClr>
              <a:buSzPct val="90000"/>
              <a:buFont typeface="Wingdings" pitchFamily="2" charset="2"/>
              <a:buChar char="§"/>
              <a:defRPr lang="en-US" sz="2600" kern="1200" dirty="0" smtClean="0">
                <a:solidFill>
                  <a:schemeClr val="tx1"/>
                </a:solidFill>
                <a:latin typeface="Sylfaen" pitchFamily="18" charset="0"/>
                <a:ea typeface="+mn-ea"/>
                <a:cs typeface="+mn-cs"/>
              </a:defRPr>
            </a:lvl2pPr>
            <a:lvl3pPr marL="914400" indent="-288925" algn="l" defTabSz="914400" rtl="0" eaLnBrk="1" fontAlgn="base" latinLnBrk="0" hangingPunct="1">
              <a:lnSpc>
                <a:spcPct val="165000"/>
              </a:lnSpc>
              <a:spcBef>
                <a:spcPts val="0"/>
              </a:spcBef>
              <a:spcAft>
                <a:spcPct val="0"/>
              </a:spcAft>
              <a:buClr>
                <a:srgbClr val="FF9900"/>
              </a:buClr>
              <a:buSzPct val="85000"/>
              <a:buFont typeface="Arial" pitchFamily="34" charset="0"/>
              <a:buChar char="•"/>
              <a:defRPr lang="en-US" sz="2600" kern="1200" dirty="0" smtClean="0">
                <a:solidFill>
                  <a:schemeClr val="tx1"/>
                </a:solidFill>
                <a:latin typeface="Sylfaen" pitchFamily="18" charset="0"/>
                <a:ea typeface="+mn-ea"/>
                <a:cs typeface="+mn-cs"/>
              </a:defRPr>
            </a:lvl3pPr>
            <a:lvl4pPr marL="1279525" indent="-228600" algn="l" rtl="0" eaLnBrk="0" fontAlgn="base" hangingPunct="0">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Bef>
                <a:spcPct val="0"/>
              </a:spcBef>
            </a:pPr>
            <a:r>
              <a:rPr lang="en-US" sz="2000" dirty="0" smtClean="0"/>
              <a:t>Components of an artificial knee</a:t>
            </a:r>
          </a:p>
          <a:p>
            <a:pPr>
              <a:spcBef>
                <a:spcPct val="0"/>
              </a:spcBef>
            </a:pPr>
            <a:endParaRPr lang="en-US" sz="2000" dirty="0"/>
          </a:p>
        </p:txBody>
      </p:sp>
      <p:pic>
        <p:nvPicPr>
          <p:cNvPr id="6" name="Picture 4" descr="pap13_fig_09_16e.jpg"/>
          <p:cNvPicPr>
            <a:picLocks noChangeAspect="1"/>
          </p:cNvPicPr>
          <p:nvPr/>
        </p:nvPicPr>
        <p:blipFill>
          <a:blip r:embed="rId3" cstate="print"/>
          <a:srcRect/>
          <a:stretch>
            <a:fillRect/>
          </a:stretch>
        </p:blipFill>
        <p:spPr bwMode="auto">
          <a:xfrm>
            <a:off x="125608" y="3391786"/>
            <a:ext cx="5634947" cy="2531324"/>
          </a:xfrm>
          <a:prstGeom prst="rect">
            <a:avLst/>
          </a:prstGeom>
          <a:noFill/>
          <a:ln w="9525">
            <a:noFill/>
            <a:miter lim="800000"/>
            <a:headEnd/>
            <a:tailEnd/>
          </a:ln>
        </p:spPr>
      </p:pic>
      <p:sp>
        <p:nvSpPr>
          <p:cNvPr id="7" name="Content Placeholder 7"/>
          <p:cNvSpPr txBox="1">
            <a:spLocks/>
          </p:cNvSpPr>
          <p:nvPr/>
        </p:nvSpPr>
        <p:spPr bwMode="auto">
          <a:xfrm>
            <a:off x="291291" y="1092202"/>
            <a:ext cx="5550675" cy="907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defTabSz="914400" rtl="0" eaLnBrk="1" fontAlgn="base" latinLnBrk="0" hangingPunct="1">
              <a:lnSpc>
                <a:spcPct val="165000"/>
              </a:lnSpc>
              <a:spcBef>
                <a:spcPts val="0"/>
              </a:spcBef>
              <a:spcAft>
                <a:spcPct val="0"/>
              </a:spcAft>
              <a:buClr>
                <a:srgbClr val="0099CC"/>
              </a:buClr>
              <a:buSzPct val="70000"/>
              <a:buFont typeface="Wingdings" pitchFamily="2" charset="2"/>
              <a:buChar char="Ø"/>
              <a:defRPr lang="en-US" sz="2600" kern="1200" dirty="0" smtClean="0">
                <a:solidFill>
                  <a:schemeClr val="tx1"/>
                </a:solidFill>
                <a:latin typeface="Sylfaen" pitchFamily="18" charset="0"/>
                <a:ea typeface="+mn-ea"/>
                <a:cs typeface="+mn-cs"/>
              </a:defRPr>
            </a:lvl1pPr>
            <a:lvl2pPr marL="625475" indent="-336550" algn="l" defTabSz="914400" rtl="0" eaLnBrk="1" fontAlgn="base" latinLnBrk="0" hangingPunct="1">
              <a:lnSpc>
                <a:spcPct val="165000"/>
              </a:lnSpc>
              <a:spcBef>
                <a:spcPts val="0"/>
              </a:spcBef>
              <a:spcAft>
                <a:spcPct val="0"/>
              </a:spcAft>
              <a:buClr>
                <a:srgbClr val="1D28FF"/>
              </a:buClr>
              <a:buSzPct val="90000"/>
              <a:buFont typeface="Wingdings" pitchFamily="2" charset="2"/>
              <a:buChar char="§"/>
              <a:defRPr lang="en-US" sz="2600" kern="1200" dirty="0" smtClean="0">
                <a:solidFill>
                  <a:schemeClr val="tx1"/>
                </a:solidFill>
                <a:latin typeface="Sylfaen" pitchFamily="18" charset="0"/>
                <a:ea typeface="+mn-ea"/>
                <a:cs typeface="+mn-cs"/>
              </a:defRPr>
            </a:lvl2pPr>
            <a:lvl3pPr marL="914400" indent="-288925" algn="l" defTabSz="914400" rtl="0" eaLnBrk="1" fontAlgn="base" latinLnBrk="0" hangingPunct="1">
              <a:lnSpc>
                <a:spcPct val="165000"/>
              </a:lnSpc>
              <a:spcBef>
                <a:spcPts val="0"/>
              </a:spcBef>
              <a:spcAft>
                <a:spcPct val="0"/>
              </a:spcAft>
              <a:buClr>
                <a:srgbClr val="FF9900"/>
              </a:buClr>
              <a:buSzPct val="85000"/>
              <a:buFont typeface="Arial" pitchFamily="34" charset="0"/>
              <a:buChar char="•"/>
              <a:defRPr lang="en-US" sz="2600" kern="1200" dirty="0" smtClean="0">
                <a:solidFill>
                  <a:schemeClr val="tx1"/>
                </a:solidFill>
                <a:latin typeface="Sylfaen" pitchFamily="18" charset="0"/>
                <a:ea typeface="+mn-ea"/>
                <a:cs typeface="+mn-cs"/>
              </a:defRPr>
            </a:lvl3pPr>
            <a:lvl4pPr marL="1279525" indent="-228600" algn="l" rtl="0" eaLnBrk="0" fontAlgn="base" hangingPunct="0">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Bef>
                <a:spcPct val="0"/>
              </a:spcBef>
            </a:pPr>
            <a:r>
              <a:rPr lang="en-US" sz="2000" dirty="0" smtClean="0"/>
              <a:t>Prep for an artificial knee</a:t>
            </a:r>
          </a:p>
          <a:p>
            <a:pPr>
              <a:spcBef>
                <a:spcPct val="0"/>
              </a:spcBef>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4994">
                                            <p:txEl>
                                              <p:pRg st="0" end="0"/>
                                            </p:txEl>
                                          </p:spTgt>
                                        </p:tgtEl>
                                        <p:attrNameLst>
                                          <p:attrName>style.visibility</p:attrName>
                                        </p:attrNameLst>
                                      </p:cBhvr>
                                      <p:to>
                                        <p:strVal val="visible"/>
                                      </p:to>
                                    </p:set>
                                    <p:animEffect transition="in" filter="fade">
                                      <p:cBhvr>
                                        <p:cTn id="15" dur="500"/>
                                        <p:tgtEl>
                                          <p:spTgt spid="849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Rheumatism &amp; Arthritis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5386988" y="997115"/>
            <a:ext cx="3501517" cy="3537999"/>
          </a:xfrm>
          <a:prstGeom prst="wedgeRoundRectCallout">
            <a:avLst>
              <a:gd name="adj1" fmla="val 15183"/>
              <a:gd name="adj2" fmla="val 8579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effectLst>
                  <a:outerShdw blurRad="38100" dist="38100" dir="2700000" algn="tl">
                    <a:srgbClr val="000000">
                      <a:alpha val="43137"/>
                    </a:srgbClr>
                  </a:outerShdw>
                </a:effectLst>
              </a:rPr>
              <a:t>Rheumatism</a:t>
            </a:r>
            <a:r>
              <a:rPr lang="en-US" sz="2000" dirty="0" smtClean="0">
                <a:solidFill>
                  <a:prstClr val="black"/>
                </a:solidFill>
                <a:effectLst>
                  <a:outerShdw blurRad="38100" dist="38100" dir="2700000" algn="tl">
                    <a:srgbClr val="000000">
                      <a:alpha val="43137"/>
                    </a:srgbClr>
                  </a:outerShdw>
                </a:effectLst>
              </a:rPr>
              <a:t> is a painful disorder of the supporting structures of the body (bones, ligaments, tendons, muscles) that is not caused by infection or injury.</a:t>
            </a:r>
          </a:p>
          <a:p>
            <a:pPr algn="ctr"/>
            <a:r>
              <a:rPr lang="en-US" sz="2000" b="1" dirty="0" smtClean="0">
                <a:solidFill>
                  <a:prstClr val="black"/>
                </a:solidFill>
                <a:effectLst>
                  <a:outerShdw blurRad="38100" dist="38100" dir="2700000" algn="tl">
                    <a:srgbClr val="000000">
                      <a:alpha val="43137"/>
                    </a:srgbClr>
                  </a:outerShdw>
                </a:effectLst>
              </a:rPr>
              <a:t>Arthritis</a:t>
            </a:r>
            <a:r>
              <a:rPr lang="en-US" sz="2000" dirty="0" smtClean="0">
                <a:solidFill>
                  <a:prstClr val="black"/>
                </a:solidFill>
                <a:effectLst>
                  <a:outerShdw blurRad="38100" dist="38100" dir="2700000" algn="tl">
                    <a:srgbClr val="000000">
                      <a:alpha val="43137"/>
                    </a:srgbClr>
                  </a:outerShdw>
                </a:effectLst>
              </a:rPr>
              <a:t> is a form of rheumatism in which joints are painful, stiff, and swollen. 45 million people in the US have it.</a:t>
            </a:r>
          </a:p>
        </p:txBody>
      </p:sp>
      <p:pic>
        <p:nvPicPr>
          <p:cNvPr id="2054" name="Picture 6" descr="http://the-alternative-cure.org/wp-content/uploads/2011/04/rheumatismpain-200x300.jpg"/>
          <p:cNvPicPr>
            <a:picLocks noChangeAspect="1" noChangeArrowheads="1"/>
          </p:cNvPicPr>
          <p:nvPr/>
        </p:nvPicPr>
        <p:blipFill>
          <a:blip r:embed="rId3" cstate="print"/>
          <a:srcRect/>
          <a:stretch>
            <a:fillRect/>
          </a:stretch>
        </p:blipFill>
        <p:spPr bwMode="auto">
          <a:xfrm>
            <a:off x="343833" y="712694"/>
            <a:ext cx="2076637" cy="3114956"/>
          </a:xfrm>
          <a:prstGeom prst="rect">
            <a:avLst/>
          </a:prstGeom>
          <a:noFill/>
        </p:spPr>
      </p:pic>
      <p:pic>
        <p:nvPicPr>
          <p:cNvPr id="2056" name="Picture 8" descr="http://www.epainassist.com/images/Article-Images/Palindromic-Rheumatism.jpg"/>
          <p:cNvPicPr>
            <a:picLocks noChangeAspect="1" noChangeArrowheads="1"/>
          </p:cNvPicPr>
          <p:nvPr/>
        </p:nvPicPr>
        <p:blipFill>
          <a:blip r:embed="rId4" cstate="print"/>
          <a:srcRect/>
          <a:stretch>
            <a:fillRect/>
          </a:stretch>
        </p:blipFill>
        <p:spPr bwMode="auto">
          <a:xfrm>
            <a:off x="0" y="2729753"/>
            <a:ext cx="5386988" cy="2958354"/>
          </a:xfrm>
          <a:prstGeom prst="rect">
            <a:avLst/>
          </a:prstGeom>
          <a:noFill/>
        </p:spPr>
      </p:pic>
      <p:pic>
        <p:nvPicPr>
          <p:cNvPr id="2058" name="Picture 10" descr="http://www.eorthopod.com/sites/default/files/images/arthritis_general_capsulxsect_0.jpg"/>
          <p:cNvPicPr>
            <a:picLocks noChangeAspect="1" noChangeArrowheads="1"/>
          </p:cNvPicPr>
          <p:nvPr/>
        </p:nvPicPr>
        <p:blipFill>
          <a:blip r:embed="rId5" cstate="print"/>
          <a:srcRect/>
          <a:stretch>
            <a:fillRect/>
          </a:stretch>
        </p:blipFill>
        <p:spPr bwMode="auto">
          <a:xfrm>
            <a:off x="330387" y="2592014"/>
            <a:ext cx="3886200" cy="3886201"/>
          </a:xfrm>
          <a:prstGeom prst="rect">
            <a:avLst/>
          </a:prstGeom>
          <a:noFill/>
        </p:spPr>
      </p:pic>
    </p:spTree>
    <p:extLst>
      <p:ext uri="{BB962C8B-B14F-4D97-AF65-F5344CB8AC3E}">
        <p14:creationId xmlns:p14="http://schemas.microsoft.com/office/powerpoint/2010/main" val="20181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20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20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fade">
                                      <p:cBhvr>
                                        <p:cTn id="27"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32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How little movement of the Pubic Symphysis is no small thing</a:t>
            </a:r>
            <a:endParaRPr lang="en-US" sz="32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693024" y="1264024"/>
            <a:ext cx="4122364" cy="2042702"/>
          </a:xfrm>
          <a:prstGeom prst="wedgeRoundRectCallout">
            <a:avLst>
              <a:gd name="adj1" fmla="val 24498"/>
              <a:gd name="adj2" fmla="val 18314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rPr>
              <a:t>During pregnancy, the hormone </a:t>
            </a:r>
            <a:r>
              <a:rPr lang="en-US" sz="2000" b="1" dirty="0" err="1">
                <a:solidFill>
                  <a:prstClr val="black"/>
                </a:solidFill>
              </a:rPr>
              <a:t>relaxin</a:t>
            </a:r>
            <a:r>
              <a:rPr lang="en-US" sz="2000" dirty="0">
                <a:solidFill>
                  <a:prstClr val="black"/>
                </a:solidFill>
              </a:rPr>
              <a:t> will increase the flexibility of the pubic symphysis and of ligaments of the pelvic bones that will allow expansion of the pelvic outlet during delivery of the baby. </a:t>
            </a:r>
            <a:endParaRPr lang="en-US" sz="2000" dirty="0">
              <a:solidFill>
                <a:prstClr val="black"/>
              </a:solidFill>
              <a:effectLst>
                <a:outerShdw blurRad="38100" dist="38100" dir="2700000" algn="tl">
                  <a:srgbClr val="000000">
                    <a:alpha val="43137"/>
                  </a:srgbClr>
                </a:outerShdw>
              </a:effectLst>
            </a:endParaRPr>
          </a:p>
        </p:txBody>
      </p:sp>
      <p:pic>
        <p:nvPicPr>
          <p:cNvPr id="7170" name="Picture 2" descr="http://coreexpectations.com/wp-content/uploads/2012/09/diastasis-symphysis-pu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52" y="842963"/>
            <a:ext cx="2828925"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74552" y="2647507"/>
            <a:ext cx="2828925" cy="3604437"/>
          </a:xfrm>
          <a:prstGeom prst="wedgeRoundRectCallout">
            <a:avLst>
              <a:gd name="adj1" fmla="val 22766"/>
              <a:gd name="adj2" fmla="val -54019"/>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“Remember </a:t>
            </a:r>
            <a:r>
              <a:rPr lang="en-US" sz="1600" dirty="0"/>
              <a:t>that lovely hormone </a:t>
            </a:r>
            <a:r>
              <a:rPr lang="en-US" sz="1600" dirty="0" err="1"/>
              <a:t>relaxin</a:t>
            </a:r>
            <a:r>
              <a:rPr lang="en-US" sz="1600" dirty="0"/>
              <a:t> that makes every joint, ligament and connective tissue </a:t>
            </a:r>
            <a:r>
              <a:rPr lang="en-US" sz="1600" dirty="0" err="1"/>
              <a:t>loosy</a:t>
            </a:r>
            <a:r>
              <a:rPr lang="en-US" sz="1600" dirty="0"/>
              <a:t> goosy in preparation for </a:t>
            </a:r>
            <a:r>
              <a:rPr lang="en-US" sz="1600" dirty="0" err="1"/>
              <a:t>labour</a:t>
            </a:r>
            <a:r>
              <a:rPr lang="en-US" sz="1600" dirty="0"/>
              <a:t> and delivery? Well…sometimes that </a:t>
            </a:r>
            <a:r>
              <a:rPr lang="en-US" sz="1600" dirty="0" err="1"/>
              <a:t>relaxin</a:t>
            </a:r>
            <a:r>
              <a:rPr lang="en-US" sz="1600" dirty="0"/>
              <a:t> goes a bit overboard and starts to go gung-ho on the </a:t>
            </a:r>
            <a:r>
              <a:rPr lang="en-US" sz="1600" dirty="0" smtClean="0"/>
              <a:t>pelvis…”</a:t>
            </a:r>
          </a:p>
          <a:p>
            <a:pPr algn="ctr"/>
            <a:endParaRPr lang="en-US" sz="1600" dirty="0"/>
          </a:p>
          <a:p>
            <a:pPr algn="ctr"/>
            <a:r>
              <a:rPr lang="en-US" sz="1600" dirty="0"/>
              <a:t>http://coreexpectations.com/symphysis-pubis-dysfunction-say-what/</a:t>
            </a:r>
          </a:p>
        </p:txBody>
      </p:sp>
      <p:pic>
        <p:nvPicPr>
          <p:cNvPr id="7172" name="Picture 4" descr="http://radiology.casereports.net/index.php/rcr/article/viewFile/542/864/83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380" y="3705446"/>
            <a:ext cx="3085287" cy="2068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fade">
                                      <p:cBhvr>
                                        <p:cTn id="2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Osteoarthritis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5"/>
            <a:ext cx="4047565" cy="2790265"/>
          </a:xfrm>
          <a:prstGeom prst="wedgeRoundRectCallout">
            <a:avLst>
              <a:gd name="adj1" fmla="val 29434"/>
              <a:gd name="adj2" fmla="val 12178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A degenerative joint disorder in which joint cartilage is gradually lost. Results from a combination of aging, obesity, irritation of the joints, muscle weakness, wear, and abrasion. Most common type of arthritis.</a:t>
            </a:r>
          </a:p>
        </p:txBody>
      </p:sp>
      <p:sp>
        <p:nvSpPr>
          <p:cNvPr id="6" name="TextBox 5"/>
          <p:cNvSpPr txBox="1"/>
          <p:nvPr/>
        </p:nvSpPr>
        <p:spPr>
          <a:xfrm>
            <a:off x="0" y="820271"/>
            <a:ext cx="4034118" cy="3416320"/>
          </a:xfrm>
          <a:prstGeom prst="rect">
            <a:avLst/>
          </a:prstGeom>
          <a:noFill/>
        </p:spPr>
        <p:txBody>
          <a:bodyPr wrap="square" rtlCol="0">
            <a:spAutoFit/>
          </a:bodyPr>
          <a:lstStyle/>
          <a:p>
            <a:pPr>
              <a:lnSpc>
                <a:spcPct val="120000"/>
              </a:lnSpc>
            </a:pPr>
            <a:r>
              <a:rPr lang="en-US" sz="2000" dirty="0" err="1" smtClean="0">
                <a:solidFill>
                  <a:srgbClr val="CCCCFF"/>
                </a:solidFill>
                <a:latin typeface="Sylfaen" pitchFamily="18" charset="0"/>
              </a:rPr>
              <a:t>Articular</a:t>
            </a:r>
            <a:r>
              <a:rPr lang="en-US" sz="2000" dirty="0" smtClean="0">
                <a:solidFill>
                  <a:srgbClr val="CCCCFF"/>
                </a:solidFill>
                <a:latin typeface="Sylfaen" pitchFamily="18" charset="0"/>
              </a:rPr>
              <a:t> cartilage degenerates and new bone forms in the </a:t>
            </a:r>
            <a:r>
              <a:rPr lang="en-US" sz="2000" dirty="0" err="1" smtClean="0">
                <a:solidFill>
                  <a:srgbClr val="CCCCFF"/>
                </a:solidFill>
                <a:latin typeface="Sylfaen" pitchFamily="18" charset="0"/>
              </a:rPr>
              <a:t>subchondral</a:t>
            </a:r>
            <a:r>
              <a:rPr lang="en-US" sz="2000" dirty="0" smtClean="0">
                <a:solidFill>
                  <a:srgbClr val="CCCCFF"/>
                </a:solidFill>
                <a:latin typeface="Sylfaen" pitchFamily="18" charset="0"/>
              </a:rPr>
              <a:t> areas and at the margins of joints.  Bone ends slowly become exposed and spurs of new osseous tissue are deposit on them in the body’s attempt to protect against friction. These spurs decrease joint movement.</a:t>
            </a:r>
          </a:p>
        </p:txBody>
      </p:sp>
      <p:pic>
        <p:nvPicPr>
          <p:cNvPr id="1026" name="Picture 2" descr="http://www.drugs.com/health-guide/images/204847.jpg"/>
          <p:cNvPicPr>
            <a:picLocks noChangeAspect="1" noChangeArrowheads="1"/>
          </p:cNvPicPr>
          <p:nvPr/>
        </p:nvPicPr>
        <p:blipFill>
          <a:blip r:embed="rId3" cstate="print"/>
          <a:srcRect/>
          <a:stretch>
            <a:fillRect/>
          </a:stretch>
        </p:blipFill>
        <p:spPr bwMode="auto">
          <a:xfrm>
            <a:off x="290044" y="4168589"/>
            <a:ext cx="4298359" cy="2689412"/>
          </a:xfrm>
          <a:prstGeom prst="rect">
            <a:avLst/>
          </a:prstGeom>
          <a:noFill/>
        </p:spPr>
      </p:pic>
      <p:pic>
        <p:nvPicPr>
          <p:cNvPr id="1028" name="Picture 4" descr="https://encrypted-tbn0.gstatic.com/images?q=tbn:ANd9GcTvJnzqOEQWD5WmVMwLY_2yTEoMOS9_XP-1lECgqMcQhquTeM4m5g"/>
          <p:cNvPicPr>
            <a:picLocks noChangeAspect="1" noChangeArrowheads="1"/>
          </p:cNvPicPr>
          <p:nvPr/>
        </p:nvPicPr>
        <p:blipFill>
          <a:blip r:embed="rId4" cstate="print"/>
          <a:srcRect/>
          <a:stretch>
            <a:fillRect/>
          </a:stretch>
        </p:blipFill>
        <p:spPr bwMode="auto">
          <a:xfrm>
            <a:off x="412339" y="997114"/>
            <a:ext cx="4053768" cy="2687826"/>
          </a:xfrm>
          <a:prstGeom prst="rect">
            <a:avLst/>
          </a:prstGeom>
          <a:noFill/>
        </p:spPr>
      </p:pic>
    </p:spTree>
    <p:extLst>
      <p:ext uri="{BB962C8B-B14F-4D97-AF65-F5344CB8AC3E}">
        <p14:creationId xmlns:p14="http://schemas.microsoft.com/office/powerpoint/2010/main" val="10415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6"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Rheumatoid Arthritis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40940" y="1210236"/>
            <a:ext cx="4047565" cy="2723590"/>
          </a:xfrm>
          <a:prstGeom prst="wedgeRoundRectCallout">
            <a:avLst>
              <a:gd name="adj1" fmla="val 22845"/>
              <a:gd name="adj2" fmla="val 11301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An autoimmune disease in which the immune system of the body attacks its own tissues—in this case it attacks its own cartilage and joint linings. Characterized by inflammation of the joint, causing swelling, pain, and loss of function.</a:t>
            </a:r>
          </a:p>
        </p:txBody>
      </p:sp>
      <p:pic>
        <p:nvPicPr>
          <p:cNvPr id="11" name="Picture 2" descr="http://od1wr3ep5qn334yxu6oe5etiu.wpengine.netdna-cdn.com/images/stories/conditions/rheumatoid-arthritis-3.jpg"/>
          <p:cNvPicPr>
            <a:picLocks noChangeAspect="1" noChangeArrowheads="1"/>
          </p:cNvPicPr>
          <p:nvPr/>
        </p:nvPicPr>
        <p:blipFill>
          <a:blip r:embed="rId3" cstate="print"/>
          <a:srcRect/>
          <a:stretch>
            <a:fillRect/>
          </a:stretch>
        </p:blipFill>
        <p:spPr bwMode="auto">
          <a:xfrm>
            <a:off x="451410" y="611001"/>
            <a:ext cx="2857500" cy="4086226"/>
          </a:xfrm>
          <a:prstGeom prst="rect">
            <a:avLst/>
          </a:prstGeom>
          <a:noFill/>
        </p:spPr>
      </p:pic>
      <p:pic>
        <p:nvPicPr>
          <p:cNvPr id="12" name="Picture 4" descr="http://trcs.wikispaces.com/file/view/rheumatoid-arthritis-17890.jpg/39200510/rheumatoid-arthritis-17890.jpg"/>
          <p:cNvPicPr>
            <a:picLocks noChangeAspect="1" noChangeArrowheads="1"/>
          </p:cNvPicPr>
          <p:nvPr/>
        </p:nvPicPr>
        <p:blipFill>
          <a:blip r:embed="rId4" cstate="print"/>
          <a:srcRect/>
          <a:stretch>
            <a:fillRect/>
          </a:stretch>
        </p:blipFill>
        <p:spPr bwMode="auto">
          <a:xfrm>
            <a:off x="288925" y="3630985"/>
            <a:ext cx="3810000" cy="3048001"/>
          </a:xfrm>
          <a:prstGeom prst="rect">
            <a:avLst/>
          </a:prstGeom>
          <a:noFill/>
        </p:spPr>
      </p:pic>
    </p:spTree>
    <p:extLst>
      <p:ext uri="{BB962C8B-B14F-4D97-AF65-F5344CB8AC3E}">
        <p14:creationId xmlns:p14="http://schemas.microsoft.com/office/powerpoint/2010/main" val="28941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Gouty Arthritis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54388" y="1492624"/>
            <a:ext cx="4047566" cy="2593601"/>
          </a:xfrm>
          <a:prstGeom prst="wedgeRoundRectCallout">
            <a:avLst>
              <a:gd name="adj1" fmla="val 21876"/>
              <a:gd name="adj2" fmla="val 11007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Sodium </a:t>
            </a:r>
            <a:r>
              <a:rPr lang="en-US" sz="2000" dirty="0" err="1" smtClean="0">
                <a:solidFill>
                  <a:prstClr val="black"/>
                </a:solidFill>
                <a:effectLst>
                  <a:outerShdw blurRad="38100" dist="38100" dir="2700000" algn="tl">
                    <a:srgbClr val="000000">
                      <a:alpha val="43137"/>
                    </a:srgbClr>
                  </a:outerShdw>
                </a:effectLst>
              </a:rPr>
              <a:t>urate</a:t>
            </a:r>
            <a:r>
              <a:rPr lang="en-US" sz="2000" dirty="0" smtClean="0">
                <a:solidFill>
                  <a:prstClr val="black"/>
                </a:solidFill>
                <a:effectLst>
                  <a:outerShdw blurRad="38100" dist="38100" dir="2700000" algn="tl">
                    <a:srgbClr val="000000">
                      <a:alpha val="43137"/>
                    </a:srgbClr>
                  </a:outerShdw>
                </a:effectLst>
              </a:rPr>
              <a:t> crystals are deposited in the soft tissues of the joints. The crystals irritate and erode the cartilage—leading to inflammation, swelling, and pain.  If untreated, the joint becomes unmovable. </a:t>
            </a:r>
          </a:p>
        </p:txBody>
      </p:sp>
      <p:pic>
        <p:nvPicPr>
          <p:cNvPr id="27650" name="Picture 2" descr="http://www.goutcare.co.nz/wp-content/uploads/WhatisGout1-300x167.png"/>
          <p:cNvPicPr>
            <a:picLocks noChangeAspect="1" noChangeArrowheads="1"/>
          </p:cNvPicPr>
          <p:nvPr/>
        </p:nvPicPr>
        <p:blipFill>
          <a:blip r:embed="rId3" cstate="print"/>
          <a:srcRect/>
          <a:stretch>
            <a:fillRect/>
          </a:stretch>
        </p:blipFill>
        <p:spPr bwMode="auto">
          <a:xfrm>
            <a:off x="228600" y="859586"/>
            <a:ext cx="4752602" cy="2645615"/>
          </a:xfrm>
          <a:prstGeom prst="rect">
            <a:avLst/>
          </a:prstGeom>
          <a:noFill/>
        </p:spPr>
      </p:pic>
      <p:pic>
        <p:nvPicPr>
          <p:cNvPr id="27652" name="Picture 4" descr="http://www.ayurvedaandpanchakarma.com/images/gouty-arthritis-250x250.jpg"/>
          <p:cNvPicPr>
            <a:picLocks noChangeAspect="1" noChangeArrowheads="1"/>
          </p:cNvPicPr>
          <p:nvPr/>
        </p:nvPicPr>
        <p:blipFill>
          <a:blip r:embed="rId4" cstate="print"/>
          <a:srcRect/>
          <a:stretch>
            <a:fillRect/>
          </a:stretch>
        </p:blipFill>
        <p:spPr bwMode="auto">
          <a:xfrm>
            <a:off x="504825" y="3367181"/>
            <a:ext cx="3162300" cy="3162300"/>
          </a:xfrm>
          <a:prstGeom prst="rect">
            <a:avLst/>
          </a:prstGeom>
          <a:noFill/>
        </p:spPr>
      </p:pic>
    </p:spTree>
    <p:extLst>
      <p:ext uri="{BB962C8B-B14F-4D97-AF65-F5344CB8AC3E}">
        <p14:creationId xmlns:p14="http://schemas.microsoft.com/office/powerpoint/2010/main" val="392493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2000"/>
                                        <p:tgtEl>
                                          <p:spTgt spid="276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2"/>
                                        </p:tgtEl>
                                        <p:attrNameLst>
                                          <p:attrName>style.visibility</p:attrName>
                                        </p:attrNameLst>
                                      </p:cBhvr>
                                      <p:to>
                                        <p:strVal val="visible"/>
                                      </p:to>
                                    </p:set>
                                    <p:animEffect transition="in" filter="fade">
                                      <p:cBhvr>
                                        <p:cTn id="22"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Lyme Disease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54386" y="1109382"/>
            <a:ext cx="4074459" cy="2729752"/>
          </a:xfrm>
          <a:prstGeom prst="wedgeRoundRectCallout">
            <a:avLst>
              <a:gd name="adj1" fmla="val 24867"/>
              <a:gd name="adj2" fmla="val 12351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Caused by the bite of  tick that contains </a:t>
            </a:r>
            <a:r>
              <a:rPr lang="en-US" sz="2000" i="1" dirty="0" err="1" smtClean="0">
                <a:solidFill>
                  <a:prstClr val="black"/>
                </a:solidFill>
                <a:effectLst>
                  <a:outerShdw blurRad="38100" dist="38100" dir="2700000" algn="tl">
                    <a:srgbClr val="000000">
                      <a:alpha val="43137"/>
                    </a:srgbClr>
                  </a:outerShdw>
                </a:effectLst>
              </a:rPr>
              <a:t>Borreli</a:t>
            </a:r>
            <a:r>
              <a:rPr lang="en-US" sz="2000" i="1" dirty="0" smtClean="0">
                <a:solidFill>
                  <a:prstClr val="black"/>
                </a:solidFill>
                <a:effectLst>
                  <a:outerShdw blurRad="38100" dist="38100" dir="2700000" algn="tl">
                    <a:srgbClr val="000000">
                      <a:alpha val="43137"/>
                    </a:srgbClr>
                  </a:outerShdw>
                </a:effectLst>
              </a:rPr>
              <a:t> </a:t>
            </a:r>
            <a:r>
              <a:rPr lang="en-US" sz="2000" i="1" dirty="0" err="1" smtClean="0">
                <a:solidFill>
                  <a:prstClr val="black"/>
                </a:solidFill>
                <a:effectLst>
                  <a:outerShdw blurRad="38100" dist="38100" dir="2700000" algn="tl">
                    <a:srgbClr val="000000">
                      <a:alpha val="43137"/>
                    </a:srgbClr>
                  </a:outerShdw>
                </a:effectLst>
              </a:rPr>
              <a:t>burgdorferi</a:t>
            </a:r>
            <a:r>
              <a:rPr lang="en-US" sz="2000" i="1" dirty="0" smtClean="0">
                <a:solidFill>
                  <a:prstClr val="black"/>
                </a:solidFill>
                <a:effectLst>
                  <a:outerShdw blurRad="38100" dist="38100" dir="2700000" algn="tl">
                    <a:srgbClr val="000000">
                      <a:alpha val="43137"/>
                    </a:srgbClr>
                  </a:outerShdw>
                </a:effectLst>
              </a:rPr>
              <a:t>  </a:t>
            </a:r>
            <a:r>
              <a:rPr lang="en-US" sz="2000" dirty="0" smtClean="0">
                <a:solidFill>
                  <a:prstClr val="black"/>
                </a:solidFill>
                <a:effectLst>
                  <a:outerShdw blurRad="38100" dist="38100" dir="2700000" algn="tl">
                    <a:srgbClr val="000000">
                      <a:alpha val="43137"/>
                    </a:srgbClr>
                  </a:outerShdw>
                </a:effectLst>
              </a:rPr>
              <a:t>(bacteria). A rash then forms. May result in joint stiffness, fever, chills, headache, nausea, and low back pain. Usually afflicts the larger joints.</a:t>
            </a:r>
          </a:p>
        </p:txBody>
      </p:sp>
      <p:sp>
        <p:nvSpPr>
          <p:cNvPr id="30722" name="AutoShape 2" descr="data:image/jpeg;base64,/9j/4AAQSkZJRgABAQAAAQABAAD/2wCEAAkGBhQSERQUExQWFRQUFxUVFxgVFBQXGBQYFBcVFRUXFxUXHCYfFxkjGhQUHy8gIycpLCwsFR4xNTAqNSYrLCkBCQoKDgwOGg8PGCwdHBwsLCksLCkpKSwpLCksKSwpKSkpKSkpKSwsLCkpKSwpKSksLCwpKSwpKSksLCksLCwsLP/AABEIAO8A0wMBIgACEQEDEQH/xAAbAAABBQEBAAAAAAAAAAAAAAACAAEDBAYFB//EAD8QAAEDAgMFBgQCCAYDAQAAAAEAAhEDIQQSMQUGQVFhEyJxgZGxMkJSoSPBBxRigtHh8PEWM0NykqIVc6Mk/8QAGAEBAQEBAQAAAAAAAAAAAAAAAQACAwT/xAAgEQEBAQACAgMBAQEAAAAAAAAAARECITFBAxJRYSJx/9oADAMBAAIRAxEAPwD0xtkgU+a3T3TnovO9JgLBPCAJ2mf6/qykdPlkoETChCLUMJyU8pBnJi1LiiKiApFqIBJykEJEp4TQUI0c0cIciOEoxQkFHKHL1lSMDdBlupISIQQtHJE1BwTVHwpHLgo3PCic7N0UjGKQxoiY4WQJwoJCEkwaU6QAuTGrdO5R1EEXao8/VV3BAyrzSsXGOTlygp1VMHKiOAk1usompi+VI4KZxRIcqqjgpEpOuhhCFN0kwKUqQkgEmlNPNKOExKUhOpBLrJF1kBNyo6tZGnDPqqEglCDmUjRGth7rMN6SsFlS2ptmnh2FzzczlbN3RrHIdVW27vA3DMv3nn4GDU9XRo3qsbsnC1doYgueQadhVebzf/Lp8hbgtLPdavCbUxFWg2uxjDmJ7hBBLASAWOnkJuF36RkAxE3jkhDQIAAAAAAFgOQhGEQUclJMnSHMbtum6oWMzvcBoxhI/wCWg80OB23RrGGvE/S6zuVp18l0qOGawQ1oa3k0R/RWZ3j3Pz5quHA7QyXMJhr54j6XzfWD0UemhUdSnbRYHZu9mIw7hSqtJIsab5zCPoefYytlsveGjiO6x2V/Gm+zx5HXyUbMWcpBCnpVIN7pVKf9fyUNSkeFlBdLgUUqg15GqsUsRKRiwUhzUfaToiaUEvZJOq9ZyEkNcImVwVlf8T06mINBskie9bKS3UAz90Gw97qdd5p3a8TAd8wGsQtDGwTSq9Ovopu0CEMt6oXGNdEJrKrWxHAKQ6lZQXJ5hIUyVK54aJkADiUeT4SMYAuNt7eVmHp5rFziWtv3cw+o8APVZ/e3fKR2WHcYNnvbqebKfO2rtAqW7m71TEBvaDLhwQ6DcvifhMST+3YDgtZ0f+qWE2fXxtZ2Uu70GpXcNBwDG/KDwGp6Bek7N2dTw9JtOmMrGCBzPUniTqnwWDZRYGU2hrRwHPiSdSepR1KkqtA+0klSNVakxW6beSIBiOnqnUZoDkklGa+IUjq1lVq0z/ZAJAQUW2dj0sU3LVbMaOFnN8D+WixW0dyK9K9ImswGRYZ2nhxDhH7JPgt2K8J24lMqnTBf4urUKYY4jtWOOftZ0Bswn5THP1Wr2DvLTxXdjs6gEmm7WObT8zVPtPZNDED8RgJ4OFnD97j4GR0WQx36PqjDOHcHt4NJDXDwmw8WkeCej5b2vQsqzgQvP6+9dei1lIucypTs8vbma6DYO1IEWmCFoNj7+03gNxDRScdHgzTd4OGizlPh3WYiHKwzF6qtUdTcAQ9pHMOEesomYcjTTXxRpuOg2qudtDGZWuI4Ak+QQVXGDdcLbGO/Bqyfkd7GEsY89ZiHtdkAg5XXBnMSCXunwc4eSk2ZinNqMMXpOD2wJdo3M0x8haT5gKttN/dYQMriC52o+KBPhcp9m4mpTzhr4vE2iwtfgYMeS7jHsmDxQLQdQRM9DopziQshuxjy7DsDoJbLDoQctgZ8IWhwYnwXDfRxc7QnwRilK422976OG7o/Eq/Q28f7iNPdZ1u+9ZwqZ3sY5wORtPVh4SRp4FWdFqd4N46eFb3u9UI7rG6nqeQWJ/xNiK7nsvVdUBbkZ8LJtlbHxOHE6CLko9n7nYjEuz1pptN3F5Je8eEyR07o8VuNk7Ko4VmWm2/FxjMfHkOgsnJJ2tzw5OwtxGUu9XPaPgHLENBH1X78cvh6LUOqBV315j1TCToi0JS9O1oPBJlFWGsRqDTYFMwJNEBJiQY1QOKSYhOpCLQVBUpqxlTFiU59e3DqqWIxcBX8aWMaXPcGjiSRouPW2zhHWFdnnI/JZakG3aClZtYc9FXOAZUHce10/S4H2VWtsZwsEW2NSSr2IfRrDLUaHDhOo8Hag+CzmM3JZJdh6uWfldofFwEHzarL9nVAoyKo4FZnyWem/pPVcTFbNxNGk6kaRqNLs80y4gCI+UAz5Khg9t1sOZY+oyLlr+80dL/m1aQ42q0zeyX/AJx5+MSOt1T5Z+G8KsbG36ZWIZWAY46PnuE9fp9kW3mtNN5+JuUnu3kdFwdvUxVyuYxkgEG0WkEWHhErk7O2hVoh1IjNTdOVsyRM2b04FuvFdJPtNjleq5218X2ry2kyGkyYOYxwGZRuw1TDukQ5rgC4QQD5HiOavu2bUpOY4sOU5eMZnm4DTMnTUDRPth1QtD3dmQyLU3OdlGgzzNuq9f0knbz3nbemg3NxebNaGyLX1Ig68LBWNt74k5qOGJkGHPbaY1DD42JWawOIc1rgzu5x3gLkG4OU6RHLRFsjAUn6lwLDcCwcTxk66dPBeflxnHXacvt27OD3QJk1quWdQ27r8JNvdd/ZOzMLQgsaHOHzPhzh4TYeQXLL3PsJUlLBu0kA9SPZef78vDt9Z7ao7WBQ/rgK5OH2Q/mr9HAjTM0nkHD2WtrFkXGVpVqlVA6qnS2eRc28bKZmFm+YQNYIIWpazi8MQETK4XErbWoU/jrsH7wJ9BKHDbz4Vzg1tQybDuO15TCtWNDnRlQ0oLZaQRzBBCmBSydJKElE7ggJUkyoyFVRQODptc52XM51nF17chOgXC2turSquLqRNFxAByDumNJaIutQ+jKrvwyjrA19ya7DLXMqeADSPWL+aj2hsrGZWDs3uyCA5rnnUk2cwk9NFunsKiLnBW/re1isFjMawgubXLG6ghzhEcSWA+65btsV2uN6zZMwcjh/2hekGs4BA7Eu4q2Daw9DeOqWuzDRph3ZAX4XmCfNUG7bq8XMcJiHMg8dcpMfzXoVfEEiDpwB/muXiXgahp/dH8Ff59xbfTJ/+ZplsuBbe+UFwHXT2lczMGB5Fy5xgwPmJk3uCBHe4Lpb00WOioIBE92LGOPIf2WRxOOMASA5venjLieHg77LfCTdjnztzt09obX7zMuYmnanJGWlGsEjvE6x1CqbP2jD3SJbUADmmQ0QRcxeAZMLjmoSZmTzKkz8uVvArv8Aa7rjjtV9ow6AGjLN2OOXSQWDgDB9Vfp7RytLqZbL9LTEXAHA6mPArJitAj7kaeC62z8QXgsmZ70WHfaIBA5EFZ5T7tS/VpMH2uJa5zHZgIBlwYZ5QLf2U9Hd6q2pIptgXEuBPmc2qHYWNOXKLeUHz+60eGBMc157zt9O8mOVit38WZOVr817VTHTul4uEtm7u4um8ObSaDzzNtPUvPstXhmHirIpORvXhaxeJ3ZxZgObMft5gf8A6D2VmnutinUwzKxjQZguABkQbAunzWvaHKQMKt/h1mMNuO7/AFK+Xm2kwDTkbey0WydmUsMMtNvEkuccziTaZ/grVKgeKssw61txjSw1BrZLWhuYyYESecc1blAGwjagFlKSbKeaSkPMmIThqFwhKMdEnMCdp5pVGnmgoyxCaAUpaLapDRKQVMODAUZwnRXGhDVfAUHMr4QLh7ToAAkwAAZJItC72KreS8z3m28K9Ts2zknuxpUd1HFs+yDJXL25i2v+G7RxuAb3jpbVZCoyTAlxJMDXhb813cfOSHE5gJvAAvEfyC4o1BJ5/wA9PH3XT48wfLLsV2i6kmDHIj0B+yjb4f0U7XSSCdeZ4hdHHRFskjTyPHT8le2diAyx1ztIIjh91ReON7GPSIKuseO53R3Ccx0zEwb8+HW5TBXU2dji091xBnUiTc3N1u929tiqMr4Dxx0Dxzg6HovO9l05jlMEg8xHje3muq/DOpxVlxDTDspuzQggjXUFcOXl6pNkev4ZgkSrzGNMwsTunvP2wyPI7QCZ+sfV48wtjh6yGMWXUhoE/YAI2lEShADEQCQTqRiUZchGqQKUe6ZBKSNSQi6ZxSlOVEkimSJEq1HMJkjqkFIxKq4iqIN1LWqQuRtjaDaVN1R9g31J4AdSUGRl9+9ulsUWn4hmeZ+X6QeZ9lw9j4UhnaPHecO6PpZwA5Sp9n0TjK1V1UTlguiIaSe6weAF12doUwym93JpjzsFXfDfUYDFUQScxMQ4yOQuD6rhVKVxItwt43t1WnyyHNgkmm8EidG94iOMgFcCtTtOl+HCeHhquvDwPlmqzKMW6+pAJCCowSOonzI/ipnUobDpPxRHEkjKfSbKAs08/ddXlzEjSIPd6G5EGZbEGOYUjWGCbw2AefKFDTuIiSePKI/qVKKVzw9eeiLTx466OBYIcRBLMpBHLML9RcDyWp2C2Q9rgCOWttIPlCyuyamUPj5qTh5ZmrUbvE9oCeLB524eC48/T1zxQHZjsK8VGaB8M8XXykzbl5r0PZG0212B7bcHA6tcNWkdFx8Xs8VqT6RMZhY/SdWnyKyuwNrPwtdwqSL5azecWzgcxrPEFZjN7esU6ysteD1XPogQCDmBEg8wdCp6NSNUSs2LiImELHJylkiU5TSkVI4TIgktYjFMCk1PCyiKTW3ShI6KIZ9ELqtk5NlWe9CR1Kuq84362k99UU2zDLx9T/DoDbqtbvJtj9Xok/6j5ayefFx6AXWc3OwXbuqVnglrCA0uM5ngy59/K2kpan9dLdvYRoUA13xu77+hOjZ4wLeqfb3do1Jj4eI9FoGtHjKy2/dTLhyNJcwfefyUz5rJUaxZWpGbZiCbRMuAvyNvELlbSwwzSLhwBPQ6EGeRlWTWz02uBEiDHUER4jioW1pmIkkk6QbzYLrwv+cdPkneqNUctOX2UNWlEcj4fddCrhSYyqtUwxm625dIGs5cP7qQDU6iR5yZPsUbaHJSOw8EcJ/hCLDDYSrlc8DRzHNvykcecgLsYfFdk6m7gCJ8DqPQe65dCkO8P9o8CSbq1tBhFOk/gXH8o9oXLm7zw9Kw1UWI0N/FVt4t3hVBrsb+Ixh7txny3ERxF/FQ7t18+HZzYSw8fh0+0LS4NyxjluM7uVvIH5aD3C4/CdETHxMI4OHDmFrXtjyXnu9G7LqFcVKIOSqc1v8ASeLmOX1DzC2G7u3W4hgBcO2A77YjS2YA6t6hVOe3Xp1IVhlSVA/D2RUwplZCTk7U5WmSzJJZklaiITNShMWyi+SJyE6IiUKkCobKlUrhoc5xDWtBJJ0AGpVqqV57vbtd+JqjDUAXMD4eQfjePkHQcVFQ2y520MQexJIbDQ08Gk3cQNBxvyW72fs9lCkykwWYI8eJJ6k3Vbd3YDcLTPF7viI0H7I/ZH3XZpsn+tVG1GKXRYr9IbiKLIie0HX5XDRb57LLE79MBpMBi9Ruunzfkr2zGD2fhj+rlwEhrnB3gYi3KSoaVDKYNuQ8fZbTdrCs7OzRD9RqOULl7c2GaDpIJpGzXRJH7LvTVPC55d9+3Sjg6IDXnNlhpEExMXieBVepRB5kdfJJxIIvI6cepUoaBxN5sdV6Zyljhy+Oyq9SkG/bjEqLFaA8fWI8OKtVBx685+yc0rXMnhYT/fgscr038fC2qOEw7nQACXOMDxJstXtPYBOHpsaJLCCT5HMfVX92t2CwdrUs4/AOLQeJ6ldw0QTB0Nl5723z5SXJ6cTcsiKzNSxzTrM5gRPhYLSsJlYfdev2VdoJ1qVMO71zUz6iPNb1zeia5XyuNaHNhwBBEEEazZYHbu7dTBu7agT2bTmFzNKeBHEcJ5WPArb4erzV4Q4XuOXDzVKNxy92t4mYtlu7UaBnbynQjm0rsupLIYrd84TEMxGGByTFVkwGtce8R+zx6QtgKltZHDqPFNR6fRET6pN6JQoCBSTHwSUhBAEQcmJUjGISTkfZAJHVSUNrVC2lULPiynL/ALjYR1uuTu7u43DNzOE1XzmOuWTOUcup4rvYrBiplJnuuD+kt09NUXYzqooGt5qzTpp2ME6Iy1WANcWXn36RKkUqR0/E/I8Fvq5sfBYD9IjJw7TyqN9jwUePlW3OvRA5Of7z+a2AphzcpAI4g3lZbcJk0SPpceHMAg+K2lGhbksw8/LI4/cyk4ksJYbwAZbPhwXJqbmVRAzscAeJcBfmIXob8LfRRPwtoTI1Pl5RiG7nnMIeGiBMAkz4rvbI3ZpUbhuZ31OufLl5Lr/q3RWKdG3JXkX5OVmahIsoW0rromhzQGndLDyrbtM0MbWy8Htqjyhy9QnM2RHeAI8CJWT332M2+IMkuysgRAOgM8uC7u7eM7TDMkEOYOzeDqHMtfygrOul9LnZqzQfFkzqcp2tVGatCYtCjwtBrG5WwGjQTpP5IqSMN6eaWRtKTGn1QuCJpRL2RZz/AEEk2bqkkHCePshLk7EogkQnzJAXQjEJuzB1ujKjBUhQnchlIlSV8Qbeqxe+9aKTZtmqNExMAAuJjjYLa1zZef8A6SXfh0eRqGT+6pri6m50HDsfAlxdMCNCW/ktZS0WR3Gvg6fi8f8AYrXYQWRPxckoYhdTCllMQtMI2UUeQJyUwKkYtuq9VisF1lDUCDHI3jwHa4WqzmwkeLe8PZZT9Hu1y6o5jtajZ/ep+5LT/wBVv26GV51U2P8AqOKY+ZOfOGgCSyTMTEmJsiX06Tw9GYLJnMT4ao1zQ4GQ4Ag8wbgonBG4yTAp5UMQUbStATU5KRukQioJKSWVJZ2tJIThIlMtsHCYJ0IcpDBQ38kmlEQlBDUzgmb1KNwQlXEOWJ3+a1zKQdPxuIjX4f7LcVhZYrf9sU6R5Pd92O/grNajp7q4RrMNTy6PGf8A5XWjoFcHdun/APmoDlTb7Su7SHmhVORxTAgJFJ1xolkIbKIpgEp90QmcFFUapiFEGc1IDdVw99didvQLmjv0jnbGpHzAeV/JaANRwFYpcush+j/avaUDSJ79LT/Y429DI9FrBcrBUcAcJtRmT/LrEgD9mpNvJw9lvWoxqjLU0Ig5CVqsDBTc+qQScFI3ahJCW9fZJSSkaeyYtRymJ4JBcEsyEuCeUEoRAdUwSGikQb0SJTBydKRPCyH6QcCX4eR8jg4+BBb+a2JErmbYog0amYSMp7vF3IeqDEO71OKFL/1t9guwxtlU2dhslNg4BrR9lbay8qFHJTOlIFNqpHBSlMUmqJXNlHVspQIug1RgRiZupGhcXGbzU6dRzCyo7JOdzQCGBozOJEyQ0XPmBJBAW0t62UcQzD9m97nhjpaaY7r3lgLWucHVYgkhgJAWpBbB7e2X2vZOEh9J4eCNS0EFwHoPRdDC41lVocwy37g8iOBXLwO+GGqNY4VMvaFzWhzXA92oaQJtDQ5wABJEkgC9kTt5sIwZu1YA5rHy0OMh4e5roaJjKx5PINJMBGU7Ha4J1Q2jtVtGkKjgXNLqTRli/avbTaRJiJeD4KCpvThm55qj8NzWOGV85nZsoDcsvnI+MoPwnkpOqHJy/pK4uL3twzBUIqB5p0n1crZlzWU+2Ia490uyQcszBBMBFT3vwpDT2wl5LQ3K/NmAYSC3LIAFRneNu8L3VJV06+ZJESkjCPMmTRKcBaZJM5EAmcPsgk1yUAoSU7RyVKiTwmcnCvaKLKNzZ1UyB3NKCnaUiLJoPNCOH+aRKGEQCEUJRCdwTByUdczbe224bsw5lV5qF+VtJgcfw2l7iQXCwaCumSuVtrd2ninUTVaHtol7sjgHNeXsLO8DymUhmX43B4nEyw4gh7GF5phopkVaQqAVP9RodTygkANkxIJKu4rC0No1KX4lYB1CjiOzy08hZ2k0yC4OdSfNiWEEi0q1i9zWVMSysakNplrmsFOmHNysLOzbWADm0iDJZ7Cyl2Bux+rGTWdVLaTMPTljW5KVMktBy/G6Tdx5aXK1rOVnNk4TBVMlcmtTZSksfiG4bI8PxDqzaYJDnCKj3kEZXQYk2gqmydmPzsbXiCcZnmk4BleaIa3tGOYWcA2CWlwggldPZ24LaIY3tZax9KpbD0WPcaNTtAH1GjM+TIvzRM3EY3LlrPBaKWU5WGH0a9TE03wdYNV7S3QgjQhVqw21qmDe6hnxgYxopuFMVaYp1W03CrTJbH1UtWxMFq59PYWBpEuZi39o4DEsc2pRdUim2u8PZ3O+SypVHfkkAcpXTwm49NhaRUfLX4eoZDe86hVr1ptpmfiH6aQIUNL9H1NjGt7apkApkjKzvPpU6lKnUnUQ2oe6LEgaXWZZ+m7+IG7JwNYOBxD/AMWi6sab6rJb2+GbTfXdIkVOxcCZJAkui6B+wsBXYScY58OdVe/tKGaKdOiwmez/AA8jG0hmblcM0zdWq24DOzcwVHub2b8rDlaO1fhhhDULwC4AsaO7cAk66KpQ3LrvymuWkuxLa1RwcJ7JtGlTNKGsAd2hpNmIADeJTL/Vn8bgJ0kll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24" name="AutoShape 4" descr="data:image/jpeg;base64,/9j/4AAQSkZJRgABAQAAAQABAAD/2wCEAAkGBhQSERQUExQWFRQUFxUVFxgVFBQXGBQYFBcVFRUXFxUXHCYfFxkjGhQUHy8gIycpLCwsFR4xNTAqNSYrLCkBCQoKDgwOGg8PGCwdHBwsLCksLCkpKSwpLCksKSwpKSkpKSkpKSwsLCkpKSwpKSksLCwpKSwpKSksLCksLCwsLP/AABEIAO8A0wMBIgACEQEDEQH/xAAbAAABBQEBAAAAAAAAAAAAAAACAAEDBAYFB//EAD8QAAEDAgMFBgQCCAYDAQAAAAEAAhEDIQQSMQUGQVFhEyJxgZGxMkJSoSPBBxRigtHh8PEWM0NykqIVc6Mk/8QAGAEBAQEBAQAAAAAAAAAAAAAAAQACAwT/xAAgEQEBAQACAgMBAQEAAAAAAAAAARECITFBAxJRYSJx/9oADAMBAAIRAxEAPwD0xtkgU+a3T3TnovO9JgLBPCAJ2mf6/qykdPlkoETChCLUMJyU8pBnJi1LiiKiApFqIBJykEJEp4TQUI0c0cIciOEoxQkFHKHL1lSMDdBlupISIQQtHJE1BwTVHwpHLgo3PCic7N0UjGKQxoiY4WQJwoJCEkwaU6QAuTGrdO5R1EEXao8/VV3BAyrzSsXGOTlygp1VMHKiOAk1usompi+VI4KZxRIcqqjgpEpOuhhCFN0kwKUqQkgEmlNPNKOExKUhOpBLrJF1kBNyo6tZGnDPqqEglCDmUjRGth7rMN6SsFlS2ptmnh2FzzczlbN3RrHIdVW27vA3DMv3nn4GDU9XRo3qsbsnC1doYgueQadhVebzf/Lp8hbgtLPdavCbUxFWg2uxjDmJ7hBBLASAWOnkJuF36RkAxE3jkhDQIAAAAAAFgOQhGEQUclJMnSHMbtum6oWMzvcBoxhI/wCWg80OB23RrGGvE/S6zuVp18l0qOGawQ1oa3k0R/RWZ3j3Pz5quHA7QyXMJhr54j6XzfWD0UemhUdSnbRYHZu9mIw7hSqtJIsab5zCPoefYytlsveGjiO6x2V/Gm+zx5HXyUbMWcpBCnpVIN7pVKf9fyUNSkeFlBdLgUUqg15GqsUsRKRiwUhzUfaToiaUEvZJOq9ZyEkNcImVwVlf8T06mINBskie9bKS3UAz90Gw97qdd5p3a8TAd8wGsQtDGwTSq9Ovopu0CEMt6oXGNdEJrKrWxHAKQ6lZQXJ5hIUyVK54aJkADiUeT4SMYAuNt7eVmHp5rFziWtv3cw+o8APVZ/e3fKR2WHcYNnvbqebKfO2rtAqW7m71TEBvaDLhwQ6DcvifhMST+3YDgtZ0f+qWE2fXxtZ2Uu70GpXcNBwDG/KDwGp6Bek7N2dTw9JtOmMrGCBzPUniTqnwWDZRYGU2hrRwHPiSdSepR1KkqtA+0klSNVakxW6beSIBiOnqnUZoDkklGa+IUjq1lVq0z/ZAJAQUW2dj0sU3LVbMaOFnN8D+WixW0dyK9K9ImswGRYZ2nhxDhH7JPgt2K8J24lMqnTBf4urUKYY4jtWOOftZ0Bswn5THP1Wr2DvLTxXdjs6gEmm7WObT8zVPtPZNDED8RgJ4OFnD97j4GR0WQx36PqjDOHcHt4NJDXDwmw8WkeCej5b2vQsqzgQvP6+9dei1lIucypTs8vbma6DYO1IEWmCFoNj7+03gNxDRScdHgzTd4OGizlPh3WYiHKwzF6qtUdTcAQ9pHMOEesomYcjTTXxRpuOg2qudtDGZWuI4Ak+QQVXGDdcLbGO/Bqyfkd7GEsY89ZiHtdkAg5XXBnMSCXunwc4eSk2ZinNqMMXpOD2wJdo3M0x8haT5gKttN/dYQMriC52o+KBPhcp9m4mpTzhr4vE2iwtfgYMeS7jHsmDxQLQdQRM9DopziQshuxjy7DsDoJbLDoQctgZ8IWhwYnwXDfRxc7QnwRilK422976OG7o/Eq/Q28f7iNPdZ1u+9ZwqZ3sY5wORtPVh4SRp4FWdFqd4N46eFb3u9UI7rG6nqeQWJ/xNiK7nsvVdUBbkZ8LJtlbHxOHE6CLko9n7nYjEuz1pptN3F5Je8eEyR07o8VuNk7Ko4VmWm2/FxjMfHkOgsnJJ2tzw5OwtxGUu9XPaPgHLENBH1X78cvh6LUOqBV315j1TCToi0JS9O1oPBJlFWGsRqDTYFMwJNEBJiQY1QOKSYhOpCLQVBUpqxlTFiU59e3DqqWIxcBX8aWMaXPcGjiSRouPW2zhHWFdnnI/JZakG3aClZtYc9FXOAZUHce10/S4H2VWtsZwsEW2NSSr2IfRrDLUaHDhOo8Hag+CzmM3JZJdh6uWfldofFwEHzarL9nVAoyKo4FZnyWem/pPVcTFbNxNGk6kaRqNLs80y4gCI+UAz5Khg9t1sOZY+oyLlr+80dL/m1aQ42q0zeyX/AJx5+MSOt1T5Z+G8KsbG36ZWIZWAY46PnuE9fp9kW3mtNN5+JuUnu3kdFwdvUxVyuYxkgEG0WkEWHhErk7O2hVoh1IjNTdOVsyRM2b04FuvFdJPtNjleq5218X2ry2kyGkyYOYxwGZRuw1TDukQ5rgC4QQD5HiOavu2bUpOY4sOU5eMZnm4DTMnTUDRPth1QtD3dmQyLU3OdlGgzzNuq9f0knbz3nbemg3NxebNaGyLX1Ig68LBWNt74k5qOGJkGHPbaY1DD42JWawOIc1rgzu5x3gLkG4OU6RHLRFsjAUn6lwLDcCwcTxk66dPBeflxnHXacvt27OD3QJk1quWdQ27r8JNvdd/ZOzMLQgsaHOHzPhzh4TYeQXLL3PsJUlLBu0kA9SPZef78vDt9Z7ao7WBQ/rgK5OH2Q/mr9HAjTM0nkHD2WtrFkXGVpVqlVA6qnS2eRc28bKZmFm+YQNYIIWpazi8MQETK4XErbWoU/jrsH7wJ9BKHDbz4Vzg1tQybDuO15TCtWNDnRlQ0oLZaQRzBBCmBSydJKElE7ggJUkyoyFVRQODptc52XM51nF17chOgXC2turSquLqRNFxAByDumNJaIutQ+jKrvwyjrA19ya7DLXMqeADSPWL+aj2hsrGZWDs3uyCA5rnnUk2cwk9NFunsKiLnBW/re1isFjMawgubXLG6ghzhEcSWA+65btsV2uN6zZMwcjh/2hekGs4BA7Eu4q2Daw9DeOqWuzDRph3ZAX4XmCfNUG7bq8XMcJiHMg8dcpMfzXoVfEEiDpwB/muXiXgahp/dH8Ff59xbfTJ/+ZplsuBbe+UFwHXT2lczMGB5Fy5xgwPmJk3uCBHe4Lpb00WOioIBE92LGOPIf2WRxOOMASA5venjLieHg77LfCTdjnztzt09obX7zMuYmnanJGWlGsEjvE6x1CqbP2jD3SJbUADmmQ0QRcxeAZMLjmoSZmTzKkz8uVvArv8Aa7rjjtV9ow6AGjLN2OOXSQWDgDB9Vfp7RytLqZbL9LTEXAHA6mPArJitAj7kaeC62z8QXgsmZ70WHfaIBA5EFZ5T7tS/VpMH2uJa5zHZgIBlwYZ5QLf2U9Hd6q2pIptgXEuBPmc2qHYWNOXKLeUHz+60eGBMc157zt9O8mOVit38WZOVr817VTHTul4uEtm7u4um8ObSaDzzNtPUvPstXhmHirIpORvXhaxeJ3ZxZgObMft5gf8A6D2VmnutinUwzKxjQZguABkQbAunzWvaHKQMKt/h1mMNuO7/AFK+Xm2kwDTkbey0WydmUsMMtNvEkuccziTaZ/grVKgeKssw61txjSw1BrZLWhuYyYESecc1blAGwjagFlKSbKeaSkPMmIThqFwhKMdEnMCdp5pVGnmgoyxCaAUpaLapDRKQVMODAUZwnRXGhDVfAUHMr4QLh7ToAAkwAAZJItC72KreS8z3m28K9Ts2zknuxpUd1HFs+yDJXL25i2v+G7RxuAb3jpbVZCoyTAlxJMDXhb813cfOSHE5gJvAAvEfyC4o1BJ5/wA9PH3XT48wfLLsV2i6kmDHIj0B+yjb4f0U7XSSCdeZ4hdHHRFskjTyPHT8le2diAyx1ztIIjh91ReON7GPSIKuseO53R3Ccx0zEwb8+HW5TBXU2dji091xBnUiTc3N1u929tiqMr4Dxx0Dxzg6HovO9l05jlMEg8xHje3muq/DOpxVlxDTDspuzQggjXUFcOXl6pNkev4ZgkSrzGNMwsTunvP2wyPI7QCZ+sfV48wtjh6yGMWXUhoE/YAI2lEShADEQCQTqRiUZchGqQKUe6ZBKSNSQi6ZxSlOVEkimSJEq1HMJkjqkFIxKq4iqIN1LWqQuRtjaDaVN1R9g31J4AdSUGRl9+9ulsUWn4hmeZ+X6QeZ9lw9j4UhnaPHecO6PpZwA5Sp9n0TjK1V1UTlguiIaSe6weAF12doUwym93JpjzsFXfDfUYDFUQScxMQ4yOQuD6rhVKVxItwt43t1WnyyHNgkmm8EidG94iOMgFcCtTtOl+HCeHhquvDwPlmqzKMW6+pAJCCowSOonzI/ipnUobDpPxRHEkjKfSbKAs08/ddXlzEjSIPd6G5EGZbEGOYUjWGCbw2AefKFDTuIiSePKI/qVKKVzw9eeiLTx466OBYIcRBLMpBHLML9RcDyWp2C2Q9rgCOWttIPlCyuyamUPj5qTh5ZmrUbvE9oCeLB524eC48/T1zxQHZjsK8VGaB8M8XXykzbl5r0PZG0212B7bcHA6tcNWkdFx8Xs8VqT6RMZhY/SdWnyKyuwNrPwtdwqSL5azecWzgcxrPEFZjN7esU6ysteD1XPogQCDmBEg8wdCp6NSNUSs2LiImELHJylkiU5TSkVI4TIgktYjFMCk1PCyiKTW3ShI6KIZ9ELqtk5NlWe9CR1Kuq84362k99UU2zDLx9T/DoDbqtbvJtj9Xok/6j5ayefFx6AXWc3OwXbuqVnglrCA0uM5ngy59/K2kpan9dLdvYRoUA13xu77+hOjZ4wLeqfb3do1Jj4eI9FoGtHjKy2/dTLhyNJcwfefyUz5rJUaxZWpGbZiCbRMuAvyNvELlbSwwzSLhwBPQ6EGeRlWTWz02uBEiDHUER4jioW1pmIkkk6QbzYLrwv+cdPkneqNUctOX2UNWlEcj4fddCrhSYyqtUwxm625dIGs5cP7qQDU6iR5yZPsUbaHJSOw8EcJ/hCLDDYSrlc8DRzHNvykcecgLsYfFdk6m7gCJ8DqPQe65dCkO8P9o8CSbq1tBhFOk/gXH8o9oXLm7zw9Kw1UWI0N/FVt4t3hVBrsb+Ixh7txny3ERxF/FQ7t18+HZzYSw8fh0+0LS4NyxjluM7uVvIH5aD3C4/CdETHxMI4OHDmFrXtjyXnu9G7LqFcVKIOSqc1v8ASeLmOX1DzC2G7u3W4hgBcO2A77YjS2YA6t6hVOe3Xp1IVhlSVA/D2RUwplZCTk7U5WmSzJJZklaiITNShMWyi+SJyE6IiUKkCobKlUrhoc5xDWtBJJ0AGpVqqV57vbtd+JqjDUAXMD4eQfjePkHQcVFQ2y520MQexJIbDQ08Gk3cQNBxvyW72fs9lCkykwWYI8eJJ6k3Vbd3YDcLTPF7viI0H7I/ZH3XZpsn+tVG1GKXRYr9IbiKLIie0HX5XDRb57LLE79MBpMBi9Ruunzfkr2zGD2fhj+rlwEhrnB3gYi3KSoaVDKYNuQ8fZbTdrCs7OzRD9RqOULl7c2GaDpIJpGzXRJH7LvTVPC55d9+3Sjg6IDXnNlhpEExMXieBVepRB5kdfJJxIIvI6cepUoaBxN5sdV6Zyljhy+Oyq9SkG/bjEqLFaA8fWI8OKtVBx685+yc0rXMnhYT/fgscr038fC2qOEw7nQACXOMDxJstXtPYBOHpsaJLCCT5HMfVX92t2CwdrUs4/AOLQeJ6ldw0QTB0Nl5723z5SXJ6cTcsiKzNSxzTrM5gRPhYLSsJlYfdev2VdoJ1qVMO71zUz6iPNb1zeia5XyuNaHNhwBBEEEazZYHbu7dTBu7agT2bTmFzNKeBHEcJ5WPArb4erzV4Q4XuOXDzVKNxy92t4mYtlu7UaBnbynQjm0rsupLIYrd84TEMxGGByTFVkwGtce8R+zx6QtgKltZHDqPFNR6fRET6pN6JQoCBSTHwSUhBAEQcmJUjGISTkfZAJHVSUNrVC2lULPiynL/ALjYR1uuTu7u43DNzOE1XzmOuWTOUcup4rvYrBiplJnuuD+kt09NUXYzqooGt5qzTpp2ME6Iy1WANcWXn36RKkUqR0/E/I8Fvq5sfBYD9IjJw7TyqN9jwUePlW3OvRA5Of7z+a2AphzcpAI4g3lZbcJk0SPpceHMAg+K2lGhbksw8/LI4/cyk4ksJYbwAZbPhwXJqbmVRAzscAeJcBfmIXob8LfRRPwtoTI1Pl5RiG7nnMIeGiBMAkz4rvbI3ZpUbhuZ31OufLl5Lr/q3RWKdG3JXkX5OVmahIsoW0rromhzQGndLDyrbtM0MbWy8Htqjyhy9QnM2RHeAI8CJWT332M2+IMkuysgRAOgM8uC7u7eM7TDMkEOYOzeDqHMtfygrOul9LnZqzQfFkzqcp2tVGatCYtCjwtBrG5WwGjQTpP5IqSMN6eaWRtKTGn1QuCJpRL2RZz/AEEk2bqkkHCePshLk7EogkQnzJAXQjEJuzB1ujKjBUhQnchlIlSV8Qbeqxe+9aKTZtmqNExMAAuJjjYLa1zZef8A6SXfh0eRqGT+6pri6m50HDsfAlxdMCNCW/ktZS0WR3Gvg6fi8f8AYrXYQWRPxckoYhdTCllMQtMI2UUeQJyUwKkYtuq9VisF1lDUCDHI3jwHa4WqzmwkeLe8PZZT9Hu1y6o5jtajZ/ep+5LT/wBVv26GV51U2P8AqOKY+ZOfOGgCSyTMTEmJsiX06Tw9GYLJnMT4ao1zQ4GQ4Ag8wbgonBG4yTAp5UMQUbStATU5KRukQioJKSWVJZ2tJIThIlMtsHCYJ0IcpDBQ38kmlEQlBDUzgmb1KNwQlXEOWJ3+a1zKQdPxuIjX4f7LcVhZYrf9sU6R5Pd92O/grNajp7q4RrMNTy6PGf8A5XWjoFcHdun/APmoDlTb7Su7SHmhVORxTAgJFJ1xolkIbKIpgEp90QmcFFUapiFEGc1IDdVw99didvQLmjv0jnbGpHzAeV/JaANRwFYpcush+j/avaUDSJ79LT/Y429DI9FrBcrBUcAcJtRmT/LrEgD9mpNvJw9lvWoxqjLU0Ig5CVqsDBTc+qQScFI3ahJCW9fZJSSkaeyYtRymJ4JBcEsyEuCeUEoRAdUwSGikQb0SJTBydKRPCyH6QcCX4eR8jg4+BBb+a2JErmbYog0amYSMp7vF3IeqDEO71OKFL/1t9guwxtlU2dhslNg4BrR9lbay8qFHJTOlIFNqpHBSlMUmqJXNlHVspQIug1RgRiZupGhcXGbzU6dRzCyo7JOdzQCGBozOJEyQ0XPmBJBAW0t62UcQzD9m97nhjpaaY7r3lgLWucHVYgkhgJAWpBbB7e2X2vZOEh9J4eCNS0EFwHoPRdDC41lVocwy37g8iOBXLwO+GGqNY4VMvaFzWhzXA92oaQJtDQ5wABJEkgC9kTt5sIwZu1YA5rHy0OMh4e5roaJjKx5PINJMBGU7Ha4J1Q2jtVtGkKjgXNLqTRli/avbTaRJiJeD4KCpvThm55qj8NzWOGV85nZsoDcsvnI+MoPwnkpOqHJy/pK4uL3twzBUIqB5p0n1crZlzWU+2Ia490uyQcszBBMBFT3vwpDT2wl5LQ3K/NmAYSC3LIAFRneNu8L3VJV06+ZJESkjCPMmTRKcBaZJM5EAmcPsgk1yUAoSU7RyVKiTwmcnCvaKLKNzZ1UyB3NKCnaUiLJoPNCOH+aRKGEQCEUJRCdwTByUdczbe224bsw5lV5qF+VtJgcfw2l7iQXCwaCumSuVtrd2ninUTVaHtol7sjgHNeXsLO8DymUhmX43B4nEyw4gh7GF5phopkVaQqAVP9RodTygkANkxIJKu4rC0No1KX4lYB1CjiOzy08hZ2k0yC4OdSfNiWEEi0q1i9zWVMSysakNplrmsFOmHNysLOzbWADm0iDJZ7Cyl2Bux+rGTWdVLaTMPTljW5KVMktBy/G6Tdx5aXK1rOVnNk4TBVMlcmtTZSksfiG4bI8PxDqzaYJDnCKj3kEZXQYk2gqmydmPzsbXiCcZnmk4BleaIa3tGOYWcA2CWlwggldPZ24LaIY3tZax9KpbD0WPcaNTtAH1GjM+TIvzRM3EY3LlrPBaKWU5WGH0a9TE03wdYNV7S3QgjQhVqw21qmDe6hnxgYxopuFMVaYp1W03CrTJbH1UtWxMFq59PYWBpEuZi39o4DEsc2pRdUim2u8PZ3O+SypVHfkkAcpXTwm49NhaRUfLX4eoZDe86hVr1ptpmfiH6aQIUNL9H1NjGt7apkApkjKzvPpU6lKnUnUQ2oe6LEgaXWZZ+m7+IG7JwNYOBxD/AMWi6sab6rJb2+GbTfXdIkVOxcCZJAkui6B+wsBXYScY58OdVe/tKGaKdOiwmez/AA8jG0hmblcM0zdWq24DOzcwVHub2b8rDlaO1fhhhDULwC4AsaO7cAk66KpQ3LrvymuWkuxLa1RwcJ7JtGlTNKGsAd2hpNmIADeJTL/Vn8bgJ0kll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26" name="Picture 6" descr="http://ento.psu.edu/extension/factsheets/images/blacklegged_tick_female.jpg"/>
          <p:cNvPicPr>
            <a:picLocks noChangeAspect="1" noChangeArrowheads="1"/>
          </p:cNvPicPr>
          <p:nvPr/>
        </p:nvPicPr>
        <p:blipFill>
          <a:blip r:embed="rId3" cstate="print"/>
          <a:srcRect/>
          <a:stretch>
            <a:fillRect/>
          </a:stretch>
        </p:blipFill>
        <p:spPr bwMode="auto">
          <a:xfrm>
            <a:off x="478304" y="875973"/>
            <a:ext cx="3058272" cy="3455847"/>
          </a:xfrm>
          <a:prstGeom prst="rect">
            <a:avLst/>
          </a:prstGeom>
          <a:noFill/>
        </p:spPr>
      </p:pic>
      <p:pic>
        <p:nvPicPr>
          <p:cNvPr id="30728" name="Picture 8" descr="http://pad1.whstatic.com/images/thumb/4/40/Recognize-Lyme-Disease-Symptoms-Step-1.jpg/670px-Recognize-Lyme-Disease-Symptoms-Step-1.jpg"/>
          <p:cNvPicPr>
            <a:picLocks noChangeAspect="1" noChangeArrowheads="1"/>
          </p:cNvPicPr>
          <p:nvPr/>
        </p:nvPicPr>
        <p:blipFill>
          <a:blip r:embed="rId4" cstate="print"/>
          <a:srcRect/>
          <a:stretch>
            <a:fillRect/>
          </a:stretch>
        </p:blipFill>
        <p:spPr bwMode="auto">
          <a:xfrm>
            <a:off x="242046" y="3466260"/>
            <a:ext cx="4533714" cy="3011199"/>
          </a:xfrm>
          <a:prstGeom prst="rect">
            <a:avLst/>
          </a:prstGeom>
          <a:noFill/>
        </p:spPr>
      </p:pic>
    </p:spTree>
    <p:extLst>
      <p:ext uri="{BB962C8B-B14F-4D97-AF65-F5344CB8AC3E}">
        <p14:creationId xmlns:p14="http://schemas.microsoft.com/office/powerpoint/2010/main" val="9764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6"/>
                                        </p:tgtEl>
                                        <p:attrNameLst>
                                          <p:attrName>style.visibility</p:attrName>
                                        </p:attrNameLst>
                                      </p:cBhvr>
                                      <p:to>
                                        <p:strVal val="visible"/>
                                      </p:to>
                                    </p:set>
                                    <p:animEffect transition="in" filter="fade">
                                      <p:cBhvr>
                                        <p:cTn id="17" dur="2000"/>
                                        <p:tgtEl>
                                          <p:spTgt spid="307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8"/>
                                        </p:tgtEl>
                                        <p:attrNameLst>
                                          <p:attrName>style.visibility</p:attrName>
                                        </p:attrNameLst>
                                      </p:cBhvr>
                                      <p:to>
                                        <p:strVal val="visible"/>
                                      </p:to>
                                    </p:set>
                                    <p:animEffect transition="in" filter="fade">
                                      <p:cBhvr>
                                        <p:cTn id="22" dur="20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algn="ctr" eaLnBrk="0" hangingPunct="0">
              <a:defRPr/>
            </a:pP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Ankylosing</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rPr>
              <a:t>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rPr>
              <a:t>Spondylitis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endParaRPr>
          </a:p>
        </p:txBody>
      </p:sp>
      <p:sp>
        <p:nvSpPr>
          <p:cNvPr id="10" name="Rounded Rectangular Callout 9"/>
          <p:cNvSpPr/>
          <p:nvPr/>
        </p:nvSpPr>
        <p:spPr>
          <a:xfrm>
            <a:off x="4854388" y="1492624"/>
            <a:ext cx="4047566" cy="2946026"/>
          </a:xfrm>
          <a:prstGeom prst="wedgeRoundRectCallout">
            <a:avLst>
              <a:gd name="adj1" fmla="val 9874"/>
              <a:gd name="adj2" fmla="val 9825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solidFill>
                <a:effectLst>
                  <a:outerShdw blurRad="38100" dist="38100" dir="2700000" algn="tl">
                    <a:srgbClr val="000000">
                      <a:alpha val="43137"/>
                    </a:srgbClr>
                  </a:outerShdw>
                </a:effectLst>
              </a:rPr>
              <a:t>An inflammatory disease that affects joints between vertebrae and between the sacrum and hip bone.  Typically sets in between the age of 20-40.  Results in pain and stiffness of the hips and lower back that spread upward.  Can lead to loss of movement at a joint and hunchback. </a:t>
            </a:r>
          </a:p>
        </p:txBody>
      </p:sp>
      <p:pic>
        <p:nvPicPr>
          <p:cNvPr id="29698" name="Picture 2" descr="http://drnancymalik.files.wordpress.com/2012/08/as.jpg"/>
          <p:cNvPicPr>
            <a:picLocks noChangeAspect="1" noChangeArrowheads="1"/>
          </p:cNvPicPr>
          <p:nvPr/>
        </p:nvPicPr>
        <p:blipFill>
          <a:blip r:embed="rId3" cstate="print"/>
          <a:srcRect/>
          <a:stretch>
            <a:fillRect/>
          </a:stretch>
        </p:blipFill>
        <p:spPr bwMode="auto">
          <a:xfrm>
            <a:off x="195915" y="645459"/>
            <a:ext cx="4308850" cy="3290396"/>
          </a:xfrm>
          <a:prstGeom prst="rect">
            <a:avLst/>
          </a:prstGeom>
          <a:noFill/>
        </p:spPr>
      </p:pic>
      <p:pic>
        <p:nvPicPr>
          <p:cNvPr id="29700" name="Picture 4" descr="http://www.riversideonline.com/source/images/image_popup/mcdc7_ankylosing_spondylitis.jpg"/>
          <p:cNvPicPr>
            <a:picLocks noChangeAspect="1" noChangeArrowheads="1"/>
          </p:cNvPicPr>
          <p:nvPr/>
        </p:nvPicPr>
        <p:blipFill>
          <a:blip r:embed="rId4" cstate="print"/>
          <a:srcRect/>
          <a:stretch>
            <a:fillRect/>
          </a:stretch>
        </p:blipFill>
        <p:spPr bwMode="auto">
          <a:xfrm>
            <a:off x="409584" y="3935853"/>
            <a:ext cx="3532624" cy="2870257"/>
          </a:xfrm>
          <a:prstGeom prst="rect">
            <a:avLst/>
          </a:prstGeom>
          <a:noFill/>
        </p:spPr>
      </p:pic>
    </p:spTree>
    <p:extLst>
      <p:ext uri="{BB962C8B-B14F-4D97-AF65-F5344CB8AC3E}">
        <p14:creationId xmlns:p14="http://schemas.microsoft.com/office/powerpoint/2010/main" val="23163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8"/>
                                        </p:tgtEl>
                                        <p:attrNameLst>
                                          <p:attrName>style.visibility</p:attrName>
                                        </p:attrNameLst>
                                      </p:cBhvr>
                                      <p:to>
                                        <p:strVal val="visible"/>
                                      </p:to>
                                    </p:set>
                                    <p:animEffect transition="in" filter="fade">
                                      <p:cBhvr>
                                        <p:cTn id="17" dur="2000"/>
                                        <p:tgtEl>
                                          <p:spTgt spid="296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00"/>
                                        </p:tgtEl>
                                        <p:attrNameLst>
                                          <p:attrName>style.visibility</p:attrName>
                                        </p:attrNameLst>
                                      </p:cBhvr>
                                      <p:to>
                                        <p:strVal val="visible"/>
                                      </p:to>
                                    </p:set>
                                    <p:animEffect transition="in" filter="fade">
                                      <p:cBhvr>
                                        <p:cTn id="22"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pap13_fig_09_03ale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981575" y="2286000"/>
            <a:ext cx="4005263" cy="4267200"/>
          </a:xfrm>
          <a:prstGeom prst="rect">
            <a:avLst/>
          </a:prstGeom>
          <a:noFill/>
          <a:ln w="9525">
            <a:noFill/>
            <a:miter lim="800000"/>
            <a:headEnd/>
            <a:tailEnd/>
          </a:ln>
        </p:spPr>
      </p:pic>
      <p:sp>
        <p:nvSpPr>
          <p:cNvPr id="15362" name="Rectangle 3"/>
          <p:cNvSpPr>
            <a:spLocks noGrp="1" noChangeArrowheads="1"/>
          </p:cNvSpPr>
          <p:nvPr>
            <p:ph idx="1"/>
          </p:nvPr>
        </p:nvSpPr>
        <p:spPr>
          <a:xfrm>
            <a:off x="446088" y="908050"/>
            <a:ext cx="8534400" cy="5791200"/>
          </a:xfrm>
        </p:spPr>
        <p:txBody>
          <a:bodyPr/>
          <a:lstStyle/>
          <a:p>
            <a:pPr>
              <a:spcBef>
                <a:spcPct val="0"/>
              </a:spcBef>
            </a:pPr>
            <a:r>
              <a:rPr b="1">
                <a:solidFill>
                  <a:srgbClr val="008000"/>
                </a:solidFill>
              </a:rPr>
              <a:t>Synovial joints </a:t>
            </a:r>
            <a:r>
              <a:t>are more complex than the other two:  Ligaments hold bones together to form a synovial cavity and a freely moveable joint.</a:t>
            </a:r>
          </a:p>
          <a:p>
            <a:pPr lvl="1">
              <a:spcBef>
                <a:spcPct val="0"/>
              </a:spcBef>
            </a:pPr>
            <a:r>
              <a:t>A two layered </a:t>
            </a:r>
            <a:r>
              <a:rPr b="1"/>
              <a:t>capsule</a:t>
            </a:r>
            <a:r>
              <a:t> </a:t>
            </a:r>
          </a:p>
          <a:p>
            <a:pPr lvl="1">
              <a:spcBef>
                <a:spcPct val="0"/>
              </a:spcBef>
              <a:buFont typeface="Wingdings" pitchFamily="2" charset="2"/>
              <a:buNone/>
            </a:pPr>
            <a:r>
              <a:t>	encloses the synovial cavity:</a:t>
            </a:r>
          </a:p>
          <a:p>
            <a:pPr lvl="2">
              <a:spcBef>
                <a:spcPct val="0"/>
              </a:spcBef>
              <a:buFont typeface="Arial" charset="0"/>
              <a:buChar char="•"/>
            </a:pPr>
            <a:r>
              <a:t>An outer fibrous capsule</a:t>
            </a:r>
          </a:p>
          <a:p>
            <a:pPr lvl="2">
              <a:spcBef>
                <a:spcPct val="0"/>
              </a:spcBef>
              <a:buFont typeface="Arial" charset="0"/>
              <a:buChar char="•"/>
            </a:pPr>
            <a:r>
              <a:t>An inner synovial </a:t>
            </a:r>
          </a:p>
          <a:p>
            <a:pPr lvl="2">
              <a:spcBef>
                <a:spcPct val="0"/>
              </a:spcBef>
              <a:buFont typeface="Arial" charset="0"/>
              <a:buNone/>
            </a:pPr>
            <a:r>
              <a:t>	membrane</a:t>
            </a:r>
          </a:p>
        </p:txBody>
      </p:sp>
      <p:sp>
        <p:nvSpPr>
          <p:cNvPr id="7" name="Rectangle 2"/>
          <p:cNvSpPr>
            <a:spLocks noGrp="1" noChangeArrowheads="1"/>
          </p:cNvSpPr>
          <p:nvPr>
            <p:ph type="title"/>
          </p:nvPr>
        </p:nvSpPr>
        <p:spPr>
          <a:xfrm>
            <a:off x="0" y="176213"/>
            <a:ext cx="9144000" cy="838200"/>
          </a:xfrm>
        </p:spPr>
        <p:txBody>
          <a:bodyPr/>
          <a:lstStyle/>
          <a:p>
            <a:pPr fontAlgn="auto">
              <a:spcAft>
                <a:spcPts val="0"/>
              </a:spcAft>
              <a:defRPr/>
            </a:pPr>
            <a:r>
              <a:rPr smtClean="0"/>
              <a:t>Classification by Structure</a:t>
            </a:r>
            <a:endParaRPr/>
          </a:p>
        </p:txBody>
      </p:sp>
      <p:sp>
        <p:nvSpPr>
          <p:cNvPr id="2" name="Rectangular Callout 1"/>
          <p:cNvSpPr/>
          <p:nvPr/>
        </p:nvSpPr>
        <p:spPr>
          <a:xfrm>
            <a:off x="3257550" y="5648325"/>
            <a:ext cx="1447800" cy="803148"/>
          </a:xfrm>
          <a:prstGeom prst="wedgeRectCallout">
            <a:avLst>
              <a:gd name="adj1" fmla="val 103509"/>
              <a:gd name="adj2" fmla="val -15773"/>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Know all parts</a:t>
            </a:r>
            <a:endParaRPr lang="en-US" dirty="0">
              <a:solidFill>
                <a:schemeClr val="tx1"/>
              </a:solidFill>
            </a:endParaRPr>
          </a:p>
        </p:txBody>
      </p:sp>
      <p:sp>
        <p:nvSpPr>
          <p:cNvPr id="6" name="Rounded Rectangular Callout 5"/>
          <p:cNvSpPr/>
          <p:nvPr/>
        </p:nvSpPr>
        <p:spPr>
          <a:xfrm>
            <a:off x="6283842" y="2285999"/>
            <a:ext cx="2702996" cy="467833"/>
          </a:xfrm>
          <a:prstGeom prst="wedgeRoundRectCallout">
            <a:avLst>
              <a:gd name="adj1" fmla="val -107080"/>
              <a:gd name="adj2" fmla="val 33102"/>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accent2">
                    <a:lumMod val="50000"/>
                  </a:schemeClr>
                </a:solidFill>
              </a:rPr>
              <a:t>Specify joint type…based on </a:t>
            </a:r>
            <a:r>
              <a:rPr lang="en-US" sz="1800" dirty="0" err="1" smtClean="0">
                <a:solidFill>
                  <a:schemeClr val="accent2">
                    <a:lumMod val="50000"/>
                  </a:schemeClr>
                </a:solidFill>
              </a:rPr>
              <a:t>mov’t</a:t>
            </a:r>
            <a:endParaRPr lang="en-US" sz="18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5 Theme">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lnSpc>
            <a:spcPct val="120000"/>
          </a:lnSpc>
          <a:spcBef>
            <a:spcPts val="0"/>
          </a:spcBef>
          <a:defRPr sz="1800" dirty="0" smtClean="0">
            <a:latin typeface="Sylfaen" pitchFamily="18" charset="0"/>
          </a:defRPr>
        </a:defPPr>
      </a:lstStyle>
    </a:txDef>
  </a:objectDefaults>
  <a:extraClrSchemeLst/>
</a:theme>
</file>

<file path=ppt/theme/theme2.xml><?xml version="1.0" encoding="utf-8"?>
<a:theme xmlns:a="http://schemas.openxmlformats.org/drawingml/2006/main" name="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3.xml><?xml version="1.0" encoding="utf-8"?>
<a:theme xmlns:a="http://schemas.openxmlformats.org/drawingml/2006/main" name="1_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43195</TotalTime>
  <Words>3599</Words>
  <Application>Microsoft Office PowerPoint</Application>
  <PresentationFormat>On-screen Show (4:3)</PresentationFormat>
  <Paragraphs>417</Paragraphs>
  <Slides>84</Slides>
  <Notes>31</Notes>
  <HiddenSlides>0</HiddenSlides>
  <MMClips>0</MMClips>
  <ScaleCrop>false</ScaleCrop>
  <HeadingPairs>
    <vt:vector size="4" baseType="variant">
      <vt:variant>
        <vt:lpstr>Theme</vt:lpstr>
      </vt:variant>
      <vt:variant>
        <vt:i4>3</vt:i4>
      </vt:variant>
      <vt:variant>
        <vt:lpstr>Slide Titles</vt:lpstr>
      </vt:variant>
      <vt:variant>
        <vt:i4>84</vt:i4>
      </vt:variant>
    </vt:vector>
  </HeadingPairs>
  <TitlesOfParts>
    <vt:vector size="87" baseType="lpstr">
      <vt:lpstr>Chapter 5 Theme</vt:lpstr>
      <vt:lpstr>Chapter 1 Introduction to the Human Body</vt:lpstr>
      <vt:lpstr>1_Chapter 1 Introduction to the Human Body</vt:lpstr>
      <vt:lpstr>PowerPoint Presentation</vt:lpstr>
      <vt:lpstr>Chapter 9 Joints</vt:lpstr>
      <vt:lpstr>Joints in medicine</vt:lpstr>
      <vt:lpstr>Joint Classification</vt:lpstr>
      <vt:lpstr>Joint Classification</vt:lpstr>
      <vt:lpstr>Classification by Structure</vt:lpstr>
      <vt:lpstr>Classification by Structure</vt:lpstr>
      <vt:lpstr>Clinical Connection</vt:lpstr>
      <vt:lpstr>Classification by Structure</vt:lpstr>
      <vt:lpstr>Clinical Connection</vt:lpstr>
      <vt:lpstr>Classification by Structure</vt:lpstr>
      <vt:lpstr>Clinical Connection</vt:lpstr>
      <vt:lpstr>Clinical Connection</vt:lpstr>
      <vt:lpstr>Classification by Function</vt:lpstr>
      <vt:lpstr>Synovial Joints</vt:lpstr>
      <vt:lpstr>Synovial Joints</vt:lpstr>
      <vt:lpstr>Synovial Joints</vt:lpstr>
      <vt:lpstr>Clinical Connection</vt:lpstr>
      <vt:lpstr>Clinical Connection</vt:lpstr>
      <vt:lpstr>Clinical Connection</vt:lpstr>
      <vt:lpstr>Clinical Connection</vt:lpstr>
      <vt:lpstr>Clinical Connection</vt:lpstr>
      <vt:lpstr>Synovial Joints</vt:lpstr>
      <vt:lpstr>Synovial Joints</vt:lpstr>
      <vt:lpstr>Synovial Joints</vt:lpstr>
      <vt:lpstr>Synovial Joints</vt:lpstr>
      <vt:lpstr>Types of Synovial Joints</vt:lpstr>
      <vt:lpstr>Types of Synovial Joints (intro…details ahead)</vt:lpstr>
      <vt:lpstr>Types of Synovial Joints</vt:lpstr>
      <vt:lpstr>Types of Synovial Joints</vt:lpstr>
      <vt:lpstr>Types of Synovial Joints</vt:lpstr>
      <vt:lpstr>Types of Synovial Joints</vt:lpstr>
      <vt:lpstr>Types of Synovial Joints</vt:lpstr>
      <vt:lpstr>Types of Synovial Joints</vt:lpstr>
      <vt:lpstr>Joint Movements</vt:lpstr>
      <vt:lpstr>Joint Movements</vt:lpstr>
      <vt:lpstr>Joint Movements</vt:lpstr>
      <vt:lpstr>Joint Movements</vt:lpstr>
      <vt:lpstr>Joint Movements: defined</vt:lpstr>
      <vt:lpstr>Joint Movements: examples</vt:lpstr>
      <vt:lpstr>Joint Movements</vt:lpstr>
      <vt:lpstr>Joint Movements</vt:lpstr>
      <vt:lpstr>Joint Movements</vt:lpstr>
      <vt:lpstr>Joint Movements</vt:lpstr>
      <vt:lpstr>Joint Movements</vt:lpstr>
      <vt:lpstr>Joint Movements</vt:lpstr>
      <vt:lpstr>Joint Movements</vt:lpstr>
      <vt:lpstr>Joint Movements</vt:lpstr>
      <vt:lpstr>Joint Movements</vt:lpstr>
      <vt:lpstr>Joint Movements</vt:lpstr>
      <vt:lpstr>Joint Movements</vt:lpstr>
      <vt:lpstr>Joint Movements</vt:lpstr>
      <vt:lpstr>Selected Joints of the Body</vt:lpstr>
      <vt:lpstr>Selected Joints of the Body</vt:lpstr>
      <vt:lpstr>Clinical Connection</vt:lpstr>
      <vt:lpstr>Selected Joints of the Body</vt:lpstr>
      <vt:lpstr>Clinical Connection</vt:lpstr>
      <vt:lpstr>Clinical Connection</vt:lpstr>
      <vt:lpstr>Clinical Connection</vt:lpstr>
      <vt:lpstr>Clinical Connection</vt:lpstr>
      <vt:lpstr>Selected Joints of the Body</vt:lpstr>
      <vt:lpstr>Clinical Connection</vt:lpstr>
      <vt:lpstr>Clinical Connection</vt:lpstr>
      <vt:lpstr>Clinical Connection</vt:lpstr>
      <vt:lpstr>Selected Joints of the Body</vt:lpstr>
      <vt:lpstr>Selected Joints of the Body</vt:lpstr>
      <vt:lpstr>Selected Joints of the Body</vt:lpstr>
      <vt:lpstr>Selected Joints of the Body</vt:lpstr>
      <vt:lpstr>Clinical Connection</vt:lpstr>
      <vt:lpstr>Selected Joints of the Body</vt:lpstr>
      <vt:lpstr>Clinical Connection</vt:lpstr>
      <vt:lpstr>Clinical Connection</vt:lpstr>
      <vt:lpstr>Clinical Connection</vt:lpstr>
      <vt:lpstr>Which special movement?</vt:lpstr>
      <vt:lpstr>Aging and Arthroplasty</vt:lpstr>
      <vt:lpstr>Aging and Arthroplasty</vt:lpstr>
      <vt:lpstr>Aging and Arthroplasty</vt:lpstr>
      <vt:lpstr>Aging and Arthroplasty</vt:lpstr>
      <vt:lpstr>Clinical Connection</vt:lpstr>
      <vt:lpstr>Clinical Connection</vt:lpstr>
      <vt:lpstr>Clinical Connection</vt:lpstr>
      <vt:lpstr>Clinical Connection</vt:lpstr>
      <vt:lpstr>Clinical Connection</vt:lpstr>
      <vt:lpstr>Clinical Connection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Curtis Home</dc:creator>
  <cp:lastModifiedBy>Chris Eckart</cp:lastModifiedBy>
  <cp:revision>681</cp:revision>
  <cp:lastPrinted>2015-03-11T12:09:57Z</cp:lastPrinted>
  <dcterms:created xsi:type="dcterms:W3CDTF">2011-08-05T18:25:16Z</dcterms:created>
  <dcterms:modified xsi:type="dcterms:W3CDTF">2015-03-11T18:51:39Z</dcterms:modified>
</cp:coreProperties>
</file>