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77" r:id="rId2"/>
    <p:sldMasterId id="2147483783" r:id="rId3"/>
  </p:sldMasterIdLst>
  <p:notesMasterIdLst>
    <p:notesMasterId r:id="rId114"/>
  </p:notesMasterIdLst>
  <p:sldIdLst>
    <p:sldId id="563" r:id="rId4"/>
    <p:sldId id="522" r:id="rId5"/>
    <p:sldId id="462" r:id="rId6"/>
    <p:sldId id="463" r:id="rId7"/>
    <p:sldId id="464" r:id="rId8"/>
    <p:sldId id="465" r:id="rId9"/>
    <p:sldId id="466" r:id="rId10"/>
    <p:sldId id="467" r:id="rId11"/>
    <p:sldId id="468" r:id="rId12"/>
    <p:sldId id="469" r:id="rId13"/>
    <p:sldId id="470" r:id="rId14"/>
    <p:sldId id="471" r:id="rId15"/>
    <p:sldId id="472" r:id="rId16"/>
    <p:sldId id="473" r:id="rId17"/>
    <p:sldId id="475" r:id="rId18"/>
    <p:sldId id="476" r:id="rId19"/>
    <p:sldId id="477" r:id="rId20"/>
    <p:sldId id="478" r:id="rId21"/>
    <p:sldId id="479" r:id="rId22"/>
    <p:sldId id="481" r:id="rId23"/>
    <p:sldId id="585" r:id="rId24"/>
    <p:sldId id="482" r:id="rId25"/>
    <p:sldId id="483" r:id="rId26"/>
    <p:sldId id="484" r:id="rId27"/>
    <p:sldId id="485" r:id="rId28"/>
    <p:sldId id="565" r:id="rId29"/>
    <p:sldId id="486" r:id="rId30"/>
    <p:sldId id="487" r:id="rId31"/>
    <p:sldId id="488" r:id="rId32"/>
    <p:sldId id="489" r:id="rId33"/>
    <p:sldId id="490" r:id="rId34"/>
    <p:sldId id="577" r:id="rId35"/>
    <p:sldId id="575" r:id="rId36"/>
    <p:sldId id="576" r:id="rId37"/>
    <p:sldId id="491" r:id="rId38"/>
    <p:sldId id="497" r:id="rId39"/>
    <p:sldId id="515" r:id="rId40"/>
    <p:sldId id="498" r:id="rId41"/>
    <p:sldId id="509" r:id="rId42"/>
    <p:sldId id="500" r:id="rId43"/>
    <p:sldId id="494" r:id="rId44"/>
    <p:sldId id="564" r:id="rId45"/>
    <p:sldId id="502" r:id="rId46"/>
    <p:sldId id="511" r:id="rId47"/>
    <p:sldId id="516" r:id="rId48"/>
    <p:sldId id="512" r:id="rId49"/>
    <p:sldId id="579" r:id="rId50"/>
    <p:sldId id="513" r:id="rId51"/>
    <p:sldId id="580" r:id="rId52"/>
    <p:sldId id="514" r:id="rId53"/>
    <p:sldId id="568" r:id="rId54"/>
    <p:sldId id="569" r:id="rId55"/>
    <p:sldId id="567" r:id="rId56"/>
    <p:sldId id="503" r:id="rId57"/>
    <p:sldId id="566" r:id="rId58"/>
    <p:sldId id="504" r:id="rId59"/>
    <p:sldId id="340" r:id="rId60"/>
    <p:sldId id="517" r:id="rId61"/>
    <p:sldId id="570" r:id="rId62"/>
    <p:sldId id="571" r:id="rId63"/>
    <p:sldId id="572" r:id="rId64"/>
    <p:sldId id="506" r:id="rId65"/>
    <p:sldId id="573" r:id="rId66"/>
    <p:sldId id="574" r:id="rId67"/>
    <p:sldId id="523" r:id="rId68"/>
    <p:sldId id="524" r:id="rId69"/>
    <p:sldId id="525" r:id="rId70"/>
    <p:sldId id="526" r:id="rId71"/>
    <p:sldId id="527" r:id="rId72"/>
    <p:sldId id="528" r:id="rId73"/>
    <p:sldId id="529" r:id="rId74"/>
    <p:sldId id="530" r:id="rId75"/>
    <p:sldId id="581" r:id="rId76"/>
    <p:sldId id="531" r:id="rId77"/>
    <p:sldId id="532" r:id="rId78"/>
    <p:sldId id="534" r:id="rId79"/>
    <p:sldId id="535" r:id="rId80"/>
    <p:sldId id="536" r:id="rId81"/>
    <p:sldId id="537" r:id="rId82"/>
    <p:sldId id="538" r:id="rId83"/>
    <p:sldId id="539" r:id="rId84"/>
    <p:sldId id="540" r:id="rId85"/>
    <p:sldId id="541" r:id="rId86"/>
    <p:sldId id="584" r:id="rId87"/>
    <p:sldId id="542" r:id="rId88"/>
    <p:sldId id="582" r:id="rId89"/>
    <p:sldId id="543" r:id="rId90"/>
    <p:sldId id="544" r:id="rId91"/>
    <p:sldId id="545" r:id="rId92"/>
    <p:sldId id="546" r:id="rId93"/>
    <p:sldId id="547" r:id="rId94"/>
    <p:sldId id="548" r:id="rId95"/>
    <p:sldId id="578" r:id="rId96"/>
    <p:sldId id="549" r:id="rId97"/>
    <p:sldId id="550" r:id="rId98"/>
    <p:sldId id="551" r:id="rId99"/>
    <p:sldId id="552" r:id="rId100"/>
    <p:sldId id="553" r:id="rId101"/>
    <p:sldId id="583" r:id="rId102"/>
    <p:sldId id="554" r:id="rId103"/>
    <p:sldId id="555" r:id="rId104"/>
    <p:sldId id="556" r:id="rId105"/>
    <p:sldId id="557" r:id="rId106"/>
    <p:sldId id="558" r:id="rId107"/>
    <p:sldId id="559" r:id="rId108"/>
    <p:sldId id="586" r:id="rId109"/>
    <p:sldId id="561" r:id="rId110"/>
    <p:sldId id="587" r:id="rId111"/>
    <p:sldId id="588" r:id="rId112"/>
    <p:sldId id="560" r:id="rId113"/>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8000"/>
    <a:srgbClr val="1D2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06" autoAdjust="0"/>
    <p:restoredTop sz="98779" autoAdjust="0"/>
  </p:normalViewPr>
  <p:slideViewPr>
    <p:cSldViewPr snapToGrid="0">
      <p:cViewPr varScale="1">
        <p:scale>
          <a:sx n="103" d="100"/>
          <a:sy n="103" d="100"/>
        </p:scale>
        <p:origin x="-78"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1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6661" tIns="48331" rIns="96661" bIns="48331" rtlCol="0"/>
          <a:lstStyle>
            <a:lvl1pPr algn="l">
              <a:lnSpc>
                <a:spcPct val="90000"/>
              </a:lnSpc>
              <a:spcBef>
                <a:spcPct val="20000"/>
              </a:spcBef>
              <a:buClr>
                <a:schemeClr val="hlink"/>
              </a:buClr>
              <a:buSzPct val="55000"/>
              <a:buFont typeface="Wingdings" pitchFamily="2" charset="2"/>
              <a:buNone/>
              <a:defRPr sz="1300"/>
            </a:lvl1pPr>
          </a:lstStyle>
          <a:p>
            <a:pPr>
              <a:defRPr/>
            </a:pPr>
            <a:endParaRPr lang="en-US"/>
          </a:p>
        </p:txBody>
      </p:sp>
      <p:sp>
        <p:nvSpPr>
          <p:cNvPr id="3" name="Date Placeholder 2"/>
          <p:cNvSpPr>
            <a:spLocks noGrp="1"/>
          </p:cNvSpPr>
          <p:nvPr>
            <p:ph type="dt" idx="1"/>
          </p:nvPr>
        </p:nvSpPr>
        <p:spPr>
          <a:xfrm>
            <a:off x="5438775" y="0"/>
            <a:ext cx="4160838" cy="365125"/>
          </a:xfrm>
          <a:prstGeom prst="rect">
            <a:avLst/>
          </a:prstGeom>
        </p:spPr>
        <p:txBody>
          <a:bodyPr vert="horz" lIns="96661" tIns="48331" rIns="96661" bIns="48331" rtlCol="0"/>
          <a:lstStyle>
            <a:lvl1pPr algn="r">
              <a:lnSpc>
                <a:spcPct val="90000"/>
              </a:lnSpc>
              <a:spcBef>
                <a:spcPct val="20000"/>
              </a:spcBef>
              <a:buClr>
                <a:schemeClr val="hlink"/>
              </a:buClr>
              <a:buSzPct val="55000"/>
              <a:buFont typeface="Wingdings" pitchFamily="2" charset="2"/>
              <a:buNone/>
              <a:defRPr sz="1300" smtClean="0"/>
            </a:lvl1pPr>
          </a:lstStyle>
          <a:p>
            <a:pPr>
              <a:defRPr/>
            </a:pPr>
            <a:fld id="{378C6757-390D-4D83-9007-C89A98B14EF5}" type="datetimeFigureOut">
              <a:rPr lang="en-US"/>
              <a:pPr>
                <a:defRPr/>
              </a:pPr>
              <a:t>1/5/2015</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960438" y="3475038"/>
            <a:ext cx="7680325" cy="32908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948488"/>
            <a:ext cx="4160838" cy="365125"/>
          </a:xfrm>
          <a:prstGeom prst="rect">
            <a:avLst/>
          </a:prstGeom>
        </p:spPr>
        <p:txBody>
          <a:bodyPr vert="horz" lIns="96661" tIns="48331" rIns="96661" bIns="48331" rtlCol="0" anchor="b"/>
          <a:lstStyle>
            <a:lvl1pPr algn="l">
              <a:lnSpc>
                <a:spcPct val="90000"/>
              </a:lnSpc>
              <a:spcBef>
                <a:spcPct val="20000"/>
              </a:spcBef>
              <a:buClr>
                <a:schemeClr val="hlink"/>
              </a:buClr>
              <a:buSzPct val="55000"/>
              <a:buFont typeface="Wingdings" pitchFamily="2" charset="2"/>
              <a:buNone/>
              <a:defRPr sz="1300"/>
            </a:lvl1pPr>
          </a:lstStyle>
          <a:p>
            <a:pPr>
              <a:defRPr/>
            </a:pPr>
            <a:endParaRPr lang="en-US"/>
          </a:p>
        </p:txBody>
      </p:sp>
      <p:sp>
        <p:nvSpPr>
          <p:cNvPr id="7" name="Slide Number Placeholder 6"/>
          <p:cNvSpPr>
            <a:spLocks noGrp="1"/>
          </p:cNvSpPr>
          <p:nvPr>
            <p:ph type="sldNum" sz="quarter" idx="5"/>
          </p:nvPr>
        </p:nvSpPr>
        <p:spPr>
          <a:xfrm>
            <a:off x="5438775" y="6948488"/>
            <a:ext cx="4160838" cy="365125"/>
          </a:xfrm>
          <a:prstGeom prst="rect">
            <a:avLst/>
          </a:prstGeom>
        </p:spPr>
        <p:txBody>
          <a:bodyPr vert="horz" lIns="96661" tIns="48331" rIns="96661" bIns="48331" rtlCol="0" anchor="b"/>
          <a:lstStyle>
            <a:lvl1pPr algn="r">
              <a:lnSpc>
                <a:spcPct val="90000"/>
              </a:lnSpc>
              <a:spcBef>
                <a:spcPct val="20000"/>
              </a:spcBef>
              <a:buClr>
                <a:schemeClr val="hlink"/>
              </a:buClr>
              <a:buSzPct val="55000"/>
              <a:buFont typeface="Wingdings" pitchFamily="2" charset="2"/>
              <a:buNone/>
              <a:defRPr sz="1300" smtClean="0"/>
            </a:lvl1pPr>
          </a:lstStyle>
          <a:p>
            <a:pPr>
              <a:defRPr/>
            </a:pPr>
            <a:fld id="{F3F3D788-F442-4F3C-96AD-61FF150EC676}" type="slidenum">
              <a:rPr lang="en-US"/>
              <a:pPr>
                <a:defRPr/>
              </a:pPr>
              <a:t>‹#›</a:t>
            </a:fld>
            <a:endParaRPr lang="en-US"/>
          </a:p>
        </p:txBody>
      </p:sp>
    </p:spTree>
    <p:extLst>
      <p:ext uri="{BB962C8B-B14F-4D97-AF65-F5344CB8AC3E}">
        <p14:creationId xmlns:p14="http://schemas.microsoft.com/office/powerpoint/2010/main" val="17658138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ahoma" pitchFamily="34" charset="0"/>
                <a:cs typeface="Arial" pitchFamily="34" charset="0"/>
              </a:defRPr>
            </a:lvl1pPr>
            <a:lvl2pPr marL="785372" indent="-302066" eaLnBrk="0" hangingPunct="0">
              <a:defRPr sz="2500">
                <a:solidFill>
                  <a:schemeClr val="tx1"/>
                </a:solidFill>
                <a:latin typeface="Tahoma" pitchFamily="34" charset="0"/>
                <a:cs typeface="Arial" pitchFamily="34" charset="0"/>
              </a:defRPr>
            </a:lvl2pPr>
            <a:lvl3pPr marL="1208265" indent="-241653" eaLnBrk="0" hangingPunct="0">
              <a:defRPr sz="2500">
                <a:solidFill>
                  <a:schemeClr val="tx1"/>
                </a:solidFill>
                <a:latin typeface="Tahoma" pitchFamily="34" charset="0"/>
                <a:cs typeface="Arial" pitchFamily="34" charset="0"/>
              </a:defRPr>
            </a:lvl3pPr>
            <a:lvl4pPr marL="1691571" indent="-241653" eaLnBrk="0" hangingPunct="0">
              <a:defRPr sz="2500">
                <a:solidFill>
                  <a:schemeClr val="tx1"/>
                </a:solidFill>
                <a:latin typeface="Tahoma" pitchFamily="34" charset="0"/>
                <a:cs typeface="Arial" pitchFamily="34" charset="0"/>
              </a:defRPr>
            </a:lvl4pPr>
            <a:lvl5pPr marL="2174878" indent="-241653" eaLnBrk="0" hangingPunct="0">
              <a:defRPr sz="2500">
                <a:solidFill>
                  <a:schemeClr val="tx1"/>
                </a:solidFill>
                <a:latin typeface="Tahoma" pitchFamily="34" charset="0"/>
                <a:cs typeface="Arial" pitchFamily="34" charset="0"/>
              </a:defRPr>
            </a:lvl5pPr>
            <a:lvl6pPr marL="2658184" indent="-241653" eaLnBrk="0" fontAlgn="base" hangingPunct="0">
              <a:spcBef>
                <a:spcPct val="0"/>
              </a:spcBef>
              <a:spcAft>
                <a:spcPct val="0"/>
              </a:spcAft>
              <a:defRPr sz="2500">
                <a:solidFill>
                  <a:schemeClr val="tx1"/>
                </a:solidFill>
                <a:latin typeface="Tahoma" pitchFamily="34" charset="0"/>
                <a:cs typeface="Arial" pitchFamily="34" charset="0"/>
              </a:defRPr>
            </a:lvl6pPr>
            <a:lvl7pPr marL="3141490" indent="-241653" eaLnBrk="0" fontAlgn="base" hangingPunct="0">
              <a:spcBef>
                <a:spcPct val="0"/>
              </a:spcBef>
              <a:spcAft>
                <a:spcPct val="0"/>
              </a:spcAft>
              <a:defRPr sz="2500">
                <a:solidFill>
                  <a:schemeClr val="tx1"/>
                </a:solidFill>
                <a:latin typeface="Tahoma" pitchFamily="34" charset="0"/>
                <a:cs typeface="Arial" pitchFamily="34" charset="0"/>
              </a:defRPr>
            </a:lvl7pPr>
            <a:lvl8pPr marL="3624796" indent="-241653" eaLnBrk="0" fontAlgn="base" hangingPunct="0">
              <a:spcBef>
                <a:spcPct val="0"/>
              </a:spcBef>
              <a:spcAft>
                <a:spcPct val="0"/>
              </a:spcAft>
              <a:defRPr sz="2500">
                <a:solidFill>
                  <a:schemeClr val="tx1"/>
                </a:solidFill>
                <a:latin typeface="Tahoma" pitchFamily="34" charset="0"/>
                <a:cs typeface="Arial" pitchFamily="34" charset="0"/>
              </a:defRPr>
            </a:lvl8pPr>
            <a:lvl9pPr marL="4108102" indent="-241653" eaLnBrk="0" fontAlgn="base" hangingPunct="0">
              <a:spcBef>
                <a:spcPct val="0"/>
              </a:spcBef>
              <a:spcAft>
                <a:spcPct val="0"/>
              </a:spcAft>
              <a:defRPr sz="2500">
                <a:solidFill>
                  <a:schemeClr val="tx1"/>
                </a:solidFill>
                <a:latin typeface="Tahoma" pitchFamily="34" charset="0"/>
                <a:cs typeface="Arial" pitchFamily="34" charset="0"/>
              </a:defRPr>
            </a:lvl9pPr>
          </a:lstStyle>
          <a:p>
            <a:pPr eaLnBrk="1" hangingPunct="1"/>
            <a:fld id="{355C7A7F-E6EB-4EE0-9E14-FB51A9E0D356}" type="slidenum">
              <a:rPr lang="en-US" altLang="en-US" sz="1200">
                <a:solidFill>
                  <a:srgbClr val="000000"/>
                </a:solidFill>
              </a:rPr>
              <a:pPr eaLnBrk="1" hangingPunct="1"/>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83F9BF-17CF-48B2-8CCB-0D5B9F2F773A}" type="slidenum">
              <a:rPr lang="en-US"/>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98923C-7BD4-463C-AC5F-115A33A15398}" type="slidenum">
              <a:rPr lang="en-US"/>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0C0180-9DFA-40A3-AB34-CA5EED24109D}" type="slidenum">
              <a:rPr lang="en-US"/>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BA8121-C5E4-429E-8963-ACC1667172B2}" type="slidenum">
              <a:rPr lang="en-US"/>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r>
              <a:rPr lang="en-US" smtClean="0"/>
              <a:t>There are 8 bones in the cranium and 14 bones in the face = 22 bones in the skull</a:t>
            </a:r>
          </a:p>
          <a:p>
            <a:pPr defTabSz="965200">
              <a:spcBef>
                <a:spcPct val="0"/>
              </a:spcBef>
            </a:pPr>
            <a:endParaRPr lang="en-US"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57E961-7CB1-4CA0-AB74-56FB11B76556}" type="slidenum">
              <a:rPr lang="en-US"/>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r>
              <a:rPr lang="en-US" smtClean="0"/>
              <a:t>There are 8 bones in the cranium and 14 bones in the face = 22 bones in the skull</a:t>
            </a:r>
          </a:p>
          <a:p>
            <a:pPr defTabSz="965200">
              <a:spcBef>
                <a:spcPct val="0"/>
              </a:spcBef>
            </a:pPr>
            <a:endParaRPr lang="en-US"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57E961-7CB1-4CA0-AB74-56FB11B76556}" type="slidenum">
              <a:rPr lang="en-US"/>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9B94B1-08AF-48C1-B228-7AE8D976BEF6}" type="slidenum">
              <a:rPr lang="en-US"/>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AD3092-AAC6-473E-892D-FD3F1959A5A1}" type="slidenum">
              <a:rPr lang="en-US"/>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3241B7-6F90-4988-AC64-AA7E8B27FE99}" type="slidenum">
              <a:rPr lang="en-US"/>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EC5668-377D-49F3-BE55-A123A034EE2C}" type="slidenum">
              <a:rPr lang="en-US"/>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0000FF"/>
              </a:buClr>
            </a:pPr>
            <a:fld id="{63618262-7CD6-45D2-A609-D73F80FCAA2E}" type="slidenum">
              <a:rPr lang="en-US" smtClean="0">
                <a:solidFill>
                  <a:prstClr val="black"/>
                </a:solidFill>
              </a:rPr>
              <a:pPr>
                <a:buClr>
                  <a:srgbClr val="0000FF"/>
                </a:buCl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BA01CF-5B11-438D-BBF5-4A68859F96DD}" type="slidenum">
              <a:rPr lang="en-US"/>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E21BFA-59E8-40C5-99E9-221A1A04A42D}" type="slidenum">
              <a:rPr lang="en-US"/>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r>
              <a:rPr lang="en-US" smtClean="0"/>
              <a:t>There are 8 bones in the cranium and 14 bones in the face = 22 bones in the skull</a:t>
            </a:r>
          </a:p>
          <a:p>
            <a:pPr defTabSz="965200">
              <a:spcBef>
                <a:spcPct val="0"/>
              </a:spcBef>
            </a:pPr>
            <a:endParaRPr lang="en-US" smtClean="0"/>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792C43-A391-4DD9-8EDE-6550C1B629FA}" type="slidenum">
              <a:rPr lang="en-US"/>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487E63-BEEF-4D40-A41D-EB33FAC62D11}" type="slidenum">
              <a:rPr lang="en-US"/>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E915B261-ECE5-4628-8922-3DD8CEF13ECB}" type="slidenum">
              <a:rPr lang="en-US">
                <a:solidFill>
                  <a:srgbClr val="000000"/>
                </a:solidFill>
              </a:rPr>
              <a:pPr>
                <a:buClr>
                  <a:srgbClr val="0000FF"/>
                </a:buClr>
              </a:pPr>
              <a:t>37</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86A8B4-80E3-4053-A18A-634BA083D965}" type="slidenum">
              <a:rPr lang="en-US"/>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0F2605-557E-4D2B-8635-767072A1CC7D}" type="slidenum">
              <a:rPr lang="en-US"/>
              <a:pPr/>
              <a:t>40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CE3FEF-9E91-4319-81DA-0468741D2B12}" type="slidenum">
              <a:rPr lang="en-US"/>
              <a:pPr/>
              <a:t>41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B2DC18-C4C0-4FF7-8F4E-21B3FAD71AEC}" type="slidenum">
              <a:rPr lang="en-US"/>
              <a:pPr/>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BD6DD4-95E3-4408-9936-5A9C274150B6}" type="slidenum">
              <a:rPr lang="en-US"/>
              <a:pPr/>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D249FE-12F9-4DE8-8367-20A3850AD82B}" type="slidenum">
              <a:rPr lang="en-US"/>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290F06-6C7F-4D01-9737-ABB305E5A28E}" type="slidenum">
              <a:rPr lang="en-US"/>
              <a:pPr/>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DED432-FBDB-44EB-A4A6-2D2494763627}" type="slidenum">
              <a:rPr lang="en-US"/>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A314C5-2D05-46A3-BC6C-195F23762E13}" type="slidenum">
              <a:rPr lang="en-US"/>
              <a:pPr/>
              <a:t>50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A314C5-2D05-46A3-BC6C-195F23762E13}" type="slidenum">
              <a:rPr lang="en-US"/>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A314C5-2D05-46A3-BC6C-195F23762E13}" type="slidenum">
              <a:rPr lang="en-US"/>
              <a:pPr/>
              <a:t>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a:p>
            <a:pPr defTabSz="965200">
              <a:spcBef>
                <a:spcPct val="0"/>
              </a:spcBef>
            </a:pPr>
            <a:endParaRPr 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A314C5-2D05-46A3-BC6C-195F23762E13}" type="slidenum">
              <a:rPr lang="en-US"/>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73E3D5-F7EA-4A29-90A6-D2E63F730A6C}" type="slidenum">
              <a:rPr lang="en-US"/>
              <a:pPr/>
              <a:t>57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4C7253-162F-4182-AB12-62947AD6CB08}" type="slidenum">
              <a:rPr lang="en-US"/>
              <a:pPr/>
              <a:t>58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4C7253-162F-4182-AB12-62947AD6CB08}" type="slidenum">
              <a:rPr lang="en-US"/>
              <a:pPr/>
              <a:t>59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4C7253-162F-4182-AB12-62947AD6CB08}" type="slidenum">
              <a:rPr lang="en-US"/>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14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CFB1B4-0644-40E7-B218-39F3B89F4ADA}" type="slidenum">
              <a:rPr lang="en-US"/>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4C7253-162F-4182-AB12-62947AD6CB08}" type="slidenum">
              <a:rPr lang="en-US"/>
              <a:pPr/>
              <a:t>61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0000FF"/>
              </a:buClr>
            </a:pPr>
            <a:fld id="{63618262-7CD6-45D2-A609-D73F80FCAA2E}" type="slidenum">
              <a:rPr lang="en-US" smtClean="0">
                <a:solidFill>
                  <a:prstClr val="black"/>
                </a:solidFill>
              </a:rPr>
              <a:pPr>
                <a:buClr>
                  <a:srgbClr val="0000FF"/>
                </a:buClr>
              </a:pPr>
              <a:t>65</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p:spPr>
      </p:sp>
      <p:sp>
        <p:nvSpPr>
          <p:cNvPr id="9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05760A-0AAF-4AA4-B009-E34EB4055BB8}" type="slidenum">
              <a:rPr lang="en-US"/>
              <a:pPr/>
              <a:t>66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0EDDA4-1CAC-495D-93AF-722490E1BD3C}" type="slidenum">
              <a:rPr lang="en-US"/>
              <a:pPr/>
              <a:t>67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513B1AF-C5FC-41FB-89BA-A9868623416E}" type="slidenum">
              <a:rPr lang="en-US"/>
              <a:pPr/>
              <a:t>68</a:t>
            </a:fld>
            <a:endParaRPr lang="en-US"/>
          </a:p>
        </p:txBody>
      </p:sp>
      <p:sp>
        <p:nvSpPr>
          <p:cNvPr id="133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DC68CF5-9CE7-4C94-AD9A-47F34BF71945}" type="slidenum">
              <a:rPr lang="en-US"/>
              <a:pPr/>
              <a:t>69</a:t>
            </a:fld>
            <a:endParaRPr lang="en-US"/>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0EFD6DC-5408-40FB-916C-58D52FB12BC0}" type="slidenum">
              <a:rPr lang="en-US"/>
              <a:pPr/>
              <a:t>70</a:t>
            </a:fld>
            <a:endParaRPr lang="en-US"/>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0B7D9B3-934B-4952-8E6B-2DBF32151492}" type="slidenum">
              <a:rPr lang="en-US"/>
              <a:pPr/>
              <a:t>72</a:t>
            </a:fld>
            <a:endParaRPr lang="en-US"/>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28147D-A556-497A-90F0-4513813B3CCE}" type="slidenum">
              <a:rPr lang="en-US"/>
              <a:pPr/>
              <a:t>74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BB435F-A464-4C3D-A514-652071AB1CAF}" type="slidenum">
              <a:rPr lang="en-US"/>
              <a:pPr/>
              <a:t>75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422B2D-5DE9-4C85-85F0-C4527711B035}" type="slidenum">
              <a:rPr lang="en-US"/>
              <a:pPr/>
              <a:t>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3FDB999-244B-4C74-BE7C-BC7D4A91E9A7}" type="slidenum">
              <a:rPr lang="en-US"/>
              <a:pPr/>
              <a:t>76</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801A13-A1EE-401B-82E0-D7EDA5622303}" type="slidenum">
              <a:rPr lang="en-US"/>
              <a:pPr/>
              <a:t>77</a:t>
            </a:fld>
            <a:endParaRPr lang="en-US"/>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B1CCC2-760B-4540-8AAE-C58897C54111}" type="slidenum">
              <a:rPr lang="en-US"/>
              <a:pPr/>
              <a:t>78</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18BE26-714D-4E95-A4AA-2141A3A77342}" type="slidenum">
              <a:rPr lang="en-US"/>
              <a:pPr/>
              <a:t>79</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7FB6D-3605-4616-B5DA-3ABC6FC5BE01}" type="slidenum">
              <a:rPr lang="en-US"/>
              <a:pPr/>
              <a:t>81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B0E67C-EBF4-44CA-AB5E-C702A8C7356E}" type="slidenum">
              <a:rPr lang="en-US"/>
              <a:pPr/>
              <a:t>82</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3F11E7D-22A7-48EC-9AD4-0A2ECFE3A834}" type="slidenum">
              <a:rPr lang="en-US"/>
              <a:pPr/>
              <a:t>83</a:t>
            </a:fld>
            <a:endParaRPr lang="en-US"/>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Point out that the lower limb bones are larger and stronger than the upper limb bones due to the need to support the weight of the body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218CE8E-A208-40DA-B9F6-7C8AC1D8D461}" type="slidenum">
              <a:rPr lang="en-US"/>
              <a:pPr/>
              <a:t>85</a:t>
            </a:fld>
            <a:endParaRPr lang="en-US"/>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lvl="1">
              <a:spcBef>
                <a:spcPct val="0"/>
              </a:spcBef>
            </a:pPr>
            <a:r>
              <a:rPr lang="en-US" smtClean="0"/>
              <a:t>A “hip pointer” is a bruise to this part of the bone</a:t>
            </a:r>
          </a:p>
          <a:p>
            <a:pPr>
              <a:spcBef>
                <a:spcPct val="0"/>
              </a:spcBef>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58EF512-AE37-455A-AA43-490A931FFA54}" type="slidenum">
              <a:rPr lang="en-US"/>
              <a:pPr/>
              <a:t>87</a:t>
            </a:fld>
            <a:endParaRPr lang="en-US"/>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0C7FF58-ACE0-4EC7-A5F6-9718A68CEED1}" type="slidenum">
              <a:rPr lang="en-US"/>
              <a:pPr/>
              <a:t>88</a:t>
            </a:fld>
            <a:endParaRPr lang="en-US"/>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B2C671-96A0-41E6-9F3A-691361DAB8B7}" type="slidenum">
              <a:rPr lang="en-US"/>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D87FDC5-1B6C-407D-B8E1-F45C19FFFBA8}" type="slidenum">
              <a:rPr lang="en-US"/>
              <a:pPr/>
              <a:t>89</a:t>
            </a:fld>
            <a:endParaRPr lang="en-US"/>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FAB756-FE14-4383-B466-3E0F16DD74E9}" type="slidenum">
              <a:rPr lang="en-US"/>
              <a:pPr/>
              <a:t>91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6B60EE-000C-4394-96FF-2E690654942F}" type="slidenum">
              <a:rPr lang="en-US"/>
              <a:pPr/>
              <a:t>92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FAB756-FE14-4383-B466-3E0F16DD74E9}" type="slidenum">
              <a:rPr lang="en-US"/>
              <a:pPr/>
              <a:t>93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4086E43-B7F1-4E3D-B6F7-0E6E4CAD9FCD}" type="slidenum">
              <a:rPr lang="en-US"/>
              <a:pPr/>
              <a:t>94</a:t>
            </a:fld>
            <a:endParaRPr lang="en-US"/>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7126A74-B864-431D-9E00-1ED79E2B5608}" type="slidenum">
              <a:rPr lang="en-US"/>
              <a:pPr/>
              <a:t>95</a:t>
            </a:fld>
            <a:endParaRPr lang="en-US"/>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AAEDDC7-DB63-4D8A-A608-BC5121D5FD21}" type="slidenum">
              <a:rPr lang="en-US"/>
              <a:pPr/>
              <a:t>96</a:t>
            </a:fld>
            <a:endParaRPr lang="en-US"/>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EACADE7-4ECC-47F4-A185-8EF0B5DFD98D}" type="slidenum">
              <a:rPr lang="en-US"/>
              <a:pPr/>
              <a:t>97</a:t>
            </a:fld>
            <a:endParaRPr lang="en-US"/>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3B66DC-EE17-4848-85D7-DB187AFC1C3B}" type="slidenum">
              <a:rPr lang="en-US"/>
              <a:pPr/>
              <a:t>98</a:t>
            </a:fld>
            <a:endParaRPr lang="en-US"/>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3B66DC-EE17-4848-85D7-DB187AFC1C3B}" type="slidenum">
              <a:rPr lang="en-US"/>
              <a:pPr/>
              <a:t>99</a:t>
            </a:fld>
            <a:endParaRPr lang="en-US"/>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r>
              <a:rPr lang="en-US" smtClean="0"/>
              <a:t>The condyles of the humerus are the Trochlea and the Capitulum.</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25EA0A-D1CF-435C-8F99-8FC1034007E6}" type="slidenum">
              <a:rPr lang="en-US"/>
              <a:pPr/>
              <a:t>11</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F62EE0-A973-405D-B989-9541408B0B37}" type="slidenum">
              <a:rPr lang="en-US"/>
              <a:pPr/>
              <a:t>100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CAE190-4138-49A2-98A5-148BBB933554}" type="slidenum">
              <a:rPr lang="en-US"/>
              <a:pPr/>
              <a:t>101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EC3A1B-CA96-4FA5-A590-686DAEC8E6A5}" type="slidenum">
              <a:rPr lang="en-US"/>
              <a:pPr/>
              <a:t>102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EAAB27-681B-4A75-9D1D-4CB76D2FE498}" type="slidenum">
              <a:rPr lang="en-US"/>
              <a:pPr/>
              <a:t>103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237DB4-E7FD-4C77-A440-FDDC3026BCA7}" type="slidenum">
              <a:rPr lang="en-US"/>
              <a:pPr/>
              <a:t>104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F72AEE-00DD-45ED-97B4-09633636DFBA}" type="slidenum">
              <a:rPr lang="en-US"/>
              <a:pPr/>
              <a:t>105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688552A-9914-47D3-8A75-E9E43F7D2A59}" type="slidenum">
              <a:rPr lang="en-US"/>
              <a:pPr/>
              <a:t>107</a:t>
            </a:fld>
            <a:endParaRPr lang="en-US"/>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00AA02-5ED5-4BEA-A14D-36F249DCDBAF}" type="slidenum">
              <a:rPr lang="en-US"/>
              <a:pPr/>
              <a:t>110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644E03-3653-4A34-9B25-B8B613436866}" type="slidenum">
              <a:rPr lang="en-US"/>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endParaRPr lang="en-US"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9B2F1-0400-4750-B973-F7F79CEE0E83}" type="slidenum">
              <a:rPr lang="en-US"/>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5200">
                <a:ln>
                  <a:noFill/>
                </a:ln>
                <a:solidFill>
                  <a:srgbClr val="1D28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62000" y="3886200"/>
            <a:ext cx="7543800" cy="1066800"/>
          </a:xfrm>
        </p:spPr>
        <p:txBody>
          <a:bodyPr>
            <a:noAutofit/>
          </a:bodyPr>
          <a:lstStyle>
            <a:lvl1pPr marL="0" indent="0" algn="ctr">
              <a:buNone/>
              <a:defRPr sz="48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225" y="1275150"/>
            <a:ext cx="8606790" cy="5105400"/>
          </a:xfrm>
        </p:spPr>
        <p:txBody>
          <a:bodyPr/>
          <a:lstStyle>
            <a:lvl1pPr marL="347663" indent="-347663">
              <a:lnSpc>
                <a:spcPct val="165000"/>
              </a:lnSpc>
              <a:spcBef>
                <a:spcPts val="0"/>
              </a:spcBef>
              <a:buSzPct val="50000"/>
              <a:defRPr sz="2600">
                <a:solidFill>
                  <a:srgbClr val="000000"/>
                </a:solidFill>
                <a:latin typeface="Times New Roman"/>
                <a:cs typeface="Times New Roman"/>
              </a:defRPr>
            </a:lvl1pPr>
            <a:lvl2pPr marL="625475" indent="-277813">
              <a:lnSpc>
                <a:spcPct val="165000"/>
              </a:lnSpc>
              <a:spcBef>
                <a:spcPts val="0"/>
              </a:spcBef>
              <a:buClr>
                <a:srgbClr val="007A37"/>
              </a:buClr>
              <a:defRPr sz="2600">
                <a:solidFill>
                  <a:srgbClr val="000000"/>
                </a:solidFill>
                <a:latin typeface="Times New Roman"/>
                <a:cs typeface="Times New Roman"/>
              </a:defRPr>
            </a:lvl2pPr>
            <a:lvl3pPr marL="914400" indent="-288925">
              <a:lnSpc>
                <a:spcPct val="165000"/>
              </a:lnSpc>
              <a:spcBef>
                <a:spcPts val="0"/>
              </a:spcBef>
              <a:defRPr sz="2600">
                <a:solidFill>
                  <a:srgbClr val="000000"/>
                </a:solidFill>
                <a:latin typeface="Times New Roman"/>
                <a:cs typeface="Times New Roman"/>
              </a:defRPr>
            </a:lvl3pPr>
            <a:lvl4pPr>
              <a:lnSpc>
                <a:spcPct val="165000"/>
              </a:lnSpc>
              <a:spcBef>
                <a:spcPts val="0"/>
              </a:spcBef>
              <a:buClrTx/>
              <a:buSzPct val="55000"/>
              <a:buNone/>
              <a:defRPr sz="2600">
                <a:solidFill>
                  <a:srgbClr val="000000"/>
                </a:solidFill>
                <a:latin typeface="Sylfaen" pitchFamily="18" charset="0"/>
              </a:defRPr>
            </a:lvl4pPr>
            <a:lvl5pPr>
              <a:lnSpc>
                <a:spcPct val="165000"/>
              </a:lnSpc>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Placeholder 1"/>
          <p:cNvSpPr>
            <a:spLocks noGrp="1"/>
          </p:cNvSpPr>
          <p:nvPr>
            <p:ph type="title"/>
          </p:nvPr>
        </p:nvSpPr>
        <p:spPr>
          <a:xfrm>
            <a:off x="45720" y="228600"/>
            <a:ext cx="9067038" cy="792162"/>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28632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3726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39714"/>
            <a:ext cx="9144000" cy="760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0525" y="1323975"/>
            <a:ext cx="8229600" cy="2466975"/>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390525" y="3941763"/>
            <a:ext cx="8229600" cy="2792412"/>
          </a:xfrm>
        </p:spPr>
        <p:txBody>
          <a:bodyPr/>
          <a:lstStyle>
            <a:lvl1pPr>
              <a:buSzPct val="50000"/>
              <a:defRPr/>
            </a:lvl1pPr>
            <a:lvl4pPr>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01431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2"/>
            <a:ext cx="8229600" cy="6580187"/>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7871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lvl1pPr algn="ctr" defTabSz="914400" rtl="0" eaLnBrk="1" latinLnBrk="0" hangingPunct="1">
              <a:spcBef>
                <a:spcPct val="0"/>
              </a:spcBef>
              <a:buNone/>
              <a:defRPr lang="en-US" sz="3900" kern="1200" cap="none" spc="-100" baseline="0" dirty="0">
                <a:ln>
                  <a:noFill/>
                </a:ln>
                <a:solidFill>
                  <a:srgbClr val="1D28FF"/>
                </a:solidFill>
                <a:effectLst/>
                <a:latin typeface="Bookman Old Style" pitchFamily="18"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5625" y="919225"/>
            <a:ext cx="8534400" cy="5791200"/>
          </a:xfrm>
        </p:spPr>
        <p:txBody>
          <a:bodyPr>
            <a:normAutofit/>
          </a:bodyPr>
          <a:lstStyle>
            <a:lvl1pPr marL="288925" indent="-288925" algn="l" defTabSz="914400" rtl="0" eaLnBrk="1" latinLnBrk="0" hangingPunct="1">
              <a:lnSpc>
                <a:spcPct val="165000"/>
              </a:lnSpc>
              <a:spcBef>
                <a:spcPts val="0"/>
              </a:spcBef>
              <a:buClr>
                <a:srgbClr val="0099CC"/>
              </a:buClr>
              <a:buSzPct val="90000"/>
              <a:buFont typeface="Arial"/>
              <a:buChar char="•"/>
              <a:defRPr lang="en-US" sz="2600" kern="1200" dirty="0" smtClean="0">
                <a:solidFill>
                  <a:schemeClr val="tx1"/>
                </a:solidFill>
                <a:latin typeface="Sylfaen" pitchFamily="18" charset="0"/>
                <a:ea typeface="+mn-ea"/>
                <a:cs typeface="+mn-cs"/>
              </a:defRPr>
            </a:lvl1pPr>
            <a:lvl2pPr marL="625475" indent="-336550" algn="l" defTabSz="914400" rtl="0" eaLnBrk="1" latinLnBrk="0" hangingPunct="1">
              <a:lnSpc>
                <a:spcPct val="165000"/>
              </a:lnSpc>
              <a:spcBef>
                <a:spcPts val="0"/>
              </a:spcBef>
              <a:buClr>
                <a:srgbClr val="1D28FF"/>
              </a:buClr>
              <a:buSzPct val="90000"/>
              <a:buFont typeface="Wingdings" pitchFamily="2" charset="2"/>
              <a:buChar char="§"/>
              <a:defRPr lang="en-US" sz="2600" kern="1200" dirty="0" smtClean="0">
                <a:solidFill>
                  <a:schemeClr val="tx1"/>
                </a:solidFill>
                <a:latin typeface="Sylfaen" pitchFamily="18" charset="0"/>
                <a:ea typeface="+mn-ea"/>
                <a:cs typeface="+mn-cs"/>
              </a:defRPr>
            </a:lvl2pPr>
            <a:lvl3pPr marL="914400" indent="-288925" algn="l" defTabSz="914400" rtl="0" eaLnBrk="1" latinLnBrk="0" hangingPunct="1">
              <a:lnSpc>
                <a:spcPct val="165000"/>
              </a:lnSpc>
              <a:spcBef>
                <a:spcPts val="0"/>
              </a:spcBef>
              <a:buClr>
                <a:srgbClr val="FF9900"/>
              </a:buClr>
              <a:buSzPct val="85000"/>
              <a:buFont typeface="Arial" pitchFamily="34" charset="0"/>
              <a:buChar char="•"/>
              <a:defRPr lang="en-US" sz="2600" kern="1200" dirty="0" smtClean="0">
                <a:solidFill>
                  <a:schemeClr val="tx1"/>
                </a:solidFill>
                <a:latin typeface="Sylfaen" pitchFamily="18" charset="0"/>
                <a:ea typeface="+mn-ea"/>
                <a:cs typeface="+mn-cs"/>
              </a:defRPr>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defTabSz="914400" rtl="0" eaLnBrk="1" latinLnBrk="0" hangingPunct="1">
              <a:spcBef>
                <a:spcPct val="0"/>
              </a:spcBef>
              <a:buNone/>
              <a:defRPr lang="en-US" sz="3900" kern="1200" cap="none" spc="-100" baseline="0" dirty="0">
                <a:ln>
                  <a:noFill/>
                </a:ln>
                <a:solidFill>
                  <a:srgbClr val="1D28FF"/>
                </a:solidFill>
                <a:effectLst/>
                <a:latin typeface="Bookman Old Style" pitchFamily="18" charset="0"/>
                <a:ea typeface="+mj-ea"/>
                <a:cs typeface="+mj-cs"/>
              </a:defRPr>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4800">
                <a:ln>
                  <a:noFill/>
                </a:ln>
                <a:solidFill>
                  <a:srgbClr val="0067B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81400"/>
            <a:ext cx="7543800" cy="1066800"/>
          </a:xfrm>
        </p:spPr>
        <p:txBody>
          <a:bodyPr>
            <a:normAutofit/>
          </a:bodyPr>
          <a:lstStyle>
            <a:lvl1pPr marL="0" indent="0" algn="ctr">
              <a:buNone/>
              <a:defRPr sz="3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19938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225" y="1275150"/>
            <a:ext cx="8606790" cy="5105400"/>
          </a:xfrm>
        </p:spPr>
        <p:txBody>
          <a:bodyPr/>
          <a:lstStyle>
            <a:lvl1pPr marL="347663" indent="-347663">
              <a:lnSpc>
                <a:spcPct val="165000"/>
              </a:lnSpc>
              <a:spcBef>
                <a:spcPts val="0"/>
              </a:spcBef>
              <a:buSzPct val="50000"/>
              <a:defRPr sz="2600">
                <a:solidFill>
                  <a:srgbClr val="000000"/>
                </a:solidFill>
                <a:latin typeface="Times New Roman"/>
                <a:cs typeface="Times New Roman"/>
              </a:defRPr>
            </a:lvl1pPr>
            <a:lvl2pPr marL="625475" indent="-277813">
              <a:lnSpc>
                <a:spcPct val="165000"/>
              </a:lnSpc>
              <a:spcBef>
                <a:spcPts val="0"/>
              </a:spcBef>
              <a:buClr>
                <a:srgbClr val="007A37"/>
              </a:buClr>
              <a:defRPr sz="2600">
                <a:solidFill>
                  <a:srgbClr val="000000"/>
                </a:solidFill>
                <a:latin typeface="Times New Roman"/>
                <a:cs typeface="Times New Roman"/>
              </a:defRPr>
            </a:lvl2pPr>
            <a:lvl3pPr marL="914400" indent="-288925">
              <a:lnSpc>
                <a:spcPct val="165000"/>
              </a:lnSpc>
              <a:spcBef>
                <a:spcPts val="0"/>
              </a:spcBef>
              <a:defRPr sz="2600">
                <a:solidFill>
                  <a:srgbClr val="000000"/>
                </a:solidFill>
                <a:latin typeface="Times New Roman"/>
                <a:cs typeface="Times New Roman"/>
              </a:defRPr>
            </a:lvl3pPr>
            <a:lvl4pPr>
              <a:lnSpc>
                <a:spcPct val="165000"/>
              </a:lnSpc>
              <a:spcBef>
                <a:spcPts val="0"/>
              </a:spcBef>
              <a:buClrTx/>
              <a:buSzPct val="55000"/>
              <a:buNone/>
              <a:defRPr sz="2600">
                <a:solidFill>
                  <a:srgbClr val="000000"/>
                </a:solidFill>
                <a:latin typeface="Sylfaen" pitchFamily="18" charset="0"/>
              </a:defRPr>
            </a:lvl4pPr>
            <a:lvl5pPr>
              <a:lnSpc>
                <a:spcPct val="165000"/>
              </a:lnSpc>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Placeholder 1"/>
          <p:cNvSpPr>
            <a:spLocks noGrp="1"/>
          </p:cNvSpPr>
          <p:nvPr>
            <p:ph type="title"/>
          </p:nvPr>
        </p:nvSpPr>
        <p:spPr>
          <a:xfrm>
            <a:off x="45720" y="228600"/>
            <a:ext cx="9067038" cy="792162"/>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5892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8208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39714"/>
            <a:ext cx="9144000" cy="760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0525" y="1323975"/>
            <a:ext cx="8229600" cy="2466975"/>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390525" y="3941763"/>
            <a:ext cx="8229600" cy="2792412"/>
          </a:xfrm>
        </p:spPr>
        <p:txBody>
          <a:bodyPr/>
          <a:lstStyle>
            <a:lvl1pPr>
              <a:buSzPct val="50000"/>
              <a:defRPr/>
            </a:lvl1pPr>
            <a:lvl4pPr>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418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2"/>
            <a:ext cx="8229600" cy="6580187"/>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2103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4800">
                <a:ln>
                  <a:noFill/>
                </a:ln>
                <a:solidFill>
                  <a:srgbClr val="0067B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81400"/>
            <a:ext cx="7543800" cy="1066800"/>
          </a:xfrm>
        </p:spPr>
        <p:txBody>
          <a:bodyPr>
            <a:normAutofit/>
          </a:bodyPr>
          <a:lstStyle>
            <a:lvl1pPr marL="0" indent="0" algn="ctr">
              <a:buNone/>
              <a:defRPr sz="3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1522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EEEFF2"/>
            </a:gs>
            <a:gs pos="75000">
              <a:schemeClr val="bg1">
                <a:shade val="100000"/>
                <a:satMod val="115000"/>
              </a:schemeClr>
            </a:gs>
            <a:gs pos="75000">
              <a:schemeClr val="bg1">
                <a:shade val="100000"/>
                <a:satMod val="115000"/>
                <a:alpha val="91000"/>
              </a:schemeClr>
            </a:gs>
            <a:gs pos="100000">
              <a:schemeClr val="bg1">
                <a:shade val="70000"/>
                <a:satMod val="130000"/>
              </a:schemeClr>
            </a:gs>
          </a:gsLst>
          <a:lin ang="165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52400"/>
            <a:ext cx="9144000" cy="9906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38150" y="919163"/>
            <a:ext cx="8518525" cy="5634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7" name="Rectangle 6"/>
          <p:cNvSpPr/>
          <p:nvPr/>
        </p:nvSpPr>
        <p:spPr>
          <a:xfrm flipH="1">
            <a:off x="9067800" y="0"/>
            <a:ext cx="122238" cy="6858000"/>
          </a:xfrm>
          <a:prstGeom prst="rect">
            <a:avLst/>
          </a:prstGeom>
          <a:solidFill>
            <a:srgbClr val="1D2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8" name="Rectangle 7"/>
          <p:cNvSpPr/>
          <p:nvPr/>
        </p:nvSpPr>
        <p:spPr>
          <a:xfrm>
            <a:off x="9067800" y="1023938"/>
            <a:ext cx="122238" cy="6858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dirty="0">
              <a:solidFill>
                <a:schemeClr val="accent6">
                  <a:lumMod val="75000"/>
                </a:schemeClr>
              </a:solidFill>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chemeClr val="hlink"/>
              </a:buClr>
              <a:buSzPct val="55000"/>
              <a:buFont typeface="Wingdings" pitchFamily="2" charset="2"/>
              <a:buNone/>
              <a:defRPr/>
            </a:pPr>
            <a:r>
              <a:rPr lang="en-US" sz="1100" dirty="0">
                <a:latin typeface="Times New Roman"/>
                <a:cs typeface="Times New Roman"/>
              </a:rPr>
              <a:t>Copyright © John Wiley &amp; Sons, Inc. All rights reserved.</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txStyles>
    <p:titleStyle>
      <a:lvl1pPr algn="ctr" rtl="0" fontAlgn="base">
        <a:spcBef>
          <a:spcPct val="0"/>
        </a:spcBef>
        <a:spcAft>
          <a:spcPct val="0"/>
        </a:spcAft>
        <a:defRPr sz="3900" kern="1200" spc="-100">
          <a:solidFill>
            <a:srgbClr val="1D28FF"/>
          </a:solidFill>
          <a:latin typeface="Bookman Old Style" pitchFamily="18" charset="0"/>
          <a:ea typeface="+mj-ea"/>
          <a:cs typeface="+mj-cs"/>
        </a:defRPr>
      </a:lvl1pPr>
      <a:lvl2pPr algn="ctr" rtl="0" fontAlgn="base">
        <a:spcBef>
          <a:spcPct val="0"/>
        </a:spcBef>
        <a:spcAft>
          <a:spcPct val="0"/>
        </a:spcAft>
        <a:defRPr sz="3900">
          <a:solidFill>
            <a:srgbClr val="1D28FF"/>
          </a:solidFill>
          <a:latin typeface="Bookman Old Style" pitchFamily="18" charset="0"/>
        </a:defRPr>
      </a:lvl2pPr>
      <a:lvl3pPr algn="ctr" rtl="0" fontAlgn="base">
        <a:spcBef>
          <a:spcPct val="0"/>
        </a:spcBef>
        <a:spcAft>
          <a:spcPct val="0"/>
        </a:spcAft>
        <a:defRPr sz="3900">
          <a:solidFill>
            <a:srgbClr val="1D28FF"/>
          </a:solidFill>
          <a:latin typeface="Bookman Old Style" pitchFamily="18" charset="0"/>
        </a:defRPr>
      </a:lvl3pPr>
      <a:lvl4pPr algn="ctr" rtl="0" fontAlgn="base">
        <a:spcBef>
          <a:spcPct val="0"/>
        </a:spcBef>
        <a:spcAft>
          <a:spcPct val="0"/>
        </a:spcAft>
        <a:defRPr sz="3900">
          <a:solidFill>
            <a:srgbClr val="1D28FF"/>
          </a:solidFill>
          <a:latin typeface="Bookman Old Style" pitchFamily="18" charset="0"/>
        </a:defRPr>
      </a:lvl4pPr>
      <a:lvl5pPr algn="ctr" rtl="0" fontAlgn="base">
        <a:spcBef>
          <a:spcPct val="0"/>
        </a:spcBef>
        <a:spcAft>
          <a:spcPct val="0"/>
        </a:spcAft>
        <a:defRPr sz="3900">
          <a:solidFill>
            <a:srgbClr val="1D28FF"/>
          </a:solidFill>
          <a:latin typeface="Bookman Old Style" pitchFamily="18" charset="0"/>
        </a:defRPr>
      </a:lvl5pPr>
      <a:lvl6pPr marL="457200" algn="ctr" rtl="0" fontAlgn="base">
        <a:spcBef>
          <a:spcPct val="0"/>
        </a:spcBef>
        <a:spcAft>
          <a:spcPct val="0"/>
        </a:spcAft>
        <a:defRPr sz="3900">
          <a:solidFill>
            <a:srgbClr val="1D28FF"/>
          </a:solidFill>
          <a:latin typeface="Bookman Old Style" pitchFamily="18" charset="0"/>
        </a:defRPr>
      </a:lvl6pPr>
      <a:lvl7pPr marL="914400" algn="ctr" rtl="0" fontAlgn="base">
        <a:spcBef>
          <a:spcPct val="0"/>
        </a:spcBef>
        <a:spcAft>
          <a:spcPct val="0"/>
        </a:spcAft>
        <a:defRPr sz="3900">
          <a:solidFill>
            <a:srgbClr val="1D28FF"/>
          </a:solidFill>
          <a:latin typeface="Bookman Old Style" pitchFamily="18" charset="0"/>
        </a:defRPr>
      </a:lvl7pPr>
      <a:lvl8pPr marL="1371600" algn="ctr" rtl="0" fontAlgn="base">
        <a:spcBef>
          <a:spcPct val="0"/>
        </a:spcBef>
        <a:spcAft>
          <a:spcPct val="0"/>
        </a:spcAft>
        <a:defRPr sz="3900">
          <a:solidFill>
            <a:srgbClr val="1D28FF"/>
          </a:solidFill>
          <a:latin typeface="Bookman Old Style" pitchFamily="18" charset="0"/>
        </a:defRPr>
      </a:lvl8pPr>
      <a:lvl9pPr marL="1828800" algn="ctr" rtl="0" fontAlgn="base">
        <a:spcBef>
          <a:spcPct val="0"/>
        </a:spcBef>
        <a:spcAft>
          <a:spcPct val="0"/>
        </a:spcAft>
        <a:defRPr sz="3900">
          <a:solidFill>
            <a:srgbClr val="1D28FF"/>
          </a:solidFill>
          <a:latin typeface="Bookman Old Style" pitchFamily="18" charset="0"/>
        </a:defRPr>
      </a:lvl9pPr>
    </p:titleStyle>
    <p:bodyStyle>
      <a:lvl1pPr marL="288925" indent="-288925" algn="l" rtl="0" fontAlgn="base">
        <a:lnSpc>
          <a:spcPct val="165000"/>
        </a:lnSpc>
        <a:spcBef>
          <a:spcPct val="0"/>
        </a:spcBef>
        <a:spcAft>
          <a:spcPct val="0"/>
        </a:spcAft>
        <a:buClr>
          <a:srgbClr val="0099CC"/>
        </a:buClr>
        <a:buSzPct val="100000"/>
        <a:buFont typeface="Arial" charset="0"/>
        <a:buChar char="•"/>
        <a:defRPr sz="2600" kern="1200">
          <a:solidFill>
            <a:srgbClr val="000000"/>
          </a:solidFill>
          <a:latin typeface="Sylfaen" pitchFamily="18" charset="0"/>
          <a:ea typeface="+mn-ea"/>
          <a:cs typeface="+mn-cs"/>
        </a:defRPr>
      </a:lvl1pPr>
      <a:lvl2pPr marL="625475" indent="-336550" algn="l" rtl="0" fontAlgn="base">
        <a:lnSpc>
          <a:spcPct val="165000"/>
        </a:lnSpc>
        <a:spcBef>
          <a:spcPct val="0"/>
        </a:spcBef>
        <a:spcAft>
          <a:spcPct val="0"/>
        </a:spcAft>
        <a:buClr>
          <a:srgbClr val="1D28FF"/>
        </a:buClr>
        <a:buSzPct val="90000"/>
        <a:buFont typeface="Wingdings" pitchFamily="2" charset="2"/>
        <a:buChar char="§"/>
        <a:defRPr sz="2600" kern="1200">
          <a:solidFill>
            <a:srgbClr val="000000"/>
          </a:solidFill>
          <a:latin typeface="Sylfaen" pitchFamily="18" charset="0"/>
          <a:ea typeface="+mn-ea"/>
          <a:cs typeface="+mn-cs"/>
        </a:defRPr>
      </a:lvl2pPr>
      <a:lvl3pPr marL="914400" indent="-288925" algn="l" rtl="0" fontAlgn="base">
        <a:lnSpc>
          <a:spcPct val="165000"/>
        </a:lnSpc>
        <a:spcBef>
          <a:spcPct val="0"/>
        </a:spcBef>
        <a:spcAft>
          <a:spcPct val="0"/>
        </a:spcAft>
        <a:buClr>
          <a:srgbClr val="FF9900"/>
        </a:buClr>
        <a:buSzPct val="85000"/>
        <a:buFont typeface="Arial" charset="0"/>
        <a:buChar char="•"/>
        <a:defRPr sz="2600" kern="1200">
          <a:solidFill>
            <a:srgbClr val="000000"/>
          </a:solidFill>
          <a:latin typeface="Sylfaen" pitchFamily="18" charset="0"/>
          <a:ea typeface="+mn-ea"/>
          <a:cs typeface="+mn-cs"/>
        </a:defRPr>
      </a:lvl3pPr>
      <a:lvl4pPr marL="1279525" indent="-228600" algn="l" rtl="0" fontAlgn="base">
        <a:spcBef>
          <a:spcPct val="20000"/>
        </a:spcBef>
        <a:spcAft>
          <a:spcPct val="0"/>
        </a:spcAft>
        <a:buClr>
          <a:srgbClr val="6BB76D"/>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E88651"/>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5000">
              <a:srgbClr val="FFFFFF"/>
            </a:gs>
            <a:gs pos="75000">
              <a:srgbClr val="FFFFFF"/>
            </a:gs>
            <a:gs pos="92999">
              <a:srgbClr val="EEEFF2"/>
            </a:gs>
            <a:gs pos="100000">
              <a:srgbClr val="DADADA"/>
            </a:gs>
          </a:gsLst>
          <a:lin ang="165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28600"/>
            <a:ext cx="9066212" cy="7921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304800" y="1295400"/>
            <a:ext cx="86074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Rectangle 6"/>
          <p:cNvSpPr/>
          <p:nvPr/>
        </p:nvSpPr>
        <p:spPr>
          <a:xfrm flipH="1">
            <a:off x="9067800" y="0"/>
            <a:ext cx="122238" cy="6858000"/>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FFFFFF"/>
              </a:solidFill>
              <a:cs typeface="Arial" charset="0"/>
            </a:endParaRPr>
          </a:p>
        </p:txBody>
      </p:sp>
      <p:sp>
        <p:nvSpPr>
          <p:cNvPr id="8" name="Rectangle 7"/>
          <p:cNvSpPr/>
          <p:nvPr/>
        </p:nvSpPr>
        <p:spPr>
          <a:xfrm>
            <a:off x="9067800" y="1023938"/>
            <a:ext cx="122238" cy="68580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9A3130"/>
              </a:solidFill>
              <a:cs typeface="Arial" charset="0"/>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rgbClr val="0070C0"/>
              </a:buClr>
              <a:buSzPct val="55000"/>
              <a:buFont typeface="Wingdings" pitchFamily="2" charset="2"/>
              <a:buNone/>
              <a:defRPr/>
            </a:pPr>
            <a:r>
              <a:rPr lang="en-US" sz="1100" dirty="0">
                <a:solidFill>
                  <a:prstClr val="black"/>
                </a:solidFill>
                <a:latin typeface="Times New Roman"/>
                <a:cs typeface="Times New Roman"/>
              </a:rPr>
              <a:t>Copyright © John Wiley &amp; Sons, Inc. All rights reserved.</a:t>
            </a:r>
          </a:p>
        </p:txBody>
      </p:sp>
    </p:spTree>
    <p:extLst>
      <p:ext uri="{BB962C8B-B14F-4D97-AF65-F5344CB8AC3E}">
        <p14:creationId xmlns:p14="http://schemas.microsoft.com/office/powerpoint/2010/main" val="334346758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xStyles>
    <p:titleStyle>
      <a:lvl1pPr algn="ctr" rtl="0" eaLnBrk="0" fontAlgn="base" hangingPunct="0">
        <a:spcBef>
          <a:spcPct val="0"/>
        </a:spcBef>
        <a:spcAft>
          <a:spcPct val="0"/>
        </a:spcAft>
        <a:defRPr sz="3900" kern="1200" spc="-100">
          <a:solidFill>
            <a:srgbClr val="0067B4"/>
          </a:solidFill>
          <a:latin typeface="Bookman Old Style" pitchFamily="18" charset="0"/>
          <a:ea typeface="+mj-ea"/>
          <a:cs typeface="+mj-cs"/>
        </a:defRPr>
      </a:lvl1pPr>
      <a:lvl2pPr algn="ctr" rtl="0" eaLnBrk="0" fontAlgn="base" hangingPunct="0">
        <a:spcBef>
          <a:spcPct val="0"/>
        </a:spcBef>
        <a:spcAft>
          <a:spcPct val="0"/>
        </a:spcAft>
        <a:defRPr sz="3900">
          <a:solidFill>
            <a:srgbClr val="0067B4"/>
          </a:solidFill>
          <a:latin typeface="Bookman Old Style" pitchFamily="18" charset="0"/>
        </a:defRPr>
      </a:lvl2pPr>
      <a:lvl3pPr algn="ctr" rtl="0" eaLnBrk="0" fontAlgn="base" hangingPunct="0">
        <a:spcBef>
          <a:spcPct val="0"/>
        </a:spcBef>
        <a:spcAft>
          <a:spcPct val="0"/>
        </a:spcAft>
        <a:defRPr sz="3900">
          <a:solidFill>
            <a:srgbClr val="0067B4"/>
          </a:solidFill>
          <a:latin typeface="Bookman Old Style" pitchFamily="18" charset="0"/>
        </a:defRPr>
      </a:lvl3pPr>
      <a:lvl4pPr algn="ctr" rtl="0" eaLnBrk="0" fontAlgn="base" hangingPunct="0">
        <a:spcBef>
          <a:spcPct val="0"/>
        </a:spcBef>
        <a:spcAft>
          <a:spcPct val="0"/>
        </a:spcAft>
        <a:defRPr sz="3900">
          <a:solidFill>
            <a:srgbClr val="0067B4"/>
          </a:solidFill>
          <a:latin typeface="Bookman Old Style" pitchFamily="18" charset="0"/>
        </a:defRPr>
      </a:lvl4pPr>
      <a:lvl5pPr algn="ctr" rtl="0" eaLnBrk="0" fontAlgn="base" hangingPunct="0">
        <a:spcBef>
          <a:spcPct val="0"/>
        </a:spcBef>
        <a:spcAft>
          <a:spcPct val="0"/>
        </a:spcAft>
        <a:defRPr sz="3900">
          <a:solidFill>
            <a:srgbClr val="0067B4"/>
          </a:solidFill>
          <a:latin typeface="Bookman Old Style" pitchFamily="18" charset="0"/>
        </a:defRPr>
      </a:lvl5pPr>
      <a:lvl6pPr marL="457200" algn="ctr" rtl="0" fontAlgn="base">
        <a:spcBef>
          <a:spcPct val="0"/>
        </a:spcBef>
        <a:spcAft>
          <a:spcPct val="0"/>
        </a:spcAft>
        <a:defRPr sz="3900">
          <a:solidFill>
            <a:srgbClr val="0067B4"/>
          </a:solidFill>
          <a:latin typeface="Bookman Old Style" pitchFamily="18" charset="0"/>
        </a:defRPr>
      </a:lvl6pPr>
      <a:lvl7pPr marL="914400" algn="ctr" rtl="0" fontAlgn="base">
        <a:spcBef>
          <a:spcPct val="0"/>
        </a:spcBef>
        <a:spcAft>
          <a:spcPct val="0"/>
        </a:spcAft>
        <a:defRPr sz="3900">
          <a:solidFill>
            <a:srgbClr val="0067B4"/>
          </a:solidFill>
          <a:latin typeface="Bookman Old Style" pitchFamily="18" charset="0"/>
        </a:defRPr>
      </a:lvl7pPr>
      <a:lvl8pPr marL="1371600" algn="ctr" rtl="0" fontAlgn="base">
        <a:spcBef>
          <a:spcPct val="0"/>
        </a:spcBef>
        <a:spcAft>
          <a:spcPct val="0"/>
        </a:spcAft>
        <a:defRPr sz="3900">
          <a:solidFill>
            <a:srgbClr val="0067B4"/>
          </a:solidFill>
          <a:latin typeface="Bookman Old Style" pitchFamily="18" charset="0"/>
        </a:defRPr>
      </a:lvl8pPr>
      <a:lvl9pPr marL="1828800" algn="ctr" rtl="0" fontAlgn="base">
        <a:spcBef>
          <a:spcPct val="0"/>
        </a:spcBef>
        <a:spcAft>
          <a:spcPct val="0"/>
        </a:spcAft>
        <a:defRPr sz="3900">
          <a:solidFill>
            <a:srgbClr val="0067B4"/>
          </a:solidFill>
          <a:latin typeface="Bookman Old Style" pitchFamily="18" charset="0"/>
        </a:defRPr>
      </a:lvl9pPr>
    </p:titleStyle>
    <p:bodyStyle>
      <a:lvl1pPr marL="404813" indent="-290513" algn="l" rtl="0" eaLnBrk="0" fontAlgn="base" hangingPunct="0">
        <a:lnSpc>
          <a:spcPct val="165000"/>
        </a:lnSpc>
        <a:spcBef>
          <a:spcPct val="0"/>
        </a:spcBef>
        <a:spcAft>
          <a:spcPct val="0"/>
        </a:spcAft>
        <a:buClr>
          <a:schemeClr val="tx2"/>
        </a:buClr>
        <a:buSzPct val="55000"/>
        <a:buFont typeface="Wingdings" pitchFamily="2" charset="2"/>
        <a:buChar char="u"/>
        <a:defRPr sz="2600" kern="1200">
          <a:solidFill>
            <a:srgbClr val="000000"/>
          </a:solidFill>
          <a:latin typeface="Times New Roman"/>
          <a:ea typeface="+mn-ea"/>
          <a:cs typeface="Times New Roman"/>
        </a:defRPr>
      </a:lvl1pPr>
      <a:lvl2pPr marL="682625" indent="-271463" algn="l" rtl="0" eaLnBrk="0" fontAlgn="base" hangingPunct="0">
        <a:lnSpc>
          <a:spcPct val="165000"/>
        </a:lnSpc>
        <a:spcBef>
          <a:spcPct val="0"/>
        </a:spcBef>
        <a:spcAft>
          <a:spcPct val="0"/>
        </a:spcAft>
        <a:buClr>
          <a:srgbClr val="007A37"/>
        </a:buClr>
        <a:buSzPct val="90000"/>
        <a:buFont typeface="Wingdings" pitchFamily="2" charset="2"/>
        <a:buChar char="§"/>
        <a:defRPr sz="2600" kern="1200">
          <a:solidFill>
            <a:srgbClr val="000000"/>
          </a:solidFill>
          <a:latin typeface="Times New Roman"/>
          <a:ea typeface="+mn-ea"/>
          <a:cs typeface="Times New Roman"/>
        </a:defRPr>
      </a:lvl2pPr>
      <a:lvl3pPr marL="1004888" indent="-228600" algn="l" rtl="0" eaLnBrk="0" fontAlgn="base" hangingPunct="0">
        <a:lnSpc>
          <a:spcPct val="165000"/>
        </a:lnSpc>
        <a:spcBef>
          <a:spcPct val="0"/>
        </a:spcBef>
        <a:spcAft>
          <a:spcPct val="0"/>
        </a:spcAft>
        <a:buSzPct val="70000"/>
        <a:buFont typeface="Calibri" pitchFamily="34" charset="0"/>
        <a:buChar char="•"/>
        <a:defRPr sz="2600" kern="1200">
          <a:solidFill>
            <a:srgbClr val="000000"/>
          </a:solidFill>
          <a:latin typeface="Times New Roman"/>
          <a:ea typeface="+mn-ea"/>
          <a:cs typeface="Times New Roman"/>
        </a:defRPr>
      </a:lvl3pPr>
      <a:lvl4pPr marL="1279525" indent="-228600" algn="l" rtl="0" eaLnBrk="0" fontAlgn="base" hangingPunct="0">
        <a:spcBef>
          <a:spcPct val="20000"/>
        </a:spcBef>
        <a:spcAft>
          <a:spcPct val="0"/>
        </a:spcAft>
        <a:buClr>
          <a:srgbClr val="6BB76D"/>
        </a:buClr>
        <a:buFont typeface="Arial" pitchFamily="34" charset="0"/>
        <a:buChar char="•"/>
        <a:defRPr sz="1600" kern="1200">
          <a:solidFill>
            <a:schemeClr val="tx1"/>
          </a:solidFill>
          <a:latin typeface="+mn-lt"/>
          <a:ea typeface="+mn-ea"/>
          <a:cs typeface="Times New Roman" pitchFamily="18" charset="0"/>
        </a:defRPr>
      </a:lvl4pPr>
      <a:lvl5pPr marL="1554163" indent="-228600" algn="l" rtl="0" eaLnBrk="0" fontAlgn="base" hangingPunct="0">
        <a:spcBef>
          <a:spcPct val="20000"/>
        </a:spcBef>
        <a:spcAft>
          <a:spcPct val="0"/>
        </a:spcAft>
        <a:buClr>
          <a:srgbClr val="E88651"/>
        </a:buClr>
        <a:buFont typeface="Arial" pitchFamily="34" charset="0"/>
        <a:buChar char="•"/>
        <a:defRPr sz="1400" kern="1200">
          <a:solidFill>
            <a:schemeClr val="tx1"/>
          </a:solidFill>
          <a:latin typeface="+mn-lt"/>
          <a:ea typeface="+mn-ea"/>
          <a:cs typeface="Times New Roman" pitchFamily="18"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5000">
              <a:srgbClr val="FFFFFF"/>
            </a:gs>
            <a:gs pos="75000">
              <a:srgbClr val="FFFFFF"/>
            </a:gs>
            <a:gs pos="92999">
              <a:srgbClr val="EEEFF2"/>
            </a:gs>
            <a:gs pos="100000">
              <a:srgbClr val="DADADA"/>
            </a:gs>
          </a:gsLst>
          <a:lin ang="165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28600"/>
            <a:ext cx="9066212" cy="7921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304800" y="1295400"/>
            <a:ext cx="86074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Rectangle 6"/>
          <p:cNvSpPr/>
          <p:nvPr/>
        </p:nvSpPr>
        <p:spPr>
          <a:xfrm flipH="1">
            <a:off x="9067800" y="0"/>
            <a:ext cx="122238" cy="6858000"/>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FFFFFF"/>
              </a:solidFill>
              <a:cs typeface="Arial" charset="0"/>
            </a:endParaRPr>
          </a:p>
        </p:txBody>
      </p:sp>
      <p:sp>
        <p:nvSpPr>
          <p:cNvPr id="8" name="Rectangle 7"/>
          <p:cNvSpPr/>
          <p:nvPr/>
        </p:nvSpPr>
        <p:spPr>
          <a:xfrm>
            <a:off x="9067800" y="1023938"/>
            <a:ext cx="122238" cy="68580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9A3130"/>
              </a:solidFill>
              <a:cs typeface="Arial" charset="0"/>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rgbClr val="0070C0"/>
              </a:buClr>
              <a:buSzPct val="55000"/>
              <a:buFont typeface="Wingdings" pitchFamily="2" charset="2"/>
              <a:buNone/>
              <a:defRPr/>
            </a:pPr>
            <a:r>
              <a:rPr lang="en-US" sz="1100" dirty="0">
                <a:solidFill>
                  <a:prstClr val="black"/>
                </a:solidFill>
                <a:latin typeface="Times New Roman"/>
                <a:cs typeface="Times New Roman"/>
              </a:rPr>
              <a:t>Copyright © John Wiley &amp; Sons, Inc. All rights reserved.</a:t>
            </a:r>
          </a:p>
        </p:txBody>
      </p:sp>
    </p:spTree>
    <p:extLst>
      <p:ext uri="{BB962C8B-B14F-4D97-AF65-F5344CB8AC3E}">
        <p14:creationId xmlns:p14="http://schemas.microsoft.com/office/powerpoint/2010/main" val="312769515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xStyles>
    <p:titleStyle>
      <a:lvl1pPr algn="ctr" rtl="0" eaLnBrk="0" fontAlgn="base" hangingPunct="0">
        <a:spcBef>
          <a:spcPct val="0"/>
        </a:spcBef>
        <a:spcAft>
          <a:spcPct val="0"/>
        </a:spcAft>
        <a:defRPr sz="3900" kern="1200" spc="-100">
          <a:solidFill>
            <a:srgbClr val="0067B4"/>
          </a:solidFill>
          <a:latin typeface="Bookman Old Style" pitchFamily="18" charset="0"/>
          <a:ea typeface="+mj-ea"/>
          <a:cs typeface="+mj-cs"/>
        </a:defRPr>
      </a:lvl1pPr>
      <a:lvl2pPr algn="ctr" rtl="0" eaLnBrk="0" fontAlgn="base" hangingPunct="0">
        <a:spcBef>
          <a:spcPct val="0"/>
        </a:spcBef>
        <a:spcAft>
          <a:spcPct val="0"/>
        </a:spcAft>
        <a:defRPr sz="3900">
          <a:solidFill>
            <a:srgbClr val="0067B4"/>
          </a:solidFill>
          <a:latin typeface="Bookman Old Style" pitchFamily="18" charset="0"/>
        </a:defRPr>
      </a:lvl2pPr>
      <a:lvl3pPr algn="ctr" rtl="0" eaLnBrk="0" fontAlgn="base" hangingPunct="0">
        <a:spcBef>
          <a:spcPct val="0"/>
        </a:spcBef>
        <a:spcAft>
          <a:spcPct val="0"/>
        </a:spcAft>
        <a:defRPr sz="3900">
          <a:solidFill>
            <a:srgbClr val="0067B4"/>
          </a:solidFill>
          <a:latin typeface="Bookman Old Style" pitchFamily="18" charset="0"/>
        </a:defRPr>
      </a:lvl3pPr>
      <a:lvl4pPr algn="ctr" rtl="0" eaLnBrk="0" fontAlgn="base" hangingPunct="0">
        <a:spcBef>
          <a:spcPct val="0"/>
        </a:spcBef>
        <a:spcAft>
          <a:spcPct val="0"/>
        </a:spcAft>
        <a:defRPr sz="3900">
          <a:solidFill>
            <a:srgbClr val="0067B4"/>
          </a:solidFill>
          <a:latin typeface="Bookman Old Style" pitchFamily="18" charset="0"/>
        </a:defRPr>
      </a:lvl4pPr>
      <a:lvl5pPr algn="ctr" rtl="0" eaLnBrk="0" fontAlgn="base" hangingPunct="0">
        <a:spcBef>
          <a:spcPct val="0"/>
        </a:spcBef>
        <a:spcAft>
          <a:spcPct val="0"/>
        </a:spcAft>
        <a:defRPr sz="3900">
          <a:solidFill>
            <a:srgbClr val="0067B4"/>
          </a:solidFill>
          <a:latin typeface="Bookman Old Style" pitchFamily="18" charset="0"/>
        </a:defRPr>
      </a:lvl5pPr>
      <a:lvl6pPr marL="457200" algn="ctr" rtl="0" fontAlgn="base">
        <a:spcBef>
          <a:spcPct val="0"/>
        </a:spcBef>
        <a:spcAft>
          <a:spcPct val="0"/>
        </a:spcAft>
        <a:defRPr sz="3900">
          <a:solidFill>
            <a:srgbClr val="0067B4"/>
          </a:solidFill>
          <a:latin typeface="Bookman Old Style" pitchFamily="18" charset="0"/>
        </a:defRPr>
      </a:lvl6pPr>
      <a:lvl7pPr marL="914400" algn="ctr" rtl="0" fontAlgn="base">
        <a:spcBef>
          <a:spcPct val="0"/>
        </a:spcBef>
        <a:spcAft>
          <a:spcPct val="0"/>
        </a:spcAft>
        <a:defRPr sz="3900">
          <a:solidFill>
            <a:srgbClr val="0067B4"/>
          </a:solidFill>
          <a:latin typeface="Bookman Old Style" pitchFamily="18" charset="0"/>
        </a:defRPr>
      </a:lvl7pPr>
      <a:lvl8pPr marL="1371600" algn="ctr" rtl="0" fontAlgn="base">
        <a:spcBef>
          <a:spcPct val="0"/>
        </a:spcBef>
        <a:spcAft>
          <a:spcPct val="0"/>
        </a:spcAft>
        <a:defRPr sz="3900">
          <a:solidFill>
            <a:srgbClr val="0067B4"/>
          </a:solidFill>
          <a:latin typeface="Bookman Old Style" pitchFamily="18" charset="0"/>
        </a:defRPr>
      </a:lvl8pPr>
      <a:lvl9pPr marL="1828800" algn="ctr" rtl="0" fontAlgn="base">
        <a:spcBef>
          <a:spcPct val="0"/>
        </a:spcBef>
        <a:spcAft>
          <a:spcPct val="0"/>
        </a:spcAft>
        <a:defRPr sz="3900">
          <a:solidFill>
            <a:srgbClr val="0067B4"/>
          </a:solidFill>
          <a:latin typeface="Bookman Old Style" pitchFamily="18" charset="0"/>
        </a:defRPr>
      </a:lvl9pPr>
    </p:titleStyle>
    <p:bodyStyle>
      <a:lvl1pPr marL="404813" indent="-290513" algn="l" rtl="0" eaLnBrk="0" fontAlgn="base" hangingPunct="0">
        <a:lnSpc>
          <a:spcPct val="165000"/>
        </a:lnSpc>
        <a:spcBef>
          <a:spcPct val="0"/>
        </a:spcBef>
        <a:spcAft>
          <a:spcPct val="0"/>
        </a:spcAft>
        <a:buClr>
          <a:schemeClr val="tx2"/>
        </a:buClr>
        <a:buSzPct val="55000"/>
        <a:buFont typeface="Wingdings" pitchFamily="2" charset="2"/>
        <a:buChar char="u"/>
        <a:defRPr sz="2600" kern="1200">
          <a:solidFill>
            <a:srgbClr val="000000"/>
          </a:solidFill>
          <a:latin typeface="Times New Roman"/>
          <a:ea typeface="+mn-ea"/>
          <a:cs typeface="Times New Roman"/>
        </a:defRPr>
      </a:lvl1pPr>
      <a:lvl2pPr marL="682625" indent="-271463" algn="l" rtl="0" eaLnBrk="0" fontAlgn="base" hangingPunct="0">
        <a:lnSpc>
          <a:spcPct val="165000"/>
        </a:lnSpc>
        <a:spcBef>
          <a:spcPct val="0"/>
        </a:spcBef>
        <a:spcAft>
          <a:spcPct val="0"/>
        </a:spcAft>
        <a:buClr>
          <a:srgbClr val="007A37"/>
        </a:buClr>
        <a:buSzPct val="90000"/>
        <a:buFont typeface="Wingdings" pitchFamily="2" charset="2"/>
        <a:buChar char="§"/>
        <a:defRPr sz="2600" kern="1200">
          <a:solidFill>
            <a:srgbClr val="000000"/>
          </a:solidFill>
          <a:latin typeface="Times New Roman"/>
          <a:ea typeface="+mn-ea"/>
          <a:cs typeface="Times New Roman"/>
        </a:defRPr>
      </a:lvl2pPr>
      <a:lvl3pPr marL="1004888" indent="-228600" algn="l" rtl="0" eaLnBrk="0" fontAlgn="base" hangingPunct="0">
        <a:lnSpc>
          <a:spcPct val="165000"/>
        </a:lnSpc>
        <a:spcBef>
          <a:spcPct val="0"/>
        </a:spcBef>
        <a:spcAft>
          <a:spcPct val="0"/>
        </a:spcAft>
        <a:buSzPct val="70000"/>
        <a:buFont typeface="Calibri" pitchFamily="34" charset="0"/>
        <a:buChar char="•"/>
        <a:defRPr sz="2600" kern="1200">
          <a:solidFill>
            <a:srgbClr val="000000"/>
          </a:solidFill>
          <a:latin typeface="Times New Roman"/>
          <a:ea typeface="+mn-ea"/>
          <a:cs typeface="Times New Roman"/>
        </a:defRPr>
      </a:lvl3pPr>
      <a:lvl4pPr marL="1279525" indent="-228600" algn="l" rtl="0" eaLnBrk="0" fontAlgn="base" hangingPunct="0">
        <a:spcBef>
          <a:spcPct val="20000"/>
        </a:spcBef>
        <a:spcAft>
          <a:spcPct val="0"/>
        </a:spcAft>
        <a:buClr>
          <a:srgbClr val="6BB76D"/>
        </a:buClr>
        <a:buFont typeface="Arial" pitchFamily="34" charset="0"/>
        <a:buChar char="•"/>
        <a:defRPr sz="1600" kern="1200">
          <a:solidFill>
            <a:schemeClr val="tx1"/>
          </a:solidFill>
          <a:latin typeface="+mn-lt"/>
          <a:ea typeface="+mn-ea"/>
          <a:cs typeface="Times New Roman" pitchFamily="18" charset="0"/>
        </a:defRPr>
      </a:lvl4pPr>
      <a:lvl5pPr marL="1554163" indent="-228600" algn="l" rtl="0" eaLnBrk="0" fontAlgn="base" hangingPunct="0">
        <a:spcBef>
          <a:spcPct val="20000"/>
        </a:spcBef>
        <a:spcAft>
          <a:spcPct val="0"/>
        </a:spcAft>
        <a:buClr>
          <a:srgbClr val="E88651"/>
        </a:buClr>
        <a:buFont typeface="Arial" pitchFamily="34" charset="0"/>
        <a:buChar char="•"/>
        <a:defRPr sz="1400" kern="1200">
          <a:solidFill>
            <a:schemeClr val="tx1"/>
          </a:solidFill>
          <a:latin typeface="+mn-lt"/>
          <a:ea typeface="+mn-ea"/>
          <a:cs typeface="Times New Roman" pitchFamily="18"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164.png"/><Relationship Id="rId5" Type="http://schemas.openxmlformats.org/officeDocument/2006/relationships/hyperlink" Target="https://www.youtube.com/watch?v=Tude2QOsm2M" TargetMode="External"/><Relationship Id="rId4" Type="http://schemas.openxmlformats.org/officeDocument/2006/relationships/hyperlink" Target="https://www.youtube.com/watch?v=Z5udVZE1_7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11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jpeg"/><Relationship Id="rId1" Type="http://schemas.openxmlformats.org/officeDocument/2006/relationships/slideLayout" Target="../slideLayouts/slideLayout10.xml"/><Relationship Id="rId5" Type="http://schemas.openxmlformats.org/officeDocument/2006/relationships/hyperlink" Target="http://www.google.com/url?sa=t&amp;rct=j&amp;q=&amp;esrc=s&amp;source=video&amp;cd=1&amp;ved=0CCYQtwIwAA&amp;url=http://www.youtube.com/watch?v=mB468Jh9aAY&amp;ei=Wt99VKfQMoXHsQS_t4LIDA&amp;usg=AFQjCNEc7OKr8p5tll2BRsdPxFSa1qS7aw&amp;sig2=_TYNq84BWQuLRjeWMIVNRA&amp;cad=rja"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6.jpeg"/><Relationship Id="rId1" Type="http://schemas.openxmlformats.org/officeDocument/2006/relationships/slideLayout" Target="../slideLayouts/slideLayout10.xm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0.jpeg"/><Relationship Id="rId1" Type="http://schemas.openxmlformats.org/officeDocument/2006/relationships/slideLayout" Target="../slideLayouts/slideLayout10.xml"/><Relationship Id="rId5" Type="http://schemas.openxmlformats.org/officeDocument/2006/relationships/hyperlink" Target="http://upload.wikimedia.org/wikipedia/commons/7/75/Spina_bifida_lombare_sagittale.theora.ogv" TargetMode="Externa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hyperlink" Target="http://www.wiley.com/college/tortora/0470084715/animations/over_skel_sys/screen0.sw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1.emf"/><Relationship Id="rId7"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hyperlink" Target="http://www.google.com/url?sa=t&amp;rct=j&amp;q=&amp;esrc=s&amp;source=web&amp;cd=3&amp;ved=0CCwQFjAC&amp;url=http://www.safd.org/node/1363&amp;ei=M2skVKr4N8SXgwS2mIGYBg&amp;usg=AFQjCNFr9KlYmcFArYlVfAUSIRkDIOlD7Q&amp;sig2=XZN5Mcv8b9QdrNhY11z0sw&amp;bvm=bv.76247554,d.eXY&amp;cad=rja"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youtube.com/watch?v=xGv0KFN6FAg" TargetMode="External"/><Relationship Id="rId5" Type="http://schemas.openxmlformats.org/officeDocument/2006/relationships/image" Target="../media/image78.jpe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0.jpeg"/><Relationship Id="rId1" Type="http://schemas.openxmlformats.org/officeDocument/2006/relationships/slideLayout" Target="../slideLayouts/slideLayout10.xml"/><Relationship Id="rId5" Type="http://schemas.openxmlformats.org/officeDocument/2006/relationships/image" Target="../media/image126.png"/><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en.wikipedia.org/wiki/Hydroxyapatite" TargetMode="External"/><Relationship Id="rId2" Type="http://schemas.openxmlformats.org/officeDocument/2006/relationships/image" Target="../media/image30.jpeg"/><Relationship Id="rId1" Type="http://schemas.openxmlformats.org/officeDocument/2006/relationships/slideLayout" Target="../slideLayouts/slideLayout10.xml"/><Relationship Id="rId5" Type="http://schemas.openxmlformats.org/officeDocument/2006/relationships/image" Target="../media/image129.jpeg"/><Relationship Id="rId4" Type="http://schemas.openxmlformats.org/officeDocument/2006/relationships/image" Target="../media/image128.jpeg"/></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hyperlink" Target="http://www.google.com/url?sa=t&amp;rct=j&amp;q=&amp;esrc=s&amp;source=web&amp;cd=2&amp;ved=0CCYQtwIwAQ&amp;url=http://www.youtube.com/watch?v=I1Qm7d4cCt8&amp;ei=USJ-VO3TFOOBigLd3YC4DQ&amp;usg=AFQjCNE9BauooLV2iWTj7BNvDRB-8f_vNA&amp;sig2=qVULqWUgtj_HxRlHaYIoWA&amp;bvm=bv.80642063,d.cGE&amp;cad=rja"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5074444" y="2688431"/>
            <a:ext cx="6340475" cy="1420813"/>
          </a:xfrm>
          <a:prstGeom prst="rect">
            <a:avLst/>
          </a:prstGeom>
          <a:noFill/>
        </p:spPr>
        <p:txBody>
          <a:bodyPr>
            <a:spAutoFit/>
          </a:bodyPr>
          <a:lstStyle/>
          <a:p>
            <a:pPr algn="just">
              <a:lnSpc>
                <a:spcPct val="135000"/>
              </a:lnSpc>
              <a:spcBef>
                <a:spcPts val="1800"/>
              </a:spcBef>
              <a:defRPr/>
            </a:pPr>
            <a:r>
              <a:rPr lang="en-US" sz="3600" dirty="0">
                <a:solidFill>
                  <a:srgbClr val="0082B0">
                    <a:lumMod val="75000"/>
                  </a:srgbClr>
                </a:solidFill>
                <a:latin typeface="Dali" pitchFamily="2" charset="0"/>
                <a:cs typeface="Arial" pitchFamily="34" charset="0"/>
              </a:rPr>
              <a:t>Chapter </a:t>
            </a:r>
            <a:r>
              <a:rPr lang="en-US" sz="3600" dirty="0" smtClean="0">
                <a:solidFill>
                  <a:srgbClr val="0082B0">
                    <a:lumMod val="75000"/>
                  </a:srgbClr>
                </a:solidFill>
                <a:latin typeface="Dali" pitchFamily="2" charset="0"/>
                <a:cs typeface="Arial" pitchFamily="34" charset="0"/>
              </a:rPr>
              <a:t>7&amp;8: </a:t>
            </a:r>
            <a:r>
              <a:rPr lang="en-US" sz="2800" dirty="0" smtClean="0">
                <a:solidFill>
                  <a:prstClr val="white"/>
                </a:solidFill>
                <a:latin typeface="Dali" pitchFamily="2" charset="0"/>
                <a:cs typeface="Arial" charset="0"/>
              </a:rPr>
              <a:t>The Skeletal System</a:t>
            </a:r>
            <a:r>
              <a:rPr lang="en-US" sz="2800" dirty="0">
                <a:solidFill>
                  <a:prstClr val="white"/>
                </a:solidFill>
                <a:latin typeface="Dali" pitchFamily="2" charset="0"/>
                <a:cs typeface="Arial" charset="0"/>
              </a:rPr>
              <a:t>	</a:t>
            </a:r>
            <a:r>
              <a:rPr lang="en-US" sz="2800" dirty="0">
                <a:solidFill>
                  <a:srgbClr val="F0AD00">
                    <a:lumMod val="75000"/>
                  </a:srgbClr>
                </a:solidFill>
                <a:latin typeface="Dali" pitchFamily="2" charset="0"/>
                <a:cs typeface="Arial" charset="0"/>
              </a:rPr>
              <a:t>A&amp;P  </a:t>
            </a:r>
            <a:r>
              <a:rPr lang="en-US" sz="2800" dirty="0" smtClean="0">
                <a:solidFill>
                  <a:srgbClr val="F0AD00">
                    <a:lumMod val="75000"/>
                  </a:srgbClr>
                </a:solidFill>
                <a:latin typeface="Dali" pitchFamily="2" charset="0"/>
                <a:cs typeface="Arial" charset="0"/>
              </a:rPr>
              <a:t>fall </a:t>
            </a:r>
            <a:r>
              <a:rPr lang="en-US" sz="2800" dirty="0">
                <a:solidFill>
                  <a:srgbClr val="F0AD00">
                    <a:lumMod val="75000"/>
                  </a:srgbClr>
                </a:solidFill>
                <a:latin typeface="Dali" pitchFamily="2" charset="0"/>
                <a:cs typeface="Arial" charset="0"/>
              </a:rPr>
              <a:t>2014      </a:t>
            </a:r>
            <a:r>
              <a:rPr lang="en-US" sz="2800" dirty="0" err="1">
                <a:solidFill>
                  <a:srgbClr val="F0AD00">
                    <a:lumMod val="75000"/>
                  </a:srgbClr>
                </a:solidFill>
                <a:latin typeface="Dali" pitchFamily="2" charset="0"/>
                <a:cs typeface="Arial" charset="0"/>
              </a:rPr>
              <a:t>mr.</a:t>
            </a:r>
            <a:r>
              <a:rPr lang="en-US" sz="2800" dirty="0">
                <a:solidFill>
                  <a:srgbClr val="F0AD00">
                    <a:lumMod val="75000"/>
                  </a:srgbClr>
                </a:solidFill>
                <a:latin typeface="Dali" pitchFamily="2" charset="0"/>
                <a:cs typeface="Arial" charset="0"/>
              </a:rPr>
              <a:t> e 	       SRCS</a:t>
            </a:r>
            <a:endParaRPr lang="en-US" sz="2800" dirty="0">
              <a:solidFill>
                <a:srgbClr val="F0AD00">
                  <a:lumMod val="75000"/>
                </a:srgbClr>
              </a:solidFill>
              <a:latin typeface="Dali" pitchFamily="2" charset="0"/>
              <a:cs typeface="Arial" pitchFamily="34" charset="0"/>
            </a:endParaRPr>
          </a:p>
        </p:txBody>
      </p:sp>
      <p:pic>
        <p:nvPicPr>
          <p:cNvPr id="2" name="Picture 2" descr="U:\Anatomy &amp; Physiology~2014\ch 7&amp;8 skeletal system\ch 7 axial skele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182" y="122237"/>
            <a:ext cx="54864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42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fontAlgn="auto">
              <a:spcAft>
                <a:spcPts val="0"/>
              </a:spcAft>
              <a:defRPr/>
            </a:pPr>
            <a:r>
              <a:rPr smtClean="0"/>
              <a:t>Bone Markings</a:t>
            </a:r>
          </a:p>
        </p:txBody>
      </p:sp>
      <p:sp>
        <p:nvSpPr>
          <p:cNvPr id="10244" name="Rectangle 3"/>
          <p:cNvSpPr>
            <a:spLocks noGrp="1" noChangeArrowheads="1"/>
          </p:cNvSpPr>
          <p:nvPr>
            <p:ph type="body" idx="1"/>
          </p:nvPr>
        </p:nvSpPr>
        <p:spPr>
          <a:xfrm>
            <a:off x="446088" y="919163"/>
            <a:ext cx="8534400" cy="5791200"/>
          </a:xfrm>
        </p:spPr>
        <p:txBody>
          <a:bodyPr rtlCol="0">
            <a:normAutofit lnSpcReduction="10000"/>
          </a:bodyPr>
          <a:lstStyle/>
          <a:p>
            <a:pPr fontAlgn="auto">
              <a:spcAft>
                <a:spcPts val="0"/>
              </a:spcAft>
              <a:defRPr/>
            </a:pPr>
            <a:r>
              <a:rPr dirty="0"/>
              <a:t>Bones have characteristic surface markings - structural features adapted for specific functions.</a:t>
            </a:r>
          </a:p>
          <a:p>
            <a:pPr fontAlgn="auto">
              <a:spcAft>
                <a:spcPts val="0"/>
              </a:spcAft>
              <a:defRPr/>
            </a:pPr>
            <a:r>
              <a:rPr dirty="0"/>
              <a:t>There are two major types of surface markings:</a:t>
            </a:r>
          </a:p>
          <a:p>
            <a:pPr lvl="1" fontAlgn="auto">
              <a:spcAft>
                <a:spcPts val="0"/>
              </a:spcAft>
              <a:defRPr/>
            </a:pPr>
            <a:r>
              <a:rPr dirty="0"/>
              <a:t>Depressions and </a:t>
            </a:r>
            <a:r>
              <a:rPr dirty="0" smtClean="0"/>
              <a:t>openings (</a:t>
            </a:r>
            <a:r>
              <a:rPr dirty="0" err="1" smtClean="0"/>
              <a:t>foramena</a:t>
            </a:r>
            <a:r>
              <a:rPr dirty="0" smtClean="0"/>
              <a:t>)</a:t>
            </a:r>
            <a:endParaRPr dirty="0"/>
          </a:p>
          <a:p>
            <a:pPr lvl="2" fontAlgn="auto">
              <a:spcAft>
                <a:spcPts val="0"/>
              </a:spcAft>
              <a:defRPr/>
            </a:pPr>
            <a:r>
              <a:rPr i="1" dirty="0"/>
              <a:t>Allow the passage of blood vessels and nerves </a:t>
            </a:r>
          </a:p>
          <a:p>
            <a:pPr lvl="2" fontAlgn="auto">
              <a:spcAft>
                <a:spcPts val="0"/>
              </a:spcAft>
              <a:defRPr/>
            </a:pPr>
            <a:r>
              <a:rPr i="1" dirty="0"/>
              <a:t>Form joints</a:t>
            </a:r>
          </a:p>
          <a:p>
            <a:pPr lvl="1" fontAlgn="auto">
              <a:spcAft>
                <a:spcPts val="0"/>
              </a:spcAft>
              <a:defRPr/>
            </a:pPr>
            <a:r>
              <a:rPr dirty="0"/>
              <a:t>Processes</a:t>
            </a:r>
          </a:p>
          <a:p>
            <a:pPr lvl="2" fontAlgn="auto">
              <a:spcAft>
                <a:spcPts val="0"/>
              </a:spcAft>
              <a:defRPr/>
            </a:pPr>
            <a:r>
              <a:rPr i="1" dirty="0"/>
              <a:t>Projections or outgrowths that form joints </a:t>
            </a:r>
          </a:p>
          <a:p>
            <a:pPr lvl="2" fontAlgn="auto">
              <a:spcAft>
                <a:spcPts val="0"/>
              </a:spcAft>
              <a:defRPr/>
            </a:pPr>
            <a:r>
              <a:rPr i="1" dirty="0"/>
              <a:t>Serve as attachment points for ligaments and tendons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fontAlgn="auto">
              <a:spcAft>
                <a:spcPts val="0"/>
              </a:spcAft>
              <a:defRPr/>
            </a:pPr>
            <a:r>
              <a:rPr smtClean="0"/>
              <a:t>The Leg</a:t>
            </a:r>
            <a:endParaRPr/>
          </a:p>
        </p:txBody>
      </p:sp>
      <p:sp>
        <p:nvSpPr>
          <p:cNvPr id="66562" name="Rectangle 3"/>
          <p:cNvSpPr>
            <a:spLocks noGrp="1" noChangeArrowheads="1"/>
          </p:cNvSpPr>
          <p:nvPr>
            <p:ph idx="1"/>
          </p:nvPr>
        </p:nvSpPr>
        <p:spPr>
          <a:xfrm>
            <a:off x="446088" y="995363"/>
            <a:ext cx="5421312" cy="5557837"/>
          </a:xfrm>
        </p:spPr>
        <p:txBody>
          <a:bodyPr/>
          <a:lstStyle/>
          <a:p>
            <a:pPr>
              <a:spcBef>
                <a:spcPct val="0"/>
              </a:spcBef>
            </a:pPr>
            <a:r>
              <a:rPr dirty="0"/>
              <a:t>Of the two bones in the leg, the tibia (always medial) is the </a:t>
            </a:r>
            <a:r>
              <a:rPr dirty="0" smtClean="0"/>
              <a:t>larger </a:t>
            </a:r>
            <a:r>
              <a:rPr dirty="0"/>
              <a:t>and bears all the weight.</a:t>
            </a:r>
          </a:p>
          <a:p>
            <a:pPr lvl="1">
              <a:spcBef>
                <a:spcPct val="0"/>
              </a:spcBef>
            </a:pPr>
            <a:r>
              <a:rPr dirty="0"/>
              <a:t>The lateral and medial </a:t>
            </a:r>
            <a:r>
              <a:rPr dirty="0" err="1"/>
              <a:t>condyles</a:t>
            </a:r>
            <a:r>
              <a:rPr dirty="0"/>
              <a:t> at the proximal end articulate with the femur.</a:t>
            </a:r>
          </a:p>
          <a:p>
            <a:pPr lvl="1">
              <a:spcBef>
                <a:spcPct val="0"/>
              </a:spcBef>
            </a:pPr>
            <a:r>
              <a:rPr dirty="0"/>
              <a:t>It articulates distally with the talus of the ankle and the fibula.</a:t>
            </a:r>
          </a:p>
        </p:txBody>
      </p:sp>
      <p:pic>
        <p:nvPicPr>
          <p:cNvPr id="66563" name="Picture 5" descr="pap13_fig_08_15x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249988" y="1454150"/>
            <a:ext cx="2163762" cy="4876800"/>
          </a:xfrm>
          <a:prstGeom prst="rect">
            <a:avLst/>
          </a:prstGeom>
          <a:noFill/>
          <a:ln w="9525">
            <a:noFill/>
            <a:miter lim="800000"/>
            <a:headEnd/>
            <a:tailEnd/>
          </a:ln>
        </p:spPr>
      </p:pic>
    </p:spTree>
    <p:extLst>
      <p:ext uri="{BB962C8B-B14F-4D97-AF65-F5344CB8AC3E}">
        <p14:creationId xmlns:p14="http://schemas.microsoft.com/office/powerpoint/2010/main" val="15480336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fontAlgn="auto">
              <a:spcAft>
                <a:spcPts val="0"/>
              </a:spcAft>
              <a:defRPr/>
            </a:pPr>
            <a:r>
              <a:rPr smtClean="0"/>
              <a:t>The Leg</a:t>
            </a:r>
            <a:endParaRPr/>
          </a:p>
        </p:txBody>
      </p:sp>
      <p:sp>
        <p:nvSpPr>
          <p:cNvPr id="68610" name="Rectangle 3"/>
          <p:cNvSpPr>
            <a:spLocks noGrp="1" noChangeArrowheads="1"/>
          </p:cNvSpPr>
          <p:nvPr>
            <p:ph idx="1"/>
          </p:nvPr>
        </p:nvSpPr>
        <p:spPr>
          <a:xfrm>
            <a:off x="446088" y="990600"/>
            <a:ext cx="5683250" cy="5562600"/>
          </a:xfrm>
        </p:spPr>
        <p:txBody>
          <a:bodyPr/>
          <a:lstStyle/>
          <a:p>
            <a:pPr>
              <a:spcBef>
                <a:spcPct val="0"/>
              </a:spcBef>
            </a:pPr>
            <a:r>
              <a:rPr dirty="0"/>
              <a:t>The </a:t>
            </a:r>
            <a:r>
              <a:rPr b="1" dirty="0"/>
              <a:t>fibula</a:t>
            </a:r>
            <a:r>
              <a:rPr dirty="0"/>
              <a:t> is the smaller, laterally placed bone of the leg:</a:t>
            </a:r>
          </a:p>
          <a:p>
            <a:pPr lvl="1">
              <a:spcBef>
                <a:spcPct val="0"/>
              </a:spcBef>
            </a:pPr>
            <a:r>
              <a:rPr dirty="0"/>
              <a:t>It is non-weight bearing.</a:t>
            </a:r>
          </a:p>
          <a:p>
            <a:pPr lvl="1">
              <a:spcBef>
                <a:spcPct val="0"/>
              </a:spcBef>
            </a:pPr>
            <a:r>
              <a:rPr dirty="0"/>
              <a:t>The head forms the proximal </a:t>
            </a:r>
            <a:r>
              <a:rPr dirty="0" err="1"/>
              <a:t>tibiofibular</a:t>
            </a:r>
            <a:r>
              <a:rPr dirty="0"/>
              <a:t> joint.</a:t>
            </a:r>
          </a:p>
          <a:p>
            <a:pPr lvl="1">
              <a:spcBef>
                <a:spcPct val="0"/>
              </a:spcBef>
            </a:pPr>
            <a:r>
              <a:rPr dirty="0"/>
              <a:t>At the distal end, the lateral </a:t>
            </a:r>
            <a:r>
              <a:rPr dirty="0" err="1"/>
              <a:t>malleolus</a:t>
            </a:r>
            <a:r>
              <a:rPr dirty="0"/>
              <a:t> articulates with the tibia and the talus at the ankle.</a:t>
            </a:r>
          </a:p>
          <a:p>
            <a:pPr>
              <a:spcBef>
                <a:spcPct val="0"/>
              </a:spcBef>
            </a:pPr>
            <a:endParaRPr dirty="0"/>
          </a:p>
        </p:txBody>
      </p:sp>
      <p:pic>
        <p:nvPicPr>
          <p:cNvPr id="68611" name="Picture 5" descr="pap13_fig_08_15x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249988" y="1454150"/>
            <a:ext cx="2163762" cy="4876800"/>
          </a:xfrm>
          <a:prstGeom prst="rect">
            <a:avLst/>
          </a:prstGeom>
          <a:noFill/>
          <a:ln w="9525">
            <a:noFill/>
            <a:miter lim="800000"/>
            <a:headEnd/>
            <a:tailEnd/>
          </a:ln>
        </p:spPr>
      </p:pic>
    </p:spTree>
    <p:extLst>
      <p:ext uri="{BB962C8B-B14F-4D97-AF65-F5344CB8AC3E}">
        <p14:creationId xmlns:p14="http://schemas.microsoft.com/office/powerpoint/2010/main" val="13660860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51750" y="3598863"/>
            <a:ext cx="1254125" cy="219075"/>
          </a:xfrm>
          <a:prstGeom prst="rect">
            <a:avLst/>
          </a:prstGeom>
          <a:solidFill>
            <a:srgbClr val="FFFF00">
              <a:alpha val="49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74754" name="Rectangle 2"/>
          <p:cNvSpPr>
            <a:spLocks noGrp="1" noChangeArrowheads="1"/>
          </p:cNvSpPr>
          <p:nvPr>
            <p:ph type="title"/>
          </p:nvPr>
        </p:nvSpPr>
        <p:spPr/>
        <p:txBody>
          <a:bodyPr/>
          <a:lstStyle/>
          <a:p>
            <a:pPr fontAlgn="auto">
              <a:spcAft>
                <a:spcPts val="0"/>
              </a:spcAft>
              <a:defRPr/>
            </a:pPr>
            <a:r>
              <a:rPr smtClean="0"/>
              <a:t>The Leg</a:t>
            </a:r>
            <a:endParaRPr/>
          </a:p>
        </p:txBody>
      </p:sp>
      <p:sp>
        <p:nvSpPr>
          <p:cNvPr id="70659" name="Rectangle 3"/>
          <p:cNvSpPr>
            <a:spLocks noGrp="1" noChangeArrowheads="1"/>
          </p:cNvSpPr>
          <p:nvPr>
            <p:ph idx="1"/>
          </p:nvPr>
        </p:nvSpPr>
        <p:spPr>
          <a:xfrm>
            <a:off x="457200" y="954088"/>
            <a:ext cx="8458200" cy="4948237"/>
          </a:xfrm>
        </p:spPr>
        <p:txBody>
          <a:bodyPr/>
          <a:lstStyle/>
          <a:p>
            <a:pPr>
              <a:spcBef>
                <a:spcPct val="0"/>
              </a:spcBef>
            </a:pPr>
            <a:r>
              <a:t>Much like the forearm bones, the tibia and fibula are joined by an interosseous membrane.</a:t>
            </a:r>
          </a:p>
          <a:p>
            <a:pPr>
              <a:spcBef>
                <a:spcPct val="0"/>
              </a:spcBef>
            </a:pPr>
            <a:r>
              <a:t>The distal end of the leg bones </a:t>
            </a:r>
          </a:p>
          <a:p>
            <a:pPr>
              <a:spcBef>
                <a:spcPct val="0"/>
              </a:spcBef>
              <a:buFont typeface="Wingdings" pitchFamily="2" charset="2"/>
              <a:buNone/>
            </a:pPr>
            <a:r>
              <a:t>	form the medial and lateral malleoli</a:t>
            </a:r>
          </a:p>
          <a:p>
            <a:pPr>
              <a:spcBef>
                <a:spcPct val="0"/>
              </a:spcBef>
              <a:buFont typeface="Wingdings" pitchFamily="2" charset="2"/>
              <a:buNone/>
            </a:pPr>
            <a:r>
              <a:t>	of the ankle.</a:t>
            </a:r>
          </a:p>
        </p:txBody>
      </p:sp>
      <p:pic>
        <p:nvPicPr>
          <p:cNvPr id="70660" name="Picture 7" descr="pap13_fig_08_15c.jpg"/>
          <p:cNvPicPr>
            <a:picLocks noChangeAspect="1"/>
          </p:cNvPicPr>
          <p:nvPr/>
        </p:nvPicPr>
        <p:blipFill>
          <a:blip r:embed="rId3" cstate="print"/>
          <a:srcRect l="26476" b="3879"/>
          <a:stretch>
            <a:fillRect/>
          </a:stretch>
        </p:blipFill>
        <p:spPr bwMode="auto">
          <a:xfrm>
            <a:off x="2701925" y="3798888"/>
            <a:ext cx="3297238" cy="2771775"/>
          </a:xfrm>
          <a:prstGeom prst="rect">
            <a:avLst/>
          </a:prstGeom>
          <a:noFill/>
          <a:ln w="9525">
            <a:noFill/>
            <a:miter lim="800000"/>
            <a:headEnd/>
            <a:tailEnd/>
          </a:ln>
        </p:spPr>
      </p:pic>
      <p:pic>
        <p:nvPicPr>
          <p:cNvPr id="70661" name="Picture 8" descr="pap13_fig_08_15alect02.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6146800" y="1631950"/>
            <a:ext cx="2714625" cy="4946650"/>
          </a:xfrm>
          <a:prstGeom prst="rect">
            <a:avLst/>
          </a:prstGeom>
          <a:noFill/>
          <a:ln w="9525">
            <a:noFill/>
            <a:miter lim="800000"/>
            <a:headEnd/>
            <a:tailEnd/>
          </a:ln>
        </p:spPr>
      </p:pic>
      <p:sp>
        <p:nvSpPr>
          <p:cNvPr id="2" name="Oval 1"/>
          <p:cNvSpPr/>
          <p:nvPr/>
        </p:nvSpPr>
        <p:spPr>
          <a:xfrm>
            <a:off x="7382107" y="3845119"/>
            <a:ext cx="1349297" cy="586794"/>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44" y="4295697"/>
            <a:ext cx="2439872" cy="243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844" y="4295697"/>
            <a:ext cx="2439872" cy="2439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6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33900" y="3190875"/>
            <a:ext cx="546100" cy="252413"/>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74754" name="Rectangle 2"/>
          <p:cNvSpPr>
            <a:spLocks noGrp="1" noChangeArrowheads="1"/>
          </p:cNvSpPr>
          <p:nvPr>
            <p:ph type="title"/>
          </p:nvPr>
        </p:nvSpPr>
        <p:spPr/>
        <p:txBody>
          <a:bodyPr/>
          <a:lstStyle/>
          <a:p>
            <a:pPr fontAlgn="auto">
              <a:spcAft>
                <a:spcPts val="0"/>
              </a:spcAft>
              <a:defRPr/>
            </a:pPr>
            <a:r>
              <a:rPr smtClean="0"/>
              <a:t>The Foot</a:t>
            </a:r>
            <a:endParaRPr/>
          </a:p>
        </p:txBody>
      </p:sp>
      <p:sp>
        <p:nvSpPr>
          <p:cNvPr id="72707" name="Rectangle 3"/>
          <p:cNvSpPr>
            <a:spLocks noGrp="1" noChangeArrowheads="1"/>
          </p:cNvSpPr>
          <p:nvPr>
            <p:ph idx="1"/>
          </p:nvPr>
        </p:nvSpPr>
        <p:spPr>
          <a:xfrm>
            <a:off x="522288" y="990600"/>
            <a:ext cx="8240712" cy="5410200"/>
          </a:xfrm>
        </p:spPr>
        <p:txBody>
          <a:bodyPr/>
          <a:lstStyle/>
          <a:p>
            <a:pPr>
              <a:spcBef>
                <a:spcPct val="0"/>
              </a:spcBef>
            </a:pPr>
            <a:r>
              <a:t>The tibia and fibula articulate with the </a:t>
            </a:r>
            <a:r>
              <a:rPr b="1"/>
              <a:t>talus</a:t>
            </a:r>
            <a:r>
              <a:t> bone of the ankle to form the </a:t>
            </a:r>
            <a:r>
              <a:rPr b="1">
                <a:solidFill>
                  <a:srgbClr val="0099CC"/>
                </a:solidFill>
              </a:rPr>
              <a:t>ankle “mortise” (ankle joint).</a:t>
            </a:r>
          </a:p>
        </p:txBody>
      </p:sp>
      <p:pic>
        <p:nvPicPr>
          <p:cNvPr id="72708" name="Picture 4" descr="pap13_fig_08_17.jpg"/>
          <p:cNvPicPr>
            <a:picLocks noChangeAspect="1"/>
          </p:cNvPicPr>
          <p:nvPr/>
        </p:nvPicPr>
        <p:blipFill>
          <a:blip r:embed="rId3" cstate="print">
            <a:clrChange>
              <a:clrFrom>
                <a:srgbClr val="FFFFFF"/>
              </a:clrFrom>
              <a:clrTo>
                <a:srgbClr val="FFFFFF">
                  <a:alpha val="0"/>
                </a:srgbClr>
              </a:clrTo>
            </a:clrChange>
          </a:blip>
          <a:srcRect b="4871"/>
          <a:stretch>
            <a:fillRect/>
          </a:stretch>
        </p:blipFill>
        <p:spPr bwMode="auto">
          <a:xfrm>
            <a:off x="966788" y="2441575"/>
            <a:ext cx="7210425" cy="4071938"/>
          </a:xfrm>
          <a:prstGeom prst="rect">
            <a:avLst/>
          </a:prstGeom>
          <a:noFill/>
          <a:ln w="9525">
            <a:noFill/>
            <a:miter lim="800000"/>
            <a:headEnd/>
            <a:tailEnd/>
          </a:ln>
        </p:spPr>
      </p:pic>
      <p:sp>
        <p:nvSpPr>
          <p:cNvPr id="2" name="Rounded Rectangular Callout 1"/>
          <p:cNvSpPr/>
          <p:nvPr/>
        </p:nvSpPr>
        <p:spPr>
          <a:xfrm>
            <a:off x="5957455" y="2441575"/>
            <a:ext cx="2733963" cy="1114425"/>
          </a:xfrm>
          <a:prstGeom prst="wedgeRoundRectCallout">
            <a:avLst>
              <a:gd name="adj1" fmla="val -82041"/>
              <a:gd name="adj2" fmla="val 20693"/>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lumMod val="75000"/>
                    <a:lumOff val="25000"/>
                  </a:schemeClr>
                </a:solidFill>
              </a:rPr>
              <a:t>This is the only bone of the foot to articulate with the tibia &amp; fibula!</a:t>
            </a:r>
            <a:endParaRPr lang="en-US" sz="1800" dirty="0">
              <a:solidFill>
                <a:schemeClr val="tx1">
                  <a:lumMod val="75000"/>
                  <a:lumOff val="25000"/>
                </a:schemeClr>
              </a:solidFill>
            </a:endParaRPr>
          </a:p>
        </p:txBody>
      </p:sp>
      <p:sp>
        <p:nvSpPr>
          <p:cNvPr id="3" name="Oval 2"/>
          <p:cNvSpPr/>
          <p:nvPr/>
        </p:nvSpPr>
        <p:spPr>
          <a:xfrm>
            <a:off x="812800" y="4858327"/>
            <a:ext cx="1126836" cy="461818"/>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2800" y="3620655"/>
            <a:ext cx="1422400" cy="59112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677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Grp="1" noChangeArrowheads="1"/>
          </p:cNvSpPr>
          <p:nvPr>
            <p:ph idx="1"/>
          </p:nvPr>
        </p:nvSpPr>
        <p:spPr>
          <a:xfrm>
            <a:off x="446088" y="919163"/>
            <a:ext cx="8534400" cy="5938837"/>
          </a:xfrm>
        </p:spPr>
        <p:txBody>
          <a:bodyPr/>
          <a:lstStyle/>
          <a:p>
            <a:pPr>
              <a:spcBef>
                <a:spcPct val="0"/>
              </a:spcBef>
            </a:pPr>
            <a:r>
              <a:t>There are many similarities between the hand of the upper limb and the foot of the lower limb:</a:t>
            </a:r>
          </a:p>
          <a:p>
            <a:pPr lvl="1">
              <a:spcBef>
                <a:spcPct val="0"/>
              </a:spcBef>
            </a:pPr>
            <a:r>
              <a:t>The </a:t>
            </a:r>
            <a:r>
              <a:rPr b="1">
                <a:solidFill>
                  <a:srgbClr val="008000"/>
                </a:solidFill>
              </a:rPr>
              <a:t>ankle, </a:t>
            </a:r>
            <a:r>
              <a:t>or tarsus, is made up of 7 tarsal bones arranged to form the ankle mortise, heel, and arches.</a:t>
            </a:r>
          </a:p>
          <a:p>
            <a:pPr lvl="1">
              <a:spcBef>
                <a:spcPct val="0"/>
              </a:spcBef>
            </a:pPr>
            <a:r>
              <a:rPr>
                <a:solidFill>
                  <a:srgbClr val="000000"/>
                </a:solidFill>
              </a:rPr>
              <a:t>The largest and strongest </a:t>
            </a:r>
          </a:p>
          <a:p>
            <a:pPr lvl="1">
              <a:spcBef>
                <a:spcPct val="0"/>
              </a:spcBef>
              <a:buFont typeface="Wingdings" pitchFamily="2" charset="2"/>
              <a:buNone/>
            </a:pPr>
            <a:r>
              <a:rPr>
                <a:solidFill>
                  <a:srgbClr val="000000"/>
                </a:solidFill>
              </a:rPr>
              <a:t>	tarsal bone, the </a:t>
            </a:r>
          </a:p>
          <a:p>
            <a:pPr lvl="1">
              <a:spcBef>
                <a:spcPct val="0"/>
              </a:spcBef>
              <a:buFont typeface="Wingdings" pitchFamily="2" charset="2"/>
              <a:buNone/>
            </a:pPr>
            <a:r>
              <a:rPr b="1">
                <a:solidFill>
                  <a:srgbClr val="000000"/>
                </a:solidFill>
              </a:rPr>
              <a:t>	calcaneus</a:t>
            </a:r>
            <a:r>
              <a:rPr>
                <a:solidFill>
                  <a:srgbClr val="000000"/>
                </a:solidFill>
              </a:rPr>
              <a:t>, forms </a:t>
            </a:r>
          </a:p>
          <a:p>
            <a:pPr lvl="1">
              <a:spcBef>
                <a:spcPct val="0"/>
              </a:spcBef>
              <a:buFont typeface="Wingdings" pitchFamily="2" charset="2"/>
              <a:buNone/>
            </a:pPr>
            <a:r>
              <a:rPr>
                <a:solidFill>
                  <a:srgbClr val="000000"/>
                </a:solidFill>
              </a:rPr>
              <a:t>	the heel. </a:t>
            </a:r>
          </a:p>
          <a:p>
            <a:pPr lvl="1">
              <a:spcBef>
                <a:spcPct val="0"/>
              </a:spcBef>
              <a:buFont typeface="Wingdings" pitchFamily="2" charset="2"/>
              <a:buNone/>
            </a:pPr>
            <a:endParaRPr/>
          </a:p>
        </p:txBody>
      </p:sp>
      <p:sp>
        <p:nvSpPr>
          <p:cNvPr id="74754" name="Rectangle 2"/>
          <p:cNvSpPr>
            <a:spLocks noGrp="1" noChangeArrowheads="1"/>
          </p:cNvSpPr>
          <p:nvPr>
            <p:ph type="title"/>
          </p:nvPr>
        </p:nvSpPr>
        <p:spPr/>
        <p:txBody>
          <a:bodyPr/>
          <a:lstStyle/>
          <a:p>
            <a:pPr fontAlgn="auto">
              <a:spcAft>
                <a:spcPts val="0"/>
              </a:spcAft>
              <a:defRPr/>
            </a:pPr>
            <a:r>
              <a:rPr smtClean="0"/>
              <a:t>The Foot</a:t>
            </a:r>
            <a:endParaRPr/>
          </a:p>
        </p:txBody>
      </p:sp>
      <p:pic>
        <p:nvPicPr>
          <p:cNvPr id="74755" name="Picture 4" descr="pap13_fig_08_17.jpg"/>
          <p:cNvPicPr>
            <a:picLocks noChangeAspect="1"/>
          </p:cNvPicPr>
          <p:nvPr/>
        </p:nvPicPr>
        <p:blipFill>
          <a:blip r:embed="rId3" cstate="print">
            <a:clrChange>
              <a:clrFrom>
                <a:srgbClr val="FFFFFF"/>
              </a:clrFrom>
              <a:clrTo>
                <a:srgbClr val="FFFFFF">
                  <a:alpha val="0"/>
                </a:srgbClr>
              </a:clrTo>
            </a:clrChange>
          </a:blip>
          <a:srcRect b="4871"/>
          <a:stretch>
            <a:fillRect/>
          </a:stretch>
        </p:blipFill>
        <p:spPr bwMode="auto">
          <a:xfrm>
            <a:off x="3646488" y="3603625"/>
            <a:ext cx="5280025" cy="2981325"/>
          </a:xfrm>
          <a:prstGeom prst="rect">
            <a:avLst/>
          </a:prstGeom>
          <a:noFill/>
          <a:ln w="9525">
            <a:noFill/>
            <a:miter lim="800000"/>
            <a:headEnd/>
            <a:tailEnd/>
          </a:ln>
        </p:spPr>
      </p:pic>
    </p:spTree>
    <p:extLst>
      <p:ext uri="{BB962C8B-B14F-4D97-AF65-F5344CB8AC3E}">
        <p14:creationId xmlns:p14="http://schemas.microsoft.com/office/powerpoint/2010/main" val="1243051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fontAlgn="auto">
              <a:spcAft>
                <a:spcPts val="0"/>
              </a:spcAft>
              <a:defRPr/>
            </a:pPr>
            <a:r>
              <a:rPr smtClean="0"/>
              <a:t>The Foot</a:t>
            </a:r>
            <a:endParaRPr/>
          </a:p>
        </p:txBody>
      </p:sp>
      <p:sp>
        <p:nvSpPr>
          <p:cNvPr id="76802" name="Rectangle 3"/>
          <p:cNvSpPr>
            <a:spLocks noGrp="1" noChangeArrowheads="1"/>
          </p:cNvSpPr>
          <p:nvPr>
            <p:ph idx="1"/>
          </p:nvPr>
        </p:nvSpPr>
        <p:spPr>
          <a:xfrm>
            <a:off x="484188" y="990600"/>
            <a:ext cx="4773612" cy="5029200"/>
          </a:xfrm>
        </p:spPr>
        <p:txBody>
          <a:bodyPr/>
          <a:lstStyle/>
          <a:p>
            <a:pPr>
              <a:spcBef>
                <a:spcPct val="0"/>
              </a:spcBef>
            </a:pPr>
            <a:r>
              <a:rPr dirty="0"/>
              <a:t>Like the palm of the hand, the </a:t>
            </a:r>
            <a:r>
              <a:rPr b="1" dirty="0">
                <a:solidFill>
                  <a:srgbClr val="008000"/>
                </a:solidFill>
              </a:rPr>
              <a:t>sole </a:t>
            </a:r>
            <a:r>
              <a:rPr dirty="0"/>
              <a:t>of the foot has 5 bones – in this case called </a:t>
            </a:r>
            <a:r>
              <a:rPr b="1" dirty="0">
                <a:solidFill>
                  <a:srgbClr val="0099CC"/>
                </a:solidFill>
              </a:rPr>
              <a:t>metatarsals</a:t>
            </a:r>
            <a:r>
              <a:rPr b="1" dirty="0"/>
              <a:t>.</a:t>
            </a:r>
          </a:p>
          <a:p>
            <a:pPr lvl="1">
              <a:spcBef>
                <a:spcPct val="0"/>
              </a:spcBef>
            </a:pPr>
            <a:r>
              <a:rPr dirty="0"/>
              <a:t>The metatarsals also participate in forming </a:t>
            </a:r>
          </a:p>
          <a:p>
            <a:pPr lvl="1">
              <a:spcBef>
                <a:spcPct val="0"/>
              </a:spcBef>
              <a:buFont typeface="Wingdings" pitchFamily="2" charset="2"/>
              <a:buNone/>
            </a:pPr>
            <a:r>
              <a:rPr dirty="0"/>
              <a:t>	the arches of </a:t>
            </a:r>
          </a:p>
          <a:p>
            <a:pPr lvl="1">
              <a:spcBef>
                <a:spcPct val="0"/>
              </a:spcBef>
              <a:buFont typeface="Wingdings" pitchFamily="2" charset="2"/>
              <a:buNone/>
            </a:pPr>
            <a:r>
              <a:rPr dirty="0"/>
              <a:t>	the foot.</a:t>
            </a:r>
          </a:p>
        </p:txBody>
      </p:sp>
      <p:pic>
        <p:nvPicPr>
          <p:cNvPr id="76803" name="Picture 5" descr="pap13_fig_08_17.jpg"/>
          <p:cNvPicPr>
            <a:picLocks noChangeAspect="1"/>
          </p:cNvPicPr>
          <p:nvPr/>
        </p:nvPicPr>
        <p:blipFill>
          <a:blip r:embed="rId3" cstate="print">
            <a:clrChange>
              <a:clrFrom>
                <a:srgbClr val="FFFFFF"/>
              </a:clrFrom>
              <a:clrTo>
                <a:srgbClr val="FFFFFF">
                  <a:alpha val="0"/>
                </a:srgbClr>
              </a:clrTo>
            </a:clrChange>
          </a:blip>
          <a:srcRect b="4871"/>
          <a:stretch>
            <a:fillRect/>
          </a:stretch>
        </p:blipFill>
        <p:spPr bwMode="auto">
          <a:xfrm>
            <a:off x="3435350" y="3482975"/>
            <a:ext cx="5491163" cy="3101975"/>
          </a:xfrm>
          <a:prstGeom prst="rect">
            <a:avLst/>
          </a:prstGeom>
          <a:noFill/>
          <a:ln w="9525">
            <a:noFill/>
            <a:miter lim="800000"/>
            <a:headEnd/>
            <a:tailEnd/>
          </a:ln>
        </p:spPr>
      </p:pic>
      <p:pic>
        <p:nvPicPr>
          <p:cNvPr id="76804" name="Picture 6" descr="pap13_fig_08_16lect.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467350" y="1189038"/>
            <a:ext cx="3389313" cy="2206625"/>
          </a:xfrm>
          <a:prstGeom prst="rect">
            <a:avLst/>
          </a:prstGeom>
          <a:noFill/>
          <a:ln w="9525">
            <a:noFill/>
            <a:miter lim="800000"/>
            <a:headEnd/>
            <a:tailEnd/>
          </a:ln>
        </p:spPr>
      </p:pic>
    </p:spTree>
    <p:extLst>
      <p:ext uri="{BB962C8B-B14F-4D97-AF65-F5344CB8AC3E}">
        <p14:creationId xmlns:p14="http://schemas.microsoft.com/office/powerpoint/2010/main" val="31933398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Fractured Metatarsals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341091" y="731519"/>
            <a:ext cx="4620029" cy="2889135"/>
          </a:xfrm>
          <a:prstGeom prst="wedgeRoundRectCallout">
            <a:avLst>
              <a:gd name="adj1" fmla="val 38507"/>
              <a:gd name="adj2" fmla="val 13385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800" dirty="0">
                <a:solidFill>
                  <a:schemeClr val="tx1"/>
                </a:solidFill>
              </a:rPr>
              <a:t>A </a:t>
            </a:r>
            <a:r>
              <a:rPr lang="en-US" sz="1800" b="1" dirty="0" smtClean="0">
                <a:solidFill>
                  <a:schemeClr val="tx1"/>
                </a:solidFill>
              </a:rPr>
              <a:t>fracture of the metatarsals </a:t>
            </a:r>
            <a:r>
              <a:rPr lang="en-US" sz="1800" dirty="0" smtClean="0">
                <a:solidFill>
                  <a:schemeClr val="tx1"/>
                </a:solidFill>
              </a:rPr>
              <a:t>is </a:t>
            </a:r>
            <a:r>
              <a:rPr lang="en-US" sz="1800" dirty="0">
                <a:solidFill>
                  <a:schemeClr val="tx1"/>
                </a:solidFill>
              </a:rPr>
              <a:t>a common </a:t>
            </a:r>
            <a:r>
              <a:rPr lang="en-US" sz="1800" dirty="0" smtClean="0">
                <a:solidFill>
                  <a:schemeClr val="tx1"/>
                </a:solidFill>
              </a:rPr>
              <a:t>injury amongst ballet dancers.  Particularly when doing “</a:t>
            </a:r>
            <a:r>
              <a:rPr lang="en-US" sz="1800" dirty="0" err="1" smtClean="0">
                <a:solidFill>
                  <a:schemeClr val="tx1"/>
                </a:solidFill>
              </a:rPr>
              <a:t>en</a:t>
            </a:r>
            <a:r>
              <a:rPr lang="en-US" sz="1800" dirty="0" smtClean="0">
                <a:solidFill>
                  <a:schemeClr val="tx1"/>
                </a:solidFill>
              </a:rPr>
              <a:t> pointe”, dancers losing balance from their toes catch themselves on their metatarsals…and (well, you know).</a:t>
            </a:r>
          </a:p>
          <a:p>
            <a:endParaRPr lang="en-US" sz="1800" dirty="0">
              <a:solidFill>
                <a:schemeClr val="tx1"/>
              </a:solidFill>
              <a:effectLst>
                <a:outerShdw blurRad="38100" dist="38100" dir="2700000" algn="tl">
                  <a:srgbClr val="000000">
                    <a:alpha val="43137"/>
                  </a:srgbClr>
                </a:outerShdw>
              </a:effectLst>
            </a:endParaRPr>
          </a:p>
          <a:p>
            <a:r>
              <a:rPr lang="en-US" sz="1800" dirty="0" smtClean="0">
                <a:solidFill>
                  <a:schemeClr val="tx1"/>
                </a:solidFill>
                <a:effectLst>
                  <a:outerShdw blurRad="38100" dist="38100" dir="2700000" algn="tl">
                    <a:srgbClr val="000000">
                      <a:alpha val="43137"/>
                    </a:srgbClr>
                  </a:outerShdw>
                </a:effectLst>
              </a:rPr>
              <a:t>Another means</a:t>
            </a:r>
            <a:r>
              <a:rPr lang="en-US" sz="1800" dirty="0" smtClean="0">
                <a:solidFill>
                  <a:schemeClr val="tx1"/>
                </a:solidFill>
              </a:rPr>
              <a:t> is through trauma-dropping heavy objects onto foot…</a:t>
            </a:r>
            <a:endParaRPr lang="en-US" sz="1800" dirty="0">
              <a:solidFill>
                <a:schemeClr val="tx1"/>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2" y="1034473"/>
            <a:ext cx="1819275"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5746" y="4128654"/>
            <a:ext cx="2365853" cy="257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716" y="666850"/>
            <a:ext cx="1630030" cy="2443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741" y="2749175"/>
            <a:ext cx="1553070" cy="241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719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149"/>
                                        </p:tgtEl>
                                        <p:attrNameLst>
                                          <p:attrName>style.visibility</p:attrName>
                                        </p:attrNameLst>
                                      </p:cBhvr>
                                      <p:to>
                                        <p:strVal val="visible"/>
                                      </p:to>
                                    </p:set>
                                    <p:animEffect transition="in" filter="fade">
                                      <p:cBhvr>
                                        <p:cTn id="15" dur="500"/>
                                        <p:tgtEl>
                                          <p:spTgt spid="6149"/>
                                        </p:tgtEl>
                                      </p:cBhvr>
                                    </p:animEffect>
                                  </p:childTnLst>
                                </p:cTn>
                              </p:par>
                              <p:par>
                                <p:cTn id="16" presetID="10" presetClass="entr" presetSubtype="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fade">
                                      <p:cBhvr>
                                        <p:cTn id="23" dur="500"/>
                                        <p:tgtEl>
                                          <p:spTgt spid="61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fade">
                                      <p:cBhvr>
                                        <p:cTn id="28"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pap13_fig_08_17.jpg"/>
          <p:cNvPicPr>
            <a:picLocks noChangeAspect="1"/>
          </p:cNvPicPr>
          <p:nvPr/>
        </p:nvPicPr>
        <p:blipFill>
          <a:blip r:embed="rId3" cstate="print"/>
          <a:srcRect b="4710"/>
          <a:stretch>
            <a:fillRect/>
          </a:stretch>
        </p:blipFill>
        <p:spPr bwMode="auto">
          <a:xfrm>
            <a:off x="2597150" y="2951163"/>
            <a:ext cx="6383338" cy="3609975"/>
          </a:xfrm>
          <a:prstGeom prst="rect">
            <a:avLst/>
          </a:prstGeom>
          <a:noFill/>
          <a:ln w="9525">
            <a:noFill/>
            <a:miter lim="800000"/>
            <a:headEnd/>
            <a:tailEnd/>
          </a:ln>
        </p:spPr>
      </p:pic>
      <p:sp>
        <p:nvSpPr>
          <p:cNvPr id="53251" name="Rectangle 2"/>
          <p:cNvSpPr>
            <a:spLocks noGrp="1" noChangeArrowheads="1"/>
          </p:cNvSpPr>
          <p:nvPr>
            <p:ph type="title"/>
          </p:nvPr>
        </p:nvSpPr>
        <p:spPr/>
        <p:txBody>
          <a:bodyPr/>
          <a:lstStyle/>
          <a:p>
            <a:pPr fontAlgn="auto">
              <a:spcAft>
                <a:spcPts val="0"/>
              </a:spcAft>
              <a:defRPr/>
            </a:pPr>
            <a:r>
              <a:rPr smtClean="0"/>
              <a:t>The Lower Limb</a:t>
            </a:r>
          </a:p>
        </p:txBody>
      </p:sp>
      <p:sp>
        <p:nvSpPr>
          <p:cNvPr id="80899" name="Rectangle 3"/>
          <p:cNvSpPr>
            <a:spLocks noGrp="1" noChangeArrowheads="1"/>
          </p:cNvSpPr>
          <p:nvPr>
            <p:ph type="body" idx="1"/>
          </p:nvPr>
        </p:nvSpPr>
        <p:spPr>
          <a:xfrm>
            <a:off x="433388" y="895350"/>
            <a:ext cx="8534400" cy="5791200"/>
          </a:xfrm>
        </p:spPr>
        <p:txBody>
          <a:bodyPr/>
          <a:lstStyle/>
          <a:p>
            <a:pPr>
              <a:spcBef>
                <a:spcPct val="0"/>
              </a:spcBef>
            </a:pPr>
            <a:r>
              <a:t>The longitudinal and transverse </a:t>
            </a:r>
            <a:r>
              <a:rPr b="1">
                <a:solidFill>
                  <a:srgbClr val="0099CC"/>
                </a:solidFill>
              </a:rPr>
              <a:t>foot arches </a:t>
            </a:r>
            <a:r>
              <a:t>support the weight of the body while providing spring and leverage to the foot when walking.  </a:t>
            </a:r>
            <a:r>
              <a:rPr b="1">
                <a:solidFill>
                  <a:srgbClr val="008000"/>
                </a:solidFill>
              </a:rPr>
              <a:t>Flatfeet</a:t>
            </a:r>
            <a:r>
              <a:t> occur when the arches decrease or “fall”.</a:t>
            </a:r>
          </a:p>
          <a:p>
            <a:pPr>
              <a:spcBef>
                <a:spcPct val="0"/>
              </a:spcBef>
            </a:pPr>
            <a:endParaRPr/>
          </a:p>
        </p:txBody>
      </p:sp>
    </p:spTree>
    <p:extLst>
      <p:ext uri="{BB962C8B-B14F-4D97-AF65-F5344CB8AC3E}">
        <p14:creationId xmlns:p14="http://schemas.microsoft.com/office/powerpoint/2010/main" val="37287806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Flatfoot &amp; </a:t>
            </a: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Clawfoot</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3789998" y="605999"/>
            <a:ext cx="5354002" cy="2746705"/>
          </a:xfrm>
          <a:prstGeom prst="wedgeRoundRectCallout">
            <a:avLst>
              <a:gd name="adj1" fmla="val 36855"/>
              <a:gd name="adj2" fmla="val 1464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dirty="0">
                <a:solidFill>
                  <a:schemeClr val="tx1"/>
                </a:solidFill>
              </a:rPr>
              <a:t>You have </a:t>
            </a:r>
            <a:r>
              <a:rPr lang="en-US" sz="1600" b="1" dirty="0">
                <a:solidFill>
                  <a:schemeClr val="tx1"/>
                </a:solidFill>
              </a:rPr>
              <a:t>flatfeet</a:t>
            </a:r>
            <a:r>
              <a:rPr lang="en-US" sz="1600" dirty="0">
                <a:solidFill>
                  <a:schemeClr val="tx1"/>
                </a:solidFill>
              </a:rPr>
              <a:t> when the arch on the inside of your feet is flattened, allowing the entire sole of your foot to touch the floor when you stand up</a:t>
            </a:r>
            <a:r>
              <a:rPr lang="en-US" sz="1600" dirty="0" smtClean="0">
                <a:solidFill>
                  <a:schemeClr val="tx1"/>
                </a:solidFill>
              </a:rPr>
              <a:t>.</a:t>
            </a:r>
            <a:endParaRPr lang="en-US" sz="1600" dirty="0">
              <a:solidFill>
                <a:schemeClr val="tx1"/>
              </a:solidFill>
            </a:endParaRPr>
          </a:p>
          <a:p>
            <a:r>
              <a:rPr lang="en-US" sz="1600" dirty="0" smtClean="0">
                <a:solidFill>
                  <a:schemeClr val="tx1"/>
                </a:solidFill>
              </a:rPr>
              <a:t>	A </a:t>
            </a:r>
            <a:r>
              <a:rPr lang="en-US" sz="1600" dirty="0">
                <a:solidFill>
                  <a:schemeClr val="tx1"/>
                </a:solidFill>
              </a:rPr>
              <a:t>common and usually painless condition, flatfeet may occur when the arches don't develop during childhood. In other cases, flatfeet may develop after an injury or from the simple wear-and-tear stresses of age. </a:t>
            </a:r>
            <a:endParaRPr lang="en-US" sz="1600" dirty="0">
              <a:solidFill>
                <a:schemeClr val="tx1"/>
              </a:solidFill>
              <a:effectLst>
                <a:outerShdw blurRad="38100" dist="38100" dir="2700000" algn="tl">
                  <a:srgbClr val="000000">
                    <a:alpha val="43137"/>
                  </a:srgbClr>
                </a:outerShdw>
              </a:effectLst>
            </a:endParaRPr>
          </a:p>
          <a:p>
            <a:r>
              <a:rPr lang="en-US" sz="1600" dirty="0" smtClean="0">
                <a:solidFill>
                  <a:schemeClr val="tx1"/>
                </a:solidFill>
              </a:rPr>
              <a:t>	Severity differs by degrees and orthotics &amp; braces often help—with surgery being a final alternative.</a:t>
            </a:r>
          </a:p>
          <a:p>
            <a:r>
              <a:rPr lang="en-US" sz="1600" b="1" dirty="0" err="1" smtClean="0">
                <a:solidFill>
                  <a:schemeClr val="tx1"/>
                </a:solidFill>
              </a:rPr>
              <a:t>Clawfoot</a:t>
            </a:r>
            <a:r>
              <a:rPr lang="en-US" sz="1600" dirty="0" smtClean="0">
                <a:solidFill>
                  <a:schemeClr val="tx1"/>
                </a:solidFill>
              </a:rPr>
              <a:t> is when the longitudinal arch is elevated.</a:t>
            </a:r>
            <a:endParaRPr lang="en-US" sz="1600" dirty="0">
              <a:solidFill>
                <a:schemeClr val="tx1"/>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2" y="3053809"/>
            <a:ext cx="2041835" cy="306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922" y="3352705"/>
            <a:ext cx="212407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693" y="3429000"/>
            <a:ext cx="2163037" cy="313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03" y="731825"/>
            <a:ext cx="3612995" cy="1194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 y="1329063"/>
            <a:ext cx="27241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674" y="3772452"/>
            <a:ext cx="2031832" cy="162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467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fade">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fade">
                                      <p:cBhvr>
                                        <p:cTn id="22" dur="500"/>
                                        <p:tgtEl>
                                          <p:spTgt spid="71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gtEl>
                                        <p:attrNameLst>
                                          <p:attrName>style.visibility</p:attrName>
                                        </p:attrNameLst>
                                      </p:cBhvr>
                                      <p:to>
                                        <p:strVal val="visible"/>
                                      </p:to>
                                    </p:set>
                                    <p:animEffect transition="in" filter="fade">
                                      <p:cBhvr>
                                        <p:cTn id="27" dur="500"/>
                                        <p:tgtEl>
                                          <p:spTgt spid="71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fade">
                                      <p:cBhvr>
                                        <p:cTn id="32" dur="500"/>
                                        <p:tgtEl>
                                          <p:spTgt spid="71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fade">
                                      <p:cBhvr>
                                        <p:cTn id="37" dur="500"/>
                                        <p:tgtEl>
                                          <p:spTgt spid="71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6"/>
                                        </p:tgtEl>
                                        <p:attrNameLst>
                                          <p:attrName>style.visibility</p:attrName>
                                        </p:attrNameLst>
                                      </p:cBhvr>
                                      <p:to>
                                        <p:strVal val="visible"/>
                                      </p:to>
                                    </p:set>
                                    <p:animEffect transition="in" filter="fade">
                                      <p:cBhvr>
                                        <p:cTn id="42"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bunions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341091" y="731519"/>
            <a:ext cx="4620029" cy="2889135"/>
          </a:xfrm>
          <a:prstGeom prst="wedgeRoundRectCallout">
            <a:avLst>
              <a:gd name="adj1" fmla="val 38507"/>
              <a:gd name="adj2" fmla="val 13385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800" dirty="0">
                <a:solidFill>
                  <a:schemeClr val="tx1">
                    <a:lumMod val="75000"/>
                    <a:lumOff val="25000"/>
                  </a:schemeClr>
                </a:solidFill>
              </a:rPr>
              <a:t>A </a:t>
            </a:r>
            <a:r>
              <a:rPr lang="en-US" sz="1800" b="1" i="1" dirty="0">
                <a:solidFill>
                  <a:schemeClr val="tx1">
                    <a:lumMod val="75000"/>
                    <a:lumOff val="25000"/>
                  </a:schemeClr>
                </a:solidFill>
              </a:rPr>
              <a:t>hallux </a:t>
            </a:r>
            <a:r>
              <a:rPr lang="en-US" sz="1800" b="1" i="1" dirty="0" err="1">
                <a:solidFill>
                  <a:schemeClr val="tx1">
                    <a:lumMod val="75000"/>
                    <a:lumOff val="25000"/>
                  </a:schemeClr>
                </a:solidFill>
              </a:rPr>
              <a:t>abducto</a:t>
            </a:r>
            <a:r>
              <a:rPr lang="en-US" sz="1800" b="1" i="1" dirty="0">
                <a:solidFill>
                  <a:schemeClr val="tx1">
                    <a:lumMod val="75000"/>
                    <a:lumOff val="25000"/>
                  </a:schemeClr>
                </a:solidFill>
              </a:rPr>
              <a:t> valgus</a:t>
            </a:r>
            <a:r>
              <a:rPr lang="en-US" sz="1800" dirty="0">
                <a:solidFill>
                  <a:schemeClr val="tx1">
                    <a:lumMod val="75000"/>
                    <a:lumOff val="25000"/>
                  </a:schemeClr>
                </a:solidFill>
              </a:rPr>
              <a:t> deformity, commonly called a </a:t>
            </a:r>
            <a:r>
              <a:rPr lang="en-US" sz="1800" b="1" dirty="0">
                <a:solidFill>
                  <a:schemeClr val="tx1">
                    <a:lumMod val="75000"/>
                    <a:lumOff val="25000"/>
                  </a:schemeClr>
                </a:solidFill>
              </a:rPr>
              <a:t>bunion</a:t>
            </a:r>
            <a:r>
              <a:rPr lang="en-US" sz="1800" dirty="0">
                <a:solidFill>
                  <a:schemeClr val="tx1">
                    <a:lumMod val="75000"/>
                    <a:lumOff val="25000"/>
                  </a:schemeClr>
                </a:solidFill>
              </a:rPr>
              <a:t>, is a deformity characterized by medial deviation of the great toe, often erroneously described as an enlargement of bone or tissue around the joint at the head of the big toe</a:t>
            </a:r>
            <a:r>
              <a:rPr lang="en-US" sz="1800" dirty="0" smtClean="0">
                <a:solidFill>
                  <a:schemeClr val="tx1">
                    <a:lumMod val="75000"/>
                    <a:lumOff val="25000"/>
                  </a:schemeClr>
                </a:solidFill>
              </a:rPr>
              <a:t>.</a:t>
            </a:r>
          </a:p>
          <a:p>
            <a:endParaRPr lang="en-US" sz="1800" dirty="0">
              <a:solidFill>
                <a:schemeClr val="tx1">
                  <a:lumMod val="75000"/>
                  <a:lumOff val="25000"/>
                </a:schemeClr>
              </a:solidFill>
              <a:effectLst>
                <a:outerShdw blurRad="38100" dist="38100" dir="2700000" algn="tl">
                  <a:srgbClr val="000000">
                    <a:alpha val="43137"/>
                  </a:srgbClr>
                </a:outerShdw>
              </a:effectLst>
            </a:endParaRPr>
          </a:p>
          <a:p>
            <a:r>
              <a:rPr lang="en-US" sz="1800" dirty="0" smtClean="0">
                <a:solidFill>
                  <a:schemeClr val="tx1">
                    <a:lumMod val="75000"/>
                    <a:lumOff val="25000"/>
                  </a:schemeClr>
                </a:solidFill>
                <a:effectLst>
                  <a:outerShdw blurRad="38100" dist="38100" dir="2700000" algn="tl">
                    <a:srgbClr val="000000">
                      <a:alpha val="43137"/>
                    </a:srgbClr>
                  </a:outerShdw>
                </a:effectLst>
              </a:rPr>
              <a:t>Causes are debated: ill-fitting shoes?…genetics…?  Combo?</a:t>
            </a:r>
            <a:endParaRPr lang="en-US" sz="1800" dirty="0">
              <a:solidFill>
                <a:schemeClr val="tx1">
                  <a:lumMod val="75000"/>
                  <a:lumOff val="25000"/>
                </a:schemeClr>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56" y="665356"/>
            <a:ext cx="2646908" cy="211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44645" y="6120463"/>
            <a:ext cx="3052439" cy="461665"/>
          </a:xfrm>
          <a:prstGeom prst="rect">
            <a:avLst/>
          </a:prstGeom>
        </p:spPr>
        <p:txBody>
          <a:bodyPr wrap="none">
            <a:spAutoFit/>
          </a:bodyPr>
          <a:lstStyle/>
          <a:p>
            <a:r>
              <a:rPr lang="en-US" dirty="0">
                <a:hlinkClick r:id="rId4" tooltip="New Bunion Surgery"/>
              </a:rPr>
              <a:t>New Bunion Surgery </a:t>
            </a:r>
            <a:endParaRPr lang="en-US" dirty="0"/>
          </a:p>
        </p:txBody>
      </p:sp>
      <p:sp>
        <p:nvSpPr>
          <p:cNvPr id="4" name="Rectangle 3"/>
          <p:cNvSpPr/>
          <p:nvPr/>
        </p:nvSpPr>
        <p:spPr>
          <a:xfrm>
            <a:off x="3080327" y="4162106"/>
            <a:ext cx="3338946" cy="646331"/>
          </a:xfrm>
          <a:prstGeom prst="rect">
            <a:avLst/>
          </a:prstGeom>
        </p:spPr>
        <p:txBody>
          <a:bodyPr wrap="square">
            <a:spAutoFit/>
          </a:bodyPr>
          <a:lstStyle/>
          <a:p>
            <a:r>
              <a:rPr lang="en-US" sz="1800" b="1" dirty="0">
                <a:hlinkClick r:id="rId5" tooltip="Bunion Surgery Explained Pain Hallux Abducto Valgus"/>
              </a:rPr>
              <a:t>Bunion Surgery Explained Pain Hallux </a:t>
            </a:r>
            <a:r>
              <a:rPr lang="en-US" sz="1800" b="1" dirty="0" err="1">
                <a:hlinkClick r:id="rId5" tooltip="Bunion Surgery Explained Pain Hallux Abducto Valgus"/>
              </a:rPr>
              <a:t>Abducto</a:t>
            </a:r>
            <a:r>
              <a:rPr lang="en-US" sz="1800" b="1" dirty="0">
                <a:hlinkClick r:id="rId5" tooltip="Bunion Surgery Explained Pain Hallux Abducto Valgus"/>
              </a:rPr>
              <a:t> Valgus</a:t>
            </a:r>
            <a:endParaRPr lang="en-US" sz="1800" b="1" dirty="0"/>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09" y="796159"/>
            <a:ext cx="2511428" cy="520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220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fade">
                                      <p:cBhvr>
                                        <p:cTn id="22" dur="500"/>
                                        <p:tgtEl>
                                          <p:spTgt spid="81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C:\Users\Curtis Home\Pictures\1. Chapters 6-8\Chapter 7 Graphics to send\pha11e_07_19b_ul modified.png"/>
          <p:cNvPicPr>
            <a:picLocks noChangeAspect="1" noChangeArrowheads="1"/>
          </p:cNvPicPr>
          <p:nvPr/>
        </p:nvPicPr>
        <p:blipFill>
          <a:blip r:embed="rId3" cstate="print"/>
          <a:srcRect/>
          <a:stretch>
            <a:fillRect/>
          </a:stretch>
        </p:blipFill>
        <p:spPr bwMode="auto">
          <a:xfrm>
            <a:off x="4501662" y="3228417"/>
            <a:ext cx="4566138" cy="3146005"/>
          </a:xfrm>
          <a:prstGeom prst="rect">
            <a:avLst/>
          </a:prstGeom>
          <a:noFill/>
          <a:ln w="9525">
            <a:noFill/>
            <a:miter lim="800000"/>
            <a:headEnd/>
            <a:tailEnd/>
          </a:ln>
        </p:spPr>
      </p:pic>
      <p:sp>
        <p:nvSpPr>
          <p:cNvPr id="93186" name="Rectangle 2"/>
          <p:cNvSpPr>
            <a:spLocks noGrp="1" noChangeArrowheads="1"/>
          </p:cNvSpPr>
          <p:nvPr>
            <p:ph type="title"/>
          </p:nvPr>
        </p:nvSpPr>
        <p:spPr/>
        <p:txBody>
          <a:bodyPr/>
          <a:lstStyle/>
          <a:p>
            <a:pPr fontAlgn="auto">
              <a:spcAft>
                <a:spcPts val="0"/>
              </a:spcAft>
              <a:defRPr/>
            </a:pPr>
            <a:r>
              <a:rPr smtClean="0"/>
              <a:t>Bone Markings</a:t>
            </a:r>
            <a:endParaRPr/>
          </a:p>
        </p:txBody>
      </p:sp>
      <p:sp>
        <p:nvSpPr>
          <p:cNvPr id="20483" name="Rectangle 3"/>
          <p:cNvSpPr>
            <a:spLocks noGrp="1" noChangeArrowheads="1"/>
          </p:cNvSpPr>
          <p:nvPr>
            <p:ph idx="1"/>
          </p:nvPr>
        </p:nvSpPr>
        <p:spPr>
          <a:xfrm>
            <a:off x="419101" y="761719"/>
            <a:ext cx="8534400" cy="5791200"/>
          </a:xfrm>
        </p:spPr>
        <p:txBody>
          <a:bodyPr/>
          <a:lstStyle/>
          <a:p>
            <a:pPr>
              <a:spcBef>
                <a:spcPct val="0"/>
              </a:spcBef>
              <a:buFont typeface="Arial" charset="0"/>
              <a:buChar char="•"/>
            </a:pPr>
            <a:r>
              <a:rPr dirty="0"/>
              <a:t>W</a:t>
            </a:r>
            <a:r>
              <a:rPr sz="2000" dirty="0"/>
              <a:t>hile a </a:t>
            </a:r>
            <a:r>
              <a:rPr sz="2000" b="1" dirty="0">
                <a:solidFill>
                  <a:srgbClr val="0099CC"/>
                </a:solidFill>
              </a:rPr>
              <a:t>process</a:t>
            </a:r>
            <a:r>
              <a:rPr sz="2000" dirty="0"/>
              <a:t> is any projection of bone (large or small), a</a:t>
            </a:r>
            <a:r>
              <a:rPr sz="2000" dirty="0">
                <a:solidFill>
                  <a:srgbClr val="000000"/>
                </a:solidFill>
              </a:rPr>
              <a:t> </a:t>
            </a:r>
            <a:r>
              <a:rPr sz="2000" b="1" dirty="0">
                <a:solidFill>
                  <a:srgbClr val="0099CC"/>
                </a:solidFill>
              </a:rPr>
              <a:t>spinous process </a:t>
            </a:r>
            <a:r>
              <a:rPr sz="2000" dirty="0">
                <a:solidFill>
                  <a:srgbClr val="000000"/>
                </a:solidFill>
              </a:rPr>
              <a:t>is a slender projection from a vertebrae.</a:t>
            </a:r>
          </a:p>
          <a:p>
            <a:pPr>
              <a:spcBef>
                <a:spcPct val="0"/>
              </a:spcBef>
              <a:buFont typeface="Arial" charset="0"/>
              <a:buChar char="•"/>
            </a:pPr>
            <a:r>
              <a:rPr sz="2000" dirty="0"/>
              <a:t>A </a:t>
            </a:r>
            <a:r>
              <a:rPr sz="2000" b="1" dirty="0">
                <a:solidFill>
                  <a:srgbClr val="0099CC"/>
                </a:solidFill>
              </a:rPr>
              <a:t>foramen</a:t>
            </a:r>
            <a:r>
              <a:rPr sz="2000" dirty="0"/>
              <a:t> is an opening in </a:t>
            </a:r>
            <a:r>
              <a:rPr sz="2000" dirty="0" smtClean="0"/>
              <a:t>bone </a:t>
            </a:r>
            <a:r>
              <a:rPr sz="2000" dirty="0"/>
              <a:t>through which blood </a:t>
            </a:r>
            <a:r>
              <a:rPr sz="2000" dirty="0" smtClean="0"/>
              <a:t>vessels </a:t>
            </a:r>
            <a:r>
              <a:rPr sz="2000" dirty="0"/>
              <a:t>and/or </a:t>
            </a:r>
          </a:p>
          <a:p>
            <a:pPr>
              <a:spcBef>
                <a:spcPct val="0"/>
              </a:spcBef>
              <a:buFont typeface="Arial" charset="0"/>
              <a:buNone/>
            </a:pPr>
            <a:r>
              <a:rPr sz="2000" dirty="0"/>
              <a:t>	nerves pass</a:t>
            </a:r>
            <a:r>
              <a:rPr sz="2000" dirty="0" smtClean="0"/>
              <a:t>.</a:t>
            </a:r>
          </a:p>
          <a:p>
            <a:pPr>
              <a:spcBef>
                <a:spcPct val="0"/>
              </a:spcBef>
            </a:pPr>
            <a:r>
              <a:rPr lang="en-US" sz="2000" dirty="0" smtClean="0"/>
              <a:t>A </a:t>
            </a:r>
            <a:r>
              <a:rPr lang="en-US" sz="2000" b="1" dirty="0" smtClean="0">
                <a:solidFill>
                  <a:srgbClr val="0099CC"/>
                </a:solidFill>
              </a:rPr>
              <a:t>facet</a:t>
            </a:r>
            <a:r>
              <a:rPr lang="en-US" sz="2000" dirty="0" smtClean="0">
                <a:solidFill>
                  <a:srgbClr val="0099CC"/>
                </a:solidFill>
              </a:rPr>
              <a:t> </a:t>
            </a:r>
            <a:r>
              <a:rPr lang="en-US" sz="2000" dirty="0" smtClean="0"/>
              <a:t>is a smooth, flat or slightly  convex or concave</a:t>
            </a:r>
          </a:p>
          <a:p>
            <a:pPr>
              <a:spcBef>
                <a:spcPct val="0"/>
              </a:spcBef>
              <a:buFont typeface="Arial" charset="0"/>
              <a:buNone/>
            </a:pPr>
            <a:r>
              <a:rPr lang="en-US" sz="2000" dirty="0"/>
              <a:t>a</a:t>
            </a:r>
            <a:r>
              <a:rPr lang="en-US" sz="2000" dirty="0" smtClean="0"/>
              <a:t>rticular surface</a:t>
            </a:r>
            <a:endParaRPr sz="2000" dirty="0"/>
          </a:p>
          <a:p>
            <a:pPr>
              <a:spcBef>
                <a:spcPct val="0"/>
              </a:spcBef>
              <a:buFont typeface="Arial" charset="0"/>
              <a:buNone/>
            </a:pPr>
            <a:endParaRPr dirty="0">
              <a:solidFill>
                <a:srgbClr val="000000"/>
              </a:solidFill>
            </a:endParaRPr>
          </a:p>
          <a:p>
            <a:pPr>
              <a:spcBef>
                <a:spcPct val="0"/>
              </a:spcBef>
              <a:buFont typeface="Arial" charset="0"/>
              <a:buChar char="•"/>
            </a:pPr>
            <a:endParaRPr dirty="0"/>
          </a:p>
          <a:p>
            <a:pPr>
              <a:spcBef>
                <a:spcPct val="0"/>
              </a:spcBef>
              <a:buFont typeface="Arial" charset="0"/>
              <a:buChar char="•"/>
            </a:pPr>
            <a:endParaRPr dirty="0"/>
          </a:p>
          <a:p>
            <a:pPr>
              <a:spcBef>
                <a:spcPct val="0"/>
              </a:spcBef>
              <a:buFont typeface="Arial" charset="0"/>
              <a:buNone/>
            </a:pPr>
            <a:endParaRPr dirty="0"/>
          </a:p>
        </p:txBody>
      </p:sp>
      <p:pic>
        <p:nvPicPr>
          <p:cNvPr id="20484" name="Ink 2"/>
          <p:cNvPicPr>
            <a:picLocks noRot="1" noChangeAspect="1" noEditPoints="1" noChangeArrowheads="1" noChangeShapeType="1"/>
          </p:cNvPicPr>
          <p:nvPr/>
        </p:nvPicPr>
        <p:blipFill>
          <a:blip r:embed="rId4"/>
          <a:srcRect/>
          <a:stretch>
            <a:fillRect/>
          </a:stretch>
        </p:blipFill>
        <p:spPr bwMode="auto">
          <a:xfrm>
            <a:off x="346765563" y="469966675"/>
            <a:ext cx="0" cy="0"/>
          </a:xfrm>
          <a:prstGeom prst="rect">
            <a:avLst/>
          </a:prstGeom>
          <a:noFill/>
          <a:ln w="9525">
            <a:noFill/>
            <a:miter lim="800000"/>
            <a:headEnd/>
            <a:tailEnd/>
          </a:ln>
        </p:spPr>
      </p:pic>
      <p:pic>
        <p:nvPicPr>
          <p:cNvPr id="20485" name="Ink 3"/>
          <p:cNvPicPr>
            <a:picLocks noRot="1" noChangeAspect="1" noEditPoints="1" noChangeArrowheads="1" noChangeShapeType="1"/>
          </p:cNvPicPr>
          <p:nvPr/>
        </p:nvPicPr>
        <p:blipFill>
          <a:blip r:embed="rId4"/>
          <a:srcRect/>
          <a:stretch>
            <a:fillRect/>
          </a:stretch>
        </p:blipFill>
        <p:spPr bwMode="auto">
          <a:xfrm>
            <a:off x="486786238" y="453667813"/>
            <a:ext cx="0" cy="0"/>
          </a:xfrm>
          <a:prstGeom prst="rect">
            <a:avLst/>
          </a:prstGeom>
          <a:noFill/>
          <a:ln w="9525">
            <a:noFill/>
            <a:miter lim="800000"/>
            <a:headEnd/>
            <a:tailEnd/>
          </a:ln>
        </p:spPr>
      </p:pic>
      <p:pic>
        <p:nvPicPr>
          <p:cNvPr id="20486" name="Ink 4"/>
          <p:cNvPicPr>
            <a:picLocks noRot="1" noChangeAspect="1" noEditPoints="1" noChangeArrowheads="1" noChangeShapeType="1"/>
          </p:cNvPicPr>
          <p:nvPr/>
        </p:nvPicPr>
        <p:blipFill>
          <a:blip r:embed="rId5"/>
          <a:srcRect/>
          <a:stretch>
            <a:fillRect/>
          </a:stretch>
        </p:blipFill>
        <p:spPr bwMode="auto">
          <a:xfrm>
            <a:off x="281104975" y="431980975"/>
            <a:ext cx="0" cy="0"/>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4116" r="35957"/>
          <a:stretch/>
        </p:blipFill>
        <p:spPr bwMode="auto">
          <a:xfrm>
            <a:off x="818052" y="4801419"/>
            <a:ext cx="3287956" cy="1698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2668" y="3965332"/>
            <a:ext cx="2092569" cy="313932"/>
          </a:xfrm>
          <a:prstGeom prst="rect">
            <a:avLst/>
          </a:prstGeom>
          <a:noFill/>
        </p:spPr>
        <p:txBody>
          <a:bodyPr wrap="square" rtlCol="0">
            <a:spAutoFit/>
          </a:bodyPr>
          <a:lstStyle/>
          <a:p>
            <a:pPr algn="ctr">
              <a:lnSpc>
                <a:spcPct val="120000"/>
              </a:lnSpc>
              <a:spcBef>
                <a:spcPts val="0"/>
              </a:spcBef>
            </a:pPr>
            <a:r>
              <a:rPr lang="en-US" sz="1200" dirty="0" smtClean="0">
                <a:latin typeface="Arial" panose="020B0604020202020204" pitchFamily="34" charset="0"/>
                <a:cs typeface="Arial" panose="020B0604020202020204" pitchFamily="34" charset="0"/>
              </a:rPr>
              <a:t>Mental foramen</a:t>
            </a:r>
          </a:p>
        </p:txBody>
      </p:sp>
      <p:cxnSp>
        <p:nvCxnSpPr>
          <p:cNvPr id="13" name="Straight Connector 12"/>
          <p:cNvCxnSpPr/>
          <p:nvPr/>
        </p:nvCxnSpPr>
        <p:spPr>
          <a:xfrm flipH="1" flipV="1">
            <a:off x="7086600" y="4932485"/>
            <a:ext cx="583223" cy="6228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75231" y="5493827"/>
            <a:ext cx="2092569" cy="293607"/>
          </a:xfrm>
          <a:prstGeom prst="rect">
            <a:avLst/>
          </a:prstGeom>
          <a:noFill/>
        </p:spPr>
        <p:txBody>
          <a:bodyPr wrap="square" rtlCol="0">
            <a:spAutoFit/>
          </a:bodyPr>
          <a:lstStyle/>
          <a:p>
            <a:pPr algn="ctr">
              <a:lnSpc>
                <a:spcPct val="120000"/>
              </a:lnSpc>
              <a:spcBef>
                <a:spcPts val="0"/>
              </a:spcBef>
            </a:pPr>
            <a:r>
              <a:rPr lang="en-US" sz="1200" dirty="0" smtClean="0">
                <a:latin typeface="Arial" panose="020B0604020202020204" pitchFamily="34" charset="0"/>
                <a:cs typeface="Arial" panose="020B0604020202020204" pitchFamily="34" charset="0"/>
              </a:rPr>
              <a:t>Vertebral facet</a:t>
            </a:r>
          </a:p>
        </p:txBody>
      </p:sp>
      <p:cxnSp>
        <p:nvCxnSpPr>
          <p:cNvPr id="16" name="Straight Connector 15"/>
          <p:cNvCxnSpPr/>
          <p:nvPr/>
        </p:nvCxnSpPr>
        <p:spPr>
          <a:xfrm flipV="1">
            <a:off x="2555631" y="4199792"/>
            <a:ext cx="844061" cy="17408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Grp="1" noChangeArrowheads="1"/>
          </p:cNvSpPr>
          <p:nvPr>
            <p:ph idx="1"/>
          </p:nvPr>
        </p:nvSpPr>
        <p:spPr>
          <a:xfrm>
            <a:off x="398463" y="889000"/>
            <a:ext cx="8393112" cy="5588000"/>
          </a:xfrm>
        </p:spPr>
        <p:txBody>
          <a:bodyPr/>
          <a:lstStyle/>
          <a:p>
            <a:pPr lvl="1">
              <a:lnSpc>
                <a:spcPct val="145000"/>
              </a:lnSpc>
              <a:spcBef>
                <a:spcPct val="0"/>
              </a:spcBef>
            </a:pPr>
            <a:r>
              <a:rPr dirty="0"/>
              <a:t>Each toe with the exception of the </a:t>
            </a:r>
            <a:r>
              <a:rPr dirty="0" err="1"/>
              <a:t>hallux</a:t>
            </a:r>
            <a:r>
              <a:rPr dirty="0"/>
              <a:t> (big toe) is composed of 3 </a:t>
            </a:r>
            <a:r>
              <a:rPr b="1" dirty="0">
                <a:solidFill>
                  <a:srgbClr val="0099CC"/>
                </a:solidFill>
              </a:rPr>
              <a:t>phalanges:</a:t>
            </a:r>
          </a:p>
          <a:p>
            <a:pPr lvl="2">
              <a:lnSpc>
                <a:spcPct val="145000"/>
              </a:lnSpc>
              <a:spcBef>
                <a:spcPct val="0"/>
              </a:spcBef>
              <a:buFont typeface="Arial" charset="0"/>
              <a:buChar char="•"/>
            </a:pPr>
            <a:r>
              <a:rPr dirty="0"/>
              <a:t>proximal phalanx</a:t>
            </a:r>
          </a:p>
          <a:p>
            <a:pPr lvl="2">
              <a:lnSpc>
                <a:spcPct val="145000"/>
              </a:lnSpc>
              <a:spcBef>
                <a:spcPct val="0"/>
              </a:spcBef>
              <a:buFont typeface="Arial" charset="0"/>
              <a:buChar char="•"/>
            </a:pPr>
            <a:r>
              <a:rPr dirty="0"/>
              <a:t>middle phalanx</a:t>
            </a:r>
          </a:p>
          <a:p>
            <a:pPr lvl="2">
              <a:lnSpc>
                <a:spcPct val="145000"/>
              </a:lnSpc>
              <a:spcBef>
                <a:spcPct val="0"/>
              </a:spcBef>
              <a:buFont typeface="Arial" charset="0"/>
              <a:buChar char="•"/>
            </a:pPr>
            <a:r>
              <a:rPr dirty="0"/>
              <a:t>distal </a:t>
            </a:r>
            <a:r>
              <a:rPr dirty="0" smtClean="0"/>
              <a:t>phalanx</a:t>
            </a:r>
            <a:endParaRPr dirty="0"/>
          </a:p>
        </p:txBody>
      </p:sp>
      <p:sp>
        <p:nvSpPr>
          <p:cNvPr id="74754" name="Rectangle 2"/>
          <p:cNvSpPr>
            <a:spLocks noGrp="1" noChangeArrowheads="1"/>
          </p:cNvSpPr>
          <p:nvPr>
            <p:ph type="title"/>
          </p:nvPr>
        </p:nvSpPr>
        <p:spPr/>
        <p:txBody>
          <a:bodyPr/>
          <a:lstStyle/>
          <a:p>
            <a:pPr fontAlgn="auto">
              <a:spcAft>
                <a:spcPts val="0"/>
              </a:spcAft>
              <a:defRPr/>
            </a:pPr>
            <a:r>
              <a:rPr smtClean="0"/>
              <a:t>The Foot</a:t>
            </a:r>
            <a:endParaRPr/>
          </a:p>
        </p:txBody>
      </p:sp>
      <p:pic>
        <p:nvPicPr>
          <p:cNvPr id="78851" name="Picture 4" descr="pap13_fig_08_16a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119688" y="1685925"/>
            <a:ext cx="3617912" cy="4845050"/>
          </a:xfrm>
          <a:prstGeom prst="rect">
            <a:avLst/>
          </a:prstGeom>
          <a:noFill/>
          <a:ln w="9525">
            <a:noFill/>
            <a:miter lim="800000"/>
            <a:headEnd/>
            <a:tailEnd/>
          </a:ln>
        </p:spPr>
      </p:pic>
      <p:sp>
        <p:nvSpPr>
          <p:cNvPr id="2" name="Oval 1"/>
          <p:cNvSpPr/>
          <p:nvPr/>
        </p:nvSpPr>
        <p:spPr>
          <a:xfrm>
            <a:off x="7783551" y="5475249"/>
            <a:ext cx="780586" cy="1204331"/>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600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7" descr="pap13_fig_08_05lect.jpg"/>
          <p:cNvPicPr>
            <a:picLocks noChangeAspect="1"/>
          </p:cNvPicPr>
          <p:nvPr/>
        </p:nvPicPr>
        <p:blipFill>
          <a:blip r:embed="rId3" cstate="print"/>
          <a:srcRect/>
          <a:stretch>
            <a:fillRect/>
          </a:stretch>
        </p:blipFill>
        <p:spPr bwMode="auto">
          <a:xfrm>
            <a:off x="3733800" y="2514600"/>
            <a:ext cx="5089525" cy="3919538"/>
          </a:xfrm>
          <a:prstGeom prst="rect">
            <a:avLst/>
          </a:prstGeom>
          <a:noFill/>
          <a:ln w="9525">
            <a:noFill/>
            <a:miter lim="800000"/>
            <a:headEnd/>
            <a:tailEnd/>
          </a:ln>
        </p:spPr>
      </p:pic>
      <p:sp>
        <p:nvSpPr>
          <p:cNvPr id="22530" name="Rectangle 3"/>
          <p:cNvSpPr>
            <a:spLocks noGrp="1" noChangeArrowheads="1"/>
          </p:cNvSpPr>
          <p:nvPr>
            <p:ph idx="1"/>
          </p:nvPr>
        </p:nvSpPr>
        <p:spPr>
          <a:xfrm>
            <a:off x="433388" y="847725"/>
            <a:ext cx="8534400" cy="5938838"/>
          </a:xfrm>
        </p:spPr>
        <p:txBody>
          <a:bodyPr/>
          <a:lstStyle/>
          <a:p>
            <a:pPr>
              <a:lnSpc>
                <a:spcPct val="160000"/>
              </a:lnSpc>
              <a:spcBef>
                <a:spcPct val="0"/>
              </a:spcBef>
              <a:buFont typeface="Arial" charset="0"/>
              <a:buChar char="•"/>
            </a:pPr>
            <a:r>
              <a:rPr dirty="0"/>
              <a:t>If a bony process is large, round, and articular, it might be called a </a:t>
            </a:r>
            <a:r>
              <a:rPr b="1" dirty="0">
                <a:solidFill>
                  <a:srgbClr val="0099CC"/>
                </a:solidFill>
              </a:rPr>
              <a:t>condyle. </a:t>
            </a:r>
            <a:r>
              <a:rPr dirty="0"/>
              <a:t>The condyles of the </a:t>
            </a:r>
            <a:r>
              <a:rPr dirty="0" err="1"/>
              <a:t>humerus</a:t>
            </a:r>
            <a:r>
              <a:rPr dirty="0"/>
              <a:t> are the Trochlea and </a:t>
            </a:r>
          </a:p>
          <a:p>
            <a:pPr>
              <a:lnSpc>
                <a:spcPct val="160000"/>
              </a:lnSpc>
              <a:spcBef>
                <a:spcPct val="0"/>
              </a:spcBef>
              <a:buFont typeface="Arial" charset="0"/>
              <a:buNone/>
            </a:pPr>
            <a:r>
              <a:rPr dirty="0"/>
              <a:t>	the </a:t>
            </a:r>
            <a:r>
              <a:rPr dirty="0" err="1"/>
              <a:t>Capitulum</a:t>
            </a:r>
            <a:r>
              <a:rPr dirty="0"/>
              <a:t>.</a:t>
            </a:r>
          </a:p>
          <a:p>
            <a:pPr>
              <a:lnSpc>
                <a:spcPct val="160000"/>
              </a:lnSpc>
              <a:spcBef>
                <a:spcPct val="0"/>
              </a:spcBef>
              <a:buFont typeface="Arial" charset="0"/>
              <a:buChar char="•"/>
            </a:pPr>
            <a:r>
              <a:rPr dirty="0"/>
              <a:t>An </a:t>
            </a:r>
            <a:r>
              <a:rPr b="1" dirty="0">
                <a:solidFill>
                  <a:srgbClr val="0099CC"/>
                </a:solidFill>
              </a:rPr>
              <a:t>epicondyle</a:t>
            </a:r>
            <a:r>
              <a:rPr dirty="0"/>
              <a:t>  is a</a:t>
            </a:r>
          </a:p>
          <a:p>
            <a:pPr>
              <a:lnSpc>
                <a:spcPct val="160000"/>
              </a:lnSpc>
              <a:spcBef>
                <a:spcPct val="0"/>
              </a:spcBef>
              <a:buFont typeface="Arial" charset="0"/>
              <a:buNone/>
            </a:pPr>
            <a:r>
              <a:rPr dirty="0"/>
              <a:t>	 bony protuberance </a:t>
            </a:r>
          </a:p>
          <a:p>
            <a:pPr>
              <a:lnSpc>
                <a:spcPct val="160000"/>
              </a:lnSpc>
              <a:spcBef>
                <a:spcPct val="0"/>
              </a:spcBef>
              <a:buFont typeface="Arial" charset="0"/>
              <a:buNone/>
            </a:pPr>
            <a:r>
              <a:rPr dirty="0"/>
              <a:t>	above a condyle.</a:t>
            </a:r>
          </a:p>
          <a:p>
            <a:pPr>
              <a:lnSpc>
                <a:spcPct val="160000"/>
              </a:lnSpc>
              <a:spcBef>
                <a:spcPct val="0"/>
              </a:spcBef>
              <a:buFont typeface="Arial" charset="0"/>
              <a:buChar char="•"/>
            </a:pPr>
            <a:r>
              <a:rPr dirty="0"/>
              <a:t>A </a:t>
            </a:r>
            <a:r>
              <a:rPr b="1" dirty="0">
                <a:solidFill>
                  <a:srgbClr val="0099CC"/>
                </a:solidFill>
              </a:rPr>
              <a:t>fossa</a:t>
            </a:r>
            <a:r>
              <a:rPr dirty="0"/>
              <a:t> is a shallow </a:t>
            </a:r>
          </a:p>
          <a:p>
            <a:pPr>
              <a:lnSpc>
                <a:spcPct val="160000"/>
              </a:lnSpc>
              <a:spcBef>
                <a:spcPct val="0"/>
              </a:spcBef>
              <a:buFont typeface="Arial" charset="0"/>
              <a:buNone/>
            </a:pPr>
            <a:r>
              <a:rPr dirty="0"/>
              <a:t>	depression in bone.</a:t>
            </a:r>
          </a:p>
          <a:p>
            <a:pPr>
              <a:lnSpc>
                <a:spcPct val="160000"/>
              </a:lnSpc>
              <a:spcBef>
                <a:spcPct val="0"/>
              </a:spcBef>
              <a:buFont typeface="Arial" charset="0"/>
              <a:buNone/>
            </a:pPr>
            <a:endParaRPr dirty="0"/>
          </a:p>
        </p:txBody>
      </p:sp>
      <p:sp>
        <p:nvSpPr>
          <p:cNvPr id="93186" name="Rectangle 2"/>
          <p:cNvSpPr>
            <a:spLocks noGrp="1" noChangeArrowheads="1"/>
          </p:cNvSpPr>
          <p:nvPr>
            <p:ph type="title"/>
          </p:nvPr>
        </p:nvSpPr>
        <p:spPr/>
        <p:txBody>
          <a:bodyPr/>
          <a:lstStyle/>
          <a:p>
            <a:pPr fontAlgn="auto">
              <a:spcAft>
                <a:spcPts val="0"/>
              </a:spcAft>
              <a:defRPr/>
            </a:pPr>
            <a:r>
              <a:rPr smtClean="0"/>
              <a:t>Bone Markings</a:t>
            </a:r>
            <a:endParaRPr/>
          </a:p>
        </p:txBody>
      </p:sp>
      <p:pic>
        <p:nvPicPr>
          <p:cNvPr id="22532" name="Ink 2"/>
          <p:cNvPicPr>
            <a:picLocks noRot="1" noChangeAspect="1" noEditPoints="1" noChangeArrowheads="1" noChangeShapeType="1"/>
          </p:cNvPicPr>
          <p:nvPr/>
        </p:nvPicPr>
        <p:blipFill>
          <a:blip r:embed="rId4"/>
          <a:srcRect/>
          <a:stretch>
            <a:fillRect/>
          </a:stretch>
        </p:blipFill>
        <p:spPr bwMode="auto">
          <a:xfrm>
            <a:off x="346765563" y="469966675"/>
            <a:ext cx="0" cy="0"/>
          </a:xfrm>
          <a:prstGeom prst="rect">
            <a:avLst/>
          </a:prstGeom>
          <a:noFill/>
          <a:ln w="9525">
            <a:noFill/>
            <a:miter lim="800000"/>
            <a:headEnd/>
            <a:tailEnd/>
          </a:ln>
        </p:spPr>
      </p:pic>
      <p:pic>
        <p:nvPicPr>
          <p:cNvPr id="22533" name="Ink 3"/>
          <p:cNvPicPr>
            <a:picLocks noRot="1" noChangeAspect="1" noEditPoints="1" noChangeArrowheads="1" noChangeShapeType="1"/>
          </p:cNvPicPr>
          <p:nvPr/>
        </p:nvPicPr>
        <p:blipFill>
          <a:blip r:embed="rId4"/>
          <a:srcRect/>
          <a:stretch>
            <a:fillRect/>
          </a:stretch>
        </p:blipFill>
        <p:spPr bwMode="auto">
          <a:xfrm>
            <a:off x="486786238" y="453667813"/>
            <a:ext cx="0" cy="0"/>
          </a:xfrm>
          <a:prstGeom prst="rect">
            <a:avLst/>
          </a:prstGeom>
          <a:noFill/>
          <a:ln w="9525">
            <a:noFill/>
            <a:miter lim="800000"/>
            <a:headEnd/>
            <a:tailEnd/>
          </a:ln>
        </p:spPr>
      </p:pic>
      <p:pic>
        <p:nvPicPr>
          <p:cNvPr id="22534" name="Ink 4"/>
          <p:cNvPicPr>
            <a:picLocks noRot="1" noChangeAspect="1" noEditPoints="1" noChangeArrowheads="1" noChangeShapeType="1"/>
          </p:cNvPicPr>
          <p:nvPr/>
        </p:nvPicPr>
        <p:blipFill>
          <a:blip r:embed="rId5"/>
          <a:srcRect/>
          <a:stretch>
            <a:fillRect/>
          </a:stretch>
        </p:blipFill>
        <p:spPr bwMode="auto">
          <a:xfrm>
            <a:off x="281104975" y="431980975"/>
            <a:ext cx="0" cy="0"/>
          </a:xfrm>
          <a:prstGeom prst="rect">
            <a:avLst/>
          </a:prstGeom>
          <a:noFill/>
          <a:ln w="9525">
            <a:noFill/>
            <a:miter lim="800000"/>
            <a:headEnd/>
            <a:tailEnd/>
          </a:ln>
        </p:spPr>
      </p:pic>
      <p:cxnSp>
        <p:nvCxnSpPr>
          <p:cNvPr id="8" name="Straight Connector 7"/>
          <p:cNvCxnSpPr/>
          <p:nvPr/>
        </p:nvCxnSpPr>
        <p:spPr>
          <a:xfrm flipH="1" flipV="1">
            <a:off x="2716823" y="2778369"/>
            <a:ext cx="2066192" cy="26464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fontAlgn="auto">
              <a:spcAft>
                <a:spcPts val="0"/>
              </a:spcAft>
              <a:defRPr/>
            </a:pPr>
            <a:r>
              <a:rPr smtClean="0"/>
              <a:t>Bone Markings</a:t>
            </a:r>
            <a:endParaRPr/>
          </a:p>
        </p:txBody>
      </p:sp>
      <p:sp>
        <p:nvSpPr>
          <p:cNvPr id="24578" name="Rectangle 3"/>
          <p:cNvSpPr>
            <a:spLocks noGrp="1" noChangeArrowheads="1"/>
          </p:cNvSpPr>
          <p:nvPr>
            <p:ph idx="1"/>
          </p:nvPr>
        </p:nvSpPr>
        <p:spPr>
          <a:xfrm>
            <a:off x="446088" y="919163"/>
            <a:ext cx="8534400" cy="5791200"/>
          </a:xfrm>
        </p:spPr>
        <p:txBody>
          <a:bodyPr/>
          <a:lstStyle/>
          <a:p>
            <a:pPr>
              <a:spcBef>
                <a:spcPct val="0"/>
              </a:spcBef>
              <a:buFont typeface="Arial" charset="0"/>
              <a:buChar char="•"/>
            </a:pPr>
            <a:r>
              <a:t>A </a:t>
            </a:r>
            <a:r>
              <a:rPr b="1">
                <a:solidFill>
                  <a:srgbClr val="0099CC"/>
                </a:solidFill>
              </a:rPr>
              <a:t>tubercle</a:t>
            </a:r>
            <a:r>
              <a:t> is a small rounded projection.</a:t>
            </a:r>
          </a:p>
          <a:p>
            <a:pPr>
              <a:spcBef>
                <a:spcPct val="0"/>
              </a:spcBef>
              <a:buFont typeface="Arial" charset="0"/>
              <a:buChar char="•"/>
            </a:pPr>
            <a:r>
              <a:t>A </a:t>
            </a:r>
            <a:r>
              <a:rPr b="1">
                <a:solidFill>
                  <a:srgbClr val="0099CC"/>
                </a:solidFill>
              </a:rPr>
              <a:t>tuberosity</a:t>
            </a:r>
            <a:r>
              <a:t> is a large bony prominence </a:t>
            </a:r>
          </a:p>
          <a:p>
            <a:pPr>
              <a:spcBef>
                <a:spcPct val="0"/>
              </a:spcBef>
              <a:buFont typeface="Arial" charset="0"/>
              <a:buNone/>
            </a:pPr>
            <a:r>
              <a:t>	that is not articular.</a:t>
            </a:r>
          </a:p>
          <a:p>
            <a:pPr>
              <a:spcBef>
                <a:spcPct val="0"/>
              </a:spcBef>
              <a:buFont typeface="Arial" charset="0"/>
              <a:buChar char="•"/>
            </a:pPr>
            <a:endParaRPr/>
          </a:p>
        </p:txBody>
      </p:sp>
      <p:pic>
        <p:nvPicPr>
          <p:cNvPr id="24579" name="Ink 2"/>
          <p:cNvPicPr>
            <a:picLocks noRot="1" noChangeAspect="1" noEditPoints="1" noChangeArrowheads="1" noChangeShapeType="1"/>
          </p:cNvPicPr>
          <p:nvPr/>
        </p:nvPicPr>
        <p:blipFill>
          <a:blip r:embed="rId3"/>
          <a:srcRect/>
          <a:stretch>
            <a:fillRect/>
          </a:stretch>
        </p:blipFill>
        <p:spPr bwMode="auto">
          <a:xfrm>
            <a:off x="527478625" y="453667813"/>
            <a:ext cx="0" cy="0"/>
          </a:xfrm>
          <a:prstGeom prst="rect">
            <a:avLst/>
          </a:prstGeom>
          <a:noFill/>
          <a:ln w="9525">
            <a:noFill/>
            <a:miter lim="800000"/>
            <a:headEnd/>
            <a:tailEnd/>
          </a:ln>
        </p:spPr>
      </p:pic>
      <p:pic>
        <p:nvPicPr>
          <p:cNvPr id="24580" name="Ink 3"/>
          <p:cNvPicPr>
            <a:picLocks noRot="1" noChangeAspect="1" noEditPoints="1" noChangeArrowheads="1" noChangeShapeType="1"/>
          </p:cNvPicPr>
          <p:nvPr/>
        </p:nvPicPr>
        <p:blipFill>
          <a:blip r:embed="rId4"/>
          <a:srcRect/>
          <a:stretch>
            <a:fillRect/>
          </a:stretch>
        </p:blipFill>
        <p:spPr bwMode="auto">
          <a:xfrm>
            <a:off x="667497713" y="192663763"/>
            <a:ext cx="0" cy="0"/>
          </a:xfrm>
          <a:prstGeom prst="rect">
            <a:avLst/>
          </a:prstGeom>
          <a:noFill/>
          <a:ln w="9525">
            <a:noFill/>
            <a:miter lim="800000"/>
            <a:headEnd/>
            <a:tailEnd/>
          </a:ln>
        </p:spPr>
      </p:pic>
      <p:pic>
        <p:nvPicPr>
          <p:cNvPr id="24581" name="Ink 4"/>
          <p:cNvPicPr>
            <a:picLocks noRot="1" noChangeAspect="1" noEditPoints="1" noChangeArrowheads="1" noChangeShapeType="1"/>
          </p:cNvPicPr>
          <p:nvPr/>
        </p:nvPicPr>
        <p:blipFill>
          <a:blip r:embed="rId5"/>
          <a:srcRect/>
          <a:stretch>
            <a:fillRect/>
          </a:stretch>
        </p:blipFill>
        <p:spPr bwMode="auto">
          <a:xfrm>
            <a:off x="673458775" y="202426888"/>
            <a:ext cx="0" cy="0"/>
          </a:xfrm>
          <a:prstGeom prst="rect">
            <a:avLst/>
          </a:prstGeom>
          <a:noFill/>
          <a:ln w="9525">
            <a:noFill/>
            <a:miter lim="800000"/>
            <a:headEnd/>
            <a:tailEnd/>
          </a:ln>
        </p:spPr>
      </p:pic>
      <p:pic>
        <p:nvPicPr>
          <p:cNvPr id="24582" name="Picture 2" descr="C:\Users\Curtis Home\Pictures\1. Chapters 6-8\Chapter 7 Graphics to send\pap12_08_10b_ul modified.png"/>
          <p:cNvPicPr>
            <a:picLocks noChangeAspect="1" noChangeArrowheads="1"/>
          </p:cNvPicPr>
          <p:nvPr/>
        </p:nvPicPr>
        <p:blipFill>
          <a:blip r:embed="rId6" cstate="print"/>
          <a:srcRect/>
          <a:stretch>
            <a:fillRect/>
          </a:stretch>
        </p:blipFill>
        <p:spPr bwMode="auto">
          <a:xfrm>
            <a:off x="1803400" y="2320925"/>
            <a:ext cx="6108700" cy="4419600"/>
          </a:xfrm>
          <a:prstGeom prst="rect">
            <a:avLst/>
          </a:prstGeom>
          <a:noFill/>
          <a:ln w="9525">
            <a:noFill/>
            <a:miter lim="800000"/>
            <a:headEnd/>
            <a:tailEnd/>
          </a:ln>
        </p:spPr>
      </p:pic>
      <p:pic>
        <p:nvPicPr>
          <p:cNvPr id="24583" name="Picture 3" descr="C:\Users\Curtis Home\Pictures\1. Chapters 6-8\Chapter 7 Graphics to send\pap12e_08_15ab_ul modified.png"/>
          <p:cNvPicPr>
            <a:picLocks noChangeAspect="1" noChangeArrowheads="1"/>
          </p:cNvPicPr>
          <p:nvPr/>
        </p:nvPicPr>
        <p:blipFill>
          <a:blip r:embed="rId7" cstate="print">
            <a:clrChange>
              <a:clrFrom>
                <a:srgbClr val="FFFFFF"/>
              </a:clrFrom>
              <a:clrTo>
                <a:srgbClr val="FFFFFF">
                  <a:alpha val="0"/>
                </a:srgbClr>
              </a:clrTo>
            </a:clrChange>
          </a:blip>
          <a:srcRect t="2222"/>
          <a:stretch>
            <a:fillRect/>
          </a:stretch>
        </p:blipFill>
        <p:spPr bwMode="auto">
          <a:xfrm>
            <a:off x="6450013" y="841375"/>
            <a:ext cx="2541587" cy="572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title"/>
          </p:nvPr>
        </p:nvSpPr>
        <p:spPr/>
        <p:txBody>
          <a:bodyPr/>
          <a:lstStyle/>
          <a:p>
            <a:pPr fontAlgn="auto">
              <a:spcAft>
                <a:spcPts val="0"/>
              </a:spcAft>
              <a:defRPr/>
            </a:pPr>
            <a:r>
              <a:rPr smtClean="0"/>
              <a:t>Bone Markings</a:t>
            </a:r>
            <a:endParaRPr/>
          </a:p>
        </p:txBody>
      </p:sp>
      <p:sp>
        <p:nvSpPr>
          <p:cNvPr id="26626" name="Rectangle 1027"/>
          <p:cNvSpPr>
            <a:spLocks noGrp="1" noChangeArrowheads="1"/>
          </p:cNvSpPr>
          <p:nvPr>
            <p:ph idx="1"/>
          </p:nvPr>
        </p:nvSpPr>
        <p:spPr>
          <a:xfrm>
            <a:off x="446088" y="919163"/>
            <a:ext cx="8534400" cy="5791200"/>
          </a:xfrm>
        </p:spPr>
        <p:txBody>
          <a:bodyPr/>
          <a:lstStyle/>
          <a:p>
            <a:pPr>
              <a:lnSpc>
                <a:spcPct val="160000"/>
              </a:lnSpc>
              <a:spcBef>
                <a:spcPct val="0"/>
              </a:spcBef>
              <a:buFont typeface="Arial" charset="0"/>
              <a:buChar char="•"/>
            </a:pPr>
            <a:r>
              <a:t>A </a:t>
            </a:r>
            <a:r>
              <a:rPr b="1">
                <a:solidFill>
                  <a:srgbClr val="0099CC"/>
                </a:solidFill>
              </a:rPr>
              <a:t>meatus</a:t>
            </a:r>
            <a:r>
              <a:t> is a tube-like canal.  The external auditory</a:t>
            </a:r>
          </a:p>
          <a:p>
            <a:pPr>
              <a:lnSpc>
                <a:spcPct val="160000"/>
              </a:lnSpc>
              <a:spcBef>
                <a:spcPct val="0"/>
              </a:spcBef>
              <a:buFont typeface="Arial" charset="0"/>
              <a:buNone/>
            </a:pPr>
            <a:r>
              <a:t>	meatus is a good example.</a:t>
            </a:r>
          </a:p>
          <a:p>
            <a:pPr>
              <a:lnSpc>
                <a:spcPct val="160000"/>
              </a:lnSpc>
              <a:spcBef>
                <a:spcPct val="0"/>
              </a:spcBef>
              <a:buFont typeface="Arial" charset="0"/>
              <a:buChar char="•"/>
            </a:pPr>
            <a:r>
              <a:t>The </a:t>
            </a:r>
            <a:r>
              <a:rPr b="1">
                <a:solidFill>
                  <a:srgbClr val="0099CC"/>
                </a:solidFill>
              </a:rPr>
              <a:t>trochanters</a:t>
            </a:r>
            <a:r>
              <a:t> are two very </a:t>
            </a:r>
          </a:p>
          <a:p>
            <a:pPr>
              <a:lnSpc>
                <a:spcPct val="160000"/>
              </a:lnSpc>
              <a:spcBef>
                <a:spcPct val="0"/>
              </a:spcBef>
              <a:buFont typeface="Arial" charset="0"/>
              <a:buNone/>
            </a:pPr>
            <a:r>
              <a:t>	large bony projections on the femur.</a:t>
            </a:r>
          </a:p>
          <a:p>
            <a:pPr>
              <a:lnSpc>
                <a:spcPct val="160000"/>
              </a:lnSpc>
              <a:spcBef>
                <a:spcPct val="0"/>
              </a:spcBef>
              <a:buFont typeface="Arial" charset="0"/>
              <a:buChar char="•"/>
            </a:pPr>
            <a:endParaRPr/>
          </a:p>
        </p:txBody>
      </p:sp>
      <p:pic>
        <p:nvPicPr>
          <p:cNvPr id="26627" name="Ink 2"/>
          <p:cNvPicPr>
            <a:picLocks noRot="1" noChangeAspect="1" noEditPoints="1" noChangeArrowheads="1" noChangeShapeType="1"/>
          </p:cNvPicPr>
          <p:nvPr/>
        </p:nvPicPr>
        <p:blipFill>
          <a:blip r:embed="rId3"/>
          <a:srcRect/>
          <a:stretch>
            <a:fillRect/>
          </a:stretch>
        </p:blipFill>
        <p:spPr bwMode="auto">
          <a:xfrm>
            <a:off x="359783063" y="334843438"/>
            <a:ext cx="0" cy="0"/>
          </a:xfrm>
          <a:prstGeom prst="rect">
            <a:avLst/>
          </a:prstGeom>
          <a:noFill/>
          <a:ln w="9525">
            <a:noFill/>
            <a:miter lim="800000"/>
            <a:headEnd/>
            <a:tailEnd/>
          </a:ln>
        </p:spPr>
      </p:pic>
      <p:pic>
        <p:nvPicPr>
          <p:cNvPr id="26628" name="Picture 1" descr="C:\Users\Curtis Home\Pictures\1. Chapters 6-8\Chapter 7 Graphics to send\pap12e_08_13ab_ul modified.png"/>
          <p:cNvPicPr>
            <a:picLocks noChangeAspect="1" noChangeArrowheads="1"/>
          </p:cNvPicPr>
          <p:nvPr/>
        </p:nvPicPr>
        <p:blipFill>
          <a:blip r:embed="rId4" cstate="print">
            <a:clrChange>
              <a:clrFrom>
                <a:srgbClr val="FFFFFF"/>
              </a:clrFrom>
              <a:clrTo>
                <a:srgbClr val="FFFFFF">
                  <a:alpha val="0"/>
                </a:srgbClr>
              </a:clrTo>
            </a:clrChange>
          </a:blip>
          <a:srcRect b="2478"/>
          <a:stretch>
            <a:fillRect/>
          </a:stretch>
        </p:blipFill>
        <p:spPr bwMode="auto">
          <a:xfrm>
            <a:off x="5995988" y="1646238"/>
            <a:ext cx="2995612" cy="4933950"/>
          </a:xfrm>
          <a:prstGeom prst="rect">
            <a:avLst/>
          </a:prstGeom>
          <a:noFill/>
          <a:ln w="9525">
            <a:noFill/>
            <a:miter lim="800000"/>
            <a:headEnd/>
            <a:tailEnd/>
          </a:ln>
        </p:spPr>
      </p:pic>
      <p:pic>
        <p:nvPicPr>
          <p:cNvPr id="26629" name="Picture 2" descr="C:\Users\Curtis Home\Pictures\1. Chapters 6-8\Chapter 7 Graphics to send\pha11e_07_03a_ul modified.png"/>
          <p:cNvPicPr>
            <a:picLocks noChangeAspect="1" noChangeArrowheads="1"/>
          </p:cNvPicPr>
          <p:nvPr/>
        </p:nvPicPr>
        <p:blipFill>
          <a:blip r:embed="rId5" cstate="print"/>
          <a:srcRect/>
          <a:stretch>
            <a:fillRect/>
          </a:stretch>
        </p:blipFill>
        <p:spPr bwMode="auto">
          <a:xfrm>
            <a:off x="990600" y="3621088"/>
            <a:ext cx="3989388" cy="3084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fontAlgn="auto">
              <a:spcAft>
                <a:spcPts val="0"/>
              </a:spcAft>
              <a:defRPr/>
            </a:pPr>
            <a:r>
              <a:rPr smtClean="0"/>
              <a:t>Bones of the Axial Skeleton</a:t>
            </a:r>
            <a:endParaRPr/>
          </a:p>
        </p:txBody>
      </p:sp>
      <p:sp>
        <p:nvSpPr>
          <p:cNvPr id="30722" name="Rectangle 3"/>
          <p:cNvSpPr>
            <a:spLocks noGrp="1" noChangeArrowheads="1"/>
          </p:cNvSpPr>
          <p:nvPr>
            <p:ph idx="1"/>
          </p:nvPr>
        </p:nvSpPr>
        <p:spPr>
          <a:xfrm>
            <a:off x="446088" y="919163"/>
            <a:ext cx="6107112" cy="5791200"/>
          </a:xfrm>
        </p:spPr>
        <p:txBody>
          <a:bodyPr/>
          <a:lstStyle/>
          <a:p>
            <a:pPr>
              <a:spcBef>
                <a:spcPct val="0"/>
              </a:spcBef>
              <a:buFont typeface="Arial" charset="0"/>
              <a:buChar char="•"/>
            </a:pPr>
            <a:r>
              <a:t>There are 80 bones in the central (axial) </a:t>
            </a:r>
          </a:p>
          <a:p>
            <a:pPr>
              <a:spcBef>
                <a:spcPct val="0"/>
              </a:spcBef>
              <a:buFont typeface="Arial" charset="0"/>
              <a:buNone/>
            </a:pPr>
            <a:r>
              <a:t>	skeleton, comprising: </a:t>
            </a:r>
          </a:p>
          <a:p>
            <a:pPr lvl="1">
              <a:spcBef>
                <a:spcPct val="0"/>
              </a:spcBef>
            </a:pPr>
            <a:r>
              <a:rPr b="1">
                <a:solidFill>
                  <a:srgbClr val="0099CC"/>
                </a:solidFill>
              </a:rPr>
              <a:t>Skull</a:t>
            </a:r>
          </a:p>
          <a:p>
            <a:pPr lvl="1">
              <a:spcBef>
                <a:spcPct val="0"/>
              </a:spcBef>
            </a:pPr>
            <a:r>
              <a:rPr b="1">
                <a:solidFill>
                  <a:srgbClr val="0099CC"/>
                </a:solidFill>
              </a:rPr>
              <a:t>Vertebral column </a:t>
            </a:r>
            <a:r>
              <a:t>(including the </a:t>
            </a:r>
          </a:p>
          <a:p>
            <a:pPr lvl="1">
              <a:spcBef>
                <a:spcPct val="0"/>
              </a:spcBef>
              <a:buFont typeface="Wingdings" pitchFamily="2" charset="2"/>
              <a:buNone/>
            </a:pPr>
            <a:r>
              <a:t>	sacrum)</a:t>
            </a:r>
          </a:p>
          <a:p>
            <a:pPr lvl="1">
              <a:spcBef>
                <a:spcPct val="0"/>
              </a:spcBef>
            </a:pPr>
            <a:r>
              <a:rPr b="1">
                <a:solidFill>
                  <a:srgbClr val="0099CC"/>
                </a:solidFill>
              </a:rPr>
              <a:t>Ribs</a:t>
            </a:r>
            <a:r>
              <a:t> </a:t>
            </a:r>
          </a:p>
          <a:p>
            <a:pPr lvl="1">
              <a:spcBef>
                <a:spcPct val="0"/>
              </a:spcBef>
            </a:pPr>
            <a:r>
              <a:rPr b="1">
                <a:solidFill>
                  <a:srgbClr val="0099CC"/>
                </a:solidFill>
              </a:rPr>
              <a:t>Sternum</a:t>
            </a:r>
          </a:p>
        </p:txBody>
      </p:sp>
      <p:pic>
        <p:nvPicPr>
          <p:cNvPr id="30723" name="Picture 1" descr="C:\Users\Curtis Home\Pictures\1. Chapters 6-8\Chapter 7 Graphics to send\pha11e_07_01ab_ul modified.png"/>
          <p:cNvPicPr>
            <a:picLocks noChangeAspect="1" noChangeArrowheads="1"/>
          </p:cNvPicPr>
          <p:nvPr/>
        </p:nvPicPr>
        <p:blipFill>
          <a:blip r:embed="rId3" cstate="print"/>
          <a:srcRect/>
          <a:stretch>
            <a:fillRect/>
          </a:stretch>
        </p:blipFill>
        <p:spPr bwMode="auto">
          <a:xfrm>
            <a:off x="6437313" y="1143000"/>
            <a:ext cx="2249487"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fontAlgn="auto">
              <a:spcAft>
                <a:spcPts val="0"/>
              </a:spcAft>
              <a:defRPr/>
            </a:pPr>
            <a:r>
              <a:rPr smtClean="0"/>
              <a:t>Bones of the Skull</a:t>
            </a:r>
          </a:p>
        </p:txBody>
      </p:sp>
      <p:sp>
        <p:nvSpPr>
          <p:cNvPr id="14340" name="Rectangle 3"/>
          <p:cNvSpPr>
            <a:spLocks noGrp="1" noChangeArrowheads="1"/>
          </p:cNvSpPr>
          <p:nvPr>
            <p:ph type="body" idx="1"/>
          </p:nvPr>
        </p:nvSpPr>
        <p:spPr>
          <a:xfrm>
            <a:off x="409575" y="895350"/>
            <a:ext cx="8361363" cy="5791200"/>
          </a:xfrm>
        </p:spPr>
        <p:txBody>
          <a:bodyPr rtlCol="0">
            <a:normAutofit lnSpcReduction="10000"/>
          </a:bodyPr>
          <a:lstStyle/>
          <a:p>
            <a:pPr fontAlgn="auto">
              <a:spcAft>
                <a:spcPts val="0"/>
              </a:spcAft>
              <a:defRPr/>
            </a:pPr>
            <a:r>
              <a:t>The skull protects and </a:t>
            </a:r>
            <a:r>
              <a:rPr/>
              <a:t>supports the brain </a:t>
            </a:r>
            <a:r>
              <a:t>and special </a:t>
            </a:r>
            <a:r>
              <a:rPr/>
              <a:t>sense </a:t>
            </a:r>
            <a:r>
              <a:t>organs. </a:t>
            </a:r>
          </a:p>
          <a:p>
            <a:pPr fontAlgn="auto">
              <a:spcAft>
                <a:spcPts val="0"/>
              </a:spcAft>
              <a:defRPr/>
            </a:pPr>
            <a:r>
              <a:t>Besides forming the large cranial cavity, the skull also forms several smaller cavities.</a:t>
            </a:r>
          </a:p>
          <a:p>
            <a:pPr lvl="1" fontAlgn="auto">
              <a:spcAft>
                <a:spcPts val="0"/>
              </a:spcAft>
              <a:defRPr/>
            </a:pPr>
            <a:r>
              <a:t>Nasal cavity</a:t>
            </a:r>
          </a:p>
          <a:p>
            <a:pPr lvl="1" fontAlgn="auto">
              <a:spcAft>
                <a:spcPts val="0"/>
              </a:spcAft>
              <a:defRPr/>
            </a:pPr>
            <a:r>
              <a:t>Orbits (eye sockets)</a:t>
            </a:r>
          </a:p>
          <a:p>
            <a:pPr lvl="1" fontAlgn="auto">
              <a:spcAft>
                <a:spcPts val="0"/>
              </a:spcAft>
              <a:defRPr/>
            </a:pPr>
            <a:r>
              <a:t>Paranasal sinuses </a:t>
            </a:r>
          </a:p>
          <a:p>
            <a:pPr lvl="1" fontAlgn="auto">
              <a:spcAft>
                <a:spcPts val="0"/>
              </a:spcAft>
              <a:defRPr/>
            </a:pPr>
            <a:r>
              <a:t>Small cavities which house organs involved in hearing and equilibrium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C:\Users\Curtis Home\Pictures\1. Chapters 6-8\Chapter 7 Graphics to send\pha11e_07_03a_ul modified1.png"/>
          <p:cNvPicPr>
            <a:picLocks noChangeAspect="1" noChangeArrowheads="1"/>
          </p:cNvPicPr>
          <p:nvPr/>
        </p:nvPicPr>
        <p:blipFill>
          <a:blip r:embed="rId2" cstate="print"/>
          <a:srcRect b="10939"/>
          <a:stretch>
            <a:fillRect/>
          </a:stretch>
        </p:blipFill>
        <p:spPr bwMode="auto">
          <a:xfrm>
            <a:off x="2379663" y="1828800"/>
            <a:ext cx="6403975" cy="4191000"/>
          </a:xfrm>
          <a:prstGeom prst="rect">
            <a:avLst/>
          </a:prstGeom>
          <a:noFill/>
          <a:ln w="9525">
            <a:noFill/>
            <a:miter lim="800000"/>
            <a:headEnd/>
            <a:tailEnd/>
          </a:ln>
        </p:spPr>
      </p:pic>
      <p:sp>
        <p:nvSpPr>
          <p:cNvPr id="33794" name="TextBox 6"/>
          <p:cNvSpPr txBox="1">
            <a:spLocks noChangeArrowheads="1"/>
          </p:cNvSpPr>
          <p:nvPr/>
        </p:nvSpPr>
        <p:spPr bwMode="auto">
          <a:xfrm>
            <a:off x="7977188" y="4543425"/>
            <a:ext cx="862012" cy="693738"/>
          </a:xfrm>
          <a:prstGeom prst="rect">
            <a:avLst/>
          </a:prstGeom>
          <a:noFill/>
          <a:ln w="9525">
            <a:noFill/>
            <a:miter lim="800000"/>
            <a:headEnd/>
            <a:tailEnd/>
          </a:ln>
        </p:spPr>
        <p:txBody>
          <a:bodyPr>
            <a:spAutoFit/>
          </a:bodyPr>
          <a:lstStyle/>
          <a:p>
            <a:pPr algn="ctr">
              <a:lnSpc>
                <a:spcPct val="114000"/>
              </a:lnSpc>
              <a:buClr>
                <a:schemeClr val="hlink"/>
              </a:buClr>
              <a:buSzPct val="55000"/>
              <a:buFont typeface="Wingdings" pitchFamily="2" charset="2"/>
              <a:buNone/>
            </a:pPr>
            <a:r>
              <a:rPr lang="en-US" sz="1800">
                <a:latin typeface="Sylfaen" pitchFamily="18" charset="0"/>
              </a:rPr>
              <a:t>Facial bones</a:t>
            </a:r>
          </a:p>
        </p:txBody>
      </p:sp>
      <p:sp>
        <p:nvSpPr>
          <p:cNvPr id="6" name="Right Brace 5"/>
          <p:cNvSpPr/>
          <p:nvPr/>
        </p:nvSpPr>
        <p:spPr>
          <a:xfrm>
            <a:off x="7332663" y="3725863"/>
            <a:ext cx="644525" cy="2305050"/>
          </a:xfrm>
          <a:prstGeom prst="rightBrace">
            <a:avLst>
              <a:gd name="adj1" fmla="val 39502"/>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5" name="Left Brace 4"/>
          <p:cNvSpPr/>
          <p:nvPr/>
        </p:nvSpPr>
        <p:spPr>
          <a:xfrm>
            <a:off x="3241675" y="2312988"/>
            <a:ext cx="644525" cy="3048000"/>
          </a:xfrm>
          <a:prstGeom prst="leftBrace">
            <a:avLst>
              <a:gd name="adj1" fmla="val 40919"/>
              <a:gd name="adj2" fmla="val 5039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33797" name="TextBox 7"/>
          <p:cNvSpPr txBox="1">
            <a:spLocks noChangeArrowheads="1"/>
          </p:cNvSpPr>
          <p:nvPr/>
        </p:nvSpPr>
        <p:spPr bwMode="auto">
          <a:xfrm>
            <a:off x="2209800" y="3449638"/>
            <a:ext cx="1031875" cy="866775"/>
          </a:xfrm>
          <a:prstGeom prst="rect">
            <a:avLst/>
          </a:prstGeom>
          <a:noFill/>
          <a:ln w="9525">
            <a:noFill/>
            <a:miter lim="800000"/>
            <a:headEnd/>
            <a:tailEnd/>
          </a:ln>
        </p:spPr>
        <p:txBody>
          <a:bodyPr>
            <a:spAutoFit/>
          </a:bodyPr>
          <a:lstStyle/>
          <a:p>
            <a:pPr algn="ctr">
              <a:lnSpc>
                <a:spcPct val="114000"/>
              </a:lnSpc>
              <a:buClr>
                <a:schemeClr val="hlink"/>
              </a:buClr>
              <a:buSzPct val="55000"/>
              <a:buFont typeface="Wingdings" pitchFamily="2" charset="2"/>
              <a:buNone/>
            </a:pPr>
            <a:r>
              <a:rPr lang="en-US" sz="1800">
                <a:latin typeface="Sylfaen" pitchFamily="18" charset="0"/>
              </a:rPr>
              <a:t>Cranial bones</a:t>
            </a:r>
          </a:p>
        </p:txBody>
      </p:sp>
      <p:sp>
        <p:nvSpPr>
          <p:cNvPr id="14339" name="Rectangle 2"/>
          <p:cNvSpPr>
            <a:spLocks noGrp="1" noChangeArrowheads="1"/>
          </p:cNvSpPr>
          <p:nvPr>
            <p:ph type="title"/>
          </p:nvPr>
        </p:nvSpPr>
        <p:spPr/>
        <p:txBody>
          <a:bodyPr/>
          <a:lstStyle/>
          <a:p>
            <a:pPr fontAlgn="auto">
              <a:spcAft>
                <a:spcPts val="0"/>
              </a:spcAft>
              <a:defRPr/>
            </a:pPr>
            <a:r>
              <a:rPr smtClean="0"/>
              <a:t>Bones of the Skull</a:t>
            </a:r>
          </a:p>
        </p:txBody>
      </p:sp>
      <p:sp>
        <p:nvSpPr>
          <p:cNvPr id="33799" name="Content Placeholder 12"/>
          <p:cNvSpPr>
            <a:spLocks noGrp="1"/>
          </p:cNvSpPr>
          <p:nvPr>
            <p:ph idx="1"/>
          </p:nvPr>
        </p:nvSpPr>
        <p:spPr>
          <a:xfrm>
            <a:off x="446088" y="977900"/>
            <a:ext cx="8534400" cy="2128838"/>
          </a:xfrm>
        </p:spPr>
        <p:txBody>
          <a:bodyPr/>
          <a:lstStyle/>
          <a:p>
            <a:pPr>
              <a:spcBef>
                <a:spcPct val="0"/>
              </a:spcBef>
              <a:buFont typeface="Arial" charset="0"/>
              <a:buChar char="•"/>
            </a:pPr>
            <a:r>
              <a:t>The bones of the skull are grouped into two categories:</a:t>
            </a:r>
          </a:p>
          <a:p>
            <a:pPr lvl="1">
              <a:spcBef>
                <a:spcPct val="0"/>
              </a:spcBef>
            </a:pPr>
            <a:r>
              <a:t>Cranial bones</a:t>
            </a:r>
          </a:p>
          <a:p>
            <a:pPr lvl="1">
              <a:spcBef>
                <a:spcPct val="0"/>
              </a:spcBef>
            </a:pPr>
            <a:r>
              <a:t>Facial bones</a:t>
            </a:r>
          </a:p>
          <a:p>
            <a:pPr>
              <a:spcBef>
                <a:spcPct val="0"/>
              </a:spcBef>
              <a:buFont typeface="Arial" charset="0"/>
              <a:buChar char="•"/>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fontAlgn="auto">
              <a:spcAft>
                <a:spcPts val="0"/>
              </a:spcAft>
              <a:defRPr/>
            </a:pPr>
            <a:r>
              <a:rPr smtClean="0"/>
              <a:t>Bones of the Skull</a:t>
            </a:r>
            <a:endParaRPr/>
          </a:p>
        </p:txBody>
      </p:sp>
      <p:sp>
        <p:nvSpPr>
          <p:cNvPr id="40963" name="Rectangle 3"/>
          <p:cNvSpPr>
            <a:spLocks noGrp="1" noChangeArrowheads="1"/>
          </p:cNvSpPr>
          <p:nvPr>
            <p:ph idx="1"/>
          </p:nvPr>
        </p:nvSpPr>
        <p:spPr>
          <a:xfrm>
            <a:off x="446088" y="1038225"/>
            <a:ext cx="4202112" cy="4872038"/>
          </a:xfrm>
        </p:spPr>
        <p:txBody>
          <a:bodyPr/>
          <a:lstStyle/>
          <a:p>
            <a:pPr>
              <a:lnSpc>
                <a:spcPct val="145000"/>
              </a:lnSpc>
              <a:spcBef>
                <a:spcPct val="0"/>
              </a:spcBef>
              <a:buFont typeface="Arial" charset="0"/>
              <a:buChar char="•"/>
            </a:pPr>
            <a:r>
              <a:rPr b="1">
                <a:solidFill>
                  <a:srgbClr val="0099CC"/>
                </a:solidFill>
              </a:rPr>
              <a:t>8 Cranial Bones</a:t>
            </a:r>
          </a:p>
          <a:p>
            <a:pPr>
              <a:lnSpc>
                <a:spcPct val="145000"/>
              </a:lnSpc>
              <a:spcBef>
                <a:spcPct val="0"/>
              </a:spcBef>
              <a:buFont typeface="Arial" charset="0"/>
              <a:buNone/>
            </a:pPr>
            <a:r>
              <a:rPr b="1">
                <a:solidFill>
                  <a:srgbClr val="0099CC"/>
                </a:solidFill>
              </a:rPr>
              <a:t>	</a:t>
            </a:r>
            <a:r>
              <a:t>(Bones of the Braincase)</a:t>
            </a:r>
          </a:p>
          <a:p>
            <a:pPr lvl="1">
              <a:lnSpc>
                <a:spcPct val="145000"/>
              </a:lnSpc>
              <a:spcBef>
                <a:spcPct val="0"/>
              </a:spcBef>
            </a:pPr>
            <a:r>
              <a:t>Frontal bone (1) </a:t>
            </a:r>
          </a:p>
          <a:p>
            <a:pPr lvl="1">
              <a:lnSpc>
                <a:spcPct val="145000"/>
              </a:lnSpc>
              <a:spcBef>
                <a:spcPct val="0"/>
              </a:spcBef>
            </a:pPr>
            <a:r>
              <a:t>Parietal bone (2)</a:t>
            </a:r>
          </a:p>
          <a:p>
            <a:pPr lvl="1">
              <a:lnSpc>
                <a:spcPct val="145000"/>
              </a:lnSpc>
              <a:spcBef>
                <a:spcPct val="0"/>
              </a:spcBef>
            </a:pPr>
            <a:r>
              <a:t>Temporal bone (2)</a:t>
            </a:r>
          </a:p>
          <a:p>
            <a:pPr lvl="1">
              <a:lnSpc>
                <a:spcPct val="145000"/>
              </a:lnSpc>
              <a:spcBef>
                <a:spcPct val="0"/>
              </a:spcBef>
            </a:pPr>
            <a:r>
              <a:t>Occipital bone (1)</a:t>
            </a:r>
          </a:p>
          <a:p>
            <a:pPr lvl="1">
              <a:lnSpc>
                <a:spcPct val="145000"/>
              </a:lnSpc>
              <a:spcBef>
                <a:spcPct val="0"/>
              </a:spcBef>
            </a:pPr>
            <a:r>
              <a:t>Sphenoid bone (1)</a:t>
            </a:r>
          </a:p>
          <a:p>
            <a:pPr lvl="1">
              <a:lnSpc>
                <a:spcPct val="145000"/>
              </a:lnSpc>
              <a:spcBef>
                <a:spcPct val="0"/>
              </a:spcBef>
            </a:pPr>
            <a:r>
              <a:t>Ethmoid bone (1)</a:t>
            </a:r>
          </a:p>
          <a:p>
            <a:pPr>
              <a:lnSpc>
                <a:spcPct val="145000"/>
              </a:lnSpc>
              <a:spcBef>
                <a:spcPct val="0"/>
              </a:spcBef>
              <a:buFont typeface="Arial" charset="0"/>
              <a:buChar char="•"/>
            </a:pPr>
            <a:endParaRPr/>
          </a:p>
        </p:txBody>
      </p:sp>
      <p:sp>
        <p:nvSpPr>
          <p:cNvPr id="34819" name="Rectangle 4"/>
          <p:cNvSpPr>
            <a:spLocks noGrp="1" noChangeArrowheads="1"/>
          </p:cNvSpPr>
          <p:nvPr>
            <p:ph sz="half" idx="4294967295"/>
          </p:nvPr>
        </p:nvSpPr>
        <p:spPr>
          <a:xfrm>
            <a:off x="4613275" y="966788"/>
            <a:ext cx="4038600" cy="5638800"/>
          </a:xfrm>
        </p:spPr>
        <p:txBody>
          <a:bodyPr/>
          <a:lstStyle/>
          <a:p>
            <a:pPr>
              <a:lnSpc>
                <a:spcPct val="155000"/>
              </a:lnSpc>
            </a:pPr>
            <a:r>
              <a:rPr lang="en-US" b="1" smtClean="0">
                <a:solidFill>
                  <a:srgbClr val="0099CC"/>
                </a:solidFill>
              </a:rPr>
              <a:t>14 Facial Bones</a:t>
            </a:r>
          </a:p>
          <a:p>
            <a:pPr lvl="1">
              <a:lnSpc>
                <a:spcPct val="155000"/>
              </a:lnSpc>
            </a:pPr>
            <a:r>
              <a:rPr lang="en-US" smtClean="0"/>
              <a:t>Mandible (1)</a:t>
            </a:r>
          </a:p>
          <a:p>
            <a:pPr lvl="1">
              <a:lnSpc>
                <a:spcPct val="155000"/>
              </a:lnSpc>
            </a:pPr>
            <a:r>
              <a:rPr lang="en-US" smtClean="0"/>
              <a:t>Maxilla (2)</a:t>
            </a:r>
          </a:p>
          <a:p>
            <a:pPr lvl="1">
              <a:lnSpc>
                <a:spcPct val="155000"/>
              </a:lnSpc>
            </a:pPr>
            <a:r>
              <a:rPr lang="en-US" smtClean="0"/>
              <a:t>Zygomatic bone (2)</a:t>
            </a:r>
          </a:p>
          <a:p>
            <a:pPr lvl="1">
              <a:lnSpc>
                <a:spcPct val="155000"/>
              </a:lnSpc>
            </a:pPr>
            <a:r>
              <a:rPr lang="en-US" smtClean="0"/>
              <a:t>Nasal bones (2)</a:t>
            </a:r>
          </a:p>
          <a:p>
            <a:pPr lvl="1">
              <a:lnSpc>
                <a:spcPct val="155000"/>
              </a:lnSpc>
            </a:pPr>
            <a:r>
              <a:rPr lang="en-US" smtClean="0"/>
              <a:t>Lacrimal bones (2)</a:t>
            </a:r>
          </a:p>
          <a:p>
            <a:pPr lvl="1">
              <a:lnSpc>
                <a:spcPct val="155000"/>
              </a:lnSpc>
            </a:pPr>
            <a:r>
              <a:rPr lang="en-US" smtClean="0"/>
              <a:t>Palatine bones  (2)</a:t>
            </a:r>
          </a:p>
          <a:p>
            <a:pPr lvl="1">
              <a:lnSpc>
                <a:spcPct val="155000"/>
              </a:lnSpc>
            </a:pPr>
            <a:r>
              <a:rPr lang="en-US" smtClean="0"/>
              <a:t>Inf. Nasal conchae  (2)</a:t>
            </a:r>
          </a:p>
          <a:p>
            <a:pPr lvl="1">
              <a:lnSpc>
                <a:spcPct val="155000"/>
              </a:lnSpc>
            </a:pPr>
            <a:r>
              <a:rPr lang="en-US" smtClean="0"/>
              <a:t>Vomer (1)</a:t>
            </a:r>
          </a:p>
          <a:p>
            <a:pPr>
              <a:lnSpc>
                <a:spcPct val="155000"/>
              </a:lnSpc>
            </a:pPr>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C:\Users\Curtis Home\Pictures\1. Chapters 6-8\Chapter 7 Graphics to send\Bones of the braincase.png"/>
          <p:cNvPicPr>
            <a:picLocks noChangeAspect="1" noChangeArrowheads="1"/>
          </p:cNvPicPr>
          <p:nvPr/>
        </p:nvPicPr>
        <p:blipFill>
          <a:blip r:embed="rId3" cstate="print"/>
          <a:srcRect/>
          <a:stretch>
            <a:fillRect/>
          </a:stretch>
        </p:blipFill>
        <p:spPr bwMode="auto">
          <a:xfrm>
            <a:off x="4038600" y="1101725"/>
            <a:ext cx="4883150" cy="5402263"/>
          </a:xfrm>
          <a:prstGeom prst="rect">
            <a:avLst/>
          </a:prstGeom>
          <a:noFill/>
          <a:ln w="9525">
            <a:noFill/>
            <a:miter lim="800000"/>
            <a:headEnd/>
            <a:tailEnd/>
          </a:ln>
        </p:spPr>
      </p:pic>
      <p:sp>
        <p:nvSpPr>
          <p:cNvPr id="40962" name="Rectangle 2"/>
          <p:cNvSpPr>
            <a:spLocks noGrp="1" noChangeArrowheads="1"/>
          </p:cNvSpPr>
          <p:nvPr>
            <p:ph type="title"/>
          </p:nvPr>
        </p:nvSpPr>
        <p:spPr/>
        <p:txBody>
          <a:bodyPr/>
          <a:lstStyle/>
          <a:p>
            <a:pPr fontAlgn="auto">
              <a:spcAft>
                <a:spcPts val="0"/>
              </a:spcAft>
              <a:defRPr/>
            </a:pPr>
            <a:r>
              <a:rPr smtClean="0"/>
              <a:t>Bones of the Skull</a:t>
            </a:r>
            <a:endParaRPr/>
          </a:p>
        </p:txBody>
      </p:sp>
      <p:sp>
        <p:nvSpPr>
          <p:cNvPr id="36867" name="Rectangle 3"/>
          <p:cNvSpPr>
            <a:spLocks noGrp="1" noChangeArrowheads="1"/>
          </p:cNvSpPr>
          <p:nvPr>
            <p:ph idx="1"/>
          </p:nvPr>
        </p:nvSpPr>
        <p:spPr>
          <a:xfrm>
            <a:off x="446088" y="919163"/>
            <a:ext cx="4049712" cy="5791200"/>
          </a:xfrm>
        </p:spPr>
        <p:txBody>
          <a:bodyPr/>
          <a:lstStyle/>
          <a:p>
            <a:pPr>
              <a:spcBef>
                <a:spcPct val="0"/>
              </a:spcBef>
              <a:buFont typeface="Arial" charset="0"/>
              <a:buChar char="•"/>
            </a:pPr>
            <a:r>
              <a:rPr dirty="0"/>
              <a:t>The braincase  (</a:t>
            </a:r>
            <a:r>
              <a:rPr dirty="0" err="1"/>
              <a:t>neuro</a:t>
            </a:r>
            <a:r>
              <a:rPr dirty="0" err="1">
                <a:solidFill>
                  <a:srgbClr val="0099CC"/>
                </a:solidFill>
              </a:rPr>
              <a:t>cranium</a:t>
            </a:r>
            <a:r>
              <a:rPr dirty="0"/>
              <a:t>) has 8 bones:  Single frontal, occipital (not shown on this graphic), </a:t>
            </a:r>
            <a:r>
              <a:rPr dirty="0" err="1"/>
              <a:t>ethmoid</a:t>
            </a:r>
            <a:r>
              <a:rPr dirty="0"/>
              <a:t>, and sphenoid bones, and paired temporal and parietal bones.	</a:t>
            </a:r>
          </a:p>
          <a:p>
            <a:pPr>
              <a:spcBef>
                <a:spcPct val="0"/>
              </a:spcBef>
              <a:buFont typeface="Arial" charset="0"/>
              <a:buChar char="•"/>
            </a:pP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66801"/>
            <a:ext cx="6705600" cy="1600199"/>
          </a:xfrm>
        </p:spPr>
        <p:txBody>
          <a:bodyPr/>
          <a:lstStyle/>
          <a:p>
            <a:r>
              <a:rPr lang="en-US" dirty="0" smtClean="0"/>
              <a:t>Chapter 7</a:t>
            </a:r>
            <a:endParaRPr lang="en-US" dirty="0"/>
          </a:p>
        </p:txBody>
      </p:sp>
      <p:sp>
        <p:nvSpPr>
          <p:cNvPr id="3" name="Subtitle 2"/>
          <p:cNvSpPr>
            <a:spLocks noGrp="1"/>
          </p:cNvSpPr>
          <p:nvPr>
            <p:ph type="subTitle" idx="1"/>
          </p:nvPr>
        </p:nvSpPr>
        <p:spPr>
          <a:xfrm>
            <a:off x="0" y="2971800"/>
            <a:ext cx="5257800" cy="1752600"/>
          </a:xfrm>
        </p:spPr>
        <p:txBody>
          <a:bodyPr/>
          <a:lstStyle/>
          <a:p>
            <a:pPr>
              <a:lnSpc>
                <a:spcPct val="125000"/>
              </a:lnSpc>
            </a:pPr>
            <a:r>
              <a:rPr lang="en-US" dirty="0" smtClean="0"/>
              <a:t>The Axial</a:t>
            </a:r>
          </a:p>
          <a:p>
            <a:pPr>
              <a:lnSpc>
                <a:spcPct val="125000"/>
              </a:lnSpc>
            </a:pPr>
            <a:r>
              <a:rPr lang="en-US" dirty="0" smtClean="0"/>
              <a:t>Skeleton</a:t>
            </a:r>
            <a:endParaRPr lang="en-US" dirty="0"/>
          </a:p>
        </p:txBody>
      </p:sp>
      <p:pic>
        <p:nvPicPr>
          <p:cNvPr id="1026" name="Picture 2" descr="C:\Users\Curtis Home\Pictures\1. Chapters 6-8\Slully modified transperent background.png"/>
          <p:cNvPicPr>
            <a:picLocks noChangeAspect="1" noChangeArrowheads="1"/>
          </p:cNvPicPr>
          <p:nvPr/>
        </p:nvPicPr>
        <p:blipFill>
          <a:blip r:embed="rId3" cstate="print"/>
          <a:srcRect/>
          <a:stretch>
            <a:fillRect/>
          </a:stretch>
        </p:blipFill>
        <p:spPr bwMode="auto">
          <a:xfrm>
            <a:off x="4876800" y="330200"/>
            <a:ext cx="3962400" cy="6044339"/>
          </a:xfrm>
          <a:prstGeom prst="rect">
            <a:avLst/>
          </a:prstGeom>
          <a:noFill/>
        </p:spPr>
      </p:pic>
      <p:sp>
        <p:nvSpPr>
          <p:cNvPr id="2049" name="Rectangle 1"/>
          <p:cNvSpPr>
            <a:spLocks noChangeArrowheads="1"/>
          </p:cNvSpPr>
          <p:nvPr/>
        </p:nvSpPr>
        <p:spPr bwMode="auto">
          <a:xfrm rot="10800000" flipV="1">
            <a:off x="-1" y="6159375"/>
            <a:ext cx="513867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Times New Roman" pitchFamily="18" charset="0"/>
                <a:cs typeface="Calibri" pitchFamily="34" charset="0"/>
              </a:rPr>
              <a:t>Lecture slides prepared by Curtis </a:t>
            </a:r>
            <a:r>
              <a:rPr kumimoji="0" lang="en-US" sz="1400" b="0" i="0" u="none" strike="noStrike" cap="none" normalizeH="0" baseline="0" dirty="0" err="1" smtClean="0">
                <a:ln>
                  <a:noFill/>
                </a:ln>
                <a:effectLst/>
                <a:latin typeface="Calibri" pitchFamily="34" charset="0"/>
                <a:ea typeface="Times New Roman" pitchFamily="18" charset="0"/>
                <a:cs typeface="Calibri" pitchFamily="34" charset="0"/>
              </a:rPr>
              <a:t>DeFriez</a:t>
            </a:r>
            <a:r>
              <a:rPr kumimoji="0" lang="en-US" sz="1400" b="0" i="0" u="none" strike="noStrike" cap="none" normalizeH="0" baseline="0" dirty="0" smtClean="0">
                <a:ln>
                  <a:noFill/>
                </a:ln>
                <a:effectLst/>
                <a:latin typeface="Calibri" pitchFamily="34" charset="0"/>
                <a:ea typeface="Times New Roman" pitchFamily="18" charset="0"/>
                <a:cs typeface="Calibri" pitchFamily="34" charset="0"/>
              </a:rPr>
              <a:t>, Weber State University</a:t>
            </a:r>
            <a:endParaRPr kumimoji="0" lang="en-US" sz="14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fontAlgn="auto">
              <a:spcAft>
                <a:spcPts val="0"/>
              </a:spcAft>
              <a:defRPr/>
            </a:pPr>
            <a:r>
              <a:rPr smtClean="0"/>
              <a:t>Bones of the Skull</a:t>
            </a:r>
            <a:endParaRPr/>
          </a:p>
        </p:txBody>
      </p:sp>
      <p:pic>
        <p:nvPicPr>
          <p:cNvPr id="38914" name="Picture 2" descr="C:\Users\Curtis Home\Pictures\1. Chapters 6-8\pha11e_07_03a_ul.jpg"/>
          <p:cNvPicPr>
            <a:picLocks noChangeAspect="1" noChangeArrowheads="1"/>
          </p:cNvPicPr>
          <p:nvPr/>
        </p:nvPicPr>
        <p:blipFill>
          <a:blip r:embed="rId3" cstate="print"/>
          <a:srcRect b="2171"/>
          <a:stretch>
            <a:fillRect/>
          </a:stretch>
        </p:blipFill>
        <p:spPr bwMode="auto">
          <a:xfrm>
            <a:off x="2286000" y="1487488"/>
            <a:ext cx="5040313" cy="4687887"/>
          </a:xfrm>
          <a:prstGeom prst="rect">
            <a:avLst/>
          </a:prstGeom>
          <a:noFill/>
          <a:ln w="9525">
            <a:noFill/>
            <a:miter lim="800000"/>
            <a:headEnd/>
            <a:tailEnd/>
          </a:ln>
        </p:spPr>
      </p:pic>
      <p:sp>
        <p:nvSpPr>
          <p:cNvPr id="38915" name="TextBox 14"/>
          <p:cNvSpPr txBox="1">
            <a:spLocks noChangeArrowheads="1"/>
          </p:cNvSpPr>
          <p:nvPr/>
        </p:nvSpPr>
        <p:spPr bwMode="auto">
          <a:xfrm>
            <a:off x="239713" y="1784350"/>
            <a:ext cx="1752600" cy="450850"/>
          </a:xfrm>
          <a:prstGeom prst="rect">
            <a:avLst/>
          </a:prstGeom>
          <a:noFill/>
          <a:ln w="9525">
            <a:noFill/>
            <a:miter lim="800000"/>
            <a:headEnd/>
            <a:tailEnd/>
          </a:ln>
        </p:spPr>
        <p:txBody>
          <a:bodyPr>
            <a:spAutoFit/>
          </a:bodyPr>
          <a:lstStyle/>
          <a:p>
            <a:pPr>
              <a:lnSpc>
                <a:spcPct val="120000"/>
              </a:lnSpc>
              <a:spcBef>
                <a:spcPct val="20000"/>
              </a:spcBef>
              <a:buClr>
                <a:schemeClr val="hlink"/>
              </a:buClr>
              <a:buSzPct val="55000"/>
              <a:buFont typeface="Wingdings" pitchFamily="2" charset="2"/>
              <a:buNone/>
            </a:pPr>
            <a:r>
              <a:rPr lang="en-US" sz="2000">
                <a:latin typeface="Sylfaen" pitchFamily="18" charset="0"/>
              </a:rPr>
              <a:t>Parietal bone</a:t>
            </a:r>
          </a:p>
        </p:txBody>
      </p:sp>
      <p:sp>
        <p:nvSpPr>
          <p:cNvPr id="38916" name="TextBox 15"/>
          <p:cNvSpPr txBox="1">
            <a:spLocks noChangeArrowheads="1"/>
          </p:cNvSpPr>
          <p:nvPr/>
        </p:nvSpPr>
        <p:spPr bwMode="auto">
          <a:xfrm>
            <a:off x="6553200" y="1258888"/>
            <a:ext cx="1752600" cy="441325"/>
          </a:xfrm>
          <a:prstGeom prst="rect">
            <a:avLst/>
          </a:prstGeom>
          <a:noFill/>
          <a:ln w="9525">
            <a:noFill/>
            <a:miter lim="800000"/>
            <a:headEnd/>
            <a:tailEnd/>
          </a:ln>
        </p:spPr>
        <p:txBody>
          <a:bodyPr>
            <a:spAutoFit/>
          </a:bodyPr>
          <a:lstStyle/>
          <a:p>
            <a:pPr algn="ctr">
              <a:lnSpc>
                <a:spcPct val="120000"/>
              </a:lnSpc>
              <a:spcBef>
                <a:spcPct val="20000"/>
              </a:spcBef>
              <a:buClr>
                <a:schemeClr val="hlink"/>
              </a:buClr>
              <a:buSzPct val="55000"/>
              <a:buFont typeface="Wingdings" pitchFamily="2" charset="2"/>
              <a:buNone/>
            </a:pPr>
            <a:r>
              <a:rPr lang="en-US" sz="2000">
                <a:latin typeface="Sylfaen" pitchFamily="18" charset="0"/>
              </a:rPr>
              <a:t>Frontal bone</a:t>
            </a:r>
          </a:p>
        </p:txBody>
      </p:sp>
      <p:sp>
        <p:nvSpPr>
          <p:cNvPr id="38917" name="TextBox 16"/>
          <p:cNvSpPr txBox="1">
            <a:spLocks noChangeArrowheads="1"/>
          </p:cNvSpPr>
          <p:nvPr/>
        </p:nvSpPr>
        <p:spPr bwMode="auto">
          <a:xfrm>
            <a:off x="838200" y="4840288"/>
            <a:ext cx="1752600" cy="441325"/>
          </a:xfrm>
          <a:prstGeom prst="rect">
            <a:avLst/>
          </a:prstGeom>
          <a:noFill/>
          <a:ln w="9525">
            <a:noFill/>
            <a:miter lim="800000"/>
            <a:headEnd/>
            <a:tailEnd/>
          </a:ln>
        </p:spPr>
        <p:txBody>
          <a:bodyPr>
            <a:spAutoFit/>
          </a:bodyPr>
          <a:lstStyle/>
          <a:p>
            <a:pPr algn="ctr">
              <a:lnSpc>
                <a:spcPct val="120000"/>
              </a:lnSpc>
              <a:spcBef>
                <a:spcPct val="20000"/>
              </a:spcBef>
              <a:buClr>
                <a:schemeClr val="hlink"/>
              </a:buClr>
              <a:buSzPct val="55000"/>
              <a:buFont typeface="Wingdings" pitchFamily="2" charset="2"/>
              <a:buNone/>
            </a:pPr>
            <a:r>
              <a:rPr lang="en-US" sz="2000">
                <a:latin typeface="Sylfaen" pitchFamily="18" charset="0"/>
              </a:rPr>
              <a:t>Occipital bone</a:t>
            </a:r>
          </a:p>
        </p:txBody>
      </p:sp>
      <p:sp>
        <p:nvSpPr>
          <p:cNvPr id="38918" name="TextBox 17"/>
          <p:cNvSpPr txBox="1">
            <a:spLocks noChangeArrowheads="1"/>
          </p:cNvSpPr>
          <p:nvPr/>
        </p:nvSpPr>
        <p:spPr bwMode="auto">
          <a:xfrm>
            <a:off x="239713" y="3313113"/>
            <a:ext cx="1981200" cy="461962"/>
          </a:xfrm>
          <a:prstGeom prst="rect">
            <a:avLst/>
          </a:prstGeom>
          <a:noFill/>
          <a:ln w="9525">
            <a:noFill/>
            <a:miter lim="800000"/>
            <a:headEnd/>
            <a:tailEnd/>
          </a:ln>
        </p:spPr>
        <p:txBody>
          <a:bodyPr>
            <a:spAutoFit/>
          </a:bodyPr>
          <a:lstStyle/>
          <a:p>
            <a:pPr>
              <a:lnSpc>
                <a:spcPct val="120000"/>
              </a:lnSpc>
              <a:spcBef>
                <a:spcPct val="20000"/>
              </a:spcBef>
              <a:buClr>
                <a:schemeClr val="hlink"/>
              </a:buClr>
              <a:buSzPct val="55000"/>
              <a:buFont typeface="Wingdings" pitchFamily="2" charset="2"/>
              <a:buNone/>
            </a:pPr>
            <a:r>
              <a:rPr lang="en-US" sz="2000">
                <a:latin typeface="Sylfaen" pitchFamily="18" charset="0"/>
              </a:rPr>
              <a:t>Temporal bone</a:t>
            </a:r>
          </a:p>
        </p:txBody>
      </p:sp>
      <p:sp>
        <p:nvSpPr>
          <p:cNvPr id="38919" name="TextBox 18"/>
          <p:cNvSpPr txBox="1">
            <a:spLocks noChangeArrowheads="1"/>
          </p:cNvSpPr>
          <p:nvPr/>
        </p:nvSpPr>
        <p:spPr bwMode="auto">
          <a:xfrm>
            <a:off x="7061200" y="2001838"/>
            <a:ext cx="1905000" cy="461962"/>
          </a:xfrm>
          <a:prstGeom prst="rect">
            <a:avLst/>
          </a:prstGeom>
          <a:noFill/>
          <a:ln w="9525">
            <a:noFill/>
            <a:miter lim="800000"/>
            <a:headEnd/>
            <a:tailEnd/>
          </a:ln>
        </p:spPr>
        <p:txBody>
          <a:bodyPr>
            <a:spAutoFit/>
          </a:bodyPr>
          <a:lstStyle/>
          <a:p>
            <a:pPr>
              <a:lnSpc>
                <a:spcPct val="120000"/>
              </a:lnSpc>
              <a:spcBef>
                <a:spcPct val="20000"/>
              </a:spcBef>
              <a:buClr>
                <a:schemeClr val="hlink"/>
              </a:buClr>
              <a:buSzPct val="55000"/>
              <a:buFont typeface="Wingdings" pitchFamily="2" charset="2"/>
              <a:buNone/>
            </a:pPr>
            <a:r>
              <a:rPr lang="en-US" sz="2000">
                <a:latin typeface="Sylfaen" pitchFamily="18" charset="0"/>
              </a:rPr>
              <a:t>Sphenoid bone</a:t>
            </a:r>
          </a:p>
        </p:txBody>
      </p:sp>
      <p:sp>
        <p:nvSpPr>
          <p:cNvPr id="38920" name="TextBox 19"/>
          <p:cNvSpPr txBox="1">
            <a:spLocks noChangeArrowheads="1"/>
          </p:cNvSpPr>
          <p:nvPr/>
        </p:nvSpPr>
        <p:spPr bwMode="auto">
          <a:xfrm>
            <a:off x="7124700" y="3080789"/>
            <a:ext cx="1752600" cy="461962"/>
          </a:xfrm>
          <a:prstGeom prst="rect">
            <a:avLst/>
          </a:prstGeom>
          <a:noFill/>
          <a:ln w="9525">
            <a:noFill/>
            <a:miter lim="800000"/>
            <a:headEnd/>
            <a:tailEnd/>
          </a:ln>
        </p:spPr>
        <p:txBody>
          <a:bodyPr>
            <a:spAutoFit/>
          </a:bodyPr>
          <a:lstStyle/>
          <a:p>
            <a:pPr algn="ctr">
              <a:lnSpc>
                <a:spcPct val="120000"/>
              </a:lnSpc>
              <a:spcBef>
                <a:spcPct val="20000"/>
              </a:spcBef>
              <a:buClr>
                <a:schemeClr val="hlink"/>
              </a:buClr>
              <a:buSzPct val="55000"/>
              <a:buFont typeface="Wingdings" pitchFamily="2" charset="2"/>
              <a:buNone/>
            </a:pPr>
            <a:r>
              <a:rPr lang="en-US" sz="2000" dirty="0" err="1">
                <a:latin typeface="Sylfaen" pitchFamily="18" charset="0"/>
              </a:rPr>
              <a:t>Ethmoid</a:t>
            </a:r>
            <a:r>
              <a:rPr lang="en-US" sz="2000" dirty="0">
                <a:latin typeface="Sylfaen" pitchFamily="18" charset="0"/>
              </a:rPr>
              <a:t> bone</a:t>
            </a:r>
          </a:p>
        </p:txBody>
      </p:sp>
      <p:cxnSp>
        <p:nvCxnSpPr>
          <p:cNvPr id="22" name="Straight Connector 21"/>
          <p:cNvCxnSpPr/>
          <p:nvPr/>
        </p:nvCxnSpPr>
        <p:spPr>
          <a:xfrm rot="10800000" flipV="1">
            <a:off x="5791200" y="1563688"/>
            <a:ext cx="914400" cy="6096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62125" y="2087563"/>
            <a:ext cx="2124075" cy="39052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81200" y="3621088"/>
            <a:ext cx="2514600" cy="2286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8917" idx="3"/>
          </p:cNvCxnSpPr>
          <p:nvPr/>
        </p:nvCxnSpPr>
        <p:spPr>
          <a:xfrm flipV="1">
            <a:off x="2590800" y="4611688"/>
            <a:ext cx="381000" cy="449262"/>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8920" idx="1"/>
          </p:cNvCxnSpPr>
          <p:nvPr/>
        </p:nvCxnSpPr>
        <p:spPr>
          <a:xfrm flipH="1">
            <a:off x="6362700" y="3311770"/>
            <a:ext cx="762000" cy="30931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V="1">
            <a:off x="5638800" y="2325688"/>
            <a:ext cx="1447800" cy="12192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257964" y="5060950"/>
            <a:ext cx="548192" cy="6009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78545" y="5661891"/>
            <a:ext cx="1579419" cy="757130"/>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Styloid process</a:t>
            </a:r>
            <a:endParaRPr lang="en-US" sz="1800" dirty="0" smtClean="0">
              <a:latin typeface="Sylfae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fontAlgn="auto">
              <a:spcAft>
                <a:spcPts val="0"/>
              </a:spcAft>
              <a:defRPr/>
            </a:pPr>
            <a:r>
              <a:rPr dirty="0" smtClean="0"/>
              <a:t>An oddball</a:t>
            </a:r>
            <a:r>
              <a:rPr lang="en-US" dirty="0" smtClean="0"/>
              <a:t>….</a:t>
            </a:r>
            <a:r>
              <a:rPr dirty="0" smtClean="0"/>
              <a:t>hyoid bone</a:t>
            </a:r>
            <a:endParaRPr dirty="0"/>
          </a:p>
        </p:txBody>
      </p:sp>
      <p:pic>
        <p:nvPicPr>
          <p:cNvPr id="38914" name="Picture 2" descr="C:\Users\Curtis Home\Pictures\1. Chapters 6-8\pha11e_07_03a_ul.jpg"/>
          <p:cNvPicPr>
            <a:picLocks noChangeAspect="1" noChangeArrowheads="1"/>
          </p:cNvPicPr>
          <p:nvPr/>
        </p:nvPicPr>
        <p:blipFill>
          <a:blip r:embed="rId3" cstate="print"/>
          <a:srcRect b="2171"/>
          <a:stretch>
            <a:fillRect/>
          </a:stretch>
        </p:blipFill>
        <p:spPr bwMode="auto">
          <a:xfrm>
            <a:off x="1779300" y="1324986"/>
            <a:ext cx="2221922" cy="2066562"/>
          </a:xfrm>
          <a:prstGeom prst="rect">
            <a:avLst/>
          </a:prstGeom>
          <a:noFill/>
          <a:ln w="9525">
            <a:noFill/>
            <a:miter lim="800000"/>
            <a:headEnd/>
            <a:tailEnd/>
          </a:ln>
        </p:spPr>
      </p:pic>
      <p:sp>
        <p:nvSpPr>
          <p:cNvPr id="38918" name="TextBox 17"/>
          <p:cNvSpPr txBox="1">
            <a:spLocks noChangeArrowheads="1"/>
          </p:cNvSpPr>
          <p:nvPr/>
        </p:nvSpPr>
        <p:spPr bwMode="auto">
          <a:xfrm>
            <a:off x="239713" y="1120416"/>
            <a:ext cx="1981200" cy="461962"/>
          </a:xfrm>
          <a:prstGeom prst="rect">
            <a:avLst/>
          </a:prstGeom>
          <a:noFill/>
          <a:ln w="9525">
            <a:noFill/>
            <a:miter lim="800000"/>
            <a:headEnd/>
            <a:tailEnd/>
          </a:ln>
        </p:spPr>
        <p:txBody>
          <a:bodyPr>
            <a:spAutoFit/>
          </a:bodyPr>
          <a:lstStyle/>
          <a:p>
            <a:pPr>
              <a:lnSpc>
                <a:spcPct val="120000"/>
              </a:lnSpc>
              <a:spcBef>
                <a:spcPct val="20000"/>
              </a:spcBef>
              <a:buClr>
                <a:schemeClr val="hlink"/>
              </a:buClr>
              <a:buSzPct val="55000"/>
              <a:buFont typeface="Wingdings" pitchFamily="2" charset="2"/>
              <a:buNone/>
            </a:pPr>
            <a:r>
              <a:rPr lang="en-US" sz="2000" dirty="0">
                <a:latin typeface="Sylfaen" pitchFamily="18" charset="0"/>
              </a:rPr>
              <a:t>Temporal bone</a:t>
            </a:r>
          </a:p>
        </p:txBody>
      </p:sp>
      <p:cxnSp>
        <p:nvCxnSpPr>
          <p:cNvPr id="26" name="Straight Connector 25"/>
          <p:cNvCxnSpPr/>
          <p:nvPr/>
        </p:nvCxnSpPr>
        <p:spPr>
          <a:xfrm>
            <a:off x="2017460" y="1411721"/>
            <a:ext cx="744213" cy="805006"/>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342069" y="2908878"/>
            <a:ext cx="548192" cy="6009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4091" y="3297453"/>
            <a:ext cx="2561792" cy="424732"/>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Styloid process</a:t>
            </a:r>
            <a:endParaRPr lang="en-US" sz="1800" dirty="0" smtClean="0">
              <a:latin typeface="Sylfae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49" y="3917469"/>
            <a:ext cx="2454516" cy="241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2661" y="1229881"/>
            <a:ext cx="4559876" cy="455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61674" y="3528125"/>
            <a:ext cx="1782618" cy="3180807"/>
          </a:xfrm>
          <a:prstGeom prst="rect">
            <a:avLst/>
          </a:prstGeom>
          <a:noFill/>
        </p:spPr>
        <p:txBody>
          <a:bodyPr wrap="square" rtlCol="0">
            <a:spAutoFit/>
          </a:bodyPr>
          <a:lstStyle/>
          <a:p>
            <a:pPr>
              <a:lnSpc>
                <a:spcPct val="120000"/>
              </a:lnSpc>
              <a:spcBef>
                <a:spcPts val="0"/>
              </a:spcBef>
            </a:pPr>
            <a:r>
              <a:rPr lang="en-US" sz="1400" dirty="0" smtClean="0">
                <a:latin typeface="Sylfaen" pitchFamily="18" charset="0"/>
              </a:rPr>
              <a:t>Facts:</a:t>
            </a:r>
          </a:p>
          <a:p>
            <a:pPr marL="342900" indent="-342900">
              <a:lnSpc>
                <a:spcPct val="120000"/>
              </a:lnSpc>
              <a:spcBef>
                <a:spcPts val="0"/>
              </a:spcBef>
              <a:buAutoNum type="arabicPeriod"/>
            </a:pPr>
            <a:r>
              <a:rPr lang="en-US" sz="1400" dirty="0" smtClean="0">
                <a:latin typeface="Sylfaen" pitchFamily="18" charset="0"/>
              </a:rPr>
              <a:t>Does not articulate w/ any other bone. (Suspended from styloid process)</a:t>
            </a:r>
          </a:p>
          <a:p>
            <a:pPr marL="342900" indent="-342900">
              <a:lnSpc>
                <a:spcPct val="120000"/>
              </a:lnSpc>
              <a:spcBef>
                <a:spcPts val="0"/>
              </a:spcBef>
              <a:buAutoNum type="arabicPeriod"/>
            </a:pPr>
            <a:r>
              <a:rPr lang="en-US" sz="1400" dirty="0" smtClean="0">
                <a:latin typeface="Sylfaen" pitchFamily="18" charset="0"/>
              </a:rPr>
              <a:t>Supports tongue &amp; neck muscles</a:t>
            </a:r>
          </a:p>
          <a:p>
            <a:pPr marL="342900" indent="-342900">
              <a:lnSpc>
                <a:spcPct val="120000"/>
              </a:lnSpc>
              <a:spcBef>
                <a:spcPts val="0"/>
              </a:spcBef>
              <a:buAutoNum type="arabicPeriod"/>
            </a:pPr>
            <a:r>
              <a:rPr lang="en-US" sz="1400" dirty="0" smtClean="0">
                <a:latin typeface="Sylfaen" pitchFamily="18" charset="0"/>
              </a:rPr>
              <a:t>Oft examined when manual strangulation is suspected. Why?</a:t>
            </a:r>
            <a:endParaRPr lang="en-US" sz="1400" dirty="0" smtClean="0">
              <a:latin typeface="Sylfaen" pitchFamily="18" charset="0"/>
            </a:endParaRPr>
          </a:p>
        </p:txBody>
      </p:sp>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40" y="1814224"/>
            <a:ext cx="1808731" cy="1337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8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fontAlgn="auto">
              <a:spcAft>
                <a:spcPts val="0"/>
              </a:spcAft>
              <a:defRPr/>
            </a:pPr>
            <a:r>
              <a:rPr smtClean="0"/>
              <a:t>Bones of the Skull</a:t>
            </a:r>
            <a:endParaRPr/>
          </a:p>
        </p:txBody>
      </p:sp>
      <p:sp>
        <p:nvSpPr>
          <p:cNvPr id="40962" name="Rectangle 3"/>
          <p:cNvSpPr>
            <a:spLocks noGrp="1" noChangeArrowheads="1"/>
          </p:cNvSpPr>
          <p:nvPr>
            <p:ph idx="1"/>
          </p:nvPr>
        </p:nvSpPr>
        <p:spPr>
          <a:xfrm>
            <a:off x="446088" y="919163"/>
            <a:ext cx="8308975" cy="5791200"/>
          </a:xfrm>
        </p:spPr>
        <p:txBody>
          <a:bodyPr/>
          <a:lstStyle/>
          <a:p>
            <a:pPr>
              <a:spcBef>
                <a:spcPct val="0"/>
              </a:spcBef>
              <a:buFont typeface="Arial" charset="0"/>
              <a:buChar char="•"/>
            </a:pPr>
            <a:r>
              <a:rPr dirty="0"/>
              <a:t>A </a:t>
            </a:r>
            <a:r>
              <a:rPr b="1" dirty="0">
                <a:solidFill>
                  <a:srgbClr val="0099CC"/>
                </a:solidFill>
              </a:rPr>
              <a:t>suture</a:t>
            </a:r>
            <a:r>
              <a:rPr dirty="0"/>
              <a:t> is a “seam” – an immovable joint between bones of the skull.</a:t>
            </a:r>
          </a:p>
        </p:txBody>
      </p:sp>
      <p:pic>
        <p:nvPicPr>
          <p:cNvPr id="40963" name="Picture 2" descr="C:\Users\Curtis Home\Pictures\1. Chapters 6-8\pha11e_07_03a_ul.jpg"/>
          <p:cNvPicPr>
            <a:picLocks noChangeAspect="1" noChangeArrowheads="1"/>
          </p:cNvPicPr>
          <p:nvPr/>
        </p:nvPicPr>
        <p:blipFill>
          <a:blip r:embed="rId3" cstate="print"/>
          <a:srcRect b="2289"/>
          <a:stretch>
            <a:fillRect/>
          </a:stretch>
        </p:blipFill>
        <p:spPr bwMode="auto">
          <a:xfrm>
            <a:off x="3276600" y="2286000"/>
            <a:ext cx="4572000" cy="4246563"/>
          </a:xfrm>
          <a:prstGeom prst="rect">
            <a:avLst/>
          </a:prstGeom>
          <a:noFill/>
          <a:ln w="9525">
            <a:noFill/>
            <a:miter lim="800000"/>
            <a:headEnd/>
            <a:tailEnd/>
          </a:ln>
        </p:spPr>
      </p:pic>
      <p:sp>
        <p:nvSpPr>
          <p:cNvPr id="40964" name="TextBox 12"/>
          <p:cNvSpPr txBox="1">
            <a:spLocks noChangeArrowheads="1"/>
          </p:cNvSpPr>
          <p:nvPr/>
        </p:nvSpPr>
        <p:spPr bwMode="auto">
          <a:xfrm>
            <a:off x="6553200" y="1905000"/>
            <a:ext cx="1828800" cy="461963"/>
          </a:xfrm>
          <a:prstGeom prst="rect">
            <a:avLst/>
          </a:prstGeom>
          <a:noFill/>
          <a:ln w="9525">
            <a:noFill/>
            <a:miter lim="800000"/>
            <a:headEnd/>
            <a:tailEnd/>
          </a:ln>
        </p:spPr>
        <p:txBody>
          <a:bodyPr>
            <a:spAutoFit/>
          </a:bodyPr>
          <a:lstStyle/>
          <a:p>
            <a:pPr algn="ctr">
              <a:lnSpc>
                <a:spcPct val="120000"/>
              </a:lnSpc>
              <a:spcBef>
                <a:spcPct val="20000"/>
              </a:spcBef>
              <a:buClr>
                <a:schemeClr val="hlink"/>
              </a:buClr>
              <a:buSzPct val="55000"/>
              <a:buFont typeface="Wingdings" pitchFamily="2" charset="2"/>
              <a:buNone/>
            </a:pPr>
            <a:r>
              <a:rPr lang="en-US" sz="2000">
                <a:latin typeface="Sylfaen" pitchFamily="18" charset="0"/>
              </a:rPr>
              <a:t>Coronal Suture</a:t>
            </a:r>
          </a:p>
        </p:txBody>
      </p:sp>
      <p:sp>
        <p:nvSpPr>
          <p:cNvPr id="40965" name="TextBox 13"/>
          <p:cNvSpPr txBox="1">
            <a:spLocks noChangeArrowheads="1"/>
          </p:cNvSpPr>
          <p:nvPr/>
        </p:nvSpPr>
        <p:spPr bwMode="auto">
          <a:xfrm>
            <a:off x="590550" y="4760913"/>
            <a:ext cx="2133600" cy="450850"/>
          </a:xfrm>
          <a:prstGeom prst="rect">
            <a:avLst/>
          </a:prstGeom>
          <a:noFill/>
          <a:ln w="9525">
            <a:noFill/>
            <a:miter lim="800000"/>
            <a:headEnd/>
            <a:tailEnd/>
          </a:ln>
        </p:spPr>
        <p:txBody>
          <a:bodyPr>
            <a:spAutoFit/>
          </a:bodyPr>
          <a:lstStyle/>
          <a:p>
            <a:pPr algn="r">
              <a:lnSpc>
                <a:spcPct val="120000"/>
              </a:lnSpc>
              <a:spcBef>
                <a:spcPct val="20000"/>
              </a:spcBef>
              <a:buClr>
                <a:schemeClr val="hlink"/>
              </a:buClr>
              <a:buSzPct val="55000"/>
              <a:buFont typeface="Wingdings" pitchFamily="2" charset="2"/>
              <a:buNone/>
            </a:pPr>
            <a:r>
              <a:rPr lang="en-US" sz="2000">
                <a:latin typeface="Sylfaen" pitchFamily="18" charset="0"/>
              </a:rPr>
              <a:t>Lambdoidal Suture</a:t>
            </a:r>
          </a:p>
        </p:txBody>
      </p:sp>
      <p:cxnSp>
        <p:nvCxnSpPr>
          <p:cNvPr id="16" name="Straight Connector 15"/>
          <p:cNvCxnSpPr/>
          <p:nvPr/>
        </p:nvCxnSpPr>
        <p:spPr>
          <a:xfrm rot="10800000" flipV="1">
            <a:off x="5562600" y="2209800"/>
            <a:ext cx="1066800" cy="2286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2705100" y="4305300"/>
            <a:ext cx="762000" cy="6858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968" name="TextBox 18"/>
          <p:cNvSpPr txBox="1">
            <a:spLocks noChangeArrowheads="1"/>
          </p:cNvSpPr>
          <p:nvPr/>
        </p:nvSpPr>
        <p:spPr bwMode="auto">
          <a:xfrm>
            <a:off x="590550" y="2911475"/>
            <a:ext cx="2133600" cy="450850"/>
          </a:xfrm>
          <a:prstGeom prst="rect">
            <a:avLst/>
          </a:prstGeom>
          <a:noFill/>
          <a:ln w="9525">
            <a:noFill/>
            <a:miter lim="800000"/>
            <a:headEnd/>
            <a:tailEnd/>
          </a:ln>
        </p:spPr>
        <p:txBody>
          <a:bodyPr>
            <a:spAutoFit/>
          </a:bodyPr>
          <a:lstStyle/>
          <a:p>
            <a:pPr algn="r">
              <a:lnSpc>
                <a:spcPct val="120000"/>
              </a:lnSpc>
              <a:spcBef>
                <a:spcPct val="20000"/>
              </a:spcBef>
              <a:buClr>
                <a:schemeClr val="hlink"/>
              </a:buClr>
              <a:buSzPct val="55000"/>
              <a:buFont typeface="Wingdings" pitchFamily="2" charset="2"/>
              <a:buNone/>
            </a:pPr>
            <a:r>
              <a:rPr lang="en-US" sz="2000">
                <a:latin typeface="Sylfaen" pitchFamily="18" charset="0"/>
              </a:rPr>
              <a:t>Squamous Suture</a:t>
            </a:r>
          </a:p>
        </p:txBody>
      </p:sp>
      <p:cxnSp>
        <p:nvCxnSpPr>
          <p:cNvPr id="21" name="Straight Connector 20"/>
          <p:cNvCxnSpPr/>
          <p:nvPr/>
        </p:nvCxnSpPr>
        <p:spPr>
          <a:xfrm>
            <a:off x="2743200" y="3200400"/>
            <a:ext cx="2133600" cy="70167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574473" y="1754909"/>
            <a:ext cx="2207491"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Sagittal Suture</a:t>
            </a:r>
            <a:endParaRPr lang="en-US" sz="1800" dirty="0" smtClean="0">
              <a:latin typeface="Sylfaen" pitchFamily="18" charset="0"/>
            </a:endParaRPr>
          </a:p>
        </p:txBody>
      </p:sp>
      <p:cxnSp>
        <p:nvCxnSpPr>
          <p:cNvPr id="4" name="Straight Connector 3"/>
          <p:cNvCxnSpPr/>
          <p:nvPr/>
        </p:nvCxnSpPr>
        <p:spPr>
          <a:xfrm>
            <a:off x="4479636" y="2135981"/>
            <a:ext cx="198582" cy="2309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smtClean="0"/>
              <a:t>Bones of the Skull</a:t>
            </a:r>
            <a:endParaRPr/>
          </a:p>
        </p:txBody>
      </p:sp>
      <p:sp>
        <p:nvSpPr>
          <p:cNvPr id="43010" name="Rectangle 3"/>
          <p:cNvSpPr>
            <a:spLocks noGrp="1" noChangeArrowheads="1"/>
          </p:cNvSpPr>
          <p:nvPr>
            <p:ph idx="1"/>
          </p:nvPr>
        </p:nvSpPr>
        <p:spPr>
          <a:xfrm>
            <a:off x="446088" y="919163"/>
            <a:ext cx="8534400" cy="2281237"/>
          </a:xfrm>
        </p:spPr>
        <p:txBody>
          <a:bodyPr/>
          <a:lstStyle/>
          <a:p>
            <a:pPr>
              <a:spcBef>
                <a:spcPct val="0"/>
              </a:spcBef>
              <a:buFont typeface="Arial" charset="0"/>
              <a:buChar char="•"/>
            </a:pPr>
            <a:r>
              <a:rPr b="1">
                <a:solidFill>
                  <a:srgbClr val="0099CC"/>
                </a:solidFill>
              </a:rPr>
              <a:t>Fontanels</a:t>
            </a:r>
            <a:r>
              <a:t> (“little fountains”) are soft, mesenchyme-filled spaces between cranial bones in babies.  They will become suture joints in adults.</a:t>
            </a:r>
          </a:p>
        </p:txBody>
      </p:sp>
      <p:pic>
        <p:nvPicPr>
          <p:cNvPr id="43011" name="Picture 4" descr="http://www.edugen.com:30121/apvl/resources/ch7/print/pha11e_07_12a_li.jpg"/>
          <p:cNvPicPr>
            <a:picLocks noChangeAspect="1" noChangeArrowheads="1"/>
          </p:cNvPicPr>
          <p:nvPr/>
        </p:nvPicPr>
        <p:blipFill>
          <a:blip r:embed="rId2" cstate="print"/>
          <a:srcRect b="4073"/>
          <a:stretch>
            <a:fillRect/>
          </a:stretch>
        </p:blipFill>
        <p:spPr bwMode="auto">
          <a:xfrm>
            <a:off x="1273175" y="2987675"/>
            <a:ext cx="7108825" cy="3581400"/>
          </a:xfrm>
          <a:prstGeom prst="rect">
            <a:avLst/>
          </a:prstGeom>
          <a:noFill/>
          <a:ln w="9525">
            <a:noFill/>
            <a:miter lim="800000"/>
            <a:headEnd/>
            <a:tailEnd/>
          </a:ln>
        </p:spPr>
      </p:pic>
      <p:sp>
        <p:nvSpPr>
          <p:cNvPr id="5" name="Rounded Rectangular Callout 4"/>
          <p:cNvSpPr/>
          <p:nvPr/>
        </p:nvSpPr>
        <p:spPr>
          <a:xfrm>
            <a:off x="6808620" y="82560"/>
            <a:ext cx="2208628" cy="1139482"/>
          </a:xfrm>
          <a:prstGeom prst="wedgeRoundRectCallout">
            <a:avLst>
              <a:gd name="adj1" fmla="val -71396"/>
              <a:gd name="adj2" fmla="val 100422"/>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These aid childbirth and rapid brain-growth during infancy…</a:t>
            </a:r>
            <a:endParaRPr lang="en-US"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Grp="1" noChangeArrowheads="1"/>
          </p:cNvSpPr>
          <p:nvPr>
            <p:ph idx="1"/>
          </p:nvPr>
        </p:nvSpPr>
        <p:spPr>
          <a:xfrm>
            <a:off x="446088" y="919163"/>
            <a:ext cx="8534400" cy="5791200"/>
          </a:xfrm>
        </p:spPr>
        <p:txBody>
          <a:bodyPr/>
          <a:lstStyle/>
          <a:p>
            <a:pPr>
              <a:spcBef>
                <a:spcPct val="0"/>
              </a:spcBef>
              <a:buFont typeface="Arial" charset="0"/>
              <a:buChar char="•"/>
            </a:pPr>
            <a:r>
              <a:t>The </a:t>
            </a:r>
            <a:r>
              <a:rPr b="1">
                <a:solidFill>
                  <a:srgbClr val="0099CC"/>
                </a:solidFill>
              </a:rPr>
              <a:t>paranasal sinuses </a:t>
            </a:r>
            <a:r>
              <a:t>are prominent features of the frontal bone, ethmoid bone, sphenoid bone, and maxillary bones.</a:t>
            </a:r>
          </a:p>
          <a:p>
            <a:pPr>
              <a:spcBef>
                <a:spcPct val="0"/>
              </a:spcBef>
              <a:buFont typeface="Arial" charset="0"/>
              <a:buChar char="•"/>
            </a:pPr>
            <a:endParaRPr/>
          </a:p>
        </p:txBody>
      </p:sp>
      <p:pic>
        <p:nvPicPr>
          <p:cNvPr id="44034" name="Picture 2" descr="http://www.edugen.com:30121/apvl/resources/ch7/print/pha11e_07_06e_ul.jpg"/>
          <p:cNvPicPr>
            <a:picLocks noChangeAspect="1" noChangeArrowheads="1"/>
          </p:cNvPicPr>
          <p:nvPr/>
        </p:nvPicPr>
        <p:blipFill>
          <a:blip r:embed="rId3" cstate="print"/>
          <a:srcRect l="49696" b="4933"/>
          <a:stretch>
            <a:fillRect/>
          </a:stretch>
        </p:blipFill>
        <p:spPr bwMode="auto">
          <a:xfrm>
            <a:off x="5057775" y="3673475"/>
            <a:ext cx="3933825" cy="2422525"/>
          </a:xfrm>
          <a:prstGeom prst="rect">
            <a:avLst/>
          </a:prstGeom>
          <a:noFill/>
          <a:ln w="9525">
            <a:noFill/>
            <a:miter lim="800000"/>
            <a:headEnd/>
            <a:tailEnd/>
          </a:ln>
        </p:spPr>
      </p:pic>
      <p:sp>
        <p:nvSpPr>
          <p:cNvPr id="44035" name="TextBox 8"/>
          <p:cNvSpPr txBox="1">
            <a:spLocks noChangeArrowheads="1"/>
          </p:cNvSpPr>
          <p:nvPr/>
        </p:nvSpPr>
        <p:spPr bwMode="auto">
          <a:xfrm>
            <a:off x="5840413" y="2932113"/>
            <a:ext cx="2263775" cy="98742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600">
                <a:latin typeface="Sylfaen" pitchFamily="18" charset="0"/>
              </a:rPr>
              <a:t>Greater and lesser wings of the Sphenoid </a:t>
            </a:r>
          </a:p>
          <a:p>
            <a:pPr algn="ctr">
              <a:lnSpc>
                <a:spcPct val="120000"/>
              </a:lnSpc>
              <a:buClr>
                <a:schemeClr val="hlink"/>
              </a:buClr>
              <a:buSzPct val="55000"/>
              <a:buFont typeface="Wingdings" pitchFamily="2" charset="2"/>
              <a:buNone/>
            </a:pPr>
            <a:r>
              <a:rPr lang="en-US" sz="1600">
                <a:latin typeface="Sylfaen" pitchFamily="18" charset="0"/>
              </a:rPr>
              <a:t>bone</a:t>
            </a:r>
          </a:p>
        </p:txBody>
      </p:sp>
      <p:cxnSp>
        <p:nvCxnSpPr>
          <p:cNvPr id="11" name="Straight Connector 10"/>
          <p:cNvCxnSpPr/>
          <p:nvPr/>
        </p:nvCxnSpPr>
        <p:spPr>
          <a:xfrm rot="5400000">
            <a:off x="5288757" y="3291681"/>
            <a:ext cx="654050" cy="531813"/>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7886700" y="3432175"/>
            <a:ext cx="668338" cy="37623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038" name="TextBox 14"/>
          <p:cNvSpPr txBox="1">
            <a:spLocks noChangeArrowheads="1"/>
          </p:cNvSpPr>
          <p:nvPr/>
        </p:nvSpPr>
        <p:spPr bwMode="auto">
          <a:xfrm>
            <a:off x="4625975" y="4876800"/>
            <a:ext cx="1358900" cy="674688"/>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600">
                <a:latin typeface="Sylfaen" pitchFamily="18" charset="0"/>
              </a:rPr>
              <a:t>Sphenoid sinus</a:t>
            </a:r>
          </a:p>
        </p:txBody>
      </p:sp>
      <p:cxnSp>
        <p:nvCxnSpPr>
          <p:cNvPr id="17" name="Straight Connector 16"/>
          <p:cNvCxnSpPr/>
          <p:nvPr/>
        </p:nvCxnSpPr>
        <p:spPr>
          <a:xfrm flipV="1">
            <a:off x="5568950" y="4657725"/>
            <a:ext cx="1382713" cy="42068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040" name="TextBox 18"/>
          <p:cNvSpPr txBox="1">
            <a:spLocks noChangeArrowheads="1"/>
          </p:cNvSpPr>
          <p:nvPr/>
        </p:nvSpPr>
        <p:spPr bwMode="auto">
          <a:xfrm>
            <a:off x="685800" y="5791200"/>
            <a:ext cx="5638800" cy="757238"/>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Ethmoid bone (top) showing the “air cells” that make up the Ethmoid sinuses.  Sphenoid bone (right)</a:t>
            </a:r>
          </a:p>
        </p:txBody>
      </p:sp>
      <p:sp>
        <p:nvSpPr>
          <p:cNvPr id="2" name="Rectangle 2"/>
          <p:cNvSpPr>
            <a:spLocks noGrp="1" noChangeArrowheads="1"/>
          </p:cNvSpPr>
          <p:nvPr>
            <p:ph type="title" idx="4294967295"/>
          </p:nvPr>
        </p:nvSpPr>
        <p:spPr>
          <a:xfrm>
            <a:off x="0" y="0"/>
            <a:ext cx="0" cy="0"/>
          </a:xfrm>
        </p:spPr>
        <p:txBody>
          <a:bodyPr/>
          <a:lstStyle/>
          <a:p>
            <a:pPr fontAlgn="auto">
              <a:spcAft>
                <a:spcPts val="0"/>
              </a:spcAft>
              <a:defRPr/>
            </a:pPr>
            <a:r>
              <a:rPr lang="en-US" dirty="0" smtClean="0"/>
              <a:t> </a:t>
            </a:r>
            <a:endParaRPr lang="en-US" dirty="0"/>
          </a:p>
        </p:txBody>
      </p:sp>
      <p:sp>
        <p:nvSpPr>
          <p:cNvPr id="3" name="Rectangle 2"/>
          <p:cNvSpPr>
            <a:spLocks noGrp="1" noChangeArrowheads="1"/>
          </p:cNvSpPr>
          <p:nvPr>
            <p:ph type="title"/>
          </p:nvPr>
        </p:nvSpPr>
        <p:spPr bwMode="auto"/>
        <p:txBody>
          <a:bodyPr wrap="square" numCol="1" anchorCtr="0" compatLnSpc="1">
            <a:prstTxWarp prst="textNoShape">
              <a:avLst/>
            </a:prstTxWarp>
          </a:bodyPr>
          <a:lstStyle/>
          <a:p>
            <a:pPr fontAlgn="auto">
              <a:spcAft>
                <a:spcPts val="0"/>
              </a:spcAft>
              <a:defRPr/>
            </a:pPr>
            <a:r>
              <a:rPr smtClean="0"/>
              <a:t>Bones of the Skull</a:t>
            </a:r>
            <a:endParaRPr/>
          </a:p>
        </p:txBody>
      </p:sp>
      <p:pic>
        <p:nvPicPr>
          <p:cNvPr id="44042" name="Picture 13" descr="pap13_fig_07_09c.jpg"/>
          <p:cNvPicPr>
            <a:picLocks noChangeAspect="1"/>
          </p:cNvPicPr>
          <p:nvPr/>
        </p:nvPicPr>
        <p:blipFill>
          <a:blip r:embed="rId4" cstate="print"/>
          <a:srcRect/>
          <a:stretch>
            <a:fillRect/>
          </a:stretch>
        </p:blipFill>
        <p:spPr bwMode="auto">
          <a:xfrm>
            <a:off x="555625" y="2347913"/>
            <a:ext cx="3486150" cy="3462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noChangeArrowheads="1"/>
          </p:cNvSpPr>
          <p:nvPr>
            <p:ph idx="1"/>
          </p:nvPr>
        </p:nvSpPr>
        <p:spPr>
          <a:xfrm>
            <a:off x="446088" y="990600"/>
            <a:ext cx="8534400" cy="5791200"/>
          </a:xfrm>
        </p:spPr>
        <p:txBody>
          <a:bodyPr/>
          <a:lstStyle/>
          <a:p>
            <a:pPr>
              <a:spcBef>
                <a:spcPct val="0"/>
              </a:spcBef>
              <a:buFont typeface="Arial" charset="0"/>
              <a:buChar char="•"/>
            </a:pPr>
            <a:r>
              <a:rPr dirty="0"/>
              <a:t>With the exception of the </a:t>
            </a:r>
            <a:r>
              <a:rPr dirty="0" err="1"/>
              <a:t>ethmoid</a:t>
            </a:r>
            <a:r>
              <a:rPr dirty="0"/>
              <a:t> sinuses, the other </a:t>
            </a:r>
            <a:r>
              <a:rPr dirty="0" err="1"/>
              <a:t>paranasal</a:t>
            </a:r>
            <a:r>
              <a:rPr dirty="0"/>
              <a:t> sinuses are paired. </a:t>
            </a:r>
          </a:p>
          <a:p>
            <a:pPr lvl="1">
              <a:spcBef>
                <a:spcPct val="0"/>
              </a:spcBef>
            </a:pPr>
            <a:r>
              <a:rPr dirty="0"/>
              <a:t>They are lined with mucus </a:t>
            </a:r>
          </a:p>
          <a:p>
            <a:pPr lvl="1">
              <a:spcBef>
                <a:spcPct val="0"/>
              </a:spcBef>
              <a:buFont typeface="Wingdings" pitchFamily="2" charset="2"/>
              <a:buNone/>
            </a:pPr>
            <a:r>
              <a:rPr dirty="0"/>
              <a:t>	membranes that </a:t>
            </a:r>
            <a:r>
              <a:rPr dirty="0">
                <a:solidFill>
                  <a:srgbClr val="0099CC"/>
                </a:solidFill>
              </a:rPr>
              <a:t>humidify </a:t>
            </a:r>
          </a:p>
          <a:p>
            <a:pPr lvl="1">
              <a:spcBef>
                <a:spcPct val="0"/>
              </a:spcBef>
              <a:buFont typeface="Wingdings" pitchFamily="2" charset="2"/>
              <a:buNone/>
            </a:pPr>
            <a:r>
              <a:rPr dirty="0">
                <a:solidFill>
                  <a:srgbClr val="0099CC"/>
                </a:solidFill>
              </a:rPr>
              <a:t>	and warm the air</a:t>
            </a:r>
            <a:r>
              <a:rPr dirty="0"/>
              <a:t>.</a:t>
            </a:r>
          </a:p>
          <a:p>
            <a:pPr lvl="1">
              <a:spcBef>
                <a:spcPct val="0"/>
              </a:spcBef>
            </a:pPr>
            <a:r>
              <a:rPr dirty="0">
                <a:solidFill>
                  <a:srgbClr val="0099CC"/>
                </a:solidFill>
              </a:rPr>
              <a:t>Reduce weight </a:t>
            </a:r>
            <a:r>
              <a:rPr dirty="0"/>
              <a:t>in the skull</a:t>
            </a:r>
          </a:p>
          <a:p>
            <a:pPr lvl="1">
              <a:spcBef>
                <a:spcPct val="0"/>
              </a:spcBef>
            </a:pPr>
            <a:r>
              <a:rPr dirty="0"/>
              <a:t>Help to </a:t>
            </a:r>
            <a:r>
              <a:rPr dirty="0">
                <a:solidFill>
                  <a:srgbClr val="0099CC"/>
                </a:solidFill>
              </a:rPr>
              <a:t>resonate</a:t>
            </a:r>
            <a:r>
              <a:rPr dirty="0"/>
              <a:t> the </a:t>
            </a:r>
          </a:p>
          <a:p>
            <a:pPr lvl="1">
              <a:spcBef>
                <a:spcPct val="0"/>
              </a:spcBef>
              <a:buFont typeface="Wingdings" pitchFamily="2" charset="2"/>
              <a:buNone/>
            </a:pPr>
            <a:r>
              <a:rPr dirty="0"/>
              <a:t>	sound of our voice</a:t>
            </a:r>
          </a:p>
          <a:p>
            <a:pPr lvl="1">
              <a:spcBef>
                <a:spcPct val="0"/>
              </a:spcBef>
              <a:buFont typeface="Wingdings" pitchFamily="2" charset="2"/>
              <a:buNone/>
            </a:pPr>
            <a:endParaRPr dirty="0"/>
          </a:p>
        </p:txBody>
      </p:sp>
      <p:sp>
        <p:nvSpPr>
          <p:cNvPr id="7" name="Rectangle 2"/>
          <p:cNvSpPr>
            <a:spLocks noGrp="1" noChangeArrowheads="1"/>
          </p:cNvSpPr>
          <p:nvPr>
            <p:ph type="title"/>
          </p:nvPr>
        </p:nvSpPr>
        <p:spPr/>
        <p:txBody>
          <a:bodyPr/>
          <a:lstStyle/>
          <a:p>
            <a:pPr fontAlgn="auto">
              <a:spcAft>
                <a:spcPts val="0"/>
              </a:spcAft>
              <a:defRPr/>
            </a:pPr>
            <a:r>
              <a:rPr dirty="0" smtClean="0"/>
              <a:t>Bones of the </a:t>
            </a:r>
            <a:r>
              <a:rPr dirty="0" smtClean="0"/>
              <a:t>Skull: Sinuses</a:t>
            </a:r>
            <a:endParaRPr dirty="0"/>
          </a:p>
        </p:txBody>
      </p:sp>
      <p:pic>
        <p:nvPicPr>
          <p:cNvPr id="46083" name="Picture 5" descr="07_13 Para Nasal Sinuses Anterior.png"/>
          <p:cNvPicPr>
            <a:picLocks noChangeAspect="1"/>
          </p:cNvPicPr>
          <p:nvPr/>
        </p:nvPicPr>
        <p:blipFill>
          <a:blip r:embed="rId3" cstate="print"/>
          <a:srcRect/>
          <a:stretch>
            <a:fillRect/>
          </a:stretch>
        </p:blipFill>
        <p:spPr bwMode="auto">
          <a:xfrm>
            <a:off x="5008563" y="2178050"/>
            <a:ext cx="3983037"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656208"/>
            <a:ext cx="3815255" cy="792163"/>
          </a:xfrm>
          <a:prstGeom prst="rect">
            <a:avLst/>
          </a:prstGeom>
        </p:spPr>
        <p:txBody>
          <a:bodyPr anchor="ctr"/>
          <a:lstStyle/>
          <a:p>
            <a:pPr algn="ctr" eaLnBrk="0" hangingPunct="0">
              <a:defRPr/>
            </a:pPr>
            <a:r>
              <a:rPr lang="en-US" sz="3200" spc="-100" dirty="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About 37 million Americans suffer from at least one episode of sinusitis each year.</a:t>
            </a: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Sinusitis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046483" y="796159"/>
            <a:ext cx="4897820" cy="3731172"/>
          </a:xfrm>
          <a:prstGeom prst="wedgeRoundRectCallout">
            <a:avLst>
              <a:gd name="adj1" fmla="val -6388"/>
              <a:gd name="adj2" fmla="val 8094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2">
                    <a:lumMod val="50000"/>
                  </a:schemeClr>
                </a:solidFill>
              </a:rPr>
              <a:t>Sinusitis is an inflammation, or swelling, of the tissue lining the sinuses. Normally, sinuses are filled with air, but when sinuses become blocked and filled with fluid, germs (bacteria, viruses, and fungi) can grow and cause an infection</a:t>
            </a:r>
            <a:r>
              <a:rPr lang="en-US" sz="2000" dirty="0" smtClean="0">
                <a:solidFill>
                  <a:schemeClr val="tx2">
                    <a:lumMod val="50000"/>
                  </a:schemeClr>
                </a:solidFill>
              </a:rPr>
              <a:t>.</a:t>
            </a:r>
            <a:endParaRPr lang="en-US" sz="2000" dirty="0">
              <a:solidFill>
                <a:schemeClr val="tx2">
                  <a:lumMod val="50000"/>
                </a:schemeClr>
              </a:solidFill>
            </a:endParaRPr>
          </a:p>
          <a:p>
            <a:pPr algn="ctr">
              <a:defRPr/>
            </a:pPr>
            <a:r>
              <a:rPr lang="en-US" sz="2000" dirty="0">
                <a:solidFill>
                  <a:schemeClr val="tx2">
                    <a:lumMod val="50000"/>
                  </a:schemeClr>
                </a:solidFill>
              </a:rPr>
              <a:t>Conditions that can cause sinus blockage include the common cold, </a:t>
            </a:r>
            <a:r>
              <a:rPr lang="en-US" sz="2000" dirty="0" smtClean="0">
                <a:solidFill>
                  <a:schemeClr val="tx2">
                    <a:lumMod val="50000"/>
                  </a:schemeClr>
                </a:solidFill>
              </a:rPr>
              <a:t>allergies, nasal </a:t>
            </a:r>
            <a:r>
              <a:rPr lang="en-US" sz="2000" dirty="0">
                <a:solidFill>
                  <a:schemeClr val="tx2">
                    <a:lumMod val="50000"/>
                  </a:schemeClr>
                </a:solidFill>
              </a:rPr>
              <a:t>polyps (small growths in the lining of the nose), or a deviated septum (a shift in the </a:t>
            </a:r>
            <a:r>
              <a:rPr lang="en-US" sz="2000" dirty="0" smtClean="0">
                <a:solidFill>
                  <a:schemeClr val="tx2">
                    <a:lumMod val="50000"/>
                  </a:schemeClr>
                </a:solidFill>
              </a:rPr>
              <a:t>cartilage of the nasal </a:t>
            </a:r>
            <a:r>
              <a:rPr lang="en-US" sz="2000" dirty="0">
                <a:solidFill>
                  <a:schemeClr val="tx2">
                    <a:lumMod val="50000"/>
                  </a:schemeClr>
                </a:solidFill>
              </a:rPr>
              <a:t>cavity).</a:t>
            </a:r>
            <a:endParaRPr lang="en-US" sz="2000" dirty="0">
              <a:solidFill>
                <a:schemeClr val="tx2">
                  <a:lumMod val="50000"/>
                </a:schemeClr>
              </a:solidFill>
              <a:effectLst>
                <a:outerShdw blurRad="38100" dist="38100" dir="2700000" algn="tl">
                  <a:srgbClr val="000000">
                    <a:alpha val="43137"/>
                  </a:srgbClr>
                </a:outerShdw>
              </a:effectLst>
            </a:endParaRPr>
          </a:p>
        </p:txBody>
      </p:sp>
      <p:pic>
        <p:nvPicPr>
          <p:cNvPr id="1034" name="Picture 10" descr="http://www.md-health.com/images/10408112/Sinusit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07" y="643759"/>
            <a:ext cx="3723748" cy="2427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s://encrypted-tbn0.gstatic.com/images?q=tbn:ANd9GcS4xLrL1KC8riLNRyWo5Z9BvQiy8SJuIrfeXtYKRH-U7_NdZ7q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293" y="3071539"/>
            <a:ext cx="1938667" cy="1930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quot;No&quot; Symbol 1"/>
          <p:cNvSpPr/>
          <p:nvPr/>
        </p:nvSpPr>
        <p:spPr>
          <a:xfrm rot="5400000">
            <a:off x="810677" y="2887538"/>
            <a:ext cx="2285407" cy="2298054"/>
          </a:xfrm>
          <a:prstGeom prst="noSmoking">
            <a:avLst>
              <a:gd name="adj" fmla="val 882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6384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500"/>
                                        <p:tgtEl>
                                          <p:spTgt spid="10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fade">
                                      <p:cBhvr>
                                        <p:cTn id="24" dur="500"/>
                                        <p:tgtEl>
                                          <p:spTgt spid="10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fontAlgn="auto">
              <a:spcAft>
                <a:spcPts val="0"/>
              </a:spcAft>
              <a:defRPr/>
            </a:pPr>
            <a:r>
              <a:rPr smtClean="0"/>
              <a:t>Bones of the Skull</a:t>
            </a:r>
            <a:endParaRPr/>
          </a:p>
        </p:txBody>
      </p:sp>
      <p:sp>
        <p:nvSpPr>
          <p:cNvPr id="48130" name="Rectangle 3"/>
          <p:cNvSpPr>
            <a:spLocks noGrp="1" noChangeArrowheads="1"/>
          </p:cNvSpPr>
          <p:nvPr>
            <p:ph idx="1"/>
          </p:nvPr>
        </p:nvSpPr>
        <p:spPr>
          <a:xfrm>
            <a:off x="415925" y="849313"/>
            <a:ext cx="8534400" cy="5791200"/>
          </a:xfrm>
        </p:spPr>
        <p:txBody>
          <a:bodyPr/>
          <a:lstStyle/>
          <a:p>
            <a:pPr>
              <a:spcBef>
                <a:spcPct val="0"/>
              </a:spcBef>
              <a:buFont typeface="Arial" charset="0"/>
              <a:buChar char="•"/>
            </a:pPr>
            <a:r>
              <a:rPr dirty="0"/>
              <a:t>Of the 8 cranial bones that fit together to form the braincase, the sphenoid bone is the “keystone”.</a:t>
            </a:r>
          </a:p>
          <a:p>
            <a:pPr lvl="1">
              <a:spcBef>
                <a:spcPct val="0"/>
              </a:spcBef>
            </a:pPr>
            <a:r>
              <a:rPr dirty="0"/>
              <a:t>Like the keystone of a roman arch, the sphenoid is the </a:t>
            </a:r>
          </a:p>
          <a:p>
            <a:pPr lvl="1">
              <a:spcBef>
                <a:spcPct val="0"/>
              </a:spcBef>
              <a:buFont typeface="Wingdings" pitchFamily="2" charset="2"/>
              <a:buNone/>
            </a:pPr>
            <a:r>
              <a:rPr dirty="0"/>
              <a:t>	“center brick” that balances the outward thrust of </a:t>
            </a:r>
          </a:p>
          <a:p>
            <a:pPr lvl="1">
              <a:spcBef>
                <a:spcPct val="0"/>
              </a:spcBef>
              <a:buFont typeface="Wingdings" pitchFamily="2" charset="2"/>
              <a:buNone/>
            </a:pPr>
            <a:r>
              <a:rPr dirty="0"/>
              <a:t>	the other bones</a:t>
            </a:r>
            <a:r>
              <a:rPr dirty="0" smtClean="0"/>
              <a:t>.</a:t>
            </a:r>
          </a:p>
          <a:p>
            <a:pPr lvl="1">
              <a:spcBef>
                <a:spcPct val="0"/>
              </a:spcBef>
            </a:pPr>
            <a:r>
              <a:rPr lang="en-US" dirty="0" smtClean="0"/>
              <a:t>Furthermore, it </a:t>
            </a:r>
          </a:p>
          <a:p>
            <a:pPr marL="288925" lvl="1" indent="0">
              <a:spcBef>
                <a:spcPct val="0"/>
              </a:spcBef>
              <a:buNone/>
            </a:pPr>
            <a:r>
              <a:rPr lang="en-US" dirty="0" smtClean="0"/>
              <a:t>touches every </a:t>
            </a:r>
          </a:p>
          <a:p>
            <a:pPr marL="288925" lvl="1" indent="0">
              <a:spcBef>
                <a:spcPct val="0"/>
              </a:spcBef>
              <a:buNone/>
            </a:pPr>
            <a:r>
              <a:rPr lang="en-US" dirty="0" smtClean="0"/>
              <a:t>other cranial bone…</a:t>
            </a:r>
            <a:endParaRPr dirty="0"/>
          </a:p>
        </p:txBody>
      </p:sp>
      <p:pic>
        <p:nvPicPr>
          <p:cNvPr id="48131" name="Picture 3" descr="C:\Users\Curtis Home\Pictures\1. Chapters 6-8\Chapter 7 Graphics to send\Ethmoid as a keystone bone.png"/>
          <p:cNvPicPr>
            <a:picLocks noChangeAspect="1" noChangeArrowheads="1"/>
          </p:cNvPicPr>
          <p:nvPr/>
        </p:nvPicPr>
        <p:blipFill>
          <a:blip r:embed="rId3" cstate="print"/>
          <a:srcRect/>
          <a:stretch>
            <a:fillRect/>
          </a:stretch>
        </p:blipFill>
        <p:spPr bwMode="auto">
          <a:xfrm>
            <a:off x="3657600" y="3505200"/>
            <a:ext cx="5080000" cy="2946400"/>
          </a:xfrm>
          <a:prstGeom prst="rect">
            <a:avLst/>
          </a:prstGeom>
          <a:noFill/>
          <a:ln w="9525">
            <a:noFill/>
            <a:miter lim="800000"/>
            <a:headEnd/>
            <a:tailEnd/>
          </a:ln>
        </p:spPr>
      </p:pic>
      <p:sp>
        <p:nvSpPr>
          <p:cNvPr id="48132" name="TextBox 5"/>
          <p:cNvSpPr txBox="1">
            <a:spLocks noChangeArrowheads="1"/>
          </p:cNvSpPr>
          <p:nvPr/>
        </p:nvSpPr>
        <p:spPr bwMode="auto">
          <a:xfrm>
            <a:off x="5257800" y="5867400"/>
            <a:ext cx="1828800" cy="709613"/>
          </a:xfrm>
          <a:prstGeom prst="rect">
            <a:avLst/>
          </a:prstGeom>
          <a:noFill/>
          <a:ln w="9525">
            <a:noFill/>
            <a:miter lim="800000"/>
            <a:headEnd/>
            <a:tailEnd/>
          </a:ln>
        </p:spPr>
        <p:txBody>
          <a:bodyPr>
            <a:spAutoFit/>
          </a:bodyPr>
          <a:lstStyle/>
          <a:p>
            <a:pPr algn="ctr">
              <a:lnSpc>
                <a:spcPct val="114000"/>
              </a:lnSpc>
              <a:buClr>
                <a:schemeClr val="hlink"/>
              </a:buClr>
              <a:buSzPct val="55000"/>
              <a:buFont typeface="Wingdings" pitchFamily="2" charset="2"/>
              <a:buNone/>
            </a:pPr>
            <a:r>
              <a:rPr lang="en-US" sz="1800">
                <a:latin typeface="Sylfaen" pitchFamily="18" charset="0"/>
              </a:rPr>
              <a:t>Representation of a Roman Arch</a:t>
            </a:r>
          </a:p>
        </p:txBody>
      </p:sp>
      <p:pic>
        <p:nvPicPr>
          <p:cNvPr id="6" name="Picture 3" descr="C:\Users\Curtis Home\Pictures\1. Chapters 6-8\Chapter 7 Graphics to send\Ethmoid as a keystone bone.png"/>
          <p:cNvPicPr>
            <a:picLocks noChangeAspect="1" noChangeArrowheads="1"/>
          </p:cNvPicPr>
          <p:nvPr/>
        </p:nvPicPr>
        <p:blipFill>
          <a:blip r:embed="rId3" cstate="print"/>
          <a:srcRect/>
          <a:stretch>
            <a:fillRect/>
          </a:stretch>
        </p:blipFill>
        <p:spPr bwMode="auto">
          <a:xfrm rot="10800000">
            <a:off x="3722076" y="3513992"/>
            <a:ext cx="5080000" cy="2946400"/>
          </a:xfrm>
          <a:prstGeom prst="rect">
            <a:avLst/>
          </a:prstGeom>
          <a:solidFill>
            <a:schemeClr val="bg1"/>
          </a:solidFill>
          <a:ln w="9525">
            <a:noFill/>
            <a:miter lim="800000"/>
            <a:headEnd/>
            <a:tailEnd/>
          </a:ln>
        </p:spPr>
      </p:pic>
      <p:pic>
        <p:nvPicPr>
          <p:cNvPr id="1026" name="Picture 2" descr="https://c2.staticflickr.com/4/3026/2759452419_59305ec36b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1331" y="3566912"/>
            <a:ext cx="1838215" cy="2300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1.bp.blogspot.com/_z6-1-DU5_zo/TLXe_B85SYI/AAAAAAAAFJc/K6Sr4dQZ-iQ/s1600/IMG_0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8145" y="3643513"/>
            <a:ext cx="2697018" cy="1889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http://www.edugen.com:30121/apvl/resources/ch7/print/pha11e_07_04a_ul.jpg"/>
          <p:cNvPicPr>
            <a:picLocks noChangeAspect="1" noChangeArrowheads="1"/>
          </p:cNvPicPr>
          <p:nvPr/>
        </p:nvPicPr>
        <p:blipFill>
          <a:blip r:embed="rId3" cstate="print"/>
          <a:srcRect l="21021" b="2934"/>
          <a:stretch>
            <a:fillRect/>
          </a:stretch>
        </p:blipFill>
        <p:spPr bwMode="auto">
          <a:xfrm>
            <a:off x="4114800" y="1066800"/>
            <a:ext cx="4495800" cy="4364038"/>
          </a:xfrm>
          <a:prstGeom prst="rect">
            <a:avLst/>
          </a:prstGeom>
          <a:noFill/>
          <a:ln w="9525">
            <a:noFill/>
            <a:miter lim="800000"/>
            <a:headEnd/>
            <a:tailEnd/>
          </a:ln>
        </p:spPr>
      </p:pic>
      <p:sp>
        <p:nvSpPr>
          <p:cNvPr id="50178" name="Rectangle 3"/>
          <p:cNvSpPr>
            <a:spLocks noGrp="1" noChangeArrowheads="1"/>
          </p:cNvSpPr>
          <p:nvPr>
            <p:ph idx="1"/>
          </p:nvPr>
        </p:nvSpPr>
        <p:spPr>
          <a:xfrm>
            <a:off x="914400" y="5562600"/>
            <a:ext cx="7010400" cy="909638"/>
          </a:xfrm>
        </p:spPr>
        <p:txBody>
          <a:bodyPr/>
          <a:lstStyle/>
          <a:p>
            <a:pPr algn="ctr">
              <a:lnSpc>
                <a:spcPct val="125000"/>
              </a:lnSpc>
              <a:spcBef>
                <a:spcPct val="0"/>
              </a:spcBef>
              <a:buFont typeface="Arial" charset="0"/>
              <a:buNone/>
            </a:pPr>
            <a:r>
              <a:rPr sz="2000"/>
              <a:t>The rest of the braincase bones are dependent for support on the sphenoid bone (with its greater and lesser wings).</a:t>
            </a:r>
          </a:p>
        </p:txBody>
      </p:sp>
      <p:sp>
        <p:nvSpPr>
          <p:cNvPr id="44034" name="Rectangle 2"/>
          <p:cNvSpPr>
            <a:spLocks noGrp="1" noChangeArrowheads="1"/>
          </p:cNvSpPr>
          <p:nvPr>
            <p:ph type="title"/>
          </p:nvPr>
        </p:nvSpPr>
        <p:spPr/>
        <p:txBody>
          <a:bodyPr/>
          <a:lstStyle/>
          <a:p>
            <a:pPr fontAlgn="auto">
              <a:spcAft>
                <a:spcPts val="0"/>
              </a:spcAft>
              <a:defRPr/>
            </a:pPr>
            <a:r>
              <a:rPr smtClean="0"/>
              <a:t>Bones of the Skull</a:t>
            </a:r>
            <a:endParaRPr/>
          </a:p>
        </p:txBody>
      </p:sp>
      <p:cxnSp>
        <p:nvCxnSpPr>
          <p:cNvPr id="7" name="Straight Connector 6"/>
          <p:cNvCxnSpPr/>
          <p:nvPr/>
        </p:nvCxnSpPr>
        <p:spPr>
          <a:xfrm>
            <a:off x="3505200" y="1981200"/>
            <a:ext cx="3276600" cy="12954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0181" name="Picture 7" descr="C:\Users\Curtis Home\Pictures\1. Chapters 6-8\Chapter 7 Graphics to send\Isolated Ethmoid.png"/>
          <p:cNvPicPr>
            <a:picLocks noChangeAspect="1" noChangeArrowheads="1"/>
          </p:cNvPicPr>
          <p:nvPr/>
        </p:nvPicPr>
        <p:blipFill>
          <a:blip r:embed="rId4" cstate="print"/>
          <a:srcRect/>
          <a:stretch>
            <a:fillRect/>
          </a:stretch>
        </p:blipFill>
        <p:spPr bwMode="auto">
          <a:xfrm>
            <a:off x="304800" y="2971800"/>
            <a:ext cx="3657600" cy="2397125"/>
          </a:xfrm>
          <a:prstGeom prst="rect">
            <a:avLst/>
          </a:prstGeom>
          <a:noFill/>
          <a:ln w="9525">
            <a:noFill/>
            <a:miter lim="800000"/>
            <a:headEnd/>
            <a:tailEnd/>
          </a:ln>
        </p:spPr>
      </p:pic>
      <p:sp>
        <p:nvSpPr>
          <p:cNvPr id="50182" name="TextBox 26"/>
          <p:cNvSpPr txBox="1">
            <a:spLocks noChangeArrowheads="1"/>
          </p:cNvSpPr>
          <p:nvPr/>
        </p:nvSpPr>
        <p:spPr bwMode="auto">
          <a:xfrm>
            <a:off x="925513" y="1673225"/>
            <a:ext cx="2590800" cy="425450"/>
          </a:xfrm>
          <a:prstGeom prst="rect">
            <a:avLst/>
          </a:prstGeom>
          <a:noFill/>
          <a:ln w="9525">
            <a:noFill/>
            <a:miter lim="800000"/>
            <a:headEnd/>
            <a:tailEnd/>
          </a:ln>
        </p:spPr>
        <p:txBody>
          <a:bodyPr>
            <a:spAutoFit/>
          </a:bodyPr>
          <a:lstStyle/>
          <a:p>
            <a:pPr algn="r">
              <a:lnSpc>
                <a:spcPct val="120000"/>
              </a:lnSpc>
              <a:buClr>
                <a:schemeClr val="hlink"/>
              </a:buClr>
              <a:buSzPct val="55000"/>
              <a:buFont typeface="Wingdings" pitchFamily="2" charset="2"/>
              <a:buNone/>
            </a:pPr>
            <a:r>
              <a:rPr lang="en-US" sz="1800">
                <a:latin typeface="Sylfaen" pitchFamily="18" charset="0"/>
              </a:rPr>
              <a:t>The Sphenoid bone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fontAlgn="auto">
              <a:spcAft>
                <a:spcPts val="0"/>
              </a:spcAft>
              <a:defRPr/>
            </a:pPr>
            <a:r>
              <a:rPr smtClean="0"/>
              <a:t>Bones of the Skull</a:t>
            </a:r>
            <a:endParaRPr/>
          </a:p>
        </p:txBody>
      </p:sp>
      <p:pic>
        <p:nvPicPr>
          <p:cNvPr id="52226" name="Picture 1" descr="C:\Users\Curtis Home\Pictures\1. Chapters 6-8\Chapter 7 Graphics to send\pha11e_07_03a_ul modified1.png"/>
          <p:cNvPicPr>
            <a:picLocks noChangeAspect="1" noChangeArrowheads="1"/>
          </p:cNvPicPr>
          <p:nvPr/>
        </p:nvPicPr>
        <p:blipFill>
          <a:blip r:embed="rId3" cstate="print"/>
          <a:srcRect l="17917" t="8421" r="18777" b="10738"/>
          <a:stretch>
            <a:fillRect/>
          </a:stretch>
        </p:blipFill>
        <p:spPr bwMode="auto">
          <a:xfrm>
            <a:off x="3581400" y="1295400"/>
            <a:ext cx="3902075" cy="3533775"/>
          </a:xfrm>
          <a:prstGeom prst="rect">
            <a:avLst/>
          </a:prstGeom>
          <a:noFill/>
          <a:ln w="9525">
            <a:noFill/>
            <a:miter lim="800000"/>
            <a:headEnd/>
            <a:tailEnd/>
          </a:ln>
        </p:spPr>
      </p:pic>
      <p:sp>
        <p:nvSpPr>
          <p:cNvPr id="52227" name="TextBox 10"/>
          <p:cNvSpPr txBox="1">
            <a:spLocks noChangeArrowheads="1"/>
          </p:cNvSpPr>
          <p:nvPr/>
        </p:nvSpPr>
        <p:spPr bwMode="auto">
          <a:xfrm>
            <a:off x="7842250" y="3509963"/>
            <a:ext cx="1073150" cy="379412"/>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600">
                <a:latin typeface="Sylfaen" pitchFamily="18" charset="0"/>
              </a:rPr>
              <a:t>Maxilla</a:t>
            </a:r>
          </a:p>
        </p:txBody>
      </p:sp>
      <p:sp>
        <p:nvSpPr>
          <p:cNvPr id="52228" name="TextBox 11"/>
          <p:cNvSpPr txBox="1">
            <a:spLocks noChangeArrowheads="1"/>
          </p:cNvSpPr>
          <p:nvPr/>
        </p:nvSpPr>
        <p:spPr bwMode="auto">
          <a:xfrm>
            <a:off x="7699375" y="4251325"/>
            <a:ext cx="1181100" cy="379413"/>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600">
                <a:latin typeface="Sylfaen" pitchFamily="18" charset="0"/>
              </a:rPr>
              <a:t>Mandible</a:t>
            </a:r>
          </a:p>
        </p:txBody>
      </p:sp>
      <p:sp>
        <p:nvSpPr>
          <p:cNvPr id="52229" name="TextBox 12"/>
          <p:cNvSpPr txBox="1">
            <a:spLocks noChangeArrowheads="1"/>
          </p:cNvSpPr>
          <p:nvPr/>
        </p:nvSpPr>
        <p:spPr bwMode="auto">
          <a:xfrm>
            <a:off x="7543800" y="2863850"/>
            <a:ext cx="1371600" cy="666750"/>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600">
                <a:latin typeface="Sylfaen" pitchFamily="18" charset="0"/>
              </a:rPr>
              <a:t>Zygomatic bone</a:t>
            </a:r>
          </a:p>
        </p:txBody>
      </p:sp>
      <p:sp>
        <p:nvSpPr>
          <p:cNvPr id="52230" name="TextBox 13"/>
          <p:cNvSpPr txBox="1">
            <a:spLocks noChangeArrowheads="1"/>
          </p:cNvSpPr>
          <p:nvPr/>
        </p:nvSpPr>
        <p:spPr bwMode="auto">
          <a:xfrm>
            <a:off x="7754938" y="2122488"/>
            <a:ext cx="1260475" cy="379412"/>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600">
                <a:latin typeface="Sylfaen" pitchFamily="18" charset="0"/>
              </a:rPr>
              <a:t>Nasal bones</a:t>
            </a:r>
          </a:p>
        </p:txBody>
      </p:sp>
      <p:sp>
        <p:nvSpPr>
          <p:cNvPr id="40964" name="Rectangle 4"/>
          <p:cNvSpPr>
            <a:spLocks noGrp="1" noChangeArrowheads="1"/>
          </p:cNvSpPr>
          <p:nvPr>
            <p:ph idx="1"/>
          </p:nvPr>
        </p:nvSpPr>
        <p:spPr>
          <a:xfrm>
            <a:off x="446088" y="919163"/>
            <a:ext cx="4049712" cy="5791200"/>
          </a:xfrm>
        </p:spPr>
        <p:txBody>
          <a:bodyPr rtlCol="0">
            <a:normAutofit lnSpcReduction="10000"/>
          </a:bodyPr>
          <a:lstStyle/>
          <a:p>
            <a:pPr fontAlgn="auto">
              <a:spcAft>
                <a:spcPts val="0"/>
              </a:spcAft>
              <a:defRPr/>
            </a:pPr>
            <a:r>
              <a:rPr b="1">
                <a:solidFill>
                  <a:srgbClr val="0099CC"/>
                </a:solidFill>
              </a:rPr>
              <a:t>14 Facial Bones:</a:t>
            </a:r>
          </a:p>
          <a:p>
            <a:pPr lvl="1" fontAlgn="auto">
              <a:spcAft>
                <a:spcPts val="0"/>
              </a:spcAft>
              <a:defRPr/>
            </a:pPr>
            <a:r>
              <a:t>Mandible (1)</a:t>
            </a:r>
          </a:p>
          <a:p>
            <a:pPr lvl="1" fontAlgn="auto">
              <a:spcAft>
                <a:spcPts val="0"/>
              </a:spcAft>
              <a:defRPr/>
            </a:pPr>
            <a:r>
              <a:t>Maxilla (2)</a:t>
            </a:r>
          </a:p>
          <a:p>
            <a:pPr lvl="1" fontAlgn="auto">
              <a:spcAft>
                <a:spcPts val="0"/>
              </a:spcAft>
              <a:defRPr/>
            </a:pPr>
            <a:r>
              <a:rPr/>
              <a:t>Vomer (1)</a:t>
            </a:r>
          </a:p>
          <a:p>
            <a:pPr lvl="1" fontAlgn="auto">
              <a:spcAft>
                <a:spcPts val="0"/>
              </a:spcAft>
              <a:defRPr/>
            </a:pPr>
            <a:r>
              <a:t>Nasal bones (2)</a:t>
            </a:r>
          </a:p>
          <a:p>
            <a:pPr lvl="1" fontAlgn="auto">
              <a:spcAft>
                <a:spcPts val="0"/>
              </a:spcAft>
              <a:defRPr/>
            </a:pPr>
            <a:r>
              <a:rPr/>
              <a:t>Zygomatic bones (2)</a:t>
            </a:r>
          </a:p>
          <a:p>
            <a:pPr lvl="1" fontAlgn="auto">
              <a:spcAft>
                <a:spcPts val="0"/>
              </a:spcAft>
              <a:defRPr/>
            </a:pPr>
            <a:r>
              <a:t>Lacrimal bones (2)</a:t>
            </a:r>
          </a:p>
          <a:p>
            <a:pPr lvl="1" fontAlgn="auto">
              <a:spcAft>
                <a:spcPts val="0"/>
              </a:spcAft>
              <a:defRPr/>
            </a:pPr>
            <a:r>
              <a:t>Palatine bones  (2)</a:t>
            </a:r>
          </a:p>
          <a:p>
            <a:pPr lvl="1" fontAlgn="auto">
              <a:spcAft>
                <a:spcPts val="0"/>
              </a:spcAft>
              <a:defRPr/>
            </a:pPr>
            <a:r>
              <a:t>Inf. Nasal conchae  (2)</a:t>
            </a:r>
          </a:p>
          <a:p>
            <a:pPr fontAlgn="auto">
              <a:spcAft>
                <a:spcPts val="0"/>
              </a:spcAft>
              <a:defRPr/>
            </a:pPr>
            <a:endParaRPr/>
          </a:p>
        </p:txBody>
      </p:sp>
      <p:cxnSp>
        <p:nvCxnSpPr>
          <p:cNvPr id="16" name="Straight Connector 15"/>
          <p:cNvCxnSpPr/>
          <p:nvPr/>
        </p:nvCxnSpPr>
        <p:spPr>
          <a:xfrm rot="10800000" flipV="1">
            <a:off x="7010400" y="2362200"/>
            <a:ext cx="762000" cy="5334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6629400" y="3124200"/>
            <a:ext cx="1066800" cy="3048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7086600" y="3733800"/>
            <a:ext cx="762000" cy="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10400" y="4495800"/>
            <a:ext cx="685800" cy="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fontAlgn="auto">
              <a:spcAft>
                <a:spcPts val="0"/>
              </a:spcAft>
              <a:defRPr/>
            </a:pPr>
            <a:r>
              <a:rPr dirty="0" smtClean="0"/>
              <a:t>Divisions of the Skeletal System</a:t>
            </a:r>
          </a:p>
        </p:txBody>
      </p:sp>
      <p:sp>
        <p:nvSpPr>
          <p:cNvPr id="8194" name="Rectangle 3"/>
          <p:cNvSpPr>
            <a:spLocks noGrp="1" noChangeArrowheads="1"/>
          </p:cNvSpPr>
          <p:nvPr>
            <p:ph type="body" idx="1"/>
          </p:nvPr>
        </p:nvSpPr>
        <p:spPr>
          <a:xfrm>
            <a:off x="446088" y="919163"/>
            <a:ext cx="6259512" cy="5791200"/>
          </a:xfrm>
        </p:spPr>
        <p:txBody>
          <a:bodyPr>
            <a:normAutofit lnSpcReduction="10000"/>
          </a:bodyPr>
          <a:lstStyle/>
          <a:p>
            <a:pPr>
              <a:spcBef>
                <a:spcPct val="0"/>
              </a:spcBef>
              <a:buFont typeface="Arial" charset="0"/>
              <a:buChar char="•"/>
            </a:pPr>
            <a:r>
              <a:t>The human skeleton consists of 206 named bones grouped into two principal divisions:</a:t>
            </a:r>
          </a:p>
          <a:p>
            <a:pPr lvl="1">
              <a:spcBef>
                <a:spcPct val="0"/>
              </a:spcBef>
            </a:pPr>
            <a:r>
              <a:rPr b="1">
                <a:solidFill>
                  <a:srgbClr val="0099CC"/>
                </a:solidFill>
              </a:rPr>
              <a:t>Axial skeleton</a:t>
            </a:r>
          </a:p>
          <a:p>
            <a:pPr lvl="1">
              <a:spcBef>
                <a:spcPct val="0"/>
              </a:spcBef>
            </a:pPr>
            <a:r>
              <a:rPr b="1">
                <a:solidFill>
                  <a:srgbClr val="0099CC"/>
                </a:solidFill>
              </a:rPr>
              <a:t>Appendicular skeleton</a:t>
            </a:r>
          </a:p>
          <a:p>
            <a:pPr>
              <a:spcBef>
                <a:spcPct val="0"/>
              </a:spcBef>
              <a:buFont typeface="Arial" charset="0"/>
              <a:buChar char="•"/>
            </a:pPr>
            <a:r>
              <a:t>In this graphic, the axial skeleton is </a:t>
            </a:r>
          </a:p>
          <a:p>
            <a:pPr>
              <a:spcBef>
                <a:spcPct val="0"/>
              </a:spcBef>
              <a:buFont typeface="Arial" charset="0"/>
              <a:buNone/>
            </a:pPr>
            <a:r>
              <a:t>	highlighted in blue, while the appendicular skeleton constitutes the remainder.</a:t>
            </a:r>
          </a:p>
        </p:txBody>
      </p:sp>
      <p:pic>
        <p:nvPicPr>
          <p:cNvPr id="8195" name="Picture 3" descr="C:\Users\Curtis Home\Pictures\1. Chapters 6-8\Chapter 7 Graphics to send\pha11e_07_01ab_ul modified.png"/>
          <p:cNvPicPr>
            <a:picLocks noChangeAspect="1" noChangeArrowheads="1"/>
          </p:cNvPicPr>
          <p:nvPr/>
        </p:nvPicPr>
        <p:blipFill>
          <a:blip r:embed="rId2" cstate="print"/>
          <a:srcRect/>
          <a:stretch>
            <a:fillRect/>
          </a:stretch>
        </p:blipFill>
        <p:spPr bwMode="auto">
          <a:xfrm>
            <a:off x="6477000" y="1143000"/>
            <a:ext cx="2286000" cy="541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fontAlgn="auto">
              <a:spcAft>
                <a:spcPts val="0"/>
              </a:spcAft>
              <a:defRPr/>
            </a:pPr>
            <a:r>
              <a:rPr smtClean="0"/>
              <a:t>Bones of the Skull</a:t>
            </a:r>
            <a:endParaRPr/>
          </a:p>
        </p:txBody>
      </p:sp>
      <p:pic>
        <p:nvPicPr>
          <p:cNvPr id="54274" name="Picture 1" descr="C:\Users\Curtis Home\Pictures\1. Chapters 6-8\pha11e_07_02a_ul.jpg"/>
          <p:cNvPicPr>
            <a:picLocks noChangeAspect="1" noChangeArrowheads="1"/>
          </p:cNvPicPr>
          <p:nvPr/>
        </p:nvPicPr>
        <p:blipFill>
          <a:blip r:embed="rId3" cstate="print"/>
          <a:srcRect b="2583"/>
          <a:stretch>
            <a:fillRect/>
          </a:stretch>
        </p:blipFill>
        <p:spPr bwMode="auto">
          <a:xfrm>
            <a:off x="2819400" y="1143000"/>
            <a:ext cx="3479800" cy="5029200"/>
          </a:xfrm>
          <a:prstGeom prst="rect">
            <a:avLst/>
          </a:prstGeom>
          <a:noFill/>
          <a:ln w="9525">
            <a:noFill/>
            <a:miter lim="800000"/>
            <a:headEnd/>
            <a:tailEnd/>
          </a:ln>
        </p:spPr>
      </p:pic>
      <p:sp>
        <p:nvSpPr>
          <p:cNvPr id="54275" name="TextBox 11"/>
          <p:cNvSpPr txBox="1">
            <a:spLocks noChangeArrowheads="1"/>
          </p:cNvSpPr>
          <p:nvPr/>
        </p:nvSpPr>
        <p:spPr bwMode="auto">
          <a:xfrm>
            <a:off x="7062788" y="2514600"/>
            <a:ext cx="1371600" cy="422275"/>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800">
                <a:latin typeface="Sylfaen" pitchFamily="18" charset="0"/>
              </a:rPr>
              <a:t>Nasal bones</a:t>
            </a:r>
          </a:p>
        </p:txBody>
      </p:sp>
      <p:cxnSp>
        <p:nvCxnSpPr>
          <p:cNvPr id="15" name="Straight Connector 14"/>
          <p:cNvCxnSpPr>
            <a:stCxn id="54275" idx="1"/>
          </p:cNvCxnSpPr>
          <p:nvPr/>
        </p:nvCxnSpPr>
        <p:spPr>
          <a:xfrm rot="10800000" flipV="1">
            <a:off x="4572000" y="2725738"/>
            <a:ext cx="2490788" cy="4191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277" name="TextBox 17"/>
          <p:cNvSpPr txBox="1">
            <a:spLocks noChangeArrowheads="1"/>
          </p:cNvSpPr>
          <p:nvPr/>
        </p:nvSpPr>
        <p:spPr bwMode="auto">
          <a:xfrm>
            <a:off x="7062788" y="3135313"/>
            <a:ext cx="1905000" cy="422275"/>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800">
                <a:latin typeface="Sylfaen" pitchFamily="18" charset="0"/>
              </a:rPr>
              <a:t>Zygomatic bone</a:t>
            </a:r>
          </a:p>
        </p:txBody>
      </p:sp>
      <p:cxnSp>
        <p:nvCxnSpPr>
          <p:cNvPr id="24" name="Straight Connector 23"/>
          <p:cNvCxnSpPr/>
          <p:nvPr/>
        </p:nvCxnSpPr>
        <p:spPr>
          <a:xfrm flipV="1">
            <a:off x="5867400" y="3389313"/>
            <a:ext cx="1157288" cy="39687"/>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279" name="TextBox 27"/>
          <p:cNvSpPr txBox="1">
            <a:spLocks noChangeArrowheads="1"/>
          </p:cNvSpPr>
          <p:nvPr/>
        </p:nvSpPr>
        <p:spPr bwMode="auto">
          <a:xfrm>
            <a:off x="7062788" y="4116388"/>
            <a:ext cx="1828800" cy="422275"/>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800">
                <a:latin typeface="Sylfaen" pitchFamily="18" charset="0"/>
              </a:rPr>
              <a:t>Maxilla (fused)</a:t>
            </a:r>
          </a:p>
        </p:txBody>
      </p:sp>
      <p:cxnSp>
        <p:nvCxnSpPr>
          <p:cNvPr id="30" name="Straight Connector 29"/>
          <p:cNvCxnSpPr/>
          <p:nvPr/>
        </p:nvCxnSpPr>
        <p:spPr>
          <a:xfrm rot="10800000">
            <a:off x="5029200" y="4343400"/>
            <a:ext cx="1995488" cy="1428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281" name="TextBox 31"/>
          <p:cNvSpPr txBox="1">
            <a:spLocks noChangeArrowheads="1"/>
          </p:cNvSpPr>
          <p:nvPr/>
        </p:nvSpPr>
        <p:spPr bwMode="auto">
          <a:xfrm>
            <a:off x="7062788" y="4937125"/>
            <a:ext cx="1371600" cy="422275"/>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800">
                <a:latin typeface="Sylfaen" pitchFamily="18" charset="0"/>
              </a:rPr>
              <a:t>Mandible</a:t>
            </a:r>
          </a:p>
        </p:txBody>
      </p:sp>
      <p:cxnSp>
        <p:nvCxnSpPr>
          <p:cNvPr id="34" name="Straight Connector 33"/>
          <p:cNvCxnSpPr/>
          <p:nvPr/>
        </p:nvCxnSpPr>
        <p:spPr>
          <a:xfrm>
            <a:off x="5562600" y="5181600"/>
            <a:ext cx="1524000" cy="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283" name="TextBox 34"/>
          <p:cNvSpPr txBox="1">
            <a:spLocks noChangeArrowheads="1"/>
          </p:cNvSpPr>
          <p:nvPr/>
        </p:nvSpPr>
        <p:spPr bwMode="auto">
          <a:xfrm>
            <a:off x="0" y="3884613"/>
            <a:ext cx="2476500"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Inferior nasal concha</a:t>
            </a:r>
          </a:p>
        </p:txBody>
      </p:sp>
      <p:sp>
        <p:nvSpPr>
          <p:cNvPr id="54284" name="TextBox 36"/>
          <p:cNvSpPr txBox="1">
            <a:spLocks noChangeArrowheads="1"/>
          </p:cNvSpPr>
          <p:nvPr/>
        </p:nvSpPr>
        <p:spPr bwMode="auto">
          <a:xfrm>
            <a:off x="0" y="3476625"/>
            <a:ext cx="2654300"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Middle nasal concha</a:t>
            </a:r>
          </a:p>
        </p:txBody>
      </p:sp>
      <p:cxnSp>
        <p:nvCxnSpPr>
          <p:cNvPr id="39" name="Straight Connector 38"/>
          <p:cNvCxnSpPr/>
          <p:nvPr/>
        </p:nvCxnSpPr>
        <p:spPr>
          <a:xfrm rot="10800000" flipV="1">
            <a:off x="2365375" y="3733800"/>
            <a:ext cx="1978025" cy="5238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397125" y="4114800"/>
            <a:ext cx="1870075" cy="2857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287" name="TextBox 48"/>
          <p:cNvSpPr txBox="1">
            <a:spLocks noChangeArrowheads="1"/>
          </p:cNvSpPr>
          <p:nvPr/>
        </p:nvSpPr>
        <p:spPr bwMode="auto">
          <a:xfrm>
            <a:off x="342900" y="2120900"/>
            <a:ext cx="2057400" cy="10826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Perpendicular plate of the ethmoid bone</a:t>
            </a:r>
          </a:p>
        </p:txBody>
      </p:sp>
      <p:cxnSp>
        <p:nvCxnSpPr>
          <p:cNvPr id="51" name="Straight Connector 50"/>
          <p:cNvCxnSpPr/>
          <p:nvPr/>
        </p:nvCxnSpPr>
        <p:spPr>
          <a:xfrm>
            <a:off x="2262188" y="2889250"/>
            <a:ext cx="2233612" cy="69215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289" name="TextBox 54"/>
          <p:cNvSpPr txBox="1">
            <a:spLocks noChangeArrowheads="1"/>
          </p:cNvSpPr>
          <p:nvPr/>
        </p:nvSpPr>
        <p:spPr bwMode="auto">
          <a:xfrm>
            <a:off x="7062788" y="3757613"/>
            <a:ext cx="1371600" cy="422275"/>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800">
                <a:latin typeface="Sylfaen" pitchFamily="18" charset="0"/>
              </a:rPr>
              <a:t>Vomer</a:t>
            </a:r>
          </a:p>
        </p:txBody>
      </p:sp>
      <p:cxnSp>
        <p:nvCxnSpPr>
          <p:cNvPr id="57" name="Straight Connector 56"/>
          <p:cNvCxnSpPr/>
          <p:nvPr/>
        </p:nvCxnSpPr>
        <p:spPr>
          <a:xfrm>
            <a:off x="4495800" y="3962400"/>
            <a:ext cx="2528888" cy="635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291" name="TextBox 58"/>
          <p:cNvSpPr txBox="1">
            <a:spLocks noChangeArrowheads="1"/>
          </p:cNvSpPr>
          <p:nvPr/>
        </p:nvSpPr>
        <p:spPr bwMode="auto">
          <a:xfrm>
            <a:off x="7062788" y="2819400"/>
            <a:ext cx="2057400" cy="422275"/>
          </a:xfrm>
          <a:prstGeom prst="rect">
            <a:avLst/>
          </a:prstGeom>
          <a:noFill/>
          <a:ln w="9525">
            <a:noFill/>
            <a:miter lim="800000"/>
            <a:headEnd/>
            <a:tailEnd/>
          </a:ln>
        </p:spPr>
        <p:txBody>
          <a:bodyPr>
            <a:spAutoFit/>
          </a:bodyPr>
          <a:lstStyle/>
          <a:p>
            <a:pPr>
              <a:lnSpc>
                <a:spcPct val="120000"/>
              </a:lnSpc>
              <a:buClr>
                <a:schemeClr val="hlink"/>
              </a:buClr>
              <a:buSzPct val="55000"/>
              <a:buFont typeface="Wingdings" pitchFamily="2" charset="2"/>
              <a:buNone/>
            </a:pPr>
            <a:r>
              <a:rPr lang="en-US" sz="1800">
                <a:latin typeface="Sylfaen" pitchFamily="18" charset="0"/>
              </a:rPr>
              <a:t>Lacrimal bone</a:t>
            </a:r>
          </a:p>
        </p:txBody>
      </p:sp>
      <p:cxnSp>
        <p:nvCxnSpPr>
          <p:cNvPr id="61" name="Straight Connector 60"/>
          <p:cNvCxnSpPr>
            <a:endCxn id="54291" idx="1"/>
          </p:cNvCxnSpPr>
          <p:nvPr/>
        </p:nvCxnSpPr>
        <p:spPr>
          <a:xfrm flipV="1">
            <a:off x="4800600" y="3030538"/>
            <a:ext cx="2262188" cy="315912"/>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ttp://www.edugen.com:30121/apvl/resources/ch7/print/pha11e_07_04a_ul.jpg"/>
          <p:cNvPicPr>
            <a:picLocks noChangeAspect="1" noChangeArrowheads="1"/>
          </p:cNvPicPr>
          <p:nvPr/>
        </p:nvPicPr>
        <p:blipFill>
          <a:blip r:embed="rId3" cstate="print"/>
          <a:srcRect l="21021" b="2934"/>
          <a:stretch>
            <a:fillRect/>
          </a:stretch>
        </p:blipFill>
        <p:spPr bwMode="auto">
          <a:xfrm>
            <a:off x="609600" y="1143000"/>
            <a:ext cx="5338763" cy="5181600"/>
          </a:xfrm>
          <a:prstGeom prst="rect">
            <a:avLst/>
          </a:prstGeom>
          <a:noFill/>
          <a:ln w="9525">
            <a:noFill/>
            <a:miter lim="800000"/>
            <a:headEnd/>
            <a:tailEnd/>
          </a:ln>
        </p:spPr>
      </p:pic>
      <p:sp>
        <p:nvSpPr>
          <p:cNvPr id="44034" name="Rectangle 2"/>
          <p:cNvSpPr>
            <a:spLocks noGrp="1" noChangeArrowheads="1"/>
          </p:cNvSpPr>
          <p:nvPr>
            <p:ph type="title"/>
          </p:nvPr>
        </p:nvSpPr>
        <p:spPr/>
        <p:txBody>
          <a:bodyPr/>
          <a:lstStyle/>
          <a:p>
            <a:pPr fontAlgn="auto">
              <a:spcAft>
                <a:spcPts val="0"/>
              </a:spcAft>
              <a:defRPr/>
            </a:pPr>
            <a:r>
              <a:rPr smtClean="0"/>
              <a:t>Bones of the Skull</a:t>
            </a:r>
            <a:endParaRPr/>
          </a:p>
        </p:txBody>
      </p:sp>
      <p:sp>
        <p:nvSpPr>
          <p:cNvPr id="56323" name="TextBox 26"/>
          <p:cNvSpPr txBox="1">
            <a:spLocks noChangeArrowheads="1"/>
          </p:cNvSpPr>
          <p:nvPr/>
        </p:nvSpPr>
        <p:spPr bwMode="auto">
          <a:xfrm>
            <a:off x="6958013" y="4227513"/>
            <a:ext cx="1447800"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Vomer</a:t>
            </a:r>
          </a:p>
        </p:txBody>
      </p:sp>
      <p:cxnSp>
        <p:nvCxnSpPr>
          <p:cNvPr id="11" name="Straight Connector 10"/>
          <p:cNvCxnSpPr/>
          <p:nvPr/>
        </p:nvCxnSpPr>
        <p:spPr>
          <a:xfrm>
            <a:off x="4953000" y="4495800"/>
            <a:ext cx="2362200" cy="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325" name="TextBox 16"/>
          <p:cNvSpPr txBox="1">
            <a:spLocks noChangeArrowheads="1"/>
          </p:cNvSpPr>
          <p:nvPr/>
        </p:nvSpPr>
        <p:spPr bwMode="auto">
          <a:xfrm>
            <a:off x="6067425" y="5016500"/>
            <a:ext cx="1752600"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Palatine bone</a:t>
            </a:r>
          </a:p>
        </p:txBody>
      </p:sp>
      <p:cxnSp>
        <p:nvCxnSpPr>
          <p:cNvPr id="19" name="Straight Connector 18"/>
          <p:cNvCxnSpPr/>
          <p:nvPr/>
        </p:nvCxnSpPr>
        <p:spPr>
          <a:xfrm>
            <a:off x="4378325" y="4829175"/>
            <a:ext cx="1870075" cy="42862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327" name="TextBox 19"/>
          <p:cNvSpPr txBox="1">
            <a:spLocks noChangeArrowheads="1"/>
          </p:cNvSpPr>
          <p:nvPr/>
        </p:nvSpPr>
        <p:spPr bwMode="auto">
          <a:xfrm>
            <a:off x="6283325" y="5943600"/>
            <a:ext cx="1371600"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Mandible</a:t>
            </a:r>
          </a:p>
        </p:txBody>
      </p:sp>
      <p:cxnSp>
        <p:nvCxnSpPr>
          <p:cNvPr id="21" name="Straight Connector 20"/>
          <p:cNvCxnSpPr/>
          <p:nvPr/>
        </p:nvCxnSpPr>
        <p:spPr>
          <a:xfrm>
            <a:off x="4876800" y="5791200"/>
            <a:ext cx="1600200" cy="3810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329" name="TextBox 21"/>
          <p:cNvSpPr txBox="1">
            <a:spLocks noChangeArrowheads="1"/>
          </p:cNvSpPr>
          <p:nvPr/>
        </p:nvSpPr>
        <p:spPr bwMode="auto">
          <a:xfrm>
            <a:off x="6084888" y="2871788"/>
            <a:ext cx="1371600"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Nasal bones</a:t>
            </a:r>
          </a:p>
        </p:txBody>
      </p:sp>
      <p:cxnSp>
        <p:nvCxnSpPr>
          <p:cNvPr id="23" name="Straight Connector 22"/>
          <p:cNvCxnSpPr/>
          <p:nvPr/>
        </p:nvCxnSpPr>
        <p:spPr>
          <a:xfrm rot="10800000" flipV="1">
            <a:off x="5410200" y="3124200"/>
            <a:ext cx="762000" cy="2286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331" name="TextBox 25"/>
          <p:cNvSpPr txBox="1">
            <a:spLocks noChangeArrowheads="1"/>
          </p:cNvSpPr>
          <p:nvPr/>
        </p:nvSpPr>
        <p:spPr bwMode="auto">
          <a:xfrm>
            <a:off x="6570663" y="4564063"/>
            <a:ext cx="1119187"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Maxilla</a:t>
            </a:r>
          </a:p>
        </p:txBody>
      </p:sp>
      <p:cxnSp>
        <p:nvCxnSpPr>
          <p:cNvPr id="28" name="Straight Connector 27"/>
          <p:cNvCxnSpPr/>
          <p:nvPr/>
        </p:nvCxnSpPr>
        <p:spPr>
          <a:xfrm rot="10800000">
            <a:off x="5486400" y="4800600"/>
            <a:ext cx="1219200" cy="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333" name="TextBox 30"/>
          <p:cNvSpPr txBox="1">
            <a:spLocks noChangeArrowheads="1"/>
          </p:cNvSpPr>
          <p:nvPr/>
        </p:nvSpPr>
        <p:spPr bwMode="auto">
          <a:xfrm>
            <a:off x="6208713" y="3681413"/>
            <a:ext cx="2527300" cy="422275"/>
          </a:xfrm>
          <a:prstGeom prst="rect">
            <a:avLst/>
          </a:prstGeom>
          <a:noFill/>
          <a:ln w="9525">
            <a:noFill/>
            <a:miter lim="800000"/>
            <a:headEnd/>
            <a:tailEnd/>
          </a:ln>
        </p:spPr>
        <p:txBody>
          <a:bodyPr>
            <a:spAutoFit/>
          </a:bodyPr>
          <a:lstStyle/>
          <a:p>
            <a:pPr algn="ctr">
              <a:lnSpc>
                <a:spcPct val="120000"/>
              </a:lnSpc>
              <a:buClr>
                <a:schemeClr val="hlink"/>
              </a:buClr>
              <a:buSzPct val="55000"/>
              <a:buFont typeface="Wingdings" pitchFamily="2" charset="2"/>
              <a:buNone/>
            </a:pPr>
            <a:r>
              <a:rPr lang="en-US" sz="1800">
                <a:latin typeface="Sylfaen" pitchFamily="18" charset="0"/>
              </a:rPr>
              <a:t>Inferior nasal concha</a:t>
            </a:r>
          </a:p>
        </p:txBody>
      </p:sp>
      <p:cxnSp>
        <p:nvCxnSpPr>
          <p:cNvPr id="35" name="Straight Connector 34"/>
          <p:cNvCxnSpPr/>
          <p:nvPr/>
        </p:nvCxnSpPr>
        <p:spPr>
          <a:xfrm flipV="1">
            <a:off x="5334000" y="3962400"/>
            <a:ext cx="1066800" cy="3048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656208"/>
            <a:ext cx="3815255" cy="792163"/>
          </a:xfrm>
          <a:prstGeom prst="rect">
            <a:avLst/>
          </a:prstGeom>
        </p:spPr>
        <p:txBody>
          <a:bodyPr anchor="ctr"/>
          <a:lstStyle/>
          <a:p>
            <a:pPr algn="ctr" eaLnBrk="0" hangingPunct="0">
              <a:defRPr/>
            </a:pPr>
            <a:r>
              <a:rPr lang="en-US" sz="3200" spc="-1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Lips fuse b/w the 4</a:t>
            </a:r>
            <a:r>
              <a:rPr lang="en-US" sz="3200" spc="-100" baseline="300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th</a:t>
            </a:r>
            <a:r>
              <a:rPr lang="en-US" sz="3200" spc="-1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 &amp; 7</a:t>
            </a:r>
            <a:r>
              <a:rPr lang="en-US" sz="3200" spc="-100" baseline="300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th</a:t>
            </a:r>
            <a:r>
              <a:rPr lang="en-US" sz="3200" spc="-1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 weeks of pregnancy; palates fuse between the 6</a:t>
            </a:r>
            <a:r>
              <a:rPr lang="en-US" sz="3200" spc="-100" baseline="300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th</a:t>
            </a:r>
            <a:r>
              <a:rPr lang="en-US" sz="3200" spc="-1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 &amp; 9th</a:t>
            </a:r>
            <a:endParaRPr lang="en-US" sz="3200" spc="-100" dirty="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Palatine Abnormalities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544629" y="966952"/>
            <a:ext cx="4267200" cy="3731172"/>
          </a:xfrm>
          <a:prstGeom prst="wedgeRoundRectCallout">
            <a:avLst>
              <a:gd name="adj1" fmla="val -7127"/>
              <a:gd name="adj2" fmla="val 7587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smtClean="0">
                <a:solidFill>
                  <a:schemeClr val="tx2">
                    <a:lumMod val="50000"/>
                  </a:schemeClr>
                </a:solidFill>
              </a:rPr>
              <a:t>Cleft </a:t>
            </a:r>
            <a:r>
              <a:rPr lang="en-US" sz="2000" dirty="0">
                <a:solidFill>
                  <a:schemeClr val="tx2">
                    <a:lumMod val="50000"/>
                  </a:schemeClr>
                </a:solidFill>
              </a:rPr>
              <a:t>lip and cleft palate are birth defects that occur when a baby’s lip or mouth do not form properly during pregnancy. Together, these birth defects commonly are called “</a:t>
            </a:r>
            <a:r>
              <a:rPr lang="en-US" sz="2000" dirty="0" err="1">
                <a:solidFill>
                  <a:schemeClr val="tx2">
                    <a:lumMod val="50000"/>
                  </a:schemeClr>
                </a:solidFill>
              </a:rPr>
              <a:t>orofacial</a:t>
            </a:r>
            <a:r>
              <a:rPr lang="en-US" sz="2000" dirty="0">
                <a:solidFill>
                  <a:schemeClr val="tx2">
                    <a:lumMod val="50000"/>
                  </a:schemeClr>
                </a:solidFill>
              </a:rPr>
              <a:t> clefts”. These birth defects happen early during pregnancy. A baby can have a cleft </a:t>
            </a:r>
            <a:r>
              <a:rPr lang="en-US" sz="2000" dirty="0" smtClean="0">
                <a:solidFill>
                  <a:schemeClr val="tx2">
                    <a:lumMod val="50000"/>
                  </a:schemeClr>
                </a:solidFill>
              </a:rPr>
              <a:t>lip (improper fusion of the lip), </a:t>
            </a:r>
            <a:r>
              <a:rPr lang="en-US" sz="2000" dirty="0">
                <a:solidFill>
                  <a:schemeClr val="tx2">
                    <a:lumMod val="50000"/>
                  </a:schemeClr>
                </a:solidFill>
              </a:rPr>
              <a:t>a cleft </a:t>
            </a:r>
            <a:r>
              <a:rPr lang="en-US" sz="2000" dirty="0" smtClean="0">
                <a:solidFill>
                  <a:schemeClr val="tx2">
                    <a:lumMod val="50000"/>
                  </a:schemeClr>
                </a:solidFill>
              </a:rPr>
              <a:t>palate </a:t>
            </a:r>
            <a:r>
              <a:rPr lang="en-US" sz="2000" dirty="0">
                <a:solidFill>
                  <a:schemeClr val="tx2">
                    <a:lumMod val="50000"/>
                  </a:schemeClr>
                </a:solidFill>
              </a:rPr>
              <a:t>(improper fusion of the </a:t>
            </a:r>
            <a:r>
              <a:rPr lang="en-US" sz="2000" dirty="0" smtClean="0">
                <a:solidFill>
                  <a:schemeClr val="tx2">
                    <a:lumMod val="50000"/>
                  </a:schemeClr>
                </a:solidFill>
              </a:rPr>
              <a:t>palate) , </a:t>
            </a:r>
            <a:r>
              <a:rPr lang="en-US" sz="2000" dirty="0">
                <a:solidFill>
                  <a:schemeClr val="tx2">
                    <a:lumMod val="50000"/>
                  </a:schemeClr>
                </a:solidFill>
              </a:rPr>
              <a:t>or both a cleft lip and cleft palate.</a:t>
            </a:r>
            <a:endParaRPr lang="en-US" sz="2000" dirty="0">
              <a:solidFill>
                <a:schemeClr val="tx2">
                  <a:lumMod val="50000"/>
                </a:schemeClr>
              </a:solidFill>
              <a:effectLst>
                <a:outerShdw blurRad="38100" dist="38100" dir="2700000" algn="tl">
                  <a:srgbClr val="000000">
                    <a:alpha val="43137"/>
                  </a:srgbClr>
                </a:outerShdw>
              </a:effectLst>
            </a:endParaRPr>
          </a:p>
        </p:txBody>
      </p:sp>
      <p:pic>
        <p:nvPicPr>
          <p:cNvPr id="1028" name="Picture 4" descr="http://www.zoloftbirthdefectscenter.net/files/2011/11/cleft-lip-cleft-palate-photo-sma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02" y="746235"/>
            <a:ext cx="2857500"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s://encrypted-tbn0.gstatic.com/images?q=tbn:ANd9GcQhUdBd5KIUsnFDFQNbF3yQt-GDA4q1ICvWb71P3p6na53B0R5Q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0349" y="1798583"/>
            <a:ext cx="1474906" cy="2067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thedentalelf.net/wp-content/uploads/2011/06/cleftli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757" y="2832538"/>
            <a:ext cx="2069592" cy="1555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www.hopkinsmedicine.org/sebin/r/f/cleft_lip_beforeafter3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3" y="2133731"/>
            <a:ext cx="4105275" cy="274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66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910013" y="16149"/>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6004690"/>
            <a:ext cx="8964230" cy="792163"/>
          </a:xfrm>
          <a:prstGeom prst="rect">
            <a:avLst/>
          </a:prstGeom>
          <a:solidFill>
            <a:schemeClr val="accent6">
              <a:lumMod val="50000"/>
            </a:schemeClr>
          </a:solidFill>
        </p:spPr>
        <p:txBody>
          <a:bodyPr anchor="ctr"/>
          <a:lstStyle/>
          <a:p>
            <a:pPr algn="ctr" eaLnBrk="0" hangingPunct="0">
              <a:defRPr/>
            </a:pPr>
            <a:r>
              <a:rPr lang="en-US" spc="-100" dirty="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 About 20% to 30% of the adult population are affected to some </a:t>
            </a:r>
            <a:r>
              <a:rPr lang="en-US" spc="-100" dirty="0" err="1"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degree.Usually</a:t>
            </a: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 </a:t>
            </a:r>
            <a:r>
              <a:rPr lang="en-US" spc="-100" dirty="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people affected by TMD are between 20 and 40 years of </a:t>
            </a: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age, and </a:t>
            </a:r>
            <a:r>
              <a:rPr lang="en-US" spc="-100" dirty="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it is more common in females than males.</a:t>
            </a: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TMJ</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544629" y="945931"/>
            <a:ext cx="4267200" cy="2816771"/>
          </a:xfrm>
          <a:prstGeom prst="wedgeRoundRectCallout">
            <a:avLst>
              <a:gd name="adj1" fmla="val -723"/>
              <a:gd name="adj2" fmla="val 11841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2">
                    <a:lumMod val="50000"/>
                  </a:schemeClr>
                </a:solidFill>
              </a:rPr>
              <a:t>The temporomandibular (tem-</a:t>
            </a:r>
            <a:r>
              <a:rPr lang="en-US" sz="2000" dirty="0" err="1">
                <a:solidFill>
                  <a:schemeClr val="tx2">
                    <a:lumMod val="50000"/>
                  </a:schemeClr>
                </a:solidFill>
              </a:rPr>
              <a:t>puh</a:t>
            </a:r>
            <a:r>
              <a:rPr lang="en-US" sz="2000" dirty="0">
                <a:solidFill>
                  <a:schemeClr val="tx2">
                    <a:lumMod val="50000"/>
                  </a:schemeClr>
                </a:solidFill>
              </a:rPr>
              <a:t>-roe-</a:t>
            </a:r>
            <a:r>
              <a:rPr lang="en-US" sz="2000" dirty="0" err="1">
                <a:solidFill>
                  <a:schemeClr val="tx2">
                    <a:lumMod val="50000"/>
                  </a:schemeClr>
                </a:solidFill>
              </a:rPr>
              <a:t>mun</a:t>
            </a:r>
            <a:r>
              <a:rPr lang="en-US" sz="2000" dirty="0">
                <a:solidFill>
                  <a:schemeClr val="tx2">
                    <a:lumMod val="50000"/>
                  </a:schemeClr>
                </a:solidFill>
              </a:rPr>
              <a:t>-DIB-u-</a:t>
            </a:r>
            <a:r>
              <a:rPr lang="en-US" sz="2000" dirty="0" err="1">
                <a:solidFill>
                  <a:schemeClr val="tx2">
                    <a:lumMod val="50000"/>
                  </a:schemeClr>
                </a:solidFill>
              </a:rPr>
              <a:t>lur</a:t>
            </a:r>
            <a:r>
              <a:rPr lang="en-US" sz="2000" dirty="0">
                <a:solidFill>
                  <a:schemeClr val="tx2">
                    <a:lumMod val="50000"/>
                  </a:schemeClr>
                </a:solidFill>
              </a:rPr>
              <a:t>) joint (TMJ) acts like a sliding hinge, connecting your jawbone to your skull. TMJ disorders can cause pain in your jaw </a:t>
            </a:r>
            <a:r>
              <a:rPr lang="en-US" sz="2000" dirty="0" smtClean="0">
                <a:solidFill>
                  <a:schemeClr val="tx2">
                    <a:lumMod val="50000"/>
                  </a:schemeClr>
                </a:solidFill>
              </a:rPr>
              <a:t>joint, in </a:t>
            </a:r>
            <a:r>
              <a:rPr lang="en-US" sz="2000" dirty="0">
                <a:solidFill>
                  <a:schemeClr val="tx2">
                    <a:lumMod val="50000"/>
                  </a:schemeClr>
                </a:solidFill>
              </a:rPr>
              <a:t>the muscles that control jaw </a:t>
            </a:r>
            <a:r>
              <a:rPr lang="en-US" sz="2000" dirty="0" smtClean="0">
                <a:solidFill>
                  <a:schemeClr val="tx2">
                    <a:lumMod val="50000"/>
                  </a:schemeClr>
                </a:solidFill>
              </a:rPr>
              <a:t>movement and even painful side-effects extending from this oft-used joint.</a:t>
            </a:r>
            <a:endParaRPr lang="en-US" sz="2000" dirty="0">
              <a:solidFill>
                <a:schemeClr val="tx2">
                  <a:lumMod val="50000"/>
                </a:schemeClr>
              </a:solidFill>
              <a:effectLst>
                <a:outerShdw blurRad="38100" dist="38100" dir="2700000" algn="tl">
                  <a:srgbClr val="000000">
                    <a:alpha val="43137"/>
                  </a:srgbClr>
                </a:outerShdw>
              </a:effectLst>
            </a:endParaRPr>
          </a:p>
        </p:txBody>
      </p:sp>
      <p:pic>
        <p:nvPicPr>
          <p:cNvPr id="2052" name="Picture 4" descr="http://www.drloy.com/images/moresymptom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26" y="665107"/>
            <a:ext cx="2743200" cy="2219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www.plg-pllc.com/wp-content/uploads/2012/08/MLV.NormalTMJ.AnatomyExhib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33" y="2884432"/>
            <a:ext cx="4105275" cy="307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392229" y="4194612"/>
            <a:ext cx="4572000" cy="646331"/>
          </a:xfrm>
          <a:prstGeom prst="rect">
            <a:avLst/>
          </a:prstGeom>
          <a:solidFill>
            <a:schemeClr val="tx2">
              <a:lumMod val="40000"/>
              <a:lumOff val="60000"/>
              <a:alpha val="77000"/>
            </a:schemeClr>
          </a:solidFill>
        </p:spPr>
        <p:txBody>
          <a:bodyPr>
            <a:spAutoFit/>
          </a:bodyPr>
          <a:lstStyle/>
          <a:p>
            <a:r>
              <a:rPr lang="en-US" sz="1800" dirty="0">
                <a:hlinkClick r:id="rId5"/>
              </a:rPr>
              <a:t>(TMJ) Anatomy and Disc Displacement Animation - YouTube</a:t>
            </a:r>
            <a:endParaRPr lang="en-US" sz="1800" dirty="0"/>
          </a:p>
        </p:txBody>
      </p:sp>
    </p:spTree>
    <p:extLst>
      <p:ext uri="{BB962C8B-B14F-4D97-AF65-F5344CB8AC3E}">
        <p14:creationId xmlns:p14="http://schemas.microsoft.com/office/powerpoint/2010/main" val="4079878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078" name="Picture 6" descr="http://www.drugs.com/health-guide/images/2053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087" y="968647"/>
            <a:ext cx="34290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http://www.freakingnews.com/pictures/74000/The-Operation-Game-by-Rembrandt-74090.jpg"/>
          <p:cNvPicPr>
            <a:picLocks noChangeAspect="1" noChangeArrowheads="1"/>
          </p:cNvPicPr>
          <p:nvPr/>
        </p:nvPicPr>
        <p:blipFill>
          <a:blip r:embed="rId3"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1" y="5961008"/>
            <a:ext cx="3815255" cy="792163"/>
          </a:xfrm>
          <a:prstGeom prst="rect">
            <a:avLst/>
          </a:prstGeom>
        </p:spPr>
        <p:txBody>
          <a:bodyPr anchor="ctr"/>
          <a:lstStyle/>
          <a:p>
            <a:pPr algn="ctr" eaLnBrk="0" hangingPunct="0">
              <a:defRPr/>
            </a:pPr>
            <a:r>
              <a:rPr lang="en-US" spc="-100" dirty="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Some displacement is common, affecting 80% of people, most </a:t>
            </a: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rPr>
              <a:t>unknowingly…most cases result from impact trauma/</a:t>
            </a:r>
            <a:endParaRPr lang="en-US" spc="-100" dirty="0">
              <a:solidFill>
                <a:prstClr val="white">
                  <a:lumMod val="65000"/>
                </a:prst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Deviated Septum</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544629" y="796159"/>
            <a:ext cx="4267200" cy="4049110"/>
          </a:xfrm>
          <a:prstGeom prst="wedgeRoundRectCallout">
            <a:avLst>
              <a:gd name="adj1" fmla="val -5895"/>
              <a:gd name="adj2" fmla="val 7194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800" dirty="0">
                <a:solidFill>
                  <a:schemeClr val="tx2">
                    <a:lumMod val="50000"/>
                  </a:schemeClr>
                </a:solidFill>
              </a:rPr>
              <a:t>A deviated septum occurs when the thin wall (nasal septum) between your nostrils is displaced to one side. In many people, the nasal septum is displaced — or deviated — making one nasal passage smaller. </a:t>
            </a:r>
          </a:p>
          <a:p>
            <a:pPr algn="ctr"/>
            <a:r>
              <a:rPr lang="en-US" sz="1800" dirty="0">
                <a:solidFill>
                  <a:schemeClr val="tx2">
                    <a:lumMod val="50000"/>
                  </a:schemeClr>
                </a:solidFill>
              </a:rPr>
              <a:t>When a deviated septum is severe, it can block one side of your nose and reduce airflow, causing difficulty breathing. The additional exposure of a deviated septum to the drying effect of airflow through the nose may sometimes contribute to crusting or bleeding in certain individuals. </a:t>
            </a:r>
          </a:p>
        </p:txBody>
      </p:sp>
      <p:pic>
        <p:nvPicPr>
          <p:cNvPr id="3074" name="Picture 2" descr="http://bessler.ch/files/bessler/patienten/nasenspitze/p1/nose-tip-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087" y="3767737"/>
            <a:ext cx="3567167" cy="21932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deantoriumi.com/graphix/bm%20%284%29_resiz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63" y="1185041"/>
            <a:ext cx="2536414" cy="1900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16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fontAlgn="auto">
              <a:spcAft>
                <a:spcPts val="0"/>
              </a:spcAft>
              <a:defRPr/>
            </a:pPr>
            <a:r>
              <a:rPr smtClean="0"/>
              <a:t>Bones of the Skull</a:t>
            </a:r>
          </a:p>
        </p:txBody>
      </p:sp>
      <p:sp>
        <p:nvSpPr>
          <p:cNvPr id="58370" name="Rectangle 3"/>
          <p:cNvSpPr>
            <a:spLocks noGrp="1" noChangeArrowheads="1"/>
          </p:cNvSpPr>
          <p:nvPr>
            <p:ph type="body" idx="1"/>
          </p:nvPr>
        </p:nvSpPr>
        <p:spPr>
          <a:xfrm>
            <a:off x="446088" y="919163"/>
            <a:ext cx="8534400" cy="5791200"/>
          </a:xfrm>
        </p:spPr>
        <p:txBody>
          <a:bodyPr>
            <a:normAutofit fontScale="92500"/>
          </a:bodyPr>
          <a:lstStyle/>
          <a:p>
            <a:pPr>
              <a:spcBef>
                <a:spcPct val="0"/>
              </a:spcBef>
              <a:buFont typeface="Arial" charset="0"/>
              <a:buChar char="•"/>
            </a:pPr>
            <a:r>
              <a:rPr dirty="0"/>
              <a:t>Besides protecting the brain, the skull provides a framework for:</a:t>
            </a:r>
          </a:p>
          <a:p>
            <a:pPr lvl="1">
              <a:spcBef>
                <a:spcPct val="0"/>
              </a:spcBef>
            </a:pPr>
            <a:r>
              <a:rPr sz="2400" dirty="0"/>
              <a:t>Attachment of muscles that move various parts of the head</a:t>
            </a:r>
          </a:p>
          <a:p>
            <a:pPr lvl="1">
              <a:spcBef>
                <a:spcPct val="0"/>
              </a:spcBef>
            </a:pPr>
            <a:r>
              <a:rPr sz="2400" dirty="0"/>
              <a:t>Attachment for muscles that produce facial </a:t>
            </a:r>
            <a:r>
              <a:rPr sz="2400" dirty="0" smtClean="0"/>
              <a:t>expressions</a:t>
            </a:r>
          </a:p>
          <a:p>
            <a:pPr lvl="1">
              <a:spcBef>
                <a:spcPct val="0"/>
              </a:spcBef>
            </a:pPr>
            <a:endParaRPr lang="en-US" sz="2400" dirty="0"/>
          </a:p>
          <a:p>
            <a:pPr lvl="1">
              <a:spcBef>
                <a:spcPct val="0"/>
              </a:spcBef>
            </a:pPr>
            <a:endParaRPr lang="en-US" sz="2400" dirty="0" smtClean="0"/>
          </a:p>
          <a:p>
            <a:pPr lvl="1">
              <a:spcBef>
                <a:spcPct val="0"/>
              </a:spcBef>
            </a:pPr>
            <a:endParaRPr lang="en-US" sz="2400" dirty="0" smtClean="0"/>
          </a:p>
          <a:p>
            <a:pPr lvl="1">
              <a:spcBef>
                <a:spcPct val="0"/>
              </a:spcBef>
            </a:pPr>
            <a:endParaRPr sz="2400" dirty="0"/>
          </a:p>
          <a:p>
            <a:pPr>
              <a:spcBef>
                <a:spcPct val="0"/>
              </a:spcBef>
              <a:buFont typeface="Arial" charset="0"/>
              <a:buChar char="•"/>
            </a:pPr>
            <a:r>
              <a:rPr sz="2400" dirty="0"/>
              <a:t>The facial bones form the framework of the face and provide support for the entrances to the digestive and respiratory systems.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1" y="3393831"/>
            <a:ext cx="2390047" cy="2085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68"/>
          <a:stretch/>
        </p:blipFill>
        <p:spPr bwMode="auto">
          <a:xfrm>
            <a:off x="4400556" y="3393831"/>
            <a:ext cx="3240016" cy="2180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0557" y="3307007"/>
            <a:ext cx="3240016" cy="235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812"/>
          <a:stretch/>
        </p:blipFill>
        <p:spPr bwMode="auto">
          <a:xfrm>
            <a:off x="1387322" y="3212700"/>
            <a:ext cx="2912688" cy="2266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xEl>
                                              <p:pRg st="2" end="2"/>
                                            </p:txEl>
                                          </p:spTgt>
                                        </p:tgtEl>
                                        <p:attrNameLst>
                                          <p:attrName>style.visibility</p:attrName>
                                        </p:attrNameLst>
                                      </p:cBhvr>
                                      <p:to>
                                        <p:strVal val="visible"/>
                                      </p:to>
                                    </p:set>
                                    <p:animEffect transition="in" filter="fade">
                                      <p:cBhvr>
                                        <p:cTn id="7" dur="500"/>
                                        <p:tgtEl>
                                          <p:spTgt spid="5837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par>
                                <p:cTn id="11" presetID="10"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fade">
                                      <p:cBhvr>
                                        <p:cTn id="13" dur="500"/>
                                        <p:tgtEl>
                                          <p:spTgt spid="30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370">
                                            <p:txEl>
                                              <p:pRg st="7" end="7"/>
                                            </p:txEl>
                                          </p:spTgt>
                                        </p:tgtEl>
                                        <p:attrNameLst>
                                          <p:attrName>style.visibility</p:attrName>
                                        </p:attrNameLst>
                                      </p:cBhvr>
                                      <p:to>
                                        <p:strVal val="visible"/>
                                      </p:to>
                                    </p:set>
                                    <p:animEffect transition="in" filter="fade">
                                      <p:cBhvr>
                                        <p:cTn id="18" dur="500"/>
                                        <p:tgtEl>
                                          <p:spTgt spid="5837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Grp="1" noChangeArrowheads="1"/>
          </p:cNvSpPr>
          <p:nvPr>
            <p:ph type="body" idx="1"/>
          </p:nvPr>
        </p:nvSpPr>
        <p:spPr>
          <a:xfrm>
            <a:off x="317500" y="808038"/>
            <a:ext cx="8534400" cy="5557837"/>
          </a:xfrm>
        </p:spPr>
        <p:txBody>
          <a:bodyPr>
            <a:normAutofit fontScale="92500"/>
          </a:bodyPr>
          <a:lstStyle/>
          <a:p>
            <a:pPr>
              <a:spcBef>
                <a:spcPct val="0"/>
              </a:spcBef>
              <a:buFont typeface="Arial" charset="0"/>
              <a:buChar char="•"/>
            </a:pPr>
            <a:r>
              <a:t>The spine is composed of a series of bones called </a:t>
            </a:r>
            <a:r>
              <a:rPr b="1">
                <a:solidFill>
                  <a:srgbClr val="0099CC"/>
                </a:solidFill>
              </a:rPr>
              <a:t>vertebrae.</a:t>
            </a:r>
          </a:p>
          <a:p>
            <a:pPr>
              <a:spcBef>
                <a:spcPct val="0"/>
              </a:spcBef>
              <a:buFont typeface="Arial" charset="0"/>
              <a:buChar char="•"/>
            </a:pPr>
            <a:r>
              <a:t>Vertebrae typically consist of:</a:t>
            </a:r>
          </a:p>
          <a:p>
            <a:pPr lvl="1">
              <a:spcBef>
                <a:spcPct val="0"/>
              </a:spcBef>
            </a:pPr>
            <a:r>
              <a:t>A </a:t>
            </a:r>
            <a:r>
              <a:rPr b="1"/>
              <a:t>body</a:t>
            </a:r>
            <a:r>
              <a:t> (weight bearing)</a:t>
            </a:r>
          </a:p>
          <a:p>
            <a:pPr lvl="1">
              <a:spcBef>
                <a:spcPct val="0"/>
              </a:spcBef>
            </a:pPr>
            <a:r>
              <a:t>A </a:t>
            </a:r>
            <a:r>
              <a:rPr b="1"/>
              <a:t>pedicle</a:t>
            </a:r>
            <a:r>
              <a:t> and </a:t>
            </a:r>
            <a:r>
              <a:rPr b="1"/>
              <a:t>lamina </a:t>
            </a:r>
          </a:p>
          <a:p>
            <a:pPr lvl="1">
              <a:spcBef>
                <a:spcPct val="0"/>
              </a:spcBef>
              <a:buFont typeface="Wingdings" pitchFamily="2" charset="2"/>
              <a:buNone/>
            </a:pPr>
            <a:r>
              <a:t>	forming the vertebral arch </a:t>
            </a:r>
          </a:p>
          <a:p>
            <a:pPr lvl="1">
              <a:spcBef>
                <a:spcPct val="0"/>
              </a:spcBef>
              <a:buFont typeface="Wingdings" pitchFamily="2" charset="2"/>
              <a:buNone/>
            </a:pPr>
            <a:r>
              <a:t>	(surrounds the spinal cord)</a:t>
            </a:r>
          </a:p>
          <a:p>
            <a:pPr lvl="1">
              <a:spcBef>
                <a:spcPct val="0"/>
              </a:spcBef>
            </a:pPr>
            <a:r>
              <a:t>Several </a:t>
            </a:r>
            <a:r>
              <a:rPr b="1"/>
              <a:t>processes</a:t>
            </a:r>
            <a:r>
              <a:t> (points</a:t>
            </a:r>
          </a:p>
          <a:p>
            <a:pPr lvl="1">
              <a:spcBef>
                <a:spcPct val="0"/>
              </a:spcBef>
              <a:buFont typeface="Wingdings" pitchFamily="2" charset="2"/>
              <a:buNone/>
            </a:pPr>
            <a:r>
              <a:t>	of attachment for muscles)</a:t>
            </a:r>
          </a:p>
          <a:p>
            <a:pPr>
              <a:spcBef>
                <a:spcPct val="0"/>
              </a:spcBef>
              <a:buFont typeface="Arial" charset="0"/>
              <a:buChar char="•"/>
            </a:pPr>
            <a:endParaRPr/>
          </a:p>
          <a:p>
            <a:pPr lvl="1">
              <a:spcBef>
                <a:spcPct val="0"/>
              </a:spcBef>
            </a:pPr>
            <a:endParaRPr/>
          </a:p>
        </p:txBody>
      </p:sp>
      <p:sp>
        <p:nvSpPr>
          <p:cNvPr id="36867" name="Rectangle 2"/>
          <p:cNvSpPr>
            <a:spLocks noGrp="1" noChangeArrowheads="1"/>
          </p:cNvSpPr>
          <p:nvPr>
            <p:ph type="title"/>
          </p:nvPr>
        </p:nvSpPr>
        <p:spPr/>
        <p:txBody>
          <a:bodyPr/>
          <a:lstStyle/>
          <a:p>
            <a:pPr fontAlgn="auto">
              <a:spcAft>
                <a:spcPts val="0"/>
              </a:spcAft>
              <a:defRPr/>
            </a:pPr>
            <a:r>
              <a:rPr smtClean="0"/>
              <a:t>The Vertebral Column</a:t>
            </a:r>
          </a:p>
        </p:txBody>
      </p:sp>
      <p:pic>
        <p:nvPicPr>
          <p:cNvPr id="59395" name="Picture 5" descr="pap13_fig_07_20blect.jpg"/>
          <p:cNvPicPr>
            <a:picLocks noChangeAspect="1"/>
          </p:cNvPicPr>
          <p:nvPr/>
        </p:nvPicPr>
        <p:blipFill>
          <a:blip r:embed="rId2" cstate="print"/>
          <a:srcRect/>
          <a:stretch>
            <a:fillRect/>
          </a:stretch>
        </p:blipFill>
        <p:spPr bwMode="auto">
          <a:xfrm>
            <a:off x="4783138" y="2428875"/>
            <a:ext cx="4202112" cy="357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fontAlgn="auto">
              <a:spcAft>
                <a:spcPts val="0"/>
              </a:spcAft>
              <a:defRPr/>
            </a:pPr>
            <a:r>
              <a:rPr smtClean="0"/>
              <a:t>The Vertebral Column</a:t>
            </a:r>
            <a:endParaRPr/>
          </a:p>
        </p:txBody>
      </p:sp>
      <p:sp>
        <p:nvSpPr>
          <p:cNvPr id="46083" name="Rectangle 3"/>
          <p:cNvSpPr>
            <a:spLocks noGrp="1" noChangeArrowheads="1"/>
          </p:cNvSpPr>
          <p:nvPr>
            <p:ph idx="1"/>
          </p:nvPr>
        </p:nvSpPr>
        <p:spPr>
          <a:xfrm>
            <a:off x="1864985" y="1098330"/>
            <a:ext cx="5218987" cy="5791200"/>
          </a:xfrm>
        </p:spPr>
        <p:txBody>
          <a:bodyPr rtlCol="0">
            <a:normAutofit fontScale="92500"/>
          </a:bodyPr>
          <a:lstStyle/>
          <a:p>
            <a:pPr fontAlgn="auto">
              <a:spcAft>
                <a:spcPts val="0"/>
              </a:spcAft>
              <a:defRPr/>
            </a:pPr>
            <a:r>
              <a:rPr dirty="0"/>
              <a:t>There are 7 </a:t>
            </a:r>
            <a:r>
              <a:rPr b="1" dirty="0">
                <a:solidFill>
                  <a:srgbClr val="0099CC"/>
                </a:solidFill>
              </a:rPr>
              <a:t>cervical vertebrae </a:t>
            </a:r>
            <a:r>
              <a:rPr dirty="0"/>
              <a:t>in the neck region labeled C</a:t>
            </a:r>
            <a:r>
              <a:rPr b="1" baseline="-16000" dirty="0"/>
              <a:t>1</a:t>
            </a:r>
            <a:r>
              <a:rPr dirty="0"/>
              <a:t>-C</a:t>
            </a:r>
            <a:r>
              <a:rPr b="1" baseline="-16000" dirty="0"/>
              <a:t>7 .</a:t>
            </a:r>
          </a:p>
          <a:p>
            <a:pPr fontAlgn="auto">
              <a:spcAft>
                <a:spcPts val="0"/>
              </a:spcAft>
              <a:defRPr/>
            </a:pPr>
            <a:r>
              <a:rPr dirty="0"/>
              <a:t>There are 12 </a:t>
            </a:r>
            <a:r>
              <a:rPr b="1" dirty="0">
                <a:solidFill>
                  <a:srgbClr val="0099CC"/>
                </a:solidFill>
              </a:rPr>
              <a:t>thoracic vertebrae </a:t>
            </a:r>
            <a:r>
              <a:rPr dirty="0"/>
              <a:t>that articulate with the ribs (T</a:t>
            </a:r>
            <a:r>
              <a:rPr b="1" baseline="-16000" dirty="0"/>
              <a:t>1</a:t>
            </a:r>
            <a:r>
              <a:rPr dirty="0"/>
              <a:t>-T</a:t>
            </a:r>
            <a:r>
              <a:rPr b="1" baseline="-16000" dirty="0"/>
              <a:t>12</a:t>
            </a:r>
            <a:r>
              <a:rPr dirty="0"/>
              <a:t>).</a:t>
            </a:r>
          </a:p>
          <a:p>
            <a:pPr fontAlgn="auto">
              <a:spcAft>
                <a:spcPts val="0"/>
              </a:spcAft>
              <a:defRPr/>
            </a:pPr>
            <a:r>
              <a:rPr dirty="0"/>
              <a:t>There are 5 </a:t>
            </a:r>
            <a:r>
              <a:rPr b="1" dirty="0">
                <a:solidFill>
                  <a:srgbClr val="0099CC"/>
                </a:solidFill>
              </a:rPr>
              <a:t>lumbar vertebrae </a:t>
            </a:r>
            <a:r>
              <a:rPr dirty="0"/>
              <a:t>that support the lower back labeled L</a:t>
            </a:r>
            <a:r>
              <a:rPr b="1" baseline="-16000" dirty="0"/>
              <a:t>1</a:t>
            </a:r>
            <a:r>
              <a:rPr dirty="0"/>
              <a:t>-L</a:t>
            </a:r>
            <a:r>
              <a:rPr b="1" baseline="-16000" dirty="0"/>
              <a:t>5</a:t>
            </a:r>
            <a:r>
              <a:rPr dirty="0"/>
              <a:t> </a:t>
            </a:r>
          </a:p>
          <a:p>
            <a:pPr fontAlgn="auto">
              <a:spcAft>
                <a:spcPts val="0"/>
              </a:spcAft>
              <a:defRPr/>
            </a:pPr>
            <a:r>
              <a:rPr dirty="0"/>
              <a:t>The </a:t>
            </a:r>
            <a:r>
              <a:rPr b="1" dirty="0">
                <a:solidFill>
                  <a:srgbClr val="0099CC"/>
                </a:solidFill>
              </a:rPr>
              <a:t>sacrum</a:t>
            </a:r>
            <a:r>
              <a:rPr dirty="0"/>
              <a:t> and </a:t>
            </a:r>
            <a:r>
              <a:rPr b="1" dirty="0">
                <a:solidFill>
                  <a:srgbClr val="0099CC"/>
                </a:solidFill>
              </a:rPr>
              <a:t>coccyx</a:t>
            </a:r>
            <a:r>
              <a:rPr dirty="0"/>
              <a:t> are single bones that result from the fusion of  several vertebrae.</a:t>
            </a:r>
          </a:p>
        </p:txBody>
      </p:sp>
      <p:pic>
        <p:nvPicPr>
          <p:cNvPr id="60419" name="Picture 4" descr="pap13_fig_07_16a.jpg"/>
          <p:cNvPicPr>
            <a:picLocks noChangeAspect="1"/>
          </p:cNvPicPr>
          <p:nvPr/>
        </p:nvPicPr>
        <p:blipFill>
          <a:blip r:embed="rId3" cstate="print">
            <a:clrChange>
              <a:clrFrom>
                <a:srgbClr val="FFFFFF"/>
              </a:clrFrom>
              <a:clrTo>
                <a:srgbClr val="FFFFFF">
                  <a:alpha val="0"/>
                </a:srgbClr>
              </a:clrTo>
            </a:clrChange>
          </a:blip>
          <a:srcRect b="7681"/>
          <a:stretch>
            <a:fillRect/>
          </a:stretch>
        </p:blipFill>
        <p:spPr bwMode="auto">
          <a:xfrm>
            <a:off x="6071531" y="1555749"/>
            <a:ext cx="2940050" cy="4524375"/>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8" y="1348990"/>
            <a:ext cx="2059534" cy="463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sp>
        <p:nvSpPr>
          <p:cNvPr id="8" name="Rectangle 3"/>
          <p:cNvSpPr>
            <a:spLocks noGrp="1" noChangeArrowheads="1"/>
          </p:cNvSpPr>
          <p:nvPr>
            <p:ph idx="1"/>
          </p:nvPr>
        </p:nvSpPr>
        <p:spPr>
          <a:xfrm>
            <a:off x="446088" y="919163"/>
            <a:ext cx="5040312" cy="5791200"/>
          </a:xfrm>
        </p:spPr>
        <p:txBody>
          <a:bodyPr rtlCol="0">
            <a:normAutofit lnSpcReduction="10000"/>
          </a:bodyPr>
          <a:lstStyle/>
          <a:p>
            <a:pPr fontAlgn="auto">
              <a:spcAft>
                <a:spcPts val="0"/>
              </a:spcAft>
              <a:defRPr/>
            </a:pPr>
            <a:r>
              <a:t>From the cervical region to the sacrum, each vertebra has a large central hole, or </a:t>
            </a:r>
            <a:r>
              <a:rPr b="1">
                <a:solidFill>
                  <a:srgbClr val="0099CC"/>
                </a:solidFill>
              </a:rPr>
              <a:t>vertebral foramen</a:t>
            </a:r>
            <a:r>
              <a:t> in which the spinal cord can travel. </a:t>
            </a:r>
          </a:p>
          <a:p>
            <a:pPr fontAlgn="auto">
              <a:spcAft>
                <a:spcPts val="0"/>
              </a:spcAft>
              <a:defRPr/>
            </a:pPr>
            <a:r>
              <a:t>At each segmental level, on both the right and left sides, an </a:t>
            </a:r>
            <a:r>
              <a:rPr b="1">
                <a:solidFill>
                  <a:srgbClr val="0099CC"/>
                </a:solidFill>
              </a:rPr>
              <a:t>intervertebral foremen </a:t>
            </a:r>
            <a:r>
              <a:t>is formed for the exiting spinal nerves.</a:t>
            </a:r>
            <a:endParaRPr/>
          </a:p>
        </p:txBody>
      </p:sp>
      <p:pic>
        <p:nvPicPr>
          <p:cNvPr id="62467"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62468" name="Picture 5" descr="pap13_fig_07_17lect.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530850" y="1309688"/>
            <a:ext cx="3422650" cy="5211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body" idx="1"/>
          </p:nvPr>
        </p:nvSpPr>
        <p:spPr>
          <a:xfrm>
            <a:off x="446088" y="919163"/>
            <a:ext cx="8534400" cy="5791200"/>
          </a:xfrm>
        </p:spPr>
        <p:txBody>
          <a:bodyPr/>
          <a:lstStyle/>
          <a:p>
            <a:pPr>
              <a:spcBef>
                <a:spcPct val="0"/>
              </a:spcBef>
              <a:buFont typeface="Arial" charset="0"/>
              <a:buChar char="•"/>
            </a:pPr>
            <a:r>
              <a:t>A tough fibrocartilage intervertebral disc is found between the bodies of adjacent vertebrae.</a:t>
            </a:r>
          </a:p>
          <a:p>
            <a:pPr lvl="1">
              <a:spcBef>
                <a:spcPct val="0"/>
              </a:spcBef>
            </a:pPr>
            <a:r>
              <a:t>It functions to absorb vertical shock and form joints which are strong </a:t>
            </a:r>
          </a:p>
          <a:p>
            <a:pPr lvl="1">
              <a:spcBef>
                <a:spcPct val="0"/>
              </a:spcBef>
              <a:buFont typeface="Wingdings" pitchFamily="2" charset="2"/>
              <a:buNone/>
            </a:pPr>
            <a:r>
              <a:t>	yet still permit </a:t>
            </a:r>
          </a:p>
          <a:p>
            <a:pPr lvl="1">
              <a:spcBef>
                <a:spcPct val="0"/>
              </a:spcBef>
              <a:buFont typeface="Wingdings" pitchFamily="2" charset="2"/>
              <a:buNone/>
            </a:pPr>
            <a:r>
              <a:t>	movement </a:t>
            </a:r>
          </a:p>
          <a:p>
            <a:pPr lvl="1">
              <a:spcBef>
                <a:spcPct val="0"/>
              </a:spcBef>
              <a:buFont typeface="Wingdings" pitchFamily="2" charset="2"/>
              <a:buNone/>
            </a:pPr>
            <a:r>
              <a:t>	of the spine.</a:t>
            </a:r>
          </a:p>
        </p:txBody>
      </p:sp>
      <p:sp>
        <p:nvSpPr>
          <p:cNvPr id="37891" name="Rectangle 2"/>
          <p:cNvSpPr>
            <a:spLocks noGrp="1" noChangeArrowheads="1"/>
          </p:cNvSpPr>
          <p:nvPr>
            <p:ph type="title"/>
          </p:nvPr>
        </p:nvSpPr>
        <p:spPr/>
        <p:txBody>
          <a:bodyPr/>
          <a:lstStyle/>
          <a:p>
            <a:pPr fontAlgn="auto">
              <a:spcAft>
                <a:spcPts val="0"/>
              </a:spcAft>
              <a:defRPr/>
            </a:pPr>
            <a:r>
              <a:rPr smtClean="0"/>
              <a:t>The Vertebral Column</a:t>
            </a:r>
          </a:p>
        </p:txBody>
      </p:sp>
      <p:pic>
        <p:nvPicPr>
          <p:cNvPr id="64515" name="Picture 4" descr="pap13_fig_07_16d.jpg"/>
          <p:cNvPicPr>
            <a:picLocks noChangeAspect="1"/>
          </p:cNvPicPr>
          <p:nvPr/>
        </p:nvPicPr>
        <p:blipFill>
          <a:blip r:embed="rId2" cstate="print"/>
          <a:srcRect/>
          <a:stretch>
            <a:fillRect/>
          </a:stretch>
        </p:blipFill>
        <p:spPr bwMode="auto">
          <a:xfrm>
            <a:off x="3832225" y="3055938"/>
            <a:ext cx="5046663" cy="339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fontAlgn="auto">
              <a:spcAft>
                <a:spcPts val="0"/>
              </a:spcAft>
              <a:defRPr/>
            </a:pPr>
            <a:r>
              <a:rPr smtClean="0"/>
              <a:t>Divisions of the Skeletal System</a:t>
            </a:r>
          </a:p>
        </p:txBody>
      </p:sp>
      <p:sp>
        <p:nvSpPr>
          <p:cNvPr id="9218" name="Rectangle 3"/>
          <p:cNvSpPr>
            <a:spLocks noGrp="1" noChangeArrowheads="1"/>
          </p:cNvSpPr>
          <p:nvPr>
            <p:ph type="body" idx="1"/>
          </p:nvPr>
        </p:nvSpPr>
        <p:spPr>
          <a:xfrm>
            <a:off x="446088" y="919163"/>
            <a:ext cx="8469312" cy="5791200"/>
          </a:xfrm>
        </p:spPr>
        <p:txBody>
          <a:bodyPr>
            <a:normAutofit lnSpcReduction="10000"/>
          </a:bodyPr>
          <a:lstStyle/>
          <a:p>
            <a:pPr>
              <a:spcBef>
                <a:spcPct val="0"/>
              </a:spcBef>
              <a:buFont typeface="Arial" charset="0"/>
              <a:buChar char="•"/>
            </a:pPr>
            <a:r>
              <a:t>The </a:t>
            </a:r>
            <a:r>
              <a:rPr b="1">
                <a:solidFill>
                  <a:srgbClr val="0099CC"/>
                </a:solidFill>
              </a:rPr>
              <a:t>axial skeleton </a:t>
            </a:r>
            <a:r>
              <a:t>consists of the bones that lie around the longitudinal axis of the human body:</a:t>
            </a:r>
          </a:p>
          <a:p>
            <a:pPr lvl="1">
              <a:spcBef>
                <a:spcPct val="0"/>
              </a:spcBef>
            </a:pPr>
            <a:r>
              <a:t>Skull bones, auditory ossicles (ear bones), hyoid bone, ribs, sternum (breastbone), and bones of the vertebral column</a:t>
            </a:r>
          </a:p>
          <a:p>
            <a:pPr>
              <a:spcBef>
                <a:spcPct val="0"/>
              </a:spcBef>
              <a:buFont typeface="Arial" charset="0"/>
              <a:buChar char="•"/>
            </a:pPr>
            <a:r>
              <a:t>The </a:t>
            </a:r>
            <a:r>
              <a:rPr b="1">
                <a:solidFill>
                  <a:srgbClr val="0099CC"/>
                </a:solidFill>
              </a:rPr>
              <a:t>appendicular skeleton </a:t>
            </a:r>
            <a:r>
              <a:t>consists of the bones of the upper and lower limbs (extremities) and the bones forming the girdles that connect the limbs to the axial skeleton.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pap13_fig_07_16c.jpg"/>
          <p:cNvPicPr>
            <a:picLocks noChangeAspect="1"/>
          </p:cNvPicPr>
          <p:nvPr/>
        </p:nvPicPr>
        <p:blipFill>
          <a:blip r:embed="rId3" cstate="print"/>
          <a:srcRect/>
          <a:stretch>
            <a:fillRect/>
          </a:stretch>
        </p:blipFill>
        <p:spPr bwMode="auto">
          <a:xfrm>
            <a:off x="4686300" y="1936750"/>
            <a:ext cx="4275138" cy="4548188"/>
          </a:xfrm>
          <a:prstGeom prst="rect">
            <a:avLst/>
          </a:prstGeom>
          <a:noFill/>
          <a:ln w="9525">
            <a:noFill/>
            <a:miter lim="800000"/>
            <a:headEnd/>
            <a:tailEnd/>
          </a:ln>
        </p:spPr>
      </p:pic>
      <p:sp>
        <p:nvSpPr>
          <p:cNvPr id="46082" name="Rectangle 2"/>
          <p:cNvSpPr>
            <a:spLocks noGrp="1" noChangeArrowheads="1"/>
          </p:cNvSpPr>
          <p:nvPr>
            <p:ph type="title"/>
          </p:nvPr>
        </p:nvSpPr>
        <p:spPr/>
        <p:txBody>
          <a:bodyPr/>
          <a:lstStyle/>
          <a:p>
            <a:pPr fontAlgn="auto">
              <a:spcAft>
                <a:spcPts val="0"/>
              </a:spcAft>
              <a:defRPr/>
            </a:pPr>
            <a:r>
              <a:rPr smtClean="0"/>
              <a:t>The Vertebral Column</a:t>
            </a:r>
            <a:endParaRPr/>
          </a:p>
        </p:txBody>
      </p:sp>
      <p:sp>
        <p:nvSpPr>
          <p:cNvPr id="65539" name="Rectangle 3"/>
          <p:cNvSpPr>
            <a:spLocks noGrp="1" noChangeArrowheads="1"/>
          </p:cNvSpPr>
          <p:nvPr>
            <p:ph idx="1"/>
          </p:nvPr>
        </p:nvSpPr>
        <p:spPr>
          <a:xfrm>
            <a:off x="446088" y="919163"/>
            <a:ext cx="8534400" cy="4491037"/>
          </a:xfrm>
        </p:spPr>
        <p:txBody>
          <a:bodyPr/>
          <a:lstStyle/>
          <a:p>
            <a:pPr>
              <a:spcBef>
                <a:spcPct val="0"/>
              </a:spcBef>
              <a:buFont typeface="Arial" charset="0"/>
              <a:buChar char="•"/>
            </a:pPr>
            <a:r>
              <a:t>When viewed from the front, a normal adult vertebral column appears straight.</a:t>
            </a:r>
          </a:p>
          <a:p>
            <a:pPr>
              <a:spcBef>
                <a:spcPct val="0"/>
              </a:spcBef>
              <a:buFont typeface="Arial" charset="0"/>
              <a:buChar char="•"/>
            </a:pPr>
            <a:r>
              <a:t>When viewed from the side, </a:t>
            </a:r>
          </a:p>
          <a:p>
            <a:pPr>
              <a:spcBef>
                <a:spcPct val="0"/>
              </a:spcBef>
              <a:buFont typeface="Arial" charset="0"/>
              <a:buNone/>
            </a:pPr>
            <a:r>
              <a:t>	it has four slight bends which</a:t>
            </a:r>
          </a:p>
          <a:p>
            <a:pPr>
              <a:spcBef>
                <a:spcPct val="0"/>
              </a:spcBef>
              <a:buFont typeface="Arial" charset="0"/>
              <a:buNone/>
            </a:pPr>
            <a:r>
              <a:t>	constitute the normal spinal</a:t>
            </a:r>
          </a:p>
          <a:p>
            <a:pPr>
              <a:spcBef>
                <a:spcPct val="0"/>
              </a:spcBef>
              <a:buFont typeface="Arial" charset="0"/>
              <a:buNone/>
            </a:pPr>
            <a:r>
              <a:t>	curvatures.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fontAlgn="auto">
              <a:spcAft>
                <a:spcPts val="0"/>
              </a:spcAft>
              <a:defRPr/>
            </a:pPr>
            <a:r>
              <a:rPr smtClean="0"/>
              <a:t>Vertebral Column</a:t>
            </a:r>
            <a:endParaRPr/>
          </a:p>
        </p:txBody>
      </p:sp>
      <p:sp>
        <p:nvSpPr>
          <p:cNvPr id="67586" name="Rectangle 3"/>
          <p:cNvSpPr>
            <a:spLocks noGrp="1" noChangeArrowheads="1"/>
          </p:cNvSpPr>
          <p:nvPr>
            <p:ph idx="1"/>
          </p:nvPr>
        </p:nvSpPr>
        <p:spPr>
          <a:xfrm>
            <a:off x="381000" y="995363"/>
            <a:ext cx="4724400" cy="5405437"/>
          </a:xfrm>
        </p:spPr>
        <p:txBody>
          <a:bodyPr/>
          <a:lstStyle/>
          <a:p>
            <a:pPr>
              <a:spcBef>
                <a:spcPct val="0"/>
              </a:spcBef>
              <a:buFont typeface="Arial" charset="0"/>
              <a:buChar char="•"/>
            </a:pPr>
            <a:r>
              <a:rPr dirty="0"/>
              <a:t>Relative to the front of the body, the cervical and lumbar curves are convex </a:t>
            </a:r>
            <a:r>
              <a:rPr dirty="0" smtClean="0"/>
              <a:t>(anterior),</a:t>
            </a:r>
            <a:endParaRPr dirty="0"/>
          </a:p>
          <a:p>
            <a:pPr>
              <a:spcBef>
                <a:spcPct val="0"/>
              </a:spcBef>
              <a:buFont typeface="Arial" charset="0"/>
              <a:buChar char="•"/>
            </a:pPr>
            <a:r>
              <a:rPr dirty="0"/>
              <a:t>The thoracic and sacral curves are concave </a:t>
            </a:r>
            <a:r>
              <a:rPr dirty="0" smtClean="0"/>
              <a:t>(posterior).</a:t>
            </a:r>
            <a:r>
              <a:rPr dirty="0"/>
              <a:t>	</a:t>
            </a:r>
          </a:p>
        </p:txBody>
      </p:sp>
      <p:pic>
        <p:nvPicPr>
          <p:cNvPr id="67587" name="Picture 4" descr="pap13_fig_07_16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903787" y="1182687"/>
            <a:ext cx="4060825" cy="5349875"/>
          </a:xfrm>
          <a:prstGeom prst="rect">
            <a:avLst/>
          </a:prstGeom>
          <a:noFill/>
          <a:ln w="9525">
            <a:noFill/>
            <a:miter lim="800000"/>
            <a:headEnd/>
            <a:tailEnd/>
          </a:ln>
        </p:spPr>
      </p:pic>
      <p:sp>
        <p:nvSpPr>
          <p:cNvPr id="2" name="Left Arrow 1"/>
          <p:cNvSpPr/>
          <p:nvPr/>
        </p:nvSpPr>
        <p:spPr>
          <a:xfrm>
            <a:off x="4765968" y="2859970"/>
            <a:ext cx="978408" cy="484632"/>
          </a:xfrm>
          <a:prstGeom prst="leftArrow">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5097044" y="5408729"/>
            <a:ext cx="978408" cy="484632"/>
          </a:xfrm>
          <a:prstGeom prst="leftArrow">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10800000">
            <a:off x="7041458" y="1803680"/>
            <a:ext cx="978408" cy="484632"/>
          </a:xfrm>
          <a:prstGeom prst="leftArrow">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10800000">
            <a:off x="7041458" y="4059306"/>
            <a:ext cx="978408" cy="484632"/>
          </a:xfrm>
          <a:prstGeom prst="leftArrow">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94" y="4301622"/>
            <a:ext cx="2247900" cy="224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919" y="4771697"/>
            <a:ext cx="2204049" cy="1444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animEffect transition="in" filter="fade">
                                      <p:cBhvr>
                                        <p:cTn id="15" dur="500"/>
                                        <p:tgtEl>
                                          <p:spTgt spid="6758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500"/>
                                        <p:tgtEl>
                                          <p:spTgt spid="6146"/>
                                        </p:tgtEl>
                                      </p:cBhvr>
                                    </p:animEffect>
                                  </p:childTnLst>
                                </p:cTn>
                              </p:par>
                              <p:par>
                                <p:cTn id="27" presetID="10" presetClass="entr" presetSubtype="0"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fade">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Spinal Abnormalities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pic>
        <p:nvPicPr>
          <p:cNvPr id="11" name="Picture 2" descr="kun1e_fig_07_25"/>
          <p:cNvPicPr>
            <a:picLocks noChangeAspect="1" noChangeArrowheads="1"/>
          </p:cNvPicPr>
          <p:nvPr/>
        </p:nvPicPr>
        <p:blipFill>
          <a:blip r:embed="rId3" cstate="print"/>
          <a:srcRect b="5670"/>
          <a:stretch>
            <a:fillRect/>
          </a:stretch>
        </p:blipFill>
        <p:spPr bwMode="auto">
          <a:xfrm>
            <a:off x="182836" y="796159"/>
            <a:ext cx="8534400" cy="3124200"/>
          </a:xfrm>
          <a:prstGeom prst="rect">
            <a:avLst/>
          </a:prstGeom>
          <a:noFill/>
          <a:ln w="9525">
            <a:noFill/>
            <a:miter lim="800000"/>
            <a:headEnd/>
            <a:tailEnd/>
          </a:ln>
        </p:spPr>
      </p:pic>
      <p:sp>
        <p:nvSpPr>
          <p:cNvPr id="10" name="Rounded Rectangular Callout 9"/>
          <p:cNvSpPr/>
          <p:nvPr/>
        </p:nvSpPr>
        <p:spPr>
          <a:xfrm>
            <a:off x="182836" y="4112285"/>
            <a:ext cx="8534400" cy="1363606"/>
          </a:xfrm>
          <a:prstGeom prst="wedgeRoundRectCallout">
            <a:avLst>
              <a:gd name="adj1" fmla="val 32282"/>
              <a:gd name="adj2" fmla="val 7892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ffectLst>
                <a:outerShdw blurRad="38100" dist="38100" dir="2700000" algn="tl">
                  <a:srgbClr val="000000">
                    <a:alpha val="43137"/>
                  </a:srgbClr>
                </a:outerShdw>
              </a:effectLst>
            </a:endParaRPr>
          </a:p>
          <a:p>
            <a:pPr algn="ctr">
              <a:defRPr/>
            </a:pPr>
            <a:r>
              <a:rPr lang="en-US" dirty="0" smtClean="0">
                <a:solidFill>
                  <a:prstClr val="black"/>
                </a:solidFill>
                <a:effectLst>
                  <a:outerShdw blurRad="38100" dist="38100" dir="2700000" algn="tl">
                    <a:srgbClr val="000000">
                      <a:alpha val="43137"/>
                    </a:srgbClr>
                  </a:outerShdw>
                </a:effectLst>
              </a:rPr>
              <a:t>Scoliosis: lateral bending </a:t>
            </a:r>
            <a:r>
              <a:rPr lang="en-US" sz="1800" i="1" dirty="0" smtClean="0">
                <a:solidFill>
                  <a:prstClr val="black"/>
                </a:solidFill>
              </a:rPr>
              <a:t>(look for uneven shoulders)</a:t>
            </a:r>
          </a:p>
          <a:p>
            <a:pPr algn="ctr">
              <a:defRPr/>
            </a:pPr>
            <a:r>
              <a:rPr lang="en-US" dirty="0" smtClean="0">
                <a:solidFill>
                  <a:prstClr val="black"/>
                </a:solidFill>
                <a:effectLst>
                  <a:outerShdw blurRad="38100" dist="38100" dir="2700000" algn="tl">
                    <a:srgbClr val="000000">
                      <a:alpha val="43137"/>
                    </a:srgbClr>
                  </a:outerShdw>
                </a:effectLst>
              </a:rPr>
              <a:t>Kyphosis: exaggeration of the thoracic curve</a:t>
            </a:r>
          </a:p>
          <a:p>
            <a:pPr algn="ctr">
              <a:defRPr/>
            </a:pPr>
            <a:r>
              <a:rPr lang="en-US" dirty="0" smtClean="0">
                <a:solidFill>
                  <a:prstClr val="black"/>
                </a:solidFill>
                <a:effectLst>
                  <a:outerShdw blurRad="38100" dist="38100" dir="2700000" algn="tl">
                    <a:srgbClr val="000000">
                      <a:alpha val="43137"/>
                    </a:srgbClr>
                  </a:outerShdw>
                </a:effectLst>
              </a:rPr>
              <a:t>Lordosis: exaggeration of the lumbar curve</a:t>
            </a:r>
          </a:p>
          <a:p>
            <a:pPr algn="ctr">
              <a:defRPr/>
            </a:pPr>
            <a:endParaRPr lang="en-US"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98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fontAlgn="auto">
              <a:spcAft>
                <a:spcPts val="0"/>
              </a:spcAft>
              <a:defRPr/>
            </a:pPr>
            <a:r>
              <a:rPr smtClean="0"/>
              <a:t>The Vertebral Column</a:t>
            </a:r>
          </a:p>
        </p:txBody>
      </p:sp>
      <p:pic>
        <p:nvPicPr>
          <p:cNvPr id="70658" name="Picture 3" descr="pap13_tab_07_04.jpg"/>
          <p:cNvPicPr>
            <a:picLocks noChangeAspect="1"/>
          </p:cNvPicPr>
          <p:nvPr/>
        </p:nvPicPr>
        <p:blipFill>
          <a:blip r:embed="rId2" cstate="print"/>
          <a:srcRect/>
          <a:stretch>
            <a:fillRect/>
          </a:stretch>
        </p:blipFill>
        <p:spPr bwMode="auto">
          <a:xfrm>
            <a:off x="334962" y="1122363"/>
            <a:ext cx="8474075" cy="5438775"/>
          </a:xfrm>
          <a:prstGeom prst="rect">
            <a:avLst/>
          </a:prstGeom>
          <a:noFill/>
          <a:ln w="9525">
            <a:noFill/>
            <a:miter lim="800000"/>
            <a:headEnd/>
            <a:tailEnd/>
          </a:ln>
        </p:spPr>
      </p:pic>
      <p:sp>
        <p:nvSpPr>
          <p:cNvPr id="2" name="Rounded Rectangular Callout 1"/>
          <p:cNvSpPr/>
          <p:nvPr/>
        </p:nvSpPr>
        <p:spPr>
          <a:xfrm>
            <a:off x="6106510" y="3520966"/>
            <a:ext cx="977462" cy="472966"/>
          </a:xfrm>
          <a:prstGeom prst="wedgeRoundRectCallout">
            <a:avLst>
              <a:gd name="adj1" fmla="val 28629"/>
              <a:gd name="adj2" fmla="val 75833"/>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Why?</a:t>
            </a:r>
            <a:endParaRPr lang="en-US" sz="1800" dirty="0">
              <a:solidFill>
                <a:schemeClr val="tx1"/>
              </a:solidFill>
            </a:endParaRPr>
          </a:p>
        </p:txBody>
      </p:sp>
      <p:sp>
        <p:nvSpPr>
          <p:cNvPr id="5" name="Rounded Rectangular Callout 4"/>
          <p:cNvSpPr/>
          <p:nvPr/>
        </p:nvSpPr>
        <p:spPr>
          <a:xfrm>
            <a:off x="5696606" y="4088525"/>
            <a:ext cx="977462" cy="472966"/>
          </a:xfrm>
          <a:prstGeom prst="wedgeRoundRectCallout">
            <a:avLst>
              <a:gd name="adj1" fmla="val -67069"/>
              <a:gd name="adj2" fmla="val 58055"/>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Why?</a:t>
            </a:r>
            <a:endParaRPr lang="en-US" sz="1800" dirty="0">
              <a:solidFill>
                <a:schemeClr val="tx1"/>
              </a:solidFill>
            </a:endParaRPr>
          </a:p>
        </p:txBody>
      </p:sp>
      <p:sp>
        <p:nvSpPr>
          <p:cNvPr id="6" name="Rounded Rectangular Callout 5"/>
          <p:cNvSpPr/>
          <p:nvPr/>
        </p:nvSpPr>
        <p:spPr>
          <a:xfrm>
            <a:off x="5271731" y="5065986"/>
            <a:ext cx="977462" cy="472966"/>
          </a:xfrm>
          <a:prstGeom prst="wedgeRoundRectCallout">
            <a:avLst>
              <a:gd name="adj1" fmla="val -67070"/>
              <a:gd name="adj2" fmla="val 9167"/>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Why?</a:t>
            </a:r>
            <a:endParaRPr lang="en-US" sz="1800" dirty="0">
              <a:solidFill>
                <a:schemeClr val="tx1"/>
              </a:solidFill>
            </a:endParaRPr>
          </a:p>
        </p:txBody>
      </p:sp>
      <p:sp>
        <p:nvSpPr>
          <p:cNvPr id="7" name="Rounded Rectangular Callout 6"/>
          <p:cNvSpPr/>
          <p:nvPr/>
        </p:nvSpPr>
        <p:spPr>
          <a:xfrm>
            <a:off x="7619999" y="5969876"/>
            <a:ext cx="977462" cy="472966"/>
          </a:xfrm>
          <a:prstGeom prst="wedgeRoundRectCallout">
            <a:avLst>
              <a:gd name="adj1" fmla="val -76747"/>
              <a:gd name="adj2" fmla="val 4722"/>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Why?</a:t>
            </a:r>
            <a:endParaRPr lang="en-US"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Grp="1" noChangeArrowheads="1"/>
          </p:cNvSpPr>
          <p:nvPr>
            <p:ph idx="1"/>
          </p:nvPr>
        </p:nvSpPr>
        <p:spPr>
          <a:xfrm>
            <a:off x="446088" y="919162"/>
            <a:ext cx="4094381" cy="5786437"/>
          </a:xfrm>
        </p:spPr>
        <p:txBody>
          <a:bodyPr>
            <a:noAutofit/>
          </a:bodyPr>
          <a:lstStyle/>
          <a:p>
            <a:pPr>
              <a:spcBef>
                <a:spcPct val="0"/>
              </a:spcBef>
              <a:buFont typeface="Arial" charset="0"/>
              <a:buChar char="•"/>
            </a:pPr>
            <a:r>
              <a:rPr sz="2000" dirty="0"/>
              <a:t>The </a:t>
            </a:r>
            <a:r>
              <a:rPr sz="2000" b="1" dirty="0">
                <a:solidFill>
                  <a:srgbClr val="0099CC"/>
                </a:solidFill>
              </a:rPr>
              <a:t>cervical vertebrae </a:t>
            </a:r>
            <a:r>
              <a:rPr sz="2000" dirty="0"/>
              <a:t>comprise the bony spine in the neck: </a:t>
            </a:r>
          </a:p>
          <a:p>
            <a:pPr lvl="1">
              <a:spcBef>
                <a:spcPct val="0"/>
              </a:spcBef>
            </a:pPr>
            <a:r>
              <a:rPr sz="2000" dirty="0"/>
              <a:t>C</a:t>
            </a:r>
            <a:r>
              <a:rPr sz="2000" b="1" baseline="-16000" dirty="0"/>
              <a:t>1</a:t>
            </a:r>
            <a:r>
              <a:rPr sz="2000" dirty="0"/>
              <a:t> is called the </a:t>
            </a:r>
            <a:r>
              <a:rPr sz="2000" b="1" dirty="0">
                <a:solidFill>
                  <a:srgbClr val="0099CC"/>
                </a:solidFill>
              </a:rPr>
              <a:t>Atlas</a:t>
            </a:r>
            <a:r>
              <a:rPr sz="2000" dirty="0"/>
              <a:t> because it holds up the head the way the Titan of Greek mythology supported the world.</a:t>
            </a:r>
          </a:p>
          <a:p>
            <a:pPr lvl="1">
              <a:spcBef>
                <a:spcPct val="0"/>
              </a:spcBef>
            </a:pPr>
            <a:r>
              <a:rPr sz="2000" dirty="0"/>
              <a:t>C</a:t>
            </a:r>
            <a:r>
              <a:rPr sz="2000" b="1" baseline="-16000" dirty="0"/>
              <a:t>2</a:t>
            </a:r>
            <a:r>
              <a:rPr sz="2000" dirty="0"/>
              <a:t> is called the </a:t>
            </a:r>
            <a:r>
              <a:rPr sz="2000" b="1" dirty="0">
                <a:solidFill>
                  <a:srgbClr val="0099CC"/>
                </a:solidFill>
              </a:rPr>
              <a:t>Axis</a:t>
            </a:r>
            <a:r>
              <a:rPr sz="2000" dirty="0"/>
              <a:t> because it provides a pivot, allowing the head to turn on the neck</a:t>
            </a:r>
            <a:r>
              <a:rPr sz="2000" dirty="0" smtClean="0"/>
              <a:t>.</a:t>
            </a:r>
          </a:p>
          <a:p>
            <a:pPr marL="288925" lvl="1" indent="0">
              <a:spcBef>
                <a:spcPct val="0"/>
              </a:spcBef>
              <a:buNone/>
            </a:pPr>
            <a:r>
              <a:rPr lang="en-US" sz="1400" dirty="0"/>
              <a:t>Without these first two specialized cervical vertebra, the </a:t>
            </a:r>
            <a:r>
              <a:rPr lang="en-US" sz="1400" dirty="0" smtClean="0"/>
              <a:t>head/neck </a:t>
            </a:r>
            <a:r>
              <a:rPr lang="en-US" sz="1400" dirty="0"/>
              <a:t>range of motion would be very limited.</a:t>
            </a:r>
          </a:p>
          <a:p>
            <a:pPr lvl="1">
              <a:spcBef>
                <a:spcPct val="0"/>
              </a:spcBef>
            </a:pPr>
            <a:endParaRPr sz="2000" dirty="0"/>
          </a:p>
          <a:p>
            <a:pPr>
              <a:spcBef>
                <a:spcPct val="0"/>
              </a:spcBef>
              <a:buFont typeface="Arial" charset="0"/>
              <a:buChar char="•"/>
            </a:pPr>
            <a:endParaRPr sz="2000" dirty="0"/>
          </a:p>
        </p:txBody>
      </p:sp>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pic>
        <p:nvPicPr>
          <p:cNvPr id="71683"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5" name="Picture 9" descr="pap13_fig_07_18a.jpg"/>
          <p:cNvPicPr>
            <a:picLocks noChangeAspect="1"/>
          </p:cNvPicPr>
          <p:nvPr/>
        </p:nvPicPr>
        <p:blipFill>
          <a:blip r:embed="rId4" cstate="print">
            <a:clrChange>
              <a:clrFrom>
                <a:srgbClr val="FFFFFF"/>
              </a:clrFrom>
              <a:clrTo>
                <a:srgbClr val="FFFFFF">
                  <a:alpha val="0"/>
                </a:srgbClr>
              </a:clrTo>
            </a:clrChange>
          </a:blip>
          <a:srcRect l="36447" t="6902" b="4948"/>
          <a:stretch>
            <a:fillRect/>
          </a:stretch>
        </p:blipFill>
        <p:spPr bwMode="auto">
          <a:xfrm>
            <a:off x="4077576" y="1326439"/>
            <a:ext cx="4940300" cy="5095875"/>
          </a:xfrm>
          <a:prstGeom prst="rect">
            <a:avLst/>
          </a:prstGeom>
          <a:noFill/>
          <a:ln w="9525">
            <a:noFill/>
            <a:miter lim="800000"/>
            <a:headEnd/>
            <a:tailEnd/>
          </a:ln>
        </p:spPr>
      </p:pic>
      <p:sp>
        <p:nvSpPr>
          <p:cNvPr id="6" name="Rectangle 5"/>
          <p:cNvSpPr/>
          <p:nvPr/>
        </p:nvSpPr>
        <p:spPr>
          <a:xfrm>
            <a:off x="6854825" y="2375339"/>
            <a:ext cx="609600" cy="409902"/>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7" name="Rectangle 6"/>
          <p:cNvSpPr/>
          <p:nvPr/>
        </p:nvSpPr>
        <p:spPr>
          <a:xfrm>
            <a:off x="6854825" y="2873375"/>
            <a:ext cx="609600" cy="381000"/>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Grp="1" noChangeArrowheads="1"/>
          </p:cNvSpPr>
          <p:nvPr>
            <p:ph idx="1"/>
          </p:nvPr>
        </p:nvSpPr>
        <p:spPr>
          <a:xfrm>
            <a:off x="446088" y="919163"/>
            <a:ext cx="8534400" cy="5791200"/>
          </a:xfrm>
        </p:spPr>
        <p:txBody>
          <a:bodyPr/>
          <a:lstStyle/>
          <a:p>
            <a:pPr>
              <a:lnSpc>
                <a:spcPct val="140000"/>
              </a:lnSpc>
              <a:spcBef>
                <a:spcPct val="0"/>
              </a:spcBef>
              <a:buFont typeface="Arial" charset="0"/>
              <a:buChar char="•"/>
            </a:pPr>
            <a:r>
              <a:t>Below the neck, each of the 12 pairs of </a:t>
            </a:r>
            <a:r>
              <a:rPr b="1">
                <a:solidFill>
                  <a:srgbClr val="0099CC"/>
                </a:solidFill>
              </a:rPr>
              <a:t>thoracic vertebrae </a:t>
            </a:r>
            <a:r>
              <a:t>articulate with a rib to </a:t>
            </a:r>
          </a:p>
          <a:p>
            <a:pPr>
              <a:lnSpc>
                <a:spcPct val="140000"/>
              </a:lnSpc>
              <a:spcBef>
                <a:spcPct val="0"/>
              </a:spcBef>
              <a:buFont typeface="Arial" charset="0"/>
              <a:buNone/>
            </a:pPr>
            <a:r>
              <a:t>	form the posterior part </a:t>
            </a:r>
          </a:p>
          <a:p>
            <a:pPr>
              <a:lnSpc>
                <a:spcPct val="140000"/>
              </a:lnSpc>
              <a:spcBef>
                <a:spcPct val="0"/>
              </a:spcBef>
              <a:buFont typeface="Arial" charset="0"/>
              <a:buNone/>
            </a:pPr>
            <a:r>
              <a:t>	of the thoracic cage.</a:t>
            </a:r>
          </a:p>
        </p:txBody>
      </p:sp>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pic>
        <p:nvPicPr>
          <p:cNvPr id="75779"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75780" name="Picture 6" descr="pap13_fig_07_19a.jpg"/>
          <p:cNvPicPr>
            <a:picLocks noChangeAspect="1"/>
          </p:cNvPicPr>
          <p:nvPr/>
        </p:nvPicPr>
        <p:blipFill>
          <a:blip r:embed="rId4" cstate="print">
            <a:clrChange>
              <a:clrFrom>
                <a:srgbClr val="FFFFFF"/>
              </a:clrFrom>
              <a:clrTo>
                <a:srgbClr val="FFFFFF">
                  <a:alpha val="0"/>
                </a:srgbClr>
              </a:clrTo>
            </a:clrChange>
          </a:blip>
          <a:srcRect l="27695"/>
          <a:stretch>
            <a:fillRect/>
          </a:stretch>
        </p:blipFill>
        <p:spPr bwMode="auto">
          <a:xfrm>
            <a:off x="4151313" y="1717675"/>
            <a:ext cx="4700587" cy="4884738"/>
          </a:xfrm>
          <a:prstGeom prst="rect">
            <a:avLst/>
          </a:prstGeom>
          <a:noFill/>
          <a:ln w="9525">
            <a:noFill/>
            <a:miter lim="800000"/>
            <a:headEnd/>
            <a:tailEnd/>
          </a:ln>
        </p:spPr>
      </p:pic>
      <p:pic>
        <p:nvPicPr>
          <p:cNvPr id="75781" name="Picture 8" descr="pap13_fig_07_19a.jpg"/>
          <p:cNvPicPr>
            <a:picLocks noChangeAspect="1"/>
          </p:cNvPicPr>
          <p:nvPr/>
        </p:nvPicPr>
        <p:blipFill>
          <a:blip r:embed="rId4" cstate="print"/>
          <a:srcRect r="71835" b="29584"/>
          <a:stretch>
            <a:fillRect/>
          </a:stretch>
        </p:blipFill>
        <p:spPr bwMode="auto">
          <a:xfrm>
            <a:off x="1254125" y="3186113"/>
            <a:ext cx="1890713" cy="355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p:cNvSpPr>
            <a:spLocks noGrp="1" noChangeArrowheads="1"/>
          </p:cNvSpPr>
          <p:nvPr>
            <p:ph idx="1"/>
          </p:nvPr>
        </p:nvSpPr>
        <p:spPr>
          <a:xfrm>
            <a:off x="446088" y="919163"/>
            <a:ext cx="8316912" cy="5791200"/>
          </a:xfrm>
        </p:spPr>
        <p:txBody>
          <a:bodyPr/>
          <a:lstStyle/>
          <a:p>
            <a:pPr>
              <a:lnSpc>
                <a:spcPct val="140000"/>
              </a:lnSpc>
              <a:spcBef>
                <a:spcPct val="0"/>
              </a:spcBef>
              <a:buFont typeface="Arial" charset="0"/>
              <a:buChar char="•"/>
            </a:pPr>
            <a:r>
              <a:t>Because the </a:t>
            </a:r>
            <a:r>
              <a:rPr b="1">
                <a:solidFill>
                  <a:srgbClr val="0099CC"/>
                </a:solidFill>
              </a:rPr>
              <a:t>lumbar vertebrae </a:t>
            </a:r>
            <a:r>
              <a:t>(5) bear greater loads, they are much stouter than their more superior cousins (the cervical and thoracic vertebrae).</a:t>
            </a:r>
          </a:p>
          <a:p>
            <a:pPr>
              <a:spcBef>
                <a:spcPct val="0"/>
              </a:spcBef>
              <a:buFont typeface="Arial" charset="0"/>
              <a:buChar char="•"/>
            </a:pPr>
            <a:endParaRPr/>
          </a:p>
        </p:txBody>
      </p:sp>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pic>
        <p:nvPicPr>
          <p:cNvPr id="77827"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77828" name="Picture 5" descr="pap13_fig_07_20a.jpg"/>
          <p:cNvPicPr>
            <a:picLocks noChangeAspect="1"/>
          </p:cNvPicPr>
          <p:nvPr/>
        </p:nvPicPr>
        <p:blipFill>
          <a:blip r:embed="rId4" cstate="print"/>
          <a:srcRect/>
          <a:stretch>
            <a:fillRect/>
          </a:stretch>
        </p:blipFill>
        <p:spPr bwMode="auto">
          <a:xfrm>
            <a:off x="1114425" y="2716213"/>
            <a:ext cx="6915150"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Disc Abnormalities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235970" y="1755228"/>
            <a:ext cx="4645572" cy="3300249"/>
          </a:xfrm>
          <a:prstGeom prst="wedgeRoundRectCallout">
            <a:avLst>
              <a:gd name="adj1" fmla="val 13123"/>
              <a:gd name="adj2" fmla="val 69901"/>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ffectLst>
                <a:outerShdw blurRad="38100" dist="38100" dir="2700000" algn="tl">
                  <a:srgbClr val="000000">
                    <a:alpha val="43137"/>
                  </a:srgbClr>
                </a:outerShdw>
              </a:effectLst>
            </a:endParaRPr>
          </a:p>
          <a:p>
            <a:pPr>
              <a:defRPr/>
            </a:pPr>
            <a:r>
              <a:rPr lang="en-US" sz="1600" dirty="0" smtClean="0">
                <a:solidFill>
                  <a:prstClr val="black"/>
                </a:solidFill>
                <a:effectLst>
                  <a:outerShdw blurRad="38100" dist="38100" dir="2700000" algn="tl">
                    <a:srgbClr val="000000">
                      <a:alpha val="43137"/>
                    </a:srgbClr>
                  </a:outerShdw>
                </a:effectLst>
              </a:rPr>
              <a:t>Bulging disc: Annulus </a:t>
            </a:r>
            <a:r>
              <a:rPr lang="en-US" sz="1600" dirty="0" err="1">
                <a:solidFill>
                  <a:prstClr val="black"/>
                </a:solidFill>
                <a:effectLst>
                  <a:outerShdw blurRad="38100" dist="38100" dir="2700000" algn="tl">
                    <a:srgbClr val="000000">
                      <a:alpha val="43137"/>
                    </a:srgbClr>
                  </a:outerShdw>
                </a:effectLst>
              </a:rPr>
              <a:t>fibrosus</a:t>
            </a:r>
            <a:r>
              <a:rPr lang="en-US" sz="1600" dirty="0">
                <a:solidFill>
                  <a:prstClr val="black"/>
                </a:solidFill>
                <a:effectLst>
                  <a:outerShdw blurRad="38100" dist="38100" dir="2700000" algn="tl">
                    <a:srgbClr val="000000">
                      <a:alpha val="43137"/>
                    </a:srgbClr>
                  </a:outerShdw>
                </a:effectLst>
              </a:rPr>
              <a:t> (outer layer) of the disk bulge into the spinal canal. Thinning </a:t>
            </a:r>
            <a:r>
              <a:rPr lang="en-US" sz="1600" dirty="0" smtClean="0">
                <a:solidFill>
                  <a:prstClr val="black"/>
                </a:solidFill>
                <a:effectLst>
                  <a:outerShdw blurRad="38100" dist="38100" dir="2700000" algn="tl">
                    <a:srgbClr val="000000">
                      <a:alpha val="43137"/>
                    </a:srgbClr>
                  </a:outerShdw>
                </a:effectLst>
              </a:rPr>
              <a:t>Disk</a:t>
            </a:r>
          </a:p>
          <a:p>
            <a:pPr>
              <a:defRPr/>
            </a:pPr>
            <a:endParaRPr lang="en-US" sz="1600" dirty="0">
              <a:solidFill>
                <a:prstClr val="black"/>
              </a:solidFill>
              <a:effectLst>
                <a:outerShdw blurRad="38100" dist="38100" dir="2700000" algn="tl">
                  <a:srgbClr val="000000">
                    <a:alpha val="43137"/>
                  </a:srgbClr>
                </a:outerShdw>
              </a:effectLst>
            </a:endParaRPr>
          </a:p>
          <a:p>
            <a:pPr>
              <a:defRPr/>
            </a:pPr>
            <a:r>
              <a:rPr lang="en-US" sz="1600" dirty="0" smtClean="0">
                <a:solidFill>
                  <a:prstClr val="black"/>
                </a:solidFill>
                <a:effectLst>
                  <a:outerShdw blurRad="38100" dist="38100" dir="2700000" algn="tl">
                    <a:srgbClr val="000000">
                      <a:alpha val="43137"/>
                    </a:srgbClr>
                  </a:outerShdw>
                </a:effectLst>
              </a:rPr>
              <a:t>Herniated disc: Nucleus </a:t>
            </a:r>
            <a:r>
              <a:rPr lang="en-US" sz="1600" dirty="0" err="1">
                <a:solidFill>
                  <a:prstClr val="black"/>
                </a:solidFill>
                <a:effectLst>
                  <a:outerShdw blurRad="38100" dist="38100" dir="2700000" algn="tl">
                    <a:srgbClr val="000000">
                      <a:alpha val="43137"/>
                    </a:srgbClr>
                  </a:outerShdw>
                </a:effectLst>
              </a:rPr>
              <a:t>pulposus</a:t>
            </a:r>
            <a:r>
              <a:rPr lang="en-US" sz="1600" dirty="0">
                <a:solidFill>
                  <a:prstClr val="black"/>
                </a:solidFill>
                <a:effectLst>
                  <a:outerShdw blurRad="38100" dist="38100" dir="2700000" algn="tl">
                    <a:srgbClr val="000000">
                      <a:alpha val="43137"/>
                    </a:srgbClr>
                  </a:outerShdw>
                </a:effectLst>
              </a:rPr>
              <a:t> (inner portion) of the disk is forced through a weakened part of the </a:t>
            </a:r>
            <a:r>
              <a:rPr lang="en-US" sz="1600" dirty="0" smtClean="0">
                <a:solidFill>
                  <a:prstClr val="black"/>
                </a:solidFill>
                <a:effectLst>
                  <a:outerShdw blurRad="38100" dist="38100" dir="2700000" algn="tl">
                    <a:srgbClr val="000000">
                      <a:alpha val="43137"/>
                    </a:srgbClr>
                  </a:outerShdw>
                </a:effectLst>
              </a:rPr>
              <a:t>annulus </a:t>
            </a:r>
            <a:r>
              <a:rPr lang="en-US" sz="1600" dirty="0" err="1" smtClean="0">
                <a:solidFill>
                  <a:prstClr val="black"/>
                </a:solidFill>
                <a:effectLst>
                  <a:outerShdw blurRad="38100" dist="38100" dir="2700000" algn="tl">
                    <a:srgbClr val="000000">
                      <a:alpha val="43137"/>
                    </a:srgbClr>
                  </a:outerShdw>
                </a:effectLst>
              </a:rPr>
              <a:t>fibrosus</a:t>
            </a:r>
            <a:endParaRPr lang="en-US" sz="1600" dirty="0" smtClean="0">
              <a:solidFill>
                <a:prstClr val="black"/>
              </a:solidFill>
              <a:effectLst>
                <a:outerShdw blurRad="38100" dist="38100" dir="2700000" algn="tl">
                  <a:srgbClr val="000000">
                    <a:alpha val="43137"/>
                  </a:srgbClr>
                </a:outerShdw>
              </a:effectLst>
            </a:endParaRPr>
          </a:p>
          <a:p>
            <a:pPr>
              <a:defRPr/>
            </a:pPr>
            <a:endParaRPr lang="en-US" sz="1600" dirty="0">
              <a:solidFill>
                <a:prstClr val="black"/>
              </a:solidFill>
              <a:effectLst>
                <a:outerShdw blurRad="38100" dist="38100" dir="2700000" algn="tl">
                  <a:srgbClr val="000000">
                    <a:alpha val="43137"/>
                  </a:srgbClr>
                </a:outerShdw>
              </a:effectLst>
            </a:endParaRPr>
          </a:p>
          <a:p>
            <a:pPr>
              <a:defRPr/>
            </a:pPr>
            <a:r>
              <a:rPr lang="en-US" sz="1600" dirty="0" smtClean="0">
                <a:solidFill>
                  <a:prstClr val="black"/>
                </a:solidFill>
                <a:effectLst>
                  <a:outerShdw blurRad="38100" dist="38100" dir="2700000" algn="tl">
                    <a:srgbClr val="000000">
                      <a:alpha val="43137"/>
                    </a:srgbClr>
                  </a:outerShdw>
                </a:effectLst>
              </a:rPr>
              <a:t>Thinning: Narrowed </a:t>
            </a:r>
            <a:r>
              <a:rPr lang="en-US" sz="1600" dirty="0">
                <a:solidFill>
                  <a:prstClr val="black"/>
                </a:solidFill>
                <a:effectLst>
                  <a:outerShdw blurRad="38100" dist="38100" dir="2700000" algn="tl">
                    <a:srgbClr val="000000">
                      <a:alpha val="43137"/>
                    </a:srgbClr>
                  </a:outerShdw>
                </a:effectLst>
              </a:rPr>
              <a:t>intervertebral </a:t>
            </a:r>
            <a:r>
              <a:rPr lang="en-US" sz="1600" dirty="0" smtClean="0">
                <a:solidFill>
                  <a:prstClr val="black"/>
                </a:solidFill>
                <a:effectLst>
                  <a:outerShdw blurRad="38100" dist="38100" dir="2700000" algn="tl">
                    <a:srgbClr val="000000">
                      <a:alpha val="43137"/>
                    </a:srgbClr>
                  </a:outerShdw>
                </a:effectLst>
              </a:rPr>
              <a:t>disc </a:t>
            </a:r>
          </a:p>
          <a:p>
            <a:pPr>
              <a:defRPr/>
            </a:pPr>
            <a:endParaRPr lang="en-US" sz="1600" dirty="0">
              <a:solidFill>
                <a:prstClr val="black"/>
              </a:solidFill>
              <a:effectLst>
                <a:outerShdw blurRad="38100" dist="38100" dir="2700000" algn="tl">
                  <a:srgbClr val="000000">
                    <a:alpha val="43137"/>
                  </a:srgbClr>
                </a:outerShdw>
              </a:effectLst>
            </a:endParaRPr>
          </a:p>
          <a:p>
            <a:pPr>
              <a:defRPr/>
            </a:pPr>
            <a:r>
              <a:rPr lang="en-US" sz="1600" dirty="0" smtClean="0">
                <a:solidFill>
                  <a:prstClr val="black"/>
                </a:solidFill>
                <a:effectLst>
                  <a:outerShdw blurRad="38100" dist="38100" dir="2700000" algn="tl">
                    <a:srgbClr val="000000">
                      <a:alpha val="43137"/>
                    </a:srgbClr>
                  </a:outerShdw>
                </a:effectLst>
              </a:rPr>
              <a:t>Disk </a:t>
            </a:r>
            <a:r>
              <a:rPr lang="en-US" sz="1600" dirty="0">
                <a:solidFill>
                  <a:prstClr val="black"/>
                </a:solidFill>
                <a:effectLst>
                  <a:outerShdw blurRad="38100" dist="38100" dir="2700000" algn="tl">
                    <a:srgbClr val="000000">
                      <a:alpha val="43137"/>
                    </a:srgbClr>
                  </a:outerShdw>
                </a:effectLst>
              </a:rPr>
              <a:t>Degeneration </a:t>
            </a:r>
            <a:r>
              <a:rPr lang="en-US" sz="1600" dirty="0" smtClean="0">
                <a:solidFill>
                  <a:prstClr val="black"/>
                </a:solidFill>
                <a:effectLst>
                  <a:outerShdw blurRad="38100" dist="38100" dir="2700000" algn="tl">
                    <a:srgbClr val="000000">
                      <a:alpha val="43137"/>
                    </a:srgbClr>
                  </a:outerShdw>
                </a:effectLst>
              </a:rPr>
              <a:t>with Osteophyte Formation:</a:t>
            </a:r>
            <a:endParaRPr lang="en-US" sz="1600" dirty="0">
              <a:solidFill>
                <a:prstClr val="black"/>
              </a:solidFill>
              <a:effectLst>
                <a:outerShdw blurRad="38100" dist="38100" dir="2700000" algn="tl">
                  <a:srgbClr val="000000">
                    <a:alpha val="43137"/>
                  </a:srgbClr>
                </a:outerShdw>
              </a:effectLst>
            </a:endParaRPr>
          </a:p>
          <a:p>
            <a:pPr>
              <a:defRPr/>
            </a:pPr>
            <a:r>
              <a:rPr lang="en-US" sz="1600" dirty="0">
                <a:solidFill>
                  <a:prstClr val="black"/>
                </a:solidFill>
                <a:effectLst>
                  <a:outerShdw blurRad="38100" dist="38100" dir="2700000" algn="tl">
                    <a:srgbClr val="000000">
                      <a:alpha val="43137"/>
                    </a:srgbClr>
                  </a:outerShdw>
                </a:effectLst>
              </a:rPr>
              <a:t>bony projections develop along the edges of </a:t>
            </a:r>
            <a:r>
              <a:rPr lang="en-US" sz="1600" dirty="0" smtClean="0">
                <a:solidFill>
                  <a:prstClr val="black"/>
                </a:solidFill>
                <a:effectLst>
                  <a:outerShdw blurRad="38100" dist="38100" dir="2700000" algn="tl">
                    <a:srgbClr val="000000">
                      <a:alpha val="43137"/>
                    </a:srgbClr>
                  </a:outerShdw>
                </a:effectLst>
              </a:rPr>
              <a:t>disc</a:t>
            </a:r>
            <a:endParaRPr lang="en-US" sz="1600" dirty="0">
              <a:solidFill>
                <a:prstClr val="black"/>
              </a:solidFill>
              <a:effectLst>
                <a:outerShdw blurRad="38100" dist="38100" dir="2700000" algn="tl">
                  <a:srgbClr val="000000">
                    <a:alpha val="43137"/>
                  </a:srgbClr>
                </a:outerShdw>
              </a:effectLst>
            </a:endParaRPr>
          </a:p>
        </p:txBody>
      </p:sp>
      <p:pic>
        <p:nvPicPr>
          <p:cNvPr id="9218" name="Picture 2" descr="http://www.akkeystone.com/wp-content/uploads/2012/02/degene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31" y="754117"/>
            <a:ext cx="3249776" cy="474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533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Grp="1" noChangeArrowheads="1"/>
          </p:cNvSpPr>
          <p:nvPr>
            <p:ph idx="1"/>
          </p:nvPr>
        </p:nvSpPr>
        <p:spPr>
          <a:xfrm>
            <a:off x="220717" y="919163"/>
            <a:ext cx="8734097" cy="5791200"/>
          </a:xfrm>
        </p:spPr>
        <p:txBody>
          <a:bodyPr/>
          <a:lstStyle/>
          <a:p>
            <a:pPr>
              <a:lnSpc>
                <a:spcPct val="140000"/>
              </a:lnSpc>
              <a:spcBef>
                <a:spcPct val="0"/>
              </a:spcBef>
              <a:buFont typeface="Arial" charset="0"/>
              <a:buChar char="•"/>
            </a:pPr>
            <a:r>
              <a:rPr sz="2000" dirty="0"/>
              <a:t>The </a:t>
            </a:r>
            <a:r>
              <a:rPr sz="2000" b="1" dirty="0">
                <a:solidFill>
                  <a:srgbClr val="0099CC"/>
                </a:solidFill>
              </a:rPr>
              <a:t>sacrum</a:t>
            </a:r>
            <a:r>
              <a:rPr sz="2000" dirty="0"/>
              <a:t> is a single triangular body formed from a fusion of 5 separate vertebrae in-utero (during fetal development).</a:t>
            </a:r>
          </a:p>
          <a:p>
            <a:pPr lvl="1">
              <a:lnSpc>
                <a:spcPct val="140000"/>
              </a:lnSpc>
              <a:spcBef>
                <a:spcPct val="0"/>
              </a:spcBef>
              <a:buFont typeface="Arial" charset="0"/>
              <a:buChar char="•"/>
            </a:pPr>
            <a:r>
              <a:rPr lang="en-US" sz="1800" dirty="0" smtClean="0"/>
              <a:t>What’s in a name? It comes from the mid </a:t>
            </a:r>
            <a:r>
              <a:rPr lang="en-US" sz="1800" dirty="0"/>
              <a:t>18th century: from Latin </a:t>
            </a:r>
            <a:r>
              <a:rPr lang="en-US" sz="1800" i="1" dirty="0" err="1"/>
              <a:t>os</a:t>
            </a:r>
            <a:r>
              <a:rPr lang="en-US" sz="1800" i="1" dirty="0"/>
              <a:t> sacrum</a:t>
            </a:r>
            <a:r>
              <a:rPr lang="en-US" sz="1800" dirty="0"/>
              <a:t>, translation of Greek </a:t>
            </a:r>
            <a:r>
              <a:rPr lang="en-US" sz="1800" i="1" dirty="0" err="1"/>
              <a:t>hieron</a:t>
            </a:r>
            <a:r>
              <a:rPr lang="en-US" sz="1800" i="1" dirty="0"/>
              <a:t> osteon</a:t>
            </a:r>
            <a:r>
              <a:rPr lang="en-US" sz="1800" dirty="0"/>
              <a:t> ‘sacred bone</a:t>
            </a:r>
            <a:r>
              <a:rPr lang="en-US" sz="1400" dirty="0"/>
              <a:t>’ (from the belief that the soul resides in it).</a:t>
            </a:r>
            <a:endParaRPr sz="1400" dirty="0"/>
          </a:p>
        </p:txBody>
      </p:sp>
      <p:sp>
        <p:nvSpPr>
          <p:cNvPr id="106498" name="Rectangle 2"/>
          <p:cNvSpPr>
            <a:spLocks noGrp="1" noChangeArrowheads="1"/>
          </p:cNvSpPr>
          <p:nvPr>
            <p:ph type="title"/>
          </p:nvPr>
        </p:nvSpPr>
        <p:spPr/>
        <p:txBody>
          <a:bodyPr/>
          <a:lstStyle/>
          <a:p>
            <a:pPr algn="l" fontAlgn="auto">
              <a:spcAft>
                <a:spcPts val="0"/>
              </a:spcAft>
              <a:defRPr/>
            </a:pPr>
            <a:r>
              <a:rPr dirty="0" smtClean="0"/>
              <a:t>The Vertebral Column</a:t>
            </a:r>
            <a:endParaRPr dirty="0"/>
          </a:p>
        </p:txBody>
      </p:sp>
      <p:pic>
        <p:nvPicPr>
          <p:cNvPr id="79875"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79876" name="Picture 8" descr="pap13_fig_07_21lect.jpg"/>
          <p:cNvPicPr>
            <a:picLocks noChangeAspect="1"/>
          </p:cNvPicPr>
          <p:nvPr/>
        </p:nvPicPr>
        <p:blipFill>
          <a:blip r:embed="rId4" cstate="print"/>
          <a:srcRect/>
          <a:stretch>
            <a:fillRect/>
          </a:stretch>
        </p:blipFill>
        <p:spPr bwMode="auto">
          <a:xfrm>
            <a:off x="796925" y="2682875"/>
            <a:ext cx="7550150" cy="3905250"/>
          </a:xfrm>
          <a:prstGeom prst="rect">
            <a:avLst/>
          </a:prstGeom>
          <a:noFill/>
          <a:ln w="9525">
            <a:noFill/>
            <a:miter lim="800000"/>
            <a:headEnd/>
            <a:tailEnd/>
          </a:ln>
        </p:spPr>
      </p:pic>
      <p:sp>
        <p:nvSpPr>
          <p:cNvPr id="2" name="Rounded Rectangular Callout 1"/>
          <p:cNvSpPr/>
          <p:nvPr/>
        </p:nvSpPr>
        <p:spPr>
          <a:xfrm>
            <a:off x="5578765" y="243193"/>
            <a:ext cx="3417454" cy="708152"/>
          </a:xfrm>
          <a:prstGeom prst="wedgeRoundRectCallout">
            <a:avLst>
              <a:gd name="adj1" fmla="val 13990"/>
              <a:gd name="adj2" fmla="val 187091"/>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lumMod val="75000"/>
                    <a:lumOff val="25000"/>
                  </a:schemeClr>
                </a:solidFill>
              </a:rPr>
              <a:t>2 theories: “temple”-seat of procreation; last to rot; </a:t>
            </a:r>
            <a:endParaRPr lang="en-US" sz="1600"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Spina</a:t>
            </a: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 bifida</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235970" y="1177159"/>
            <a:ext cx="4645572" cy="3205655"/>
          </a:xfrm>
          <a:prstGeom prst="wedgeRoundRectCallout">
            <a:avLst>
              <a:gd name="adj1" fmla="val 14480"/>
              <a:gd name="adj2" fmla="val 9580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err="1" smtClean="0">
                <a:solidFill>
                  <a:prstClr val="black"/>
                </a:solidFill>
                <a:effectLst>
                  <a:outerShdw blurRad="38100" dist="38100" dir="2700000" algn="tl">
                    <a:srgbClr val="000000">
                      <a:alpha val="43137"/>
                    </a:srgbClr>
                  </a:outerShdw>
                </a:effectLst>
              </a:rPr>
              <a:t>Spina</a:t>
            </a:r>
            <a:r>
              <a:rPr lang="en-US" sz="1800" dirty="0" smtClean="0">
                <a:solidFill>
                  <a:prstClr val="black"/>
                </a:solidFill>
                <a:effectLst>
                  <a:outerShdw blurRad="38100" dist="38100" dir="2700000" algn="tl">
                    <a:srgbClr val="000000">
                      <a:alpha val="43137"/>
                    </a:srgbClr>
                  </a:outerShdw>
                </a:effectLst>
              </a:rPr>
              <a:t> </a:t>
            </a:r>
            <a:r>
              <a:rPr lang="en-US" sz="1800" dirty="0">
                <a:solidFill>
                  <a:prstClr val="black"/>
                </a:solidFill>
                <a:effectLst>
                  <a:outerShdw blurRad="38100" dist="38100" dir="2700000" algn="tl">
                    <a:srgbClr val="000000">
                      <a:alpha val="43137"/>
                    </a:srgbClr>
                  </a:outerShdw>
                </a:effectLst>
              </a:rPr>
              <a:t>bifida (Latin: "split spine") is a developmental congenital disorder caused by the incomplete closing of the embryonic neural tube. Some vertebrae overlying the spinal cord are not fully formed and remain unfused and open. If the opening is large enough, this allows a portion of the spinal cord to protrude through the opening in the bones. There may or may not be a fluid-filled sac surrounding the spinal cord.</a:t>
            </a:r>
          </a:p>
        </p:txBody>
      </p:sp>
      <p:pic>
        <p:nvPicPr>
          <p:cNvPr id="10242" name="Picture 2" descr="http://upload.wikimedia.org/wikipedia/commons/a/a3/Typesofspinabifi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03" y="796159"/>
            <a:ext cx="3728018" cy="1893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3" name="Picture 3" descr="File:Spina bifida lombare sagittale.theora.og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805" y="2932386"/>
            <a:ext cx="2095500"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6757" y="4614042"/>
            <a:ext cx="3058510" cy="1569660"/>
          </a:xfrm>
          <a:prstGeom prst="rect">
            <a:avLst/>
          </a:prstGeom>
          <a:noFill/>
        </p:spPr>
        <p:txBody>
          <a:bodyPr wrap="square" rtlCol="0">
            <a:spAutoFit/>
          </a:bodyPr>
          <a:lstStyle/>
          <a:p>
            <a:pPr lvl="0"/>
            <a:r>
              <a:rPr lang="en-US" altLang="en-US" sz="1600" dirty="0">
                <a:solidFill>
                  <a:schemeClr val="bg2">
                    <a:lumMod val="90000"/>
                  </a:schemeClr>
                </a:solidFill>
                <a:latin typeface="Arial" pitchFamily="34" charset="0"/>
                <a:cs typeface="Arial" pitchFamily="34" charset="0"/>
                <a:hlinkClick r:id="rId5" tooltip="Play media"/>
              </a:rPr>
              <a:t>Play media</a:t>
            </a:r>
            <a:endParaRPr lang="en-US" altLang="en-US" sz="1600" dirty="0">
              <a:solidFill>
                <a:schemeClr val="bg2">
                  <a:lumMod val="90000"/>
                </a:schemeClr>
              </a:solidFill>
              <a:latin typeface="Arial" pitchFamily="34" charset="0"/>
              <a:cs typeface="Arial" pitchFamily="34" charset="0"/>
            </a:endParaRPr>
          </a:p>
          <a:p>
            <a:pPr lvl="0" eaLnBrk="0" hangingPunct="0"/>
            <a:r>
              <a:rPr lang="en-US" altLang="en-US" sz="1600" dirty="0">
                <a:solidFill>
                  <a:schemeClr val="bg2">
                    <a:lumMod val="90000"/>
                  </a:schemeClr>
                </a:solidFill>
                <a:latin typeface="Arial" pitchFamily="34" charset="0"/>
                <a:cs typeface="Arial" pitchFamily="34" charset="0"/>
              </a:rPr>
              <a:t>Ultrasound view of the fetal spine at 21 weeks of pregnancy. In the longitudinal scan a lumbar </a:t>
            </a:r>
            <a:r>
              <a:rPr lang="en-US" altLang="en-US" sz="1600" dirty="0" err="1">
                <a:solidFill>
                  <a:schemeClr val="bg2">
                    <a:lumMod val="90000"/>
                  </a:schemeClr>
                </a:solidFill>
                <a:latin typeface="Arial" pitchFamily="34" charset="0"/>
                <a:cs typeface="Arial" pitchFamily="34" charset="0"/>
              </a:rPr>
              <a:t>myelomeningocele</a:t>
            </a:r>
            <a:r>
              <a:rPr lang="en-US" altLang="en-US" sz="1600" dirty="0">
                <a:solidFill>
                  <a:schemeClr val="bg2">
                    <a:lumMod val="90000"/>
                  </a:schemeClr>
                </a:solidFill>
                <a:latin typeface="Arial" pitchFamily="34" charset="0"/>
                <a:cs typeface="Arial" pitchFamily="34" charset="0"/>
              </a:rPr>
              <a:t> is seen.</a:t>
            </a:r>
          </a:p>
        </p:txBody>
      </p:sp>
    </p:spTree>
    <p:extLst>
      <p:ext uri="{BB962C8B-B14F-4D97-AF65-F5344CB8AC3E}">
        <p14:creationId xmlns:p14="http://schemas.microsoft.com/office/powerpoint/2010/main" val="2521215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p:cNvPicPr>
            <a:picLocks noChangeAspect="1" noChangeArrowheads="1"/>
          </p:cNvPicPr>
          <p:nvPr/>
        </p:nvPicPr>
        <p:blipFill>
          <a:blip r:embed="rId2" cstate="print"/>
          <a:srcRect/>
          <a:stretch>
            <a:fillRect/>
          </a:stretch>
        </p:blipFill>
        <p:spPr bwMode="auto">
          <a:xfrm>
            <a:off x="914400" y="2152650"/>
            <a:ext cx="7289800" cy="3714750"/>
          </a:xfrm>
          <a:prstGeom prst="rect">
            <a:avLst/>
          </a:prstGeom>
          <a:noFill/>
          <a:ln w="9525">
            <a:noFill/>
            <a:miter lim="800000"/>
            <a:headEnd/>
            <a:tailEnd/>
          </a:ln>
        </p:spPr>
      </p:pic>
      <p:sp>
        <p:nvSpPr>
          <p:cNvPr id="3076" name="Rectangle 5"/>
          <p:cNvSpPr>
            <a:spLocks noGrp="1" noChangeArrowheads="1"/>
          </p:cNvSpPr>
          <p:nvPr>
            <p:ph type="title"/>
          </p:nvPr>
        </p:nvSpPr>
        <p:spPr/>
        <p:txBody>
          <a:bodyPr/>
          <a:lstStyle/>
          <a:p>
            <a:pPr fontAlgn="auto">
              <a:spcAft>
                <a:spcPts val="0"/>
              </a:spcAft>
              <a:defRPr/>
            </a:pPr>
            <a:r>
              <a:rPr sz="4000" smtClean="0"/>
              <a:t>Divisions of the Skeletal System</a:t>
            </a:r>
            <a:br>
              <a:rPr sz="4000" smtClean="0"/>
            </a:br>
            <a:r>
              <a:rPr sz="3200" i="1" smtClean="0"/>
              <a:t>Interactions Animation</a:t>
            </a:r>
            <a:endParaRPr sz="4000" i="1" smtClean="0"/>
          </a:p>
        </p:txBody>
      </p:sp>
      <p:sp>
        <p:nvSpPr>
          <p:cNvPr id="10243" name="Content Placeholder 9"/>
          <p:cNvSpPr>
            <a:spLocks noGrp="1"/>
          </p:cNvSpPr>
          <p:nvPr>
            <p:ph idx="1"/>
          </p:nvPr>
        </p:nvSpPr>
        <p:spPr>
          <a:xfrm>
            <a:off x="609600" y="1300163"/>
            <a:ext cx="8077200" cy="1976437"/>
          </a:xfrm>
        </p:spPr>
        <p:txBody>
          <a:bodyPr/>
          <a:lstStyle/>
          <a:p>
            <a:pPr>
              <a:lnSpc>
                <a:spcPct val="135000"/>
              </a:lnSpc>
              <a:spcBef>
                <a:spcPct val="0"/>
              </a:spcBef>
              <a:buFont typeface="Arial" charset="0"/>
              <a:buChar char="•"/>
            </a:pPr>
            <a:r>
              <a:rPr>
                <a:solidFill>
                  <a:srgbClr val="003300"/>
                </a:solidFill>
                <a:hlinkClick r:id="rId3"/>
              </a:rPr>
              <a:t>The Skeletal System</a:t>
            </a:r>
            <a:endParaRPr/>
          </a:p>
        </p:txBody>
      </p:sp>
      <p:sp>
        <p:nvSpPr>
          <p:cNvPr id="10244" name="Text Box 4"/>
          <p:cNvSpPr txBox="1">
            <a:spLocks noChangeArrowheads="1"/>
          </p:cNvSpPr>
          <p:nvPr/>
        </p:nvSpPr>
        <p:spPr bwMode="auto">
          <a:xfrm>
            <a:off x="430213" y="5997575"/>
            <a:ext cx="8283575" cy="34607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buSzPct val="55000"/>
              <a:buFont typeface="Wingdings" pitchFamily="2" charset="2"/>
              <a:buNone/>
            </a:pPr>
            <a:r>
              <a:rPr lang="en-US" sz="1800" b="1">
                <a:latin typeface="Bookman Old Style" pitchFamily="18" charset="0"/>
                <a:ea typeface="Bookman Old Style" pitchFamily="18" charset="0"/>
                <a:cs typeface="Bookman Old Style" pitchFamily="18" charset="0"/>
              </a:rPr>
              <a:t>You must be connected to the internet to run this animation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p:cNvSpPr>
            <a:spLocks noGrp="1" noChangeArrowheads="1"/>
          </p:cNvSpPr>
          <p:nvPr>
            <p:ph idx="1"/>
          </p:nvPr>
        </p:nvSpPr>
        <p:spPr>
          <a:xfrm>
            <a:off x="446088" y="919163"/>
            <a:ext cx="8316912" cy="5791200"/>
          </a:xfrm>
        </p:spPr>
        <p:txBody>
          <a:bodyPr/>
          <a:lstStyle/>
          <a:p>
            <a:pPr>
              <a:lnSpc>
                <a:spcPct val="140000"/>
              </a:lnSpc>
              <a:spcBef>
                <a:spcPct val="0"/>
              </a:spcBef>
              <a:buFont typeface="Arial" charset="0"/>
              <a:buChar char="•"/>
            </a:pPr>
            <a:r>
              <a:t>The </a:t>
            </a:r>
            <a:r>
              <a:rPr b="1">
                <a:solidFill>
                  <a:srgbClr val="0099CC"/>
                </a:solidFill>
              </a:rPr>
              <a:t>coccyx</a:t>
            </a:r>
            <a:r>
              <a:t>, commonly referred to as the tailbone, is the final segment of the bony spine.</a:t>
            </a:r>
          </a:p>
          <a:p>
            <a:pPr lvl="1">
              <a:lnSpc>
                <a:spcPct val="140000"/>
              </a:lnSpc>
              <a:spcBef>
                <a:spcPct val="0"/>
              </a:spcBef>
            </a:pPr>
            <a:r>
              <a:t>It is also an in-utero fusion of 3–5 separate vertebrae.</a:t>
            </a:r>
          </a:p>
          <a:p>
            <a:pPr>
              <a:lnSpc>
                <a:spcPct val="140000"/>
              </a:lnSpc>
              <a:spcBef>
                <a:spcPct val="0"/>
              </a:spcBef>
              <a:buFont typeface="Arial" charset="0"/>
              <a:buChar char="•"/>
            </a:pPr>
            <a:endParaRPr/>
          </a:p>
        </p:txBody>
      </p:sp>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pic>
        <p:nvPicPr>
          <p:cNvPr id="81923"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81924" name="Picture 8" descr="pap13_fig_07_21lect.jpg"/>
          <p:cNvPicPr>
            <a:picLocks noChangeAspect="1"/>
          </p:cNvPicPr>
          <p:nvPr/>
        </p:nvPicPr>
        <p:blipFill>
          <a:blip r:embed="rId4" cstate="print"/>
          <a:srcRect/>
          <a:stretch>
            <a:fillRect/>
          </a:stretch>
        </p:blipFill>
        <p:spPr bwMode="auto">
          <a:xfrm>
            <a:off x="844550" y="2732088"/>
            <a:ext cx="7454900" cy="385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p:cNvSpPr>
            <a:spLocks noGrp="1" noChangeArrowheads="1"/>
          </p:cNvSpPr>
          <p:nvPr>
            <p:ph idx="1"/>
          </p:nvPr>
        </p:nvSpPr>
        <p:spPr>
          <a:xfrm>
            <a:off x="446088" y="919163"/>
            <a:ext cx="8316912" cy="5791200"/>
          </a:xfrm>
        </p:spPr>
        <p:txBody>
          <a:bodyPr>
            <a:normAutofit/>
          </a:bodyPr>
          <a:lstStyle/>
          <a:p>
            <a:pPr>
              <a:lnSpc>
                <a:spcPct val="140000"/>
              </a:lnSpc>
              <a:spcBef>
                <a:spcPct val="0"/>
              </a:spcBef>
              <a:buFont typeface="Arial" charset="0"/>
              <a:buChar char="•"/>
            </a:pPr>
            <a:r>
              <a:rPr dirty="0" smtClean="0"/>
              <a:t>Injuries to the </a:t>
            </a:r>
            <a:r>
              <a:rPr b="1" dirty="0" smtClean="0">
                <a:solidFill>
                  <a:srgbClr val="0099CC"/>
                </a:solidFill>
              </a:rPr>
              <a:t>coccyx</a:t>
            </a:r>
          </a:p>
          <a:p>
            <a:pPr lvl="1"/>
            <a:r>
              <a:rPr lang="en-US" sz="2000" dirty="0"/>
              <a:t>A fall onto the tailbone in the seated position, usually against a hard surface, is the most common cause of coccyx injuries.</a:t>
            </a:r>
          </a:p>
          <a:p>
            <a:pPr lvl="1"/>
            <a:r>
              <a:rPr lang="en-US" sz="2000" dirty="0"/>
              <a:t>A direct blow to the tailbone</a:t>
            </a:r>
            <a:r>
              <a:rPr lang="en-US" sz="2000" dirty="0" smtClean="0"/>
              <a:t>, childbirth, repetitive straining </a:t>
            </a:r>
            <a:endParaRPr lang="en-US" sz="2000" dirty="0"/>
          </a:p>
          <a:p>
            <a:pPr>
              <a:lnSpc>
                <a:spcPct val="140000"/>
              </a:lnSpc>
              <a:spcBef>
                <a:spcPct val="0"/>
              </a:spcBef>
              <a:buFont typeface="Arial" charset="0"/>
              <a:buChar char="•"/>
            </a:pPr>
            <a:endParaRPr dirty="0"/>
          </a:p>
        </p:txBody>
      </p:sp>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pic>
        <p:nvPicPr>
          <p:cNvPr id="81923"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2537" y="4438184"/>
            <a:ext cx="2165131" cy="2165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842" y="3249178"/>
            <a:ext cx="2659118" cy="2378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2785" y="3516608"/>
            <a:ext cx="2015545" cy="3053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8330" y="3516608"/>
            <a:ext cx="2035823" cy="1628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4334607" y="923192"/>
            <a:ext cx="3815861" cy="612648"/>
          </a:xfrm>
          <a:prstGeom prst="wedgeRoundRectCallout">
            <a:avLst>
              <a:gd name="adj1" fmla="val -109189"/>
              <a:gd name="adj2" fmla="val 517436"/>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2">
                    <a:lumMod val="50000"/>
                  </a:schemeClr>
                </a:solidFill>
              </a:rPr>
              <a:t>How do I know how badly it is injured?</a:t>
            </a:r>
            <a:endParaRPr lang="en-US" sz="1800" dirty="0">
              <a:solidFill>
                <a:schemeClr val="tx2">
                  <a:lumMod val="50000"/>
                </a:schemeClr>
              </a:solidFill>
            </a:endParaRPr>
          </a:p>
        </p:txBody>
      </p:sp>
    </p:spTree>
    <p:extLst>
      <p:ext uri="{BB962C8B-B14F-4D97-AF65-F5344CB8AC3E}">
        <p14:creationId xmlns:p14="http://schemas.microsoft.com/office/powerpoint/2010/main" val="13970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500"/>
                                        <p:tgtEl>
                                          <p:spTgt spid="81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fade">
                                      <p:cBhvr>
                                        <p:cTn id="2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p:cNvSpPr>
            <a:spLocks noGrp="1" noChangeArrowheads="1"/>
          </p:cNvSpPr>
          <p:nvPr>
            <p:ph idx="1"/>
          </p:nvPr>
        </p:nvSpPr>
        <p:spPr>
          <a:xfrm>
            <a:off x="446088" y="919163"/>
            <a:ext cx="8316912" cy="5791200"/>
          </a:xfrm>
        </p:spPr>
        <p:txBody>
          <a:bodyPr>
            <a:normAutofit/>
          </a:bodyPr>
          <a:lstStyle/>
          <a:p>
            <a:pPr>
              <a:lnSpc>
                <a:spcPct val="140000"/>
              </a:lnSpc>
              <a:spcBef>
                <a:spcPct val="0"/>
              </a:spcBef>
              <a:buFont typeface="Arial" charset="0"/>
              <a:buChar char="•"/>
            </a:pPr>
            <a:r>
              <a:rPr dirty="0" smtClean="0"/>
              <a:t>Injuries to the </a:t>
            </a:r>
            <a:r>
              <a:rPr b="1" dirty="0" smtClean="0">
                <a:solidFill>
                  <a:srgbClr val="0099CC"/>
                </a:solidFill>
              </a:rPr>
              <a:t>coccyx</a:t>
            </a:r>
          </a:p>
          <a:p>
            <a:pPr lvl="1"/>
            <a:r>
              <a:rPr lang="en-US" sz="2000" dirty="0"/>
              <a:t>A fall onto the tailbone in the seated </a:t>
            </a:r>
            <a:r>
              <a:rPr lang="en-US" sz="2000" dirty="0" smtClean="0"/>
              <a:t>position…</a:t>
            </a:r>
            <a:endParaRPr lang="en-US" sz="2000" dirty="0"/>
          </a:p>
          <a:p>
            <a:pPr>
              <a:lnSpc>
                <a:spcPct val="140000"/>
              </a:lnSpc>
              <a:spcBef>
                <a:spcPct val="0"/>
              </a:spcBef>
              <a:buFont typeface="Arial" charset="0"/>
              <a:buChar char="•"/>
            </a:pPr>
            <a:endParaRPr dirty="0"/>
          </a:p>
        </p:txBody>
      </p:sp>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pic>
        <p:nvPicPr>
          <p:cNvPr id="81923"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185" y="2069876"/>
            <a:ext cx="2659118" cy="2378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8590" y="3655122"/>
            <a:ext cx="2015545" cy="3053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9392" y="2444552"/>
            <a:ext cx="2035823" cy="1628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958" y="2069876"/>
            <a:ext cx="2015545" cy="3053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1259" y="1033335"/>
            <a:ext cx="2477429" cy="3071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0051" y="4240247"/>
            <a:ext cx="4033837" cy="2269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1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21"/>
                                        </p:tgtEl>
                                        <p:attrNameLst>
                                          <p:attrName>style.visibility</p:attrName>
                                        </p:attrNameLst>
                                      </p:cBhvr>
                                      <p:to>
                                        <p:strVal val="visible"/>
                                      </p:to>
                                    </p:set>
                                    <p:animEffect transition="in" filter="fade">
                                      <p:cBhvr>
                                        <p:cTn id="22" dur="500"/>
                                        <p:tgtEl>
                                          <p:spTgt spid="92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20"/>
                                        </p:tgtEl>
                                        <p:attrNameLst>
                                          <p:attrName>style.visibility</p:attrName>
                                        </p:attrNameLst>
                                      </p:cBhvr>
                                      <p:to>
                                        <p:strVal val="visible"/>
                                      </p:to>
                                    </p:set>
                                    <p:animEffect transition="in" filter="fade">
                                      <p:cBhvr>
                                        <p:cTn id="2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p:cNvSpPr>
            <a:spLocks noGrp="1" noChangeArrowheads="1"/>
          </p:cNvSpPr>
          <p:nvPr>
            <p:ph idx="1"/>
          </p:nvPr>
        </p:nvSpPr>
        <p:spPr>
          <a:xfrm>
            <a:off x="446088" y="919163"/>
            <a:ext cx="8316912" cy="5791200"/>
          </a:xfrm>
        </p:spPr>
        <p:txBody>
          <a:bodyPr>
            <a:normAutofit/>
          </a:bodyPr>
          <a:lstStyle/>
          <a:p>
            <a:pPr>
              <a:lnSpc>
                <a:spcPct val="140000"/>
              </a:lnSpc>
              <a:spcBef>
                <a:spcPct val="0"/>
              </a:spcBef>
              <a:buFont typeface="Arial" charset="0"/>
              <a:buChar char="•"/>
            </a:pPr>
            <a:r>
              <a:rPr dirty="0" smtClean="0"/>
              <a:t>Injuries to the </a:t>
            </a:r>
            <a:r>
              <a:rPr b="1" dirty="0" smtClean="0">
                <a:solidFill>
                  <a:srgbClr val="0099CC"/>
                </a:solidFill>
              </a:rPr>
              <a:t>coccyx</a:t>
            </a:r>
          </a:p>
          <a:p>
            <a:pPr lvl="1"/>
            <a:r>
              <a:rPr lang="en-US" sz="2000" dirty="0" smtClean="0"/>
              <a:t>How do wrestlers fall and “</a:t>
            </a:r>
            <a:r>
              <a:rPr lang="en-US" sz="2000" dirty="0" err="1" smtClean="0"/>
              <a:t>powerbomb</a:t>
            </a:r>
            <a:r>
              <a:rPr lang="en-US" sz="2000" dirty="0" smtClean="0"/>
              <a:t>” without injury?</a:t>
            </a:r>
            <a:endParaRPr lang="en-US" sz="2000" dirty="0"/>
          </a:p>
          <a:p>
            <a:pPr>
              <a:lnSpc>
                <a:spcPct val="140000"/>
              </a:lnSpc>
              <a:spcBef>
                <a:spcPct val="0"/>
              </a:spcBef>
              <a:buFont typeface="Arial" charset="0"/>
              <a:buChar char="•"/>
            </a:pPr>
            <a:endParaRPr dirty="0"/>
          </a:p>
        </p:txBody>
      </p:sp>
      <p:sp>
        <p:nvSpPr>
          <p:cNvPr id="106498" name="Rectangle 2"/>
          <p:cNvSpPr>
            <a:spLocks noGrp="1" noChangeArrowheads="1"/>
          </p:cNvSpPr>
          <p:nvPr>
            <p:ph type="title"/>
          </p:nvPr>
        </p:nvSpPr>
        <p:spPr/>
        <p:txBody>
          <a:bodyPr/>
          <a:lstStyle/>
          <a:p>
            <a:pPr fontAlgn="auto">
              <a:spcAft>
                <a:spcPts val="0"/>
              </a:spcAft>
              <a:defRPr/>
            </a:pPr>
            <a:r>
              <a:rPr smtClean="0"/>
              <a:t>The Vertebral Column</a:t>
            </a:r>
            <a:endParaRPr/>
          </a:p>
        </p:txBody>
      </p:sp>
      <p:pic>
        <p:nvPicPr>
          <p:cNvPr id="81923" name="Ink 2"/>
          <p:cNvPicPr>
            <a:picLocks noRot="1" noChangeAspect="1" noEditPoints="1" noChangeArrowheads="1" noChangeShapeType="1"/>
          </p:cNvPicPr>
          <p:nvPr/>
        </p:nvPicPr>
        <p:blipFill>
          <a:blip r:embed="rId3"/>
          <a:srcRect/>
          <a:stretch>
            <a:fillRect/>
          </a:stretch>
        </p:blipFill>
        <p:spPr bwMode="auto">
          <a:xfrm>
            <a:off x="383138363" y="384205163"/>
            <a:ext cx="0" cy="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6288" y="3810000"/>
            <a:ext cx="2165131" cy="216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134" y="2711669"/>
            <a:ext cx="4099281" cy="2722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quot;No&quot; Symbol 1"/>
          <p:cNvSpPr/>
          <p:nvPr/>
        </p:nvSpPr>
        <p:spPr>
          <a:xfrm rot="5099264">
            <a:off x="5455531" y="3779299"/>
            <a:ext cx="2266645" cy="2226532"/>
          </a:xfrm>
          <a:prstGeom prst="noSmoking">
            <a:avLst>
              <a:gd name="adj" fmla="val 10250"/>
            </a:avLst>
          </a:prstGeom>
          <a:solidFill>
            <a:srgbClr val="FF0000">
              <a:alpha val="9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5042151" y="2451934"/>
            <a:ext cx="3242811" cy="369332"/>
          </a:xfrm>
          <a:prstGeom prst="rect">
            <a:avLst/>
          </a:prstGeom>
        </p:spPr>
        <p:txBody>
          <a:bodyPr wrap="none">
            <a:spAutoFit/>
          </a:bodyPr>
          <a:lstStyle/>
          <a:p>
            <a:r>
              <a:rPr lang="en-US" sz="1800" dirty="0">
                <a:hlinkClick r:id="rId6"/>
              </a:rPr>
              <a:t>Batista Bombs - WWE Top 10 </a:t>
            </a:r>
            <a:endParaRPr lang="en-US" sz="1800" dirty="0"/>
          </a:p>
        </p:txBody>
      </p:sp>
      <p:sp>
        <p:nvSpPr>
          <p:cNvPr id="4" name="Rectangle 3"/>
          <p:cNvSpPr/>
          <p:nvPr/>
        </p:nvSpPr>
        <p:spPr>
          <a:xfrm>
            <a:off x="4797972" y="2954961"/>
            <a:ext cx="4572000" cy="584775"/>
          </a:xfrm>
          <a:prstGeom prst="rect">
            <a:avLst/>
          </a:prstGeom>
        </p:spPr>
        <p:txBody>
          <a:bodyPr>
            <a:spAutoFit/>
          </a:bodyPr>
          <a:lstStyle/>
          <a:p>
            <a:r>
              <a:rPr lang="en-US" sz="1600" b="1" i="1" dirty="0">
                <a:hlinkClick r:id="rId7"/>
              </a:rPr>
              <a:t>Power Bomb</a:t>
            </a:r>
            <a:r>
              <a:rPr lang="en-US" sz="1600" b="1" dirty="0">
                <a:hlinkClick r:id="rId7"/>
              </a:rPr>
              <a:t>! Combining Professional </a:t>
            </a:r>
            <a:r>
              <a:rPr lang="en-US" sz="1600" b="1" i="1" dirty="0">
                <a:hlinkClick r:id="rId7"/>
              </a:rPr>
              <a:t>Wrestling</a:t>
            </a:r>
            <a:r>
              <a:rPr lang="en-US" sz="1600" b="1" dirty="0">
                <a:hlinkClick r:id="rId7"/>
              </a:rPr>
              <a:t> and Stage </a:t>
            </a:r>
            <a:r>
              <a:rPr lang="en-US" sz="1600" b="1" dirty="0" smtClean="0">
                <a:hlinkClick r:id="rId7"/>
              </a:rPr>
              <a:t>...</a:t>
            </a:r>
            <a:r>
              <a:rPr lang="en-US" sz="1600" b="1" dirty="0" smtClean="0"/>
              <a:t> paragraphs 3-6</a:t>
            </a:r>
            <a:endParaRPr lang="en-US" sz="1600" b="1" dirty="0"/>
          </a:p>
        </p:txBody>
      </p:sp>
    </p:spTree>
    <p:extLst>
      <p:ext uri="{BB962C8B-B14F-4D97-AF65-F5344CB8AC3E}">
        <p14:creationId xmlns:p14="http://schemas.microsoft.com/office/powerpoint/2010/main" val="1498261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fontAlgn="auto">
              <a:spcAft>
                <a:spcPts val="0"/>
              </a:spcAft>
              <a:defRPr/>
            </a:pPr>
            <a:r>
              <a:rPr smtClean="0"/>
              <a:t>The Thorax</a:t>
            </a:r>
          </a:p>
        </p:txBody>
      </p:sp>
      <p:sp>
        <p:nvSpPr>
          <p:cNvPr id="83970" name="Rectangle 3"/>
          <p:cNvSpPr>
            <a:spLocks noGrp="1" noChangeArrowheads="1"/>
          </p:cNvSpPr>
          <p:nvPr>
            <p:ph type="body" idx="1"/>
          </p:nvPr>
        </p:nvSpPr>
        <p:spPr>
          <a:xfrm>
            <a:off x="446088" y="919163"/>
            <a:ext cx="8534400" cy="5938837"/>
          </a:xfrm>
        </p:spPr>
        <p:txBody>
          <a:bodyPr>
            <a:normAutofit/>
          </a:bodyPr>
          <a:lstStyle/>
          <a:p>
            <a:pPr>
              <a:spcBef>
                <a:spcPct val="0"/>
              </a:spcBef>
              <a:buFont typeface="Arial" charset="0"/>
              <a:buChar char="•"/>
            </a:pPr>
            <a:r>
              <a:rPr sz="2400" dirty="0"/>
              <a:t>The </a:t>
            </a:r>
            <a:r>
              <a:rPr sz="2400" b="1" dirty="0">
                <a:solidFill>
                  <a:srgbClr val="0099CC"/>
                </a:solidFill>
              </a:rPr>
              <a:t>thoracic cage </a:t>
            </a:r>
            <a:r>
              <a:rPr sz="2400" dirty="0"/>
              <a:t>is the final part of the axial skeleton.</a:t>
            </a:r>
          </a:p>
          <a:p>
            <a:pPr>
              <a:spcBef>
                <a:spcPct val="0"/>
              </a:spcBef>
              <a:buFont typeface="Arial" charset="0"/>
              <a:buChar char="•"/>
            </a:pPr>
            <a:r>
              <a:rPr sz="2400" dirty="0"/>
              <a:t>In addition to the thoracic vertebrae, it is formed from:</a:t>
            </a:r>
          </a:p>
          <a:p>
            <a:pPr lvl="1">
              <a:spcBef>
                <a:spcPct val="0"/>
              </a:spcBef>
            </a:pPr>
            <a:r>
              <a:rPr sz="2400" dirty="0"/>
              <a:t>The sternum</a:t>
            </a:r>
          </a:p>
          <a:p>
            <a:pPr lvl="1">
              <a:spcBef>
                <a:spcPct val="0"/>
              </a:spcBef>
            </a:pPr>
            <a:r>
              <a:rPr sz="2400" dirty="0"/>
              <a:t>The ribs and costal cartilages</a:t>
            </a:r>
          </a:p>
          <a:p>
            <a:pPr>
              <a:spcBef>
                <a:spcPct val="0"/>
              </a:spcBef>
              <a:buFont typeface="Arial" charset="0"/>
              <a:buChar char="•"/>
            </a:pPr>
            <a:r>
              <a:rPr sz="2400" dirty="0"/>
              <a:t>Its functions are to </a:t>
            </a:r>
            <a:endParaRPr sz="2400" dirty="0" smtClean="0"/>
          </a:p>
          <a:p>
            <a:pPr lvl="1">
              <a:spcBef>
                <a:spcPct val="0"/>
              </a:spcBef>
              <a:buFont typeface="Arial" charset="0"/>
              <a:buChar char="•"/>
            </a:pPr>
            <a:r>
              <a:rPr sz="2400" b="1" dirty="0" smtClean="0">
                <a:solidFill>
                  <a:srgbClr val="0099CC"/>
                </a:solidFill>
              </a:rPr>
              <a:t>enclose </a:t>
            </a:r>
            <a:r>
              <a:rPr sz="2400" b="1" dirty="0">
                <a:solidFill>
                  <a:srgbClr val="0099CC"/>
                </a:solidFill>
              </a:rPr>
              <a:t>and protect </a:t>
            </a:r>
            <a:r>
              <a:rPr sz="2400" dirty="0"/>
              <a:t>the organs in the thoracic and abdominal </a:t>
            </a:r>
            <a:r>
              <a:rPr sz="2400" dirty="0" smtClean="0"/>
              <a:t>cavities</a:t>
            </a:r>
          </a:p>
          <a:p>
            <a:pPr lvl="1">
              <a:spcBef>
                <a:spcPct val="0"/>
              </a:spcBef>
              <a:buFont typeface="Arial" charset="0"/>
              <a:buChar char="•"/>
            </a:pPr>
            <a:r>
              <a:rPr sz="2400" dirty="0" smtClean="0"/>
              <a:t>Provide </a:t>
            </a:r>
            <a:r>
              <a:rPr sz="2400" dirty="0"/>
              <a:t>support for the bones of the upper </a:t>
            </a:r>
            <a:r>
              <a:rPr sz="2400" dirty="0" smtClean="0"/>
              <a:t>limbs</a:t>
            </a:r>
          </a:p>
          <a:p>
            <a:pPr lvl="1">
              <a:spcBef>
                <a:spcPct val="0"/>
              </a:spcBef>
              <a:buFont typeface="Arial" charset="0"/>
              <a:buChar char="•"/>
            </a:pPr>
            <a:r>
              <a:rPr sz="2400" dirty="0" smtClean="0"/>
              <a:t>Play </a:t>
            </a:r>
            <a:r>
              <a:rPr sz="2400" dirty="0"/>
              <a:t>a role in breathing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fontAlgn="auto">
              <a:spcAft>
                <a:spcPts val="0"/>
              </a:spcAft>
              <a:defRPr/>
            </a:pPr>
            <a:r>
              <a:rPr smtClean="0"/>
              <a:t>The Thorax</a:t>
            </a:r>
          </a:p>
        </p:txBody>
      </p:sp>
      <p:sp>
        <p:nvSpPr>
          <p:cNvPr id="84994" name="Rectangle 3"/>
          <p:cNvSpPr>
            <a:spLocks noGrp="1" noChangeArrowheads="1"/>
          </p:cNvSpPr>
          <p:nvPr>
            <p:ph type="body" idx="1"/>
          </p:nvPr>
        </p:nvSpPr>
        <p:spPr>
          <a:xfrm>
            <a:off x="446088" y="919163"/>
            <a:ext cx="2810300" cy="5791200"/>
          </a:xfrm>
        </p:spPr>
        <p:txBody>
          <a:bodyPr>
            <a:normAutofit fontScale="92500"/>
          </a:bodyPr>
          <a:lstStyle/>
          <a:p>
            <a:pPr>
              <a:spcBef>
                <a:spcPct val="0"/>
              </a:spcBef>
              <a:buFont typeface="Arial" charset="0"/>
              <a:buChar char="•"/>
            </a:pPr>
            <a:r>
              <a:rPr dirty="0"/>
              <a:t>The sternum or “breastbone” is located anteriorly in the center of the thoracic wall.</a:t>
            </a:r>
          </a:p>
          <a:p>
            <a:pPr lvl="1">
              <a:spcBef>
                <a:spcPct val="0"/>
              </a:spcBef>
            </a:pPr>
            <a:r>
              <a:rPr dirty="0"/>
              <a:t>Consists of the manubrium, body, xiphoid </a:t>
            </a:r>
            <a:r>
              <a:rPr dirty="0" smtClean="0"/>
              <a:t>process</a:t>
            </a:r>
            <a:endParaRPr dirty="0"/>
          </a:p>
        </p:txBody>
      </p:sp>
      <p:pic>
        <p:nvPicPr>
          <p:cNvPr id="4" name="Picture 3" descr="pap13_fig_07_22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443661" y="1650125"/>
            <a:ext cx="5193051" cy="4669657"/>
          </a:xfrm>
          <a:prstGeom prst="rect">
            <a:avLst/>
          </a:prstGeom>
          <a:noFill/>
          <a:ln w="9525">
            <a:noFill/>
            <a:miter lim="800000"/>
            <a:headEnd/>
            <a:tailEnd/>
          </a:ln>
        </p:spPr>
      </p:pic>
    </p:spTree>
    <p:extLst>
      <p:ext uri="{BB962C8B-B14F-4D97-AF65-F5344CB8AC3E}">
        <p14:creationId xmlns:p14="http://schemas.microsoft.com/office/powerpoint/2010/main" val="40378417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fontAlgn="auto">
              <a:spcAft>
                <a:spcPts val="0"/>
              </a:spcAft>
              <a:defRPr/>
            </a:pPr>
            <a:r>
              <a:rPr smtClean="0"/>
              <a:t>The Thorax</a:t>
            </a:r>
          </a:p>
        </p:txBody>
      </p:sp>
      <p:sp>
        <p:nvSpPr>
          <p:cNvPr id="84994" name="Rectangle 3"/>
          <p:cNvSpPr>
            <a:spLocks noGrp="1" noChangeArrowheads="1"/>
          </p:cNvSpPr>
          <p:nvPr>
            <p:ph type="body" idx="1"/>
          </p:nvPr>
        </p:nvSpPr>
        <p:spPr>
          <a:xfrm>
            <a:off x="0" y="856101"/>
            <a:ext cx="4546326" cy="5791200"/>
          </a:xfrm>
        </p:spPr>
        <p:txBody>
          <a:bodyPr>
            <a:normAutofit lnSpcReduction="10000"/>
          </a:bodyPr>
          <a:lstStyle/>
          <a:p>
            <a:pPr>
              <a:spcBef>
                <a:spcPct val="0"/>
              </a:spcBef>
              <a:buFont typeface="Arial" charset="0"/>
              <a:buChar char="•"/>
            </a:pPr>
            <a:r>
              <a:rPr dirty="0" smtClean="0"/>
              <a:t>The </a:t>
            </a:r>
            <a:r>
              <a:rPr dirty="0"/>
              <a:t>12 pairs of ribs give structural support to the sides of the thoracic cavity.</a:t>
            </a:r>
          </a:p>
          <a:p>
            <a:pPr>
              <a:spcBef>
                <a:spcPct val="0"/>
              </a:spcBef>
              <a:buFont typeface="Arial" charset="0"/>
              <a:buChar char="•"/>
            </a:pPr>
            <a:r>
              <a:rPr dirty="0"/>
              <a:t>The costal (having to do with the ribs) cartilages are bars of hyaline cartilage connecting the sternum to the ribs.</a:t>
            </a:r>
          </a:p>
          <a:p>
            <a:pPr lvl="1">
              <a:spcBef>
                <a:spcPct val="0"/>
              </a:spcBef>
            </a:pPr>
            <a:r>
              <a:rPr dirty="0"/>
              <a:t>Contribute to the elasticity of the thoracic cage</a:t>
            </a:r>
          </a:p>
        </p:txBody>
      </p:sp>
      <p:pic>
        <p:nvPicPr>
          <p:cNvPr id="4" name="Picture 4" descr="pap13_fig_07_22b.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973828" y="1187668"/>
            <a:ext cx="5075579" cy="4233370"/>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4852" y="5093576"/>
            <a:ext cx="1905000" cy="1638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nodeType="withEffect">
                                  <p:stCondLst>
                                    <p:cond delay="0"/>
                                  </p:stCondLst>
                                  <p:childTnLst>
                                    <p:set>
                                      <p:cBhvr>
                                        <p:cTn id="9" dur="1" fill="hold">
                                          <p:stCondLst>
                                            <p:cond delay="0"/>
                                          </p:stCondLst>
                                        </p:cTn>
                                        <p:tgtEl>
                                          <p:spTgt spid="84994">
                                            <p:txEl>
                                              <p:pRg st="2" end="2"/>
                                            </p:txEl>
                                          </p:spTgt>
                                        </p:tgtEl>
                                        <p:attrNameLst>
                                          <p:attrName>style.visibility</p:attrName>
                                        </p:attrNameLst>
                                      </p:cBhvr>
                                      <p:to>
                                        <p:strVal val="visible"/>
                                      </p:to>
                                    </p:set>
                                    <p:animEffect transition="in" filter="fade">
                                      <p:cBhvr>
                                        <p:cTn id="10" dur="500"/>
                                        <p:tgtEl>
                                          <p:spTgt spid="849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p:txBody>
          <a:bodyPr/>
          <a:lstStyle/>
          <a:p>
            <a:pPr fontAlgn="auto">
              <a:spcAft>
                <a:spcPts val="0"/>
              </a:spcAft>
              <a:defRPr/>
            </a:pPr>
            <a:r>
              <a:rPr smtClean="0"/>
              <a:t>The Thorax</a:t>
            </a:r>
            <a:endParaRPr/>
          </a:p>
        </p:txBody>
      </p:sp>
      <p:sp>
        <p:nvSpPr>
          <p:cNvPr id="88066" name="Rectangle 3"/>
          <p:cNvSpPr>
            <a:spLocks noGrp="1" noChangeArrowheads="1"/>
          </p:cNvSpPr>
          <p:nvPr>
            <p:ph idx="1"/>
          </p:nvPr>
        </p:nvSpPr>
        <p:spPr>
          <a:xfrm>
            <a:off x="446088" y="919163"/>
            <a:ext cx="8469312" cy="5405437"/>
          </a:xfrm>
        </p:spPr>
        <p:txBody>
          <a:bodyPr/>
          <a:lstStyle/>
          <a:p>
            <a:pPr>
              <a:spcBef>
                <a:spcPct val="0"/>
              </a:spcBef>
              <a:buFont typeface="Arial" charset="0"/>
              <a:buChar char="•"/>
            </a:pPr>
            <a:r>
              <a:rPr dirty="0"/>
              <a:t>The upper 7 rib pairs are called </a:t>
            </a:r>
            <a:r>
              <a:rPr b="1" dirty="0">
                <a:solidFill>
                  <a:srgbClr val="0099CC"/>
                </a:solidFill>
              </a:rPr>
              <a:t>true ribs </a:t>
            </a:r>
            <a:r>
              <a:rPr dirty="0"/>
              <a:t>because they attach “directly” to the </a:t>
            </a:r>
          </a:p>
          <a:p>
            <a:pPr>
              <a:spcBef>
                <a:spcPct val="0"/>
              </a:spcBef>
              <a:buFont typeface="Arial" charset="0"/>
              <a:buNone/>
            </a:pPr>
            <a:r>
              <a:rPr dirty="0"/>
              <a:t>	sternum (with just a </a:t>
            </a:r>
          </a:p>
          <a:p>
            <a:pPr>
              <a:spcBef>
                <a:spcPct val="0"/>
              </a:spcBef>
              <a:buFont typeface="Arial" charset="0"/>
              <a:buNone/>
            </a:pPr>
            <a:r>
              <a:rPr dirty="0"/>
              <a:t>	small piece of costal </a:t>
            </a:r>
          </a:p>
          <a:p>
            <a:pPr>
              <a:spcBef>
                <a:spcPct val="0"/>
              </a:spcBef>
              <a:buFont typeface="Arial" charset="0"/>
              <a:buNone/>
            </a:pPr>
            <a:r>
              <a:rPr dirty="0"/>
              <a:t>	cartilage).</a:t>
            </a:r>
          </a:p>
        </p:txBody>
      </p:sp>
      <p:pic>
        <p:nvPicPr>
          <p:cNvPr id="88067" name="Picture 5" descr="pap13_fig_07_23blect.jpg"/>
          <p:cNvPicPr>
            <a:picLocks noChangeAspect="1"/>
          </p:cNvPicPr>
          <p:nvPr/>
        </p:nvPicPr>
        <p:blipFill>
          <a:blip r:embed="rId3" cstate="print"/>
          <a:srcRect/>
          <a:stretch>
            <a:fillRect/>
          </a:stretch>
        </p:blipFill>
        <p:spPr bwMode="auto">
          <a:xfrm>
            <a:off x="3794125" y="2282825"/>
            <a:ext cx="5183188" cy="4214813"/>
          </a:xfrm>
          <a:prstGeom prst="rect">
            <a:avLst/>
          </a:prstGeom>
          <a:noFill/>
          <a:ln w="9525">
            <a:noFill/>
            <a:miter lim="800000"/>
            <a:headEnd/>
            <a:tailEnd/>
          </a:ln>
        </p:spPr>
      </p:pic>
      <p:sp>
        <p:nvSpPr>
          <p:cNvPr id="5" name="Rounded Rectangular Callout 4"/>
          <p:cNvSpPr/>
          <p:nvPr/>
        </p:nvSpPr>
        <p:spPr>
          <a:xfrm>
            <a:off x="888602" y="4590473"/>
            <a:ext cx="2112579" cy="1907165"/>
          </a:xfrm>
          <a:prstGeom prst="wedgeRoundRectCallout">
            <a:avLst>
              <a:gd name="adj1" fmla="val 233818"/>
              <a:gd name="adj2" fmla="val -135945"/>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With which part of the vertebra do ribs articulate?</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9" descr="07_01 Axial Appendicular skeleton Unlabeled.jpg"/>
          <p:cNvPicPr>
            <a:picLocks noChangeAspect="1"/>
          </p:cNvPicPr>
          <p:nvPr/>
        </p:nvPicPr>
        <p:blipFill>
          <a:blip r:embed="rId3" cstate="print"/>
          <a:srcRect r="4256" b="42223"/>
          <a:stretch>
            <a:fillRect/>
          </a:stretch>
        </p:blipFill>
        <p:spPr bwMode="auto">
          <a:xfrm>
            <a:off x="5262563" y="1592263"/>
            <a:ext cx="3657600" cy="4954587"/>
          </a:xfrm>
          <a:prstGeom prst="rect">
            <a:avLst/>
          </a:prstGeom>
          <a:noFill/>
          <a:ln w="9525">
            <a:noFill/>
            <a:miter lim="800000"/>
            <a:headEnd/>
            <a:tailEnd/>
          </a:ln>
        </p:spPr>
      </p:pic>
      <p:sp>
        <p:nvSpPr>
          <p:cNvPr id="90114" name="Rectangle 3"/>
          <p:cNvSpPr>
            <a:spLocks noGrp="1" noChangeArrowheads="1"/>
          </p:cNvSpPr>
          <p:nvPr>
            <p:ph idx="1"/>
          </p:nvPr>
        </p:nvSpPr>
        <p:spPr>
          <a:xfrm>
            <a:off x="446088" y="919163"/>
            <a:ext cx="8534400" cy="5791200"/>
          </a:xfrm>
        </p:spPr>
        <p:txBody>
          <a:bodyPr/>
          <a:lstStyle/>
          <a:p>
            <a:pPr>
              <a:spcBef>
                <a:spcPct val="0"/>
              </a:spcBef>
              <a:buFont typeface="Arial" charset="0"/>
              <a:buChar char="•"/>
            </a:pPr>
            <a:r>
              <a:t>The bottom 5 pairs of ribs (and this number can vary from one individual to another) are called </a:t>
            </a:r>
          </a:p>
          <a:p>
            <a:pPr>
              <a:spcBef>
                <a:spcPct val="0"/>
              </a:spcBef>
              <a:buFont typeface="Arial" charset="0"/>
              <a:buNone/>
            </a:pPr>
            <a:r>
              <a:rPr b="1">
                <a:solidFill>
                  <a:srgbClr val="0099CC"/>
                </a:solidFill>
              </a:rPr>
              <a:t>	false ribs.</a:t>
            </a:r>
          </a:p>
          <a:p>
            <a:pPr lvl="1">
              <a:spcBef>
                <a:spcPct val="0"/>
              </a:spcBef>
            </a:pPr>
            <a:r>
              <a:t>They attach indirectly to the </a:t>
            </a:r>
          </a:p>
          <a:p>
            <a:pPr lvl="1">
              <a:spcBef>
                <a:spcPct val="0"/>
              </a:spcBef>
              <a:buFont typeface="Wingdings" pitchFamily="2" charset="2"/>
              <a:buNone/>
            </a:pPr>
            <a:r>
              <a:t>	sternum with an elongated piece </a:t>
            </a:r>
          </a:p>
          <a:p>
            <a:pPr lvl="1">
              <a:spcBef>
                <a:spcPct val="0"/>
              </a:spcBef>
              <a:buFont typeface="Wingdings" pitchFamily="2" charset="2"/>
              <a:buNone/>
            </a:pPr>
            <a:r>
              <a:t>	of costal cartilage…</a:t>
            </a:r>
          </a:p>
          <a:p>
            <a:pPr lvl="1">
              <a:spcBef>
                <a:spcPct val="0"/>
              </a:spcBef>
            </a:pPr>
            <a:r>
              <a:t>… or not at all (ribs 11 and 12</a:t>
            </a:r>
          </a:p>
          <a:p>
            <a:pPr lvl="1">
              <a:spcBef>
                <a:spcPct val="0"/>
              </a:spcBef>
              <a:buFont typeface="Wingdings" pitchFamily="2" charset="2"/>
              <a:buNone/>
            </a:pPr>
            <a:r>
              <a:t>	 are called </a:t>
            </a:r>
            <a:r>
              <a:rPr b="1">
                <a:solidFill>
                  <a:srgbClr val="0099CC"/>
                </a:solidFill>
              </a:rPr>
              <a:t>floating ribs</a:t>
            </a:r>
            <a:r>
              <a:rPr b="1"/>
              <a:t>.</a:t>
            </a:r>
            <a:r>
              <a:t>)</a:t>
            </a:r>
          </a:p>
        </p:txBody>
      </p:sp>
      <p:sp>
        <p:nvSpPr>
          <p:cNvPr id="12" name="Rectangle 2"/>
          <p:cNvSpPr>
            <a:spLocks noGrp="1" noChangeArrowheads="1"/>
          </p:cNvSpPr>
          <p:nvPr>
            <p:ph type="title"/>
          </p:nvPr>
        </p:nvSpPr>
        <p:spPr/>
        <p:txBody>
          <a:bodyPr/>
          <a:lstStyle/>
          <a:p>
            <a:pPr fontAlgn="auto">
              <a:spcAft>
                <a:spcPts val="0"/>
              </a:spcAft>
              <a:defRPr/>
            </a:pPr>
            <a:r>
              <a:rPr dirty="0" smtClean="0"/>
              <a:t>The Thorax</a:t>
            </a:r>
            <a:endParaRP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p:txBody>
          <a:bodyPr/>
          <a:lstStyle/>
          <a:p>
            <a:pPr fontAlgn="auto">
              <a:spcAft>
                <a:spcPts val="0"/>
              </a:spcAft>
              <a:defRPr/>
            </a:pPr>
            <a:r>
              <a:rPr smtClean="0"/>
              <a:t>The Thorax</a:t>
            </a:r>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8794" y="3181034"/>
            <a:ext cx="2857500" cy="314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 y="1228646"/>
            <a:ext cx="5163043" cy="4480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5596" y="1014248"/>
            <a:ext cx="3255742" cy="2166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907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C:\Users\Curtis Home\Pictures\1. Chapters 6-8\Chapter 7 Graphics to send\apsl2_06_01_li modified.png"/>
          <p:cNvPicPr>
            <a:picLocks noChangeAspect="1" noChangeArrowheads="1"/>
          </p:cNvPicPr>
          <p:nvPr/>
        </p:nvPicPr>
        <p:blipFill>
          <a:blip r:embed="rId3" cstate="print"/>
          <a:srcRect/>
          <a:stretch>
            <a:fillRect/>
          </a:stretch>
        </p:blipFill>
        <p:spPr bwMode="auto">
          <a:xfrm>
            <a:off x="4179888" y="1770063"/>
            <a:ext cx="4811712" cy="4859337"/>
          </a:xfrm>
          <a:prstGeom prst="rect">
            <a:avLst/>
          </a:prstGeom>
          <a:noFill/>
          <a:ln w="9525">
            <a:noFill/>
            <a:miter lim="800000"/>
            <a:headEnd/>
            <a:tailEnd/>
          </a:ln>
        </p:spPr>
      </p:pic>
      <p:sp>
        <p:nvSpPr>
          <p:cNvPr id="6" name="Rectangle 2"/>
          <p:cNvSpPr>
            <a:spLocks noGrp="1" noChangeArrowheads="1"/>
          </p:cNvSpPr>
          <p:nvPr>
            <p:ph type="title"/>
          </p:nvPr>
        </p:nvSpPr>
        <p:spPr/>
        <p:txBody>
          <a:bodyPr/>
          <a:lstStyle/>
          <a:p>
            <a:pPr fontAlgn="auto">
              <a:spcAft>
                <a:spcPts val="0"/>
              </a:spcAft>
              <a:defRPr/>
            </a:pPr>
            <a:r>
              <a:rPr smtClean="0"/>
              <a:t>Types of Bones</a:t>
            </a:r>
            <a:endParaRPr/>
          </a:p>
        </p:txBody>
      </p:sp>
      <p:sp>
        <p:nvSpPr>
          <p:cNvPr id="11267" name="Rectangle 3"/>
          <p:cNvSpPr>
            <a:spLocks noGrp="1" noChangeArrowheads="1"/>
          </p:cNvSpPr>
          <p:nvPr>
            <p:ph idx="1"/>
          </p:nvPr>
        </p:nvSpPr>
        <p:spPr>
          <a:xfrm>
            <a:off x="446088" y="919163"/>
            <a:ext cx="8534400" cy="5791200"/>
          </a:xfrm>
        </p:spPr>
        <p:txBody>
          <a:bodyPr/>
          <a:lstStyle/>
          <a:p>
            <a:pPr>
              <a:spcBef>
                <a:spcPct val="0"/>
              </a:spcBef>
              <a:buFont typeface="Arial" charset="0"/>
              <a:buChar char="•"/>
            </a:pPr>
            <a:r>
              <a:rPr dirty="0"/>
              <a:t>Each of the </a:t>
            </a:r>
            <a:r>
              <a:rPr dirty="0">
                <a:solidFill>
                  <a:srgbClr val="C00000"/>
                </a:solidFill>
              </a:rPr>
              <a:t>206</a:t>
            </a:r>
            <a:r>
              <a:rPr dirty="0"/>
              <a:t> named bones of the axial and appendicular skeleton can </a:t>
            </a:r>
          </a:p>
          <a:p>
            <a:pPr lvl="1">
              <a:spcBef>
                <a:spcPct val="0"/>
              </a:spcBef>
              <a:buFont typeface="Wingdings" pitchFamily="2" charset="2"/>
              <a:buNone/>
            </a:pPr>
            <a:r>
              <a:rPr dirty="0"/>
              <a:t>be placed in one of 6 </a:t>
            </a:r>
          </a:p>
          <a:p>
            <a:pPr lvl="1">
              <a:spcBef>
                <a:spcPct val="0"/>
              </a:spcBef>
              <a:buFont typeface="Wingdings" pitchFamily="2" charset="2"/>
              <a:buNone/>
            </a:pPr>
            <a:r>
              <a:rPr dirty="0"/>
              <a:t>broad classifications </a:t>
            </a:r>
          </a:p>
          <a:p>
            <a:pPr lvl="1">
              <a:spcBef>
                <a:spcPct val="0"/>
              </a:spcBef>
              <a:buFont typeface="Wingdings" pitchFamily="2" charset="2"/>
              <a:buNone/>
            </a:pPr>
            <a:r>
              <a:rPr dirty="0"/>
              <a:t>based on their </a:t>
            </a:r>
          </a:p>
          <a:p>
            <a:pPr lvl="1">
              <a:spcBef>
                <a:spcPct val="0"/>
              </a:spcBef>
              <a:buFont typeface="Wingdings" pitchFamily="2" charset="2"/>
              <a:buNone/>
            </a:pPr>
            <a:r>
              <a:rPr dirty="0"/>
              <a:t>embryological origins </a:t>
            </a:r>
          </a:p>
          <a:p>
            <a:pPr lvl="1">
              <a:spcBef>
                <a:spcPct val="0"/>
              </a:spcBef>
              <a:buFont typeface="Wingdings" pitchFamily="2" charset="2"/>
              <a:buNone/>
            </a:pPr>
            <a:r>
              <a:rPr dirty="0"/>
              <a:t>and their anatomical</a:t>
            </a:r>
          </a:p>
          <a:p>
            <a:pPr lvl="1">
              <a:spcBef>
                <a:spcPct val="0"/>
              </a:spcBef>
              <a:buFont typeface="Wingdings" pitchFamily="2" charset="2"/>
              <a:buNone/>
            </a:pPr>
            <a:r>
              <a:rPr dirty="0"/>
              <a:t>characteristics.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721" y="2534964"/>
            <a:ext cx="5429250" cy="3848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Grp="1" noChangeArrowheads="1"/>
          </p:cNvSpPr>
          <p:nvPr>
            <p:ph type="title"/>
          </p:nvPr>
        </p:nvSpPr>
        <p:spPr/>
        <p:txBody>
          <a:bodyPr/>
          <a:lstStyle/>
          <a:p>
            <a:pPr fontAlgn="auto">
              <a:spcAft>
                <a:spcPts val="0"/>
              </a:spcAft>
              <a:defRPr/>
            </a:pPr>
            <a:r>
              <a:rPr smtClean="0"/>
              <a:t>The Thorax</a:t>
            </a:r>
            <a:endParaRP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515" y="1041484"/>
            <a:ext cx="3541986" cy="2362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928" y="887071"/>
            <a:ext cx="2864727" cy="1768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4872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p:txBody>
          <a:bodyPr/>
          <a:lstStyle/>
          <a:p>
            <a:pPr fontAlgn="auto">
              <a:spcAft>
                <a:spcPts val="0"/>
              </a:spcAft>
              <a:defRPr/>
            </a:pPr>
            <a:r>
              <a:rPr smtClean="0"/>
              <a:t>The Thorax</a:t>
            </a:r>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144" y="1382118"/>
            <a:ext cx="6141189" cy="444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568966" y="798786"/>
            <a:ext cx="2112579" cy="1369393"/>
          </a:xfrm>
          <a:prstGeom prst="wedgeRoundRectCallout">
            <a:avLst>
              <a:gd name="adj1" fmla="val -195957"/>
              <a:gd name="adj2" fmla="val 56360"/>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Why are true ribs called such?</a:t>
            </a:r>
            <a:endParaRPr lang="en-US" dirty="0">
              <a:solidFill>
                <a:schemeClr val="tx2"/>
              </a:solidFill>
            </a:endParaRPr>
          </a:p>
        </p:txBody>
      </p:sp>
      <p:sp>
        <p:nvSpPr>
          <p:cNvPr id="8" name="Rounded Rectangular Callout 7"/>
          <p:cNvSpPr/>
          <p:nvPr/>
        </p:nvSpPr>
        <p:spPr>
          <a:xfrm>
            <a:off x="6721365" y="2433145"/>
            <a:ext cx="2112579" cy="1369393"/>
          </a:xfrm>
          <a:prstGeom prst="wedgeRoundRectCallout">
            <a:avLst>
              <a:gd name="adj1" fmla="val -196952"/>
              <a:gd name="adj2" fmla="val 85526"/>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Why are false ribs called such?</a:t>
            </a:r>
            <a:endParaRPr lang="en-US" dirty="0">
              <a:solidFill>
                <a:schemeClr val="tx2"/>
              </a:solidFill>
            </a:endParaRPr>
          </a:p>
        </p:txBody>
      </p:sp>
      <p:sp>
        <p:nvSpPr>
          <p:cNvPr id="10" name="Rounded Rectangular Callout 9"/>
          <p:cNvSpPr/>
          <p:nvPr/>
        </p:nvSpPr>
        <p:spPr>
          <a:xfrm>
            <a:off x="6721364" y="4151586"/>
            <a:ext cx="2112579" cy="1369393"/>
          </a:xfrm>
          <a:prstGeom prst="wedgeRoundRectCallout">
            <a:avLst>
              <a:gd name="adj1" fmla="val -151678"/>
              <a:gd name="adj2" fmla="val 47918"/>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Why are floating ribs called such?</a:t>
            </a:r>
            <a:endParaRPr lang="en-US" dirty="0">
              <a:solidFill>
                <a:schemeClr val="tx2"/>
              </a:solidFill>
            </a:endParaRPr>
          </a:p>
        </p:txBody>
      </p:sp>
    </p:spTree>
    <p:extLst>
      <p:ext uri="{BB962C8B-B14F-4D97-AF65-F5344CB8AC3E}">
        <p14:creationId xmlns:p14="http://schemas.microsoft.com/office/powerpoint/2010/main" val="15586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
          <p:cNvGrpSpPr>
            <a:grpSpLocks/>
          </p:cNvGrpSpPr>
          <p:nvPr/>
        </p:nvGrpSpPr>
        <p:grpSpPr bwMode="auto">
          <a:xfrm>
            <a:off x="4479925" y="2944813"/>
            <a:ext cx="4419600" cy="3516312"/>
            <a:chOff x="4738688" y="3079750"/>
            <a:chExt cx="4160266" cy="3309938"/>
          </a:xfrm>
        </p:grpSpPr>
        <p:pic>
          <p:nvPicPr>
            <p:cNvPr id="92165" name="Picture 9" descr="pap13_fig_07_23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4754564" y="3181956"/>
              <a:ext cx="4144390" cy="3207732"/>
            </a:xfrm>
            <a:prstGeom prst="rect">
              <a:avLst/>
            </a:prstGeom>
            <a:noFill/>
            <a:ln w="9525">
              <a:noFill/>
              <a:miter lim="800000"/>
              <a:headEnd/>
              <a:tailEnd/>
            </a:ln>
          </p:spPr>
        </p:pic>
        <p:sp>
          <p:nvSpPr>
            <p:cNvPr id="11" name="Rectangle 10"/>
            <p:cNvSpPr/>
            <p:nvPr/>
          </p:nvSpPr>
          <p:spPr>
            <a:xfrm>
              <a:off x="4738688" y="3079750"/>
              <a:ext cx="1111795" cy="1332941"/>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grpSp>
      <p:sp>
        <p:nvSpPr>
          <p:cNvPr id="49155" name="Rectangle 2"/>
          <p:cNvSpPr>
            <a:spLocks noGrp="1" noChangeArrowheads="1"/>
          </p:cNvSpPr>
          <p:nvPr>
            <p:ph type="title"/>
          </p:nvPr>
        </p:nvSpPr>
        <p:spPr>
          <a:xfrm>
            <a:off x="457200" y="277813"/>
            <a:ext cx="8229600" cy="788987"/>
          </a:xfrm>
        </p:spPr>
        <p:txBody>
          <a:bodyPr/>
          <a:lstStyle/>
          <a:p>
            <a:pPr fontAlgn="auto">
              <a:spcAft>
                <a:spcPts val="0"/>
              </a:spcAft>
              <a:defRPr/>
            </a:pPr>
            <a:r>
              <a:rPr smtClean="0"/>
              <a:t>The Thorax</a:t>
            </a:r>
          </a:p>
        </p:txBody>
      </p:sp>
      <p:pic>
        <p:nvPicPr>
          <p:cNvPr id="92163" name="Picture 7" descr="pap13_fig_07_23a.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19125" y="1376363"/>
            <a:ext cx="4541838" cy="2235200"/>
          </a:xfrm>
          <a:prstGeom prst="rect">
            <a:avLst/>
          </a:prstGeom>
          <a:noFill/>
          <a:ln w="9525">
            <a:noFill/>
            <a:miter lim="800000"/>
            <a:headEnd/>
            <a:tailEnd/>
          </a:ln>
        </p:spPr>
      </p:pic>
      <p:pic>
        <p:nvPicPr>
          <p:cNvPr id="92164" name="Picture 8" descr="pap13_fig_07_23b.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41313" y="3111500"/>
            <a:ext cx="4179887" cy="3325813"/>
          </a:xfrm>
          <a:prstGeom prst="rect">
            <a:avLst/>
          </a:prstGeom>
          <a:noFill/>
          <a:ln w="9525">
            <a:noFill/>
            <a:miter lim="800000"/>
            <a:headEnd/>
            <a:tailEnd/>
          </a:ln>
        </p:spPr>
      </p:pic>
      <p:sp>
        <p:nvSpPr>
          <p:cNvPr id="4" name="TextBox 3"/>
          <p:cNvSpPr txBox="1"/>
          <p:nvPr/>
        </p:nvSpPr>
        <p:spPr>
          <a:xfrm>
            <a:off x="4644754" y="993956"/>
            <a:ext cx="4106808" cy="371897"/>
          </a:xfrm>
          <a:prstGeom prst="rect">
            <a:avLst/>
          </a:prstGeom>
          <a:noFill/>
        </p:spPr>
        <p:txBody>
          <a:bodyPr wrap="square" rtlCol="0">
            <a:spAutoFit/>
          </a:bodyPr>
          <a:lstStyle/>
          <a:p>
            <a:pPr algn="ctr">
              <a:lnSpc>
                <a:spcPct val="120000"/>
              </a:lnSpc>
              <a:spcBef>
                <a:spcPts val="0"/>
              </a:spcBef>
            </a:pPr>
            <a:r>
              <a:rPr lang="en-US" sz="1600" dirty="0" err="1" smtClean="0">
                <a:latin typeface="Sylfaen" pitchFamily="18" charset="0"/>
              </a:rPr>
              <a:t>Romo</a:t>
            </a:r>
            <a:r>
              <a:rPr lang="en-US" sz="1600" dirty="0" smtClean="0">
                <a:latin typeface="Sylfaen" pitchFamily="18" charset="0"/>
              </a:rPr>
              <a:t> suffers fractured </a:t>
            </a:r>
            <a:r>
              <a:rPr lang="en-US" sz="1600" dirty="0" err="1" smtClean="0">
                <a:latin typeface="Sylfaen" pitchFamily="18" charset="0"/>
              </a:rPr>
              <a:t>tranverse</a:t>
            </a:r>
            <a:r>
              <a:rPr lang="en-US" sz="1600" dirty="0" smtClean="0">
                <a:latin typeface="Sylfaen" pitchFamily="18" charset="0"/>
              </a:rPr>
              <a:t> process…</a:t>
            </a:r>
          </a:p>
        </p:txBody>
      </p:sp>
      <p:pic>
        <p:nvPicPr>
          <p:cNvPr id="5126" name="Picture 6" descr="http://sportsglory.com/wp-content/uploads/2014/10/Screen-Shot-2014-10-27-at-10.24.48-P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7206" y="1450865"/>
            <a:ext cx="1700952" cy="1302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Tony Romo tprocessfx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6815961" y="1583859"/>
            <a:ext cx="1728815" cy="1728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fade">
                                      <p:cBhvr>
                                        <p:cTn id="10" dur="500"/>
                                        <p:tgtEl>
                                          <p:spTgt spid="5126"/>
                                        </p:tgtEl>
                                      </p:cBhvr>
                                    </p:animEffect>
                                  </p:childTnLst>
                                </p:cTn>
                              </p:par>
                              <p:par>
                                <p:cTn id="11" presetID="10" presetClass="entr" presetSubtype="0" fill="hold" nodeType="withEffect">
                                  <p:stCondLst>
                                    <p:cond delay="0"/>
                                  </p:stCondLst>
                                  <p:childTnLst>
                                    <p:set>
                                      <p:cBhvr>
                                        <p:cTn id="12" dur="1" fill="hold">
                                          <p:stCondLst>
                                            <p:cond delay="0"/>
                                          </p:stCondLst>
                                        </p:cTn>
                                        <p:tgtEl>
                                          <p:spTgt spid="5128"/>
                                        </p:tgtEl>
                                        <p:attrNameLst>
                                          <p:attrName>style.visibility</p:attrName>
                                        </p:attrNameLst>
                                      </p:cBhvr>
                                      <p:to>
                                        <p:strVal val="visible"/>
                                      </p:to>
                                    </p:set>
                                    <p:animEffect transition="in" filter="fade">
                                      <p:cBhvr>
                                        <p:cTn id="13"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7200" y="277813"/>
            <a:ext cx="8229600" cy="788987"/>
          </a:xfrm>
        </p:spPr>
        <p:txBody>
          <a:bodyPr/>
          <a:lstStyle/>
          <a:p>
            <a:pPr fontAlgn="auto">
              <a:spcAft>
                <a:spcPts val="0"/>
              </a:spcAft>
              <a:defRPr/>
            </a:pPr>
            <a:r>
              <a:rPr smtClean="0"/>
              <a:t>The Thorax</a:t>
            </a:r>
          </a:p>
        </p:txBody>
      </p:sp>
      <p:pic>
        <p:nvPicPr>
          <p:cNvPr id="92163" name="Picture 7" descr="pap13_fig_07_23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227860" y="1103094"/>
            <a:ext cx="3396700" cy="1671637"/>
          </a:xfrm>
          <a:prstGeom prst="rect">
            <a:avLst/>
          </a:prstGeom>
          <a:noFill/>
          <a:ln w="9525">
            <a:noFill/>
            <a:miter lim="800000"/>
            <a:headEnd/>
            <a:tailEnd/>
          </a:ln>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60" y="3103563"/>
            <a:ext cx="3069759" cy="2046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2899" y="4305491"/>
            <a:ext cx="3332080" cy="218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371" y="1522450"/>
            <a:ext cx="2150036" cy="298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4263" y="2263829"/>
            <a:ext cx="2667000" cy="338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7860" y="5475890"/>
            <a:ext cx="2448911" cy="923330"/>
          </a:xfrm>
          <a:prstGeom prst="rect">
            <a:avLst/>
          </a:prstGeom>
          <a:noFill/>
        </p:spPr>
        <p:txBody>
          <a:bodyPr wrap="square" rtlCol="0">
            <a:spAutoFit/>
          </a:bodyPr>
          <a:lstStyle/>
          <a:p>
            <a:r>
              <a:rPr lang="en-US" sz="1800" b="1" dirty="0"/>
              <a:t>Cam Newton Suffers Fractured Rib </a:t>
            </a:r>
          </a:p>
        </p:txBody>
      </p:sp>
    </p:spTree>
    <p:extLst>
      <p:ext uri="{BB962C8B-B14F-4D97-AF65-F5344CB8AC3E}">
        <p14:creationId xmlns:p14="http://schemas.microsoft.com/office/powerpoint/2010/main" val="236347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fade">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fade">
                                      <p:cBhvr>
                                        <p:cTn id="17" dur="500"/>
                                        <p:tgtEl>
                                          <p:spTgt spid="133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317"/>
                                        </p:tgtEl>
                                        <p:attrNameLst>
                                          <p:attrName>style.visibility</p:attrName>
                                        </p:attrNameLst>
                                      </p:cBhvr>
                                      <p:to>
                                        <p:strVal val="visible"/>
                                      </p:to>
                                    </p:set>
                                    <p:animEffect transition="in" filter="fade">
                                      <p:cBhvr>
                                        <p:cTn id="25"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7200" y="277813"/>
            <a:ext cx="8229600" cy="788987"/>
          </a:xfrm>
        </p:spPr>
        <p:txBody>
          <a:bodyPr/>
          <a:lstStyle/>
          <a:p>
            <a:pPr fontAlgn="auto">
              <a:spcAft>
                <a:spcPts val="0"/>
              </a:spcAft>
              <a:defRPr/>
            </a:pPr>
            <a:r>
              <a:rPr smtClean="0"/>
              <a:t>The Thorax</a:t>
            </a:r>
          </a:p>
        </p:txBody>
      </p:sp>
      <p:pic>
        <p:nvPicPr>
          <p:cNvPr id="92163" name="Picture 7" descr="pap13_fig_07_23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227860" y="1103094"/>
            <a:ext cx="3396700" cy="1671637"/>
          </a:xfrm>
          <a:prstGeom prst="rect">
            <a:avLst/>
          </a:prstGeom>
          <a:noFill/>
          <a:ln w="9525">
            <a:noFill/>
            <a:miter lim="800000"/>
            <a:headEnd/>
            <a:tailEnd/>
          </a:ln>
        </p:spPr>
      </p:pic>
      <p:sp>
        <p:nvSpPr>
          <p:cNvPr id="3" name="TextBox 2"/>
          <p:cNvSpPr txBox="1"/>
          <p:nvPr/>
        </p:nvSpPr>
        <p:spPr>
          <a:xfrm>
            <a:off x="227860" y="5475890"/>
            <a:ext cx="2448911" cy="646331"/>
          </a:xfrm>
          <a:prstGeom prst="rect">
            <a:avLst/>
          </a:prstGeom>
          <a:noFill/>
        </p:spPr>
        <p:txBody>
          <a:bodyPr wrap="square" rtlCol="0">
            <a:spAutoFit/>
          </a:bodyPr>
          <a:lstStyle/>
          <a:p>
            <a:r>
              <a:rPr lang="en-US" sz="1800" b="1" dirty="0" err="1"/>
              <a:t>m</a:t>
            </a:r>
            <a:r>
              <a:rPr lang="en-US" sz="1800" b="1" dirty="0" err="1" smtClean="0"/>
              <a:t>r</a:t>
            </a:r>
            <a:r>
              <a:rPr lang="en-US" sz="1800" b="1" dirty="0" smtClean="0"/>
              <a:t> e Suffers </a:t>
            </a:r>
            <a:r>
              <a:rPr lang="en-US" sz="1800" b="1" dirty="0"/>
              <a:t>Fractured </a:t>
            </a:r>
            <a:r>
              <a:rPr lang="en-US" sz="1800" b="1" dirty="0" smtClean="0"/>
              <a:t>Ribs </a:t>
            </a:r>
            <a:endParaRPr lang="en-US" sz="1800" b="1"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7709" y="1103094"/>
            <a:ext cx="4293171" cy="3048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7101" y="4036650"/>
            <a:ext cx="3694386" cy="2452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300" y="2883094"/>
            <a:ext cx="4366507" cy="2456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5237" y="4151586"/>
            <a:ext cx="4286250" cy="2447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89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fade">
                                      <p:cBhvr>
                                        <p:cTn id="1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66801"/>
            <a:ext cx="6705600" cy="1600199"/>
          </a:xfrm>
        </p:spPr>
        <p:txBody>
          <a:bodyPr/>
          <a:lstStyle/>
          <a:p>
            <a:r>
              <a:rPr lang="en-US" dirty="0" smtClean="0"/>
              <a:t>Chapter 8</a:t>
            </a:r>
            <a:endParaRPr lang="en-US" dirty="0"/>
          </a:p>
        </p:txBody>
      </p:sp>
      <p:sp>
        <p:nvSpPr>
          <p:cNvPr id="3" name="Subtitle 2"/>
          <p:cNvSpPr>
            <a:spLocks noGrp="1"/>
          </p:cNvSpPr>
          <p:nvPr>
            <p:ph type="subTitle" idx="1"/>
          </p:nvPr>
        </p:nvSpPr>
        <p:spPr>
          <a:xfrm>
            <a:off x="0" y="2438400"/>
            <a:ext cx="5257800" cy="2971800"/>
          </a:xfrm>
        </p:spPr>
        <p:txBody>
          <a:bodyPr/>
          <a:lstStyle/>
          <a:p>
            <a:pPr>
              <a:lnSpc>
                <a:spcPct val="125000"/>
              </a:lnSpc>
            </a:pPr>
            <a:r>
              <a:rPr lang="en-US" dirty="0" smtClean="0"/>
              <a:t>The Appendicular</a:t>
            </a:r>
          </a:p>
          <a:p>
            <a:pPr>
              <a:lnSpc>
                <a:spcPct val="125000"/>
              </a:lnSpc>
            </a:pPr>
            <a:r>
              <a:rPr lang="en-US" dirty="0" smtClean="0"/>
              <a:t>Skeleton</a:t>
            </a:r>
            <a:endParaRPr lang="en-US" dirty="0"/>
          </a:p>
        </p:txBody>
      </p:sp>
      <p:pic>
        <p:nvPicPr>
          <p:cNvPr id="1026" name="Picture 2" descr="C:\Users\Curtis Home\Pictures\1. Chapters 6-8\Slully modified transperent background.png"/>
          <p:cNvPicPr>
            <a:picLocks noChangeAspect="1" noChangeArrowheads="1"/>
          </p:cNvPicPr>
          <p:nvPr/>
        </p:nvPicPr>
        <p:blipFill>
          <a:blip r:embed="rId3" cstate="print"/>
          <a:srcRect/>
          <a:stretch>
            <a:fillRect/>
          </a:stretch>
        </p:blipFill>
        <p:spPr bwMode="auto">
          <a:xfrm>
            <a:off x="4876800" y="330200"/>
            <a:ext cx="3962400" cy="6044339"/>
          </a:xfrm>
          <a:prstGeom prst="rect">
            <a:avLst/>
          </a:prstGeom>
          <a:noFill/>
        </p:spPr>
      </p:pic>
      <p:sp>
        <p:nvSpPr>
          <p:cNvPr id="2049" name="Rectangle 1"/>
          <p:cNvSpPr>
            <a:spLocks noChangeArrowheads="1"/>
          </p:cNvSpPr>
          <p:nvPr/>
        </p:nvSpPr>
        <p:spPr bwMode="auto">
          <a:xfrm>
            <a:off x="180109" y="6427735"/>
            <a:ext cx="516774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1F497D"/>
                </a:solidFill>
                <a:effectLst/>
                <a:latin typeface="Calibri" pitchFamily="34" charset="0"/>
                <a:ea typeface="Times New Roman" pitchFamily="18" charset="0"/>
                <a:cs typeface="Calibri" pitchFamily="34" charset="0"/>
              </a:rPr>
              <a:t>Lecture slides prepared by Curtis </a:t>
            </a:r>
            <a:r>
              <a:rPr kumimoji="0" lang="en-US" sz="1400" b="0" i="0" u="none" strike="noStrike" cap="none" normalizeH="0" baseline="0" dirty="0" err="1" smtClean="0">
                <a:ln>
                  <a:noFill/>
                </a:ln>
                <a:solidFill>
                  <a:srgbClr val="1F497D"/>
                </a:solidFill>
                <a:effectLst/>
                <a:latin typeface="Calibri" pitchFamily="34" charset="0"/>
                <a:ea typeface="Times New Roman" pitchFamily="18" charset="0"/>
                <a:cs typeface="Calibri" pitchFamily="34" charset="0"/>
              </a:rPr>
              <a:t>DeFriez</a:t>
            </a:r>
            <a:r>
              <a:rPr kumimoji="0" lang="en-US" sz="1400" b="0" i="0" u="none" strike="noStrike" cap="none" normalizeH="0" baseline="0" dirty="0" smtClean="0">
                <a:ln>
                  <a:noFill/>
                </a:ln>
                <a:solidFill>
                  <a:srgbClr val="1F497D"/>
                </a:solidFill>
                <a:effectLst/>
                <a:latin typeface="Calibri" pitchFamily="34" charset="0"/>
                <a:ea typeface="Times New Roman" pitchFamily="18" charset="0"/>
                <a:cs typeface="Calibri" pitchFamily="34" charset="0"/>
              </a:rPr>
              <a:t>, Weber</a:t>
            </a:r>
            <a:r>
              <a:rPr kumimoji="0" lang="en-US" sz="1400" b="0" i="0" u="none" strike="noStrike" cap="none" normalizeH="0" dirty="0" smtClean="0">
                <a:ln>
                  <a:noFill/>
                </a:ln>
                <a:solidFill>
                  <a:srgbClr val="1F497D"/>
                </a:solidFill>
                <a:effectLst/>
                <a:latin typeface="Calibri" pitchFamily="34" charset="0"/>
                <a:ea typeface="Times New Roman" pitchFamily="18" charset="0"/>
                <a:cs typeface="Calibri" pitchFamily="34" charset="0"/>
              </a:rPr>
              <a:t> </a:t>
            </a:r>
            <a:r>
              <a:rPr kumimoji="0" lang="en-US" sz="1400" b="0" i="0" u="none" strike="noStrike" cap="none" normalizeH="0" baseline="0" dirty="0" smtClean="0">
                <a:ln>
                  <a:noFill/>
                </a:ln>
                <a:solidFill>
                  <a:srgbClr val="1F497D"/>
                </a:solidFill>
                <a:effectLst/>
                <a:latin typeface="Calibri" pitchFamily="34" charset="0"/>
                <a:ea typeface="Times New Roman" pitchFamily="18" charset="0"/>
                <a:cs typeface="Calibri" pitchFamily="34" charset="0"/>
              </a:rPr>
              <a:t>State</a:t>
            </a:r>
            <a:r>
              <a:rPr kumimoji="0" lang="en-US" sz="1400" b="0" i="0" u="none" strike="noStrike" cap="none" normalizeH="0" dirty="0" smtClean="0">
                <a:ln>
                  <a:noFill/>
                </a:ln>
                <a:solidFill>
                  <a:srgbClr val="1F497D"/>
                </a:solidFill>
                <a:effectLst/>
                <a:latin typeface="Calibri" pitchFamily="34" charset="0"/>
                <a:ea typeface="Times New Roman" pitchFamily="18" charset="0"/>
                <a:cs typeface="Calibri" pitchFamily="34" charset="0"/>
              </a:rPr>
              <a:t> </a:t>
            </a:r>
            <a:r>
              <a:rPr kumimoji="0" lang="en-US" sz="1400" b="0" i="0" u="none" strike="noStrike" cap="none" normalizeH="0" baseline="0" dirty="0" smtClean="0">
                <a:ln>
                  <a:noFill/>
                </a:ln>
                <a:solidFill>
                  <a:srgbClr val="1F497D"/>
                </a:solidFill>
                <a:effectLst/>
                <a:latin typeface="Calibri" pitchFamily="34" charset="0"/>
                <a:ea typeface="Times New Roman" pitchFamily="18" charset="0"/>
                <a:cs typeface="Calibri" pitchFamily="34" charset="0"/>
              </a:rPr>
              <a:t>University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096672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5" descr="07_01 Axial Appendicular skeleton Unlabeled.jpg"/>
          <p:cNvPicPr>
            <a:picLocks noChangeAspect="1"/>
          </p:cNvPicPr>
          <p:nvPr/>
        </p:nvPicPr>
        <p:blipFill>
          <a:blip r:embed="rId3" cstate="print">
            <a:clrChange>
              <a:clrFrom>
                <a:srgbClr val="FFFFFF"/>
              </a:clrFrom>
              <a:clrTo>
                <a:srgbClr val="FFFFFF">
                  <a:alpha val="0"/>
                </a:srgbClr>
              </a:clrTo>
            </a:clrChange>
          </a:blip>
          <a:srcRect l="7481" r="2753"/>
          <a:stretch>
            <a:fillRect/>
          </a:stretch>
        </p:blipFill>
        <p:spPr bwMode="auto">
          <a:xfrm>
            <a:off x="6683375" y="1219200"/>
            <a:ext cx="2282825" cy="5314950"/>
          </a:xfrm>
          <a:prstGeom prst="rect">
            <a:avLst/>
          </a:prstGeom>
          <a:noFill/>
          <a:ln w="9525">
            <a:noFill/>
            <a:miter lim="800000"/>
            <a:headEnd/>
            <a:tailEnd/>
          </a:ln>
        </p:spPr>
      </p:pic>
      <p:sp>
        <p:nvSpPr>
          <p:cNvPr id="39938" name="Rectangle 2"/>
          <p:cNvSpPr>
            <a:spLocks noGrp="1" noChangeArrowheads="1"/>
          </p:cNvSpPr>
          <p:nvPr>
            <p:ph type="title"/>
          </p:nvPr>
        </p:nvSpPr>
        <p:spPr/>
        <p:txBody>
          <a:bodyPr/>
          <a:lstStyle/>
          <a:p>
            <a:pPr fontAlgn="auto">
              <a:spcAft>
                <a:spcPts val="0"/>
              </a:spcAft>
              <a:defRPr/>
            </a:pPr>
            <a:r>
              <a:rPr smtClean="0"/>
              <a:t>The Appendicular Skeleton</a:t>
            </a:r>
            <a:endParaRPr/>
          </a:p>
        </p:txBody>
      </p:sp>
      <p:sp>
        <p:nvSpPr>
          <p:cNvPr id="8195" name="Rectangle 3"/>
          <p:cNvSpPr>
            <a:spLocks noGrp="1" noChangeArrowheads="1"/>
          </p:cNvSpPr>
          <p:nvPr>
            <p:ph idx="1"/>
          </p:nvPr>
        </p:nvSpPr>
        <p:spPr>
          <a:xfrm>
            <a:off x="446088" y="919163"/>
            <a:ext cx="6411912" cy="5791200"/>
          </a:xfrm>
        </p:spPr>
        <p:txBody>
          <a:bodyPr/>
          <a:lstStyle/>
          <a:p>
            <a:pPr>
              <a:spcBef>
                <a:spcPct val="0"/>
              </a:spcBef>
            </a:pPr>
            <a:r>
              <a:t>The 126 bones of the appendicular skeleton are primarily concerned with </a:t>
            </a:r>
            <a:r>
              <a:rPr b="1">
                <a:solidFill>
                  <a:srgbClr val="008000"/>
                </a:solidFill>
              </a:rPr>
              <a:t>movement.</a:t>
            </a:r>
          </a:p>
          <a:p>
            <a:pPr lvl="1">
              <a:spcBef>
                <a:spcPct val="0"/>
              </a:spcBef>
            </a:pPr>
            <a:r>
              <a:t>As “appendages” to the central skeleton,</a:t>
            </a:r>
          </a:p>
          <a:p>
            <a:pPr lvl="1">
              <a:spcBef>
                <a:spcPct val="0"/>
              </a:spcBef>
              <a:buFont typeface="Wingdings" pitchFamily="2" charset="2"/>
              <a:buNone/>
            </a:pPr>
            <a:r>
              <a:t>	these bones include those of the </a:t>
            </a:r>
            <a:r>
              <a:rPr b="1">
                <a:solidFill>
                  <a:srgbClr val="0099CC"/>
                </a:solidFill>
              </a:rPr>
              <a:t>upper  and lower limbs </a:t>
            </a:r>
            <a:r>
              <a:t>(including the girdles that attach them to the axial skeleton).</a:t>
            </a:r>
          </a:p>
        </p:txBody>
      </p:sp>
    </p:spTree>
    <p:extLst>
      <p:ext uri="{BB962C8B-B14F-4D97-AF65-F5344CB8AC3E}">
        <p14:creationId xmlns:p14="http://schemas.microsoft.com/office/powerpoint/2010/main" val="39541657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fontAlgn="auto">
              <a:spcAft>
                <a:spcPts val="0"/>
              </a:spcAft>
              <a:defRPr/>
            </a:pPr>
            <a:r>
              <a:rPr smtClean="0"/>
              <a:t>The Upper Limb</a:t>
            </a:r>
            <a:endParaRPr/>
          </a:p>
        </p:txBody>
      </p:sp>
      <p:sp>
        <p:nvSpPr>
          <p:cNvPr id="74755" name="Rectangle 3"/>
          <p:cNvSpPr>
            <a:spLocks noGrp="1" noChangeArrowheads="1"/>
          </p:cNvSpPr>
          <p:nvPr>
            <p:ph idx="1"/>
          </p:nvPr>
        </p:nvSpPr>
        <p:spPr>
          <a:xfrm>
            <a:off x="446088" y="919163"/>
            <a:ext cx="8393112" cy="5791200"/>
          </a:xfrm>
        </p:spPr>
        <p:txBody>
          <a:bodyPr rtlCol="0">
            <a:normAutofit lnSpcReduction="10000"/>
          </a:bodyPr>
          <a:lstStyle/>
          <a:p>
            <a:pPr fontAlgn="auto">
              <a:spcAft>
                <a:spcPts val="0"/>
              </a:spcAft>
              <a:defRPr/>
            </a:pPr>
            <a:r>
              <a:t>Based on the position of its major joints and component bones, the upper limb is divided into the shoulder, arm, forearm, and hand:</a:t>
            </a:r>
          </a:p>
          <a:p>
            <a:pPr lvl="1" fontAlgn="auto">
              <a:spcAft>
                <a:spcPts val="0"/>
              </a:spcAft>
              <a:defRPr/>
            </a:pPr>
            <a:r>
              <a:t>The </a:t>
            </a:r>
            <a:r>
              <a:rPr b="1">
                <a:solidFill>
                  <a:srgbClr val="0099CC"/>
                </a:solidFill>
              </a:rPr>
              <a:t>shoulder</a:t>
            </a:r>
            <a:r>
              <a:t> is the area of upper limb attachment to the trunk.</a:t>
            </a:r>
          </a:p>
          <a:p>
            <a:pPr lvl="1" fontAlgn="auto">
              <a:spcAft>
                <a:spcPts val="0"/>
              </a:spcAft>
              <a:defRPr/>
            </a:pPr>
            <a:r>
              <a:t>The </a:t>
            </a:r>
            <a:r>
              <a:rPr b="1">
                <a:solidFill>
                  <a:srgbClr val="0099CC"/>
                </a:solidFill>
              </a:rPr>
              <a:t>arm</a:t>
            </a:r>
            <a:r>
              <a:t> is the part of the upper limb between the shoulder and the elbow joint.</a:t>
            </a:r>
          </a:p>
          <a:p>
            <a:pPr lvl="1" fontAlgn="auto">
              <a:spcAft>
                <a:spcPts val="0"/>
              </a:spcAft>
              <a:defRPr/>
            </a:pPr>
            <a:r>
              <a:t>The </a:t>
            </a:r>
            <a:r>
              <a:rPr b="1">
                <a:solidFill>
                  <a:srgbClr val="0099CC"/>
                </a:solidFill>
              </a:rPr>
              <a:t>forearm</a:t>
            </a:r>
            <a:r>
              <a:t> is between the elbow and the wrist.</a:t>
            </a:r>
          </a:p>
          <a:p>
            <a:pPr lvl="1" fontAlgn="auto">
              <a:spcAft>
                <a:spcPts val="0"/>
              </a:spcAft>
              <a:defRPr/>
            </a:pPr>
            <a:r>
              <a:t>The </a:t>
            </a:r>
            <a:r>
              <a:rPr b="1">
                <a:solidFill>
                  <a:srgbClr val="0099CC"/>
                </a:solidFill>
              </a:rPr>
              <a:t>hand</a:t>
            </a:r>
            <a:r>
              <a:t> is distal to the wrist.</a:t>
            </a:r>
          </a:p>
        </p:txBody>
      </p:sp>
    </p:spTree>
    <p:extLst>
      <p:ext uri="{BB962C8B-B14F-4D97-AF65-F5344CB8AC3E}">
        <p14:creationId xmlns:p14="http://schemas.microsoft.com/office/powerpoint/2010/main" val="3548589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fontAlgn="auto">
              <a:spcAft>
                <a:spcPts val="0"/>
              </a:spcAft>
              <a:defRPr/>
            </a:pPr>
            <a:r>
              <a:rPr smtClean="0"/>
              <a:t>The Shoulder Girdle</a:t>
            </a:r>
          </a:p>
        </p:txBody>
      </p:sp>
      <p:sp>
        <p:nvSpPr>
          <p:cNvPr id="12290" name="Rectangle 3"/>
          <p:cNvSpPr>
            <a:spLocks noGrp="1" noChangeArrowheads="1"/>
          </p:cNvSpPr>
          <p:nvPr>
            <p:ph type="body" idx="1"/>
          </p:nvPr>
        </p:nvSpPr>
        <p:spPr>
          <a:xfrm>
            <a:off x="446088" y="995363"/>
            <a:ext cx="5192712" cy="4795837"/>
          </a:xfrm>
        </p:spPr>
        <p:txBody>
          <a:bodyPr/>
          <a:lstStyle/>
          <a:p>
            <a:pPr>
              <a:spcBef>
                <a:spcPct val="0"/>
              </a:spcBef>
            </a:pPr>
            <a:r>
              <a:rPr dirty="0"/>
              <a:t>The bones of the </a:t>
            </a:r>
            <a:r>
              <a:rPr b="1" dirty="0">
                <a:solidFill>
                  <a:srgbClr val="0099CC"/>
                </a:solidFill>
              </a:rPr>
              <a:t>shoulder (pectoral) girdle</a:t>
            </a:r>
            <a:r>
              <a:rPr dirty="0"/>
              <a:t> include the scapula and the clavicle.</a:t>
            </a:r>
          </a:p>
          <a:p>
            <a:pPr lvl="1">
              <a:spcBef>
                <a:spcPct val="0"/>
              </a:spcBef>
            </a:pPr>
            <a:r>
              <a:rPr dirty="0"/>
              <a:t>The shoulder </a:t>
            </a:r>
            <a:r>
              <a:rPr b="1" dirty="0">
                <a:solidFill>
                  <a:srgbClr val="008000"/>
                </a:solidFill>
              </a:rPr>
              <a:t>joint</a:t>
            </a:r>
            <a:r>
              <a:rPr dirty="0"/>
              <a:t> also incorporates the upper part of the </a:t>
            </a:r>
            <a:r>
              <a:rPr dirty="0" err="1"/>
              <a:t>humerus</a:t>
            </a:r>
            <a:r>
              <a:rPr dirty="0"/>
              <a:t>.</a:t>
            </a:r>
          </a:p>
          <a:p>
            <a:pPr>
              <a:spcBef>
                <a:spcPct val="0"/>
              </a:spcBef>
            </a:pPr>
            <a:endParaRPr dirty="0"/>
          </a:p>
        </p:txBody>
      </p:sp>
      <p:pic>
        <p:nvPicPr>
          <p:cNvPr id="12291" name="Picture 2" descr="http://www.edugen.com:30121/apvl/resources/ch8/print/pha11e_08_01a_ul.jpg"/>
          <p:cNvPicPr>
            <a:picLocks noChangeAspect="1" noChangeArrowheads="1"/>
          </p:cNvPicPr>
          <p:nvPr/>
        </p:nvPicPr>
        <p:blipFill>
          <a:blip r:embed="rId3" cstate="print">
            <a:clrChange>
              <a:clrFrom>
                <a:srgbClr val="FFFFFF"/>
              </a:clrFrom>
              <a:clrTo>
                <a:srgbClr val="FFFFFF">
                  <a:alpha val="0"/>
                </a:srgbClr>
              </a:clrTo>
            </a:clrChange>
          </a:blip>
          <a:srcRect b="4501"/>
          <a:stretch>
            <a:fillRect/>
          </a:stretch>
        </p:blipFill>
        <p:spPr bwMode="auto">
          <a:xfrm>
            <a:off x="5470525" y="1092200"/>
            <a:ext cx="3225800" cy="5448300"/>
          </a:xfrm>
          <a:prstGeom prst="rect">
            <a:avLst/>
          </a:prstGeom>
          <a:noFill/>
          <a:ln w="9525">
            <a:noFill/>
            <a:miter lim="800000"/>
            <a:headEnd/>
            <a:tailEnd/>
          </a:ln>
        </p:spPr>
      </p:pic>
      <p:sp>
        <p:nvSpPr>
          <p:cNvPr id="2" name="Rounded Rectangular Callout 1"/>
          <p:cNvSpPr/>
          <p:nvPr/>
        </p:nvSpPr>
        <p:spPr>
          <a:xfrm>
            <a:off x="1723697" y="5097516"/>
            <a:ext cx="3657600" cy="1295821"/>
          </a:xfrm>
          <a:prstGeom prst="wedgeRoundRectCallout">
            <a:avLst>
              <a:gd name="adj1" fmla="val -19971"/>
              <a:gd name="adj2" fmla="val -265993"/>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A limb’s </a:t>
            </a:r>
            <a:r>
              <a:rPr lang="en-US" b="1" dirty="0" smtClean="0">
                <a:solidFill>
                  <a:schemeClr val="tx2">
                    <a:lumMod val="50000"/>
                  </a:schemeClr>
                </a:solidFill>
              </a:rPr>
              <a:t>girdle</a:t>
            </a:r>
            <a:r>
              <a:rPr lang="en-US" dirty="0" smtClean="0">
                <a:solidFill>
                  <a:schemeClr val="tx2">
                    <a:lumMod val="50000"/>
                  </a:schemeClr>
                </a:solidFill>
              </a:rPr>
              <a:t> refers to the bones that attach said limb to the axial skeleton. </a:t>
            </a:r>
            <a:endParaRPr lang="en-US" dirty="0">
              <a:solidFill>
                <a:schemeClr val="tx2">
                  <a:lumMod val="50000"/>
                </a:schemeClr>
              </a:solidFill>
            </a:endParaRPr>
          </a:p>
        </p:txBody>
      </p:sp>
    </p:spTree>
    <p:extLst>
      <p:ext uri="{BB962C8B-B14F-4D97-AF65-F5344CB8AC3E}">
        <p14:creationId xmlns:p14="http://schemas.microsoft.com/office/powerpoint/2010/main" val="33743371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fontAlgn="auto">
              <a:spcAft>
                <a:spcPts val="0"/>
              </a:spcAft>
              <a:defRPr/>
            </a:pPr>
            <a:r>
              <a:rPr smtClean="0"/>
              <a:t>The Shoulder Girdle</a:t>
            </a:r>
          </a:p>
        </p:txBody>
      </p:sp>
      <p:pic>
        <p:nvPicPr>
          <p:cNvPr id="14338" name="Picture 2" descr="jen2e_fig_08_01"/>
          <p:cNvPicPr>
            <a:picLocks noChangeAspect="1" noChangeArrowheads="1"/>
          </p:cNvPicPr>
          <p:nvPr/>
        </p:nvPicPr>
        <p:blipFill>
          <a:blip r:embed="rId3" cstate="print">
            <a:clrChange>
              <a:clrFrom>
                <a:srgbClr val="FFFFFF"/>
              </a:clrFrom>
              <a:clrTo>
                <a:srgbClr val="FFFFFF">
                  <a:alpha val="0"/>
                </a:srgbClr>
              </a:clrTo>
            </a:clrChange>
          </a:blip>
          <a:srcRect b="3767"/>
          <a:stretch>
            <a:fillRect/>
          </a:stretch>
        </p:blipFill>
        <p:spPr bwMode="auto">
          <a:xfrm>
            <a:off x="685800" y="1087438"/>
            <a:ext cx="7634288" cy="5486400"/>
          </a:xfrm>
          <a:prstGeom prst="rect">
            <a:avLst/>
          </a:prstGeom>
          <a:noFill/>
          <a:ln w="9525">
            <a:noFill/>
            <a:miter lim="800000"/>
            <a:headEnd/>
            <a:tailEnd/>
          </a:ln>
        </p:spPr>
      </p:pic>
    </p:spTree>
    <p:extLst>
      <p:ext uri="{BB962C8B-B14F-4D97-AF65-F5344CB8AC3E}">
        <p14:creationId xmlns:p14="http://schemas.microsoft.com/office/powerpoint/2010/main" val="6954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fontAlgn="auto">
              <a:spcAft>
                <a:spcPts val="0"/>
              </a:spcAft>
              <a:defRPr/>
            </a:pPr>
            <a:r>
              <a:rPr smtClean="0"/>
              <a:t>Types of Bones</a:t>
            </a:r>
            <a:endParaRPr/>
          </a:p>
        </p:txBody>
      </p:sp>
      <p:sp>
        <p:nvSpPr>
          <p:cNvPr id="34819" name="Rectangle 3"/>
          <p:cNvSpPr>
            <a:spLocks noGrp="1" noChangeArrowheads="1"/>
          </p:cNvSpPr>
          <p:nvPr>
            <p:ph idx="1"/>
          </p:nvPr>
        </p:nvSpPr>
        <p:spPr>
          <a:xfrm>
            <a:off x="395288" y="868363"/>
            <a:ext cx="8534400" cy="5964237"/>
          </a:xfrm>
        </p:spPr>
        <p:txBody>
          <a:bodyPr rtlCol="0">
            <a:normAutofit lnSpcReduction="10000"/>
          </a:bodyPr>
          <a:lstStyle/>
          <a:p>
            <a:pPr fontAlgn="auto">
              <a:lnSpc>
                <a:spcPct val="170000"/>
              </a:lnSpc>
              <a:spcAft>
                <a:spcPts val="0"/>
              </a:spcAft>
              <a:defRPr/>
            </a:pPr>
            <a:r>
              <a:rPr b="1">
                <a:solidFill>
                  <a:srgbClr val="0099CC"/>
                </a:solidFill>
              </a:rPr>
              <a:t>Long bones </a:t>
            </a:r>
            <a:r>
              <a:t>are greater in length than in width and are often slightly curved for the purpose of weight bearing.</a:t>
            </a:r>
          </a:p>
          <a:p>
            <a:pPr lvl="1" fontAlgn="auto">
              <a:lnSpc>
                <a:spcPct val="170000"/>
              </a:lnSpc>
              <a:spcAft>
                <a:spcPts val="0"/>
              </a:spcAft>
              <a:defRPr/>
            </a:pPr>
            <a:r>
              <a:t>Examples include the femur, tibia, fibula, humerus, ulna, radius, metacarpals, metatarsals, and phalanges.</a:t>
            </a:r>
          </a:p>
          <a:p>
            <a:pPr fontAlgn="auto">
              <a:lnSpc>
                <a:spcPct val="170000"/>
              </a:lnSpc>
              <a:spcAft>
                <a:spcPts val="0"/>
              </a:spcAft>
              <a:defRPr/>
            </a:pPr>
            <a:r>
              <a:rPr b="1">
                <a:solidFill>
                  <a:srgbClr val="0099CC"/>
                </a:solidFill>
              </a:rPr>
              <a:t>Short bones </a:t>
            </a:r>
            <a:r>
              <a:t>(cube-shaped) include the carpals &amp; </a:t>
            </a:r>
            <a:r>
              <a:rPr err="1"/>
              <a:t>tarsals</a:t>
            </a:r>
            <a:r>
              <a:t>.</a:t>
            </a:r>
          </a:p>
          <a:p>
            <a:pPr fontAlgn="auto">
              <a:lnSpc>
                <a:spcPct val="170000"/>
              </a:lnSpc>
              <a:spcAft>
                <a:spcPts val="0"/>
              </a:spcAft>
              <a:defRPr/>
            </a:pPr>
            <a:r>
              <a:rPr b="1">
                <a:solidFill>
                  <a:srgbClr val="0099CC"/>
                </a:solidFill>
              </a:rPr>
              <a:t>Flat bones  </a:t>
            </a:r>
            <a:r>
              <a:t>are thin and composed of two nearly parallel plates of compact bone enclosing a layer of spongy bone.</a:t>
            </a:r>
          </a:p>
          <a:p>
            <a:pPr lvl="1" fontAlgn="auto">
              <a:lnSpc>
                <a:spcPct val="170000"/>
              </a:lnSpc>
              <a:spcAft>
                <a:spcPts val="0"/>
              </a:spcAft>
              <a:defRPr/>
            </a:pPr>
            <a:r>
              <a:t>They include the cranial bones, ribs, sternum, scapulae, and clavicles.</a:t>
            </a:r>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fontAlgn="auto">
              <a:spcAft>
                <a:spcPts val="0"/>
              </a:spcAft>
              <a:defRPr/>
            </a:pPr>
            <a:r>
              <a:rPr smtClean="0"/>
              <a:t>The Shoulder Girdle</a:t>
            </a:r>
          </a:p>
        </p:txBody>
      </p:sp>
      <p:sp>
        <p:nvSpPr>
          <p:cNvPr id="16386" name="Rectangle 3"/>
          <p:cNvSpPr>
            <a:spLocks noGrp="1" noChangeArrowheads="1"/>
          </p:cNvSpPr>
          <p:nvPr>
            <p:ph type="body" idx="1"/>
          </p:nvPr>
        </p:nvSpPr>
        <p:spPr>
          <a:xfrm>
            <a:off x="446088" y="919163"/>
            <a:ext cx="8469312" cy="5791200"/>
          </a:xfrm>
        </p:spPr>
        <p:txBody>
          <a:bodyPr>
            <a:normAutofit lnSpcReduction="10000"/>
          </a:bodyPr>
          <a:lstStyle/>
          <a:p>
            <a:pPr>
              <a:spcBef>
                <a:spcPct val="0"/>
              </a:spcBef>
            </a:pPr>
            <a:r>
              <a:t>The triangular shaped </a:t>
            </a:r>
            <a:r>
              <a:rPr b="1">
                <a:solidFill>
                  <a:srgbClr val="0099CC"/>
                </a:solidFill>
              </a:rPr>
              <a:t>scapula</a:t>
            </a:r>
            <a:r>
              <a:t> is also called the shoulder blade.</a:t>
            </a:r>
          </a:p>
          <a:p>
            <a:pPr lvl="1">
              <a:spcBef>
                <a:spcPct val="0"/>
              </a:spcBef>
            </a:pPr>
            <a:r>
              <a:t>Spine - a large process on the posterior of the scapula</a:t>
            </a:r>
          </a:p>
          <a:p>
            <a:pPr lvl="1">
              <a:spcBef>
                <a:spcPct val="0"/>
              </a:spcBef>
            </a:pPr>
            <a:r>
              <a:t>Acromion - the flattened lateral portion of the spine</a:t>
            </a:r>
          </a:p>
          <a:p>
            <a:pPr lvl="1">
              <a:spcBef>
                <a:spcPct val="0"/>
              </a:spcBef>
            </a:pPr>
            <a:r>
              <a:t>Coracoid process - a protruding projection on the anterior surface just inferior to the lateral aspect of the clavicle</a:t>
            </a:r>
          </a:p>
          <a:p>
            <a:pPr lvl="1">
              <a:spcBef>
                <a:spcPct val="0"/>
              </a:spcBef>
            </a:pPr>
            <a:r>
              <a:t>Glenoid cavity - shallow concavity that articulates with the head of the humerus</a:t>
            </a:r>
          </a:p>
          <a:p>
            <a:pPr>
              <a:spcBef>
                <a:spcPct val="0"/>
              </a:spcBef>
            </a:pPr>
            <a:endParaRPr/>
          </a:p>
        </p:txBody>
      </p:sp>
    </p:spTree>
    <p:extLst>
      <p:ext uri="{BB962C8B-B14F-4D97-AF65-F5344CB8AC3E}">
        <p14:creationId xmlns:p14="http://schemas.microsoft.com/office/powerpoint/2010/main" val="1468810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fontAlgn="auto">
              <a:spcAft>
                <a:spcPts val="0"/>
              </a:spcAft>
              <a:defRPr/>
            </a:pPr>
            <a:r>
              <a:rPr smtClean="0"/>
              <a:t>The Shoulder Girdle</a:t>
            </a:r>
          </a:p>
        </p:txBody>
      </p:sp>
      <p:sp>
        <p:nvSpPr>
          <p:cNvPr id="18434" name="Content Placeholder 6"/>
          <p:cNvSpPr>
            <a:spLocks noGrp="1"/>
          </p:cNvSpPr>
          <p:nvPr>
            <p:ph idx="4294967295"/>
          </p:nvPr>
        </p:nvSpPr>
        <p:spPr>
          <a:xfrm>
            <a:off x="0" y="5257800"/>
            <a:ext cx="9144000" cy="681038"/>
          </a:xfrm>
        </p:spPr>
        <p:txBody>
          <a:bodyPr/>
          <a:lstStyle/>
          <a:p>
            <a:pPr algn="ctr">
              <a:buFont typeface="Wingdings" pitchFamily="2" charset="2"/>
              <a:buNone/>
            </a:pPr>
            <a:r>
              <a:rPr lang="en-US" sz="2000" smtClean="0"/>
              <a:t>Right scapula (shoulder blade), posterior and lateral view</a:t>
            </a:r>
          </a:p>
        </p:txBody>
      </p:sp>
      <p:pic>
        <p:nvPicPr>
          <p:cNvPr id="18435" name="Picture 4" descr="pap13_fig_08_03bc.jpg"/>
          <p:cNvPicPr>
            <a:picLocks noChangeAspect="1"/>
          </p:cNvPicPr>
          <p:nvPr/>
        </p:nvPicPr>
        <p:blipFill>
          <a:blip r:embed="rId2" cstate="print">
            <a:clrChange>
              <a:clrFrom>
                <a:srgbClr val="FFFFFF"/>
              </a:clrFrom>
              <a:clrTo>
                <a:srgbClr val="FFFFFF">
                  <a:alpha val="0"/>
                </a:srgbClr>
              </a:clrTo>
            </a:clrChange>
          </a:blip>
          <a:srcRect b="4153"/>
          <a:stretch>
            <a:fillRect/>
          </a:stretch>
        </p:blipFill>
        <p:spPr bwMode="auto">
          <a:xfrm>
            <a:off x="304800" y="1279525"/>
            <a:ext cx="8534400" cy="3995738"/>
          </a:xfrm>
          <a:prstGeom prst="rect">
            <a:avLst/>
          </a:prstGeom>
          <a:noFill/>
          <a:ln w="9525">
            <a:noFill/>
            <a:miter lim="800000"/>
            <a:headEnd/>
            <a:tailEnd/>
          </a:ln>
        </p:spPr>
      </p:pic>
      <p:sp>
        <p:nvSpPr>
          <p:cNvPr id="2" name="Oval 1"/>
          <p:cNvSpPr/>
          <p:nvPr/>
        </p:nvSpPr>
        <p:spPr>
          <a:xfrm>
            <a:off x="5301673" y="1279525"/>
            <a:ext cx="969818" cy="49385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204691" y="2383270"/>
            <a:ext cx="969818" cy="49385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6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fontAlgn="auto">
              <a:spcAft>
                <a:spcPts val="0"/>
              </a:spcAft>
              <a:defRPr/>
            </a:pPr>
            <a:r>
              <a:rPr smtClean="0"/>
              <a:t>The Shoulder Girdle</a:t>
            </a:r>
          </a:p>
        </p:txBody>
      </p:sp>
      <p:sp>
        <p:nvSpPr>
          <p:cNvPr id="19458" name="Rectangle 3"/>
          <p:cNvSpPr>
            <a:spLocks noGrp="1" noChangeArrowheads="1"/>
          </p:cNvSpPr>
          <p:nvPr>
            <p:ph type="body" idx="1"/>
          </p:nvPr>
        </p:nvSpPr>
        <p:spPr>
          <a:xfrm>
            <a:off x="446088" y="919163"/>
            <a:ext cx="8534400" cy="5791200"/>
          </a:xfrm>
        </p:spPr>
        <p:txBody>
          <a:bodyPr/>
          <a:lstStyle/>
          <a:p>
            <a:pPr>
              <a:spcBef>
                <a:spcPct val="0"/>
              </a:spcBef>
            </a:pPr>
            <a:r>
              <a:rPr dirty="0"/>
              <a:t>The </a:t>
            </a:r>
            <a:r>
              <a:rPr b="1" dirty="0">
                <a:solidFill>
                  <a:srgbClr val="0099CC"/>
                </a:solidFill>
              </a:rPr>
              <a:t>clavicle</a:t>
            </a:r>
            <a:r>
              <a:rPr dirty="0"/>
              <a:t> is “S” shaped:</a:t>
            </a:r>
          </a:p>
          <a:p>
            <a:pPr lvl="1">
              <a:spcBef>
                <a:spcPct val="0"/>
              </a:spcBef>
            </a:pPr>
            <a:r>
              <a:rPr dirty="0"/>
              <a:t>The medial end articulates with the manubrium of the sternum forming the </a:t>
            </a:r>
            <a:r>
              <a:rPr b="1" dirty="0" err="1"/>
              <a:t>sternoclavicular</a:t>
            </a:r>
            <a:r>
              <a:rPr dirty="0"/>
              <a:t> joint.</a:t>
            </a:r>
          </a:p>
          <a:p>
            <a:pPr lvl="1">
              <a:spcBef>
                <a:spcPct val="0"/>
              </a:spcBef>
            </a:pPr>
            <a:r>
              <a:rPr dirty="0"/>
              <a:t>The lateral end articulates with the acromion forming the </a:t>
            </a:r>
            <a:r>
              <a:rPr b="1" dirty="0" err="1"/>
              <a:t>acromioclavicular</a:t>
            </a:r>
            <a:r>
              <a:rPr dirty="0"/>
              <a:t> joint.</a:t>
            </a:r>
          </a:p>
        </p:txBody>
      </p:sp>
      <p:pic>
        <p:nvPicPr>
          <p:cNvPr id="19459" name="Picture 2" descr="C:\Users\Curtis Home\Pictures\1. Chapters 6-8\Chapter 7 Graphics to send\apmt1_08_02_li modified.png"/>
          <p:cNvPicPr>
            <a:picLocks noChangeAspect="1" noChangeArrowheads="1"/>
          </p:cNvPicPr>
          <p:nvPr/>
        </p:nvPicPr>
        <p:blipFill>
          <a:blip r:embed="rId3" cstate="print"/>
          <a:srcRect/>
          <a:stretch>
            <a:fillRect/>
          </a:stretch>
        </p:blipFill>
        <p:spPr bwMode="auto">
          <a:xfrm>
            <a:off x="990600" y="4419600"/>
            <a:ext cx="7673975" cy="2133600"/>
          </a:xfrm>
          <a:prstGeom prst="rect">
            <a:avLst/>
          </a:prstGeom>
          <a:noFill/>
          <a:ln w="9525">
            <a:noFill/>
            <a:miter lim="800000"/>
            <a:headEnd/>
            <a:tailEnd/>
          </a:ln>
        </p:spPr>
      </p:pic>
      <p:cxnSp>
        <p:nvCxnSpPr>
          <p:cNvPr id="3" name="Straight Arrow Connector 2"/>
          <p:cNvCxnSpPr/>
          <p:nvPr/>
        </p:nvCxnSpPr>
        <p:spPr>
          <a:xfrm>
            <a:off x="6285186" y="2953407"/>
            <a:ext cx="2102069" cy="19023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843048" y="4282965"/>
            <a:ext cx="162911" cy="9511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02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xEl>
                                              <p:pRg st="2" end="2"/>
                                            </p:txEl>
                                          </p:spTgt>
                                        </p:tgtEl>
                                        <p:attrNameLst>
                                          <p:attrName>style.visibility</p:attrName>
                                        </p:attrNameLst>
                                      </p:cBhvr>
                                      <p:to>
                                        <p:strVal val="visible"/>
                                      </p:to>
                                    </p:set>
                                    <p:animEffect transition="in" filter="fade">
                                      <p:cBhvr>
                                        <p:cTn id="12" dur="500"/>
                                        <p:tgtEl>
                                          <p:spTgt spid="194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Broken collar bone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341091" y="731520"/>
            <a:ext cx="4620029" cy="2697480"/>
          </a:xfrm>
          <a:prstGeom prst="wedgeRoundRectCallout">
            <a:avLst>
              <a:gd name="adj1" fmla="val 3521"/>
              <a:gd name="adj2" fmla="val 135771"/>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800" dirty="0">
                <a:solidFill>
                  <a:schemeClr val="tx1"/>
                </a:solidFill>
              </a:rPr>
              <a:t>A </a:t>
            </a:r>
            <a:r>
              <a:rPr lang="en-US" sz="1800" b="1" dirty="0">
                <a:solidFill>
                  <a:schemeClr val="tx1"/>
                </a:solidFill>
              </a:rPr>
              <a:t>broken collarbone </a:t>
            </a:r>
            <a:r>
              <a:rPr lang="en-US" sz="1800" dirty="0">
                <a:solidFill>
                  <a:schemeClr val="tx1"/>
                </a:solidFill>
              </a:rPr>
              <a:t>is a common injury, particularly in children and young adults. Your collarbone connects the upper part of your breastbone to your shoulder blade. Common causes of a broken collarbone include falls, sports injuries and trauma from traffic accidents. Infants can sometimes experience a broken collarbone during the birth process</a:t>
            </a:r>
            <a:endParaRPr lang="en-US" sz="1800" dirty="0">
              <a:solidFill>
                <a:schemeClr val="tx1"/>
              </a:solidFill>
              <a:effectLst>
                <a:outerShdw blurRad="38100" dist="38100" dir="2700000" algn="tl">
                  <a:srgbClr val="000000">
                    <a:alpha val="43137"/>
                  </a:srgbClr>
                </a:outerShdw>
              </a:effectLst>
            </a:endParaRPr>
          </a:p>
        </p:txBody>
      </p:sp>
      <p:pic>
        <p:nvPicPr>
          <p:cNvPr id="2050" name="Picture 2" descr="https://encrypted-tbn1.gstatic.com/images?q=tbn:ANd9GcR3ysqzYH8xLYAVa_0K_lG1TqCgRsqiiL9XEp74j82WXqgbK-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28" y="629053"/>
            <a:ext cx="2662958" cy="1847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herballearning.com/wp-content/uploads/2012/12/Asias-broken-collarbone-November-20121-e13551799392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347838"/>
            <a:ext cx="3206461" cy="1941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gregparham.files.wordpress.com/2011/03/armstrong-kreutz-boo_87117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9" y="3872392"/>
            <a:ext cx="3133436" cy="2337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orthosurg.ucsf.edu/wp-content/uploads/2011/09/clavicle-300x2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148" y="4492335"/>
            <a:ext cx="2857500" cy="2171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pap13_fig_08_04.jpg"/>
          <p:cNvPicPr>
            <a:picLocks noChangeAspect="1"/>
          </p:cNvPicPr>
          <p:nvPr/>
        </p:nvPicPr>
        <p:blipFill>
          <a:blip r:embed="rId3" cstate="print">
            <a:clrChange>
              <a:clrFrom>
                <a:srgbClr val="FFFFFF"/>
              </a:clrFrom>
              <a:clrTo>
                <a:srgbClr val="FFFFFF">
                  <a:alpha val="0"/>
                </a:srgbClr>
              </a:clrTo>
            </a:clrChange>
          </a:blip>
          <a:srcRect l="28439" b="35143"/>
          <a:stretch>
            <a:fillRect/>
          </a:stretch>
        </p:blipFill>
        <p:spPr bwMode="auto">
          <a:xfrm>
            <a:off x="5834063" y="1806575"/>
            <a:ext cx="3221037" cy="4649788"/>
          </a:xfrm>
          <a:prstGeom prst="rect">
            <a:avLst/>
          </a:prstGeom>
          <a:noFill/>
          <a:ln w="9525">
            <a:noFill/>
            <a:miter lim="800000"/>
            <a:headEnd/>
            <a:tailEnd/>
          </a:ln>
        </p:spPr>
      </p:pic>
      <p:sp>
        <p:nvSpPr>
          <p:cNvPr id="21506" name="Rectangle 3"/>
          <p:cNvSpPr>
            <a:spLocks noGrp="1" noChangeArrowheads="1"/>
          </p:cNvSpPr>
          <p:nvPr>
            <p:ph idx="1"/>
          </p:nvPr>
        </p:nvSpPr>
        <p:spPr>
          <a:xfrm>
            <a:off x="315913" y="884238"/>
            <a:ext cx="8610600" cy="5973762"/>
          </a:xfrm>
        </p:spPr>
        <p:txBody>
          <a:bodyPr/>
          <a:lstStyle/>
          <a:p>
            <a:pPr>
              <a:lnSpc>
                <a:spcPct val="155000"/>
              </a:lnSpc>
              <a:spcBef>
                <a:spcPct val="0"/>
              </a:spcBef>
            </a:pPr>
            <a:r>
              <a:rPr dirty="0"/>
              <a:t>The only bone in the arm is the </a:t>
            </a:r>
            <a:r>
              <a:rPr b="1" dirty="0" err="1">
                <a:solidFill>
                  <a:srgbClr val="0099CC"/>
                </a:solidFill>
              </a:rPr>
              <a:t>humerus</a:t>
            </a:r>
            <a:r>
              <a:rPr b="1" dirty="0">
                <a:solidFill>
                  <a:srgbClr val="0099CC"/>
                </a:solidFill>
              </a:rPr>
              <a:t>.  </a:t>
            </a:r>
            <a:r>
              <a:rPr dirty="0"/>
              <a:t>The </a:t>
            </a:r>
            <a:r>
              <a:rPr dirty="0" smtClean="0"/>
              <a:t>proximal end of </a:t>
            </a:r>
            <a:r>
              <a:rPr dirty="0"/>
              <a:t>the </a:t>
            </a:r>
            <a:r>
              <a:rPr dirty="0" err="1"/>
              <a:t>humerus</a:t>
            </a:r>
            <a:r>
              <a:rPr dirty="0"/>
              <a:t> has two </a:t>
            </a:r>
            <a:r>
              <a:rPr dirty="0" smtClean="0"/>
              <a:t>necks:</a:t>
            </a:r>
            <a:endParaRPr dirty="0"/>
          </a:p>
          <a:p>
            <a:pPr lvl="1">
              <a:lnSpc>
                <a:spcPct val="155000"/>
              </a:lnSpc>
              <a:spcBef>
                <a:spcPct val="0"/>
              </a:spcBef>
            </a:pPr>
            <a:r>
              <a:rPr dirty="0"/>
              <a:t>The </a:t>
            </a:r>
            <a:r>
              <a:rPr dirty="0" smtClean="0"/>
              <a:t>anatomical neck lies proximal </a:t>
            </a:r>
            <a:r>
              <a:rPr sz="1200" dirty="0" smtClean="0"/>
              <a:t>(by head).</a:t>
            </a:r>
            <a:endParaRPr sz="1200" dirty="0"/>
          </a:p>
          <a:p>
            <a:pPr lvl="1">
              <a:lnSpc>
                <a:spcPct val="155000"/>
              </a:lnSpc>
              <a:spcBef>
                <a:spcPct val="0"/>
              </a:spcBef>
            </a:pPr>
            <a:r>
              <a:rPr dirty="0"/>
              <a:t>The </a:t>
            </a:r>
            <a:r>
              <a:rPr dirty="0" smtClean="0"/>
              <a:t>surgical neck lies distal </a:t>
            </a:r>
            <a:r>
              <a:rPr lang="en-US" sz="1400" dirty="0"/>
              <a:t>(below tubercles)</a:t>
            </a:r>
          </a:p>
          <a:p>
            <a:pPr marL="288925" lvl="1" indent="0">
              <a:lnSpc>
                <a:spcPct val="155000"/>
              </a:lnSpc>
              <a:spcBef>
                <a:spcPct val="0"/>
              </a:spcBef>
              <a:buNone/>
            </a:pPr>
            <a:r>
              <a:rPr dirty="0" smtClean="0"/>
              <a:t>and matches the epiphyseal line of the </a:t>
            </a:r>
          </a:p>
          <a:p>
            <a:pPr marL="288925" lvl="1" indent="0">
              <a:lnSpc>
                <a:spcPct val="155000"/>
              </a:lnSpc>
              <a:spcBef>
                <a:spcPct val="0"/>
              </a:spcBef>
              <a:buNone/>
            </a:pPr>
            <a:r>
              <a:rPr dirty="0" err="1" smtClean="0"/>
              <a:t>humerus</a:t>
            </a:r>
            <a:r>
              <a:rPr dirty="0" smtClean="0"/>
              <a:t>. </a:t>
            </a:r>
            <a:endParaRPr b="1" dirty="0">
              <a:solidFill>
                <a:srgbClr val="0099CC"/>
              </a:solidFill>
            </a:endParaRPr>
          </a:p>
        </p:txBody>
      </p:sp>
      <p:sp>
        <p:nvSpPr>
          <p:cNvPr id="74754" name="Rectangle 2"/>
          <p:cNvSpPr>
            <a:spLocks noGrp="1" noChangeArrowheads="1"/>
          </p:cNvSpPr>
          <p:nvPr>
            <p:ph type="title"/>
          </p:nvPr>
        </p:nvSpPr>
        <p:spPr/>
        <p:txBody>
          <a:bodyPr/>
          <a:lstStyle/>
          <a:p>
            <a:pPr fontAlgn="auto">
              <a:spcAft>
                <a:spcPts val="0"/>
              </a:spcAft>
              <a:defRPr/>
            </a:pPr>
            <a:r>
              <a:rPr dirty="0" smtClean="0"/>
              <a:t>The Arm</a:t>
            </a:r>
            <a:endParaRPr dirty="0"/>
          </a:p>
        </p:txBody>
      </p:sp>
      <p:sp>
        <p:nvSpPr>
          <p:cNvPr id="2" name="Down Arrow 1"/>
          <p:cNvSpPr/>
          <p:nvPr/>
        </p:nvSpPr>
        <p:spPr>
          <a:xfrm>
            <a:off x="6555647" y="1496289"/>
            <a:ext cx="242316" cy="581891"/>
          </a:xfrm>
          <a:prstGeom prst="downArrow">
            <a:avLst>
              <a:gd name="adj1" fmla="val 50000"/>
              <a:gd name="adj2" fmla="val 84305"/>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0800000">
            <a:off x="6702068" y="2391090"/>
            <a:ext cx="761786" cy="314037"/>
          </a:xfrm>
          <a:prstGeom prst="rightArrow">
            <a:avLst>
              <a:gd name="adj1" fmla="val 50000"/>
              <a:gd name="adj2" fmla="val 88117"/>
            </a:avLst>
          </a:prstGeom>
          <a:solidFill>
            <a:schemeClr val="accent3">
              <a:lumMod val="50000"/>
              <a:alpha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c 3"/>
          <p:cNvSpPr/>
          <p:nvPr/>
        </p:nvSpPr>
        <p:spPr>
          <a:xfrm>
            <a:off x="6595848" y="2078181"/>
            <a:ext cx="202115" cy="701964"/>
          </a:xfrm>
          <a:prstGeom prst="arc">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0800000">
            <a:off x="6474691" y="2392217"/>
            <a:ext cx="578104" cy="155892"/>
          </a:xfrm>
          <a:prstGeom prst="arc">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8199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animEffect transition="in" filter="fade">
                                      <p:cBhvr>
                                        <p:cTn id="7" dur="500"/>
                                        <p:tgtEl>
                                          <p:spTgt spid="215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506">
                                            <p:txEl>
                                              <p:pRg st="2" end="2"/>
                                            </p:txEl>
                                          </p:spTgt>
                                        </p:tgtEl>
                                        <p:attrNameLst>
                                          <p:attrName>style.visibility</p:attrName>
                                        </p:attrNameLst>
                                      </p:cBhvr>
                                      <p:to>
                                        <p:strVal val="visible"/>
                                      </p:to>
                                    </p:set>
                                    <p:animEffect transition="in" filter="fade">
                                      <p:cBhvr>
                                        <p:cTn id="20" dur="500"/>
                                        <p:tgtEl>
                                          <p:spTgt spid="2150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506">
                                            <p:txEl>
                                              <p:pRg st="3" end="3"/>
                                            </p:txEl>
                                          </p:spTgt>
                                        </p:tgtEl>
                                        <p:attrNameLst>
                                          <p:attrName>style.visibility</p:attrName>
                                        </p:attrNameLst>
                                      </p:cBhvr>
                                      <p:to>
                                        <p:strVal val="visible"/>
                                      </p:to>
                                    </p:set>
                                    <p:animEffect transition="in" filter="fade">
                                      <p:cBhvr>
                                        <p:cTn id="25" dur="500"/>
                                        <p:tgtEl>
                                          <p:spTgt spid="2150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506">
                                            <p:txEl>
                                              <p:pRg st="4" end="4"/>
                                            </p:txEl>
                                          </p:spTgt>
                                        </p:tgtEl>
                                        <p:attrNameLst>
                                          <p:attrName>style.visibility</p:attrName>
                                        </p:attrNameLst>
                                      </p:cBhvr>
                                      <p:to>
                                        <p:strVal val="visible"/>
                                      </p:to>
                                    </p:set>
                                    <p:animEffect transition="in" filter="fade">
                                      <p:cBhvr>
                                        <p:cTn id="30" dur="500"/>
                                        <p:tgtEl>
                                          <p:spTgt spid="2150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fontAlgn="auto">
              <a:spcAft>
                <a:spcPts val="0"/>
              </a:spcAft>
              <a:defRPr/>
            </a:pPr>
            <a:r>
              <a:rPr smtClean="0"/>
              <a:t>The Forearm</a:t>
            </a:r>
            <a:endParaRPr/>
          </a:p>
        </p:txBody>
      </p:sp>
      <p:sp>
        <p:nvSpPr>
          <p:cNvPr id="23554" name="Rectangle 3"/>
          <p:cNvSpPr>
            <a:spLocks noGrp="1" noChangeArrowheads="1"/>
          </p:cNvSpPr>
          <p:nvPr>
            <p:ph idx="1"/>
          </p:nvPr>
        </p:nvSpPr>
        <p:spPr>
          <a:xfrm>
            <a:off x="446088" y="919163"/>
            <a:ext cx="5472112" cy="5791200"/>
          </a:xfrm>
        </p:spPr>
        <p:txBody>
          <a:bodyPr/>
          <a:lstStyle/>
          <a:p>
            <a:pPr>
              <a:spcBef>
                <a:spcPct val="0"/>
              </a:spcBef>
            </a:pPr>
            <a:r>
              <a:rPr dirty="0"/>
              <a:t>The two bones of the </a:t>
            </a:r>
            <a:r>
              <a:rPr b="1" dirty="0">
                <a:solidFill>
                  <a:srgbClr val="0099CC"/>
                </a:solidFill>
              </a:rPr>
              <a:t>forearm</a:t>
            </a:r>
            <a:r>
              <a:rPr dirty="0"/>
              <a:t> are the radius and ulna:</a:t>
            </a:r>
          </a:p>
          <a:p>
            <a:pPr lvl="1">
              <a:spcBef>
                <a:spcPct val="0"/>
              </a:spcBef>
            </a:pPr>
            <a:r>
              <a:rPr dirty="0"/>
              <a:t>The </a:t>
            </a:r>
            <a:r>
              <a:rPr b="1" dirty="0">
                <a:solidFill>
                  <a:srgbClr val="008000"/>
                </a:solidFill>
              </a:rPr>
              <a:t>radius</a:t>
            </a:r>
            <a:r>
              <a:rPr dirty="0"/>
              <a:t> is lateral (in anatomic position) and widens distally.</a:t>
            </a:r>
          </a:p>
          <a:p>
            <a:pPr lvl="1">
              <a:spcBef>
                <a:spcPct val="0"/>
              </a:spcBef>
            </a:pPr>
            <a:r>
              <a:rPr dirty="0"/>
              <a:t>The more medial </a:t>
            </a:r>
            <a:r>
              <a:rPr b="1" dirty="0">
                <a:solidFill>
                  <a:srgbClr val="008000"/>
                </a:solidFill>
              </a:rPr>
              <a:t>ulna</a:t>
            </a:r>
            <a:r>
              <a:rPr dirty="0"/>
              <a:t> widens proximally into the Olecranon process, a large prominence we feel as the tip of the </a:t>
            </a:r>
            <a:r>
              <a:rPr b="1" dirty="0"/>
              <a:t>elbow</a:t>
            </a:r>
            <a:r>
              <a:rPr dirty="0"/>
              <a:t>. </a:t>
            </a:r>
          </a:p>
        </p:txBody>
      </p:sp>
      <p:pic>
        <p:nvPicPr>
          <p:cNvPr id="23555" name="Picture 4" descr="pap13_fig_08_04.jpg"/>
          <p:cNvPicPr>
            <a:picLocks noChangeAspect="1"/>
          </p:cNvPicPr>
          <p:nvPr/>
        </p:nvPicPr>
        <p:blipFill>
          <a:blip r:embed="rId3" cstate="print">
            <a:clrChange>
              <a:clrFrom>
                <a:srgbClr val="FFFFFF"/>
              </a:clrFrom>
              <a:clrTo>
                <a:srgbClr val="FFFFFF">
                  <a:alpha val="0"/>
                </a:srgbClr>
              </a:clrTo>
            </a:clrChange>
          </a:blip>
          <a:srcRect l="28439" b="35143"/>
          <a:stretch>
            <a:fillRect/>
          </a:stretch>
        </p:blipFill>
        <p:spPr bwMode="auto">
          <a:xfrm>
            <a:off x="5584825" y="1552575"/>
            <a:ext cx="3395663" cy="4903788"/>
          </a:xfrm>
          <a:prstGeom prst="rect">
            <a:avLst/>
          </a:prstGeom>
          <a:noFill/>
          <a:ln w="9525">
            <a:noFill/>
            <a:miter lim="800000"/>
            <a:headEnd/>
            <a:tailEnd/>
          </a:ln>
        </p:spPr>
      </p:pic>
    </p:spTree>
    <p:extLst>
      <p:ext uri="{BB962C8B-B14F-4D97-AF65-F5344CB8AC3E}">
        <p14:creationId xmlns:p14="http://schemas.microsoft.com/office/powerpoint/2010/main" val="24362973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fontAlgn="auto">
              <a:spcAft>
                <a:spcPts val="0"/>
              </a:spcAft>
              <a:defRPr/>
            </a:pPr>
            <a:r>
              <a:rPr dirty="0" smtClean="0"/>
              <a:t>The Forearm</a:t>
            </a:r>
          </a:p>
        </p:txBody>
      </p:sp>
      <p:pic>
        <p:nvPicPr>
          <p:cNvPr id="27650" name="Picture 3" descr="pap13_fig_08_07a.jpg"/>
          <p:cNvPicPr>
            <a:picLocks noChangeAspect="1"/>
          </p:cNvPicPr>
          <p:nvPr/>
        </p:nvPicPr>
        <p:blipFill>
          <a:blip r:embed="rId3" cstate="print">
            <a:clrChange>
              <a:clrFrom>
                <a:srgbClr val="FFFFFF"/>
              </a:clrFrom>
              <a:clrTo>
                <a:srgbClr val="FFFFFF">
                  <a:alpha val="0"/>
                </a:srgbClr>
              </a:clrTo>
            </a:clrChange>
          </a:blip>
          <a:srcRect b="4224"/>
          <a:stretch>
            <a:fillRect/>
          </a:stretch>
        </p:blipFill>
        <p:spPr bwMode="auto">
          <a:xfrm>
            <a:off x="304800" y="1525588"/>
            <a:ext cx="8534400" cy="4425950"/>
          </a:xfrm>
          <a:prstGeom prst="rect">
            <a:avLst/>
          </a:prstGeom>
          <a:noFill/>
          <a:ln w="9525">
            <a:noFill/>
            <a:miter lim="800000"/>
            <a:headEnd/>
            <a:tailEnd/>
          </a:ln>
        </p:spPr>
      </p:pic>
      <p:sp>
        <p:nvSpPr>
          <p:cNvPr id="2" name="Oval 1"/>
          <p:cNvSpPr/>
          <p:nvPr/>
        </p:nvSpPr>
        <p:spPr>
          <a:xfrm>
            <a:off x="1639228" y="2977376"/>
            <a:ext cx="1672683" cy="624468"/>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2319453" y="979178"/>
            <a:ext cx="4757852" cy="1092820"/>
          </a:xfrm>
          <a:prstGeom prst="wedgeRoundRectCallout">
            <a:avLst>
              <a:gd name="adj1" fmla="val -44181"/>
              <a:gd name="adj2" fmla="val 132248"/>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lumMod val="75000"/>
                    <a:lumOff val="25000"/>
                  </a:schemeClr>
                </a:solidFill>
              </a:rPr>
              <a:t>Functions</a:t>
            </a:r>
            <a:r>
              <a:rPr lang="en-US" sz="1800" dirty="0" smtClean="0">
                <a:solidFill>
                  <a:schemeClr val="tx1">
                    <a:lumMod val="75000"/>
                    <a:lumOff val="25000"/>
                  </a:schemeClr>
                </a:solidFill>
              </a:rPr>
              <a:t>: </a:t>
            </a:r>
            <a:r>
              <a:rPr lang="en-US" sz="1600" dirty="0" smtClean="0">
                <a:solidFill>
                  <a:schemeClr val="tx1">
                    <a:lumMod val="75000"/>
                    <a:lumOff val="25000"/>
                  </a:schemeClr>
                </a:solidFill>
              </a:rPr>
              <a:t>1. joins bones of forearm 2. attachment site for deeper tendons/muscles of forearm</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27268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fontAlgn="auto">
              <a:spcAft>
                <a:spcPts val="0"/>
              </a:spcAft>
              <a:defRPr/>
            </a:pPr>
            <a:r>
              <a:rPr smtClean="0"/>
              <a:t>The Forearm</a:t>
            </a:r>
          </a:p>
        </p:txBody>
      </p:sp>
      <p:pic>
        <p:nvPicPr>
          <p:cNvPr id="29698" name="Picture 4" descr="pap13_fig_08_07b.jpg"/>
          <p:cNvPicPr>
            <a:picLocks noChangeAspect="1"/>
          </p:cNvPicPr>
          <p:nvPr/>
        </p:nvPicPr>
        <p:blipFill>
          <a:blip r:embed="rId3" cstate="print">
            <a:clrChange>
              <a:clrFrom>
                <a:srgbClr val="FFFFFF"/>
              </a:clrFrom>
              <a:clrTo>
                <a:srgbClr val="FFFFFF">
                  <a:alpha val="0"/>
                </a:srgbClr>
              </a:clrTo>
            </a:clrChange>
          </a:blip>
          <a:srcRect b="3432"/>
          <a:stretch>
            <a:fillRect/>
          </a:stretch>
        </p:blipFill>
        <p:spPr bwMode="auto">
          <a:xfrm>
            <a:off x="371159" y="1085915"/>
            <a:ext cx="2737802" cy="3021448"/>
          </a:xfrm>
          <a:prstGeom prst="rect">
            <a:avLst/>
          </a:prstGeom>
          <a:noFill/>
          <a:ln w="9525">
            <a:noFill/>
            <a:miter lim="800000"/>
            <a:headEnd/>
            <a:tailEnd/>
          </a:ln>
        </p:spPr>
      </p:pic>
      <p:sp>
        <p:nvSpPr>
          <p:cNvPr id="2" name="Oval 1"/>
          <p:cNvSpPr/>
          <p:nvPr/>
        </p:nvSpPr>
        <p:spPr>
          <a:xfrm>
            <a:off x="1740060" y="1146948"/>
            <a:ext cx="1304684" cy="276088"/>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736322" y="166942"/>
            <a:ext cx="2007476" cy="691702"/>
          </a:xfrm>
          <a:prstGeom prst="wedgeRoundRectCallout">
            <a:avLst>
              <a:gd name="adj1" fmla="val 30619"/>
              <a:gd name="adj2" fmla="val 85242"/>
              <a:gd name="adj3" fmla="val 16667"/>
            </a:avLst>
          </a:prstGeom>
          <a:solidFill>
            <a:schemeClr val="accent6">
              <a:lumMod val="50000"/>
              <a:alpha val="7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Common name?</a:t>
            </a:r>
            <a:endParaRPr lang="en-US" dirty="0"/>
          </a:p>
        </p:txBody>
      </p:sp>
      <p:pic>
        <p:nvPicPr>
          <p:cNvPr id="6" name="Picture 5" descr="pha12e_fig_08_04ab_ul"/>
          <p:cNvPicPr/>
          <p:nvPr/>
        </p:nvPicPr>
        <p:blipFill rotWithShape="1">
          <a:blip r:embed="rId4" cstate="print">
            <a:extLst>
              <a:ext uri="{28A0092B-C50C-407E-A947-70E740481C1C}">
                <a14:useLocalDpi xmlns:a14="http://schemas.microsoft.com/office/drawing/2010/main" val="0"/>
              </a:ext>
            </a:extLst>
          </a:blip>
          <a:srcRect l="25350" b="6544"/>
          <a:stretch/>
        </p:blipFill>
        <p:spPr bwMode="auto">
          <a:xfrm>
            <a:off x="4090035" y="1280478"/>
            <a:ext cx="3935730" cy="314642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5" cstate="print">
            <a:extLst>
              <a:ext uri="{28A0092B-C50C-407E-A947-70E740481C1C}">
                <a14:useLocalDpi xmlns:a14="http://schemas.microsoft.com/office/drawing/2010/main" val="0"/>
              </a:ext>
            </a:extLst>
          </a:blip>
          <a:srcRect l="17287" t="9814" r="49489" b="4952"/>
          <a:stretch/>
        </p:blipFill>
        <p:spPr bwMode="auto">
          <a:xfrm>
            <a:off x="3472815" y="3186748"/>
            <a:ext cx="1596390" cy="3609975"/>
          </a:xfrm>
          <a:prstGeom prst="rect">
            <a:avLst/>
          </a:prstGeom>
          <a:noFill/>
          <a:ln>
            <a:noFill/>
          </a:ln>
          <a:extLst>
            <a:ext uri="{53640926-AAD7-44D8-BBD7-CCE9431645EC}">
              <a14:shadowObscured xmlns:a14="http://schemas.microsoft.com/office/drawing/2010/main"/>
            </a:ext>
          </a:extLst>
        </p:spPr>
      </p:pic>
      <p:pic>
        <p:nvPicPr>
          <p:cNvPr id="8" name="Picture 7" descr="pha12e_fig_08_05ab_ul"/>
          <p:cNvPicPr/>
          <p:nvPr/>
        </p:nvPicPr>
        <p:blipFill rotWithShape="1">
          <a:blip r:embed="rId6" cstate="print">
            <a:extLst>
              <a:ext uri="{28A0092B-C50C-407E-A947-70E740481C1C}">
                <a14:useLocalDpi xmlns:a14="http://schemas.microsoft.com/office/drawing/2010/main" val="0"/>
              </a:ext>
            </a:extLst>
          </a:blip>
          <a:srcRect l="58346" t="9751" r="11210" b="6576"/>
          <a:stretch/>
        </p:blipFill>
        <p:spPr bwMode="auto">
          <a:xfrm>
            <a:off x="6730365" y="3168968"/>
            <a:ext cx="1460500" cy="3538220"/>
          </a:xfrm>
          <a:prstGeom prst="rect">
            <a:avLst/>
          </a:prstGeom>
          <a:noFill/>
          <a:ln>
            <a:noFill/>
          </a:ln>
          <a:extLst>
            <a:ext uri="{53640926-AAD7-44D8-BBD7-CCE9431645EC}">
              <a14:shadowObscured xmlns:a14="http://schemas.microsoft.com/office/drawing/2010/main"/>
            </a:ext>
          </a:extLst>
        </p:spPr>
      </p:pic>
      <p:cxnSp>
        <p:nvCxnSpPr>
          <p:cNvPr id="5" name="Straight Connector 4"/>
          <p:cNvCxnSpPr/>
          <p:nvPr/>
        </p:nvCxnSpPr>
        <p:spPr>
          <a:xfrm>
            <a:off x="2743798" y="1284992"/>
            <a:ext cx="4490122" cy="2494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 y="4653280"/>
            <a:ext cx="2195158"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Review each bone…</a:t>
            </a:r>
            <a:endParaRPr lang="en-US" sz="1800" dirty="0" smtClean="0">
              <a:latin typeface="Sylfaen" pitchFamily="18" charset="0"/>
            </a:endParaRPr>
          </a:p>
        </p:txBody>
      </p:sp>
    </p:spTree>
    <p:extLst>
      <p:ext uri="{BB962C8B-B14F-4D97-AF65-F5344CB8AC3E}">
        <p14:creationId xmlns:p14="http://schemas.microsoft.com/office/powerpoint/2010/main" val="405956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fontAlgn="auto">
              <a:spcAft>
                <a:spcPts val="0"/>
              </a:spcAft>
              <a:defRPr/>
            </a:pPr>
            <a:r>
              <a:rPr smtClean="0"/>
              <a:t>The Hand</a:t>
            </a:r>
            <a:endParaRPr/>
          </a:p>
        </p:txBody>
      </p:sp>
      <p:sp>
        <p:nvSpPr>
          <p:cNvPr id="31746" name="Rectangle 3"/>
          <p:cNvSpPr>
            <a:spLocks noGrp="1" noChangeArrowheads="1"/>
          </p:cNvSpPr>
          <p:nvPr>
            <p:ph idx="1"/>
          </p:nvPr>
        </p:nvSpPr>
        <p:spPr>
          <a:xfrm>
            <a:off x="457200" y="990600"/>
            <a:ext cx="4443413" cy="5562600"/>
          </a:xfrm>
        </p:spPr>
        <p:txBody>
          <a:bodyPr/>
          <a:lstStyle/>
          <a:p>
            <a:pPr>
              <a:spcBef>
                <a:spcPct val="0"/>
              </a:spcBef>
            </a:pPr>
            <a:r>
              <a:rPr b="1" dirty="0">
                <a:solidFill>
                  <a:srgbClr val="0099CC"/>
                </a:solidFill>
              </a:rPr>
              <a:t>The hand </a:t>
            </a:r>
            <a:r>
              <a:rPr dirty="0"/>
              <a:t>is composed of the wrist, the palm, and the fingers.</a:t>
            </a:r>
            <a:endParaRPr b="1" dirty="0">
              <a:solidFill>
                <a:srgbClr val="0099CC"/>
              </a:solidFill>
            </a:endParaRPr>
          </a:p>
          <a:p>
            <a:pPr lvl="1">
              <a:spcBef>
                <a:spcPct val="0"/>
              </a:spcBef>
            </a:pPr>
            <a:r>
              <a:rPr dirty="0"/>
              <a:t>The </a:t>
            </a:r>
            <a:r>
              <a:rPr b="1" dirty="0">
                <a:solidFill>
                  <a:srgbClr val="008000"/>
                </a:solidFill>
              </a:rPr>
              <a:t>wrist, </a:t>
            </a:r>
            <a:r>
              <a:rPr dirty="0"/>
              <a:t>or </a:t>
            </a:r>
            <a:r>
              <a:rPr i="1" dirty="0"/>
              <a:t>carpus</a:t>
            </a:r>
            <a:r>
              <a:rPr dirty="0"/>
              <a:t>, is made up of 8 carpal bones arranged in two rows.</a:t>
            </a:r>
          </a:p>
          <a:p>
            <a:pPr lvl="1">
              <a:spcBef>
                <a:spcPct val="0"/>
              </a:spcBef>
            </a:pPr>
            <a:r>
              <a:rPr dirty="0"/>
              <a:t>The </a:t>
            </a:r>
            <a:r>
              <a:rPr b="1" dirty="0">
                <a:solidFill>
                  <a:srgbClr val="008000"/>
                </a:solidFill>
              </a:rPr>
              <a:t>palm</a:t>
            </a:r>
            <a:r>
              <a:rPr dirty="0"/>
              <a:t> of the hand has 5 metacarpal bones .</a:t>
            </a:r>
          </a:p>
        </p:txBody>
      </p:sp>
      <p:pic>
        <p:nvPicPr>
          <p:cNvPr id="31747" name="Picture 4" descr="pap13_fig_08_04.jpg"/>
          <p:cNvPicPr>
            <a:picLocks noChangeAspect="1"/>
          </p:cNvPicPr>
          <p:nvPr/>
        </p:nvPicPr>
        <p:blipFill>
          <a:blip r:embed="rId3" cstate="print">
            <a:clrChange>
              <a:clrFrom>
                <a:srgbClr val="FFFFFF"/>
              </a:clrFrom>
              <a:clrTo>
                <a:srgbClr val="FFFFFF">
                  <a:alpha val="0"/>
                </a:srgbClr>
              </a:clrTo>
            </a:clrChange>
          </a:blip>
          <a:srcRect l="12158" t="36130" b="3436"/>
          <a:stretch>
            <a:fillRect/>
          </a:stretch>
        </p:blipFill>
        <p:spPr bwMode="auto">
          <a:xfrm>
            <a:off x="4851400" y="1766888"/>
            <a:ext cx="4078288" cy="4468812"/>
          </a:xfrm>
          <a:prstGeom prst="rect">
            <a:avLst/>
          </a:prstGeom>
          <a:noFill/>
          <a:ln w="9525">
            <a:noFill/>
            <a:miter lim="800000"/>
            <a:headEnd/>
            <a:tailEnd/>
          </a:ln>
        </p:spPr>
      </p:pic>
    </p:spTree>
    <p:extLst>
      <p:ext uri="{BB962C8B-B14F-4D97-AF65-F5344CB8AC3E}">
        <p14:creationId xmlns:p14="http://schemas.microsoft.com/office/powerpoint/2010/main" val="20351591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ChangeArrowheads="1"/>
          </p:cNvSpPr>
          <p:nvPr>
            <p:ph idx="1"/>
          </p:nvPr>
        </p:nvSpPr>
        <p:spPr>
          <a:xfrm>
            <a:off x="422275" y="990600"/>
            <a:ext cx="8393113" cy="5638800"/>
          </a:xfrm>
        </p:spPr>
        <p:txBody>
          <a:bodyPr/>
          <a:lstStyle/>
          <a:p>
            <a:pPr lvl="1">
              <a:lnSpc>
                <a:spcPct val="145000"/>
              </a:lnSpc>
              <a:spcBef>
                <a:spcPct val="0"/>
              </a:spcBef>
            </a:pPr>
            <a:r>
              <a:rPr dirty="0"/>
              <a:t>Each finger, with the exception of the thumb or 1</a:t>
            </a:r>
            <a:r>
              <a:rPr baseline="30000" dirty="0"/>
              <a:t>st</a:t>
            </a:r>
            <a:r>
              <a:rPr dirty="0"/>
              <a:t> digit, is composed of 3 phalanges:</a:t>
            </a:r>
          </a:p>
          <a:p>
            <a:pPr lvl="2">
              <a:lnSpc>
                <a:spcPct val="145000"/>
              </a:lnSpc>
              <a:spcBef>
                <a:spcPct val="0"/>
              </a:spcBef>
              <a:buFont typeface="Arial" charset="0"/>
              <a:buChar char="•"/>
            </a:pPr>
            <a:r>
              <a:rPr b="1" dirty="0"/>
              <a:t>proximal</a:t>
            </a:r>
            <a:r>
              <a:rPr dirty="0"/>
              <a:t> phalanx</a:t>
            </a:r>
          </a:p>
          <a:p>
            <a:pPr lvl="2">
              <a:lnSpc>
                <a:spcPct val="145000"/>
              </a:lnSpc>
              <a:spcBef>
                <a:spcPct val="0"/>
              </a:spcBef>
              <a:buFont typeface="Arial" charset="0"/>
              <a:buChar char="•"/>
            </a:pPr>
            <a:r>
              <a:rPr b="1" dirty="0"/>
              <a:t>middle</a:t>
            </a:r>
            <a:r>
              <a:rPr dirty="0"/>
              <a:t> phalanx</a:t>
            </a:r>
          </a:p>
          <a:p>
            <a:pPr lvl="2">
              <a:lnSpc>
                <a:spcPct val="145000"/>
              </a:lnSpc>
              <a:spcBef>
                <a:spcPct val="0"/>
              </a:spcBef>
              <a:buFont typeface="Arial" charset="0"/>
              <a:buChar char="•"/>
            </a:pPr>
            <a:r>
              <a:rPr b="1" dirty="0"/>
              <a:t>distal</a:t>
            </a:r>
            <a:r>
              <a:rPr dirty="0"/>
              <a:t> </a:t>
            </a:r>
            <a:r>
              <a:rPr dirty="0" smtClean="0"/>
              <a:t>phalanx</a:t>
            </a:r>
          </a:p>
          <a:p>
            <a:pPr lvl="1">
              <a:lnSpc>
                <a:spcPct val="145000"/>
              </a:lnSpc>
              <a:spcBef>
                <a:spcPct val="0"/>
              </a:spcBef>
              <a:buFont typeface="Arial" charset="0"/>
              <a:buChar char="•"/>
            </a:pPr>
            <a:r>
              <a:rPr lang="en-US" dirty="0" smtClean="0"/>
              <a:t>The thumb has two 					phalangeal bones.</a:t>
            </a:r>
            <a:endParaRPr dirty="0"/>
          </a:p>
        </p:txBody>
      </p:sp>
      <p:sp>
        <p:nvSpPr>
          <p:cNvPr id="74754" name="Rectangle 2"/>
          <p:cNvSpPr>
            <a:spLocks noGrp="1" noChangeArrowheads="1"/>
          </p:cNvSpPr>
          <p:nvPr>
            <p:ph type="title"/>
          </p:nvPr>
        </p:nvSpPr>
        <p:spPr/>
        <p:txBody>
          <a:bodyPr/>
          <a:lstStyle/>
          <a:p>
            <a:pPr fontAlgn="auto">
              <a:spcAft>
                <a:spcPts val="0"/>
              </a:spcAft>
              <a:defRPr/>
            </a:pPr>
            <a:r>
              <a:rPr smtClean="0"/>
              <a:t>The Hand</a:t>
            </a:r>
            <a:endParaRPr/>
          </a:p>
        </p:txBody>
      </p:sp>
      <p:pic>
        <p:nvPicPr>
          <p:cNvPr id="33795" name="Picture 5" descr="pap13_fig_08_04lect.jpg"/>
          <p:cNvPicPr>
            <a:picLocks noChangeAspect="1"/>
          </p:cNvPicPr>
          <p:nvPr/>
        </p:nvPicPr>
        <p:blipFill>
          <a:blip r:embed="rId3" cstate="print"/>
          <a:srcRect/>
          <a:stretch>
            <a:fillRect/>
          </a:stretch>
        </p:blipFill>
        <p:spPr bwMode="auto">
          <a:xfrm>
            <a:off x="4563844" y="2490788"/>
            <a:ext cx="4135437" cy="3633787"/>
          </a:xfrm>
          <a:prstGeom prst="rect">
            <a:avLst/>
          </a:prstGeom>
          <a:noFill/>
          <a:ln w="9525">
            <a:noFill/>
            <a:miter lim="800000"/>
            <a:headEnd/>
            <a:tailEnd/>
          </a:ln>
        </p:spPr>
      </p:pic>
    </p:spTree>
    <p:extLst>
      <p:ext uri="{BB962C8B-B14F-4D97-AF65-F5344CB8AC3E}">
        <p14:creationId xmlns:p14="http://schemas.microsoft.com/office/powerpoint/2010/main" val="1004785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fontAlgn="auto">
              <a:spcAft>
                <a:spcPts val="0"/>
              </a:spcAft>
              <a:defRPr/>
            </a:pPr>
            <a:r>
              <a:rPr smtClean="0"/>
              <a:t>Types of Bones</a:t>
            </a:r>
            <a:endParaRPr/>
          </a:p>
        </p:txBody>
      </p:sp>
      <p:sp>
        <p:nvSpPr>
          <p:cNvPr id="15362" name="Rectangle 3"/>
          <p:cNvSpPr>
            <a:spLocks noGrp="1" noChangeArrowheads="1"/>
          </p:cNvSpPr>
          <p:nvPr>
            <p:ph idx="1"/>
          </p:nvPr>
        </p:nvSpPr>
        <p:spPr>
          <a:xfrm>
            <a:off x="446088" y="919163"/>
            <a:ext cx="8534400" cy="5791200"/>
          </a:xfrm>
        </p:spPr>
        <p:txBody>
          <a:bodyPr/>
          <a:lstStyle/>
          <a:p>
            <a:pPr>
              <a:spcBef>
                <a:spcPct val="0"/>
              </a:spcBef>
              <a:buFont typeface="Arial" charset="0"/>
              <a:buChar char="•"/>
            </a:pPr>
            <a:r>
              <a:rPr b="1" dirty="0">
                <a:solidFill>
                  <a:srgbClr val="0099CC"/>
                </a:solidFill>
              </a:rPr>
              <a:t>Irregular bones </a:t>
            </a:r>
            <a:r>
              <a:rPr dirty="0"/>
              <a:t>include complex shapes like the vertebrae and some facial bones.</a:t>
            </a:r>
          </a:p>
          <a:p>
            <a:pPr>
              <a:spcBef>
                <a:spcPct val="0"/>
              </a:spcBef>
              <a:buFont typeface="Arial" charset="0"/>
              <a:buChar char="•"/>
            </a:pPr>
            <a:r>
              <a:rPr b="1" dirty="0" err="1">
                <a:solidFill>
                  <a:srgbClr val="0099CC"/>
                </a:solidFill>
              </a:rPr>
              <a:t>Sesamoid</a:t>
            </a:r>
            <a:r>
              <a:rPr b="1" dirty="0">
                <a:solidFill>
                  <a:srgbClr val="0099CC"/>
                </a:solidFill>
              </a:rPr>
              <a:t> bones </a:t>
            </a:r>
            <a:r>
              <a:rPr dirty="0"/>
              <a:t>vary in number and </a:t>
            </a:r>
          </a:p>
          <a:p>
            <a:pPr>
              <a:spcBef>
                <a:spcPct val="0"/>
              </a:spcBef>
              <a:buFont typeface="Arial" charset="0"/>
              <a:buNone/>
            </a:pPr>
            <a:r>
              <a:rPr dirty="0"/>
              <a:t>	protect tendons from excessive wear:</a:t>
            </a:r>
          </a:p>
          <a:p>
            <a:pPr lvl="1">
              <a:spcBef>
                <a:spcPct val="0"/>
              </a:spcBef>
            </a:pPr>
            <a:r>
              <a:rPr dirty="0"/>
              <a:t>The best example is the patella.</a:t>
            </a:r>
          </a:p>
          <a:p>
            <a:pPr lvl="1">
              <a:spcBef>
                <a:spcPct val="0"/>
              </a:spcBef>
            </a:pPr>
            <a:r>
              <a:rPr dirty="0" err="1"/>
              <a:t>Sesamoid</a:t>
            </a:r>
            <a:r>
              <a:rPr dirty="0"/>
              <a:t> bones can </a:t>
            </a:r>
            <a:r>
              <a:rPr dirty="0" smtClean="0"/>
              <a:t>develop fractures </a:t>
            </a:r>
          </a:p>
          <a:p>
            <a:pPr lvl="1">
              <a:spcBef>
                <a:spcPct val="0"/>
              </a:spcBef>
              <a:buNone/>
            </a:pPr>
            <a:r>
              <a:rPr dirty="0" smtClean="0"/>
              <a:t>due </a:t>
            </a:r>
            <a:r>
              <a:rPr dirty="0"/>
              <a:t>to </a:t>
            </a:r>
            <a:r>
              <a:rPr dirty="0" smtClean="0"/>
              <a:t>friction</a:t>
            </a:r>
            <a:r>
              <a:rPr dirty="0"/>
              <a:t>, tension, and stress.</a:t>
            </a:r>
          </a:p>
        </p:txBody>
      </p:sp>
      <p:pic>
        <p:nvPicPr>
          <p:cNvPr id="8" name="Picture 6" descr="pap13_fig_08_15a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7239000" y="1566310"/>
            <a:ext cx="1771650" cy="4993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fontAlgn="auto">
              <a:spcAft>
                <a:spcPts val="0"/>
              </a:spcAft>
              <a:defRPr/>
            </a:pPr>
            <a:r>
              <a:rPr smtClean="0"/>
              <a:t>The Hand</a:t>
            </a:r>
          </a:p>
        </p:txBody>
      </p:sp>
      <p:pic>
        <p:nvPicPr>
          <p:cNvPr id="35842" name="Picture 3" descr="pap13_fig_08_08.jpg"/>
          <p:cNvPicPr>
            <a:picLocks noChangeAspect="1"/>
          </p:cNvPicPr>
          <p:nvPr/>
        </p:nvPicPr>
        <p:blipFill>
          <a:blip r:embed="rId2" cstate="print">
            <a:clrChange>
              <a:clrFrom>
                <a:srgbClr val="FFFFFF"/>
              </a:clrFrom>
              <a:clrTo>
                <a:srgbClr val="FFFFFF">
                  <a:alpha val="0"/>
                </a:srgbClr>
              </a:clrTo>
            </a:clrChange>
          </a:blip>
          <a:srcRect b="2660"/>
          <a:stretch>
            <a:fillRect/>
          </a:stretch>
        </p:blipFill>
        <p:spPr bwMode="auto">
          <a:xfrm>
            <a:off x="1414463" y="1042988"/>
            <a:ext cx="6315075" cy="5561012"/>
          </a:xfrm>
          <a:prstGeom prst="rect">
            <a:avLst/>
          </a:prstGeom>
          <a:noFill/>
          <a:ln w="9525">
            <a:noFill/>
            <a:miter lim="800000"/>
            <a:headEnd/>
            <a:tailEnd/>
          </a:ln>
        </p:spPr>
      </p:pic>
      <p:sp>
        <p:nvSpPr>
          <p:cNvPr id="4" name="Rounded Rectangular Callout 3"/>
          <p:cNvSpPr/>
          <p:nvPr/>
        </p:nvSpPr>
        <p:spPr>
          <a:xfrm>
            <a:off x="6114617" y="304800"/>
            <a:ext cx="2007476" cy="1339273"/>
          </a:xfrm>
          <a:prstGeom prst="wedgeRoundRectCallout">
            <a:avLst>
              <a:gd name="adj1" fmla="val -37381"/>
              <a:gd name="adj2" fmla="val 144583"/>
              <a:gd name="adj3" fmla="val 16667"/>
            </a:avLst>
          </a:prstGeom>
          <a:solidFill>
            <a:schemeClr val="accent6">
              <a:lumMod val="50000"/>
              <a:alpha val="7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Associate roman numeral with finger…</a:t>
            </a:r>
          </a:p>
          <a:p>
            <a:pPr algn="ctr"/>
            <a:r>
              <a:rPr lang="en-US" sz="1400" dirty="0" smtClean="0"/>
              <a:t>(</a:t>
            </a:r>
            <a:r>
              <a:rPr lang="en-US" sz="1400" dirty="0" err="1" smtClean="0"/>
              <a:t>pnemonic</a:t>
            </a:r>
            <a:r>
              <a:rPr lang="en-US" sz="1400" dirty="0" smtClean="0"/>
              <a:t> device: how do you count with your hand?…go European here…</a:t>
            </a:r>
            <a:endParaRPr lang="en-US" sz="1400" dirty="0"/>
          </a:p>
        </p:txBody>
      </p:sp>
    </p:spTree>
    <p:extLst>
      <p:ext uri="{BB962C8B-B14F-4D97-AF65-F5344CB8AC3E}">
        <p14:creationId xmlns:p14="http://schemas.microsoft.com/office/powerpoint/2010/main" val="41108902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fontAlgn="auto">
              <a:spcAft>
                <a:spcPts val="0"/>
              </a:spcAft>
              <a:defRPr/>
            </a:pPr>
            <a:r>
              <a:rPr smtClean="0"/>
              <a:t>The Lower Limb</a:t>
            </a:r>
            <a:endParaRPr/>
          </a:p>
        </p:txBody>
      </p:sp>
      <p:sp>
        <p:nvSpPr>
          <p:cNvPr id="74755" name="Rectangle 3"/>
          <p:cNvSpPr>
            <a:spLocks noGrp="1" noChangeArrowheads="1"/>
          </p:cNvSpPr>
          <p:nvPr>
            <p:ph idx="1"/>
          </p:nvPr>
        </p:nvSpPr>
        <p:spPr>
          <a:xfrm>
            <a:off x="446088" y="919163"/>
            <a:ext cx="8393112" cy="3442630"/>
          </a:xfrm>
        </p:spPr>
        <p:txBody>
          <a:bodyPr>
            <a:normAutofit/>
          </a:bodyPr>
          <a:lstStyle/>
          <a:p>
            <a:pPr>
              <a:lnSpc>
                <a:spcPct val="155000"/>
              </a:lnSpc>
              <a:spcBef>
                <a:spcPct val="0"/>
              </a:spcBef>
            </a:pPr>
            <a:r>
              <a:rPr sz="2000" dirty="0"/>
              <a:t>The lower limb is directly anchored to the axial </a:t>
            </a:r>
            <a:r>
              <a:rPr sz="2000" dirty="0" smtClean="0"/>
              <a:t>			  skeleton </a:t>
            </a:r>
            <a:r>
              <a:rPr sz="2000" dirty="0"/>
              <a:t>by a sacroiliac joint which links the </a:t>
            </a:r>
            <a:r>
              <a:rPr sz="2000" dirty="0" smtClean="0"/>
              <a:t>			     pelvic </a:t>
            </a:r>
            <a:r>
              <a:rPr sz="2000" dirty="0"/>
              <a:t>bone to the sacrum</a:t>
            </a:r>
            <a:r>
              <a:rPr sz="2000" dirty="0" smtClean="0"/>
              <a:t>.</a:t>
            </a:r>
          </a:p>
          <a:p>
            <a:pPr marL="0" indent="0">
              <a:lnSpc>
                <a:spcPct val="155000"/>
              </a:lnSpc>
              <a:spcBef>
                <a:spcPct val="0"/>
              </a:spcBef>
              <a:buNone/>
            </a:pPr>
            <a:endParaRPr sz="2000" dirty="0"/>
          </a:p>
          <a:p>
            <a:pPr>
              <a:lnSpc>
                <a:spcPct val="155000"/>
              </a:lnSpc>
              <a:spcBef>
                <a:spcPct val="0"/>
              </a:spcBef>
            </a:pPr>
            <a:r>
              <a:rPr sz="2000" dirty="0"/>
              <a:t>Based on the position of its major joints and component bones, the lower limb is divided into the gluteal region (the major bones forming the hip girdle), thigh, leg, and </a:t>
            </a:r>
            <a:r>
              <a:rPr sz="2000" dirty="0" smtClean="0"/>
              <a:t>foot</a:t>
            </a:r>
            <a:r>
              <a:rPr sz="2000" dirty="0"/>
              <a:t>.</a:t>
            </a:r>
            <a:endParaRPr sz="2000" dirty="0" smtClean="0"/>
          </a:p>
        </p:txBody>
      </p:sp>
      <p:pic>
        <p:nvPicPr>
          <p:cNvPr id="4" name="Picture 4" descr="pap13_fig_08_09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938346" y="951602"/>
            <a:ext cx="2953406" cy="1871915"/>
          </a:xfrm>
          <a:prstGeom prst="rect">
            <a:avLst/>
          </a:prstGeom>
          <a:noFill/>
          <a:ln w="9525">
            <a:noFill/>
            <a:miter lim="800000"/>
            <a:headEnd/>
            <a:tailEnd/>
          </a:ln>
        </p:spPr>
      </p:pic>
      <p:cxnSp>
        <p:nvCxnSpPr>
          <p:cNvPr id="3" name="Straight Arrow Connector 2"/>
          <p:cNvCxnSpPr/>
          <p:nvPr/>
        </p:nvCxnSpPr>
        <p:spPr>
          <a:xfrm flipV="1">
            <a:off x="3773214" y="1692166"/>
            <a:ext cx="2974427" cy="5255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1436" y="4165841"/>
            <a:ext cx="4818991" cy="2668423"/>
          </a:xfrm>
          <a:prstGeom prst="rect">
            <a:avLst/>
          </a:prstGeom>
        </p:spPr>
        <p:txBody>
          <a:bodyPr wrap="square">
            <a:spAutoFit/>
          </a:bodyPr>
          <a:lstStyle/>
          <a:p>
            <a:pPr lvl="1">
              <a:lnSpc>
                <a:spcPct val="155000"/>
              </a:lnSpc>
            </a:pPr>
            <a:r>
              <a:rPr lang="en-US" sz="1800" dirty="0">
                <a:latin typeface="Times New Roman" panose="02020603050405020304" pitchFamily="18" charset="0"/>
                <a:cs typeface="Times New Roman" panose="02020603050405020304" pitchFamily="18" charset="0"/>
              </a:rPr>
              <a:t>The </a:t>
            </a:r>
            <a:r>
              <a:rPr lang="en-US" sz="1800" b="1" dirty="0">
                <a:latin typeface="Times New Roman" panose="02020603050405020304" pitchFamily="18" charset="0"/>
                <a:cs typeface="Times New Roman" panose="02020603050405020304" pitchFamily="18" charset="0"/>
              </a:rPr>
              <a:t>gluteal region </a:t>
            </a:r>
            <a:r>
              <a:rPr lang="en-US" sz="1800" dirty="0">
                <a:latin typeface="Times New Roman" panose="02020603050405020304" pitchFamily="18" charset="0"/>
                <a:cs typeface="Times New Roman" panose="02020603050405020304" pitchFamily="18" charset="0"/>
              </a:rPr>
              <a:t>is between the iliac crest and hip joint.</a:t>
            </a:r>
          </a:p>
          <a:p>
            <a:pPr lvl="1">
              <a:lnSpc>
                <a:spcPct val="155000"/>
              </a:lnSpc>
            </a:pPr>
            <a:r>
              <a:rPr lang="en-US" sz="1800" dirty="0">
                <a:latin typeface="Times New Roman" panose="02020603050405020304" pitchFamily="18" charset="0"/>
                <a:cs typeface="Times New Roman" panose="02020603050405020304" pitchFamily="18" charset="0"/>
              </a:rPr>
              <a:t>The </a:t>
            </a:r>
            <a:r>
              <a:rPr lang="en-US" sz="1800" b="1" dirty="0">
                <a:solidFill>
                  <a:srgbClr val="FF0000"/>
                </a:solidFill>
                <a:latin typeface="Times New Roman" panose="02020603050405020304" pitchFamily="18" charset="0"/>
                <a:cs typeface="Times New Roman" panose="02020603050405020304" pitchFamily="18" charset="0"/>
              </a:rPr>
              <a:t>thigh</a:t>
            </a:r>
            <a:r>
              <a:rPr lang="en-US" sz="1800" dirty="0">
                <a:latin typeface="Times New Roman" panose="02020603050405020304" pitchFamily="18" charset="0"/>
                <a:cs typeface="Times New Roman" panose="02020603050405020304" pitchFamily="18" charset="0"/>
              </a:rPr>
              <a:t> is between the hip and the knee joint.</a:t>
            </a:r>
          </a:p>
          <a:p>
            <a:pPr lvl="1">
              <a:lnSpc>
                <a:spcPct val="155000"/>
              </a:lnSpc>
            </a:pPr>
            <a:r>
              <a:rPr lang="en-US" sz="1800" dirty="0">
                <a:latin typeface="Times New Roman" panose="02020603050405020304" pitchFamily="18" charset="0"/>
                <a:cs typeface="Times New Roman" panose="02020603050405020304" pitchFamily="18" charset="0"/>
              </a:rPr>
              <a:t>The </a:t>
            </a:r>
            <a:r>
              <a:rPr lang="en-US" sz="1800" b="1" dirty="0">
                <a:solidFill>
                  <a:srgbClr val="00B050"/>
                </a:solidFill>
                <a:latin typeface="Times New Roman" panose="02020603050405020304" pitchFamily="18" charset="0"/>
                <a:cs typeface="Times New Roman" panose="02020603050405020304" pitchFamily="18" charset="0"/>
              </a:rPr>
              <a:t>leg</a:t>
            </a:r>
            <a:r>
              <a:rPr lang="en-US" sz="1800" dirty="0">
                <a:latin typeface="Times New Roman" panose="02020603050405020304" pitchFamily="18" charset="0"/>
                <a:cs typeface="Times New Roman" panose="02020603050405020304" pitchFamily="18" charset="0"/>
              </a:rPr>
              <a:t> is between the knee and the ankle.</a:t>
            </a:r>
          </a:p>
          <a:p>
            <a:pPr lvl="1">
              <a:lnSpc>
                <a:spcPct val="155000"/>
              </a:lnSpc>
            </a:pPr>
            <a:r>
              <a:rPr lang="en-US" sz="1800" dirty="0">
                <a:latin typeface="Times New Roman" panose="02020603050405020304" pitchFamily="18" charset="0"/>
                <a:cs typeface="Times New Roman" panose="02020603050405020304" pitchFamily="18" charset="0"/>
              </a:rPr>
              <a:t>The </a:t>
            </a:r>
            <a:r>
              <a:rPr lang="en-US" sz="1800" b="1" dirty="0">
                <a:solidFill>
                  <a:srgbClr val="0070C0"/>
                </a:solidFill>
                <a:latin typeface="Times New Roman" panose="02020603050405020304" pitchFamily="18" charset="0"/>
                <a:cs typeface="Times New Roman" panose="02020603050405020304" pitchFamily="18" charset="0"/>
              </a:rPr>
              <a:t>foot</a:t>
            </a:r>
            <a:r>
              <a:rPr lang="en-US" sz="1800" dirty="0">
                <a:latin typeface="Times New Roman" panose="02020603050405020304" pitchFamily="18" charset="0"/>
                <a:cs typeface="Times New Roman" panose="02020603050405020304" pitchFamily="18" charset="0"/>
              </a:rPr>
              <a:t> is distal to the ankle.</a:t>
            </a:r>
          </a:p>
        </p:txBody>
      </p:sp>
      <p:pic>
        <p:nvPicPr>
          <p:cNvPr id="6152" name="Picture 8" descr="https://encrypted-tbn3.gstatic.com/images?q=tbn:ANd9GcQuQEhrRoFT7gk8u57Nx7FYhIpnm0zFtp1xxJI6Q8dsPn_x1PaoV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9727" y="3908479"/>
            <a:ext cx="3502025" cy="2623140"/>
          </a:xfrm>
          <a:prstGeom prst="rect">
            <a:avLst/>
          </a:prstGeom>
          <a:noFill/>
          <a:extLst>
            <a:ext uri="{909E8E84-426E-40DD-AFC4-6F175D3DCCD1}">
              <a14:hiddenFill xmlns:a14="http://schemas.microsoft.com/office/drawing/2010/main">
                <a:solidFill>
                  <a:srgbClr val="FFFFFF"/>
                </a:solidFill>
              </a14:hiddenFill>
            </a:ext>
          </a:extLst>
        </p:spPr>
      </p:pic>
      <p:sp>
        <p:nvSpPr>
          <p:cNvPr id="9" name="Left Brace 8"/>
          <p:cNvSpPr/>
          <p:nvPr/>
        </p:nvSpPr>
        <p:spPr>
          <a:xfrm>
            <a:off x="6266110" y="5491655"/>
            <a:ext cx="155448" cy="3048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a:stCxn id="9" idx="1"/>
          </p:cNvCxnSpPr>
          <p:nvPr/>
        </p:nvCxnSpPr>
        <p:spPr>
          <a:xfrm flipH="1" flipV="1">
            <a:off x="2690648" y="4561490"/>
            <a:ext cx="3575462" cy="10825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8" idx="1"/>
          </p:cNvCxnSpPr>
          <p:nvPr/>
        </p:nvCxnSpPr>
        <p:spPr>
          <a:xfrm flipH="1" flipV="1">
            <a:off x="1814266" y="5473442"/>
            <a:ext cx="4681968" cy="4333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Left Brace 17"/>
          <p:cNvSpPr/>
          <p:nvPr/>
        </p:nvSpPr>
        <p:spPr>
          <a:xfrm>
            <a:off x="6496234" y="5754414"/>
            <a:ext cx="155448" cy="3048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H="1" flipV="1">
            <a:off x="4934184" y="6133018"/>
            <a:ext cx="1746373" cy="996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Left Brace 23"/>
          <p:cNvSpPr/>
          <p:nvPr/>
        </p:nvSpPr>
        <p:spPr>
          <a:xfrm rot="16373787">
            <a:off x="6606877" y="5995030"/>
            <a:ext cx="147360" cy="312257"/>
          </a:xfrm>
          <a:prstGeom prst="lef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p:nvPr/>
        </p:nvCxnSpPr>
        <p:spPr>
          <a:xfrm flipH="1" flipV="1">
            <a:off x="3773216" y="6531619"/>
            <a:ext cx="2862004" cy="144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Left Brace 27"/>
          <p:cNvSpPr/>
          <p:nvPr/>
        </p:nvSpPr>
        <p:spPr>
          <a:xfrm rot="16373787">
            <a:off x="6550215" y="6154908"/>
            <a:ext cx="170010" cy="582978"/>
          </a:xfrm>
          <a:prstGeom prst="lef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ounded Rectangular Callout 1"/>
          <p:cNvSpPr/>
          <p:nvPr/>
        </p:nvSpPr>
        <p:spPr>
          <a:xfrm>
            <a:off x="572400" y="2330605"/>
            <a:ext cx="4817327" cy="612648"/>
          </a:xfrm>
          <a:prstGeom prst="wedgeRoundRectCallout">
            <a:avLst>
              <a:gd name="adj1" fmla="val 60417"/>
              <a:gd name="adj2" fmla="val -104955"/>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lumMod val="75000"/>
                    <a:lumOff val="25000"/>
                  </a:schemeClr>
                </a:solidFill>
              </a:rPr>
              <a:t>Note: the pelvis includes the sacrum….the girdle does not</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89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5">
                                            <p:txEl>
                                              <p:pRg st="2" end="2"/>
                                            </p:txEl>
                                          </p:spTgt>
                                        </p:tgtEl>
                                        <p:attrNameLst>
                                          <p:attrName>style.visibility</p:attrName>
                                        </p:attrNameLst>
                                      </p:cBhvr>
                                      <p:to>
                                        <p:strVal val="visible"/>
                                      </p:to>
                                    </p:set>
                                    <p:animEffect transition="in" filter="fade">
                                      <p:cBhvr>
                                        <p:cTn id="12" dur="500"/>
                                        <p:tgtEl>
                                          <p:spTgt spid="747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500"/>
                                        <p:tgtEl>
                                          <p:spTgt spid="6">
                                            <p:txEl>
                                              <p:pRg st="1" end="1"/>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24" grpId="0" animBg="1"/>
      <p:bldP spid="28" grpId="0" animBg="1"/>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pap13_fig_08_10a.jpg"/>
          <p:cNvPicPr>
            <a:picLocks noChangeAspect="1"/>
          </p:cNvPicPr>
          <p:nvPr/>
        </p:nvPicPr>
        <p:blipFill>
          <a:blip r:embed="rId3" cstate="print">
            <a:clrChange>
              <a:clrFrom>
                <a:srgbClr val="FFFFFF"/>
              </a:clrFrom>
              <a:clrTo>
                <a:srgbClr val="FFFFFF">
                  <a:alpha val="0"/>
                </a:srgbClr>
              </a:clrTo>
            </a:clrChange>
          </a:blip>
          <a:srcRect b="3725"/>
          <a:stretch>
            <a:fillRect/>
          </a:stretch>
        </p:blipFill>
        <p:spPr bwMode="auto">
          <a:xfrm>
            <a:off x="5183188" y="1416050"/>
            <a:ext cx="3776662" cy="4811713"/>
          </a:xfrm>
          <a:prstGeom prst="rect">
            <a:avLst/>
          </a:prstGeom>
          <a:noFill/>
          <a:ln w="9525">
            <a:noFill/>
            <a:miter lim="800000"/>
            <a:headEnd/>
            <a:tailEnd/>
          </a:ln>
        </p:spPr>
      </p:pic>
      <p:sp>
        <p:nvSpPr>
          <p:cNvPr id="74754" name="Rectangle 2"/>
          <p:cNvSpPr>
            <a:spLocks noGrp="1" noChangeArrowheads="1"/>
          </p:cNvSpPr>
          <p:nvPr>
            <p:ph type="title"/>
          </p:nvPr>
        </p:nvSpPr>
        <p:spPr/>
        <p:txBody>
          <a:bodyPr/>
          <a:lstStyle/>
          <a:p>
            <a:pPr fontAlgn="auto">
              <a:spcAft>
                <a:spcPts val="0"/>
              </a:spcAft>
              <a:defRPr/>
            </a:pPr>
            <a:r>
              <a:rPr smtClean="0"/>
              <a:t>The Pelvic Girdle</a:t>
            </a:r>
            <a:endParaRPr/>
          </a:p>
        </p:txBody>
      </p:sp>
      <p:sp>
        <p:nvSpPr>
          <p:cNvPr id="38915" name="Rectangle 3"/>
          <p:cNvSpPr>
            <a:spLocks noGrp="1" noChangeArrowheads="1"/>
          </p:cNvSpPr>
          <p:nvPr>
            <p:ph idx="1"/>
          </p:nvPr>
        </p:nvSpPr>
        <p:spPr>
          <a:xfrm>
            <a:off x="446088" y="919163"/>
            <a:ext cx="4910137" cy="5791200"/>
          </a:xfrm>
        </p:spPr>
        <p:txBody>
          <a:bodyPr>
            <a:normAutofit lnSpcReduction="10000"/>
          </a:bodyPr>
          <a:lstStyle/>
          <a:p>
            <a:pPr>
              <a:spcBef>
                <a:spcPct val="0"/>
              </a:spcBef>
            </a:pPr>
            <a:r>
              <a:t>In the gluteal region, the pelvic girdle is made up of two </a:t>
            </a:r>
            <a:r>
              <a:rPr b="1" i="1"/>
              <a:t>os coxae, </a:t>
            </a:r>
            <a:r>
              <a:t>or hip bones.</a:t>
            </a:r>
          </a:p>
          <a:p>
            <a:pPr lvl="1">
              <a:spcBef>
                <a:spcPct val="0"/>
              </a:spcBef>
            </a:pPr>
            <a:r>
              <a:t>Each coxal (hip) bone consists of  3 bones that fuse together:</a:t>
            </a:r>
          </a:p>
          <a:p>
            <a:pPr lvl="2">
              <a:spcBef>
                <a:spcPct val="0"/>
              </a:spcBef>
              <a:buFont typeface="Arial" charset="0"/>
              <a:buChar char="•"/>
            </a:pPr>
            <a:r>
              <a:t>Ileum</a:t>
            </a:r>
          </a:p>
          <a:p>
            <a:pPr lvl="2">
              <a:spcBef>
                <a:spcPct val="0"/>
              </a:spcBef>
              <a:buFont typeface="Arial" charset="0"/>
              <a:buChar char="•"/>
            </a:pPr>
            <a:r>
              <a:t>Ischium</a:t>
            </a:r>
          </a:p>
          <a:p>
            <a:pPr lvl="2">
              <a:spcBef>
                <a:spcPct val="0"/>
              </a:spcBef>
              <a:buFont typeface="Arial" charset="0"/>
              <a:buChar char="•"/>
            </a:pPr>
            <a:r>
              <a:t>Pubis</a:t>
            </a:r>
          </a:p>
        </p:txBody>
      </p:sp>
    </p:spTree>
    <p:extLst>
      <p:ext uri="{BB962C8B-B14F-4D97-AF65-F5344CB8AC3E}">
        <p14:creationId xmlns:p14="http://schemas.microsoft.com/office/powerpoint/2010/main" val="40642759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pap13_fig_08_09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787775" y="3263900"/>
            <a:ext cx="5154613" cy="3267075"/>
          </a:xfrm>
          <a:prstGeom prst="rect">
            <a:avLst/>
          </a:prstGeom>
          <a:noFill/>
          <a:ln w="9525">
            <a:noFill/>
            <a:miter lim="800000"/>
            <a:headEnd/>
            <a:tailEnd/>
          </a:ln>
        </p:spPr>
      </p:pic>
      <p:sp>
        <p:nvSpPr>
          <p:cNvPr id="40962" name="Rectangle 3"/>
          <p:cNvSpPr>
            <a:spLocks noGrp="1" noChangeArrowheads="1"/>
          </p:cNvSpPr>
          <p:nvPr>
            <p:ph type="body" idx="1"/>
          </p:nvPr>
        </p:nvSpPr>
        <p:spPr>
          <a:xfrm>
            <a:off x="422275" y="884238"/>
            <a:ext cx="8534400" cy="5222272"/>
          </a:xfrm>
        </p:spPr>
        <p:txBody>
          <a:bodyPr>
            <a:normAutofit lnSpcReduction="10000"/>
          </a:bodyPr>
          <a:lstStyle/>
          <a:p>
            <a:pPr>
              <a:spcBef>
                <a:spcPct val="0"/>
              </a:spcBef>
            </a:pPr>
            <a:r>
              <a:rPr dirty="0"/>
              <a:t>On the right and left sides, the </a:t>
            </a:r>
            <a:r>
              <a:rPr dirty="0" err="1"/>
              <a:t>os</a:t>
            </a:r>
            <a:r>
              <a:rPr dirty="0"/>
              <a:t> </a:t>
            </a:r>
            <a:r>
              <a:rPr dirty="0" err="1"/>
              <a:t>coxae</a:t>
            </a:r>
            <a:r>
              <a:rPr dirty="0"/>
              <a:t> are joined posteriorly to the sacrum, and anteriorly to one another at the </a:t>
            </a:r>
            <a:r>
              <a:rPr b="1" dirty="0"/>
              <a:t>pubic symphysis </a:t>
            </a:r>
            <a:r>
              <a:rPr dirty="0"/>
              <a:t>(made of fibrocartilage).</a:t>
            </a:r>
          </a:p>
          <a:p>
            <a:pPr lvl="1">
              <a:spcBef>
                <a:spcPct val="0"/>
              </a:spcBef>
            </a:pPr>
            <a:r>
              <a:rPr dirty="0"/>
              <a:t>The free part of the lower </a:t>
            </a:r>
          </a:p>
          <a:p>
            <a:pPr lvl="1">
              <a:spcBef>
                <a:spcPct val="0"/>
              </a:spcBef>
              <a:buFont typeface="Wingdings" pitchFamily="2" charset="2"/>
              <a:buNone/>
            </a:pPr>
            <a:r>
              <a:rPr dirty="0"/>
              <a:t>	limb below the </a:t>
            </a:r>
          </a:p>
          <a:p>
            <a:pPr lvl="1">
              <a:spcBef>
                <a:spcPct val="0"/>
              </a:spcBef>
              <a:buFont typeface="Wingdings" pitchFamily="2" charset="2"/>
              <a:buNone/>
            </a:pPr>
            <a:r>
              <a:rPr dirty="0"/>
              <a:t>	hip joint is </a:t>
            </a:r>
          </a:p>
          <a:p>
            <a:pPr lvl="1">
              <a:spcBef>
                <a:spcPct val="0"/>
              </a:spcBef>
              <a:buFont typeface="Wingdings" pitchFamily="2" charset="2"/>
              <a:buNone/>
            </a:pPr>
            <a:r>
              <a:rPr dirty="0"/>
              <a:t>	composed of 30 </a:t>
            </a:r>
          </a:p>
          <a:p>
            <a:pPr lvl="1">
              <a:spcBef>
                <a:spcPct val="0"/>
              </a:spcBef>
              <a:buFont typeface="Wingdings" pitchFamily="2" charset="2"/>
              <a:buNone/>
            </a:pPr>
            <a:r>
              <a:rPr dirty="0"/>
              <a:t>	different bones.</a:t>
            </a:r>
          </a:p>
          <a:p>
            <a:pPr>
              <a:spcBef>
                <a:spcPct val="0"/>
              </a:spcBef>
            </a:pPr>
            <a:endParaRPr dirty="0"/>
          </a:p>
        </p:txBody>
      </p:sp>
      <p:sp>
        <p:nvSpPr>
          <p:cNvPr id="29699" name="Rectangle 2"/>
          <p:cNvSpPr>
            <a:spLocks noGrp="1" noChangeArrowheads="1"/>
          </p:cNvSpPr>
          <p:nvPr>
            <p:ph type="title"/>
          </p:nvPr>
        </p:nvSpPr>
        <p:spPr/>
        <p:txBody>
          <a:bodyPr/>
          <a:lstStyle/>
          <a:p>
            <a:pPr fontAlgn="auto">
              <a:spcAft>
                <a:spcPts val="0"/>
              </a:spcAft>
              <a:defRPr/>
            </a:pPr>
            <a:r>
              <a:rPr smtClean="0"/>
              <a:t>The Pelvic Girdle</a:t>
            </a:r>
          </a:p>
        </p:txBody>
      </p:sp>
    </p:spTree>
    <p:extLst>
      <p:ext uri="{BB962C8B-B14F-4D97-AF65-F5344CB8AC3E}">
        <p14:creationId xmlns:p14="http://schemas.microsoft.com/office/powerpoint/2010/main" val="30562195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Hip pointer</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396509" y="731520"/>
            <a:ext cx="4564611" cy="1522153"/>
          </a:xfrm>
          <a:prstGeom prst="wedgeRoundRectCallout">
            <a:avLst>
              <a:gd name="adj1" fmla="val 23412"/>
              <a:gd name="adj2" fmla="val 280328"/>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800" dirty="0">
                <a:solidFill>
                  <a:schemeClr val="tx1"/>
                </a:solidFill>
              </a:rPr>
              <a:t>A hip pointer is a contusion, or bruise, of the iliac crest, the bone along the brim of the pelvis, and its surrounding structures. </a:t>
            </a:r>
          </a:p>
          <a:p>
            <a:pPr algn="ctr">
              <a:defRPr/>
            </a:pPr>
            <a:endParaRPr lang="en-US" sz="1800" dirty="0">
              <a:solidFill>
                <a:schemeClr val="tx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785" y="796159"/>
            <a:ext cx="3924944" cy="269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89" y="2775526"/>
            <a:ext cx="2812473" cy="2109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982" y="4763426"/>
            <a:ext cx="3469409" cy="177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56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6" descr="pap13_fig_08_09lect02.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273550" y="3305175"/>
            <a:ext cx="4725988" cy="3144838"/>
          </a:xfrm>
          <a:prstGeom prst="rect">
            <a:avLst/>
          </a:prstGeom>
          <a:noFill/>
          <a:ln w="9525">
            <a:noFill/>
            <a:miter lim="800000"/>
            <a:headEnd/>
            <a:tailEnd/>
          </a:ln>
        </p:spPr>
      </p:pic>
      <p:sp>
        <p:nvSpPr>
          <p:cNvPr id="32772" name="Rectangle 3"/>
          <p:cNvSpPr>
            <a:spLocks noGrp="1" noChangeArrowheads="1"/>
          </p:cNvSpPr>
          <p:nvPr>
            <p:ph type="body" idx="1"/>
          </p:nvPr>
        </p:nvSpPr>
        <p:spPr>
          <a:xfrm>
            <a:off x="406400" y="863600"/>
            <a:ext cx="8534400" cy="5791200"/>
          </a:xfrm>
        </p:spPr>
        <p:txBody>
          <a:bodyPr/>
          <a:lstStyle/>
          <a:p>
            <a:pPr>
              <a:lnSpc>
                <a:spcPct val="155000"/>
              </a:lnSpc>
              <a:spcBef>
                <a:spcPct val="0"/>
              </a:spcBef>
            </a:pPr>
            <a:r>
              <a:rPr dirty="0"/>
              <a:t>The </a:t>
            </a:r>
            <a:r>
              <a:rPr b="1" dirty="0">
                <a:solidFill>
                  <a:srgbClr val="0099CC"/>
                </a:solidFill>
              </a:rPr>
              <a:t>ilium</a:t>
            </a:r>
            <a:r>
              <a:rPr dirty="0"/>
              <a:t> is the largest of the three hip bones - it forms the superior lateral prominence of the pelvis (iliac crest):</a:t>
            </a:r>
          </a:p>
          <a:p>
            <a:pPr lvl="1">
              <a:lnSpc>
                <a:spcPct val="155000"/>
              </a:lnSpc>
              <a:spcBef>
                <a:spcPct val="0"/>
              </a:spcBef>
            </a:pPr>
            <a:r>
              <a:rPr dirty="0"/>
              <a:t>Consists of a superior </a:t>
            </a:r>
            <a:r>
              <a:rPr dirty="0" err="1"/>
              <a:t>ala</a:t>
            </a:r>
            <a:r>
              <a:rPr dirty="0"/>
              <a:t> and inferior body which forms the </a:t>
            </a:r>
            <a:r>
              <a:rPr b="1" dirty="0"/>
              <a:t>acetabulum </a:t>
            </a:r>
          </a:p>
          <a:p>
            <a:pPr lvl="1">
              <a:lnSpc>
                <a:spcPct val="155000"/>
              </a:lnSpc>
              <a:spcBef>
                <a:spcPct val="0"/>
              </a:spcBef>
              <a:buFont typeface="Wingdings" pitchFamily="2" charset="2"/>
              <a:buNone/>
            </a:pPr>
            <a:r>
              <a:rPr dirty="0"/>
              <a:t>	(the socket for the head </a:t>
            </a:r>
          </a:p>
          <a:p>
            <a:pPr lvl="1">
              <a:lnSpc>
                <a:spcPct val="155000"/>
              </a:lnSpc>
              <a:spcBef>
                <a:spcPct val="0"/>
              </a:spcBef>
              <a:buFont typeface="Wingdings" pitchFamily="2" charset="2"/>
              <a:buNone/>
            </a:pPr>
            <a:r>
              <a:rPr dirty="0"/>
              <a:t>	of the femur)</a:t>
            </a:r>
          </a:p>
          <a:p>
            <a:pPr marL="0" indent="0">
              <a:lnSpc>
                <a:spcPct val="155000"/>
              </a:lnSpc>
              <a:spcBef>
                <a:spcPct val="0"/>
              </a:spcBef>
              <a:buNone/>
            </a:pPr>
            <a:endParaRPr dirty="0"/>
          </a:p>
        </p:txBody>
      </p:sp>
      <p:sp>
        <p:nvSpPr>
          <p:cNvPr id="32771" name="Rectangle 2"/>
          <p:cNvSpPr>
            <a:spLocks noGrp="1" noChangeArrowheads="1"/>
          </p:cNvSpPr>
          <p:nvPr>
            <p:ph type="title"/>
          </p:nvPr>
        </p:nvSpPr>
        <p:spPr/>
        <p:txBody>
          <a:bodyPr/>
          <a:lstStyle/>
          <a:p>
            <a:pPr fontAlgn="auto">
              <a:spcAft>
                <a:spcPts val="0"/>
              </a:spcAft>
              <a:defRPr/>
            </a:pPr>
            <a:r>
              <a:rPr smtClean="0"/>
              <a:t>The Pelvic Girdle</a:t>
            </a:r>
          </a:p>
        </p:txBody>
      </p:sp>
    </p:spTree>
    <p:extLst>
      <p:ext uri="{BB962C8B-B14F-4D97-AF65-F5344CB8AC3E}">
        <p14:creationId xmlns:p14="http://schemas.microsoft.com/office/powerpoint/2010/main" val="12379247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31746" name="Picture 2" descr="http://www.freakingnews.com/pictures/74000/The-Operation-Game-by-Rembrandt-74090.jpg"/>
          <p:cNvPicPr>
            <a:picLocks noChangeAspect="1" noChangeArrowheads="1"/>
          </p:cNvPicPr>
          <p:nvPr/>
        </p:nvPicPr>
        <p:blipFill>
          <a:blip r:embed="rId2" cstate="print">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997"/>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Bone grafting</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3699803" y="731520"/>
            <a:ext cx="5261317" cy="5106572"/>
          </a:xfrm>
          <a:prstGeom prst="wedgeRoundRectCallout">
            <a:avLst>
              <a:gd name="adj1" fmla="val 31633"/>
              <a:gd name="adj2" fmla="val 5520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800" b="1" dirty="0" smtClean="0">
                <a:solidFill>
                  <a:schemeClr val="tx1"/>
                </a:solidFill>
              </a:rPr>
              <a:t>Bone grafting</a:t>
            </a:r>
            <a:r>
              <a:rPr lang="en-US" sz="1800" dirty="0" smtClean="0">
                <a:solidFill>
                  <a:schemeClr val="tx1"/>
                </a:solidFill>
              </a:rPr>
              <a:t> is a surgical procedure that replaces missing bone in order to repair bone fractures that are extremely complex, pose a significant health risk to the patient, or fail to heal properly.</a:t>
            </a:r>
          </a:p>
          <a:p>
            <a:r>
              <a:rPr lang="en-US" sz="1800" dirty="0" smtClean="0">
                <a:solidFill>
                  <a:schemeClr val="tx1"/>
                </a:solidFill>
              </a:rPr>
              <a:t>Bone generally has the ability to regenerate completely but requires a very small fracture space or some sort of scaffold to do so. Bone grafts may be </a:t>
            </a:r>
            <a:r>
              <a:rPr lang="en-US" sz="1800" dirty="0" err="1" smtClean="0">
                <a:solidFill>
                  <a:schemeClr val="tx1"/>
                </a:solidFill>
              </a:rPr>
              <a:t>autologous</a:t>
            </a:r>
            <a:r>
              <a:rPr lang="en-US" sz="1800" dirty="0" smtClean="0">
                <a:solidFill>
                  <a:schemeClr val="tx1"/>
                </a:solidFill>
              </a:rPr>
              <a:t> (bone harvested from the patient’s own body, often from the iliac crest), allograft (cadaveric bone usually obtained from a bone bank), or synthetic (often made of </a:t>
            </a:r>
            <a:r>
              <a:rPr lang="en-US" sz="1800" dirty="0" err="1" smtClean="0">
                <a:solidFill>
                  <a:schemeClr val="tx1"/>
                </a:solidFill>
                <a:hlinkClick r:id="rId3" tooltip="Hydroxyapatite"/>
              </a:rPr>
              <a:t>hydroxyapatite</a:t>
            </a:r>
            <a:r>
              <a:rPr lang="en-US" sz="1800" dirty="0" smtClean="0">
                <a:solidFill>
                  <a:schemeClr val="tx1"/>
                </a:solidFill>
              </a:rPr>
              <a:t> or other naturally occurring and biocompatible substances) with similar mechanical properties to bone. Most bone grafts are expected to be reabsorbed and replaced as the natural bone heals over a few months’ time.</a:t>
            </a:r>
          </a:p>
          <a:p>
            <a:pPr algn="ctr">
              <a:defRPr/>
            </a:pPr>
            <a:endParaRPr lang="en-US" sz="1800" dirty="0">
              <a:solidFill>
                <a:schemeClr val="tx1"/>
              </a:solidFill>
              <a:effectLst>
                <a:outerShdw blurRad="38100" dist="38100" dir="2700000" algn="tl">
                  <a:srgbClr val="000000">
                    <a:alpha val="43137"/>
                  </a:srgbClr>
                </a:outerShdw>
              </a:effectLst>
            </a:endParaRPr>
          </a:p>
        </p:txBody>
      </p:sp>
      <p:pic>
        <p:nvPicPr>
          <p:cNvPr id="201730" name="Picture 2" descr="http://1.bp.blogspot.com/-rfXAlQjtrpI/Tcw2dLp0JPI/AAAAAAAAC6w/ihNlrG1H5o0/s400/bone+graft.jpg"/>
          <p:cNvPicPr>
            <a:picLocks noChangeAspect="1" noChangeArrowheads="1"/>
          </p:cNvPicPr>
          <p:nvPr/>
        </p:nvPicPr>
        <p:blipFill>
          <a:blip r:embed="rId4" cstate="print"/>
          <a:srcRect/>
          <a:stretch>
            <a:fillRect/>
          </a:stretch>
        </p:blipFill>
        <p:spPr bwMode="auto">
          <a:xfrm>
            <a:off x="282184" y="1153552"/>
            <a:ext cx="3337753" cy="2672862"/>
          </a:xfrm>
          <a:prstGeom prst="rect">
            <a:avLst/>
          </a:prstGeom>
          <a:ln>
            <a:noFill/>
          </a:ln>
          <a:effectLst>
            <a:outerShdw blurRad="292100" dist="139700" dir="2700000" algn="tl" rotWithShape="0">
              <a:srgbClr val="333333">
                <a:alpha val="65000"/>
              </a:srgbClr>
            </a:outerShdw>
          </a:effectLst>
        </p:spPr>
      </p:pic>
      <p:pic>
        <p:nvPicPr>
          <p:cNvPr id="201732" name="Picture 4" descr="http://www.centralmarylandoms.com/img/socket-grafting_image.jpg"/>
          <p:cNvPicPr>
            <a:picLocks noChangeAspect="1" noChangeArrowheads="1"/>
          </p:cNvPicPr>
          <p:nvPr/>
        </p:nvPicPr>
        <p:blipFill>
          <a:blip r:embed="rId5" cstate="print"/>
          <a:srcRect/>
          <a:stretch>
            <a:fillRect/>
          </a:stretch>
        </p:blipFill>
        <p:spPr bwMode="auto">
          <a:xfrm>
            <a:off x="84408" y="4614203"/>
            <a:ext cx="3914775" cy="1905000"/>
          </a:xfrm>
          <a:prstGeom prst="rect">
            <a:avLst/>
          </a:prstGeom>
          <a:noFill/>
        </p:spPr>
      </p:pic>
    </p:spTree>
    <p:extLst>
      <p:ext uri="{BB962C8B-B14F-4D97-AF65-F5344CB8AC3E}">
        <p14:creationId xmlns:p14="http://schemas.microsoft.com/office/powerpoint/2010/main" val="1757219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1730"/>
                                        </p:tgtEl>
                                        <p:attrNameLst>
                                          <p:attrName>style.visibility</p:attrName>
                                        </p:attrNameLst>
                                      </p:cBhvr>
                                      <p:to>
                                        <p:strVal val="visible"/>
                                      </p:to>
                                    </p:set>
                                    <p:animEffect transition="in" filter="fade">
                                      <p:cBhvr>
                                        <p:cTn id="17" dur="2000"/>
                                        <p:tgtEl>
                                          <p:spTgt spid="2017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1732"/>
                                        </p:tgtEl>
                                        <p:attrNameLst>
                                          <p:attrName>style.visibility</p:attrName>
                                        </p:attrNameLst>
                                      </p:cBhvr>
                                      <p:to>
                                        <p:strVal val="visible"/>
                                      </p:to>
                                    </p:set>
                                    <p:animEffect transition="in" filter="fade">
                                      <p:cBhvr>
                                        <p:cTn id="22" dur="20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pap13_fig_08_09lect03.jpg"/>
          <p:cNvPicPr>
            <a:picLocks noChangeAspect="1"/>
          </p:cNvPicPr>
          <p:nvPr/>
        </p:nvPicPr>
        <p:blipFill>
          <a:blip r:embed="rId3" cstate="print"/>
          <a:srcRect/>
          <a:stretch>
            <a:fillRect/>
          </a:stretch>
        </p:blipFill>
        <p:spPr bwMode="auto">
          <a:xfrm>
            <a:off x="3989388" y="2997200"/>
            <a:ext cx="4892675" cy="3498850"/>
          </a:xfrm>
          <a:prstGeom prst="rect">
            <a:avLst/>
          </a:prstGeom>
          <a:noFill/>
          <a:ln w="9525">
            <a:noFill/>
            <a:miter lim="800000"/>
            <a:headEnd/>
            <a:tailEnd/>
          </a:ln>
        </p:spPr>
      </p:pic>
      <p:sp>
        <p:nvSpPr>
          <p:cNvPr id="33795" name="Rectangle 2"/>
          <p:cNvSpPr>
            <a:spLocks noGrp="1" noChangeArrowheads="1"/>
          </p:cNvSpPr>
          <p:nvPr>
            <p:ph type="title"/>
          </p:nvPr>
        </p:nvSpPr>
        <p:spPr/>
        <p:txBody>
          <a:bodyPr/>
          <a:lstStyle/>
          <a:p>
            <a:pPr fontAlgn="auto">
              <a:spcAft>
                <a:spcPts val="0"/>
              </a:spcAft>
              <a:defRPr/>
            </a:pPr>
            <a:r>
              <a:rPr smtClean="0"/>
              <a:t>The Pelvic Girdle</a:t>
            </a:r>
          </a:p>
        </p:txBody>
      </p:sp>
      <p:sp>
        <p:nvSpPr>
          <p:cNvPr id="45059" name="Rectangle 3"/>
          <p:cNvSpPr>
            <a:spLocks noGrp="1" noChangeArrowheads="1"/>
          </p:cNvSpPr>
          <p:nvPr>
            <p:ph type="body" idx="1"/>
          </p:nvPr>
        </p:nvSpPr>
        <p:spPr>
          <a:xfrm>
            <a:off x="446088" y="847725"/>
            <a:ext cx="8316912" cy="5791200"/>
          </a:xfrm>
        </p:spPr>
        <p:txBody>
          <a:bodyPr/>
          <a:lstStyle/>
          <a:p>
            <a:pPr>
              <a:spcBef>
                <a:spcPct val="0"/>
              </a:spcBef>
            </a:pPr>
            <a:r>
              <a:rPr dirty="0"/>
              <a:t>The </a:t>
            </a:r>
            <a:r>
              <a:rPr b="1" dirty="0">
                <a:solidFill>
                  <a:srgbClr val="0099CC"/>
                </a:solidFill>
              </a:rPr>
              <a:t>ischium</a:t>
            </a:r>
            <a:r>
              <a:rPr dirty="0"/>
              <a:t> constitutes the inferior and posterior part of the hip bone.</a:t>
            </a:r>
          </a:p>
          <a:p>
            <a:pPr lvl="1">
              <a:spcBef>
                <a:spcPct val="0"/>
              </a:spcBef>
            </a:pPr>
            <a:r>
              <a:rPr sz="2400" dirty="0"/>
              <a:t>Its most prominent feature is the </a:t>
            </a:r>
            <a:r>
              <a:rPr sz="2400" dirty="0" err="1"/>
              <a:t>ischial</a:t>
            </a:r>
            <a:r>
              <a:rPr sz="2400" dirty="0"/>
              <a:t> tuberosity - the part that meets </a:t>
            </a:r>
          </a:p>
          <a:p>
            <a:pPr lvl="1">
              <a:spcBef>
                <a:spcPct val="0"/>
              </a:spcBef>
              <a:buFont typeface="Wingdings" pitchFamily="2" charset="2"/>
              <a:buNone/>
            </a:pPr>
            <a:r>
              <a:rPr sz="2400" dirty="0"/>
              <a:t>	the chair when </a:t>
            </a:r>
          </a:p>
          <a:p>
            <a:pPr lvl="1">
              <a:spcBef>
                <a:spcPct val="0"/>
              </a:spcBef>
              <a:buFont typeface="Wingdings" pitchFamily="2" charset="2"/>
              <a:buNone/>
            </a:pPr>
            <a:r>
              <a:rPr sz="2400" dirty="0"/>
              <a:t>	you are sitting</a:t>
            </a:r>
            <a:r>
              <a:rPr sz="2400" dirty="0" smtClean="0"/>
              <a:t>.  </a:t>
            </a:r>
            <a:endParaRPr sz="1800" dirty="0"/>
          </a:p>
        </p:txBody>
      </p:sp>
      <p:sp>
        <p:nvSpPr>
          <p:cNvPr id="3" name="Rounded Rectangular Callout 2"/>
          <p:cNvSpPr/>
          <p:nvPr/>
        </p:nvSpPr>
        <p:spPr>
          <a:xfrm>
            <a:off x="262758" y="4971392"/>
            <a:ext cx="3621526" cy="1250731"/>
          </a:xfrm>
          <a:prstGeom prst="wedgeRoundRectCallout">
            <a:avLst>
              <a:gd name="adj1" fmla="val 94964"/>
              <a:gd name="adj2" fmla="val 39811"/>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rPr>
              <a:t>(this is what people </a:t>
            </a:r>
            <a:r>
              <a:rPr lang="en-US" sz="2000" dirty="0" smtClean="0">
                <a:solidFill>
                  <a:schemeClr val="tx2">
                    <a:lumMod val="75000"/>
                  </a:schemeClr>
                </a:solidFill>
              </a:rPr>
              <a:t>are </a:t>
            </a:r>
            <a:r>
              <a:rPr lang="en-US" sz="2000" dirty="0">
                <a:solidFill>
                  <a:schemeClr val="tx2">
                    <a:lumMod val="75000"/>
                  </a:schemeClr>
                </a:solidFill>
              </a:rPr>
              <a:t>complaining about when you sit on them and they say you have a bony butt!)</a:t>
            </a:r>
          </a:p>
        </p:txBody>
      </p:sp>
    </p:spTree>
    <p:extLst>
      <p:ext uri="{BB962C8B-B14F-4D97-AF65-F5344CB8AC3E}">
        <p14:creationId xmlns:p14="http://schemas.microsoft.com/office/powerpoint/2010/main" val="13147398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smtClean="0"/>
              <a:t>The Pelvic Girdle</a:t>
            </a:r>
          </a:p>
        </p:txBody>
      </p:sp>
      <p:sp>
        <p:nvSpPr>
          <p:cNvPr id="47106" name="Rectangle 3"/>
          <p:cNvSpPr>
            <a:spLocks noGrp="1" noChangeArrowheads="1"/>
          </p:cNvSpPr>
          <p:nvPr>
            <p:ph type="body" idx="1"/>
          </p:nvPr>
        </p:nvSpPr>
        <p:spPr>
          <a:xfrm>
            <a:off x="446088" y="847725"/>
            <a:ext cx="8316912" cy="3876675"/>
          </a:xfrm>
        </p:spPr>
        <p:txBody>
          <a:bodyPr/>
          <a:lstStyle/>
          <a:p>
            <a:pPr>
              <a:spcBef>
                <a:spcPct val="0"/>
              </a:spcBef>
            </a:pPr>
            <a:r>
              <a:rPr dirty="0"/>
              <a:t>The </a:t>
            </a:r>
            <a:r>
              <a:rPr b="1" dirty="0">
                <a:solidFill>
                  <a:srgbClr val="0099CC"/>
                </a:solidFill>
              </a:rPr>
              <a:t>pubis</a:t>
            </a:r>
            <a:r>
              <a:rPr dirty="0"/>
              <a:t>  is the anterior and inferior part of the hip bone.</a:t>
            </a:r>
          </a:p>
          <a:p>
            <a:pPr lvl="1">
              <a:spcBef>
                <a:spcPct val="0"/>
              </a:spcBef>
            </a:pPr>
            <a:r>
              <a:rPr sz="2400" dirty="0"/>
              <a:t>It has superior and </a:t>
            </a:r>
          </a:p>
          <a:p>
            <a:pPr lvl="1">
              <a:spcBef>
                <a:spcPct val="0"/>
              </a:spcBef>
              <a:buFont typeface="Wingdings" pitchFamily="2" charset="2"/>
              <a:buNone/>
            </a:pPr>
            <a:r>
              <a:rPr sz="2400" dirty="0"/>
              <a:t>	inferior rami and </a:t>
            </a:r>
          </a:p>
          <a:p>
            <a:pPr lvl="1">
              <a:spcBef>
                <a:spcPct val="0"/>
              </a:spcBef>
              <a:buFont typeface="Wingdings" pitchFamily="2" charset="2"/>
              <a:buNone/>
            </a:pPr>
            <a:r>
              <a:rPr sz="2400" dirty="0"/>
              <a:t>	a body.</a:t>
            </a:r>
          </a:p>
        </p:txBody>
      </p:sp>
      <p:pic>
        <p:nvPicPr>
          <p:cNvPr id="47107" name="Picture 6" descr="pap13_fig_08_09lect04.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473450" y="2573338"/>
            <a:ext cx="5497513" cy="3932237"/>
          </a:xfrm>
          <a:prstGeom prst="rect">
            <a:avLst/>
          </a:prstGeom>
          <a:noFill/>
          <a:ln w="9525">
            <a:noFill/>
            <a:miter lim="800000"/>
            <a:headEnd/>
            <a:tailEnd/>
          </a:ln>
        </p:spPr>
      </p:pic>
    </p:spTree>
    <p:extLst>
      <p:ext uri="{BB962C8B-B14F-4D97-AF65-F5344CB8AC3E}">
        <p14:creationId xmlns:p14="http://schemas.microsoft.com/office/powerpoint/2010/main" val="13698868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fontAlgn="auto">
              <a:spcAft>
                <a:spcPts val="0"/>
              </a:spcAft>
              <a:defRPr/>
            </a:pPr>
            <a:r>
              <a:rPr smtClean="0"/>
              <a:t>The Pelvic Girdle</a:t>
            </a:r>
          </a:p>
        </p:txBody>
      </p:sp>
      <p:sp>
        <p:nvSpPr>
          <p:cNvPr id="49154" name="Rectangle 3"/>
          <p:cNvSpPr>
            <a:spLocks noGrp="1" noChangeArrowheads="1"/>
          </p:cNvSpPr>
          <p:nvPr>
            <p:ph type="body" idx="1"/>
          </p:nvPr>
        </p:nvSpPr>
        <p:spPr>
          <a:xfrm>
            <a:off x="0" y="951959"/>
            <a:ext cx="8870730" cy="1677264"/>
          </a:xfrm>
        </p:spPr>
        <p:txBody>
          <a:bodyPr>
            <a:normAutofit/>
          </a:bodyPr>
          <a:lstStyle/>
          <a:p>
            <a:pPr>
              <a:spcBef>
                <a:spcPct val="0"/>
              </a:spcBef>
            </a:pPr>
            <a:r>
              <a:rPr sz="2000" dirty="0"/>
              <a:t>The </a:t>
            </a:r>
            <a:r>
              <a:rPr sz="2000" b="1" dirty="0"/>
              <a:t>pelvic brim </a:t>
            </a:r>
            <a:r>
              <a:rPr sz="2000" dirty="0"/>
              <a:t>is a line from the sacral promontory to the upper part of the pubic symphysis.</a:t>
            </a:r>
          </a:p>
          <a:p>
            <a:pPr lvl="1">
              <a:spcBef>
                <a:spcPct val="0"/>
              </a:spcBef>
              <a:buFont typeface="Wingdings" pitchFamily="2" charset="2"/>
              <a:buNone/>
            </a:pPr>
            <a:endParaRPr sz="2400" dirty="0"/>
          </a:p>
        </p:txBody>
      </p:sp>
      <p:pic>
        <p:nvPicPr>
          <p:cNvPr id="49155" name="Picture 4" descr="pap13_fig_08_11a.jpg"/>
          <p:cNvPicPr>
            <a:picLocks noChangeAspect="1"/>
          </p:cNvPicPr>
          <p:nvPr/>
        </p:nvPicPr>
        <p:blipFill>
          <a:blip r:embed="rId3" cstate="print">
            <a:clrChange>
              <a:clrFrom>
                <a:srgbClr val="FFFFFF"/>
              </a:clrFrom>
              <a:clrTo>
                <a:srgbClr val="FFFFFF">
                  <a:alpha val="0"/>
                </a:srgbClr>
              </a:clrTo>
            </a:clrChange>
          </a:blip>
          <a:srcRect b="4897"/>
          <a:stretch>
            <a:fillRect/>
          </a:stretch>
        </p:blipFill>
        <p:spPr bwMode="auto">
          <a:xfrm>
            <a:off x="411464" y="3626842"/>
            <a:ext cx="5716587" cy="2781300"/>
          </a:xfrm>
          <a:prstGeom prst="rect">
            <a:avLst/>
          </a:prstGeom>
          <a:noFill/>
          <a:ln w="9525">
            <a:noFill/>
            <a:miter lim="800000"/>
            <a:headEnd/>
            <a:tailEnd/>
          </a:ln>
        </p:spPr>
      </p:pic>
      <p:sp>
        <p:nvSpPr>
          <p:cNvPr id="2" name="Rectangle 1"/>
          <p:cNvSpPr/>
          <p:nvPr/>
        </p:nvSpPr>
        <p:spPr>
          <a:xfrm>
            <a:off x="5134303" y="2166767"/>
            <a:ext cx="3736427" cy="1323439"/>
          </a:xfrm>
          <a:prstGeom prst="rect">
            <a:avLst/>
          </a:prstGeom>
        </p:spPr>
        <p:txBody>
          <a:bodyPr wrap="square">
            <a:spAutoFit/>
          </a:bodyPr>
          <a:lstStyle/>
          <a:p>
            <a:pPr lvl="1"/>
            <a:r>
              <a:rPr lang="en-US" sz="2000" dirty="0">
                <a:latin typeface="Times New Roman" panose="02020603050405020304" pitchFamily="18" charset="0"/>
                <a:cs typeface="Times New Roman" panose="02020603050405020304" pitchFamily="18" charset="0"/>
              </a:rPr>
              <a:t>The </a:t>
            </a:r>
            <a:r>
              <a:rPr lang="en-US" sz="2000" b="1" dirty="0">
                <a:solidFill>
                  <a:schemeClr val="accent4">
                    <a:lumMod val="75000"/>
                  </a:schemeClr>
                </a:solidFill>
                <a:latin typeface="Times New Roman" panose="02020603050405020304" pitchFamily="18" charset="0"/>
                <a:cs typeface="Times New Roman" panose="02020603050405020304" pitchFamily="18" charset="0"/>
              </a:rPr>
              <a:t>true pelvis </a:t>
            </a:r>
            <a:r>
              <a:rPr lang="en-US" sz="2000" dirty="0">
                <a:latin typeface="Times New Roman" panose="02020603050405020304" pitchFamily="18" charset="0"/>
                <a:cs typeface="Times New Roman" panose="02020603050405020304" pitchFamily="18" charset="0"/>
              </a:rPr>
              <a:t>is the bony pelvis inferior to the pelvic brim.  It has an inlet, an outlet and a cavity.</a:t>
            </a:r>
          </a:p>
        </p:txBody>
      </p:sp>
      <p:sp>
        <p:nvSpPr>
          <p:cNvPr id="3" name="Rectangle 2"/>
          <p:cNvSpPr/>
          <p:nvPr/>
        </p:nvSpPr>
        <p:spPr>
          <a:xfrm>
            <a:off x="278523" y="2166768"/>
            <a:ext cx="4945117" cy="1323439"/>
          </a:xfrm>
          <a:prstGeom prst="rect">
            <a:avLst/>
          </a:prstGeom>
        </p:spPr>
        <p:txBody>
          <a:bodyPr wrap="square">
            <a:spAutoFit/>
          </a:bodyPr>
          <a:lstStyle/>
          <a:p>
            <a:pPr marL="625475" lvl="1" indent="-336550">
              <a:buClr>
                <a:srgbClr val="1D28FF"/>
              </a:buClr>
              <a:buSzPct val="90000"/>
              <a:buFont typeface="Wingdings" pitchFamily="2" charset="2"/>
              <a:buChar char="§"/>
            </a:pPr>
            <a:r>
              <a:rPr lang="en-US" sz="2000" dirty="0">
                <a:solidFill>
                  <a:prstClr val="black"/>
                </a:solidFill>
                <a:latin typeface="Sylfaen" pitchFamily="18" charset="0"/>
              </a:rPr>
              <a:t>The </a:t>
            </a:r>
            <a:r>
              <a:rPr lang="en-US" sz="2000" b="1" dirty="0">
                <a:solidFill>
                  <a:srgbClr val="0099CC"/>
                </a:solidFill>
                <a:latin typeface="Sylfaen" pitchFamily="18" charset="0"/>
              </a:rPr>
              <a:t>false pelvis </a:t>
            </a:r>
            <a:r>
              <a:rPr lang="en-US" sz="2000" dirty="0">
                <a:solidFill>
                  <a:prstClr val="black"/>
                </a:solidFill>
                <a:latin typeface="Sylfaen" pitchFamily="18" charset="0"/>
              </a:rPr>
              <a:t>lies above this line.  It contains no pelvic organs except the urinary bladder (when full) and the uterus during pregnancy.</a:t>
            </a:r>
          </a:p>
        </p:txBody>
      </p:sp>
      <p:sp>
        <p:nvSpPr>
          <p:cNvPr id="4" name="Oval 3"/>
          <p:cNvSpPr/>
          <p:nvPr/>
        </p:nvSpPr>
        <p:spPr>
          <a:xfrm>
            <a:off x="278523" y="4850780"/>
            <a:ext cx="948111" cy="42374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4291128"/>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705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fontAlgn="auto">
              <a:spcAft>
                <a:spcPts val="0"/>
              </a:spcAft>
              <a:defRPr/>
            </a:pPr>
            <a:r>
              <a:rPr smtClean="0"/>
              <a:t>Types of Bones</a:t>
            </a:r>
            <a:endParaRPr/>
          </a:p>
        </p:txBody>
      </p:sp>
      <p:sp>
        <p:nvSpPr>
          <p:cNvPr id="35843" name="Rectangle 3"/>
          <p:cNvSpPr>
            <a:spLocks noGrp="1" noChangeArrowheads="1"/>
          </p:cNvSpPr>
          <p:nvPr>
            <p:ph idx="1"/>
          </p:nvPr>
        </p:nvSpPr>
        <p:spPr>
          <a:xfrm>
            <a:off x="446088" y="919163"/>
            <a:ext cx="8534400" cy="5791200"/>
          </a:xfrm>
        </p:spPr>
        <p:txBody>
          <a:bodyPr rtlCol="0"/>
          <a:lstStyle/>
          <a:p>
            <a:pPr marL="288925" lvl="1" indent="-288925" fontAlgn="auto">
              <a:lnSpc>
                <a:spcPct val="170000"/>
              </a:lnSpc>
              <a:spcAft>
                <a:spcPts val="0"/>
              </a:spcAft>
              <a:buClr>
                <a:srgbClr val="0099CC"/>
              </a:buClr>
              <a:buSzPct val="70000"/>
              <a:buFont typeface="Wingdings" pitchFamily="2" charset="2"/>
              <a:buChar char="Ø"/>
              <a:defRPr/>
            </a:pPr>
            <a:r>
              <a:rPr b="1">
                <a:solidFill>
                  <a:srgbClr val="0099CC"/>
                </a:solidFill>
              </a:rPr>
              <a:t>Sutural bones, </a:t>
            </a:r>
            <a:r>
              <a:t>also known as </a:t>
            </a:r>
            <a:r>
              <a:rPr/>
              <a:t>Wormian bones</a:t>
            </a:r>
            <a:r>
              <a:t>, are small extra bone plates </a:t>
            </a:r>
            <a:r>
              <a:rPr/>
              <a:t>located </a:t>
            </a:r>
          </a:p>
          <a:p>
            <a:pPr marL="288925" lvl="1" indent="-288925" fontAlgn="auto">
              <a:lnSpc>
                <a:spcPct val="170000"/>
              </a:lnSpc>
              <a:spcAft>
                <a:spcPts val="0"/>
              </a:spcAft>
              <a:buClr>
                <a:srgbClr val="0099CC"/>
              </a:buClr>
              <a:buSzPct val="70000"/>
              <a:buFont typeface="Wingdings" pitchFamily="2" charset="2"/>
              <a:buNone/>
              <a:defRPr/>
            </a:pPr>
            <a:r>
              <a:rPr/>
              <a:t>	</a:t>
            </a:r>
            <a:r>
              <a:t>within the sutures </a:t>
            </a:r>
            <a:r>
              <a:rPr/>
              <a:t>of </a:t>
            </a:r>
          </a:p>
          <a:p>
            <a:pPr marL="288925" lvl="1" indent="-288925" fontAlgn="auto">
              <a:lnSpc>
                <a:spcPct val="170000"/>
              </a:lnSpc>
              <a:spcAft>
                <a:spcPts val="0"/>
              </a:spcAft>
              <a:buClr>
                <a:srgbClr val="0099CC"/>
              </a:buClr>
              <a:buSzPct val="70000"/>
              <a:buFont typeface="Wingdings" pitchFamily="2" charset="2"/>
              <a:buNone/>
              <a:defRPr/>
            </a:pPr>
            <a:r>
              <a:rPr/>
              <a:t>	</a:t>
            </a:r>
            <a:r>
              <a:t>cranial bones.</a:t>
            </a:r>
          </a:p>
          <a:p>
            <a:pPr lvl="1" fontAlgn="auto">
              <a:lnSpc>
                <a:spcPct val="170000"/>
              </a:lnSpc>
              <a:spcAft>
                <a:spcPts val="0"/>
              </a:spcAft>
              <a:defRPr/>
            </a:pPr>
            <a:r>
              <a:t>These are found as </a:t>
            </a:r>
          </a:p>
          <a:p>
            <a:pPr lvl="1" fontAlgn="auto">
              <a:lnSpc>
                <a:spcPct val="170000"/>
              </a:lnSpc>
              <a:spcAft>
                <a:spcPts val="0"/>
              </a:spcAft>
              <a:buFont typeface="Wingdings" pitchFamily="2" charset="2"/>
              <a:buNone/>
              <a:defRPr/>
            </a:pPr>
            <a:r>
              <a:rPr/>
              <a:t>	</a:t>
            </a:r>
            <a:r>
              <a:t>isolated examples, and </a:t>
            </a:r>
          </a:p>
          <a:p>
            <a:pPr lvl="1" fontAlgn="auto">
              <a:lnSpc>
                <a:spcPct val="170000"/>
              </a:lnSpc>
              <a:spcAft>
                <a:spcPts val="0"/>
              </a:spcAft>
              <a:buFont typeface="Wingdings" pitchFamily="2" charset="2"/>
              <a:buNone/>
              <a:defRPr/>
            </a:pPr>
            <a:r>
              <a:rPr/>
              <a:t>	</a:t>
            </a:r>
            <a:r>
              <a:t>although unusual, they </a:t>
            </a:r>
          </a:p>
          <a:p>
            <a:pPr lvl="1" fontAlgn="auto">
              <a:lnSpc>
                <a:spcPct val="170000"/>
              </a:lnSpc>
              <a:spcAft>
                <a:spcPts val="0"/>
              </a:spcAft>
              <a:buFont typeface="Wingdings" pitchFamily="2" charset="2"/>
              <a:buNone/>
              <a:defRPr/>
            </a:pPr>
            <a:r>
              <a:rPr/>
              <a:t>	</a:t>
            </a:r>
            <a:r>
              <a:t>are not rare.</a:t>
            </a:r>
          </a:p>
          <a:p>
            <a:pPr fontAlgn="auto">
              <a:lnSpc>
                <a:spcPct val="170000"/>
              </a:lnSpc>
              <a:spcAft>
                <a:spcPts val="0"/>
              </a:spcAft>
              <a:defRPr/>
            </a:pPr>
            <a:endParaRPr/>
          </a:p>
        </p:txBody>
      </p:sp>
      <p:pic>
        <p:nvPicPr>
          <p:cNvPr id="17411" name="Picture 4" descr="pap13_fig_07_06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800600" y="1828800"/>
            <a:ext cx="3962400" cy="466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descr="pap13_fig_08_11blect.jpg"/>
          <p:cNvPicPr>
            <a:picLocks noChangeAspect="1"/>
          </p:cNvPicPr>
          <p:nvPr/>
        </p:nvPicPr>
        <p:blipFill>
          <a:blip r:embed="rId2" cstate="print"/>
          <a:srcRect/>
          <a:stretch>
            <a:fillRect/>
          </a:stretch>
        </p:blipFill>
        <p:spPr bwMode="auto">
          <a:xfrm>
            <a:off x="3457575" y="2547938"/>
            <a:ext cx="5526088" cy="3736975"/>
          </a:xfrm>
          <a:prstGeom prst="rect">
            <a:avLst/>
          </a:prstGeom>
          <a:noFill/>
          <a:ln w="9525">
            <a:noFill/>
            <a:miter lim="800000"/>
            <a:headEnd/>
            <a:tailEnd/>
          </a:ln>
        </p:spPr>
      </p:pic>
      <p:sp>
        <p:nvSpPr>
          <p:cNvPr id="51202" name="Content Placeholder 6"/>
          <p:cNvSpPr>
            <a:spLocks noGrp="1"/>
          </p:cNvSpPr>
          <p:nvPr>
            <p:ph idx="1"/>
          </p:nvPr>
        </p:nvSpPr>
        <p:spPr>
          <a:xfrm>
            <a:off x="446088" y="919163"/>
            <a:ext cx="8534400" cy="5791200"/>
          </a:xfrm>
        </p:spPr>
        <p:txBody>
          <a:bodyPr/>
          <a:lstStyle/>
          <a:p>
            <a:pPr lvl="1">
              <a:spcBef>
                <a:spcPct val="0"/>
              </a:spcBef>
            </a:pPr>
            <a:r>
              <a:rPr dirty="0" smtClean="0"/>
              <a:t>The </a:t>
            </a:r>
            <a:r>
              <a:rPr dirty="0"/>
              <a:t>pelvic axis </a:t>
            </a:r>
          </a:p>
          <a:p>
            <a:pPr lvl="1">
              <a:spcBef>
                <a:spcPct val="0"/>
              </a:spcBef>
              <a:buFont typeface="Wingdings" pitchFamily="2" charset="2"/>
              <a:buNone/>
            </a:pPr>
            <a:r>
              <a:rPr dirty="0"/>
              <a:t>	is the path of </a:t>
            </a:r>
          </a:p>
          <a:p>
            <a:pPr lvl="1">
              <a:spcBef>
                <a:spcPct val="0"/>
              </a:spcBef>
              <a:buFont typeface="Wingdings" pitchFamily="2" charset="2"/>
              <a:buNone/>
            </a:pPr>
            <a:r>
              <a:rPr dirty="0"/>
              <a:t>	childbirth</a:t>
            </a:r>
          </a:p>
          <a:p>
            <a:pPr lvl="1">
              <a:spcBef>
                <a:spcPct val="0"/>
              </a:spcBef>
              <a:buFont typeface="Wingdings" pitchFamily="2" charset="2"/>
              <a:buNone/>
            </a:pPr>
            <a:r>
              <a:rPr dirty="0"/>
              <a:t>	during the first </a:t>
            </a:r>
          </a:p>
          <a:p>
            <a:pPr lvl="1">
              <a:spcBef>
                <a:spcPct val="0"/>
              </a:spcBef>
              <a:buFont typeface="Wingdings" pitchFamily="2" charset="2"/>
              <a:buNone/>
            </a:pPr>
            <a:r>
              <a:rPr dirty="0"/>
              <a:t>	and second</a:t>
            </a:r>
          </a:p>
          <a:p>
            <a:pPr lvl="1">
              <a:spcBef>
                <a:spcPct val="0"/>
              </a:spcBef>
              <a:buFont typeface="Wingdings" pitchFamily="2" charset="2"/>
              <a:buNone/>
            </a:pPr>
            <a:r>
              <a:rPr dirty="0"/>
              <a:t>	stages of labor.</a:t>
            </a:r>
          </a:p>
          <a:p>
            <a:pPr>
              <a:spcBef>
                <a:spcPct val="0"/>
              </a:spcBef>
            </a:pPr>
            <a:endParaRPr dirty="0"/>
          </a:p>
        </p:txBody>
      </p:sp>
      <p:sp>
        <p:nvSpPr>
          <p:cNvPr id="36867" name="Rectangle 2"/>
          <p:cNvSpPr>
            <a:spLocks noGrp="1" noChangeArrowheads="1"/>
          </p:cNvSpPr>
          <p:nvPr>
            <p:ph type="title"/>
          </p:nvPr>
        </p:nvSpPr>
        <p:spPr/>
        <p:txBody>
          <a:bodyPr/>
          <a:lstStyle/>
          <a:p>
            <a:pPr fontAlgn="auto">
              <a:spcAft>
                <a:spcPts val="0"/>
              </a:spcAft>
              <a:defRPr/>
            </a:pPr>
            <a:r>
              <a:rPr smtClean="0"/>
              <a:t>The Pelvic Girdle</a:t>
            </a:r>
          </a:p>
        </p:txBody>
      </p:sp>
    </p:spTree>
    <p:extLst>
      <p:ext uri="{BB962C8B-B14F-4D97-AF65-F5344CB8AC3E}">
        <p14:creationId xmlns:p14="http://schemas.microsoft.com/office/powerpoint/2010/main" val="19221266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Grp="1" noChangeArrowheads="1"/>
          </p:cNvSpPr>
          <p:nvPr>
            <p:ph idx="1"/>
          </p:nvPr>
        </p:nvSpPr>
        <p:spPr>
          <a:xfrm>
            <a:off x="446088" y="919163"/>
            <a:ext cx="8534400" cy="5791200"/>
          </a:xfrm>
        </p:spPr>
        <p:txBody>
          <a:bodyPr/>
          <a:lstStyle/>
          <a:p>
            <a:pPr>
              <a:spcBef>
                <a:spcPct val="0"/>
              </a:spcBef>
            </a:pPr>
            <a:r>
              <a:rPr dirty="0"/>
              <a:t>Compared to the female pelvis, </a:t>
            </a:r>
            <a:r>
              <a:rPr b="1" dirty="0">
                <a:solidFill>
                  <a:srgbClr val="0099CC"/>
                </a:solidFill>
              </a:rPr>
              <a:t>the male pelvis:</a:t>
            </a:r>
            <a:endParaRPr dirty="0"/>
          </a:p>
          <a:p>
            <a:pPr lvl="1">
              <a:spcBef>
                <a:spcPct val="0"/>
              </a:spcBef>
            </a:pPr>
            <a:r>
              <a:rPr dirty="0"/>
              <a:t>Is larger, heavier, and more narrow</a:t>
            </a:r>
          </a:p>
          <a:p>
            <a:pPr lvl="1">
              <a:spcBef>
                <a:spcPct val="0"/>
              </a:spcBef>
            </a:pPr>
            <a:r>
              <a:rPr dirty="0"/>
              <a:t>Has a smaller</a:t>
            </a:r>
          </a:p>
          <a:p>
            <a:pPr lvl="1">
              <a:spcBef>
                <a:spcPct val="0"/>
              </a:spcBef>
              <a:buFont typeface="Wingdings" pitchFamily="2" charset="2"/>
              <a:buNone/>
            </a:pPr>
            <a:r>
              <a:rPr dirty="0"/>
              <a:t>	 inlet and outlet</a:t>
            </a:r>
          </a:p>
          <a:p>
            <a:pPr lvl="1">
              <a:spcBef>
                <a:spcPct val="0"/>
              </a:spcBef>
            </a:pPr>
            <a:r>
              <a:rPr dirty="0"/>
              <a:t>Has a pubic arch </a:t>
            </a:r>
          </a:p>
          <a:p>
            <a:pPr lvl="1">
              <a:spcBef>
                <a:spcPct val="0"/>
              </a:spcBef>
              <a:buFont typeface="Wingdings" pitchFamily="2" charset="2"/>
              <a:buNone/>
            </a:pPr>
            <a:r>
              <a:rPr dirty="0"/>
              <a:t>	angle of &lt; </a:t>
            </a:r>
            <a:r>
              <a:rPr dirty="0" smtClean="0"/>
              <a:t>70</a:t>
            </a:r>
            <a:r>
              <a:rPr baseline="30000" dirty="0" smtClean="0"/>
              <a:t>o</a:t>
            </a:r>
            <a:r>
              <a:rPr dirty="0" smtClean="0"/>
              <a:t> </a:t>
            </a:r>
            <a:endParaRPr dirty="0"/>
          </a:p>
          <a:p>
            <a:pPr lvl="1">
              <a:spcBef>
                <a:spcPct val="0"/>
              </a:spcBef>
            </a:pPr>
            <a:endParaRPr dirty="0"/>
          </a:p>
        </p:txBody>
      </p:sp>
      <p:sp>
        <p:nvSpPr>
          <p:cNvPr id="20" name="Rectangle 2"/>
          <p:cNvSpPr>
            <a:spLocks noGrp="1" noChangeArrowheads="1"/>
          </p:cNvSpPr>
          <p:nvPr>
            <p:ph type="title"/>
          </p:nvPr>
        </p:nvSpPr>
        <p:spPr/>
        <p:txBody>
          <a:bodyPr/>
          <a:lstStyle/>
          <a:p>
            <a:pPr fontAlgn="auto">
              <a:spcAft>
                <a:spcPts val="0"/>
              </a:spcAft>
              <a:defRPr/>
            </a:pPr>
            <a:r>
              <a:rPr smtClean="0"/>
              <a:t>The Male/Female Pelvis</a:t>
            </a:r>
            <a:endParaRPr/>
          </a:p>
        </p:txBody>
      </p:sp>
      <p:sp>
        <p:nvSpPr>
          <p:cNvPr id="52227" name="TextBox 10"/>
          <p:cNvSpPr txBox="1">
            <a:spLocks noChangeArrowheads="1"/>
          </p:cNvSpPr>
          <p:nvPr/>
        </p:nvSpPr>
        <p:spPr bwMode="auto">
          <a:xfrm>
            <a:off x="5722938" y="6076950"/>
            <a:ext cx="2819400" cy="400050"/>
          </a:xfrm>
          <a:prstGeom prst="rect">
            <a:avLst/>
          </a:prstGeom>
          <a:noFill/>
          <a:ln w="9525">
            <a:noFill/>
            <a:miter lim="800000"/>
            <a:headEnd/>
            <a:tailEnd/>
          </a:ln>
        </p:spPr>
        <p:txBody>
          <a:bodyPr>
            <a:spAutoFit/>
          </a:bodyPr>
          <a:lstStyle/>
          <a:p>
            <a:pPr algn="ctr">
              <a:lnSpc>
                <a:spcPct val="90000"/>
              </a:lnSpc>
              <a:spcBef>
                <a:spcPct val="20000"/>
              </a:spcBef>
              <a:buClr>
                <a:schemeClr val="hlink"/>
              </a:buClr>
              <a:buSzPct val="55000"/>
              <a:buFont typeface="Wingdings" pitchFamily="2" charset="2"/>
              <a:buNone/>
            </a:pPr>
            <a:r>
              <a:rPr lang="en-US" sz="2000">
                <a:solidFill>
                  <a:srgbClr val="FF0000"/>
                </a:solidFill>
                <a:latin typeface="Arial" charset="0"/>
                <a:cs typeface="Arial" charset="0"/>
              </a:rPr>
              <a:t>Male Pelvis</a:t>
            </a:r>
          </a:p>
        </p:txBody>
      </p:sp>
      <p:pic>
        <p:nvPicPr>
          <p:cNvPr id="52228" name="Picture 5" descr="pap13_tabfig_08_01male.jpg"/>
          <p:cNvPicPr>
            <a:picLocks noChangeAspect="1"/>
          </p:cNvPicPr>
          <p:nvPr/>
        </p:nvPicPr>
        <p:blipFill>
          <a:blip r:embed="rId3" cstate="print"/>
          <a:srcRect/>
          <a:stretch>
            <a:fillRect/>
          </a:stretch>
        </p:blipFill>
        <p:spPr bwMode="auto">
          <a:xfrm>
            <a:off x="3581400" y="2792413"/>
            <a:ext cx="5381625" cy="3251200"/>
          </a:xfrm>
          <a:prstGeom prst="rect">
            <a:avLst/>
          </a:prstGeom>
          <a:noFill/>
          <a:ln w="9525">
            <a:noFill/>
            <a:miter lim="800000"/>
            <a:headEnd/>
            <a:tailEnd/>
          </a:ln>
        </p:spPr>
      </p:pic>
    </p:spTree>
    <p:extLst>
      <p:ext uri="{BB962C8B-B14F-4D97-AF65-F5344CB8AC3E}">
        <p14:creationId xmlns:p14="http://schemas.microsoft.com/office/powerpoint/2010/main" val="1072815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pap13_tabfig_08_01female.jpg"/>
          <p:cNvPicPr>
            <a:picLocks noChangeAspect="1"/>
          </p:cNvPicPr>
          <p:nvPr/>
        </p:nvPicPr>
        <p:blipFill>
          <a:blip r:embed="rId3" cstate="print"/>
          <a:srcRect/>
          <a:stretch>
            <a:fillRect/>
          </a:stretch>
        </p:blipFill>
        <p:spPr bwMode="auto">
          <a:xfrm>
            <a:off x="3779838" y="3281363"/>
            <a:ext cx="5224462" cy="2935287"/>
          </a:xfrm>
          <a:prstGeom prst="rect">
            <a:avLst/>
          </a:prstGeom>
          <a:noFill/>
          <a:ln w="9525">
            <a:noFill/>
            <a:miter lim="800000"/>
            <a:headEnd/>
            <a:tailEnd/>
          </a:ln>
        </p:spPr>
      </p:pic>
      <p:sp>
        <p:nvSpPr>
          <p:cNvPr id="54274" name="Rectangle 4"/>
          <p:cNvSpPr>
            <a:spLocks noGrp="1" noChangeArrowheads="1"/>
          </p:cNvSpPr>
          <p:nvPr>
            <p:ph idx="1"/>
          </p:nvPr>
        </p:nvSpPr>
        <p:spPr>
          <a:xfrm>
            <a:off x="446088" y="919163"/>
            <a:ext cx="8534400" cy="5791200"/>
          </a:xfrm>
        </p:spPr>
        <p:txBody>
          <a:bodyPr/>
          <a:lstStyle/>
          <a:p>
            <a:pPr>
              <a:spcBef>
                <a:spcPct val="0"/>
              </a:spcBef>
            </a:pPr>
            <a:r>
              <a:rPr dirty="0"/>
              <a:t>Compared to the male pelvis, </a:t>
            </a:r>
            <a:r>
              <a:rPr b="1" dirty="0">
                <a:solidFill>
                  <a:srgbClr val="0099CC"/>
                </a:solidFill>
              </a:rPr>
              <a:t>the female pelvis:</a:t>
            </a:r>
            <a:endParaRPr dirty="0"/>
          </a:p>
          <a:p>
            <a:pPr lvl="1">
              <a:spcBef>
                <a:spcPct val="0"/>
              </a:spcBef>
            </a:pPr>
            <a:r>
              <a:rPr dirty="0"/>
              <a:t>Is rounder, has a flared iliac crest, and a wider pelvic </a:t>
            </a:r>
          </a:p>
          <a:p>
            <a:pPr lvl="1">
              <a:spcBef>
                <a:spcPct val="0"/>
              </a:spcBef>
              <a:buFont typeface="Wingdings" pitchFamily="2" charset="2"/>
              <a:buNone/>
            </a:pPr>
            <a:r>
              <a:rPr dirty="0"/>
              <a:t>	opening to assist childbirth.  It also has a pubic arch angle of </a:t>
            </a:r>
            <a:r>
              <a:rPr u="sng" dirty="0"/>
              <a:t>&gt;</a:t>
            </a:r>
            <a:r>
              <a:rPr dirty="0"/>
              <a:t> 90</a:t>
            </a:r>
            <a:r>
              <a:rPr b="1" baseline="46000" dirty="0"/>
              <a:t>o</a:t>
            </a:r>
            <a:r>
              <a:rPr dirty="0"/>
              <a:t> and </a:t>
            </a:r>
          </a:p>
          <a:p>
            <a:pPr lvl="1">
              <a:spcBef>
                <a:spcPct val="0"/>
              </a:spcBef>
              <a:buFont typeface="Wingdings" pitchFamily="2" charset="2"/>
              <a:buNone/>
            </a:pPr>
            <a:r>
              <a:rPr dirty="0"/>
              <a:t>	a more moveable </a:t>
            </a:r>
          </a:p>
          <a:p>
            <a:pPr lvl="1">
              <a:spcBef>
                <a:spcPct val="0"/>
              </a:spcBef>
              <a:buFont typeface="Wingdings" pitchFamily="2" charset="2"/>
              <a:buNone/>
            </a:pPr>
            <a:r>
              <a:rPr dirty="0"/>
              <a:t>	pubic symphysis.	</a:t>
            </a:r>
          </a:p>
          <a:p>
            <a:pPr lvl="1">
              <a:spcBef>
                <a:spcPct val="0"/>
              </a:spcBef>
            </a:pPr>
            <a:r>
              <a:rPr dirty="0"/>
              <a:t>Has a more flexible </a:t>
            </a:r>
          </a:p>
          <a:p>
            <a:pPr lvl="1">
              <a:spcBef>
                <a:spcPct val="0"/>
              </a:spcBef>
              <a:buFont typeface="Wingdings" pitchFamily="2" charset="2"/>
              <a:buNone/>
            </a:pPr>
            <a:r>
              <a:rPr dirty="0"/>
              <a:t>	coccyx</a:t>
            </a:r>
          </a:p>
        </p:txBody>
      </p:sp>
      <p:sp>
        <p:nvSpPr>
          <p:cNvPr id="19" name="Rectangle 2"/>
          <p:cNvSpPr>
            <a:spLocks noGrp="1" noChangeArrowheads="1"/>
          </p:cNvSpPr>
          <p:nvPr>
            <p:ph type="title"/>
          </p:nvPr>
        </p:nvSpPr>
        <p:spPr/>
        <p:txBody>
          <a:bodyPr/>
          <a:lstStyle/>
          <a:p>
            <a:pPr fontAlgn="auto">
              <a:spcAft>
                <a:spcPts val="0"/>
              </a:spcAft>
              <a:defRPr/>
            </a:pPr>
            <a:r>
              <a:rPr smtClean="0"/>
              <a:t>The Male/Female Pelvis</a:t>
            </a:r>
            <a:endParaRPr/>
          </a:p>
        </p:txBody>
      </p:sp>
      <p:sp>
        <p:nvSpPr>
          <p:cNvPr id="54276" name="TextBox 16"/>
          <p:cNvSpPr txBox="1">
            <a:spLocks noChangeArrowheads="1"/>
          </p:cNvSpPr>
          <p:nvPr/>
        </p:nvSpPr>
        <p:spPr bwMode="auto">
          <a:xfrm>
            <a:off x="4256088" y="6199188"/>
            <a:ext cx="2819400" cy="400050"/>
          </a:xfrm>
          <a:prstGeom prst="rect">
            <a:avLst/>
          </a:prstGeom>
          <a:noFill/>
          <a:ln w="9525">
            <a:noFill/>
            <a:miter lim="800000"/>
            <a:headEnd/>
            <a:tailEnd/>
          </a:ln>
        </p:spPr>
        <p:txBody>
          <a:bodyPr>
            <a:spAutoFit/>
          </a:bodyPr>
          <a:lstStyle/>
          <a:p>
            <a:pPr algn="ctr">
              <a:lnSpc>
                <a:spcPct val="90000"/>
              </a:lnSpc>
              <a:spcBef>
                <a:spcPct val="20000"/>
              </a:spcBef>
              <a:buClr>
                <a:schemeClr val="hlink"/>
              </a:buClr>
              <a:buSzPct val="55000"/>
              <a:buFont typeface="Wingdings" pitchFamily="2" charset="2"/>
              <a:buNone/>
            </a:pPr>
            <a:r>
              <a:rPr lang="en-US" sz="2000">
                <a:solidFill>
                  <a:srgbClr val="FF0000"/>
                </a:solidFill>
                <a:latin typeface="Arial" charset="0"/>
                <a:cs typeface="Arial" charset="0"/>
              </a:rPr>
              <a:t>Female Pelvis</a:t>
            </a:r>
          </a:p>
        </p:txBody>
      </p:sp>
    </p:spTree>
    <p:extLst>
      <p:ext uri="{BB962C8B-B14F-4D97-AF65-F5344CB8AC3E}">
        <p14:creationId xmlns:p14="http://schemas.microsoft.com/office/powerpoint/2010/main" val="18741395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p:txBody>
          <a:bodyPr/>
          <a:lstStyle/>
          <a:p>
            <a:pPr fontAlgn="auto">
              <a:spcAft>
                <a:spcPts val="0"/>
              </a:spcAft>
              <a:defRPr/>
            </a:pPr>
            <a:r>
              <a:rPr dirty="0" smtClean="0"/>
              <a:t>Male/Female Pelvis: quick comparison</a:t>
            </a:r>
            <a:endParaRPr dirty="0"/>
          </a:p>
        </p:txBody>
      </p:sp>
      <p:pic>
        <p:nvPicPr>
          <p:cNvPr id="6" name="Picture 2" descr="https://anatomytopics.files.wordpress.com/2009/01/male-v-female-pelvis.jpg?w=4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5499" y="4993719"/>
            <a:ext cx="4105275" cy="152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0358" y="1149514"/>
            <a:ext cx="5617779" cy="461665"/>
          </a:xfrm>
          <a:prstGeom prst="rect">
            <a:avLst/>
          </a:prstGeom>
        </p:spPr>
        <p:txBody>
          <a:bodyPr wrap="square">
            <a:spAutoFit/>
          </a:bodyPr>
          <a:lstStyle/>
          <a:p>
            <a:r>
              <a:rPr lang="en-US" b="1" dirty="0">
                <a:hlinkClick r:id="rId4"/>
              </a:rPr>
              <a:t>Male vs Female Pelvis - YouTube</a:t>
            </a:r>
            <a:endParaRPr lang="en-US" b="1" dirty="0"/>
          </a:p>
        </p:txBody>
      </p:sp>
      <p:sp>
        <p:nvSpPr>
          <p:cNvPr id="3" name="TextBox 2"/>
          <p:cNvSpPr txBox="1"/>
          <p:nvPr/>
        </p:nvSpPr>
        <p:spPr>
          <a:xfrm>
            <a:off x="795181" y="1860331"/>
            <a:ext cx="1390124" cy="424732"/>
          </a:xfrm>
          <a:prstGeom prst="rect">
            <a:avLst/>
          </a:prstGeom>
          <a:noFill/>
        </p:spPr>
        <p:txBody>
          <a:bodyPr wrap="none" rtlCol="0">
            <a:spAutoFit/>
          </a:bodyPr>
          <a:lstStyle/>
          <a:p>
            <a:pPr algn="ctr">
              <a:lnSpc>
                <a:spcPct val="120000"/>
              </a:lnSpc>
              <a:spcBef>
                <a:spcPts val="0"/>
              </a:spcBef>
            </a:pPr>
            <a:r>
              <a:rPr lang="en-US" sz="1800" dirty="0" smtClean="0">
                <a:latin typeface="Sylfaen" pitchFamily="18" charset="0"/>
              </a:rPr>
              <a:t>To review…</a:t>
            </a:r>
          </a:p>
        </p:txBody>
      </p:sp>
      <p:pic>
        <p:nvPicPr>
          <p:cNvPr id="8196" name="Picture 4" descr="http://www.daviddarling.info/images/male_and_female_pelv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672" y="2488645"/>
            <a:ext cx="2695575" cy="40290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535668062"/>
              </p:ext>
            </p:extLst>
          </p:nvPr>
        </p:nvGraphicFramePr>
        <p:xfrm>
          <a:off x="3128852" y="1747288"/>
          <a:ext cx="5654566" cy="3007273"/>
        </p:xfrm>
        <a:graphic>
          <a:graphicData uri="http://schemas.openxmlformats.org/drawingml/2006/table">
            <a:tbl>
              <a:tblPr/>
              <a:tblGrid>
                <a:gridCol w="2827283"/>
                <a:gridCol w="2827283"/>
              </a:tblGrid>
              <a:tr h="555707">
                <a:tc>
                  <a:txBody>
                    <a:bodyPr/>
                    <a:lstStyle/>
                    <a:p>
                      <a:r>
                        <a:rPr lang="en-US" sz="1400" dirty="0"/>
                        <a:t>Pelvic inlet</a:t>
                      </a:r>
                    </a:p>
                  </a:txBody>
                  <a:tcPr anchor="ctr">
                    <a:lnL>
                      <a:noFill/>
                    </a:lnL>
                    <a:lnR>
                      <a:noFill/>
                    </a:lnR>
                    <a:lnT>
                      <a:noFill/>
                    </a:lnT>
                    <a:lnB>
                      <a:noFill/>
                    </a:lnB>
                  </a:tcPr>
                </a:tc>
                <a:tc>
                  <a:txBody>
                    <a:bodyPr/>
                    <a:lstStyle/>
                    <a:p>
                      <a:r>
                        <a:rPr lang="en-US" sz="1400" dirty="0"/>
                        <a:t>M; narrow heart shaped </a:t>
                      </a:r>
                      <a:r>
                        <a:rPr lang="en-US" sz="1400" dirty="0" err="1"/>
                        <a:t>F;wide</a:t>
                      </a:r>
                      <a:r>
                        <a:rPr lang="en-US" sz="1400" dirty="0"/>
                        <a:t> oval and rounded</a:t>
                      </a:r>
                    </a:p>
                  </a:txBody>
                  <a:tcPr anchor="ctr">
                    <a:lnL>
                      <a:noFill/>
                    </a:lnL>
                    <a:lnR>
                      <a:noFill/>
                    </a:lnR>
                    <a:lnT>
                      <a:noFill/>
                    </a:lnT>
                    <a:lnB>
                      <a:noFill/>
                    </a:lnB>
                  </a:tcPr>
                </a:tc>
              </a:tr>
              <a:tr h="317547">
                <a:tc>
                  <a:txBody>
                    <a:bodyPr/>
                    <a:lstStyle/>
                    <a:p>
                      <a:r>
                        <a:rPr lang="en-US" sz="1400"/>
                        <a:t>Pelvic outlet</a:t>
                      </a:r>
                    </a:p>
                  </a:txBody>
                  <a:tcPr anchor="ctr">
                    <a:lnL>
                      <a:noFill/>
                    </a:lnL>
                    <a:lnR>
                      <a:noFill/>
                    </a:lnR>
                    <a:lnT>
                      <a:noFill/>
                    </a:lnT>
                    <a:lnB>
                      <a:noFill/>
                    </a:lnB>
                  </a:tcPr>
                </a:tc>
                <a:tc>
                  <a:txBody>
                    <a:bodyPr/>
                    <a:lstStyle/>
                    <a:p>
                      <a:r>
                        <a:rPr lang="en-US" sz="1400" dirty="0" err="1"/>
                        <a:t>M;smaller</a:t>
                      </a:r>
                      <a:r>
                        <a:rPr lang="en-US" sz="1400" dirty="0"/>
                        <a:t> </a:t>
                      </a:r>
                      <a:r>
                        <a:rPr lang="en-US" sz="1400" dirty="0" err="1"/>
                        <a:t>F;larger</a:t>
                      </a:r>
                      <a:endParaRPr lang="en-US" sz="1400" dirty="0"/>
                    </a:p>
                  </a:txBody>
                  <a:tcPr anchor="ctr">
                    <a:lnL>
                      <a:noFill/>
                    </a:lnL>
                    <a:lnR>
                      <a:noFill/>
                    </a:lnR>
                    <a:lnT>
                      <a:noFill/>
                    </a:lnT>
                    <a:lnB>
                      <a:noFill/>
                    </a:lnB>
                  </a:tcPr>
                </a:tc>
              </a:tr>
              <a:tr h="449858">
                <a:tc>
                  <a:txBody>
                    <a:bodyPr/>
                    <a:lstStyle/>
                    <a:p>
                      <a:r>
                        <a:rPr lang="en-US" sz="1400"/>
                        <a:t>Pubic arch</a:t>
                      </a:r>
                    </a:p>
                  </a:txBody>
                  <a:tcPr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M;narrow</a:t>
                      </a:r>
                      <a:r>
                        <a:rPr lang="en-US" sz="1400" dirty="0"/>
                        <a:t> &lt;</a:t>
                      </a:r>
                      <a:r>
                        <a:rPr lang="en-US" sz="1400" dirty="0" smtClean="0"/>
                        <a:t>70 degrees                               </a:t>
                      </a:r>
                      <a:r>
                        <a:rPr lang="en-US" sz="1400" dirty="0" err="1" smtClean="0"/>
                        <a:t>F;wide</a:t>
                      </a:r>
                      <a:r>
                        <a:rPr lang="en-US" sz="1400" dirty="0" smtClean="0"/>
                        <a:t> </a:t>
                      </a:r>
                      <a:r>
                        <a:rPr lang="en-US" sz="1400" dirty="0"/>
                        <a:t>&gt;</a:t>
                      </a:r>
                      <a:r>
                        <a:rPr lang="en-US" sz="1400" dirty="0" smtClean="0"/>
                        <a:t>80,</a:t>
                      </a:r>
                      <a:r>
                        <a:rPr lang="en-US" sz="1400" baseline="0" dirty="0" smtClean="0"/>
                        <a:t> </a:t>
                      </a:r>
                      <a:r>
                        <a:rPr lang="en-US" sz="1400" dirty="0" smtClean="0"/>
                        <a:t>almost 90 degrees</a:t>
                      </a:r>
                    </a:p>
                    <a:p>
                      <a:endParaRPr lang="en-US" sz="1400" dirty="0"/>
                    </a:p>
                  </a:txBody>
                  <a:tcPr anchor="ctr">
                    <a:lnL>
                      <a:noFill/>
                    </a:lnL>
                    <a:lnR>
                      <a:noFill/>
                    </a:lnR>
                    <a:lnT>
                      <a:noFill/>
                    </a:lnT>
                    <a:lnB>
                      <a:noFill/>
                    </a:lnB>
                  </a:tcPr>
                </a:tc>
              </a:tr>
              <a:tr h="317547">
                <a:tc>
                  <a:txBody>
                    <a:bodyPr/>
                    <a:lstStyle/>
                    <a:p>
                      <a:r>
                        <a:rPr lang="en-US" sz="1400"/>
                        <a:t>Obturator foramen</a:t>
                      </a:r>
                    </a:p>
                  </a:txBody>
                  <a:tcPr anchor="ctr">
                    <a:lnL>
                      <a:noFill/>
                    </a:lnL>
                    <a:lnR>
                      <a:noFill/>
                    </a:lnR>
                    <a:lnT>
                      <a:noFill/>
                    </a:lnT>
                    <a:lnB>
                      <a:noFill/>
                    </a:lnB>
                  </a:tcPr>
                </a:tc>
                <a:tc>
                  <a:txBody>
                    <a:bodyPr/>
                    <a:lstStyle/>
                    <a:p>
                      <a:r>
                        <a:rPr lang="en-US" sz="1400" dirty="0" err="1"/>
                        <a:t>M;round</a:t>
                      </a:r>
                      <a:r>
                        <a:rPr lang="en-US" sz="1400" dirty="0"/>
                        <a:t> </a:t>
                      </a:r>
                      <a:r>
                        <a:rPr lang="en-US" sz="1400" dirty="0" smtClean="0"/>
                        <a:t>                    </a:t>
                      </a:r>
                      <a:r>
                        <a:rPr lang="en-US" sz="1400" dirty="0" err="1" smtClean="0"/>
                        <a:t>F;oval</a:t>
                      </a:r>
                      <a:endParaRPr lang="en-US" sz="1400" dirty="0"/>
                    </a:p>
                  </a:txBody>
                  <a:tcPr anchor="ctr">
                    <a:lnL>
                      <a:noFill/>
                    </a:lnL>
                    <a:lnR>
                      <a:noFill/>
                    </a:lnR>
                    <a:lnT>
                      <a:noFill/>
                    </a:lnT>
                    <a:lnB>
                      <a:noFill/>
                    </a:lnB>
                  </a:tcPr>
                </a:tc>
              </a:tr>
              <a:tr h="317547">
                <a:tc>
                  <a:txBody>
                    <a:bodyPr/>
                    <a:lstStyle/>
                    <a:p>
                      <a:r>
                        <a:rPr lang="en-US" sz="1400"/>
                        <a:t>Acetabulum</a:t>
                      </a:r>
                    </a:p>
                  </a:txBody>
                  <a:tcPr anchor="ctr">
                    <a:lnL>
                      <a:noFill/>
                    </a:lnL>
                    <a:lnR>
                      <a:noFill/>
                    </a:lnR>
                    <a:lnT>
                      <a:noFill/>
                    </a:lnT>
                    <a:lnB>
                      <a:noFill/>
                    </a:lnB>
                  </a:tcPr>
                </a:tc>
                <a:tc>
                  <a:txBody>
                    <a:bodyPr/>
                    <a:lstStyle/>
                    <a:p>
                      <a:r>
                        <a:rPr lang="en-US" sz="1400" dirty="0" err="1" smtClean="0"/>
                        <a:t>M;Larger</a:t>
                      </a:r>
                      <a:r>
                        <a:rPr lang="en-US" sz="1400" dirty="0" smtClean="0"/>
                        <a:t>                    </a:t>
                      </a:r>
                      <a:r>
                        <a:rPr lang="en-US" sz="1400" dirty="0" err="1" smtClean="0"/>
                        <a:t>F;smaller</a:t>
                      </a:r>
                      <a:endParaRPr lang="en-US" sz="1400" dirty="0"/>
                    </a:p>
                  </a:txBody>
                  <a:tcPr anchor="ctr">
                    <a:lnL>
                      <a:noFill/>
                    </a:lnL>
                    <a:lnR>
                      <a:noFill/>
                    </a:lnR>
                    <a:lnT>
                      <a:noFill/>
                    </a:lnT>
                    <a:lnB>
                      <a:noFill/>
                    </a:lnB>
                  </a:tcPr>
                </a:tc>
              </a:tr>
              <a:tr h="4498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Overall structure</a:t>
                      </a:r>
                      <a:endParaRPr lang="en-US" sz="1400" dirty="0"/>
                    </a:p>
                  </a:txBody>
                  <a:tcPr anchor="ctr">
                    <a:lnL>
                      <a:noFill/>
                    </a:lnL>
                    <a:lnR>
                      <a:noFill/>
                    </a:lnR>
                    <a:lnT>
                      <a:noFill/>
                    </a:lnT>
                    <a:lnB>
                      <a:noFill/>
                    </a:lnB>
                  </a:tcPr>
                </a:tc>
                <a:tc>
                  <a:txBody>
                    <a:bodyPr/>
                    <a:lstStyle/>
                    <a:p>
                      <a:r>
                        <a:rPr lang="en-US" sz="1400" dirty="0" smtClean="0"/>
                        <a:t>M: taller; stout       F:</a:t>
                      </a:r>
                      <a:r>
                        <a:rPr lang="en-US" sz="1400" baseline="0" dirty="0" smtClean="0"/>
                        <a:t> wider; lighter</a:t>
                      </a:r>
                      <a:endParaRPr lang="en-US" sz="1400" dirty="0"/>
                    </a:p>
                  </a:txBody>
                  <a:tcPr anchor="ctr">
                    <a:lnL>
                      <a:noFill/>
                    </a:lnL>
                    <a:lnR>
                      <a:noFill/>
                    </a:lnR>
                    <a:lnT>
                      <a:noFill/>
                    </a:lnT>
                    <a:lnB>
                      <a:noFill/>
                    </a:lnB>
                  </a:tcPr>
                </a:tc>
              </a:tr>
              <a:tr h="317547">
                <a:tc>
                  <a:txBody>
                    <a:bodyPr/>
                    <a:lstStyle/>
                    <a:p>
                      <a:r>
                        <a:rPr lang="en-US" sz="1400" dirty="0"/>
                        <a:t>Coccyx</a:t>
                      </a:r>
                    </a:p>
                  </a:txBody>
                  <a:tcPr anchor="ctr">
                    <a:lnL>
                      <a:noFill/>
                    </a:lnL>
                    <a:lnR>
                      <a:noFill/>
                    </a:lnR>
                    <a:lnT>
                      <a:noFill/>
                    </a:lnT>
                    <a:lnB>
                      <a:noFill/>
                    </a:lnB>
                  </a:tcPr>
                </a:tc>
                <a:tc>
                  <a:txBody>
                    <a:bodyPr/>
                    <a:lstStyle/>
                    <a:p>
                      <a:r>
                        <a:rPr lang="en-US" sz="1400" dirty="0" err="1"/>
                        <a:t>M;curved</a:t>
                      </a:r>
                      <a:r>
                        <a:rPr lang="en-US" sz="1400" dirty="0"/>
                        <a:t> </a:t>
                      </a:r>
                      <a:r>
                        <a:rPr lang="en-US" sz="1400" dirty="0" smtClean="0"/>
                        <a:t>                </a:t>
                      </a:r>
                      <a:r>
                        <a:rPr lang="en-US" sz="1400" dirty="0" err="1" smtClean="0"/>
                        <a:t>F;straighter</a:t>
                      </a:r>
                      <a:endParaRPr lang="en-US" sz="1400" dirty="0"/>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25193995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fontAlgn="auto">
              <a:spcAft>
                <a:spcPts val="0"/>
              </a:spcAft>
              <a:defRPr/>
            </a:pPr>
            <a:r>
              <a:rPr dirty="0" smtClean="0"/>
              <a:t>The Thigh</a:t>
            </a:r>
          </a:p>
        </p:txBody>
      </p:sp>
      <p:sp>
        <p:nvSpPr>
          <p:cNvPr id="56322" name="Rectangle 3"/>
          <p:cNvSpPr>
            <a:spLocks noGrp="1" noChangeArrowheads="1"/>
          </p:cNvSpPr>
          <p:nvPr>
            <p:ph type="body" idx="1"/>
          </p:nvPr>
        </p:nvSpPr>
        <p:spPr>
          <a:xfrm>
            <a:off x="446088" y="919162"/>
            <a:ext cx="8332152" cy="3188603"/>
          </a:xfrm>
        </p:spPr>
        <p:txBody>
          <a:bodyPr>
            <a:normAutofit fontScale="77500" lnSpcReduction="20000"/>
          </a:bodyPr>
          <a:lstStyle/>
          <a:p>
            <a:pPr>
              <a:spcBef>
                <a:spcPct val="0"/>
              </a:spcBef>
            </a:pPr>
            <a:r>
              <a:rPr dirty="0"/>
              <a:t>The </a:t>
            </a:r>
            <a:r>
              <a:rPr b="1" dirty="0">
                <a:solidFill>
                  <a:srgbClr val="0099CC"/>
                </a:solidFill>
              </a:rPr>
              <a:t>femur</a:t>
            </a:r>
            <a:r>
              <a:rPr dirty="0"/>
              <a:t> is the longest, heaviest, and strongest </a:t>
            </a:r>
            <a:r>
              <a:rPr dirty="0" smtClean="0"/>
              <a:t>bone in </a:t>
            </a:r>
            <a:r>
              <a:rPr dirty="0"/>
              <a:t>the entire body</a:t>
            </a:r>
            <a:r>
              <a:rPr dirty="0" smtClean="0"/>
              <a:t>.*</a:t>
            </a:r>
            <a:endParaRPr dirty="0"/>
          </a:p>
          <a:p>
            <a:pPr lvl="1">
              <a:spcBef>
                <a:spcPct val="0"/>
              </a:spcBef>
            </a:pPr>
            <a:r>
              <a:rPr dirty="0"/>
              <a:t>Proximally, the head articulates with the acetabulum of the hip bone forming the hip (</a:t>
            </a:r>
            <a:r>
              <a:rPr dirty="0" err="1"/>
              <a:t>coxal</a:t>
            </a:r>
            <a:r>
              <a:rPr dirty="0"/>
              <a:t>) joint.</a:t>
            </a:r>
          </a:p>
          <a:p>
            <a:pPr lvl="1">
              <a:spcBef>
                <a:spcPct val="0"/>
              </a:spcBef>
            </a:pPr>
            <a:r>
              <a:rPr dirty="0"/>
              <a:t>The neck (distal to head) is a common site of fracture.</a:t>
            </a:r>
          </a:p>
          <a:p>
            <a:pPr lvl="1">
              <a:spcBef>
                <a:spcPct val="0"/>
              </a:spcBef>
            </a:pPr>
            <a:r>
              <a:rPr dirty="0"/>
              <a:t>Distally, the medial and lateral femoral condyles articulate with the tibia to form the knee joint.</a:t>
            </a:r>
          </a:p>
          <a:p>
            <a:pPr lvl="2">
              <a:spcBef>
                <a:spcPct val="0"/>
              </a:spcBef>
              <a:buFont typeface="Arial" charset="0"/>
              <a:buChar char="•"/>
            </a:pPr>
            <a:r>
              <a:rPr dirty="0"/>
              <a:t>The femur also articulates with patella.</a:t>
            </a:r>
          </a:p>
          <a:p>
            <a:pPr>
              <a:spcBef>
                <a:spcPct val="0"/>
              </a:spcBef>
            </a:pPr>
            <a:endParaRPr dirty="0"/>
          </a:p>
        </p:txBody>
      </p:sp>
      <p:pic>
        <p:nvPicPr>
          <p:cNvPr id="8194" name="Picture 2" descr="http://www.daviddarling.info/images/femur.jpg"/>
          <p:cNvPicPr>
            <a:picLocks noChangeAspect="1" noChangeArrowheads="1"/>
          </p:cNvPicPr>
          <p:nvPr/>
        </p:nvPicPr>
        <p:blipFill>
          <a:blip r:embed="rId3" cstate="print"/>
          <a:srcRect/>
          <a:stretch>
            <a:fillRect/>
          </a:stretch>
        </p:blipFill>
        <p:spPr bwMode="auto">
          <a:xfrm>
            <a:off x="735326" y="4114369"/>
            <a:ext cx="4019553" cy="2687359"/>
          </a:xfrm>
          <a:prstGeom prst="rect">
            <a:avLst/>
          </a:prstGeom>
          <a:noFill/>
        </p:spPr>
      </p:pic>
      <p:sp>
        <p:nvSpPr>
          <p:cNvPr id="5" name="Rounded Rectangular Callout 4"/>
          <p:cNvSpPr/>
          <p:nvPr/>
        </p:nvSpPr>
        <p:spPr>
          <a:xfrm>
            <a:off x="6189784" y="3924887"/>
            <a:ext cx="2208628" cy="1139482"/>
          </a:xfrm>
          <a:prstGeom prst="wedgeRoundRectCallout">
            <a:avLst>
              <a:gd name="adj1" fmla="val -101088"/>
              <a:gd name="adj2" fmla="val 24228"/>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Know these parts of the femur…</a:t>
            </a:r>
            <a:endParaRPr lang="en-US" dirty="0">
              <a:solidFill>
                <a:schemeClr val="tx1"/>
              </a:solidFill>
            </a:endParaRPr>
          </a:p>
        </p:txBody>
      </p:sp>
    </p:spTree>
    <p:extLst>
      <p:ext uri="{BB962C8B-B14F-4D97-AF65-F5344CB8AC3E}">
        <p14:creationId xmlns:p14="http://schemas.microsoft.com/office/powerpoint/2010/main" val="137205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2">
                                            <p:txEl>
                                              <p:pRg st="1" end="1"/>
                                            </p:txEl>
                                          </p:spTgt>
                                        </p:tgtEl>
                                        <p:attrNameLst>
                                          <p:attrName>style.visibility</p:attrName>
                                        </p:attrNameLst>
                                      </p:cBhvr>
                                      <p:to>
                                        <p:strVal val="visible"/>
                                      </p:to>
                                    </p:set>
                                    <p:animEffect transition="in" filter="fade">
                                      <p:cBhvr>
                                        <p:cTn id="7" dur="2000"/>
                                        <p:tgtEl>
                                          <p:spTgt spid="563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22">
                                            <p:txEl>
                                              <p:pRg st="2" end="2"/>
                                            </p:txEl>
                                          </p:spTgt>
                                        </p:tgtEl>
                                        <p:attrNameLst>
                                          <p:attrName>style.visibility</p:attrName>
                                        </p:attrNameLst>
                                      </p:cBhvr>
                                      <p:to>
                                        <p:strVal val="visible"/>
                                      </p:to>
                                    </p:set>
                                    <p:animEffect transition="in" filter="fade">
                                      <p:cBhvr>
                                        <p:cTn id="12" dur="2000"/>
                                        <p:tgtEl>
                                          <p:spTgt spid="563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322">
                                            <p:txEl>
                                              <p:pRg st="3" end="3"/>
                                            </p:txEl>
                                          </p:spTgt>
                                        </p:tgtEl>
                                        <p:attrNameLst>
                                          <p:attrName>style.visibility</p:attrName>
                                        </p:attrNameLst>
                                      </p:cBhvr>
                                      <p:to>
                                        <p:strVal val="visible"/>
                                      </p:to>
                                    </p:set>
                                    <p:animEffect transition="in" filter="fade">
                                      <p:cBhvr>
                                        <p:cTn id="17" dur="2000"/>
                                        <p:tgtEl>
                                          <p:spTgt spid="563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22">
                                            <p:txEl>
                                              <p:pRg st="4" end="4"/>
                                            </p:txEl>
                                          </p:spTgt>
                                        </p:tgtEl>
                                        <p:attrNameLst>
                                          <p:attrName>style.visibility</p:attrName>
                                        </p:attrNameLst>
                                      </p:cBhvr>
                                      <p:to>
                                        <p:strVal val="visible"/>
                                      </p:to>
                                    </p:set>
                                    <p:animEffect transition="in" filter="fade">
                                      <p:cBhvr>
                                        <p:cTn id="22" dur="2000"/>
                                        <p:tgtEl>
                                          <p:spTgt spid="563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descr="pap13_fig_08_13c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056063" y="1847850"/>
            <a:ext cx="4956175" cy="3727450"/>
          </a:xfrm>
          <a:prstGeom prst="rect">
            <a:avLst/>
          </a:prstGeom>
          <a:noFill/>
          <a:ln w="9525">
            <a:noFill/>
            <a:miter lim="800000"/>
            <a:headEnd/>
            <a:tailEnd/>
          </a:ln>
        </p:spPr>
      </p:pic>
      <p:sp>
        <p:nvSpPr>
          <p:cNvPr id="43011" name="Rectangle 2"/>
          <p:cNvSpPr>
            <a:spLocks noGrp="1" noChangeArrowheads="1"/>
          </p:cNvSpPr>
          <p:nvPr>
            <p:ph type="title"/>
          </p:nvPr>
        </p:nvSpPr>
        <p:spPr/>
        <p:txBody>
          <a:bodyPr/>
          <a:lstStyle/>
          <a:p>
            <a:pPr fontAlgn="auto">
              <a:spcAft>
                <a:spcPts val="0"/>
              </a:spcAft>
              <a:defRPr/>
            </a:pPr>
            <a:r>
              <a:rPr dirty="0" smtClean="0"/>
              <a:t>FYI: The Thigh</a:t>
            </a:r>
          </a:p>
        </p:txBody>
      </p:sp>
      <p:sp>
        <p:nvSpPr>
          <p:cNvPr id="58371" name="Rectangle 3"/>
          <p:cNvSpPr>
            <a:spLocks noGrp="1" noChangeArrowheads="1"/>
          </p:cNvSpPr>
          <p:nvPr>
            <p:ph type="body" idx="1"/>
          </p:nvPr>
        </p:nvSpPr>
        <p:spPr>
          <a:xfrm>
            <a:off x="433388" y="954088"/>
            <a:ext cx="8470900" cy="5791200"/>
          </a:xfrm>
        </p:spPr>
        <p:txBody>
          <a:bodyPr/>
          <a:lstStyle/>
          <a:p>
            <a:pPr>
              <a:spcBef>
                <a:spcPct val="0"/>
              </a:spcBef>
            </a:pPr>
            <a:r>
              <a:t>The greater and lesser trochanters are projections where large muscles attach.</a:t>
            </a:r>
          </a:p>
          <a:p>
            <a:pPr>
              <a:spcBef>
                <a:spcPct val="0"/>
              </a:spcBef>
            </a:pPr>
            <a:r>
              <a:t>The gluteal tuberosity </a:t>
            </a:r>
          </a:p>
          <a:p>
            <a:pPr>
              <a:spcBef>
                <a:spcPct val="0"/>
              </a:spcBef>
              <a:buFont typeface="Wingdings" pitchFamily="2" charset="2"/>
              <a:buNone/>
            </a:pPr>
            <a:r>
              <a:t>	and linea aspera are </a:t>
            </a:r>
          </a:p>
          <a:p>
            <a:pPr>
              <a:spcBef>
                <a:spcPct val="0"/>
              </a:spcBef>
              <a:buFont typeface="Wingdings" pitchFamily="2" charset="2"/>
              <a:buNone/>
            </a:pPr>
            <a:r>
              <a:t>	attachment sites for the</a:t>
            </a:r>
          </a:p>
          <a:p>
            <a:pPr>
              <a:spcBef>
                <a:spcPct val="0"/>
              </a:spcBef>
              <a:buFont typeface="Wingdings" pitchFamily="2" charset="2"/>
              <a:buNone/>
            </a:pPr>
            <a:r>
              <a:t>	large hip muscles.</a:t>
            </a:r>
          </a:p>
          <a:p>
            <a:pPr>
              <a:spcBef>
                <a:spcPct val="0"/>
              </a:spcBef>
            </a:pPr>
            <a:endParaRPr/>
          </a:p>
        </p:txBody>
      </p:sp>
    </p:spTree>
    <p:extLst>
      <p:ext uri="{BB962C8B-B14F-4D97-AF65-F5344CB8AC3E}">
        <p14:creationId xmlns:p14="http://schemas.microsoft.com/office/powerpoint/2010/main" val="4605740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pap13_fig_08_13ab.jpg"/>
          <p:cNvPicPr>
            <a:picLocks noChangeAspect="1"/>
          </p:cNvPicPr>
          <p:nvPr/>
        </p:nvPicPr>
        <p:blipFill>
          <a:blip r:embed="rId3" cstate="print">
            <a:clrChange>
              <a:clrFrom>
                <a:srgbClr val="FFFFFF"/>
              </a:clrFrom>
              <a:clrTo>
                <a:srgbClr val="FFFFFF">
                  <a:alpha val="0"/>
                </a:srgbClr>
              </a:clrTo>
            </a:clrChange>
          </a:blip>
          <a:srcRect l="18208" b="3178"/>
          <a:stretch>
            <a:fillRect/>
          </a:stretch>
        </p:blipFill>
        <p:spPr bwMode="auto">
          <a:xfrm>
            <a:off x="3984625" y="1163638"/>
            <a:ext cx="5033963" cy="5389562"/>
          </a:xfrm>
          <a:prstGeom prst="rect">
            <a:avLst/>
          </a:prstGeom>
          <a:noFill/>
          <a:ln w="9525">
            <a:noFill/>
            <a:miter lim="800000"/>
            <a:headEnd/>
            <a:tailEnd/>
          </a:ln>
        </p:spPr>
      </p:pic>
      <p:sp>
        <p:nvSpPr>
          <p:cNvPr id="44035" name="Rectangle 2"/>
          <p:cNvSpPr>
            <a:spLocks noGrp="1" noChangeArrowheads="1"/>
          </p:cNvSpPr>
          <p:nvPr>
            <p:ph type="title"/>
          </p:nvPr>
        </p:nvSpPr>
        <p:spPr/>
        <p:txBody>
          <a:bodyPr/>
          <a:lstStyle/>
          <a:p>
            <a:pPr fontAlgn="auto">
              <a:spcAft>
                <a:spcPts val="0"/>
              </a:spcAft>
              <a:defRPr/>
            </a:pPr>
            <a:r>
              <a:rPr smtClean="0"/>
              <a:t>The Thigh</a:t>
            </a:r>
          </a:p>
        </p:txBody>
      </p:sp>
      <p:sp>
        <p:nvSpPr>
          <p:cNvPr id="60419" name="Content Placeholder 7"/>
          <p:cNvSpPr>
            <a:spLocks noGrp="1"/>
          </p:cNvSpPr>
          <p:nvPr>
            <p:ph idx="1"/>
          </p:nvPr>
        </p:nvSpPr>
        <p:spPr>
          <a:xfrm>
            <a:off x="446088" y="919163"/>
            <a:ext cx="3516312" cy="5791200"/>
          </a:xfrm>
        </p:spPr>
        <p:txBody>
          <a:bodyPr/>
          <a:lstStyle/>
          <a:p>
            <a:pPr>
              <a:spcBef>
                <a:spcPct val="0"/>
              </a:spcBef>
            </a:pPr>
            <a:r>
              <a:t>The femur has sites for attachment of the knee muscles at the medial and lateral epicondyles  (above the femoral condyles).</a:t>
            </a:r>
          </a:p>
          <a:p>
            <a:pPr>
              <a:spcBef>
                <a:spcPct val="0"/>
              </a:spcBef>
            </a:pPr>
            <a:endParaRPr/>
          </a:p>
        </p:txBody>
      </p:sp>
    </p:spTree>
    <p:extLst>
      <p:ext uri="{BB962C8B-B14F-4D97-AF65-F5344CB8AC3E}">
        <p14:creationId xmlns:p14="http://schemas.microsoft.com/office/powerpoint/2010/main" val="20444886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fontAlgn="auto">
              <a:spcAft>
                <a:spcPts val="0"/>
              </a:spcAft>
              <a:defRPr/>
            </a:pPr>
            <a:r>
              <a:rPr dirty="0" smtClean="0"/>
              <a:t>The Thigh</a:t>
            </a:r>
          </a:p>
        </p:txBody>
      </p:sp>
      <p:sp>
        <p:nvSpPr>
          <p:cNvPr id="62466" name="Rectangle 3"/>
          <p:cNvSpPr>
            <a:spLocks noGrp="1" noChangeArrowheads="1"/>
          </p:cNvSpPr>
          <p:nvPr>
            <p:ph type="body" idx="1"/>
          </p:nvPr>
        </p:nvSpPr>
        <p:spPr>
          <a:xfrm>
            <a:off x="481013" y="942975"/>
            <a:ext cx="6869112" cy="2137850"/>
          </a:xfrm>
        </p:spPr>
        <p:txBody>
          <a:bodyPr>
            <a:normAutofit fontScale="85000" lnSpcReduction="20000"/>
          </a:bodyPr>
          <a:lstStyle/>
          <a:p>
            <a:pPr>
              <a:spcBef>
                <a:spcPct val="0"/>
              </a:spcBef>
            </a:pPr>
            <a:r>
              <a:rPr dirty="0"/>
              <a:t>The </a:t>
            </a:r>
            <a:r>
              <a:rPr b="1" dirty="0">
                <a:solidFill>
                  <a:srgbClr val="0099CC"/>
                </a:solidFill>
              </a:rPr>
              <a:t>patella</a:t>
            </a:r>
            <a:r>
              <a:rPr dirty="0"/>
              <a:t> (knee cap) is the </a:t>
            </a:r>
            <a:r>
              <a:rPr dirty="0" smtClean="0"/>
              <a:t>only </a:t>
            </a:r>
            <a:r>
              <a:rPr dirty="0"/>
              <a:t>named </a:t>
            </a:r>
            <a:r>
              <a:rPr dirty="0" err="1"/>
              <a:t>sesamoid</a:t>
            </a:r>
            <a:r>
              <a:rPr dirty="0"/>
              <a:t> bone in the body.</a:t>
            </a:r>
          </a:p>
          <a:p>
            <a:pPr lvl="1">
              <a:spcBef>
                <a:spcPct val="0"/>
              </a:spcBef>
            </a:pPr>
            <a:r>
              <a:rPr dirty="0"/>
              <a:t>A thick </a:t>
            </a:r>
            <a:r>
              <a:rPr dirty="0" err="1"/>
              <a:t>articular</a:t>
            </a:r>
            <a:r>
              <a:rPr dirty="0"/>
              <a:t> cartilage lines the posterior surface.</a:t>
            </a:r>
          </a:p>
        </p:txBody>
      </p:sp>
      <p:pic>
        <p:nvPicPr>
          <p:cNvPr id="62467" name="Picture 5" descr="pap13_fig_08_14blect.jpg"/>
          <p:cNvPicPr>
            <a:picLocks noChangeAspect="1"/>
          </p:cNvPicPr>
          <p:nvPr/>
        </p:nvPicPr>
        <p:blipFill>
          <a:blip r:embed="rId3" cstate="print"/>
          <a:srcRect/>
          <a:stretch>
            <a:fillRect/>
          </a:stretch>
        </p:blipFill>
        <p:spPr bwMode="auto">
          <a:xfrm>
            <a:off x="453903" y="3286423"/>
            <a:ext cx="4568263" cy="2540459"/>
          </a:xfrm>
          <a:prstGeom prst="rect">
            <a:avLst/>
          </a:prstGeom>
          <a:noFill/>
          <a:ln w="9525">
            <a:noFill/>
            <a:miter lim="800000"/>
            <a:headEnd/>
            <a:tailEnd/>
          </a:ln>
        </p:spPr>
      </p:pic>
      <p:pic>
        <p:nvPicPr>
          <p:cNvPr id="62468" name="Picture 6" descr="pap13_fig_08_15alect.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131050" y="1262063"/>
            <a:ext cx="1879600" cy="5297487"/>
          </a:xfrm>
          <a:prstGeom prst="rect">
            <a:avLst/>
          </a:prstGeom>
          <a:noFill/>
          <a:ln w="9525">
            <a:noFill/>
            <a:miter lim="800000"/>
            <a:headEnd/>
            <a:tailEnd/>
          </a:ln>
        </p:spPr>
      </p:pic>
      <p:sp>
        <p:nvSpPr>
          <p:cNvPr id="6" name="Rounded Rectangular Callout 5"/>
          <p:cNvSpPr/>
          <p:nvPr/>
        </p:nvSpPr>
        <p:spPr>
          <a:xfrm>
            <a:off x="6935372" y="196948"/>
            <a:ext cx="2208628" cy="1139482"/>
          </a:xfrm>
          <a:prstGeom prst="wedgeRoundRectCallout">
            <a:avLst>
              <a:gd name="adj1" fmla="val -60960"/>
              <a:gd name="adj2" fmla="val 29166"/>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Recall what this is?</a:t>
            </a:r>
            <a:endParaRPr lang="en-US" dirty="0">
              <a:solidFill>
                <a:schemeClr val="tx1"/>
              </a:solidFill>
            </a:endParaRPr>
          </a:p>
        </p:txBody>
      </p:sp>
      <p:sp>
        <p:nvSpPr>
          <p:cNvPr id="7" name="TextBox 6"/>
          <p:cNvSpPr txBox="1"/>
          <p:nvPr/>
        </p:nvSpPr>
        <p:spPr>
          <a:xfrm>
            <a:off x="5219114" y="3137415"/>
            <a:ext cx="2658794" cy="2677656"/>
          </a:xfrm>
          <a:prstGeom prst="rect">
            <a:avLst/>
          </a:prstGeom>
          <a:noFill/>
        </p:spPr>
        <p:txBody>
          <a:bodyPr wrap="square" rtlCol="0">
            <a:spAutoFit/>
          </a:bodyPr>
          <a:lstStyle/>
          <a:p>
            <a:pPr algn="ctr">
              <a:lnSpc>
                <a:spcPct val="120000"/>
              </a:lnSpc>
              <a:spcBef>
                <a:spcPts val="0"/>
              </a:spcBef>
            </a:pPr>
            <a:r>
              <a:rPr lang="en-US" sz="2000" b="1" dirty="0" smtClean="0">
                <a:latin typeface="Sylfaen" pitchFamily="18" charset="0"/>
              </a:rPr>
              <a:t>Functions</a:t>
            </a:r>
            <a:r>
              <a:rPr lang="en-US" sz="2000" dirty="0" smtClean="0">
                <a:latin typeface="Sylfaen" pitchFamily="18" charset="0"/>
              </a:rPr>
              <a:t>:</a:t>
            </a:r>
          </a:p>
          <a:p>
            <a:pPr marL="342900" indent="-342900" algn="ctr">
              <a:lnSpc>
                <a:spcPct val="120000"/>
              </a:lnSpc>
              <a:spcBef>
                <a:spcPts val="0"/>
              </a:spcBef>
              <a:buAutoNum type="arabicPeriod"/>
            </a:pPr>
            <a:r>
              <a:rPr lang="en-US" sz="2000" dirty="0" smtClean="0">
                <a:solidFill>
                  <a:srgbClr val="00B050"/>
                </a:solidFill>
                <a:latin typeface="Sylfaen" pitchFamily="18" charset="0"/>
              </a:rPr>
              <a:t>Increase leverage </a:t>
            </a:r>
            <a:r>
              <a:rPr lang="en-US" sz="2000" dirty="0" smtClean="0">
                <a:latin typeface="Sylfaen" pitchFamily="18" charset="0"/>
              </a:rPr>
              <a:t>of quads</a:t>
            </a:r>
          </a:p>
          <a:p>
            <a:pPr marL="342900" indent="-342900" algn="ctr">
              <a:lnSpc>
                <a:spcPct val="120000"/>
              </a:lnSpc>
              <a:spcBef>
                <a:spcPts val="0"/>
              </a:spcBef>
              <a:buAutoNum type="arabicPeriod"/>
            </a:pPr>
            <a:r>
              <a:rPr lang="en-US" sz="2000" dirty="0" smtClean="0">
                <a:solidFill>
                  <a:srgbClr val="0070C0"/>
                </a:solidFill>
                <a:latin typeface="Sylfaen" pitchFamily="18" charset="0"/>
              </a:rPr>
              <a:t>Maintain position </a:t>
            </a:r>
            <a:r>
              <a:rPr lang="en-US" sz="2000" dirty="0" smtClean="0">
                <a:latin typeface="Sylfaen" pitchFamily="18" charset="0"/>
              </a:rPr>
              <a:t>of tendon when knee is bent</a:t>
            </a:r>
          </a:p>
          <a:p>
            <a:pPr marL="342900" indent="-342900" algn="ctr">
              <a:lnSpc>
                <a:spcPct val="120000"/>
              </a:lnSpc>
              <a:spcBef>
                <a:spcPts val="0"/>
              </a:spcBef>
              <a:buAutoNum type="arabicPeriod"/>
            </a:pPr>
            <a:r>
              <a:rPr lang="en-US" sz="2000" dirty="0" smtClean="0">
                <a:solidFill>
                  <a:schemeClr val="accent6">
                    <a:lumMod val="75000"/>
                  </a:schemeClr>
                </a:solidFill>
                <a:latin typeface="Sylfaen" pitchFamily="18" charset="0"/>
              </a:rPr>
              <a:t>Protect</a:t>
            </a:r>
            <a:r>
              <a:rPr lang="en-US" sz="2000" dirty="0" smtClean="0">
                <a:latin typeface="Sylfaen" pitchFamily="18" charset="0"/>
              </a:rPr>
              <a:t> knee joint</a:t>
            </a:r>
          </a:p>
        </p:txBody>
      </p:sp>
    </p:spTree>
    <p:extLst>
      <p:ext uri="{BB962C8B-B14F-4D97-AF65-F5344CB8AC3E}">
        <p14:creationId xmlns:p14="http://schemas.microsoft.com/office/powerpoint/2010/main" val="303560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body" idx="1"/>
          </p:nvPr>
        </p:nvSpPr>
        <p:spPr>
          <a:xfrm>
            <a:off x="385763" y="871539"/>
            <a:ext cx="4833351" cy="4671132"/>
          </a:xfrm>
        </p:spPr>
        <p:txBody>
          <a:bodyPr>
            <a:normAutofit fontScale="77500" lnSpcReduction="20000"/>
          </a:bodyPr>
          <a:lstStyle/>
          <a:p>
            <a:pPr>
              <a:spcBef>
                <a:spcPct val="0"/>
              </a:spcBef>
            </a:pPr>
            <a:r>
              <a:rPr dirty="0"/>
              <a:t>At the distal femur, the patella forms the </a:t>
            </a:r>
            <a:r>
              <a:rPr dirty="0" err="1"/>
              <a:t>patellofemoral</a:t>
            </a:r>
            <a:r>
              <a:rPr dirty="0"/>
              <a:t> joint where it functions to </a:t>
            </a:r>
          </a:p>
          <a:p>
            <a:pPr>
              <a:spcBef>
                <a:spcPct val="0"/>
              </a:spcBef>
              <a:buFont typeface="Wingdings" pitchFamily="2" charset="2"/>
              <a:buNone/>
            </a:pPr>
            <a:r>
              <a:rPr dirty="0"/>
              <a:t>	increase the leverage of the </a:t>
            </a:r>
          </a:p>
          <a:p>
            <a:pPr>
              <a:spcBef>
                <a:spcPct val="0"/>
              </a:spcBef>
              <a:buFont typeface="Wingdings" pitchFamily="2" charset="2"/>
              <a:buNone/>
            </a:pPr>
            <a:r>
              <a:rPr dirty="0"/>
              <a:t>	quadriceps muscles.</a:t>
            </a:r>
          </a:p>
          <a:p>
            <a:pPr lvl="1">
              <a:spcBef>
                <a:spcPct val="0"/>
              </a:spcBef>
            </a:pPr>
            <a:r>
              <a:rPr dirty="0"/>
              <a:t>Runner’s knee </a:t>
            </a:r>
          </a:p>
          <a:p>
            <a:pPr lvl="1">
              <a:spcBef>
                <a:spcPct val="0"/>
              </a:spcBef>
              <a:buFont typeface="Wingdings" pitchFamily="2" charset="2"/>
              <a:buNone/>
            </a:pPr>
            <a:r>
              <a:rPr dirty="0"/>
              <a:t>	(</a:t>
            </a:r>
            <a:r>
              <a:rPr dirty="0" err="1"/>
              <a:t>patellofemoral</a:t>
            </a:r>
            <a:r>
              <a:rPr dirty="0"/>
              <a:t> stress </a:t>
            </a:r>
          </a:p>
          <a:p>
            <a:pPr lvl="1">
              <a:spcBef>
                <a:spcPct val="0"/>
              </a:spcBef>
              <a:buFont typeface="Wingdings" pitchFamily="2" charset="2"/>
              <a:buNone/>
            </a:pPr>
            <a:r>
              <a:rPr dirty="0"/>
              <a:t>	syndrome) is a common </a:t>
            </a:r>
          </a:p>
          <a:p>
            <a:pPr lvl="1">
              <a:spcBef>
                <a:spcPct val="0"/>
              </a:spcBef>
              <a:buFont typeface="Wingdings" pitchFamily="2" charset="2"/>
              <a:buNone/>
            </a:pPr>
            <a:r>
              <a:rPr dirty="0"/>
              <a:t>	sports </a:t>
            </a:r>
            <a:r>
              <a:rPr dirty="0" smtClean="0"/>
              <a:t>injury which includes a variety of  leg, knee, or foot disorders.</a:t>
            </a:r>
            <a:endParaRPr dirty="0"/>
          </a:p>
        </p:txBody>
      </p:sp>
      <p:pic>
        <p:nvPicPr>
          <p:cNvPr id="64514" name="Picture 2" descr="C:\Users\Curtis Home\Pictures\1. Chapters 6-8\Chapter 8 Graphics to send\vhb2_06_14b_01_ul modified.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76800" y="1630363"/>
            <a:ext cx="3865563" cy="4840287"/>
          </a:xfrm>
          <a:prstGeom prst="rect">
            <a:avLst/>
          </a:prstGeom>
          <a:noFill/>
          <a:ln w="9525">
            <a:noFill/>
            <a:miter lim="800000"/>
            <a:headEnd/>
            <a:tailEnd/>
          </a:ln>
        </p:spPr>
      </p:pic>
      <p:sp>
        <p:nvSpPr>
          <p:cNvPr id="45059" name="Rectangle 2"/>
          <p:cNvSpPr>
            <a:spLocks noGrp="1" noChangeArrowheads="1"/>
          </p:cNvSpPr>
          <p:nvPr>
            <p:ph type="title"/>
          </p:nvPr>
        </p:nvSpPr>
        <p:spPr/>
        <p:txBody>
          <a:bodyPr/>
          <a:lstStyle/>
          <a:p>
            <a:pPr fontAlgn="auto">
              <a:spcAft>
                <a:spcPts val="0"/>
              </a:spcAft>
              <a:defRPr/>
            </a:pPr>
            <a:r>
              <a:rPr dirty="0" smtClean="0"/>
              <a:t>The Patella</a:t>
            </a:r>
          </a:p>
        </p:txBody>
      </p:sp>
    </p:spTree>
    <p:extLst>
      <p:ext uri="{BB962C8B-B14F-4D97-AF65-F5344CB8AC3E}">
        <p14:creationId xmlns:p14="http://schemas.microsoft.com/office/powerpoint/2010/main" val="39427393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body" idx="1"/>
          </p:nvPr>
        </p:nvSpPr>
        <p:spPr>
          <a:xfrm>
            <a:off x="0" y="766617"/>
            <a:ext cx="8950036" cy="2957946"/>
          </a:xfrm>
        </p:spPr>
        <p:txBody>
          <a:bodyPr>
            <a:noAutofit/>
          </a:bodyPr>
          <a:lstStyle/>
          <a:p>
            <a:pPr marL="0" indent="0">
              <a:buNone/>
            </a:pPr>
            <a:r>
              <a:rPr lang="en-US" sz="1400" dirty="0"/>
              <a:t>The knee is </a:t>
            </a:r>
            <a:r>
              <a:rPr lang="en-US" sz="1400" dirty="0" smtClean="0"/>
              <a:t>the </a:t>
            </a:r>
            <a:r>
              <a:rPr lang="en-US" sz="1400" b="1" dirty="0"/>
              <a:t>largest</a:t>
            </a:r>
            <a:r>
              <a:rPr lang="en-US" sz="1400" dirty="0"/>
              <a:t> and </a:t>
            </a:r>
            <a:r>
              <a:rPr lang="en-US" sz="1400" b="1" dirty="0"/>
              <a:t>most complex </a:t>
            </a:r>
            <a:r>
              <a:rPr lang="en-US" sz="1400" dirty="0" smtClean="0"/>
              <a:t>joint in </a:t>
            </a:r>
            <a:r>
              <a:rPr lang="en-US" sz="1400" dirty="0"/>
              <a:t>the body. </a:t>
            </a:r>
          </a:p>
          <a:p>
            <a:pPr marL="288925" lvl="1" indent="0">
              <a:buNone/>
            </a:pPr>
            <a:r>
              <a:rPr lang="en-US" sz="1400" dirty="0" smtClean="0"/>
              <a:t>Tendons </a:t>
            </a:r>
            <a:r>
              <a:rPr lang="en-US" sz="1400" dirty="0"/>
              <a:t>connect the knee bones to the leg muscles that move the knee joint. Ligaments join the knee bones and provide stability to the knee:</a:t>
            </a:r>
          </a:p>
          <a:p>
            <a:pPr marL="288925" lvl="1" indent="0">
              <a:buNone/>
            </a:pPr>
            <a:r>
              <a:rPr lang="en-US" sz="1400" dirty="0"/>
              <a:t>The anterior cruciate ligament prevents the femur from sliding backward on the tibia </a:t>
            </a:r>
            <a:r>
              <a:rPr lang="en-US" sz="1200" dirty="0"/>
              <a:t>(or the tibia sliding forward </a:t>
            </a:r>
            <a:r>
              <a:rPr lang="en-US" sz="1200" dirty="0" smtClean="0"/>
              <a:t>)</a:t>
            </a:r>
            <a:endParaRPr lang="en-US" sz="1400" dirty="0"/>
          </a:p>
          <a:p>
            <a:pPr marL="288925" lvl="1" indent="0">
              <a:buNone/>
            </a:pPr>
            <a:r>
              <a:rPr lang="en-US" sz="1400" dirty="0"/>
              <a:t>The posterior cruciate ligament prevents the femur from sliding forward on the tibia </a:t>
            </a:r>
            <a:r>
              <a:rPr lang="en-US" sz="1100" dirty="0"/>
              <a:t>(or the tibia from sliding backward </a:t>
            </a:r>
            <a:r>
              <a:rPr lang="en-US" sz="1100" dirty="0" smtClean="0"/>
              <a:t>)</a:t>
            </a:r>
            <a:endParaRPr lang="en-US" sz="1600" dirty="0"/>
          </a:p>
          <a:p>
            <a:pPr marL="288925" lvl="1" indent="0">
              <a:buNone/>
            </a:pPr>
            <a:r>
              <a:rPr lang="en-US" sz="1400" dirty="0"/>
              <a:t>The medial and lateral collateral ligaments prevent the femur from sliding side to side.</a:t>
            </a:r>
          </a:p>
          <a:p>
            <a:pPr marL="288925" lvl="1" indent="0">
              <a:buNone/>
            </a:pPr>
            <a:r>
              <a:rPr lang="en-US" sz="1400" dirty="0"/>
              <a:t>Two C-shaped pieces of cartilage called the medial and lateral menisci act as shock absorbers between the femur and tibia.</a:t>
            </a:r>
          </a:p>
          <a:p>
            <a:pPr marL="288925" lvl="1" indent="0">
              <a:buNone/>
            </a:pPr>
            <a:r>
              <a:rPr lang="en-US" sz="1400" dirty="0"/>
              <a:t>Numerous </a:t>
            </a:r>
            <a:r>
              <a:rPr lang="en-US" sz="1400" dirty="0" err="1"/>
              <a:t>bursae</a:t>
            </a:r>
            <a:r>
              <a:rPr lang="en-US" sz="1400" dirty="0"/>
              <a:t>, or fluid-filled sacs, help the knee move smoothly.</a:t>
            </a:r>
          </a:p>
        </p:txBody>
      </p:sp>
      <p:sp>
        <p:nvSpPr>
          <p:cNvPr id="45059" name="Rectangle 2"/>
          <p:cNvSpPr>
            <a:spLocks noGrp="1" noChangeArrowheads="1"/>
          </p:cNvSpPr>
          <p:nvPr>
            <p:ph type="title"/>
          </p:nvPr>
        </p:nvSpPr>
        <p:spPr>
          <a:xfrm>
            <a:off x="0" y="0"/>
            <a:ext cx="9144000" cy="990600"/>
          </a:xfrm>
        </p:spPr>
        <p:txBody>
          <a:bodyPr/>
          <a:lstStyle/>
          <a:p>
            <a:pPr fontAlgn="auto">
              <a:spcAft>
                <a:spcPts val="0"/>
              </a:spcAft>
              <a:defRPr/>
            </a:pPr>
            <a:r>
              <a:rPr dirty="0" smtClean="0"/>
              <a:t>The </a:t>
            </a:r>
            <a:r>
              <a:rPr dirty="0" err="1" smtClean="0"/>
              <a:t>Tibiofemoral</a:t>
            </a:r>
            <a:r>
              <a:rPr dirty="0" smtClean="0"/>
              <a:t> Joint: the knee</a:t>
            </a:r>
            <a:endParaRPr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404"/>
          <a:stretch/>
        </p:blipFill>
        <p:spPr bwMode="auto">
          <a:xfrm>
            <a:off x="4540639" y="849744"/>
            <a:ext cx="4274307" cy="591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36" y="4207732"/>
            <a:ext cx="3303849" cy="2447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33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 5 Theme">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Wiley PowerPoint slides Project">
      <a:majorFont>
        <a:latin typeface="Bookman Old Style"/>
        <a:ea typeface=""/>
        <a:cs typeface=""/>
      </a:majorFont>
      <a:minorFont>
        <a:latin typeface="Sylfaen"/>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00">
            <a:alpha val="25000"/>
          </a:srgbClr>
        </a:solidFill>
        <a:ln w="952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lnSpc>
            <a:spcPct val="120000"/>
          </a:lnSpc>
          <a:spcBef>
            <a:spcPts val="0"/>
          </a:spcBef>
          <a:defRPr sz="1800" dirty="0" smtClean="0">
            <a:latin typeface="Sylfaen" pitchFamily="18" charset="0"/>
          </a:defRPr>
        </a:defPPr>
      </a:lstStyle>
    </a:txDef>
  </a:objectDefaults>
  <a:extraClrSchemeLst/>
</a:theme>
</file>

<file path=ppt/theme/theme2.xml><?xml version="1.0" encoding="utf-8"?>
<a:theme xmlns:a="http://schemas.openxmlformats.org/drawingml/2006/main" name="Chapter 1 Introduction to the Human Body">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3.xml><?xml version="1.0" encoding="utf-8"?>
<a:theme xmlns:a="http://schemas.openxmlformats.org/drawingml/2006/main" name="1_Chapter 1 Introduction to the Human Body">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38647</TotalTime>
  <Words>4683</Words>
  <Application>Microsoft Office PowerPoint</Application>
  <PresentationFormat>On-screen Show (4:3)</PresentationFormat>
  <Paragraphs>694</Paragraphs>
  <Slides>110</Slides>
  <Notes>77</Notes>
  <HiddenSlides>0</HiddenSlides>
  <MMClips>0</MMClips>
  <ScaleCrop>false</ScaleCrop>
  <HeadingPairs>
    <vt:vector size="4" baseType="variant">
      <vt:variant>
        <vt:lpstr>Theme</vt:lpstr>
      </vt:variant>
      <vt:variant>
        <vt:i4>3</vt:i4>
      </vt:variant>
      <vt:variant>
        <vt:lpstr>Slide Titles</vt:lpstr>
      </vt:variant>
      <vt:variant>
        <vt:i4>110</vt:i4>
      </vt:variant>
    </vt:vector>
  </HeadingPairs>
  <TitlesOfParts>
    <vt:vector size="113" baseType="lpstr">
      <vt:lpstr>Chapter 5 Theme</vt:lpstr>
      <vt:lpstr>Chapter 1 Introduction to the Human Body</vt:lpstr>
      <vt:lpstr>1_Chapter 1 Introduction to the Human Body</vt:lpstr>
      <vt:lpstr>PowerPoint Presentation</vt:lpstr>
      <vt:lpstr>Chapter 7</vt:lpstr>
      <vt:lpstr>Divisions of the Skeletal System</vt:lpstr>
      <vt:lpstr>Divisions of the Skeletal System</vt:lpstr>
      <vt:lpstr>Divisions of the Skeletal System Interactions Animation</vt:lpstr>
      <vt:lpstr>Types of Bones</vt:lpstr>
      <vt:lpstr>Types of Bones</vt:lpstr>
      <vt:lpstr>Types of Bones</vt:lpstr>
      <vt:lpstr>Types of Bones</vt:lpstr>
      <vt:lpstr>Bone Markings</vt:lpstr>
      <vt:lpstr>Bone Markings</vt:lpstr>
      <vt:lpstr>Bone Markings</vt:lpstr>
      <vt:lpstr>Bone Markings</vt:lpstr>
      <vt:lpstr>Bone Markings</vt:lpstr>
      <vt:lpstr>Bones of the Axial Skeleton</vt:lpstr>
      <vt:lpstr>Bones of the Skull</vt:lpstr>
      <vt:lpstr>Bones of the Skull</vt:lpstr>
      <vt:lpstr>Bones of the Skull</vt:lpstr>
      <vt:lpstr>Bones of the Skull</vt:lpstr>
      <vt:lpstr>Bones of the Skull</vt:lpstr>
      <vt:lpstr>An oddball….hyoid bone</vt:lpstr>
      <vt:lpstr>Bones of the Skull</vt:lpstr>
      <vt:lpstr>Bones of the Skull</vt:lpstr>
      <vt:lpstr> </vt:lpstr>
      <vt:lpstr>Bones of the Skull: Sinuses</vt:lpstr>
      <vt:lpstr>Clinical Connection</vt:lpstr>
      <vt:lpstr>Bones of the Skull</vt:lpstr>
      <vt:lpstr>Bones of the Skull</vt:lpstr>
      <vt:lpstr>Bones of the Skull</vt:lpstr>
      <vt:lpstr>Bones of the Skull</vt:lpstr>
      <vt:lpstr>Bones of the Skull</vt:lpstr>
      <vt:lpstr>Clinical Connection</vt:lpstr>
      <vt:lpstr>Clinical Connection</vt:lpstr>
      <vt:lpstr>Clinical Connection</vt:lpstr>
      <vt:lpstr>Bones of the Skull</vt:lpstr>
      <vt:lpstr>The Vertebral Column</vt:lpstr>
      <vt:lpstr>The Vertebral Column</vt:lpstr>
      <vt:lpstr>The Vertebral Column</vt:lpstr>
      <vt:lpstr>The Vertebral Column</vt:lpstr>
      <vt:lpstr>The Vertebral Column</vt:lpstr>
      <vt:lpstr>Vertebral Column</vt:lpstr>
      <vt:lpstr>Clinical Connection</vt:lpstr>
      <vt:lpstr>The Vertebral Column</vt:lpstr>
      <vt:lpstr>The Vertebral Column</vt:lpstr>
      <vt:lpstr>The Vertebral Column</vt:lpstr>
      <vt:lpstr>The Vertebral Column</vt:lpstr>
      <vt:lpstr>Clinical Connection</vt:lpstr>
      <vt:lpstr>The Vertebral Column</vt:lpstr>
      <vt:lpstr>Clinical Connection</vt:lpstr>
      <vt:lpstr>The Vertebral Column</vt:lpstr>
      <vt:lpstr>The Vertebral Column</vt:lpstr>
      <vt:lpstr>The Vertebral Column</vt:lpstr>
      <vt:lpstr>The Vertebral Column</vt:lpstr>
      <vt:lpstr>The Thorax</vt:lpstr>
      <vt:lpstr>The Thorax</vt:lpstr>
      <vt:lpstr>The Thorax</vt:lpstr>
      <vt:lpstr>The Thorax</vt:lpstr>
      <vt:lpstr>The Thorax</vt:lpstr>
      <vt:lpstr>The Thorax</vt:lpstr>
      <vt:lpstr>The Thorax</vt:lpstr>
      <vt:lpstr>The Thorax</vt:lpstr>
      <vt:lpstr>The Thorax</vt:lpstr>
      <vt:lpstr>The Thorax</vt:lpstr>
      <vt:lpstr>The Thorax</vt:lpstr>
      <vt:lpstr>Chapter 8</vt:lpstr>
      <vt:lpstr>The Appendicular Skeleton</vt:lpstr>
      <vt:lpstr>The Upper Limb</vt:lpstr>
      <vt:lpstr>The Shoulder Girdle</vt:lpstr>
      <vt:lpstr>The Shoulder Girdle</vt:lpstr>
      <vt:lpstr>The Shoulder Girdle</vt:lpstr>
      <vt:lpstr>The Shoulder Girdle</vt:lpstr>
      <vt:lpstr>The Shoulder Girdle</vt:lpstr>
      <vt:lpstr>Clinical Connection</vt:lpstr>
      <vt:lpstr>The Arm</vt:lpstr>
      <vt:lpstr>The Forearm</vt:lpstr>
      <vt:lpstr>The Forearm</vt:lpstr>
      <vt:lpstr>The Forearm</vt:lpstr>
      <vt:lpstr>The Hand</vt:lpstr>
      <vt:lpstr>The Hand</vt:lpstr>
      <vt:lpstr>The Hand</vt:lpstr>
      <vt:lpstr>The Lower Limb</vt:lpstr>
      <vt:lpstr>The Pelvic Girdle</vt:lpstr>
      <vt:lpstr>The Pelvic Girdle</vt:lpstr>
      <vt:lpstr>Clinical Connection</vt:lpstr>
      <vt:lpstr>The Pelvic Girdle</vt:lpstr>
      <vt:lpstr>Clinical Connection</vt:lpstr>
      <vt:lpstr>The Pelvic Girdle</vt:lpstr>
      <vt:lpstr>The Pelvic Girdle</vt:lpstr>
      <vt:lpstr>The Pelvic Girdle</vt:lpstr>
      <vt:lpstr>The Pelvic Girdle</vt:lpstr>
      <vt:lpstr>The Male/Female Pelvis</vt:lpstr>
      <vt:lpstr>The Male/Female Pelvis</vt:lpstr>
      <vt:lpstr>Male/Female Pelvis: quick comparison</vt:lpstr>
      <vt:lpstr>The Thigh</vt:lpstr>
      <vt:lpstr>FYI: The Thigh</vt:lpstr>
      <vt:lpstr>The Thigh</vt:lpstr>
      <vt:lpstr>The Thigh</vt:lpstr>
      <vt:lpstr>The Patella</vt:lpstr>
      <vt:lpstr>The Tibiofemoral Joint: the knee</vt:lpstr>
      <vt:lpstr>The Leg</vt:lpstr>
      <vt:lpstr>The Leg</vt:lpstr>
      <vt:lpstr>The Leg</vt:lpstr>
      <vt:lpstr>The Foot</vt:lpstr>
      <vt:lpstr>The Foot</vt:lpstr>
      <vt:lpstr>The Foot</vt:lpstr>
      <vt:lpstr>Clinical Connection</vt:lpstr>
      <vt:lpstr>The Lower Limb</vt:lpstr>
      <vt:lpstr>Clinical Connection</vt:lpstr>
      <vt:lpstr>Clinical Connection</vt:lpstr>
      <vt:lpstr>The Foot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Curtis Home</dc:creator>
  <cp:lastModifiedBy>Chris Eckart</cp:lastModifiedBy>
  <cp:revision>574</cp:revision>
  <dcterms:created xsi:type="dcterms:W3CDTF">2010-12-08T22:11:08Z</dcterms:created>
  <dcterms:modified xsi:type="dcterms:W3CDTF">2015-01-14T18:58:50Z</dcterms:modified>
</cp:coreProperties>
</file>