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77" r:id="rId2"/>
  </p:sldMasterIdLst>
  <p:notesMasterIdLst>
    <p:notesMasterId r:id="rId77"/>
  </p:notesMasterIdLst>
  <p:sldIdLst>
    <p:sldId id="452" r:id="rId3"/>
    <p:sldId id="262" r:id="rId4"/>
    <p:sldId id="456" r:id="rId5"/>
    <p:sldId id="455" r:id="rId6"/>
    <p:sldId id="454" r:id="rId7"/>
    <p:sldId id="457" r:id="rId8"/>
    <p:sldId id="453" r:id="rId9"/>
    <p:sldId id="458" r:id="rId10"/>
    <p:sldId id="263" r:id="rId11"/>
    <p:sldId id="264" r:id="rId12"/>
    <p:sldId id="400" r:id="rId13"/>
    <p:sldId id="399" r:id="rId14"/>
    <p:sldId id="401" r:id="rId15"/>
    <p:sldId id="405" r:id="rId16"/>
    <p:sldId id="406" r:id="rId17"/>
    <p:sldId id="266" r:id="rId18"/>
    <p:sldId id="407" r:id="rId19"/>
    <p:sldId id="265" r:id="rId20"/>
    <p:sldId id="267" r:id="rId21"/>
    <p:sldId id="460" r:id="rId22"/>
    <p:sldId id="461" r:id="rId23"/>
    <p:sldId id="268" r:id="rId24"/>
    <p:sldId id="269" r:id="rId25"/>
    <p:sldId id="409" r:id="rId26"/>
    <p:sldId id="273" r:id="rId27"/>
    <p:sldId id="411" r:id="rId28"/>
    <p:sldId id="462" r:id="rId29"/>
    <p:sldId id="275" r:id="rId30"/>
    <p:sldId id="463" r:id="rId31"/>
    <p:sldId id="410" r:id="rId32"/>
    <p:sldId id="278" r:id="rId33"/>
    <p:sldId id="413" r:id="rId34"/>
    <p:sldId id="412" r:id="rId35"/>
    <p:sldId id="280" r:id="rId36"/>
    <p:sldId id="464" r:id="rId37"/>
    <p:sldId id="414" r:id="rId38"/>
    <p:sldId id="459" r:id="rId39"/>
    <p:sldId id="415" r:id="rId40"/>
    <p:sldId id="282" r:id="rId41"/>
    <p:sldId id="283" r:id="rId42"/>
    <p:sldId id="284" r:id="rId43"/>
    <p:sldId id="285" r:id="rId44"/>
    <p:sldId id="286" r:id="rId45"/>
    <p:sldId id="287" r:id="rId46"/>
    <p:sldId id="416" r:id="rId47"/>
    <p:sldId id="465" r:id="rId48"/>
    <p:sldId id="417" r:id="rId49"/>
    <p:sldId id="418" r:id="rId50"/>
    <p:sldId id="466" r:id="rId51"/>
    <p:sldId id="467" r:id="rId52"/>
    <p:sldId id="468" r:id="rId53"/>
    <p:sldId id="469" r:id="rId54"/>
    <p:sldId id="426" r:id="rId55"/>
    <p:sldId id="419" r:id="rId56"/>
    <p:sldId id="422" r:id="rId57"/>
    <p:sldId id="424" r:id="rId58"/>
    <p:sldId id="434" r:id="rId59"/>
    <p:sldId id="291" r:id="rId60"/>
    <p:sldId id="292" r:id="rId61"/>
    <p:sldId id="293" r:id="rId62"/>
    <p:sldId id="429" r:id="rId63"/>
    <p:sldId id="470" r:id="rId64"/>
    <p:sldId id="431" r:id="rId65"/>
    <p:sldId id="471" r:id="rId66"/>
    <p:sldId id="432" r:id="rId67"/>
    <p:sldId id="433" r:id="rId68"/>
    <p:sldId id="301" r:id="rId69"/>
    <p:sldId id="302" r:id="rId70"/>
    <p:sldId id="303" r:id="rId71"/>
    <p:sldId id="305" r:id="rId72"/>
    <p:sldId id="435" r:id="rId73"/>
    <p:sldId id="436" r:id="rId74"/>
    <p:sldId id="437" r:id="rId75"/>
    <p:sldId id="438" r:id="rId76"/>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Tahoma" pitchFamily="34" charset="0"/>
        <a:ea typeface="+mn-ea"/>
        <a:cs typeface="Arial" pitchFamily="34" charset="0"/>
      </a:defRPr>
    </a:lvl5pPr>
    <a:lvl6pPr marL="2286000" algn="l" defTabSz="914400" rtl="0" eaLnBrk="1" latinLnBrk="0" hangingPunct="1">
      <a:defRPr sz="2400" kern="1200">
        <a:solidFill>
          <a:schemeClr val="tx1"/>
        </a:solidFill>
        <a:latin typeface="Tahoma" pitchFamily="34" charset="0"/>
        <a:ea typeface="+mn-ea"/>
        <a:cs typeface="Arial" pitchFamily="34" charset="0"/>
      </a:defRPr>
    </a:lvl6pPr>
    <a:lvl7pPr marL="2743200" algn="l" defTabSz="914400" rtl="0" eaLnBrk="1" latinLnBrk="0" hangingPunct="1">
      <a:defRPr sz="2400" kern="1200">
        <a:solidFill>
          <a:schemeClr val="tx1"/>
        </a:solidFill>
        <a:latin typeface="Tahoma" pitchFamily="34" charset="0"/>
        <a:ea typeface="+mn-ea"/>
        <a:cs typeface="Arial" pitchFamily="34" charset="0"/>
      </a:defRPr>
    </a:lvl7pPr>
    <a:lvl8pPr marL="3200400" algn="l" defTabSz="914400" rtl="0" eaLnBrk="1" latinLnBrk="0" hangingPunct="1">
      <a:defRPr sz="2400" kern="1200">
        <a:solidFill>
          <a:schemeClr val="tx1"/>
        </a:solidFill>
        <a:latin typeface="Tahoma" pitchFamily="34" charset="0"/>
        <a:ea typeface="+mn-ea"/>
        <a:cs typeface="Arial" pitchFamily="34" charset="0"/>
      </a:defRPr>
    </a:lvl8pPr>
    <a:lvl9pPr marL="3657600" algn="l" defTabSz="914400" rtl="0" eaLnBrk="1" latinLnBrk="0" hangingPunct="1">
      <a:defRPr sz="2400" kern="1200">
        <a:solidFill>
          <a:schemeClr val="tx1"/>
        </a:solidFill>
        <a:latin typeface="Tahom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8000"/>
    <a:srgbClr val="1D2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92875" autoAdjust="0"/>
  </p:normalViewPr>
  <p:slideViewPr>
    <p:cSldViewPr snapToGrid="0">
      <p:cViewPr>
        <p:scale>
          <a:sx n="50" d="100"/>
          <a:sy n="50" d="100"/>
        </p:scale>
        <p:origin x="0" y="-11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18576574803149606"/>
          <c:w val="0.61908382545931762"/>
          <c:h val="0.81423425196850396"/>
        </c:manualLayout>
      </c:layout>
      <c:pie3DChart>
        <c:varyColors val="1"/>
        <c:ser>
          <c:idx val="0"/>
          <c:order val="0"/>
          <c:tx>
            <c:strRef>
              <c:f>Sheet1!$B$1</c:f>
              <c:strCache>
                <c:ptCount val="1"/>
                <c:pt idx="0">
                  <c:v>Bone Composition</c:v>
                </c:pt>
              </c:strCache>
            </c:strRef>
          </c:tx>
          <c:cat>
            <c:strRef>
              <c:f>Sheet1!$A$2:$A$4</c:f>
              <c:strCache>
                <c:ptCount val="3"/>
                <c:pt idx="0">
                  <c:v>Water</c:v>
                </c:pt>
                <c:pt idx="1">
                  <c:v>Organic Proteins</c:v>
                </c:pt>
                <c:pt idx="2">
                  <c:v>Mineral</c:v>
                </c:pt>
              </c:strCache>
            </c:strRef>
          </c:cat>
          <c:val>
            <c:numRef>
              <c:f>Sheet1!$B$2:$B$4</c:f>
              <c:numCache>
                <c:formatCode>0%</c:formatCode>
                <c:ptCount val="3"/>
                <c:pt idx="0">
                  <c:v>0.25</c:v>
                </c:pt>
                <c:pt idx="1">
                  <c:v>0.25</c:v>
                </c:pt>
                <c:pt idx="2">
                  <c:v>0.5</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wrap="square" lIns="96661" tIns="48331" rIns="96661" bIns="48331" numCol="1" anchor="t" anchorCtr="0" compatLnSpc="1">
            <a:prstTxWarp prst="textNoShape">
              <a:avLst/>
            </a:prstTxWarp>
          </a:bodyPr>
          <a:lstStyle>
            <a:lvl1pPr>
              <a:lnSpc>
                <a:spcPct val="90000"/>
              </a:lnSpc>
              <a:spcBef>
                <a:spcPct val="20000"/>
              </a:spcBef>
              <a:buClr>
                <a:schemeClr val="hlink"/>
              </a:buClr>
              <a:buSzPct val="55000"/>
              <a:buFont typeface="Wingdings" pitchFamily="2" charset="2"/>
              <a:buNone/>
              <a:defRPr sz="1300"/>
            </a:lvl1pPr>
          </a:lstStyle>
          <a:p>
            <a:endParaRPr lang="en-US" altLang="en-US"/>
          </a:p>
        </p:txBody>
      </p:sp>
      <p:sp>
        <p:nvSpPr>
          <p:cNvPr id="3" name="Date Placeholder 2"/>
          <p:cNvSpPr>
            <a:spLocks noGrp="1"/>
          </p:cNvSpPr>
          <p:nvPr>
            <p:ph type="dt" idx="1"/>
          </p:nvPr>
        </p:nvSpPr>
        <p:spPr>
          <a:xfrm>
            <a:off x="5438775" y="0"/>
            <a:ext cx="4160838" cy="365125"/>
          </a:xfrm>
          <a:prstGeom prst="rect">
            <a:avLst/>
          </a:prstGeom>
        </p:spPr>
        <p:txBody>
          <a:bodyPr vert="horz" wrap="square" lIns="96661" tIns="48331" rIns="96661" bIns="48331" numCol="1" anchor="t" anchorCtr="0" compatLnSpc="1">
            <a:prstTxWarp prst="textNoShape">
              <a:avLst/>
            </a:prstTxWarp>
          </a:bodyPr>
          <a:lstStyle>
            <a:lvl1pPr algn="r">
              <a:lnSpc>
                <a:spcPct val="90000"/>
              </a:lnSpc>
              <a:spcBef>
                <a:spcPct val="20000"/>
              </a:spcBef>
              <a:buClr>
                <a:schemeClr val="hlink"/>
              </a:buClr>
              <a:buSzPct val="55000"/>
              <a:buFont typeface="Wingdings" pitchFamily="2" charset="2"/>
              <a:buNone/>
              <a:defRPr sz="1300"/>
            </a:lvl1pPr>
          </a:lstStyle>
          <a:p>
            <a:fld id="{C58C09EC-A5F2-4EF4-9F25-B72E25F38F59}" type="datetimeFigureOut">
              <a:rPr lang="en-US" altLang="en-US"/>
              <a:pPr/>
              <a:t>9/9/2014</a:t>
            </a:fld>
            <a:endParaRPr lang="en-US" alt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948488"/>
            <a:ext cx="4160838" cy="365125"/>
          </a:xfrm>
          <a:prstGeom prst="rect">
            <a:avLst/>
          </a:prstGeom>
        </p:spPr>
        <p:txBody>
          <a:bodyPr vert="horz" wrap="square" lIns="96661" tIns="48331" rIns="96661" bIns="48331" numCol="1" anchor="b" anchorCtr="0" compatLnSpc="1">
            <a:prstTxWarp prst="textNoShape">
              <a:avLst/>
            </a:prstTxWarp>
          </a:bodyPr>
          <a:lstStyle>
            <a:lvl1pPr>
              <a:lnSpc>
                <a:spcPct val="90000"/>
              </a:lnSpc>
              <a:spcBef>
                <a:spcPct val="20000"/>
              </a:spcBef>
              <a:buClr>
                <a:schemeClr val="hlink"/>
              </a:buClr>
              <a:buSzPct val="55000"/>
              <a:buFont typeface="Wingdings" pitchFamily="2" charset="2"/>
              <a:buNone/>
              <a:defRPr sz="1300"/>
            </a:lvl1pPr>
          </a:lstStyle>
          <a:p>
            <a:endParaRPr lang="en-US" altLang="en-US"/>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wrap="square" lIns="96661" tIns="48331" rIns="96661" bIns="48331" numCol="1" anchor="b" anchorCtr="0" compatLnSpc="1">
            <a:prstTxWarp prst="textNoShape">
              <a:avLst/>
            </a:prstTxWarp>
          </a:bodyPr>
          <a:lstStyle>
            <a:lvl1pPr algn="r">
              <a:lnSpc>
                <a:spcPct val="90000"/>
              </a:lnSpc>
              <a:spcBef>
                <a:spcPct val="20000"/>
              </a:spcBef>
              <a:buClr>
                <a:schemeClr val="hlink"/>
              </a:buClr>
              <a:buSzPct val="55000"/>
              <a:buFont typeface="Wingdings" pitchFamily="2" charset="2"/>
              <a:buNone/>
              <a:defRPr sz="1300"/>
            </a:lvl1pPr>
          </a:lstStyle>
          <a:p>
            <a:fld id="{AF1BCB49-76A5-484B-805E-C3FE2A9467D7}" type="slidenum">
              <a:rPr lang="en-US" altLang="en-US"/>
              <a:pPr/>
              <a:t>‹#›</a:t>
            </a:fld>
            <a:endParaRPr lang="en-US" altLang="en-US"/>
          </a:p>
        </p:txBody>
      </p:sp>
    </p:spTree>
    <p:extLst>
      <p:ext uri="{BB962C8B-B14F-4D97-AF65-F5344CB8AC3E}">
        <p14:creationId xmlns:p14="http://schemas.microsoft.com/office/powerpoint/2010/main" val="925021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ahoma" pitchFamily="34" charset="0"/>
                <a:cs typeface="Arial" pitchFamily="34" charset="0"/>
              </a:defRPr>
            </a:lvl1pPr>
            <a:lvl2pPr marL="785372" indent="-302066" eaLnBrk="0" hangingPunct="0">
              <a:defRPr sz="2500">
                <a:solidFill>
                  <a:schemeClr val="tx1"/>
                </a:solidFill>
                <a:latin typeface="Tahoma" pitchFamily="34" charset="0"/>
                <a:cs typeface="Arial" pitchFamily="34" charset="0"/>
              </a:defRPr>
            </a:lvl2pPr>
            <a:lvl3pPr marL="1208265" indent="-241653" eaLnBrk="0" hangingPunct="0">
              <a:defRPr sz="2500">
                <a:solidFill>
                  <a:schemeClr val="tx1"/>
                </a:solidFill>
                <a:latin typeface="Tahoma" pitchFamily="34" charset="0"/>
                <a:cs typeface="Arial" pitchFamily="34" charset="0"/>
              </a:defRPr>
            </a:lvl3pPr>
            <a:lvl4pPr marL="1691571" indent="-241653" eaLnBrk="0" hangingPunct="0">
              <a:defRPr sz="2500">
                <a:solidFill>
                  <a:schemeClr val="tx1"/>
                </a:solidFill>
                <a:latin typeface="Tahoma" pitchFamily="34" charset="0"/>
                <a:cs typeface="Arial" pitchFamily="34" charset="0"/>
              </a:defRPr>
            </a:lvl4pPr>
            <a:lvl5pPr marL="2174878" indent="-241653" eaLnBrk="0" hangingPunct="0">
              <a:defRPr sz="2500">
                <a:solidFill>
                  <a:schemeClr val="tx1"/>
                </a:solidFill>
                <a:latin typeface="Tahoma" pitchFamily="34" charset="0"/>
                <a:cs typeface="Arial" pitchFamily="34" charset="0"/>
              </a:defRPr>
            </a:lvl5pPr>
            <a:lvl6pPr marL="2658184" indent="-241653" eaLnBrk="0" fontAlgn="base" hangingPunct="0">
              <a:spcBef>
                <a:spcPct val="0"/>
              </a:spcBef>
              <a:spcAft>
                <a:spcPct val="0"/>
              </a:spcAft>
              <a:defRPr sz="2500">
                <a:solidFill>
                  <a:schemeClr val="tx1"/>
                </a:solidFill>
                <a:latin typeface="Tahoma" pitchFamily="34" charset="0"/>
                <a:cs typeface="Arial" pitchFamily="34" charset="0"/>
              </a:defRPr>
            </a:lvl6pPr>
            <a:lvl7pPr marL="3141490" indent="-241653" eaLnBrk="0" fontAlgn="base" hangingPunct="0">
              <a:spcBef>
                <a:spcPct val="0"/>
              </a:spcBef>
              <a:spcAft>
                <a:spcPct val="0"/>
              </a:spcAft>
              <a:defRPr sz="2500">
                <a:solidFill>
                  <a:schemeClr val="tx1"/>
                </a:solidFill>
                <a:latin typeface="Tahoma" pitchFamily="34" charset="0"/>
                <a:cs typeface="Arial" pitchFamily="34" charset="0"/>
              </a:defRPr>
            </a:lvl7pPr>
            <a:lvl8pPr marL="3624796" indent="-241653" eaLnBrk="0" fontAlgn="base" hangingPunct="0">
              <a:spcBef>
                <a:spcPct val="0"/>
              </a:spcBef>
              <a:spcAft>
                <a:spcPct val="0"/>
              </a:spcAft>
              <a:defRPr sz="2500">
                <a:solidFill>
                  <a:schemeClr val="tx1"/>
                </a:solidFill>
                <a:latin typeface="Tahoma" pitchFamily="34" charset="0"/>
                <a:cs typeface="Arial" pitchFamily="34" charset="0"/>
              </a:defRPr>
            </a:lvl8pPr>
            <a:lvl9pPr marL="4108102" indent="-241653" eaLnBrk="0" fontAlgn="base" hangingPunct="0">
              <a:spcBef>
                <a:spcPct val="0"/>
              </a:spcBef>
              <a:spcAft>
                <a:spcPct val="0"/>
              </a:spcAft>
              <a:defRPr sz="2500">
                <a:solidFill>
                  <a:schemeClr val="tx1"/>
                </a:solidFill>
                <a:latin typeface="Tahoma" pitchFamily="34" charset="0"/>
                <a:cs typeface="Arial" pitchFamily="34" charset="0"/>
              </a:defRPr>
            </a:lvl9pPr>
          </a:lstStyle>
          <a:p>
            <a:pPr eaLnBrk="1" hangingPunct="1">
              <a:spcBef>
                <a:spcPct val="0"/>
              </a:spcBef>
            </a:pPr>
            <a:fld id="{355C7A7F-E6EB-4EE0-9E14-FB51A9E0D356}" type="slidenum">
              <a:rPr lang="en-US" altLang="en-US" sz="1200">
                <a:solidFill>
                  <a:srgbClr val="000000"/>
                </a:solidFill>
              </a:rPr>
              <a:pPr eaLnBrk="1" hangingPunct="1">
                <a:spcBef>
                  <a:spcPct val="0"/>
                </a:spcBef>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CBB316C7-DBCE-432E-98B0-AE55BB57EFCE}" type="slidenum">
              <a:rPr lang="en-US" altLang="en-US" sz="1300"/>
              <a:pPr eaLnBrk="1" hangingPunct="1"/>
              <a:t>10</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91E19045-2771-4C65-8B1B-69C392D38EAB}" type="slidenum">
              <a:rPr lang="en-US" altLang="en-US" sz="1300"/>
              <a:pPr eaLnBrk="1" hangingPunct="1"/>
              <a:t>11</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8097E22-BE18-4B0B-A8EF-BD9164529802}" type="slidenum">
              <a:rPr lang="en-US" altLang="en-US" sz="1300"/>
              <a:pPr eaLnBrk="1" hangingPunct="1"/>
              <a:t>12</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EC7043FB-1CC5-4A6D-B8A2-B663B61EF043}" type="slidenum">
              <a:rPr lang="en-US" altLang="en-US" sz="1300"/>
              <a:pPr eaLnBrk="1" hangingPunct="1"/>
              <a:t>13</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a:t>
            </a:r>
            <a:r>
              <a:rPr lang="en-US" altLang="en-US" b="1" smtClean="0">
                <a:solidFill>
                  <a:srgbClr val="0099CC"/>
                </a:solidFill>
              </a:rPr>
              <a:t>periosteum</a:t>
            </a:r>
            <a:r>
              <a:rPr lang="en-US" altLang="en-US" smtClean="0"/>
              <a:t> is only found on areas where there is no articular cartilage</a:t>
            </a:r>
          </a:p>
        </p:txBody>
      </p:sp>
      <p:sp>
        <p:nvSpPr>
          <p:cNvPr id="819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33B24388-B5A7-4CB6-9894-6DD6719CCDF2}" type="slidenum">
              <a:rPr lang="en-US" altLang="en-US" sz="1300"/>
              <a:pPr eaLnBrk="1" hangingPunct="1"/>
              <a:t>14</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C1B1F157-6940-475C-890A-1ECAB4930661}" type="slidenum">
              <a:rPr lang="en-US" altLang="en-US" sz="1300"/>
              <a:pPr eaLnBrk="1" hangingPunct="1"/>
              <a:t>15</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C4FD537-0422-4896-85CA-E5296F8FB65E}" type="slidenum">
              <a:rPr lang="en-US" altLang="en-US" sz="1300"/>
              <a:pPr eaLnBrk="1" hangingPunct="1"/>
              <a:t>16</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ED271C96-7CF5-43E6-9597-184CAF33AFBE}" type="slidenum">
              <a:rPr lang="en-US" altLang="en-US" sz="1300"/>
              <a:pPr eaLnBrk="1" hangingPunct="1"/>
              <a:t>17</a:t>
            </a:fld>
            <a:endParaRPr lang="en-US"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2CA3E10D-2F09-4C3C-84FA-0C1F6FB2C238}" type="slidenum">
              <a:rPr lang="en-US" altLang="en-US" sz="1300"/>
              <a:pPr eaLnBrk="1" hangingPunct="1"/>
              <a:t>18</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87FA66E6-9E83-461C-B0C6-A196C915D2E1}" type="slidenum">
              <a:rPr lang="en-US" altLang="en-US" sz="1300"/>
              <a:pPr eaLnBrk="1" hangingPunct="1"/>
              <a:t>19</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2</a:t>
            </a:fld>
            <a:endParaRPr lang="en-US" alt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87FA66E6-9E83-461C-B0C6-A196C915D2E1}" type="slidenum">
              <a:rPr lang="en-US" altLang="en-US" sz="1300"/>
              <a:pPr eaLnBrk="1" hangingPunct="1"/>
              <a:t>20</a:t>
            </a:fld>
            <a:endParaRPr lang="en-US" alt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87FA66E6-9E83-461C-B0C6-A196C915D2E1}" type="slidenum">
              <a:rPr lang="en-US" altLang="en-US" sz="1300"/>
              <a:pPr eaLnBrk="1" hangingPunct="1"/>
              <a:t>21</a:t>
            </a:fld>
            <a:endParaRPr lang="en-US" alt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Discuss only a typical long bone at this point.  Later, other bone types will be discussed.</a:t>
            </a:r>
          </a:p>
        </p:txBody>
      </p:sp>
      <p:sp>
        <p:nvSpPr>
          <p:cNvPr id="8909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F12AEBDF-3BCC-4780-9587-622BA51D80F8}" type="slidenum">
              <a:rPr lang="en-US" altLang="en-US" sz="1300"/>
              <a:pPr eaLnBrk="1" hangingPunct="1"/>
              <a:t>22</a:t>
            </a:fld>
            <a:endParaRPr lang="en-US"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67DACAE6-914A-4EB4-B374-2668E9BEF25A}" type="slidenum">
              <a:rPr lang="en-US" altLang="en-US" sz="1200">
                <a:solidFill>
                  <a:srgbClr val="000000"/>
                </a:solidFill>
              </a:rPr>
              <a:pPr eaLnBrk="1" hangingPunct="1">
                <a:spcBef>
                  <a:spcPct val="0"/>
                </a:spcBef>
              </a:pPr>
              <a:t>23</a:t>
            </a:fld>
            <a:endParaRPr lang="en-US" alt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97454FDF-6517-4A3F-8046-04639302305C}" type="slidenum">
              <a:rPr lang="en-US" altLang="en-US" sz="1300"/>
              <a:pPr eaLnBrk="1" hangingPunct="1"/>
              <a:t>24</a:t>
            </a:fld>
            <a:endParaRPr lang="en-US"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2DF21F51-5C23-46C4-AD7B-8A12CEEAC66B}" type="slidenum">
              <a:rPr lang="en-US" altLang="en-US" sz="1300"/>
              <a:pPr eaLnBrk="1" hangingPunct="1"/>
              <a:t>25</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 Named After Clopton </a:t>
            </a:r>
            <a:r>
              <a:rPr lang="en-US" altLang="en-US" b="1" i="1" smtClean="0">
                <a:solidFill>
                  <a:srgbClr val="339966"/>
                </a:solidFill>
              </a:rPr>
              <a:t>Havers</a:t>
            </a:r>
            <a:r>
              <a:rPr lang="en-US" altLang="en-US" smtClean="0"/>
              <a:t> (1650?–1702), English physician and anatomist. </a:t>
            </a:r>
          </a:p>
          <a:p>
            <a:pPr defTabSz="912813" eaLnBrk="1" hangingPunct="1">
              <a:spcBef>
                <a:spcPct val="0"/>
              </a:spcBef>
            </a:pPr>
            <a:endParaRPr lang="en-US" altLang="en-US" smtClean="0"/>
          </a:p>
          <a:p>
            <a:pPr defTabSz="912813" eaLnBrk="1" hangingPunct="1">
              <a:spcBef>
                <a:spcPct val="0"/>
              </a:spcBef>
            </a:pPr>
            <a:endParaRPr lang="en-US" altLang="en-US" smtClean="0"/>
          </a:p>
          <a:p>
            <a:pPr defTabSz="912813" eaLnBrk="1" hangingPunct="1">
              <a:spcBef>
                <a:spcPct val="0"/>
              </a:spcBef>
            </a:pPr>
            <a:endParaRPr lang="en-US" altLang="en-US" smtClean="0"/>
          </a:p>
        </p:txBody>
      </p:sp>
      <p:sp>
        <p:nvSpPr>
          <p:cNvPr id="931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0D32B44B-B446-4AD2-8045-B336B9F576C2}" type="slidenum">
              <a:rPr lang="en-US" altLang="en-US" sz="1300"/>
              <a:pPr eaLnBrk="1" hangingPunct="1"/>
              <a:t>26</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 Named After Clopton </a:t>
            </a:r>
            <a:r>
              <a:rPr lang="en-US" altLang="en-US" b="1" i="1" smtClean="0">
                <a:solidFill>
                  <a:srgbClr val="339966"/>
                </a:solidFill>
              </a:rPr>
              <a:t>Havers</a:t>
            </a:r>
            <a:r>
              <a:rPr lang="en-US" altLang="en-US" smtClean="0"/>
              <a:t> (1650?–1702), English physician and anatomist. </a:t>
            </a:r>
          </a:p>
          <a:p>
            <a:pPr defTabSz="912813" eaLnBrk="1" hangingPunct="1">
              <a:spcBef>
                <a:spcPct val="0"/>
              </a:spcBef>
            </a:pPr>
            <a:endParaRPr lang="en-US" altLang="en-US" smtClean="0"/>
          </a:p>
          <a:p>
            <a:pPr defTabSz="912813" eaLnBrk="1" hangingPunct="1">
              <a:spcBef>
                <a:spcPct val="0"/>
              </a:spcBef>
            </a:pPr>
            <a:endParaRPr lang="en-US" altLang="en-US" smtClean="0"/>
          </a:p>
          <a:p>
            <a:pPr defTabSz="912813" eaLnBrk="1" hangingPunct="1">
              <a:spcBef>
                <a:spcPct val="0"/>
              </a:spcBef>
            </a:pPr>
            <a:endParaRPr lang="en-US" altLang="en-US" smtClean="0"/>
          </a:p>
        </p:txBody>
      </p:sp>
      <p:sp>
        <p:nvSpPr>
          <p:cNvPr id="931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0D32B44B-B446-4AD2-8045-B336B9F576C2}" type="slidenum">
              <a:rPr lang="en-US" altLang="en-US" sz="1300"/>
              <a:pPr eaLnBrk="1" hangingPunct="1"/>
              <a:t>27</a:t>
            </a:fld>
            <a:endParaRPr lang="en-US"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 </a:t>
            </a:r>
          </a:p>
          <a:p>
            <a:pPr defTabSz="912813" eaLnBrk="1" hangingPunct="1">
              <a:spcBef>
                <a:spcPct val="0"/>
              </a:spcBef>
            </a:pPr>
            <a:endParaRPr lang="en-US" altLang="en-US" smtClean="0"/>
          </a:p>
        </p:txBody>
      </p:sp>
      <p:sp>
        <p:nvSpPr>
          <p:cNvPr id="942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BB721A27-25D4-4CE6-B116-A63BDE36C386}" type="slidenum">
              <a:rPr lang="en-US" altLang="en-US" sz="1300"/>
              <a:pPr eaLnBrk="1" hangingPunct="1"/>
              <a:t>28</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 </a:t>
            </a:r>
          </a:p>
          <a:p>
            <a:pPr defTabSz="912813" eaLnBrk="1" hangingPunct="1">
              <a:spcBef>
                <a:spcPct val="0"/>
              </a:spcBef>
            </a:pPr>
            <a:endParaRPr lang="en-US" altLang="en-US" smtClean="0"/>
          </a:p>
        </p:txBody>
      </p:sp>
      <p:sp>
        <p:nvSpPr>
          <p:cNvPr id="942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BB721A27-25D4-4CE6-B116-A63BDE36C386}" type="slidenum">
              <a:rPr lang="en-US" altLang="en-US" sz="1300"/>
              <a:pPr eaLnBrk="1" hangingPunct="1"/>
              <a:t>29</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3</a:t>
            </a:fld>
            <a:endParaRPr lang="en-US" alt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 </a:t>
            </a:r>
          </a:p>
          <a:p>
            <a:pPr defTabSz="912813" eaLnBrk="1" hangingPunct="1">
              <a:spcBef>
                <a:spcPct val="0"/>
              </a:spcBef>
            </a:pPr>
            <a:endParaRPr lang="en-US" altLang="en-US" smtClean="0"/>
          </a:p>
        </p:txBody>
      </p:sp>
      <p:sp>
        <p:nvSpPr>
          <p:cNvPr id="952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AEFD09AB-6BC1-4065-B110-9423567D2F8D}" type="slidenum">
              <a:rPr lang="en-US" altLang="en-US" sz="1300"/>
              <a:pPr eaLnBrk="1" hangingPunct="1"/>
              <a:t>30</a:t>
            </a:fld>
            <a:endParaRPr lang="en-US" alt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eaLnBrk="1" hangingPunct="1"/>
            <a:endParaRPr lang="en-US" altLang="en-US" sz="1300" smtClean="0">
              <a:latin typeface="Times New Roman" pitchFamily="18" charset="0"/>
            </a:endParaRPr>
          </a:p>
        </p:txBody>
      </p:sp>
      <p:sp>
        <p:nvSpPr>
          <p:cNvPr id="962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534AB627-97B7-4BBD-B059-0490ECA9C187}" type="slidenum">
              <a:rPr lang="en-US" altLang="en-US" sz="1300"/>
              <a:pPr eaLnBrk="1" hangingPunct="1"/>
              <a:t>31</a:t>
            </a:fld>
            <a:endParaRPr lang="en-US"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61A8D08F-D930-465A-AAF7-7F4560F110A7}" type="slidenum">
              <a:rPr lang="en-US" altLang="en-US" sz="1300"/>
              <a:pPr eaLnBrk="1" hangingPunct="1"/>
              <a:t>32</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F8E2C9CC-F45D-4D6D-9195-99ECC0D1DFCF}" type="slidenum">
              <a:rPr lang="en-US" altLang="en-US" sz="1300"/>
              <a:pPr eaLnBrk="1" hangingPunct="1"/>
              <a:t>34</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6B8B71BF-E4C8-4CCD-BD3B-02ED65923BB4}" type="slidenum">
              <a:rPr lang="en-US" altLang="en-US" sz="1300"/>
              <a:pPr eaLnBrk="1" hangingPunct="1"/>
              <a:t>39</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81F2284C-C3F5-4D3C-9EF4-A8BAD1C18334}" type="slidenum">
              <a:rPr lang="en-US" altLang="en-US" sz="1300"/>
              <a:pPr eaLnBrk="1" hangingPunct="1"/>
              <a:t>40</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A8CA4DF-9594-4413-9A34-0AC5C18B2FE3}" type="slidenum">
              <a:rPr lang="en-US" altLang="en-US" sz="1300"/>
              <a:pPr eaLnBrk="1" hangingPunct="1"/>
              <a:t>41</a:t>
            </a:fld>
            <a:endParaRPr lang="en-US"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eaLnBrk="1" hangingPunct="1"/>
            <a:endParaRPr lang="en-US" altLang="en-US" smtClean="0"/>
          </a:p>
        </p:txBody>
      </p:sp>
      <p:sp>
        <p:nvSpPr>
          <p:cNvPr id="10650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5A6BB6E2-6D45-4E13-AE74-218D44A6650F}" type="slidenum">
              <a:rPr lang="en-US" altLang="en-US" sz="1300"/>
              <a:pPr eaLnBrk="1" hangingPunct="1"/>
              <a:t>42</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17A40F6D-9EBA-4A92-9E11-819A4F2D0B55}" type="slidenum">
              <a:rPr lang="en-US" altLang="en-US" sz="1300"/>
              <a:pPr eaLnBrk="1" hangingPunct="1"/>
              <a:t>43</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45A02B44-47D3-4F58-9CE1-586BE758B889}" type="slidenum">
              <a:rPr lang="en-US" altLang="en-US" sz="1300"/>
              <a:pPr eaLnBrk="1" hangingPunct="1"/>
              <a:t>44</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14EC9E5F-E1D2-4411-8D57-F8A623DD623B}" type="slidenum">
              <a:rPr lang="en-US" altLang="en-US" sz="1300"/>
              <a:pPr eaLnBrk="1" hangingPunct="1"/>
              <a:t>45</a:t>
            </a:fld>
            <a:endParaRPr lang="en-US"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14EC9E5F-E1D2-4411-8D57-F8A623DD623B}" type="slidenum">
              <a:rPr lang="en-US" altLang="en-US" sz="1300"/>
              <a:pPr eaLnBrk="1" hangingPunct="1"/>
              <a:t>46</a:t>
            </a:fld>
            <a:endParaRPr lang="en-US" alt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98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A73B7F5F-05DB-4E42-AAD1-96C25FD0E2FB}" type="slidenum">
              <a:rPr lang="en-US" altLang="en-US" sz="1300"/>
              <a:pPr eaLnBrk="1" hangingPunct="1"/>
              <a:t>58</a:t>
            </a:fld>
            <a:endParaRPr lang="en-US" alt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B9B43432-4615-499F-A432-34903BFE4FE8}" type="slidenum">
              <a:rPr lang="en-US" altLang="en-US" sz="1300"/>
              <a:pPr eaLnBrk="1" hangingPunct="1"/>
              <a:t>59</a:t>
            </a:fld>
            <a:endParaRPr lang="en-US" alt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18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B9433621-1FC8-406A-8CAF-795ED1600D46}" type="slidenum">
              <a:rPr lang="en-US" altLang="en-US" sz="1300"/>
              <a:pPr eaLnBrk="1" hangingPunct="1"/>
              <a:t>60</a:t>
            </a:fld>
            <a:endParaRPr lang="en-US"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94699B4-446F-4EB9-A112-8AA91D88ABCE}" type="slidenum">
              <a:rPr lang="en-US" altLang="en-US" sz="1300"/>
              <a:pPr eaLnBrk="1" hangingPunct="1"/>
              <a:t>61</a:t>
            </a:fld>
            <a:endParaRPr lang="en-US" alt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94699B4-446F-4EB9-A112-8AA91D88ABCE}" type="slidenum">
              <a:rPr lang="en-US" altLang="en-US" sz="1300"/>
              <a:pPr eaLnBrk="1" hangingPunct="1"/>
              <a:t>62</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390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A07289D9-9D84-4D7E-8A71-E18E0A8C4826}" type="slidenum">
              <a:rPr lang="en-US" altLang="en-US" sz="1300"/>
              <a:pPr eaLnBrk="1" hangingPunct="1"/>
              <a:t>63</a:t>
            </a:fld>
            <a:endParaRPr lang="en-US" alt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390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A07289D9-9D84-4D7E-8A71-E18E0A8C4826}" type="slidenum">
              <a:rPr lang="en-US" altLang="en-US" sz="1300"/>
              <a:pPr eaLnBrk="1" hangingPunct="1"/>
              <a:t>64</a:t>
            </a:fld>
            <a:endParaRPr lang="en-US" alt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eaLnBrk="1" hangingPunct="1"/>
            <a:endParaRPr lang="en-US" altLang="en-US" smtClean="0"/>
          </a:p>
        </p:txBody>
      </p:sp>
      <p:sp>
        <p:nvSpPr>
          <p:cNvPr id="12493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5C59CBAE-9D3B-4C2A-AC02-642C08ED4DC5}" type="slidenum">
              <a:rPr lang="en-US" altLang="en-US" sz="1300"/>
              <a:pPr eaLnBrk="1" hangingPunct="1"/>
              <a:t>65</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595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5BC84284-1509-44CB-AA76-6501F2D9C176}" type="slidenum">
              <a:rPr lang="en-US" altLang="en-US" sz="1300"/>
              <a:pPr eaLnBrk="1" hangingPunct="1"/>
              <a:t>66</a:t>
            </a:fld>
            <a:endParaRPr lang="en-US" alt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83AF539C-6382-4284-A092-4B9DA9337213}" type="slidenum">
              <a:rPr lang="en-US" altLang="en-US" sz="1300"/>
              <a:pPr eaLnBrk="1" hangingPunct="1"/>
              <a:t>67</a:t>
            </a:fld>
            <a:endParaRPr lang="en-US" alt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200" eaLnBrk="1" hangingPunct="1"/>
            <a:endParaRPr lang="en-US" altLang="en-US" smtClean="0"/>
          </a:p>
        </p:txBody>
      </p:sp>
      <p:sp>
        <p:nvSpPr>
          <p:cNvPr id="12800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1E2A359-0A52-4C12-AA23-5AFFD689FA87}" type="slidenum">
              <a:rPr lang="en-US" altLang="en-US" sz="1300"/>
              <a:pPr eaLnBrk="1" hangingPunct="1"/>
              <a:t>68</a:t>
            </a:fld>
            <a:endParaRPr lang="en-US" altLang="en-US"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983BA0FF-D21C-416E-9114-663D753434AF}" type="slidenum">
              <a:rPr lang="en-US" altLang="en-US" sz="1300"/>
              <a:pPr eaLnBrk="1" hangingPunct="1"/>
              <a:t>69</a:t>
            </a:fld>
            <a:endParaRPr lang="en-US" altLang="en-US" sz="13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7426324C-1606-4E3A-A315-91BAA8DFA930}" type="slidenum">
              <a:rPr lang="en-US" altLang="en-US" sz="1300"/>
              <a:pPr eaLnBrk="1" hangingPunct="1"/>
              <a:t>70</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6</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0"/>
              </a:spcBef>
            </a:pPr>
            <a:fld id="{78130E5C-1059-4E9E-99B3-90799A8F3F27}" type="slidenum">
              <a:rPr lang="en-US" altLang="en-US" sz="1200">
                <a:solidFill>
                  <a:srgbClr val="000000"/>
                </a:solidFill>
              </a:rPr>
              <a:pPr eaLnBrk="1" hangingPunct="1">
                <a:spcBef>
                  <a:spcPct val="0"/>
                </a:spcBef>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61B43BCC-6BFE-4248-8E40-216AAE28E333}" type="slidenum">
              <a:rPr lang="en-US" altLang="en-US" sz="1300"/>
              <a:pPr eaLnBrk="1" hangingPunct="1"/>
              <a:t>9</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5200">
                <a:ln>
                  <a:noFill/>
                </a:ln>
                <a:solidFill>
                  <a:srgbClr val="1D28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3886200"/>
            <a:ext cx="7543800" cy="1066800"/>
          </a:xfrm>
        </p:spPr>
        <p:txBody>
          <a:bodyPr>
            <a:noAutofit/>
          </a:bodyPr>
          <a:lstStyle>
            <a:lvl1pPr marL="0" indent="0" algn="ctr">
              <a:buNone/>
              <a:defRPr sz="48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6535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5625" y="919225"/>
            <a:ext cx="8534400" cy="5791200"/>
          </a:xfrm>
        </p:spPr>
        <p:txBody>
          <a:bodyPr>
            <a:normAutofit/>
          </a:bodyPr>
          <a:lstStyle>
            <a:lvl1pPr marL="288925" indent="-288925" algn="l" defTabSz="914400" rtl="0" eaLnBrk="1" latinLnBrk="0" hangingPunct="1">
              <a:lnSpc>
                <a:spcPct val="165000"/>
              </a:lnSpc>
              <a:spcBef>
                <a:spcPts val="0"/>
              </a:spcBef>
              <a:buClr>
                <a:srgbClr val="0099CC"/>
              </a:buClr>
              <a:buSzPct val="70000"/>
              <a:buFont typeface="Wingdings" pitchFamily="2" charset="2"/>
              <a:buChar char="Ø"/>
              <a:defRPr lang="en-US" sz="2600" kern="1200" dirty="0" smtClean="0">
                <a:solidFill>
                  <a:schemeClr val="tx1"/>
                </a:solidFill>
                <a:latin typeface="Sylfaen" pitchFamily="18" charset="0"/>
                <a:ea typeface="+mn-ea"/>
                <a:cs typeface="+mn-cs"/>
              </a:defRPr>
            </a:lvl1pPr>
            <a:lvl2pPr marL="625475" indent="-336550" algn="l" defTabSz="914400" rtl="0" eaLnBrk="1" latinLnBrk="0" hangingPunct="1">
              <a:lnSpc>
                <a:spcPct val="165000"/>
              </a:lnSpc>
              <a:spcBef>
                <a:spcPts val="0"/>
              </a:spcBef>
              <a:buClr>
                <a:srgbClr val="1D28FF"/>
              </a:buClr>
              <a:buSzPct val="90000"/>
              <a:buFont typeface="Wingdings" pitchFamily="2" charset="2"/>
              <a:buChar char="§"/>
              <a:defRPr lang="en-US" sz="2600" kern="1200" dirty="0" smtClean="0">
                <a:solidFill>
                  <a:schemeClr val="tx1"/>
                </a:solidFill>
                <a:latin typeface="Sylfaen" pitchFamily="18" charset="0"/>
                <a:ea typeface="+mn-ea"/>
                <a:cs typeface="+mn-cs"/>
              </a:defRPr>
            </a:lvl2pPr>
            <a:lvl3pPr marL="914400" indent="-288925" algn="l" defTabSz="914400" rtl="0" eaLnBrk="1" latinLnBrk="0" hangingPunct="1">
              <a:lnSpc>
                <a:spcPct val="165000"/>
              </a:lnSpc>
              <a:spcBef>
                <a:spcPts val="0"/>
              </a:spcBef>
              <a:buClr>
                <a:srgbClr val="FF9900"/>
              </a:buClr>
              <a:buSzPct val="85000"/>
              <a:buFont typeface="Arial" pitchFamily="34" charset="0"/>
              <a:buChar char="•"/>
              <a:defRPr lang="en-US" sz="2600" kern="1200" dirty="0" smtClean="0">
                <a:solidFill>
                  <a:schemeClr val="tx1"/>
                </a:solidFill>
                <a:latin typeface="Sylfaen" pitchFamily="18" charset="0"/>
                <a:ea typeface="+mn-ea"/>
                <a:cs typeface="+mn-cs"/>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0753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204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4800">
                <a:ln>
                  <a:noFill/>
                </a:ln>
                <a:solidFill>
                  <a:srgbClr val="0067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400"/>
            <a:ext cx="7543800" cy="1066800"/>
          </a:xfrm>
        </p:spPr>
        <p:txBody>
          <a:bodyPr>
            <a:normAutofit/>
          </a:bodyPr>
          <a:lstStyle>
            <a:lvl1pPr marL="0" indent="0" algn="ctr">
              <a:buNone/>
              <a:defRPr sz="3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4673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25" y="1275150"/>
            <a:ext cx="8606790" cy="5105400"/>
          </a:xfrm>
        </p:spPr>
        <p:txBody>
          <a:bodyPr/>
          <a:lstStyle>
            <a:lvl1pPr marL="347663" indent="-347663">
              <a:lnSpc>
                <a:spcPct val="165000"/>
              </a:lnSpc>
              <a:spcBef>
                <a:spcPts val="0"/>
              </a:spcBef>
              <a:buSzPct val="50000"/>
              <a:defRPr sz="2600">
                <a:solidFill>
                  <a:srgbClr val="000000"/>
                </a:solidFill>
                <a:latin typeface="Times New Roman"/>
                <a:cs typeface="Times New Roman"/>
              </a:defRPr>
            </a:lvl1pPr>
            <a:lvl2pPr marL="625475" indent="-277813">
              <a:lnSpc>
                <a:spcPct val="165000"/>
              </a:lnSpc>
              <a:spcBef>
                <a:spcPts val="0"/>
              </a:spcBef>
              <a:buClr>
                <a:srgbClr val="007A37"/>
              </a:buClr>
              <a:defRPr sz="2600">
                <a:solidFill>
                  <a:srgbClr val="000000"/>
                </a:solidFill>
                <a:latin typeface="Times New Roman"/>
                <a:cs typeface="Times New Roman"/>
              </a:defRPr>
            </a:lvl2pPr>
            <a:lvl3pPr marL="914400" indent="-288925">
              <a:lnSpc>
                <a:spcPct val="165000"/>
              </a:lnSpc>
              <a:spcBef>
                <a:spcPts val="0"/>
              </a:spcBef>
              <a:defRPr sz="2600">
                <a:solidFill>
                  <a:srgbClr val="000000"/>
                </a:solidFill>
                <a:latin typeface="Times New Roman"/>
                <a:cs typeface="Times New Roman"/>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Placeholder 1"/>
          <p:cNvSpPr>
            <a:spLocks noGrp="1"/>
          </p:cNvSpPr>
          <p:nvPr>
            <p:ph type="title"/>
          </p:nvPr>
        </p:nvSpPr>
        <p:spPr>
          <a:xfrm>
            <a:off x="45720" y="228600"/>
            <a:ext cx="9067038" cy="79216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8844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6389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714"/>
            <a:ext cx="9144000" cy="760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0525" y="1323975"/>
            <a:ext cx="8229600" cy="2466975"/>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390525" y="3941763"/>
            <a:ext cx="8229600" cy="2792412"/>
          </a:xfrm>
        </p:spPr>
        <p:txBody>
          <a:bodyPr/>
          <a:lstStyle>
            <a:lvl1pPr>
              <a:buSzPct val="50000"/>
              <a:defRPr/>
            </a:lvl1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0726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2"/>
            <a:ext cx="8229600" cy="6580187"/>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52869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52400"/>
            <a:ext cx="9144000" cy="990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38150" y="919163"/>
            <a:ext cx="8518525"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1D2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8" name="Rectangle 7"/>
          <p:cNvSpPr/>
          <p:nvPr/>
        </p:nvSpPr>
        <p:spPr>
          <a:xfrm>
            <a:off x="9067800" y="1023938"/>
            <a:ext cx="122238" cy="6858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9A3130"/>
              </a:solidFill>
              <a:latin typeface="Sylfaen" pitchFamily="18"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chemeClr val="hlink"/>
              </a:buClr>
              <a:buSzPct val="55000"/>
              <a:buFont typeface="Wingdings" pitchFamily="2" charset="2"/>
              <a:buNone/>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txStyles>
    <p:titleStyle>
      <a:lvl1pPr algn="ctr" rtl="0" eaLnBrk="0" fontAlgn="base" hangingPunct="0">
        <a:spcBef>
          <a:spcPct val="0"/>
        </a:spcBef>
        <a:spcAft>
          <a:spcPct val="0"/>
        </a:spcAft>
        <a:defRPr sz="3900" kern="1200" spc="-100">
          <a:solidFill>
            <a:srgbClr val="1D28FF"/>
          </a:solidFill>
          <a:latin typeface="Bookman Old Style" pitchFamily="18" charset="0"/>
          <a:ea typeface="+mj-ea"/>
          <a:cs typeface="+mj-cs"/>
        </a:defRPr>
      </a:lvl1pPr>
      <a:lvl2pPr algn="ctr" rtl="0" eaLnBrk="0" fontAlgn="base" hangingPunct="0">
        <a:spcBef>
          <a:spcPct val="0"/>
        </a:spcBef>
        <a:spcAft>
          <a:spcPct val="0"/>
        </a:spcAft>
        <a:defRPr sz="3900">
          <a:solidFill>
            <a:srgbClr val="1D28FF"/>
          </a:solidFill>
          <a:latin typeface="Bookman Old Style" pitchFamily="18" charset="0"/>
        </a:defRPr>
      </a:lvl2pPr>
      <a:lvl3pPr algn="ctr" rtl="0" eaLnBrk="0" fontAlgn="base" hangingPunct="0">
        <a:spcBef>
          <a:spcPct val="0"/>
        </a:spcBef>
        <a:spcAft>
          <a:spcPct val="0"/>
        </a:spcAft>
        <a:defRPr sz="3900">
          <a:solidFill>
            <a:srgbClr val="1D28FF"/>
          </a:solidFill>
          <a:latin typeface="Bookman Old Style" pitchFamily="18" charset="0"/>
        </a:defRPr>
      </a:lvl3pPr>
      <a:lvl4pPr algn="ctr" rtl="0" eaLnBrk="0" fontAlgn="base" hangingPunct="0">
        <a:spcBef>
          <a:spcPct val="0"/>
        </a:spcBef>
        <a:spcAft>
          <a:spcPct val="0"/>
        </a:spcAft>
        <a:defRPr sz="3900">
          <a:solidFill>
            <a:srgbClr val="1D28FF"/>
          </a:solidFill>
          <a:latin typeface="Bookman Old Style" pitchFamily="18" charset="0"/>
        </a:defRPr>
      </a:lvl4pPr>
      <a:lvl5pPr algn="ctr" rtl="0" eaLnBrk="0" fontAlgn="base" hangingPunct="0">
        <a:spcBef>
          <a:spcPct val="0"/>
        </a:spcBef>
        <a:spcAft>
          <a:spcPct val="0"/>
        </a:spcAft>
        <a:defRPr sz="3900">
          <a:solidFill>
            <a:srgbClr val="1D28FF"/>
          </a:solidFill>
          <a:latin typeface="Bookman Old Style" pitchFamily="18" charset="0"/>
        </a:defRPr>
      </a:lvl5pPr>
      <a:lvl6pPr marL="457200" algn="ctr" rtl="0" fontAlgn="base">
        <a:spcBef>
          <a:spcPct val="0"/>
        </a:spcBef>
        <a:spcAft>
          <a:spcPct val="0"/>
        </a:spcAft>
        <a:defRPr sz="3900">
          <a:solidFill>
            <a:srgbClr val="1D28FF"/>
          </a:solidFill>
          <a:latin typeface="Bookman Old Style" pitchFamily="18" charset="0"/>
        </a:defRPr>
      </a:lvl6pPr>
      <a:lvl7pPr marL="914400" algn="ctr" rtl="0" fontAlgn="base">
        <a:spcBef>
          <a:spcPct val="0"/>
        </a:spcBef>
        <a:spcAft>
          <a:spcPct val="0"/>
        </a:spcAft>
        <a:defRPr sz="3900">
          <a:solidFill>
            <a:srgbClr val="1D28FF"/>
          </a:solidFill>
          <a:latin typeface="Bookman Old Style" pitchFamily="18" charset="0"/>
        </a:defRPr>
      </a:lvl7pPr>
      <a:lvl8pPr marL="1371600" algn="ctr" rtl="0" fontAlgn="base">
        <a:spcBef>
          <a:spcPct val="0"/>
        </a:spcBef>
        <a:spcAft>
          <a:spcPct val="0"/>
        </a:spcAft>
        <a:defRPr sz="3900">
          <a:solidFill>
            <a:srgbClr val="1D28FF"/>
          </a:solidFill>
          <a:latin typeface="Bookman Old Style" pitchFamily="18" charset="0"/>
        </a:defRPr>
      </a:lvl8pPr>
      <a:lvl9pPr marL="1828800" algn="ctr" rtl="0" fontAlgn="base">
        <a:spcBef>
          <a:spcPct val="0"/>
        </a:spcBef>
        <a:spcAft>
          <a:spcPct val="0"/>
        </a:spcAft>
        <a:defRPr sz="3900">
          <a:solidFill>
            <a:srgbClr val="1D28FF"/>
          </a:solidFill>
          <a:latin typeface="Bookman Old Style" pitchFamily="18" charset="0"/>
        </a:defRPr>
      </a:lvl9pPr>
    </p:titleStyle>
    <p:bodyStyle>
      <a:lvl1pPr marL="288925" indent="-288925" algn="l" rtl="0" eaLnBrk="0" fontAlgn="base" hangingPunct="0">
        <a:lnSpc>
          <a:spcPct val="165000"/>
        </a:lnSpc>
        <a:spcBef>
          <a:spcPct val="0"/>
        </a:spcBef>
        <a:spcAft>
          <a:spcPct val="0"/>
        </a:spcAft>
        <a:buClr>
          <a:srgbClr val="0099CC"/>
        </a:buClr>
        <a:buSzPct val="70000"/>
        <a:buFont typeface="Wingdings" pitchFamily="2" charset="2"/>
        <a:buChar char="Ø"/>
        <a:defRPr sz="2600" kern="1200">
          <a:solidFill>
            <a:srgbClr val="000000"/>
          </a:solidFill>
          <a:latin typeface="Sylfaen" pitchFamily="18" charset="0"/>
          <a:ea typeface="+mn-ea"/>
          <a:cs typeface="+mn-cs"/>
        </a:defRPr>
      </a:lvl1pPr>
      <a:lvl2pPr marL="625475" indent="-336550" algn="l" rtl="0" eaLnBrk="0" fontAlgn="base" hangingPunct="0">
        <a:lnSpc>
          <a:spcPct val="165000"/>
        </a:lnSpc>
        <a:spcBef>
          <a:spcPct val="0"/>
        </a:spcBef>
        <a:spcAft>
          <a:spcPct val="0"/>
        </a:spcAft>
        <a:buClr>
          <a:srgbClr val="1D28FF"/>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eaLnBrk="0" fontAlgn="base" hangingPunct="0">
        <a:lnSpc>
          <a:spcPct val="165000"/>
        </a:lnSpc>
        <a:spcBef>
          <a:spcPct val="0"/>
        </a:spcBef>
        <a:spcAft>
          <a:spcPct val="0"/>
        </a:spcAft>
        <a:buClr>
          <a:srgbClr val="FF9900"/>
        </a:buClr>
        <a:buSzPct val="85000"/>
        <a:buFont typeface="Arial" pitchFamily="34" charset="0"/>
        <a:buChar char="•"/>
        <a:defRPr sz="2600" kern="1200">
          <a:solidFill>
            <a:srgbClr val="000000"/>
          </a:solidFill>
          <a:latin typeface="Sylfaen" pitchFamily="18" charset="0"/>
          <a:ea typeface="+mn-ea"/>
          <a:cs typeface="+mn-cs"/>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FFFFFF"/>
              </a:solidFill>
              <a:cs typeface="Arial" charset="0"/>
            </a:endParaRPr>
          </a:p>
        </p:txBody>
      </p:sp>
      <p:sp>
        <p:nvSpPr>
          <p:cNvPr id="8" name="Rectangle 7"/>
          <p:cNvSpPr/>
          <p:nvPr/>
        </p:nvSpPr>
        <p:spPr>
          <a:xfrm>
            <a:off x="9067800" y="1023938"/>
            <a:ext cx="122238" cy="6858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9A3130"/>
              </a:solidFill>
              <a:cs typeface="Arial"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267151596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xStyles>
    <p:titleStyle>
      <a:lvl1pPr algn="ctr" rtl="0" eaLnBrk="0" fontAlgn="base" hangingPunct="0">
        <a:spcBef>
          <a:spcPct val="0"/>
        </a:spcBef>
        <a:spcAft>
          <a:spcPct val="0"/>
        </a:spcAft>
        <a:defRPr sz="3900" kern="1200" spc="-100">
          <a:solidFill>
            <a:srgbClr val="0067B4"/>
          </a:solidFill>
          <a:latin typeface="Bookman Old Style" pitchFamily="18" charset="0"/>
          <a:ea typeface="+mj-ea"/>
          <a:cs typeface="+mj-cs"/>
        </a:defRPr>
      </a:lvl1pPr>
      <a:lvl2pPr algn="ctr" rtl="0" eaLnBrk="0" fontAlgn="base" hangingPunct="0">
        <a:spcBef>
          <a:spcPct val="0"/>
        </a:spcBef>
        <a:spcAft>
          <a:spcPct val="0"/>
        </a:spcAft>
        <a:defRPr sz="3900">
          <a:solidFill>
            <a:srgbClr val="0067B4"/>
          </a:solidFill>
          <a:latin typeface="Bookman Old Style" pitchFamily="18" charset="0"/>
        </a:defRPr>
      </a:lvl2pPr>
      <a:lvl3pPr algn="ctr" rtl="0" eaLnBrk="0" fontAlgn="base" hangingPunct="0">
        <a:spcBef>
          <a:spcPct val="0"/>
        </a:spcBef>
        <a:spcAft>
          <a:spcPct val="0"/>
        </a:spcAft>
        <a:defRPr sz="3900">
          <a:solidFill>
            <a:srgbClr val="0067B4"/>
          </a:solidFill>
          <a:latin typeface="Bookman Old Style" pitchFamily="18" charset="0"/>
        </a:defRPr>
      </a:lvl3pPr>
      <a:lvl4pPr algn="ctr" rtl="0" eaLnBrk="0" fontAlgn="base" hangingPunct="0">
        <a:spcBef>
          <a:spcPct val="0"/>
        </a:spcBef>
        <a:spcAft>
          <a:spcPct val="0"/>
        </a:spcAft>
        <a:defRPr sz="3900">
          <a:solidFill>
            <a:srgbClr val="0067B4"/>
          </a:solidFill>
          <a:latin typeface="Bookman Old Style" pitchFamily="18" charset="0"/>
        </a:defRPr>
      </a:lvl4pPr>
      <a:lvl5pPr algn="ctr" rtl="0" eaLnBrk="0" fontAlgn="base" hangingPunct="0">
        <a:spcBef>
          <a:spcPct val="0"/>
        </a:spcBef>
        <a:spcAft>
          <a:spcPct val="0"/>
        </a:spcAft>
        <a:defRPr sz="3900">
          <a:solidFill>
            <a:srgbClr val="0067B4"/>
          </a:solidFill>
          <a:latin typeface="Bookman Old Style" pitchFamily="18" charset="0"/>
        </a:defRPr>
      </a:lvl5pPr>
      <a:lvl6pPr marL="457200" algn="ctr" rtl="0" fontAlgn="base">
        <a:spcBef>
          <a:spcPct val="0"/>
        </a:spcBef>
        <a:spcAft>
          <a:spcPct val="0"/>
        </a:spcAft>
        <a:defRPr sz="3900">
          <a:solidFill>
            <a:srgbClr val="0067B4"/>
          </a:solidFill>
          <a:latin typeface="Bookman Old Style" pitchFamily="18" charset="0"/>
        </a:defRPr>
      </a:lvl6pPr>
      <a:lvl7pPr marL="914400" algn="ctr" rtl="0" fontAlgn="base">
        <a:spcBef>
          <a:spcPct val="0"/>
        </a:spcBef>
        <a:spcAft>
          <a:spcPct val="0"/>
        </a:spcAft>
        <a:defRPr sz="3900">
          <a:solidFill>
            <a:srgbClr val="0067B4"/>
          </a:solidFill>
          <a:latin typeface="Bookman Old Style" pitchFamily="18" charset="0"/>
        </a:defRPr>
      </a:lvl7pPr>
      <a:lvl8pPr marL="1371600" algn="ctr" rtl="0" fontAlgn="base">
        <a:spcBef>
          <a:spcPct val="0"/>
        </a:spcBef>
        <a:spcAft>
          <a:spcPct val="0"/>
        </a:spcAft>
        <a:defRPr sz="3900">
          <a:solidFill>
            <a:srgbClr val="0067B4"/>
          </a:solidFill>
          <a:latin typeface="Bookman Old Style" pitchFamily="18" charset="0"/>
        </a:defRPr>
      </a:lvl8pPr>
      <a:lvl9pPr marL="1828800" algn="ctr" rtl="0" fontAlgn="base">
        <a:spcBef>
          <a:spcPct val="0"/>
        </a:spcBef>
        <a:spcAft>
          <a:spcPct val="0"/>
        </a:spcAft>
        <a:defRPr sz="3900">
          <a:solidFill>
            <a:srgbClr val="0067B4"/>
          </a:solidFill>
          <a:latin typeface="Bookman Old Style" pitchFamily="18" charset="0"/>
        </a:defRPr>
      </a:lvl9pPr>
    </p:titleStyle>
    <p:bodyStyle>
      <a:lvl1pPr marL="404813" indent="-290513" algn="l" rtl="0" eaLnBrk="0" fontAlgn="base" hangingPunct="0">
        <a:lnSpc>
          <a:spcPct val="165000"/>
        </a:lnSpc>
        <a:spcBef>
          <a:spcPct val="0"/>
        </a:spcBef>
        <a:spcAft>
          <a:spcPct val="0"/>
        </a:spcAft>
        <a:buClr>
          <a:schemeClr val="tx2"/>
        </a:buClr>
        <a:buSzPct val="55000"/>
        <a:buFont typeface="Wingdings" pitchFamily="2" charset="2"/>
        <a:buChar char="u"/>
        <a:defRPr sz="2600" kern="1200">
          <a:solidFill>
            <a:srgbClr val="000000"/>
          </a:solidFill>
          <a:latin typeface="Times New Roman"/>
          <a:ea typeface="+mn-ea"/>
          <a:cs typeface="Times New Roman"/>
        </a:defRPr>
      </a:lvl1pPr>
      <a:lvl2pPr marL="682625" indent="-271463" algn="l" rtl="0" eaLnBrk="0" fontAlgn="base" hangingPunct="0">
        <a:lnSpc>
          <a:spcPct val="165000"/>
        </a:lnSpc>
        <a:spcBef>
          <a:spcPct val="0"/>
        </a:spcBef>
        <a:spcAft>
          <a:spcPct val="0"/>
        </a:spcAft>
        <a:buClr>
          <a:srgbClr val="007A37"/>
        </a:buClr>
        <a:buSzPct val="90000"/>
        <a:buFont typeface="Wingdings" pitchFamily="2" charset="2"/>
        <a:buChar char="§"/>
        <a:defRPr sz="2600" kern="1200">
          <a:solidFill>
            <a:srgbClr val="000000"/>
          </a:solidFill>
          <a:latin typeface="Times New Roman"/>
          <a:ea typeface="+mn-ea"/>
          <a:cs typeface="Times New Roman"/>
        </a:defRPr>
      </a:lvl2pPr>
      <a:lvl3pPr marL="1004888" indent="-228600" algn="l" rtl="0" eaLnBrk="0" fontAlgn="base" hangingPunct="0">
        <a:lnSpc>
          <a:spcPct val="165000"/>
        </a:lnSpc>
        <a:spcBef>
          <a:spcPct val="0"/>
        </a:spcBef>
        <a:spcAft>
          <a:spcPct val="0"/>
        </a:spcAft>
        <a:buSzPct val="70000"/>
        <a:buFont typeface="Calibri" pitchFamily="34" charset="0"/>
        <a:buChar char="•"/>
        <a:defRPr sz="2600" kern="1200">
          <a:solidFill>
            <a:srgbClr val="000000"/>
          </a:solidFill>
          <a:latin typeface="Times New Roman"/>
          <a:ea typeface="+mn-ea"/>
          <a:cs typeface="Times New Roman"/>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Times New Roman" pitchFamily="18" charset="0"/>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Times New Roman" pitchFamily="18"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youtube.com/watch?v=78RBpWSOl0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bEN-pKQG6Qw"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faniq.com/blog/NFL-starter-claims-HGH-use-is-rampant-in-the-league-Blog-6574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wiley.com/college/jenkins/0470227583/animations/index_06_06_01.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hyperlink" Target="http://www.google.com/url?sa=t&amp;rct=j&amp;q=&amp;esrc=s&amp;source=web&amp;cd=1&amp;cad=rja&amp;uact=8&amp;ved=0CCAQtwIwAA&amp;url=http%3A%2F%2Fwww.youtube.com%2Fwatch%3Fv%3D9NjKgV65fpo&amp;ei=HyQXVN7cOO_GsQS44oLABQ&amp;usg=AFQjCNHhniGs5QaOuNWZmIDdnXwOc4HVMQ&amp;sig2=1r9lb0lNVOKFjVLgj4VQwA&amp;bvm=bv.75097201,d.cWc" TargetMode="Externa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wiley.com/college/jenkins/0470227583/animations/index_06_08_02.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google.com/url?sa=t&amp;rct=j&amp;q=&amp;esrc=s&amp;source=video&amp;cd=1&amp;ved=0CB0QtwIwAA&amp;url=http%3A%2F%2Fwww.youtube.com%2Fwatch%3Fv%3D0dV1Bwe2v6c&amp;ei=RiwXVOVq8OWwBNnwgXA&amp;usg=AFQjCNEe23Gb_cGtonlMxGyYFDgiMupjFQ&amp;sig2=zqqev8SN4YsMplq_zgVQ3A&amp;bvm=bv.75097201,d.cGU&amp;cad=rja"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RW46rQKWa-g" TargetMode="External"/><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chemeClr val="accent2">
                    <a:lumMod val="75000"/>
                  </a:schemeClr>
                </a:solidFill>
                <a:latin typeface="Dali" pitchFamily="2" charset="0"/>
              </a:rPr>
              <a:t>Chapter </a:t>
            </a:r>
            <a:r>
              <a:rPr lang="en-US" sz="3600" dirty="0" smtClean="0">
                <a:solidFill>
                  <a:schemeClr val="accent2">
                    <a:lumMod val="75000"/>
                  </a:schemeClr>
                </a:solidFill>
                <a:latin typeface="Dali" pitchFamily="2" charset="0"/>
              </a:rPr>
              <a:t>6: </a:t>
            </a:r>
            <a:r>
              <a:rPr lang="en-US" sz="2800" dirty="0" smtClean="0">
                <a:solidFill>
                  <a:schemeClr val="bg1"/>
                </a:solidFill>
                <a:latin typeface="Dali" pitchFamily="2" charset="0"/>
                <a:cs typeface="Arial" charset="0"/>
              </a:rPr>
              <a:t>Bone Tissue </a:t>
            </a:r>
            <a:r>
              <a:rPr lang="en-US" sz="2800" dirty="0">
                <a:solidFill>
                  <a:schemeClr val="bg1"/>
                </a:solidFill>
                <a:latin typeface="Dali" pitchFamily="2" charset="0"/>
                <a:cs typeface="Arial" charset="0"/>
              </a:rPr>
              <a:t>	</a:t>
            </a:r>
            <a:r>
              <a:rPr lang="en-US" sz="2800" dirty="0">
                <a:solidFill>
                  <a:schemeClr val="accent1">
                    <a:lumMod val="75000"/>
                  </a:schemeClr>
                </a:solidFill>
                <a:latin typeface="Dali" pitchFamily="2" charset="0"/>
                <a:cs typeface="Arial" charset="0"/>
              </a:rPr>
              <a:t>A&amp;P   fall </a:t>
            </a:r>
            <a:r>
              <a:rPr lang="en-US" sz="2800" dirty="0" smtClean="0">
                <a:solidFill>
                  <a:schemeClr val="accent1">
                    <a:lumMod val="75000"/>
                  </a:schemeClr>
                </a:solidFill>
                <a:latin typeface="Dali" pitchFamily="2" charset="0"/>
                <a:cs typeface="Arial" charset="0"/>
              </a:rPr>
              <a:t>2014   </a:t>
            </a:r>
            <a:r>
              <a:rPr lang="en-US" sz="2800" dirty="0" err="1">
                <a:solidFill>
                  <a:schemeClr val="accent1">
                    <a:lumMod val="75000"/>
                  </a:schemeClr>
                </a:solidFill>
                <a:latin typeface="Dali" pitchFamily="2" charset="0"/>
                <a:cs typeface="Arial" charset="0"/>
              </a:rPr>
              <a:t>mr.</a:t>
            </a:r>
            <a:r>
              <a:rPr lang="en-US" sz="2800" dirty="0">
                <a:solidFill>
                  <a:schemeClr val="accent1">
                    <a:lumMod val="75000"/>
                  </a:schemeClr>
                </a:solidFill>
                <a:latin typeface="Dali" pitchFamily="2" charset="0"/>
                <a:cs typeface="Arial" charset="0"/>
              </a:rPr>
              <a:t> e 	       SRCS</a:t>
            </a:r>
            <a:endParaRPr lang="en-US" sz="2800" dirty="0">
              <a:solidFill>
                <a:schemeClr val="accent1">
                  <a:lumMod val="75000"/>
                </a:schemeClr>
              </a:solidFill>
              <a:latin typeface="Dali" pitchFamily="2" charset="0"/>
            </a:endParaRPr>
          </a:p>
        </p:txBody>
      </p:sp>
      <p:pic>
        <p:nvPicPr>
          <p:cNvPr id="13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50" y="1229165"/>
            <a:ext cx="6761884" cy="3131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5350" y="4586068"/>
            <a:ext cx="6639512" cy="429348"/>
          </a:xfrm>
          <a:prstGeom prst="rect">
            <a:avLst/>
          </a:prstGeom>
          <a:noFill/>
        </p:spPr>
        <p:txBody>
          <a:bodyPr wrap="square" rtlCol="0">
            <a:spAutoFit/>
          </a:bodyPr>
          <a:lstStyle/>
          <a:p>
            <a:pPr algn="ctr">
              <a:lnSpc>
                <a:spcPct val="120000"/>
              </a:lnSpc>
            </a:pPr>
            <a:r>
              <a:rPr lang="en-US" sz="2000" b="1" dirty="0" smtClean="0">
                <a:solidFill>
                  <a:schemeClr val="bg1"/>
                </a:solidFill>
                <a:effectLst>
                  <a:outerShdw blurRad="38100" dist="38100" dir="2700000" algn="tl">
                    <a:srgbClr val="000000">
                      <a:alpha val="43137"/>
                    </a:srgbClr>
                  </a:outerShdw>
                </a:effectLst>
                <a:latin typeface="Engravers MT" panose="02090707080505020304" pitchFamily="18" charset="0"/>
              </a:rPr>
              <a:t>Bone Tissue: Origin</a:t>
            </a:r>
            <a:endParaRPr lang="en-US" sz="2000" b="1" dirty="0" smtClean="0">
              <a:solidFill>
                <a:schemeClr val="bg1"/>
              </a:solidFill>
              <a:effectLst>
                <a:outerShdw blurRad="38100" dist="38100" dir="2700000" algn="tl">
                  <a:srgbClr val="000000">
                    <a:alpha val="43137"/>
                  </a:srgbClr>
                </a:outerShdw>
              </a:effectLst>
              <a:latin typeface="Engravers MT" panose="02090707080505020304" pitchFamily="18" charset="0"/>
            </a:endParaRPr>
          </a:p>
        </p:txBody>
      </p:sp>
    </p:spTree>
    <p:extLst>
      <p:ext uri="{BB962C8B-B14F-4D97-AF65-F5344CB8AC3E}">
        <p14:creationId xmlns:p14="http://schemas.microsoft.com/office/powerpoint/2010/main" val="3815809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ap13_fig_06_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75063"/>
            <a:ext cx="401955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11267" name="Content Placeholder 9"/>
          <p:cNvSpPr>
            <a:spLocks noGrp="1"/>
          </p:cNvSpPr>
          <p:nvPr>
            <p:ph idx="1"/>
          </p:nvPr>
        </p:nvSpPr>
        <p:spPr>
          <a:xfrm>
            <a:off x="304800" y="884238"/>
            <a:ext cx="8610600" cy="5948362"/>
          </a:xfrm>
        </p:spPr>
        <p:txBody>
          <a:bodyPr>
            <a:normAutofit fontScale="92500"/>
          </a:bodyPr>
          <a:lstStyle/>
          <a:p>
            <a:pPr>
              <a:lnSpc>
                <a:spcPct val="160000"/>
              </a:lnSpc>
              <a:spcBef>
                <a:spcPct val="0"/>
              </a:spcBef>
              <a:defRPr/>
            </a:pPr>
            <a:r>
              <a:rPr b="1" dirty="0"/>
              <a:t>Bone</a:t>
            </a:r>
            <a:r>
              <a:rPr dirty="0"/>
              <a:t> is a highly vascularized C.T. with a hard, mineralized extracellular matrix. It is found in the body in two different arrangements:</a:t>
            </a:r>
          </a:p>
          <a:p>
            <a:pPr lvl="1">
              <a:lnSpc>
                <a:spcPct val="160000"/>
              </a:lnSpc>
              <a:spcBef>
                <a:spcPct val="0"/>
              </a:spcBef>
              <a:defRPr/>
            </a:pPr>
            <a:r>
              <a:rPr b="1" dirty="0">
                <a:solidFill>
                  <a:srgbClr val="0099CC"/>
                </a:solidFill>
              </a:rPr>
              <a:t>Compact bone </a:t>
            </a:r>
            <a:r>
              <a:rPr dirty="0"/>
              <a:t>– most of the bone in this graphic is compact bone.</a:t>
            </a:r>
          </a:p>
          <a:p>
            <a:pPr lvl="1">
              <a:lnSpc>
                <a:spcPct val="160000"/>
              </a:lnSpc>
              <a:spcBef>
                <a:spcPct val="0"/>
              </a:spcBef>
              <a:defRPr/>
            </a:pPr>
            <a:r>
              <a:rPr b="1" dirty="0">
                <a:solidFill>
                  <a:srgbClr val="0099CC"/>
                </a:solidFill>
              </a:rPr>
              <a:t>Spongy bone </a:t>
            </a:r>
            <a:r>
              <a:rPr dirty="0"/>
              <a:t>is seen as </a:t>
            </a:r>
          </a:p>
          <a:p>
            <a:pPr lvl="1">
              <a:lnSpc>
                <a:spcPct val="160000"/>
              </a:lnSpc>
              <a:spcBef>
                <a:spcPct val="0"/>
              </a:spcBef>
              <a:buFont typeface="Wingdings" pitchFamily="2" charset="2"/>
              <a:buNone/>
              <a:defRPr/>
            </a:pPr>
            <a:r>
              <a:rPr dirty="0"/>
              <a:t>	the less organized tissue </a:t>
            </a:r>
          </a:p>
          <a:p>
            <a:pPr lvl="1">
              <a:lnSpc>
                <a:spcPct val="160000"/>
              </a:lnSpc>
              <a:spcBef>
                <a:spcPct val="0"/>
              </a:spcBef>
              <a:buFont typeface="Wingdings" pitchFamily="2" charset="2"/>
              <a:buNone/>
              <a:defRPr/>
            </a:pPr>
            <a:r>
              <a:rPr dirty="0"/>
              <a:t>	along the left margin </a:t>
            </a:r>
          </a:p>
          <a:p>
            <a:pPr lvl="1">
              <a:lnSpc>
                <a:spcPct val="160000"/>
              </a:lnSpc>
              <a:spcBef>
                <a:spcPct val="0"/>
              </a:spcBef>
              <a:buFont typeface="Wingdings" pitchFamily="2" charset="2"/>
              <a:buNone/>
              <a:defRPr/>
            </a:pPr>
            <a:r>
              <a:rPr dirty="0"/>
              <a:t>	(with the spicules).</a:t>
            </a:r>
          </a:p>
          <a:p>
            <a:pPr lvl="1">
              <a:lnSpc>
                <a:spcPct val="160000"/>
              </a:lnSpc>
              <a:spcBef>
                <a:spcPct val="0"/>
              </a:spcBef>
              <a:buFont typeface="Wingdings" pitchFamily="2" charset="2"/>
              <a:buNone/>
              <a:defRPr/>
            </a:pPr>
            <a:r>
              <a:rPr dirty="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6147" name="Rectangle 1027"/>
          <p:cNvSpPr>
            <a:spLocks noGrp="1" noChangeArrowheads="1"/>
          </p:cNvSpPr>
          <p:nvPr>
            <p:ph idx="1"/>
          </p:nvPr>
        </p:nvSpPr>
        <p:spPr>
          <a:xfrm>
            <a:off x="446088" y="919163"/>
            <a:ext cx="8316912" cy="5791200"/>
          </a:xfrm>
        </p:spPr>
        <p:txBody>
          <a:bodyPr/>
          <a:lstStyle/>
          <a:p>
            <a:pPr>
              <a:spcBef>
                <a:spcPct val="0"/>
              </a:spcBef>
            </a:pPr>
            <a:r>
              <a:rPr altLang="en-US" b="1" dirty="0">
                <a:solidFill>
                  <a:srgbClr val="0099CC"/>
                </a:solidFill>
              </a:rPr>
              <a:t>Compact bone </a:t>
            </a:r>
            <a:r>
              <a:rPr altLang="en-US" dirty="0"/>
              <a:t>is good at providing </a:t>
            </a:r>
          </a:p>
          <a:p>
            <a:pPr>
              <a:spcBef>
                <a:spcPct val="0"/>
              </a:spcBef>
              <a:buFont typeface="Wingdings" pitchFamily="2" charset="2"/>
              <a:buNone/>
            </a:pPr>
            <a:r>
              <a:rPr altLang="en-US" dirty="0"/>
              <a:t>	protection and support.</a:t>
            </a:r>
          </a:p>
          <a:p>
            <a:pPr lvl="1">
              <a:spcBef>
                <a:spcPct val="0"/>
              </a:spcBef>
            </a:pPr>
            <a:r>
              <a:rPr altLang="en-US" dirty="0"/>
              <a:t>It forms the </a:t>
            </a:r>
            <a:r>
              <a:rPr altLang="en-US" dirty="0" smtClean="0"/>
              <a:t>shaft of </a:t>
            </a:r>
            <a:r>
              <a:rPr altLang="en-US" dirty="0"/>
              <a:t>long bones, </a:t>
            </a:r>
          </a:p>
          <a:p>
            <a:pPr lvl="1">
              <a:spcBef>
                <a:spcPct val="0"/>
              </a:spcBef>
              <a:buFont typeface="Wingdings" pitchFamily="2" charset="2"/>
              <a:buNone/>
            </a:pPr>
            <a:r>
              <a:rPr altLang="en-US" dirty="0"/>
              <a:t>	and the external layer of all bones.</a:t>
            </a:r>
          </a:p>
          <a:p>
            <a:pPr>
              <a:spcBef>
                <a:spcPct val="0"/>
              </a:spcBef>
            </a:pPr>
            <a:r>
              <a:rPr altLang="en-US" b="1" dirty="0">
                <a:solidFill>
                  <a:srgbClr val="0099CC"/>
                </a:solidFill>
              </a:rPr>
              <a:t>Spongy bone </a:t>
            </a:r>
            <a:r>
              <a:rPr altLang="en-US" dirty="0"/>
              <a:t>is lightweight and</a:t>
            </a:r>
          </a:p>
          <a:p>
            <a:pPr>
              <a:spcBef>
                <a:spcPct val="0"/>
              </a:spcBef>
              <a:buFont typeface="Wingdings" pitchFamily="2" charset="2"/>
              <a:buNone/>
            </a:pPr>
            <a:r>
              <a:rPr altLang="en-US" dirty="0"/>
              <a:t>	 provides tissue support .</a:t>
            </a:r>
          </a:p>
          <a:p>
            <a:pPr lvl="1">
              <a:spcBef>
                <a:spcPct val="0"/>
              </a:spcBef>
            </a:pPr>
            <a:r>
              <a:rPr altLang="en-US" dirty="0"/>
              <a:t>It forms much of the </a:t>
            </a:r>
            <a:r>
              <a:rPr altLang="en-US" dirty="0" smtClean="0"/>
              <a:t>ends</a:t>
            </a:r>
            <a:endParaRPr altLang="en-US" dirty="0"/>
          </a:p>
          <a:p>
            <a:pPr lvl="1">
              <a:spcBef>
                <a:spcPct val="0"/>
              </a:spcBef>
              <a:buFont typeface="Wingdings" pitchFamily="2" charset="2"/>
              <a:buNone/>
            </a:pPr>
            <a:r>
              <a:rPr altLang="en-US" dirty="0"/>
              <a:t>	and the internal cavity of long bones.</a:t>
            </a:r>
          </a:p>
        </p:txBody>
      </p:sp>
      <p:pic>
        <p:nvPicPr>
          <p:cNvPr id="6148" name="Picture 5" descr="pap13_fig_06_00.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447800"/>
            <a:ext cx="27860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6"/>
          <p:cNvSpPr txBox="1">
            <a:spLocks noChangeArrowheads="1"/>
          </p:cNvSpPr>
          <p:nvPr/>
        </p:nvSpPr>
        <p:spPr bwMode="auto">
          <a:xfrm>
            <a:off x="6270625" y="3352800"/>
            <a:ext cx="2438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sz="1800">
                <a:latin typeface="Sylfaen" pitchFamily="18" charset="0"/>
              </a:rPr>
              <a:t>Compact bone</a:t>
            </a:r>
          </a:p>
        </p:txBody>
      </p:sp>
      <p:pic>
        <p:nvPicPr>
          <p:cNvPr id="6150" name="Picture 7" descr="pap13_fig_06_03bc_ul.jpg"/>
          <p:cNvPicPr>
            <a:picLocks noChangeAspect="1"/>
          </p:cNvPicPr>
          <p:nvPr/>
        </p:nvPicPr>
        <p:blipFill>
          <a:blip r:embed="rId4" cstate="print">
            <a:extLst>
              <a:ext uri="{28A0092B-C50C-407E-A947-70E740481C1C}">
                <a14:useLocalDpi xmlns:a14="http://schemas.microsoft.com/office/drawing/2010/main" val="0"/>
              </a:ext>
            </a:extLst>
          </a:blip>
          <a:srcRect l="11607" r="53571" b="12798"/>
          <a:stretch>
            <a:fillRect/>
          </a:stretch>
        </p:blipFill>
        <p:spPr bwMode="auto">
          <a:xfrm>
            <a:off x="6478588" y="3819525"/>
            <a:ext cx="20208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9"/>
          <p:cNvSpPr txBox="1">
            <a:spLocks noChangeArrowheads="1"/>
          </p:cNvSpPr>
          <p:nvPr/>
        </p:nvSpPr>
        <p:spPr bwMode="auto">
          <a:xfrm>
            <a:off x="6270625" y="6096000"/>
            <a:ext cx="2438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sz="1800">
                <a:latin typeface="Sylfaen" pitchFamily="18" charset="0"/>
              </a:rPr>
              <a:t>Spongy bone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7171" name="Content Placeholder 9"/>
          <p:cNvSpPr>
            <a:spLocks noGrp="1"/>
          </p:cNvSpPr>
          <p:nvPr>
            <p:ph idx="1"/>
          </p:nvPr>
        </p:nvSpPr>
        <p:spPr>
          <a:xfrm>
            <a:off x="598488" y="990600"/>
            <a:ext cx="8164512" cy="4273550"/>
          </a:xfrm>
        </p:spPr>
        <p:txBody>
          <a:bodyPr/>
          <a:lstStyle/>
          <a:p>
            <a:pPr>
              <a:spcBef>
                <a:spcPct val="0"/>
              </a:spcBef>
            </a:pPr>
            <a:r>
              <a:rPr altLang="en-US" b="1" dirty="0">
                <a:solidFill>
                  <a:srgbClr val="0099CC"/>
                </a:solidFill>
              </a:rPr>
              <a:t>Cartilage</a:t>
            </a:r>
            <a:r>
              <a:rPr altLang="en-US" dirty="0"/>
              <a:t> is a poorly vascularized C.T. with a matrix composed of chondroitin sulfate and various fibers.</a:t>
            </a:r>
          </a:p>
          <a:p>
            <a:pPr lvl="1">
              <a:spcBef>
                <a:spcPct val="0"/>
              </a:spcBef>
            </a:pPr>
            <a:r>
              <a:rPr altLang="en-US" dirty="0"/>
              <a:t>Fiber types distinguish </a:t>
            </a:r>
            <a:r>
              <a:rPr altLang="en-US" b="1" dirty="0"/>
              <a:t>hyaline </a:t>
            </a:r>
          </a:p>
          <a:p>
            <a:pPr lvl="1">
              <a:spcBef>
                <a:spcPct val="0"/>
              </a:spcBef>
              <a:buFont typeface="Wingdings" pitchFamily="2" charset="2"/>
              <a:buNone/>
            </a:pPr>
            <a:r>
              <a:rPr altLang="en-US" b="1" dirty="0"/>
              <a:t>	cartilage </a:t>
            </a:r>
            <a:r>
              <a:rPr altLang="en-US" dirty="0"/>
              <a:t>from </a:t>
            </a:r>
            <a:r>
              <a:rPr altLang="en-US" b="1" dirty="0"/>
              <a:t>fibrocartilage</a:t>
            </a:r>
            <a:r>
              <a:rPr altLang="en-US" dirty="0"/>
              <a:t> or </a:t>
            </a:r>
          </a:p>
          <a:p>
            <a:pPr lvl="1">
              <a:spcBef>
                <a:spcPct val="0"/>
              </a:spcBef>
              <a:buFont typeface="Wingdings" pitchFamily="2" charset="2"/>
              <a:buNone/>
            </a:pPr>
            <a:r>
              <a:rPr altLang="en-US" dirty="0"/>
              <a:t>	</a:t>
            </a:r>
            <a:r>
              <a:rPr altLang="en-US" b="1" dirty="0"/>
              <a:t>elastic cartilage.</a:t>
            </a:r>
          </a:p>
          <a:p>
            <a:pPr>
              <a:spcBef>
                <a:spcPct val="0"/>
              </a:spcBef>
            </a:pPr>
            <a:endParaRPr altLang="en-US" dirty="0"/>
          </a:p>
        </p:txBody>
      </p:sp>
      <p:pic>
        <p:nvPicPr>
          <p:cNvPr id="7172" name="Picture 2" descr="C:\Users\Curtis Home\Pictures\1. Chapters 6-8\Chapter 6-8 Graphkics to send\pha11e_07_15d_ul fibrocartilage modifi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67200"/>
            <a:ext cx="4373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pap13_tabfig_04_06a_01_ul.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179" r="22321" b="19444"/>
          <a:stretch>
            <a:fillRect/>
          </a:stretch>
        </p:blipFill>
        <p:spPr bwMode="auto">
          <a:xfrm>
            <a:off x="6235700" y="2438400"/>
            <a:ext cx="2703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6"/>
          <p:cNvSpPr txBox="1">
            <a:spLocks noChangeArrowheads="1"/>
          </p:cNvSpPr>
          <p:nvPr/>
        </p:nvSpPr>
        <p:spPr bwMode="auto">
          <a:xfrm>
            <a:off x="6324600" y="6096000"/>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sz="1800">
                <a:latin typeface="Sylfaen" pitchFamily="18" charset="0"/>
              </a:rPr>
              <a:t>Hyaline cartilage</a:t>
            </a:r>
          </a:p>
        </p:txBody>
      </p:sp>
      <p:sp>
        <p:nvSpPr>
          <p:cNvPr id="2" name="Rounded Rectangular Callout 1"/>
          <p:cNvSpPr/>
          <p:nvPr/>
        </p:nvSpPr>
        <p:spPr>
          <a:xfrm>
            <a:off x="3995223" y="3692652"/>
            <a:ext cx="2240477" cy="1413920"/>
          </a:xfrm>
          <a:prstGeom prst="wedgeRoundRectCallout">
            <a:avLst>
              <a:gd name="adj1" fmla="val -55995"/>
              <a:gd name="adj2" fmla="val -18922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lumMod val="85000"/>
                    <a:lumOff val="15000"/>
                  </a:schemeClr>
                </a:solidFill>
              </a:rPr>
              <a:t>What consequences does this present when injury occurs in these tissues?</a:t>
            </a:r>
            <a:endParaRPr lang="en-US" sz="18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7"/>
          <p:cNvSpPr>
            <a:spLocks noGrp="1" noChangeArrowheads="1"/>
          </p:cNvSpPr>
          <p:nvPr>
            <p:ph idx="1"/>
          </p:nvPr>
        </p:nvSpPr>
        <p:spPr>
          <a:xfrm>
            <a:off x="458788" y="969963"/>
            <a:ext cx="8534400" cy="5791200"/>
          </a:xfrm>
        </p:spPr>
        <p:txBody>
          <a:bodyPr/>
          <a:lstStyle/>
          <a:p>
            <a:pPr>
              <a:spcBef>
                <a:spcPct val="0"/>
              </a:spcBef>
            </a:pPr>
            <a:r>
              <a:rPr altLang="en-US" b="1">
                <a:solidFill>
                  <a:srgbClr val="0099CC"/>
                </a:solidFill>
              </a:rPr>
              <a:t>Articular cartilage </a:t>
            </a:r>
            <a:r>
              <a:rPr altLang="en-US"/>
              <a:t>is the thin layer of hyaline cartilage covering the epiphysis of long bones.</a:t>
            </a:r>
          </a:p>
          <a:p>
            <a:pPr lvl="1">
              <a:spcBef>
                <a:spcPct val="0"/>
              </a:spcBef>
            </a:pPr>
            <a:r>
              <a:rPr altLang="en-US"/>
              <a:t>Articular cartilage is found where the bone forms an </a:t>
            </a:r>
          </a:p>
          <a:p>
            <a:pPr lvl="1">
              <a:spcBef>
                <a:spcPct val="0"/>
              </a:spcBef>
              <a:buFont typeface="Wingdings" pitchFamily="2" charset="2"/>
              <a:buNone/>
            </a:pPr>
            <a:r>
              <a:rPr altLang="en-US"/>
              <a:t>	articular (joint) surface -  </a:t>
            </a:r>
          </a:p>
          <a:p>
            <a:pPr lvl="1">
              <a:spcBef>
                <a:spcPct val="0"/>
              </a:spcBef>
              <a:buFont typeface="Wingdings" pitchFamily="2" charset="2"/>
              <a:buNone/>
            </a:pPr>
            <a:r>
              <a:rPr altLang="en-US"/>
              <a:t>	where one bone </a:t>
            </a:r>
          </a:p>
          <a:p>
            <a:pPr lvl="1">
              <a:spcBef>
                <a:spcPct val="0"/>
              </a:spcBef>
              <a:buFont typeface="Wingdings" pitchFamily="2" charset="2"/>
              <a:buNone/>
            </a:pPr>
            <a:r>
              <a:rPr altLang="en-US"/>
              <a:t>	moves against another </a:t>
            </a:r>
          </a:p>
          <a:p>
            <a:pPr lvl="1">
              <a:spcBef>
                <a:spcPct val="0"/>
              </a:spcBef>
              <a:buFont typeface="Wingdings" pitchFamily="2" charset="2"/>
              <a:buNone/>
            </a:pPr>
            <a:r>
              <a:rPr altLang="en-US"/>
              <a:t>	bone.</a:t>
            </a:r>
          </a:p>
          <a:p>
            <a:pPr lvl="1">
              <a:spcBef>
                <a:spcPct val="0"/>
              </a:spcBef>
              <a:buFont typeface="Wingdings" pitchFamily="2" charset="2"/>
              <a:buNone/>
            </a:pPr>
            <a:endParaRPr altLang="en-US"/>
          </a:p>
        </p:txBody>
      </p:sp>
      <p:sp>
        <p:nvSpPr>
          <p:cNvPr id="9"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pic>
        <p:nvPicPr>
          <p:cNvPr id="8196" name="Picture 4" descr="pap13_fig_06_01a_ul.jpg"/>
          <p:cNvPicPr>
            <a:picLocks noChangeAspect="1"/>
          </p:cNvPicPr>
          <p:nvPr/>
        </p:nvPicPr>
        <p:blipFill>
          <a:blip r:embed="rId3">
            <a:extLst>
              <a:ext uri="{28A0092B-C50C-407E-A947-70E740481C1C}">
                <a14:useLocalDpi xmlns:a14="http://schemas.microsoft.com/office/drawing/2010/main" val="0"/>
              </a:ext>
            </a:extLst>
          </a:blip>
          <a:srcRect l="22221" t="2762" r="41454" b="66957"/>
          <a:stretch>
            <a:fillRect/>
          </a:stretch>
        </p:blipFill>
        <p:spPr bwMode="auto">
          <a:xfrm>
            <a:off x="4495800" y="3048000"/>
            <a:ext cx="23018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5"/>
          <p:cNvSpPr txBox="1">
            <a:spLocks noChangeArrowheads="1"/>
          </p:cNvSpPr>
          <p:nvPr/>
        </p:nvSpPr>
        <p:spPr bwMode="auto">
          <a:xfrm>
            <a:off x="6172200" y="4724400"/>
            <a:ext cx="2743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lnSpc>
                <a:spcPct val="120000"/>
              </a:lnSpc>
              <a:spcBef>
                <a:spcPct val="20000"/>
              </a:spcBef>
              <a:buClr>
                <a:schemeClr val="hlink"/>
              </a:buClr>
              <a:buSzPct val="55000"/>
              <a:buFont typeface="Wingdings" pitchFamily="2" charset="2"/>
              <a:buNone/>
            </a:pPr>
            <a:r>
              <a:rPr lang="en-US" altLang="en-US" sz="2000">
                <a:latin typeface="Sylfaen" pitchFamily="18" charset="0"/>
              </a:rPr>
              <a:t>Hyaline cartilage is the articular cartilage of this long bone</a:t>
            </a:r>
          </a:p>
        </p:txBody>
      </p:sp>
      <p:cxnSp>
        <p:nvCxnSpPr>
          <p:cNvPr id="8" name="Straight Connector 7"/>
          <p:cNvCxnSpPr/>
          <p:nvPr/>
        </p:nvCxnSpPr>
        <p:spPr>
          <a:xfrm rot="16200000" flipH="1">
            <a:off x="6362700" y="4229100"/>
            <a:ext cx="685800" cy="457200"/>
          </a:xfrm>
          <a:prstGeom prst="line">
            <a:avLst/>
          </a:prstGeom>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135813" y="3117850"/>
            <a:ext cx="1000125" cy="307975"/>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9219" name="Picture 13" descr="pap13_fig_06_01a_lect02.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5925" y="2293938"/>
            <a:ext cx="3379788"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Grp="1" noChangeArrowheads="1"/>
          </p:cNvSpPr>
          <p:nvPr>
            <p:ph idx="1"/>
          </p:nvPr>
        </p:nvSpPr>
        <p:spPr>
          <a:xfrm>
            <a:off x="420688" y="881063"/>
            <a:ext cx="8534400" cy="5938837"/>
          </a:xfrm>
        </p:spPr>
        <p:txBody>
          <a:bodyPr/>
          <a:lstStyle/>
          <a:p>
            <a:pPr>
              <a:spcBef>
                <a:spcPct val="0"/>
              </a:spcBef>
            </a:pPr>
            <a:r>
              <a:rPr altLang="en-US"/>
              <a:t>The </a:t>
            </a:r>
            <a:r>
              <a:rPr altLang="en-US" b="1">
                <a:solidFill>
                  <a:srgbClr val="0099CC"/>
                </a:solidFill>
              </a:rPr>
              <a:t>periosteum</a:t>
            </a:r>
            <a:r>
              <a:rPr altLang="en-US"/>
              <a:t> is a tough sheath of dense, irregular connective tissue on the outside of the bone.</a:t>
            </a:r>
          </a:p>
          <a:p>
            <a:pPr lvl="1">
              <a:spcBef>
                <a:spcPct val="0"/>
              </a:spcBef>
            </a:pPr>
            <a:r>
              <a:rPr altLang="en-US"/>
              <a:t>It contains </a:t>
            </a:r>
            <a:r>
              <a:rPr altLang="en-US" b="1">
                <a:solidFill>
                  <a:srgbClr val="0099CC"/>
                </a:solidFill>
              </a:rPr>
              <a:t>osteoblasts</a:t>
            </a:r>
            <a:r>
              <a:rPr altLang="en-US"/>
              <a:t> that </a:t>
            </a:r>
          </a:p>
          <a:p>
            <a:pPr lvl="1">
              <a:spcBef>
                <a:spcPct val="0"/>
              </a:spcBef>
              <a:buFont typeface="Wingdings" pitchFamily="2" charset="2"/>
              <a:buNone/>
            </a:pPr>
            <a:r>
              <a:rPr altLang="en-US"/>
              <a:t>	help the bone grow in thickness, </a:t>
            </a:r>
          </a:p>
          <a:p>
            <a:pPr lvl="1">
              <a:spcBef>
                <a:spcPct val="0"/>
              </a:spcBef>
              <a:buFont typeface="Wingdings" pitchFamily="2" charset="2"/>
              <a:buNone/>
            </a:pPr>
            <a:r>
              <a:rPr altLang="en-US"/>
              <a:t>	but not in length.</a:t>
            </a:r>
          </a:p>
          <a:p>
            <a:pPr lvl="1">
              <a:spcBef>
                <a:spcPct val="0"/>
              </a:spcBef>
            </a:pPr>
            <a:r>
              <a:rPr altLang="en-US"/>
              <a:t>It also assists with fracture repair </a:t>
            </a:r>
          </a:p>
          <a:p>
            <a:pPr lvl="1">
              <a:spcBef>
                <a:spcPct val="0"/>
              </a:spcBef>
              <a:buFont typeface="Wingdings" pitchFamily="2" charset="2"/>
              <a:buNone/>
            </a:pPr>
            <a:r>
              <a:rPr altLang="en-US"/>
              <a:t>	and serves as an attachment point </a:t>
            </a:r>
          </a:p>
          <a:p>
            <a:pPr lvl="1">
              <a:spcBef>
                <a:spcPct val="0"/>
              </a:spcBef>
              <a:buFont typeface="Wingdings" pitchFamily="2" charset="2"/>
              <a:buNone/>
            </a:pPr>
            <a:r>
              <a:rPr altLang="en-US"/>
              <a:t>	for tendons and ligaments.</a:t>
            </a:r>
          </a:p>
        </p:txBody>
      </p:sp>
      <p:sp>
        <p:nvSpPr>
          <p:cNvPr id="57346"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954838" y="4286250"/>
            <a:ext cx="2065337" cy="86995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28" name="Rectangle 27"/>
          <p:cNvSpPr/>
          <p:nvPr/>
        </p:nvSpPr>
        <p:spPr>
          <a:xfrm>
            <a:off x="6954838" y="3287713"/>
            <a:ext cx="1673225" cy="568325"/>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10244" name="Picture 14" descr="pap13_fig_06_01a_lect01.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0675" y="1901825"/>
            <a:ext cx="3605213"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3"/>
          <p:cNvSpPr>
            <a:spLocks noGrp="1" noChangeArrowheads="1"/>
          </p:cNvSpPr>
          <p:nvPr>
            <p:ph idx="1"/>
          </p:nvPr>
        </p:nvSpPr>
        <p:spPr>
          <a:xfrm>
            <a:off x="446088" y="919163"/>
            <a:ext cx="8534400" cy="5791200"/>
          </a:xfrm>
        </p:spPr>
        <p:txBody>
          <a:bodyPr/>
          <a:lstStyle/>
          <a:p>
            <a:pPr>
              <a:spcBef>
                <a:spcPct val="0"/>
              </a:spcBef>
            </a:pPr>
            <a:r>
              <a:rPr altLang="en-US" dirty="0"/>
              <a:t>The </a:t>
            </a:r>
            <a:r>
              <a:rPr altLang="en-US" b="1" dirty="0">
                <a:solidFill>
                  <a:srgbClr val="0099CC"/>
                </a:solidFill>
              </a:rPr>
              <a:t>medullary cavity </a:t>
            </a:r>
            <a:r>
              <a:rPr altLang="en-US" dirty="0"/>
              <a:t>is a space within the diaphysis of long bones that contains fatty </a:t>
            </a:r>
          </a:p>
          <a:p>
            <a:pPr>
              <a:spcBef>
                <a:spcPct val="0"/>
              </a:spcBef>
              <a:buFont typeface="Wingdings" pitchFamily="2" charset="2"/>
              <a:buNone/>
            </a:pPr>
            <a:r>
              <a:rPr altLang="en-US" dirty="0"/>
              <a:t>   yellow bone marrow in adults.</a:t>
            </a:r>
          </a:p>
          <a:p>
            <a:pPr>
              <a:spcBef>
                <a:spcPct val="0"/>
              </a:spcBef>
            </a:pPr>
            <a:r>
              <a:rPr altLang="en-US" dirty="0"/>
              <a:t>The </a:t>
            </a:r>
            <a:r>
              <a:rPr altLang="en-US" b="1" dirty="0">
                <a:solidFill>
                  <a:srgbClr val="0099CC"/>
                </a:solidFill>
              </a:rPr>
              <a:t>endosteum</a:t>
            </a:r>
            <a:r>
              <a:rPr altLang="en-US" dirty="0"/>
              <a:t> is a membrane that </a:t>
            </a:r>
          </a:p>
          <a:p>
            <a:pPr>
              <a:spcBef>
                <a:spcPct val="0"/>
              </a:spcBef>
              <a:buFont typeface="Wingdings" pitchFamily="2" charset="2"/>
              <a:buNone/>
            </a:pPr>
            <a:r>
              <a:rPr altLang="en-US" dirty="0"/>
              <a:t>	lines the medullary cavity .</a:t>
            </a:r>
          </a:p>
          <a:p>
            <a:pPr lvl="1">
              <a:spcBef>
                <a:spcPct val="0"/>
              </a:spcBef>
            </a:pPr>
            <a:r>
              <a:rPr altLang="en-US" dirty="0"/>
              <a:t>The endosteum is composed of </a:t>
            </a:r>
          </a:p>
          <a:p>
            <a:pPr lvl="1">
              <a:spcBef>
                <a:spcPct val="0"/>
              </a:spcBef>
              <a:buFont typeface="Wingdings" pitchFamily="2" charset="2"/>
              <a:buNone/>
            </a:pPr>
            <a:r>
              <a:rPr altLang="en-US" dirty="0"/>
              <a:t>	</a:t>
            </a:r>
            <a:r>
              <a:rPr altLang="en-US" b="1" dirty="0">
                <a:solidFill>
                  <a:srgbClr val="0099CC"/>
                </a:solidFill>
              </a:rPr>
              <a:t>osteoclasts</a:t>
            </a:r>
            <a:r>
              <a:rPr altLang="en-US" dirty="0"/>
              <a:t>, osteoblasts, and </a:t>
            </a:r>
          </a:p>
          <a:p>
            <a:pPr lvl="1">
              <a:spcBef>
                <a:spcPct val="0"/>
              </a:spcBef>
              <a:buFont typeface="Wingdings" pitchFamily="2" charset="2"/>
              <a:buNone/>
            </a:pPr>
            <a:r>
              <a:rPr altLang="en-US" dirty="0"/>
              <a:t>	connective tissue.</a:t>
            </a:r>
          </a:p>
        </p:txBody>
      </p:sp>
      <p:sp>
        <p:nvSpPr>
          <p:cNvPr id="10" name="Rectangle 2"/>
          <p:cNvSpPr>
            <a:spLocks noGrp="1" noChangeArrowheads="1"/>
          </p:cNvSpPr>
          <p:nvPr>
            <p:ph type="title"/>
          </p:nvPr>
        </p:nvSpPr>
        <p:spPr/>
        <p:txBody>
          <a:bodyPr/>
          <a:lstStyle/>
          <a:p>
            <a:pPr fontAlgn="auto">
              <a:spcAft>
                <a:spcPts val="0"/>
              </a:spcAft>
              <a:defRPr/>
            </a:pPr>
            <a:r>
              <a:rPr smtClean="0"/>
              <a:t>Structure of Bone</a:t>
            </a:r>
            <a:endParaRPr/>
          </a:p>
        </p:txBody>
      </p:sp>
      <p:sp>
        <p:nvSpPr>
          <p:cNvPr id="2" name="Rectangle 1"/>
          <p:cNvSpPr/>
          <p:nvPr/>
        </p:nvSpPr>
        <p:spPr>
          <a:xfrm>
            <a:off x="166241" y="6298555"/>
            <a:ext cx="4084773" cy="461665"/>
          </a:xfrm>
          <a:prstGeom prst="rect">
            <a:avLst/>
          </a:prstGeom>
        </p:spPr>
        <p:txBody>
          <a:bodyPr wrap="none">
            <a:spAutoFit/>
          </a:bodyPr>
          <a:lstStyle/>
          <a:p>
            <a:r>
              <a:rPr lang="en-US" dirty="0" smtClean="0">
                <a:hlinkClick r:id="rId4"/>
              </a:rPr>
              <a:t>Osteoblasts and Osteoclasts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26"/>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7171" name="Rectangle 3"/>
          <p:cNvSpPr>
            <a:spLocks noGrp="1" noChangeArrowheads="1"/>
          </p:cNvSpPr>
          <p:nvPr>
            <p:ph idx="1"/>
          </p:nvPr>
        </p:nvSpPr>
        <p:spPr>
          <a:xfrm>
            <a:off x="395288" y="903288"/>
            <a:ext cx="8534400" cy="5791200"/>
          </a:xfrm>
        </p:spPr>
        <p:txBody>
          <a:bodyPr rtlCol="0">
            <a:normAutofit lnSpcReduction="10000"/>
          </a:bodyPr>
          <a:lstStyle/>
          <a:p>
            <a:pPr fontAlgn="auto">
              <a:lnSpc>
                <a:spcPct val="160000"/>
              </a:lnSpc>
              <a:spcAft>
                <a:spcPts val="0"/>
              </a:spcAft>
              <a:defRPr/>
            </a:pPr>
            <a:r>
              <a:rPr/>
              <a:t>The </a:t>
            </a:r>
            <a:r>
              <a:rPr b="1">
                <a:solidFill>
                  <a:srgbClr val="0099CC"/>
                </a:solidFill>
              </a:rPr>
              <a:t>perichondrium</a:t>
            </a:r>
            <a:r>
              <a:rPr/>
              <a:t> is a dense irregular connective tissue membrane that surrounds cartilage.</a:t>
            </a:r>
          </a:p>
          <a:p>
            <a:pPr lvl="1" fontAlgn="auto">
              <a:lnSpc>
                <a:spcPct val="160000"/>
              </a:lnSpc>
              <a:spcAft>
                <a:spcPts val="0"/>
              </a:spcAft>
              <a:defRPr/>
            </a:pPr>
            <a:r>
              <a:rPr/>
              <a:t>Chondrocytes are cells that </a:t>
            </a:r>
          </a:p>
          <a:p>
            <a:pPr lvl="1" fontAlgn="auto">
              <a:lnSpc>
                <a:spcPct val="160000"/>
              </a:lnSpc>
              <a:spcAft>
                <a:spcPts val="0"/>
              </a:spcAft>
              <a:buFont typeface="Wingdings" pitchFamily="2" charset="2"/>
              <a:buNone/>
              <a:defRPr/>
            </a:pPr>
            <a:r>
              <a:rPr/>
              <a:t>	form cartilage.</a:t>
            </a:r>
          </a:p>
          <a:p>
            <a:pPr lvl="1" fontAlgn="auto">
              <a:lnSpc>
                <a:spcPct val="160000"/>
              </a:lnSpc>
              <a:spcAft>
                <a:spcPts val="0"/>
              </a:spcAft>
              <a:defRPr/>
            </a:pPr>
            <a:r>
              <a:rPr/>
              <a:t>As we will soon see, many of </a:t>
            </a:r>
          </a:p>
          <a:p>
            <a:pPr lvl="1" fontAlgn="auto">
              <a:lnSpc>
                <a:spcPct val="160000"/>
              </a:lnSpc>
              <a:spcAft>
                <a:spcPts val="0"/>
              </a:spcAft>
              <a:buFont typeface="Wingdings" pitchFamily="2" charset="2"/>
              <a:buNone/>
              <a:defRPr/>
            </a:pPr>
            <a:r>
              <a:rPr/>
              <a:t>	the major bones are formed </a:t>
            </a:r>
          </a:p>
          <a:p>
            <a:pPr lvl="1" fontAlgn="auto">
              <a:lnSpc>
                <a:spcPct val="160000"/>
              </a:lnSpc>
              <a:spcAft>
                <a:spcPts val="0"/>
              </a:spcAft>
              <a:buFont typeface="Wingdings" pitchFamily="2" charset="2"/>
              <a:buNone/>
              <a:defRPr/>
            </a:pPr>
            <a:r>
              <a:rPr/>
              <a:t>	from cartilage (the remainder </a:t>
            </a:r>
          </a:p>
          <a:p>
            <a:pPr lvl="1" fontAlgn="auto">
              <a:lnSpc>
                <a:spcPct val="160000"/>
              </a:lnSpc>
              <a:spcAft>
                <a:spcPts val="0"/>
              </a:spcAft>
              <a:buFont typeface="Wingdings" pitchFamily="2" charset="2"/>
              <a:buNone/>
              <a:defRPr/>
            </a:pPr>
            <a:r>
              <a:rPr/>
              <a:t>	do not go through a </a:t>
            </a:r>
          </a:p>
          <a:p>
            <a:pPr lvl="1" fontAlgn="auto">
              <a:lnSpc>
                <a:spcPct val="160000"/>
              </a:lnSpc>
              <a:spcAft>
                <a:spcPts val="0"/>
              </a:spcAft>
              <a:buFont typeface="Wingdings" pitchFamily="2" charset="2"/>
              <a:buNone/>
              <a:defRPr/>
            </a:pPr>
            <a:r>
              <a:rPr/>
              <a:t>	cartilaginous stage.)</a:t>
            </a:r>
          </a:p>
        </p:txBody>
      </p:sp>
      <p:pic>
        <p:nvPicPr>
          <p:cNvPr id="11268" name="Picture 4" descr="pap13_fig_06_04_ul.jpg"/>
          <p:cNvPicPr>
            <a:picLocks noChangeAspect="1"/>
          </p:cNvPicPr>
          <p:nvPr/>
        </p:nvPicPr>
        <p:blipFill>
          <a:blip r:embed="rId3">
            <a:extLst>
              <a:ext uri="{28A0092B-C50C-407E-A947-70E740481C1C}">
                <a14:useLocalDpi xmlns:a14="http://schemas.microsoft.com/office/drawing/2010/main" val="0"/>
              </a:ext>
            </a:extLst>
          </a:blip>
          <a:srcRect l="17543" r="24712" b="4077"/>
          <a:stretch>
            <a:fillRect/>
          </a:stretch>
        </p:blipFill>
        <p:spPr bwMode="auto">
          <a:xfrm>
            <a:off x="5387975" y="2106613"/>
            <a:ext cx="2439988"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5"/>
          <p:cNvSpPr txBox="1">
            <a:spLocks noChangeArrowheads="1"/>
          </p:cNvSpPr>
          <p:nvPr/>
        </p:nvSpPr>
        <p:spPr bwMode="auto">
          <a:xfrm>
            <a:off x="7250113" y="1654175"/>
            <a:ext cx="1793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lnSpc>
                <a:spcPct val="120000"/>
              </a:lnSpc>
              <a:spcBef>
                <a:spcPct val="20000"/>
              </a:spcBef>
              <a:buClr>
                <a:schemeClr val="hlink"/>
              </a:buClr>
              <a:buSzPct val="55000"/>
              <a:buFont typeface="Wingdings" pitchFamily="2" charset="2"/>
              <a:buNone/>
            </a:pPr>
            <a:r>
              <a:rPr lang="en-US" altLang="en-US" sz="1800">
                <a:latin typeface="Sylfaen" pitchFamily="18" charset="0"/>
              </a:rPr>
              <a:t>Perichondrium</a:t>
            </a:r>
          </a:p>
        </p:txBody>
      </p:sp>
      <p:sp>
        <p:nvSpPr>
          <p:cNvPr id="11270" name="TextBox 7"/>
          <p:cNvSpPr txBox="1">
            <a:spLocks noChangeArrowheads="1"/>
          </p:cNvSpPr>
          <p:nvPr/>
        </p:nvSpPr>
        <p:spPr bwMode="auto">
          <a:xfrm>
            <a:off x="7350125" y="5424488"/>
            <a:ext cx="1793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lnSpc>
                <a:spcPct val="120000"/>
              </a:lnSpc>
              <a:spcBef>
                <a:spcPct val="20000"/>
              </a:spcBef>
              <a:buClr>
                <a:schemeClr val="hlink"/>
              </a:buClr>
              <a:buSzPct val="55000"/>
              <a:buFont typeface="Wingdings" pitchFamily="2" charset="2"/>
              <a:buNone/>
            </a:pPr>
            <a:r>
              <a:rPr lang="en-US" altLang="en-US" sz="1800">
                <a:latin typeface="Sylfaen" pitchFamily="18" charset="0"/>
              </a:rPr>
              <a:t>Periosteum</a:t>
            </a:r>
          </a:p>
        </p:txBody>
      </p:sp>
      <p:cxnSp>
        <p:nvCxnSpPr>
          <p:cNvPr id="10" name="Straight Connector 9"/>
          <p:cNvCxnSpPr/>
          <p:nvPr/>
        </p:nvCxnSpPr>
        <p:spPr>
          <a:xfrm rot="16200000" flipH="1">
            <a:off x="7215982" y="5337969"/>
            <a:ext cx="215900" cy="192087"/>
          </a:xfrm>
          <a:prstGeom prst="line">
            <a:avLst/>
          </a:prstGeom>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7169944" y="2088356"/>
            <a:ext cx="198438" cy="117475"/>
          </a:xfrm>
          <a:prstGeom prst="line">
            <a:avLst/>
          </a:prstGeom>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pap13_fig_06_03c_lec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3495675"/>
            <a:ext cx="3641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idx="1"/>
          </p:nvPr>
        </p:nvSpPr>
        <p:spPr>
          <a:xfrm>
            <a:off x="253218" y="919163"/>
            <a:ext cx="8727270" cy="5791200"/>
          </a:xfrm>
        </p:spPr>
        <p:txBody>
          <a:bodyPr>
            <a:normAutofit/>
          </a:bodyPr>
          <a:lstStyle/>
          <a:p>
            <a:pPr>
              <a:lnSpc>
                <a:spcPct val="155000"/>
              </a:lnSpc>
              <a:spcBef>
                <a:spcPct val="0"/>
              </a:spcBef>
            </a:pPr>
            <a:r>
              <a:rPr altLang="en-US" b="1" dirty="0">
                <a:solidFill>
                  <a:srgbClr val="0099CC"/>
                </a:solidFill>
              </a:rPr>
              <a:t>Osteoblasts </a:t>
            </a:r>
            <a:r>
              <a:rPr altLang="en-US" dirty="0"/>
              <a:t>are </a:t>
            </a:r>
            <a:r>
              <a:rPr altLang="en-US" i="1" dirty="0"/>
              <a:t>bone building cells</a:t>
            </a:r>
            <a:r>
              <a:rPr altLang="en-US" dirty="0"/>
              <a:t>:  They synthesize and secrete collagen fibers and other organic components.</a:t>
            </a:r>
          </a:p>
          <a:p>
            <a:pPr>
              <a:lnSpc>
                <a:spcPct val="155000"/>
              </a:lnSpc>
              <a:spcBef>
                <a:spcPct val="0"/>
              </a:spcBef>
            </a:pPr>
            <a:r>
              <a:rPr altLang="en-US" b="1" dirty="0">
                <a:solidFill>
                  <a:srgbClr val="0099CC"/>
                </a:solidFill>
              </a:rPr>
              <a:t>Osteocytes</a:t>
            </a:r>
            <a:r>
              <a:rPr altLang="en-US" dirty="0"/>
              <a:t> are mature </a:t>
            </a:r>
            <a:r>
              <a:rPr altLang="en-US" dirty="0" smtClean="0"/>
              <a:t>bone cells; main cells (maintenance</a:t>
            </a:r>
            <a:r>
              <a:rPr altLang="en-US" dirty="0"/>
              <a:t>).</a:t>
            </a:r>
          </a:p>
          <a:p>
            <a:pPr>
              <a:lnSpc>
                <a:spcPct val="155000"/>
              </a:lnSpc>
              <a:spcBef>
                <a:spcPct val="0"/>
              </a:spcBef>
            </a:pPr>
            <a:r>
              <a:rPr altLang="en-US" b="1" dirty="0">
                <a:solidFill>
                  <a:srgbClr val="0099CC"/>
                </a:solidFill>
              </a:rPr>
              <a:t>Osteoclasts</a:t>
            </a:r>
            <a:r>
              <a:rPr altLang="en-US" dirty="0"/>
              <a:t> are large </a:t>
            </a:r>
            <a:r>
              <a:rPr altLang="en-US" dirty="0" smtClean="0"/>
              <a:t>bone-breakdown cells (resorption)</a:t>
            </a:r>
            <a:endParaRPr altLang="en-US" dirty="0"/>
          </a:p>
          <a:p>
            <a:pPr lvl="1">
              <a:lnSpc>
                <a:spcPct val="155000"/>
              </a:lnSpc>
              <a:spcBef>
                <a:spcPct val="0"/>
              </a:spcBef>
            </a:pPr>
            <a:r>
              <a:rPr altLang="en-US" dirty="0" smtClean="0"/>
              <a:t>concentrated locations:</a:t>
            </a:r>
          </a:p>
          <a:p>
            <a:pPr lvl="2">
              <a:lnSpc>
                <a:spcPct val="155000"/>
              </a:lnSpc>
              <a:spcBef>
                <a:spcPct val="0"/>
              </a:spcBef>
            </a:pPr>
            <a:r>
              <a:rPr lang="en-US" altLang="en-US" dirty="0" smtClean="0"/>
              <a:t>Osteoblasts: in periosteum</a:t>
            </a:r>
          </a:p>
          <a:p>
            <a:pPr lvl="2">
              <a:lnSpc>
                <a:spcPct val="155000"/>
              </a:lnSpc>
              <a:spcBef>
                <a:spcPct val="0"/>
              </a:spcBef>
            </a:pPr>
            <a:r>
              <a:rPr lang="en-US" altLang="en-US" dirty="0" smtClean="0"/>
              <a:t>Osteoclasts: in endosteum </a:t>
            </a:r>
            <a:endParaRPr altLang="en-US" dirty="0" smtClean="0"/>
          </a:p>
          <a:p>
            <a:pPr lvl="1">
              <a:lnSpc>
                <a:spcPct val="155000"/>
              </a:lnSpc>
              <a:spcBef>
                <a:spcPct val="0"/>
              </a:spcBef>
            </a:pPr>
            <a:endParaRPr altLang="en-US" dirty="0"/>
          </a:p>
        </p:txBody>
      </p:sp>
      <p:sp>
        <p:nvSpPr>
          <p:cNvPr id="17410" name="Rectangle 2"/>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13317" name="Rectangle 6"/>
          <p:cNvSpPr>
            <a:spLocks noChangeArrowheads="1"/>
          </p:cNvSpPr>
          <p:nvPr/>
        </p:nvSpPr>
        <p:spPr bwMode="auto">
          <a:xfrm>
            <a:off x="5181600" y="4495800"/>
            <a:ext cx="45720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endParaRPr lang="en-US" altLang="en-US">
              <a:latin typeface="Times New Roman" pitchFamily="18" charset="0"/>
            </a:endParaRPr>
          </a:p>
        </p:txBody>
      </p:sp>
      <p:sp>
        <p:nvSpPr>
          <p:cNvPr id="2" name="Curved Down Arrow 1"/>
          <p:cNvSpPr/>
          <p:nvPr/>
        </p:nvSpPr>
        <p:spPr>
          <a:xfrm flipH="1">
            <a:off x="1814732" y="1547446"/>
            <a:ext cx="5613010" cy="731520"/>
          </a:xfrm>
          <a:prstGeom prst="curvedDownArrow">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Down Arrow 6"/>
          <p:cNvSpPr/>
          <p:nvPr/>
        </p:nvSpPr>
        <p:spPr>
          <a:xfrm flipH="1">
            <a:off x="1814731" y="2278966"/>
            <a:ext cx="3165231" cy="731520"/>
          </a:xfrm>
          <a:prstGeom prst="curvedDownArrow">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ounded Rectangular Callout 2"/>
          <p:cNvSpPr/>
          <p:nvPr/>
        </p:nvSpPr>
        <p:spPr>
          <a:xfrm>
            <a:off x="309489" y="5570805"/>
            <a:ext cx="4670473" cy="801859"/>
          </a:xfrm>
          <a:prstGeom prst="wedgeRoundRectCallout">
            <a:avLst>
              <a:gd name="adj1" fmla="val 17290"/>
              <a:gd name="adj2" fmla="val -25172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85000"/>
                    <a:lumOff val="15000"/>
                  </a:schemeClr>
                </a:solidFill>
              </a:rPr>
              <a:t>Any ideas why this is the case?</a:t>
            </a:r>
            <a:endParaRPr 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fade">
                                      <p:cBhvr>
                                        <p:cTn id="7" dur="500"/>
                                        <p:tgtEl>
                                          <p:spTgt spid="13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15">
                                            <p:txEl>
                                              <p:pRg st="3" end="3"/>
                                            </p:txEl>
                                          </p:spTgt>
                                        </p:tgtEl>
                                        <p:attrNameLst>
                                          <p:attrName>style.visibility</p:attrName>
                                        </p:attrNameLst>
                                      </p:cBhvr>
                                      <p:to>
                                        <p:strVal val="visible"/>
                                      </p:to>
                                    </p:set>
                                    <p:animEffect transition="in" filter="fade">
                                      <p:cBhvr>
                                        <p:cTn id="27" dur="500"/>
                                        <p:tgtEl>
                                          <p:spTgt spid="133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15">
                                            <p:txEl>
                                              <p:pRg st="4" end="4"/>
                                            </p:txEl>
                                          </p:spTgt>
                                        </p:tgtEl>
                                        <p:attrNameLst>
                                          <p:attrName>style.visibility</p:attrName>
                                        </p:attrNameLst>
                                      </p:cBhvr>
                                      <p:to>
                                        <p:strVal val="visible"/>
                                      </p:to>
                                    </p:set>
                                    <p:animEffect transition="in" filter="fade">
                                      <p:cBhvr>
                                        <p:cTn id="32" dur="500"/>
                                        <p:tgtEl>
                                          <p:spTgt spid="13315">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315">
                                            <p:txEl>
                                              <p:pRg st="5" end="5"/>
                                            </p:txEl>
                                          </p:spTgt>
                                        </p:tgtEl>
                                        <p:attrNameLst>
                                          <p:attrName>style.visibility</p:attrName>
                                        </p:attrNameLst>
                                      </p:cBhvr>
                                      <p:to>
                                        <p:strVal val="visible"/>
                                      </p:to>
                                    </p:set>
                                    <p:animEffect transition="in" filter="fade">
                                      <p:cBhvr>
                                        <p:cTn id="35" dur="500"/>
                                        <p:tgtEl>
                                          <p:spTgt spid="1331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urtis Home\Pictures\1. Chapters 6-8\Chapter 6-8 Graphkics to send\alters1e_34_03_li Red Marrow modifi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1893888"/>
            <a:ext cx="2608262"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1026"/>
          <p:cNvSpPr>
            <a:spLocks noGrp="1" noChangeArrowheads="1"/>
          </p:cNvSpPr>
          <p:nvPr>
            <p:ph type="title"/>
          </p:nvPr>
        </p:nvSpPr>
        <p:spPr/>
        <p:txBody>
          <a:bodyPr/>
          <a:lstStyle/>
          <a:p>
            <a:pPr fontAlgn="auto">
              <a:spcAft>
                <a:spcPts val="0"/>
              </a:spcAft>
              <a:defRPr/>
            </a:pPr>
            <a:r>
              <a:rPr smtClean="0"/>
              <a:t>Tissues of the Skeletal System</a:t>
            </a:r>
            <a:endParaRPr/>
          </a:p>
        </p:txBody>
      </p:sp>
      <p:sp>
        <p:nvSpPr>
          <p:cNvPr id="14340" name="Rectangle 1027"/>
          <p:cNvSpPr>
            <a:spLocks noGrp="1" noChangeArrowheads="1"/>
          </p:cNvSpPr>
          <p:nvPr>
            <p:ph type="body" idx="1"/>
          </p:nvPr>
        </p:nvSpPr>
        <p:spPr>
          <a:xfrm>
            <a:off x="520700" y="893763"/>
            <a:ext cx="8316913" cy="5791200"/>
          </a:xfrm>
        </p:spPr>
        <p:txBody>
          <a:bodyPr/>
          <a:lstStyle/>
          <a:p>
            <a:pPr>
              <a:lnSpc>
                <a:spcPct val="170000"/>
              </a:lnSpc>
              <a:spcBef>
                <a:spcPct val="0"/>
              </a:spcBef>
            </a:pPr>
            <a:r>
              <a:rPr altLang="en-US" dirty="0"/>
              <a:t>Besides bone and cartilage, the skeletal system contains other important tissues:</a:t>
            </a:r>
          </a:p>
          <a:p>
            <a:pPr lvl="1">
              <a:lnSpc>
                <a:spcPct val="170000"/>
              </a:lnSpc>
              <a:spcBef>
                <a:spcPct val="0"/>
              </a:spcBef>
            </a:pPr>
            <a:r>
              <a:rPr altLang="en-US" dirty="0"/>
              <a:t>Epithelium (endothelium) form </a:t>
            </a:r>
          </a:p>
          <a:p>
            <a:pPr lvl="1">
              <a:lnSpc>
                <a:spcPct val="170000"/>
              </a:lnSpc>
              <a:spcBef>
                <a:spcPct val="0"/>
              </a:spcBef>
              <a:buFont typeface="Wingdings" pitchFamily="2" charset="2"/>
              <a:buNone/>
            </a:pPr>
            <a:r>
              <a:rPr altLang="en-US" dirty="0"/>
              <a:t>	the capillary walls</a:t>
            </a:r>
          </a:p>
          <a:p>
            <a:pPr lvl="1">
              <a:lnSpc>
                <a:spcPct val="170000"/>
              </a:lnSpc>
              <a:spcBef>
                <a:spcPct val="0"/>
              </a:spcBef>
            </a:pPr>
            <a:r>
              <a:rPr altLang="en-US" dirty="0"/>
              <a:t>Nerves (the periosteum is </a:t>
            </a:r>
          </a:p>
          <a:p>
            <a:pPr lvl="1">
              <a:lnSpc>
                <a:spcPct val="170000"/>
              </a:lnSpc>
              <a:spcBef>
                <a:spcPct val="0"/>
              </a:spcBef>
              <a:buFont typeface="Wingdings" pitchFamily="2" charset="2"/>
              <a:buNone/>
            </a:pPr>
            <a:r>
              <a:rPr altLang="en-US" dirty="0"/>
              <a:t>	especially tender)</a:t>
            </a:r>
          </a:p>
          <a:p>
            <a:pPr lvl="1">
              <a:lnSpc>
                <a:spcPct val="170000"/>
              </a:lnSpc>
              <a:spcBef>
                <a:spcPct val="0"/>
              </a:spcBef>
            </a:pPr>
            <a:r>
              <a:rPr altLang="en-US" dirty="0">
                <a:solidFill>
                  <a:srgbClr val="C00000"/>
                </a:solidFill>
                <a:effectLst>
                  <a:outerShdw blurRad="38100" dist="38100" dir="2700000" algn="tl">
                    <a:srgbClr val="000000">
                      <a:alpha val="43137"/>
                    </a:srgbClr>
                  </a:outerShdw>
                </a:effectLst>
              </a:rPr>
              <a:t>Red marrow </a:t>
            </a:r>
            <a:r>
              <a:rPr altLang="en-US" dirty="0"/>
              <a:t>– hematopoiesis</a:t>
            </a:r>
          </a:p>
          <a:p>
            <a:pPr lvl="1">
              <a:lnSpc>
                <a:spcPct val="170000"/>
              </a:lnSpc>
              <a:spcBef>
                <a:spcPct val="0"/>
              </a:spcBef>
            </a:pPr>
            <a:r>
              <a:rPr altLang="en-US" dirty="0">
                <a:solidFill>
                  <a:srgbClr val="FFC000"/>
                </a:solidFill>
                <a:effectLst>
                  <a:outerShdw blurRad="38100" dist="38100" dir="2700000" algn="tl">
                    <a:srgbClr val="000000">
                      <a:alpha val="43137"/>
                    </a:srgbClr>
                  </a:outerShdw>
                </a:effectLst>
              </a:rPr>
              <a:t>Yellow marrow </a:t>
            </a:r>
            <a:r>
              <a:rPr altLang="en-US" dirty="0"/>
              <a:t>– fat storage</a:t>
            </a:r>
          </a:p>
        </p:txBody>
      </p:sp>
      <p:sp>
        <p:nvSpPr>
          <p:cNvPr id="5" name="Rounded Rectangular Callout 4"/>
          <p:cNvSpPr/>
          <p:nvPr/>
        </p:nvSpPr>
        <p:spPr>
          <a:xfrm>
            <a:off x="4051253" y="1716257"/>
            <a:ext cx="1913450" cy="801859"/>
          </a:xfrm>
          <a:prstGeom prst="wedgeRoundRectCallout">
            <a:avLst>
              <a:gd name="adj1" fmla="val -117252"/>
              <a:gd name="adj2" fmla="val 134244"/>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85000"/>
                    <a:lumOff val="15000"/>
                  </a:schemeClr>
                </a:solidFill>
              </a:rPr>
              <a:t>why is this  important?</a:t>
            </a:r>
            <a:endParaRPr lang="en-US"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xEl>
                                              <p:pRg st="3" end="3"/>
                                            </p:txEl>
                                          </p:spTgt>
                                        </p:tgtEl>
                                        <p:attrNameLst>
                                          <p:attrName>style.visibility</p:attrName>
                                        </p:attrNameLst>
                                      </p:cBhvr>
                                      <p:to>
                                        <p:strVal val="visible"/>
                                      </p:to>
                                    </p:set>
                                    <p:animEffect transition="in" filter="fade">
                                      <p:cBhvr>
                                        <p:cTn id="12" dur="500"/>
                                        <p:tgtEl>
                                          <p:spTgt spid="14340">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340">
                                            <p:txEl>
                                              <p:pRg st="4" end="4"/>
                                            </p:txEl>
                                          </p:spTgt>
                                        </p:tgtEl>
                                        <p:attrNameLst>
                                          <p:attrName>style.visibility</p:attrName>
                                        </p:attrNameLst>
                                      </p:cBhvr>
                                      <p:to>
                                        <p:strVal val="visible"/>
                                      </p:to>
                                    </p:set>
                                    <p:animEffect transition="in" filter="fade">
                                      <p:cBhvr>
                                        <p:cTn id="15" dur="500"/>
                                        <p:tgtEl>
                                          <p:spTgt spid="14340">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340">
                                            <p:txEl>
                                              <p:pRg st="5" end="5"/>
                                            </p:txEl>
                                          </p:spTgt>
                                        </p:tgtEl>
                                        <p:attrNameLst>
                                          <p:attrName>style.visibility</p:attrName>
                                        </p:attrNameLst>
                                      </p:cBhvr>
                                      <p:to>
                                        <p:strVal val="visible"/>
                                      </p:to>
                                    </p:set>
                                    <p:animEffect transition="in" filter="fade">
                                      <p:cBhvr>
                                        <p:cTn id="20" dur="500"/>
                                        <p:tgtEl>
                                          <p:spTgt spid="1434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340">
                                            <p:txEl>
                                              <p:pRg st="6" end="6"/>
                                            </p:txEl>
                                          </p:spTgt>
                                        </p:tgtEl>
                                        <p:attrNameLst>
                                          <p:attrName>style.visibility</p:attrName>
                                        </p:attrNameLst>
                                      </p:cBhvr>
                                      <p:to>
                                        <p:strVal val="visible"/>
                                      </p:to>
                                    </p:set>
                                    <p:animEffect transition="in" filter="fade">
                                      <p:cBhvr>
                                        <p:cTn id="25" dur="500"/>
                                        <p:tgtEl>
                                          <p:spTgt spid="14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fontAlgn="auto">
              <a:spcAft>
                <a:spcPts val="0"/>
              </a:spcAft>
              <a:defRPr/>
            </a:pPr>
            <a:r>
              <a:rPr smtClean="0"/>
              <a:t>Chemical Constituents of Bone</a:t>
            </a:r>
            <a:endParaRPr/>
          </a:p>
        </p:txBody>
      </p:sp>
      <p:sp>
        <p:nvSpPr>
          <p:cNvPr id="15363" name="Rectangle 3"/>
          <p:cNvSpPr>
            <a:spLocks noGrp="1" noChangeArrowheads="1"/>
          </p:cNvSpPr>
          <p:nvPr>
            <p:ph idx="1"/>
          </p:nvPr>
        </p:nvSpPr>
        <p:spPr>
          <a:xfrm>
            <a:off x="268288" y="906463"/>
            <a:ext cx="8712200" cy="5803900"/>
          </a:xfrm>
        </p:spPr>
        <p:txBody>
          <a:bodyPr/>
          <a:lstStyle/>
          <a:p>
            <a:pPr>
              <a:spcBef>
                <a:spcPct val="0"/>
              </a:spcBef>
            </a:pPr>
            <a:r>
              <a:rPr altLang="en-US" dirty="0"/>
              <a:t>Bone is 25% water, 25% organic proteins, 50% mineral salts (hydroxyapatite crystals</a:t>
            </a:r>
            <a:r>
              <a:rPr altLang="en-US" dirty="0" smtClean="0"/>
              <a:t>).</a:t>
            </a:r>
            <a:endParaRPr altLang="en-US" dirty="0"/>
          </a:p>
        </p:txBody>
      </p:sp>
      <p:graphicFrame>
        <p:nvGraphicFramePr>
          <p:cNvPr id="2" name="Chart 1"/>
          <p:cNvGraphicFramePr/>
          <p:nvPr>
            <p:extLst>
              <p:ext uri="{D42A27DB-BD31-4B8C-83A1-F6EECF244321}">
                <p14:modId xmlns:p14="http://schemas.microsoft.com/office/powerpoint/2010/main" val="1139243818"/>
              </p:ext>
            </p:extLst>
          </p:nvPr>
        </p:nvGraphicFramePr>
        <p:xfrm>
          <a:off x="1284850" y="2353603"/>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46088" y="919163"/>
            <a:ext cx="8534400" cy="5791200"/>
          </a:xfrm>
        </p:spPr>
        <p:txBody>
          <a:bodyPr/>
          <a:lstStyle/>
          <a:p>
            <a:pPr>
              <a:spcBef>
                <a:spcPct val="0"/>
              </a:spcBef>
            </a:pPr>
            <a:r>
              <a:rPr altLang="en-US" dirty="0"/>
              <a:t>The skeletal system has 6 important functions: </a:t>
            </a:r>
          </a:p>
          <a:p>
            <a:pPr lvl="1">
              <a:spcBef>
                <a:spcPct val="0"/>
              </a:spcBef>
            </a:pPr>
            <a:r>
              <a:rPr altLang="en-US" sz="2400" dirty="0"/>
              <a:t>Provide </a:t>
            </a:r>
            <a:r>
              <a:rPr altLang="en-US" sz="2400" b="1" dirty="0">
                <a:solidFill>
                  <a:srgbClr val="C00000"/>
                </a:solidFill>
              </a:rPr>
              <a:t>support</a:t>
            </a:r>
            <a:r>
              <a:rPr altLang="en-US" sz="2400" dirty="0"/>
              <a:t> by acting as a structural framework and a point of attachment for tendons and ligaments</a:t>
            </a:r>
          </a:p>
          <a:p>
            <a:pPr>
              <a:spcBef>
                <a:spcPct val="0"/>
              </a:spcBef>
            </a:pPr>
            <a:endParaRPr alt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3099653"/>
            <a:ext cx="60960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004402"/>
            <a:ext cx="60579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192" y="3004402"/>
            <a:ext cx="2648856" cy="347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8"/>
                                        </p:tgtEl>
                                      </p:cBhvr>
                                    </p:animEffect>
                                    <p:set>
                                      <p:cBhvr>
                                        <p:cTn id="17" dur="1" fill="hold">
                                          <p:stCondLst>
                                            <p:cond delay="499"/>
                                          </p:stCondLst>
                                        </p:cTn>
                                        <p:tgtEl>
                                          <p:spTgt spid="307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fontAlgn="auto">
              <a:spcAft>
                <a:spcPts val="0"/>
              </a:spcAft>
              <a:defRPr/>
            </a:pPr>
            <a:r>
              <a:rPr smtClean="0"/>
              <a:t>Chemical Constituents of Bone</a:t>
            </a:r>
            <a:endParaRPr/>
          </a:p>
        </p:txBody>
      </p:sp>
      <p:sp>
        <p:nvSpPr>
          <p:cNvPr id="15363" name="Rectangle 3"/>
          <p:cNvSpPr>
            <a:spLocks noGrp="1" noChangeArrowheads="1"/>
          </p:cNvSpPr>
          <p:nvPr>
            <p:ph idx="1"/>
          </p:nvPr>
        </p:nvSpPr>
        <p:spPr>
          <a:xfrm>
            <a:off x="0" y="906463"/>
            <a:ext cx="8712200" cy="5803900"/>
          </a:xfrm>
        </p:spPr>
        <p:txBody>
          <a:bodyPr/>
          <a:lstStyle/>
          <a:p>
            <a:pPr>
              <a:spcBef>
                <a:spcPct val="0"/>
              </a:spcBef>
            </a:pPr>
            <a:r>
              <a:rPr altLang="en-US" dirty="0"/>
              <a:t>Bone is 25% water, 25% organic proteins, 50% mineral salts (hydroxyapatite crystals).</a:t>
            </a:r>
          </a:p>
          <a:p>
            <a:pPr lvl="1">
              <a:spcBef>
                <a:spcPct val="0"/>
              </a:spcBef>
            </a:pPr>
            <a:r>
              <a:rPr altLang="en-US" b="1" dirty="0">
                <a:solidFill>
                  <a:srgbClr val="0099CC"/>
                </a:solidFill>
              </a:rPr>
              <a:t>Organic constituents</a:t>
            </a:r>
          </a:p>
          <a:p>
            <a:pPr lvl="2">
              <a:spcBef>
                <a:spcPct val="0"/>
              </a:spcBef>
            </a:pPr>
            <a:r>
              <a:rPr altLang="en-US" b="1" dirty="0">
                <a:solidFill>
                  <a:srgbClr val="C00000"/>
                </a:solidFill>
              </a:rPr>
              <a:t>Collagen fibers </a:t>
            </a:r>
            <a:r>
              <a:rPr altLang="en-US" dirty="0"/>
              <a:t>provide </a:t>
            </a:r>
            <a:r>
              <a:rPr altLang="en-US" i="1" dirty="0"/>
              <a:t>flexibility</a:t>
            </a:r>
            <a:r>
              <a:rPr altLang="en-US" dirty="0"/>
              <a:t> and </a:t>
            </a:r>
            <a:r>
              <a:rPr altLang="en-US" i="1" dirty="0"/>
              <a:t>tensile</a:t>
            </a:r>
            <a:r>
              <a:rPr altLang="en-US" dirty="0"/>
              <a:t> strength.</a:t>
            </a:r>
          </a:p>
          <a:p>
            <a:pPr lvl="1">
              <a:lnSpc>
                <a:spcPct val="175000"/>
              </a:lnSpc>
              <a:spcBef>
                <a:spcPct val="0"/>
              </a:spcBef>
            </a:pPr>
            <a:r>
              <a:rPr altLang="en-US" b="1" dirty="0">
                <a:solidFill>
                  <a:srgbClr val="0099CC"/>
                </a:solidFill>
              </a:rPr>
              <a:t>Inorganic hydroxyapatite crystals (mineral salts)</a:t>
            </a:r>
          </a:p>
          <a:p>
            <a:pPr lvl="2">
              <a:spcBef>
                <a:spcPct val="0"/>
              </a:spcBef>
            </a:pPr>
            <a:r>
              <a:rPr altLang="en-US" dirty="0"/>
              <a:t>Calcium Phosphate (Ca</a:t>
            </a:r>
            <a:r>
              <a:rPr altLang="en-US" b="1" baseline="-18000" dirty="0"/>
              <a:t>3</a:t>
            </a:r>
            <a:r>
              <a:rPr altLang="en-US" dirty="0"/>
              <a:t>PO</a:t>
            </a:r>
            <a:r>
              <a:rPr altLang="en-US" baseline="-25000" dirty="0"/>
              <a:t>4</a:t>
            </a:r>
            <a:r>
              <a:rPr altLang="en-US" dirty="0"/>
              <a:t>)</a:t>
            </a:r>
            <a:r>
              <a:rPr altLang="en-US" b="1" baseline="-18000" dirty="0"/>
              <a:t>2</a:t>
            </a:r>
          </a:p>
          <a:p>
            <a:pPr lvl="2">
              <a:spcBef>
                <a:spcPct val="0"/>
              </a:spcBef>
            </a:pPr>
            <a:r>
              <a:rPr altLang="en-US" dirty="0"/>
              <a:t>Calcium Carbonate (CaCO</a:t>
            </a:r>
            <a:r>
              <a:rPr altLang="en-US" b="1" baseline="-18000" dirty="0"/>
              <a:t>3</a:t>
            </a:r>
            <a:r>
              <a:rPr altLang="en-US" dirty="0"/>
              <a:t> – marble) </a:t>
            </a:r>
          </a:p>
          <a:p>
            <a:pPr lvl="2">
              <a:spcBef>
                <a:spcPct val="0"/>
              </a:spcBef>
            </a:pPr>
            <a:r>
              <a:rPr altLang="en-US" dirty="0"/>
              <a:t>Other trace elements: magnesium, fluoride, sulfate</a:t>
            </a:r>
          </a:p>
        </p:txBody>
      </p:sp>
      <p:sp>
        <p:nvSpPr>
          <p:cNvPr id="2" name="Right Brace 1"/>
          <p:cNvSpPr/>
          <p:nvPr/>
        </p:nvSpPr>
        <p:spPr>
          <a:xfrm>
            <a:off x="6176421" y="4389119"/>
            <a:ext cx="479005" cy="1322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822831" y="4634801"/>
            <a:ext cx="1744394" cy="830997"/>
          </a:xfrm>
          <a:prstGeom prst="rect">
            <a:avLst/>
          </a:prstGeom>
          <a:noFill/>
        </p:spPr>
        <p:txBody>
          <a:bodyPr wrap="square" rtlCol="0">
            <a:spAutoFit/>
          </a:bodyPr>
          <a:lstStyle/>
          <a:p>
            <a:pPr algn="ctr">
              <a:lnSpc>
                <a:spcPct val="120000"/>
              </a:lnSpc>
            </a:pPr>
            <a:r>
              <a:rPr lang="en-US" sz="2000" dirty="0" smtClean="0">
                <a:latin typeface="Sylfaen" pitchFamily="18" charset="0"/>
              </a:rPr>
              <a:t>Compressive strength</a:t>
            </a:r>
            <a:endParaRPr lang="en-US" sz="2000" dirty="0" smtClean="0">
              <a:latin typeface="Sylfaen" pitchFamily="18" charset="0"/>
            </a:endParaRPr>
          </a:p>
        </p:txBody>
      </p:sp>
    </p:spTree>
    <p:extLst>
      <p:ext uri="{BB962C8B-B14F-4D97-AF65-F5344CB8AC3E}">
        <p14:creationId xmlns:p14="http://schemas.microsoft.com/office/powerpoint/2010/main" val="3789560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fontAlgn="auto">
              <a:spcAft>
                <a:spcPts val="0"/>
              </a:spcAft>
              <a:defRPr/>
            </a:pPr>
            <a:r>
              <a:rPr smtClean="0"/>
              <a:t>Chemical Constituents of Bone</a:t>
            </a:r>
            <a:endParaRPr/>
          </a:p>
        </p:txBody>
      </p:sp>
      <p:sp>
        <p:nvSpPr>
          <p:cNvPr id="15363" name="Rectangle 3"/>
          <p:cNvSpPr>
            <a:spLocks noGrp="1" noChangeArrowheads="1"/>
          </p:cNvSpPr>
          <p:nvPr>
            <p:ph idx="1"/>
          </p:nvPr>
        </p:nvSpPr>
        <p:spPr>
          <a:xfrm>
            <a:off x="0" y="906463"/>
            <a:ext cx="8712200" cy="5803900"/>
          </a:xfrm>
        </p:spPr>
        <p:txBody>
          <a:bodyPr/>
          <a:lstStyle/>
          <a:p>
            <a:pPr>
              <a:spcBef>
                <a:spcPct val="0"/>
              </a:spcBef>
            </a:pPr>
            <a:r>
              <a:rPr altLang="en-US" dirty="0"/>
              <a:t>Bone is 25% water, 25% organic proteins, 50% </a:t>
            </a:r>
            <a:r>
              <a:rPr altLang="en-US" dirty="0" smtClean="0"/>
              <a:t>mineral</a:t>
            </a:r>
            <a:endParaRPr altLang="en-US" dirty="0"/>
          </a:p>
        </p:txBody>
      </p:sp>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67" y="1762199"/>
            <a:ext cx="3190875" cy="271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18" y="2683413"/>
            <a:ext cx="4714875" cy="305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819" y="4307132"/>
            <a:ext cx="2762250" cy="207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878" y="1915551"/>
            <a:ext cx="3801979" cy="2407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8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fade">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8"/>
                                        </p:tgtEl>
                                        <p:attrNameLst>
                                          <p:attrName>style.visibility</p:attrName>
                                        </p:attrNameLst>
                                      </p:cBhvr>
                                      <p:to>
                                        <p:strVal val="visible"/>
                                      </p:to>
                                    </p:set>
                                    <p:animEffect transition="in" filter="fade">
                                      <p:cBhvr>
                                        <p:cTn id="12" dur="500"/>
                                        <p:tgtEl>
                                          <p:spTgt spid="139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9"/>
                                        </p:tgtEl>
                                        <p:attrNameLst>
                                          <p:attrName>style.visibility</p:attrName>
                                        </p:attrNameLst>
                                      </p:cBhvr>
                                      <p:to>
                                        <p:strVal val="visible"/>
                                      </p:to>
                                    </p:set>
                                    <p:animEffect transition="in" filter="fade">
                                      <p:cBhvr>
                                        <p:cTn id="17"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13008" y="3262313"/>
            <a:ext cx="2894426" cy="2857134"/>
          </a:xfrm>
          <a:prstGeom prst="wedgeRoundRectCallout">
            <a:avLst>
              <a:gd name="adj1" fmla="val 69568"/>
              <a:gd name="adj2" fmla="val -4252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71900" y="3262313"/>
            <a:ext cx="1038225" cy="506412"/>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16387" name="Picture 6" descr="pap13_fig_07_02.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1157288"/>
            <a:ext cx="5154613"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ontent Placeholder 18"/>
          <p:cNvSpPr>
            <a:spLocks noGrp="1"/>
          </p:cNvSpPr>
          <p:nvPr>
            <p:ph idx="1"/>
          </p:nvPr>
        </p:nvSpPr>
        <p:spPr>
          <a:xfrm>
            <a:off x="446088" y="1071563"/>
            <a:ext cx="8534400" cy="2586037"/>
          </a:xfrm>
        </p:spPr>
        <p:txBody>
          <a:bodyPr/>
          <a:lstStyle/>
          <a:p>
            <a:pPr>
              <a:spcBef>
                <a:spcPct val="0"/>
              </a:spcBef>
            </a:pPr>
            <a:r>
              <a:rPr altLang="en-US" dirty="0" smtClean="0">
                <a:latin typeface="Arial" pitchFamily="34" charset="0"/>
                <a:cs typeface="Arial" pitchFamily="34" charset="0"/>
              </a:rPr>
              <a:t>typical bone types</a:t>
            </a:r>
            <a:endParaRPr altLang="en-US" dirty="0">
              <a:latin typeface="Arial" pitchFamily="34" charset="0"/>
              <a:cs typeface="Arial" pitchFamily="34" charset="0"/>
            </a:endParaRPr>
          </a:p>
          <a:p>
            <a:pPr>
              <a:spcBef>
                <a:spcPct val="0"/>
              </a:spcBef>
              <a:buFont typeface="Wingdings" pitchFamily="2" charset="2"/>
              <a:buNone/>
            </a:pPr>
            <a:r>
              <a:rPr altLang="en-US" dirty="0">
                <a:latin typeface="Arial" pitchFamily="34" charset="0"/>
                <a:cs typeface="Arial" pitchFamily="34" charset="0"/>
              </a:rPr>
              <a:t>	</a:t>
            </a:r>
            <a:endParaRPr altLang="en-US" dirty="0"/>
          </a:p>
        </p:txBody>
      </p:sp>
      <p:sp>
        <p:nvSpPr>
          <p:cNvPr id="110594" name="Rectangle 2"/>
          <p:cNvSpPr>
            <a:spLocks noGrp="1" noChangeArrowheads="1"/>
          </p:cNvSpPr>
          <p:nvPr>
            <p:ph type="title"/>
          </p:nvPr>
        </p:nvSpPr>
        <p:spPr/>
        <p:txBody>
          <a:bodyPr/>
          <a:lstStyle/>
          <a:p>
            <a:pPr fontAlgn="auto">
              <a:spcAft>
                <a:spcPts val="0"/>
              </a:spcAft>
              <a:defRPr/>
            </a:pPr>
            <a:r>
              <a:rPr dirty="0" smtClean="0"/>
              <a:t>Bone </a:t>
            </a:r>
            <a:r>
              <a:rPr dirty="0" smtClean="0"/>
              <a:t>Types in the Body</a:t>
            </a:r>
            <a:endParaRPr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66" y="3645236"/>
            <a:ext cx="2614109" cy="209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570538" y="1674813"/>
            <a:ext cx="685800" cy="295275"/>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10" name="Rectangle 9"/>
          <p:cNvSpPr/>
          <p:nvPr/>
        </p:nvSpPr>
        <p:spPr>
          <a:xfrm>
            <a:off x="5570538" y="3375025"/>
            <a:ext cx="685800" cy="34925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11" name="Rectangle 10"/>
          <p:cNvSpPr/>
          <p:nvPr/>
        </p:nvSpPr>
        <p:spPr>
          <a:xfrm>
            <a:off x="5570538" y="1287463"/>
            <a:ext cx="685800" cy="34925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12" name="Rectangle 11"/>
          <p:cNvSpPr/>
          <p:nvPr/>
        </p:nvSpPr>
        <p:spPr>
          <a:xfrm>
            <a:off x="5570538" y="5726113"/>
            <a:ext cx="685800" cy="34925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sp>
        <p:nvSpPr>
          <p:cNvPr id="14" name="Rectangle 13"/>
          <p:cNvSpPr/>
          <p:nvPr/>
        </p:nvSpPr>
        <p:spPr>
          <a:xfrm>
            <a:off x="5570538" y="5091113"/>
            <a:ext cx="685800" cy="295275"/>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17415" name="Picture 8" descr="pap13_fig_06_01a.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3400" y="1008063"/>
            <a:ext cx="32131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lstStyle/>
          <a:p>
            <a:pPr fontAlgn="auto">
              <a:spcAft>
                <a:spcPts val="0"/>
              </a:spcAft>
              <a:defRPr/>
            </a:pPr>
            <a:r>
              <a:rPr dirty="0" smtClean="0"/>
              <a:t>Long Bone </a:t>
            </a:r>
            <a:r>
              <a:rPr dirty="0" smtClean="0"/>
              <a:t>Structure</a:t>
            </a:r>
            <a:endParaRPr dirty="0"/>
          </a:p>
        </p:txBody>
      </p:sp>
      <p:sp>
        <p:nvSpPr>
          <p:cNvPr id="17417" name="Content Placeholder 28"/>
          <p:cNvSpPr>
            <a:spLocks noGrp="1"/>
          </p:cNvSpPr>
          <p:nvPr>
            <p:ph idx="1"/>
          </p:nvPr>
        </p:nvSpPr>
        <p:spPr>
          <a:xfrm>
            <a:off x="446088" y="919163"/>
            <a:ext cx="8534400" cy="5791200"/>
          </a:xfrm>
        </p:spPr>
        <p:txBody>
          <a:bodyPr/>
          <a:lstStyle/>
          <a:p>
            <a:pPr>
              <a:spcBef>
                <a:spcPct val="0"/>
              </a:spcBef>
            </a:pPr>
            <a:r>
              <a:rPr altLang="en-US" dirty="0"/>
              <a:t>The </a:t>
            </a:r>
            <a:r>
              <a:rPr altLang="en-US" b="1" dirty="0">
                <a:solidFill>
                  <a:srgbClr val="0099CC"/>
                </a:solidFill>
              </a:rPr>
              <a:t>diaphysis</a:t>
            </a:r>
            <a:r>
              <a:rPr altLang="en-US" dirty="0"/>
              <a:t> is the shaft or </a:t>
            </a:r>
          </a:p>
          <a:p>
            <a:pPr>
              <a:spcBef>
                <a:spcPct val="0"/>
              </a:spcBef>
              <a:buFont typeface="Wingdings" pitchFamily="2" charset="2"/>
              <a:buNone/>
            </a:pPr>
            <a:r>
              <a:rPr altLang="en-US" dirty="0"/>
              <a:t>	body of a long bone.</a:t>
            </a:r>
          </a:p>
          <a:p>
            <a:pPr>
              <a:spcBef>
                <a:spcPct val="0"/>
              </a:spcBef>
            </a:pPr>
            <a:r>
              <a:rPr altLang="en-US" dirty="0"/>
              <a:t>The </a:t>
            </a:r>
            <a:r>
              <a:rPr altLang="en-US" b="1" dirty="0">
                <a:solidFill>
                  <a:srgbClr val="0099CC"/>
                </a:solidFill>
              </a:rPr>
              <a:t>epiphyses</a:t>
            </a:r>
            <a:r>
              <a:rPr altLang="en-US" dirty="0"/>
              <a:t> form the distal </a:t>
            </a:r>
          </a:p>
          <a:p>
            <a:pPr>
              <a:spcBef>
                <a:spcPct val="0"/>
              </a:spcBef>
              <a:buFont typeface="Wingdings" pitchFamily="2" charset="2"/>
              <a:buNone/>
            </a:pPr>
            <a:r>
              <a:rPr altLang="en-US" dirty="0"/>
              <a:t>	and proximal ends of a </a:t>
            </a:r>
          </a:p>
          <a:p>
            <a:pPr>
              <a:spcBef>
                <a:spcPct val="0"/>
              </a:spcBef>
              <a:buFont typeface="Wingdings" pitchFamily="2" charset="2"/>
              <a:buNone/>
            </a:pPr>
            <a:r>
              <a:rPr altLang="en-US" dirty="0"/>
              <a:t>	long bone.</a:t>
            </a:r>
          </a:p>
          <a:p>
            <a:pPr>
              <a:spcBef>
                <a:spcPct val="0"/>
              </a:spcBef>
            </a:pPr>
            <a:r>
              <a:rPr altLang="en-US" dirty="0"/>
              <a:t>The </a:t>
            </a:r>
            <a:r>
              <a:rPr altLang="en-US" b="1" dirty="0" err="1">
                <a:solidFill>
                  <a:srgbClr val="0099CC"/>
                </a:solidFill>
              </a:rPr>
              <a:t>metaphyses</a:t>
            </a:r>
            <a:r>
              <a:rPr altLang="en-US" dirty="0"/>
              <a:t> are the areas </a:t>
            </a:r>
          </a:p>
          <a:p>
            <a:pPr>
              <a:spcBef>
                <a:spcPct val="0"/>
              </a:spcBef>
              <a:buFont typeface="Wingdings" pitchFamily="2" charset="2"/>
              <a:buNone/>
            </a:pPr>
            <a:r>
              <a:rPr altLang="en-US" dirty="0"/>
              <a:t>	where the epiphyses and </a:t>
            </a:r>
          </a:p>
          <a:p>
            <a:pPr>
              <a:spcBef>
                <a:spcPct val="0"/>
              </a:spcBef>
              <a:buFont typeface="Wingdings" pitchFamily="2" charset="2"/>
              <a:buNone/>
            </a:pPr>
            <a:r>
              <a:rPr altLang="en-US" dirty="0"/>
              <a:t>	diaphysis join.</a:t>
            </a:r>
          </a:p>
          <a:p>
            <a:pPr>
              <a:spcBef>
                <a:spcPct val="0"/>
              </a:spcBef>
            </a:pPr>
            <a:endParaRP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7">
                                            <p:txEl>
                                              <p:pRg st="2" end="2"/>
                                            </p:txEl>
                                          </p:spTgt>
                                        </p:tgtEl>
                                        <p:attrNameLst>
                                          <p:attrName>style.visibility</p:attrName>
                                        </p:attrNameLst>
                                      </p:cBhvr>
                                      <p:to>
                                        <p:strVal val="visible"/>
                                      </p:to>
                                    </p:set>
                                    <p:animEffect transition="in" filter="fade">
                                      <p:cBhvr>
                                        <p:cTn id="7" dur="500"/>
                                        <p:tgtEl>
                                          <p:spTgt spid="1741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417">
                                            <p:txEl>
                                              <p:pRg st="3" end="3"/>
                                            </p:txEl>
                                          </p:spTgt>
                                        </p:tgtEl>
                                        <p:attrNameLst>
                                          <p:attrName>style.visibility</p:attrName>
                                        </p:attrNameLst>
                                      </p:cBhvr>
                                      <p:to>
                                        <p:strVal val="visible"/>
                                      </p:to>
                                    </p:set>
                                    <p:animEffect transition="in" filter="fade">
                                      <p:cBhvr>
                                        <p:cTn id="10" dur="500"/>
                                        <p:tgtEl>
                                          <p:spTgt spid="1741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417">
                                            <p:txEl>
                                              <p:pRg st="4" end="4"/>
                                            </p:txEl>
                                          </p:spTgt>
                                        </p:tgtEl>
                                        <p:attrNameLst>
                                          <p:attrName>style.visibility</p:attrName>
                                        </p:attrNameLst>
                                      </p:cBhvr>
                                      <p:to>
                                        <p:strVal val="visible"/>
                                      </p:to>
                                    </p:set>
                                    <p:animEffect transition="in" filter="fade">
                                      <p:cBhvr>
                                        <p:cTn id="13" dur="500"/>
                                        <p:tgtEl>
                                          <p:spTgt spid="1741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417">
                                            <p:txEl>
                                              <p:pRg st="5" end="5"/>
                                            </p:txEl>
                                          </p:spTgt>
                                        </p:tgtEl>
                                        <p:attrNameLst>
                                          <p:attrName>style.visibility</p:attrName>
                                        </p:attrNameLst>
                                      </p:cBhvr>
                                      <p:to>
                                        <p:strVal val="visible"/>
                                      </p:to>
                                    </p:set>
                                    <p:animEffect transition="in" filter="fade">
                                      <p:cBhvr>
                                        <p:cTn id="18" dur="500"/>
                                        <p:tgtEl>
                                          <p:spTgt spid="1741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417">
                                            <p:txEl>
                                              <p:pRg st="6" end="6"/>
                                            </p:txEl>
                                          </p:spTgt>
                                        </p:tgtEl>
                                        <p:attrNameLst>
                                          <p:attrName>style.visibility</p:attrName>
                                        </p:attrNameLst>
                                      </p:cBhvr>
                                      <p:to>
                                        <p:strVal val="visible"/>
                                      </p:to>
                                    </p:set>
                                    <p:animEffect transition="in" filter="fade">
                                      <p:cBhvr>
                                        <p:cTn id="21" dur="500"/>
                                        <p:tgtEl>
                                          <p:spTgt spid="1741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417">
                                            <p:txEl>
                                              <p:pRg st="7" end="7"/>
                                            </p:txEl>
                                          </p:spTgt>
                                        </p:tgtEl>
                                        <p:attrNameLst>
                                          <p:attrName>style.visibility</p:attrName>
                                        </p:attrNameLst>
                                      </p:cBhvr>
                                      <p:to>
                                        <p:strVal val="visible"/>
                                      </p:to>
                                    </p:set>
                                    <p:animEffect transition="in" filter="fade">
                                      <p:cBhvr>
                                        <p:cTn id="24" dur="500"/>
                                        <p:tgtEl>
                                          <p:spTgt spid="174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24813" y="1398588"/>
            <a:ext cx="827087" cy="381000"/>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18435" name="Picture 6" descr="pap13_fig_06_07ab.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1850" y="981075"/>
            <a:ext cx="2916238"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p:txBody>
          <a:bodyPr/>
          <a:lstStyle/>
          <a:p>
            <a:pPr fontAlgn="auto">
              <a:spcAft>
                <a:spcPts val="0"/>
              </a:spcAft>
              <a:defRPr/>
            </a:pPr>
            <a:r>
              <a:rPr smtClean="0"/>
              <a:t>Bone Structure</a:t>
            </a:r>
            <a:endParaRPr/>
          </a:p>
        </p:txBody>
      </p:sp>
      <p:sp>
        <p:nvSpPr>
          <p:cNvPr id="18437" name="Rectangle 1027"/>
          <p:cNvSpPr>
            <a:spLocks noGrp="1" noChangeArrowheads="1"/>
          </p:cNvSpPr>
          <p:nvPr>
            <p:ph idx="1"/>
          </p:nvPr>
        </p:nvSpPr>
        <p:spPr>
          <a:xfrm>
            <a:off x="209280" y="895350"/>
            <a:ext cx="8534400" cy="5791200"/>
          </a:xfrm>
        </p:spPr>
        <p:txBody>
          <a:bodyPr/>
          <a:lstStyle/>
          <a:p>
            <a:pPr>
              <a:spcBef>
                <a:spcPct val="0"/>
              </a:spcBef>
            </a:pPr>
            <a:r>
              <a:rPr altLang="en-US" dirty="0"/>
              <a:t>In adolescents, through the end of </a:t>
            </a:r>
          </a:p>
          <a:p>
            <a:pPr>
              <a:spcBef>
                <a:spcPct val="0"/>
              </a:spcBef>
              <a:buFont typeface="Wingdings" pitchFamily="2" charset="2"/>
              <a:buNone/>
            </a:pPr>
            <a:r>
              <a:rPr altLang="en-US" dirty="0"/>
              <a:t>	active growth, the epiphysis of the </a:t>
            </a:r>
          </a:p>
          <a:p>
            <a:pPr>
              <a:spcBef>
                <a:spcPct val="0"/>
              </a:spcBef>
              <a:buFont typeface="Wingdings" pitchFamily="2" charset="2"/>
              <a:buNone/>
            </a:pPr>
            <a:r>
              <a:rPr altLang="en-US" dirty="0"/>
              <a:t>	long bones contains hyaline</a:t>
            </a:r>
          </a:p>
          <a:p>
            <a:pPr>
              <a:spcBef>
                <a:spcPct val="0"/>
              </a:spcBef>
              <a:buFont typeface="Wingdings" pitchFamily="2" charset="2"/>
              <a:buNone/>
            </a:pPr>
            <a:r>
              <a:rPr altLang="en-US" dirty="0"/>
              <a:t>	cartilage and forms an </a:t>
            </a:r>
            <a:r>
              <a:rPr altLang="en-US" b="1" dirty="0">
                <a:solidFill>
                  <a:srgbClr val="0099CC"/>
                </a:solidFill>
              </a:rPr>
              <a:t>“epiphyseal</a:t>
            </a:r>
          </a:p>
          <a:p>
            <a:pPr>
              <a:spcBef>
                <a:spcPct val="0"/>
              </a:spcBef>
              <a:buFont typeface="Wingdings" pitchFamily="2" charset="2"/>
              <a:buNone/>
            </a:pPr>
            <a:r>
              <a:rPr altLang="en-US" b="1" dirty="0">
                <a:solidFill>
                  <a:srgbClr val="0099CC"/>
                </a:solidFill>
              </a:rPr>
              <a:t>	growth plate”</a:t>
            </a:r>
            <a:r>
              <a:rPr altLang="en-US" b="1" dirty="0"/>
              <a:t>.</a:t>
            </a:r>
            <a:endParaRPr altLang="en-US" b="1" dirty="0">
              <a:solidFill>
                <a:srgbClr val="0099CC"/>
              </a:solidFill>
            </a:endParaRPr>
          </a:p>
          <a:p>
            <a:pPr lvl="1">
              <a:spcBef>
                <a:spcPct val="0"/>
              </a:spcBef>
            </a:pPr>
            <a:r>
              <a:rPr altLang="en-US" dirty="0" smtClean="0"/>
              <a:t>During growth, growth </a:t>
            </a:r>
            <a:r>
              <a:rPr altLang="en-US" dirty="0"/>
              <a:t>plate </a:t>
            </a:r>
            <a:r>
              <a:rPr altLang="en-US" dirty="0" smtClean="0"/>
              <a:t>is</a:t>
            </a:r>
            <a:endParaRPr altLang="en-US" dirty="0"/>
          </a:p>
          <a:p>
            <a:pPr lvl="1">
              <a:spcBef>
                <a:spcPct val="0"/>
              </a:spcBef>
              <a:buFont typeface="Wingdings" pitchFamily="2" charset="2"/>
              <a:buNone/>
            </a:pPr>
            <a:r>
              <a:rPr altLang="en-US" dirty="0"/>
              <a:t>	actively dividing and causing the</a:t>
            </a:r>
          </a:p>
          <a:p>
            <a:pPr lvl="1">
              <a:spcBef>
                <a:spcPct val="0"/>
              </a:spcBef>
              <a:buFont typeface="Wingdings" pitchFamily="2" charset="2"/>
              <a:buNone/>
            </a:pPr>
            <a:r>
              <a:rPr altLang="en-US" dirty="0"/>
              <a:t>	bone to elongate from each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7">
                                            <p:txEl>
                                              <p:pRg st="5" end="5"/>
                                            </p:txEl>
                                          </p:spTgt>
                                        </p:tgtEl>
                                        <p:attrNameLst>
                                          <p:attrName>style.visibility</p:attrName>
                                        </p:attrNameLst>
                                      </p:cBhvr>
                                      <p:to>
                                        <p:strVal val="visible"/>
                                      </p:to>
                                    </p:set>
                                    <p:animEffect transition="in" filter="fade">
                                      <p:cBhvr>
                                        <p:cTn id="7" dur="500"/>
                                        <p:tgtEl>
                                          <p:spTgt spid="1843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7">
                                            <p:txEl>
                                              <p:pRg st="6" end="6"/>
                                            </p:txEl>
                                          </p:spTgt>
                                        </p:tgtEl>
                                        <p:attrNameLst>
                                          <p:attrName>style.visibility</p:attrName>
                                        </p:attrNameLst>
                                      </p:cBhvr>
                                      <p:to>
                                        <p:strVal val="visible"/>
                                      </p:to>
                                    </p:set>
                                    <p:animEffect transition="in" filter="fade">
                                      <p:cBhvr>
                                        <p:cTn id="10" dur="500"/>
                                        <p:tgtEl>
                                          <p:spTgt spid="1843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437">
                                            <p:txEl>
                                              <p:pRg st="7" end="7"/>
                                            </p:txEl>
                                          </p:spTgt>
                                        </p:tgtEl>
                                        <p:attrNameLst>
                                          <p:attrName>style.visibility</p:attrName>
                                        </p:attrNameLst>
                                      </p:cBhvr>
                                      <p:to>
                                        <p:strVal val="visible"/>
                                      </p:to>
                                    </p:set>
                                    <p:animEffect transition="in" filter="fade">
                                      <p:cBhvr>
                                        <p:cTn id="13" dur="500"/>
                                        <p:tgtEl>
                                          <p:spTgt spid="1843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1027"/>
          <p:cNvSpPr>
            <a:spLocks noGrp="1" noChangeArrowheads="1"/>
          </p:cNvSpPr>
          <p:nvPr>
            <p:ph idx="1"/>
          </p:nvPr>
        </p:nvSpPr>
        <p:spPr>
          <a:xfrm>
            <a:off x="263208" y="912019"/>
            <a:ext cx="8534400" cy="5791200"/>
          </a:xfrm>
        </p:spPr>
        <p:txBody>
          <a:bodyPr/>
          <a:lstStyle/>
          <a:p>
            <a:pPr>
              <a:lnSpc>
                <a:spcPct val="155000"/>
              </a:lnSpc>
              <a:spcBef>
                <a:spcPct val="0"/>
              </a:spcBef>
            </a:pPr>
            <a:r>
              <a:rPr altLang="en-US" dirty="0"/>
              <a:t>In adults, the epiphyseal cartilage is no longer present and elongation of bones has stopped.</a:t>
            </a:r>
          </a:p>
          <a:p>
            <a:pPr lvl="1">
              <a:lnSpc>
                <a:spcPct val="155000"/>
              </a:lnSpc>
              <a:spcBef>
                <a:spcPct val="0"/>
              </a:spcBef>
            </a:pPr>
            <a:r>
              <a:rPr altLang="en-US" dirty="0"/>
              <a:t>The epiphyseal growth plate </a:t>
            </a:r>
          </a:p>
          <a:p>
            <a:pPr lvl="1">
              <a:lnSpc>
                <a:spcPct val="155000"/>
              </a:lnSpc>
              <a:spcBef>
                <a:spcPct val="0"/>
              </a:spcBef>
              <a:buFont typeface="Wingdings" pitchFamily="2" charset="2"/>
              <a:buNone/>
            </a:pPr>
            <a:r>
              <a:rPr altLang="en-US" dirty="0"/>
              <a:t>	becomes an </a:t>
            </a:r>
            <a:r>
              <a:rPr altLang="en-US" b="1" dirty="0">
                <a:solidFill>
                  <a:srgbClr val="0099CC"/>
                </a:solidFill>
              </a:rPr>
              <a:t>“epiphyseal line”</a:t>
            </a:r>
            <a:r>
              <a:rPr altLang="en-US" b="1" dirty="0"/>
              <a:t>,</a:t>
            </a:r>
            <a:endParaRPr altLang="en-US" b="1" dirty="0">
              <a:solidFill>
                <a:srgbClr val="0099CC"/>
              </a:solidFill>
            </a:endParaRPr>
          </a:p>
          <a:p>
            <a:pPr lvl="1">
              <a:lnSpc>
                <a:spcPct val="155000"/>
              </a:lnSpc>
              <a:spcBef>
                <a:spcPct val="0"/>
              </a:spcBef>
              <a:buFont typeface="Wingdings" pitchFamily="2" charset="2"/>
              <a:buNone/>
            </a:pPr>
            <a:r>
              <a:rPr altLang="en-US" dirty="0"/>
              <a:t>	as growing cartilage is</a:t>
            </a:r>
          </a:p>
          <a:p>
            <a:pPr lvl="1">
              <a:lnSpc>
                <a:spcPct val="155000"/>
              </a:lnSpc>
              <a:spcBef>
                <a:spcPct val="0"/>
              </a:spcBef>
              <a:buFont typeface="Wingdings" pitchFamily="2" charset="2"/>
              <a:buNone/>
            </a:pPr>
            <a:r>
              <a:rPr altLang="en-US" dirty="0"/>
              <a:t>	 replaced by calcified bone.</a:t>
            </a:r>
          </a:p>
          <a:p>
            <a:pPr lvl="2">
              <a:lnSpc>
                <a:spcPct val="155000"/>
              </a:lnSpc>
              <a:spcBef>
                <a:spcPct val="0"/>
              </a:spcBef>
            </a:pPr>
            <a:r>
              <a:rPr altLang="en-US" dirty="0"/>
              <a:t>The epiphyseal line is </a:t>
            </a:r>
          </a:p>
          <a:p>
            <a:pPr lvl="2">
              <a:lnSpc>
                <a:spcPct val="155000"/>
              </a:lnSpc>
              <a:spcBef>
                <a:spcPct val="0"/>
              </a:spcBef>
              <a:buFont typeface="Arial" pitchFamily="34" charset="0"/>
              <a:buNone/>
            </a:pPr>
            <a:r>
              <a:rPr altLang="en-US" dirty="0"/>
              <a:t>	visible externally and on</a:t>
            </a:r>
          </a:p>
          <a:p>
            <a:pPr lvl="2">
              <a:lnSpc>
                <a:spcPct val="155000"/>
              </a:lnSpc>
              <a:spcBef>
                <a:spcPct val="0"/>
              </a:spcBef>
              <a:buFont typeface="Arial" pitchFamily="34" charset="0"/>
              <a:buNone/>
            </a:pPr>
            <a:r>
              <a:rPr altLang="en-US" dirty="0"/>
              <a:t>	X-rays.</a:t>
            </a:r>
          </a:p>
        </p:txBody>
      </p:sp>
      <p:sp>
        <p:nvSpPr>
          <p:cNvPr id="10" name="Rectangle 9"/>
          <p:cNvSpPr/>
          <p:nvPr/>
        </p:nvSpPr>
        <p:spPr>
          <a:xfrm>
            <a:off x="7204071" y="2868844"/>
            <a:ext cx="1485900" cy="401638"/>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90000"/>
              </a:lnSpc>
              <a:spcBef>
                <a:spcPct val="20000"/>
              </a:spcBef>
              <a:buClr>
                <a:schemeClr val="hlink"/>
              </a:buClr>
              <a:buSzPct val="55000"/>
              <a:buFont typeface="Wingdings" pitchFamily="2" charset="2"/>
              <a:buNone/>
            </a:pPr>
            <a:endParaRPr lang="en-US" altLang="en-US">
              <a:solidFill>
                <a:srgbClr val="FFFFFF"/>
              </a:solidFill>
              <a:latin typeface="Sylfaen" pitchFamily="18" charset="0"/>
            </a:endParaRPr>
          </a:p>
        </p:txBody>
      </p:sp>
      <p:pic>
        <p:nvPicPr>
          <p:cNvPr id="19460" name="Picture 11" descr="pap13_fig_06_01a_lect03.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2583" y="1502555"/>
            <a:ext cx="3482975"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p:txBody>
          <a:bodyPr/>
          <a:lstStyle/>
          <a:p>
            <a:pPr fontAlgn="auto">
              <a:spcAft>
                <a:spcPts val="0"/>
              </a:spcAft>
              <a:defRPr/>
            </a:pPr>
            <a:r>
              <a:rPr smtClean="0"/>
              <a:t>Bone Structure</a:t>
            </a:r>
            <a:endParaRPr/>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501" y="3881437"/>
            <a:ext cx="3651055" cy="29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fontAlgn="auto">
              <a:spcAft>
                <a:spcPts val="0"/>
              </a:spcAft>
              <a:defRPr/>
            </a:pPr>
            <a:r>
              <a:rPr smtClean="0"/>
              <a:t>Histology of Bone Tissue</a:t>
            </a:r>
            <a:endParaRPr/>
          </a:p>
        </p:txBody>
      </p:sp>
      <p:sp>
        <p:nvSpPr>
          <p:cNvPr id="20483" name="Rectangle 3"/>
          <p:cNvSpPr>
            <a:spLocks noGrp="1" noChangeArrowheads="1"/>
          </p:cNvSpPr>
          <p:nvPr>
            <p:ph idx="1"/>
          </p:nvPr>
        </p:nvSpPr>
        <p:spPr>
          <a:xfrm>
            <a:off x="458788" y="969963"/>
            <a:ext cx="8534400" cy="5791200"/>
          </a:xfrm>
        </p:spPr>
        <p:txBody>
          <a:bodyPr/>
          <a:lstStyle/>
          <a:p>
            <a:pPr>
              <a:spcBef>
                <a:spcPct val="0"/>
              </a:spcBef>
            </a:pPr>
            <a:r>
              <a:rPr altLang="en-US" dirty="0"/>
              <a:t>Compact Bone contains units called </a:t>
            </a:r>
            <a:r>
              <a:rPr altLang="en-US" b="1" dirty="0">
                <a:solidFill>
                  <a:srgbClr val="0099CC"/>
                </a:solidFill>
              </a:rPr>
              <a:t>osteons</a:t>
            </a:r>
            <a:r>
              <a:rPr altLang="en-US" dirty="0"/>
              <a:t> or </a:t>
            </a:r>
            <a:r>
              <a:rPr altLang="en-US" dirty="0" err="1"/>
              <a:t>Haversian</a:t>
            </a:r>
            <a:r>
              <a:rPr altLang="en-US" dirty="0"/>
              <a:t> systems formed from </a:t>
            </a:r>
            <a:r>
              <a:rPr altLang="en-US" b="1" dirty="0">
                <a:solidFill>
                  <a:srgbClr val="0099CC"/>
                </a:solidFill>
              </a:rPr>
              <a:t>concentric lamellae </a:t>
            </a:r>
            <a:r>
              <a:rPr altLang="en-US" dirty="0"/>
              <a:t>(rings of calcified matrix). </a:t>
            </a:r>
          </a:p>
          <a:p>
            <a:pPr>
              <a:lnSpc>
                <a:spcPct val="170000"/>
              </a:lnSpc>
              <a:spcBef>
                <a:spcPct val="0"/>
              </a:spcBef>
            </a:pPr>
            <a:r>
              <a:rPr altLang="en-US" b="1" dirty="0">
                <a:solidFill>
                  <a:srgbClr val="0099CC"/>
                </a:solidFill>
              </a:rPr>
              <a:t>Interstitial lamellae </a:t>
            </a:r>
          </a:p>
          <a:p>
            <a:pPr>
              <a:lnSpc>
                <a:spcPct val="170000"/>
              </a:lnSpc>
              <a:spcBef>
                <a:spcPct val="0"/>
              </a:spcBef>
              <a:buFont typeface="Wingdings" pitchFamily="2" charset="2"/>
              <a:buNone/>
            </a:pPr>
            <a:r>
              <a:rPr altLang="en-US" b="1" dirty="0">
                <a:solidFill>
                  <a:srgbClr val="0099CC"/>
                </a:solidFill>
              </a:rPr>
              <a:t>	</a:t>
            </a:r>
            <a:r>
              <a:rPr altLang="en-US" dirty="0"/>
              <a:t>between osteons are left </a:t>
            </a:r>
          </a:p>
          <a:p>
            <a:pPr>
              <a:lnSpc>
                <a:spcPct val="170000"/>
              </a:lnSpc>
              <a:spcBef>
                <a:spcPct val="0"/>
              </a:spcBef>
              <a:buFont typeface="Wingdings" pitchFamily="2" charset="2"/>
              <a:buNone/>
            </a:pPr>
            <a:r>
              <a:rPr altLang="en-US" dirty="0"/>
              <a:t>	over fragments of older </a:t>
            </a:r>
          </a:p>
          <a:p>
            <a:pPr>
              <a:lnSpc>
                <a:spcPct val="170000"/>
              </a:lnSpc>
              <a:spcBef>
                <a:spcPct val="0"/>
              </a:spcBef>
              <a:buFont typeface="Wingdings" pitchFamily="2" charset="2"/>
              <a:buNone/>
            </a:pPr>
            <a:r>
              <a:rPr altLang="en-US" dirty="0"/>
              <a:t>	osteons.</a:t>
            </a:r>
          </a:p>
          <a:p>
            <a:pPr>
              <a:spcBef>
                <a:spcPct val="0"/>
              </a:spcBef>
            </a:pPr>
            <a:endParaRPr altLang="en-US" dirty="0"/>
          </a:p>
          <a:p>
            <a:pPr>
              <a:spcBef>
                <a:spcPct val="0"/>
              </a:spcBef>
            </a:pPr>
            <a:endParaRPr altLang="en-US" dirty="0"/>
          </a:p>
          <a:p>
            <a:pPr>
              <a:spcBef>
                <a:spcPct val="0"/>
              </a:spcBef>
            </a:pPr>
            <a:endParaRPr altLang="en-US" dirty="0"/>
          </a:p>
        </p:txBody>
      </p:sp>
      <p:pic>
        <p:nvPicPr>
          <p:cNvPr id="20484" name="Picture 2" descr="C:\Users\Curtis Home\Pictures\1. Chapters 6-8\Chapter 6-8 Graphkics to send\pap10e_06_03_li labeled modifi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2373313"/>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4408" y="152400"/>
            <a:ext cx="9144000" cy="990600"/>
          </a:xfrm>
        </p:spPr>
        <p:txBody>
          <a:bodyPr/>
          <a:lstStyle/>
          <a:p>
            <a:pPr fontAlgn="auto">
              <a:spcAft>
                <a:spcPts val="0"/>
              </a:spcAft>
              <a:defRPr/>
            </a:pPr>
            <a:r>
              <a:rPr dirty="0" smtClean="0"/>
              <a:t>Histology of Bone </a:t>
            </a:r>
            <a:r>
              <a:rPr dirty="0" smtClean="0"/>
              <a:t>Tissue:              style</a:t>
            </a:r>
            <a:endParaRPr dirty="0"/>
          </a:p>
        </p:txBody>
      </p:sp>
      <p:sp>
        <p:nvSpPr>
          <p:cNvPr id="20483" name="Rectangle 3"/>
          <p:cNvSpPr>
            <a:spLocks noGrp="1" noChangeArrowheads="1"/>
          </p:cNvSpPr>
          <p:nvPr>
            <p:ph idx="1"/>
          </p:nvPr>
        </p:nvSpPr>
        <p:spPr>
          <a:xfrm>
            <a:off x="458788" y="969963"/>
            <a:ext cx="8534400" cy="5791200"/>
          </a:xfrm>
        </p:spPr>
        <p:txBody>
          <a:bodyPr/>
          <a:lstStyle/>
          <a:p>
            <a:pPr>
              <a:spcBef>
                <a:spcPct val="0"/>
              </a:spcBef>
            </a:pPr>
            <a:r>
              <a:rPr altLang="en-US" dirty="0"/>
              <a:t>Compact Bone contains units called </a:t>
            </a:r>
            <a:r>
              <a:rPr altLang="en-US" b="1" dirty="0">
                <a:solidFill>
                  <a:srgbClr val="0099CC"/>
                </a:solidFill>
              </a:rPr>
              <a:t>osteons</a:t>
            </a:r>
            <a:r>
              <a:rPr altLang="en-US" dirty="0"/>
              <a:t> or </a:t>
            </a:r>
            <a:r>
              <a:rPr altLang="en-US" dirty="0" err="1"/>
              <a:t>Haversian</a:t>
            </a:r>
            <a:r>
              <a:rPr altLang="en-US" dirty="0"/>
              <a:t> systems formed from </a:t>
            </a:r>
            <a:r>
              <a:rPr altLang="en-US" b="1" dirty="0">
                <a:solidFill>
                  <a:srgbClr val="0099CC"/>
                </a:solidFill>
              </a:rPr>
              <a:t>concentric lamellae </a:t>
            </a:r>
            <a:r>
              <a:rPr altLang="en-US" dirty="0"/>
              <a:t>(rings of calcified matrix). </a:t>
            </a:r>
          </a:p>
          <a:p>
            <a:pPr>
              <a:lnSpc>
                <a:spcPct val="170000"/>
              </a:lnSpc>
              <a:spcBef>
                <a:spcPct val="0"/>
              </a:spcBef>
            </a:pPr>
            <a:r>
              <a:rPr altLang="en-US" b="1" dirty="0">
                <a:solidFill>
                  <a:srgbClr val="0099CC"/>
                </a:solidFill>
              </a:rPr>
              <a:t>Interstitial lamellae </a:t>
            </a:r>
          </a:p>
          <a:p>
            <a:pPr>
              <a:lnSpc>
                <a:spcPct val="170000"/>
              </a:lnSpc>
              <a:spcBef>
                <a:spcPct val="0"/>
              </a:spcBef>
              <a:buFont typeface="Wingdings" pitchFamily="2" charset="2"/>
              <a:buNone/>
            </a:pPr>
            <a:r>
              <a:rPr altLang="en-US" b="1" dirty="0">
                <a:solidFill>
                  <a:srgbClr val="0099CC"/>
                </a:solidFill>
              </a:rPr>
              <a:t>	</a:t>
            </a:r>
            <a:r>
              <a:rPr altLang="en-US" dirty="0"/>
              <a:t>between osteons are left </a:t>
            </a:r>
          </a:p>
          <a:p>
            <a:pPr>
              <a:lnSpc>
                <a:spcPct val="170000"/>
              </a:lnSpc>
              <a:spcBef>
                <a:spcPct val="0"/>
              </a:spcBef>
              <a:buFont typeface="Wingdings" pitchFamily="2" charset="2"/>
              <a:buNone/>
            </a:pPr>
            <a:r>
              <a:rPr altLang="en-US" dirty="0"/>
              <a:t>	over fragments of older </a:t>
            </a:r>
          </a:p>
          <a:p>
            <a:pPr>
              <a:lnSpc>
                <a:spcPct val="170000"/>
              </a:lnSpc>
              <a:spcBef>
                <a:spcPct val="0"/>
              </a:spcBef>
              <a:buFont typeface="Wingdings" pitchFamily="2" charset="2"/>
              <a:buNone/>
            </a:pPr>
            <a:r>
              <a:rPr altLang="en-US" dirty="0"/>
              <a:t>	osteons.</a:t>
            </a:r>
          </a:p>
          <a:p>
            <a:pPr>
              <a:spcBef>
                <a:spcPct val="0"/>
              </a:spcBef>
            </a:pPr>
            <a:endParaRPr altLang="en-US" dirty="0"/>
          </a:p>
          <a:p>
            <a:pPr>
              <a:spcBef>
                <a:spcPct val="0"/>
              </a:spcBef>
            </a:pPr>
            <a:endParaRPr altLang="en-US" dirty="0"/>
          </a:p>
          <a:p>
            <a:pPr>
              <a:spcBef>
                <a:spcPct val="0"/>
              </a:spcBef>
            </a:pPr>
            <a:endParaRPr altLang="en-US" dirty="0"/>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239" y="2521561"/>
            <a:ext cx="4476750" cy="336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569614" y="2521561"/>
            <a:ext cx="1561512" cy="1347054"/>
          </a:xfrm>
          <a:prstGeom prst="ellipse">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0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796" b="100000" l="4784" r="93210"/>
                    </a14:imgEffect>
                  </a14:imgLayer>
                </a14:imgProps>
              </a:ext>
              <a:ext uri="{28A0092B-C50C-407E-A947-70E740481C1C}">
                <a14:useLocalDpi xmlns:a14="http://schemas.microsoft.com/office/drawing/2010/main" val="0"/>
              </a:ext>
            </a:extLst>
          </a:blip>
          <a:srcRect/>
          <a:stretch>
            <a:fillRect/>
          </a:stretch>
        </p:blipFill>
        <p:spPr bwMode="auto">
          <a:xfrm>
            <a:off x="5669278" y="281355"/>
            <a:ext cx="2377440" cy="84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6569614" y="1631852"/>
            <a:ext cx="633044" cy="889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4906" y="2263652"/>
            <a:ext cx="1641230" cy="7327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16953" y="3446585"/>
            <a:ext cx="2529102" cy="9706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436098" y="5883885"/>
            <a:ext cx="4206239" cy="741997"/>
          </a:xfrm>
          <a:prstGeom prst="wedgeRoundRectCallout">
            <a:avLst>
              <a:gd name="adj1" fmla="val 75844"/>
              <a:gd name="adj2" fmla="val -11414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What is inaccurate about this analogy?</a:t>
            </a:r>
            <a:endParaRPr lang="en-US" dirty="0">
              <a:solidFill>
                <a:schemeClr val="tx1"/>
              </a:solidFill>
            </a:endParaRPr>
          </a:p>
        </p:txBody>
      </p:sp>
    </p:spTree>
    <p:extLst>
      <p:ext uri="{BB962C8B-B14F-4D97-AF65-F5344CB8AC3E}">
        <p14:creationId xmlns:p14="http://schemas.microsoft.com/office/powerpoint/2010/main" val="335095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5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ap13_fig_06_03a_lect.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3988" y="2652713"/>
            <a:ext cx="634047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idx="1"/>
          </p:nvPr>
        </p:nvSpPr>
        <p:spPr>
          <a:xfrm>
            <a:off x="446088" y="993775"/>
            <a:ext cx="8534400" cy="5791200"/>
          </a:xfrm>
        </p:spPr>
        <p:txBody>
          <a:bodyPr/>
          <a:lstStyle/>
          <a:p>
            <a:pPr>
              <a:spcBef>
                <a:spcPct val="0"/>
              </a:spcBef>
            </a:pPr>
            <a:r>
              <a:rPr altLang="en-US" b="1" dirty="0">
                <a:solidFill>
                  <a:srgbClr val="0099CC"/>
                </a:solidFill>
              </a:rPr>
              <a:t>Outer circumferential lamellae </a:t>
            </a:r>
            <a:r>
              <a:rPr altLang="en-US" dirty="0"/>
              <a:t>encircle the bone beneath the periosteum.</a:t>
            </a:r>
          </a:p>
          <a:p>
            <a:pPr>
              <a:spcBef>
                <a:spcPct val="0"/>
              </a:spcBef>
            </a:pPr>
            <a:r>
              <a:rPr altLang="en-US" b="1" dirty="0">
                <a:solidFill>
                  <a:srgbClr val="0099CC"/>
                </a:solidFill>
              </a:rPr>
              <a:t>Inner circumferential </a:t>
            </a:r>
          </a:p>
          <a:p>
            <a:pPr>
              <a:spcBef>
                <a:spcPct val="0"/>
              </a:spcBef>
              <a:buFont typeface="Wingdings" pitchFamily="2" charset="2"/>
              <a:buNone/>
            </a:pPr>
            <a:r>
              <a:rPr altLang="en-US" b="1" dirty="0">
                <a:solidFill>
                  <a:srgbClr val="0099CC"/>
                </a:solidFill>
              </a:rPr>
              <a:t>	lamellae </a:t>
            </a:r>
            <a:r>
              <a:rPr altLang="en-US" dirty="0"/>
              <a:t>encircle </a:t>
            </a:r>
          </a:p>
          <a:p>
            <a:pPr>
              <a:spcBef>
                <a:spcPct val="0"/>
              </a:spcBef>
              <a:buFont typeface="Wingdings" pitchFamily="2" charset="2"/>
              <a:buNone/>
            </a:pPr>
            <a:r>
              <a:rPr altLang="en-US" dirty="0"/>
              <a:t>	the medullary </a:t>
            </a:r>
          </a:p>
          <a:p>
            <a:pPr>
              <a:spcBef>
                <a:spcPct val="0"/>
              </a:spcBef>
              <a:buFont typeface="Wingdings" pitchFamily="2" charset="2"/>
              <a:buNone/>
            </a:pPr>
            <a:r>
              <a:rPr altLang="en-US" dirty="0"/>
              <a:t>	cavity.</a:t>
            </a:r>
          </a:p>
          <a:p>
            <a:pPr>
              <a:spcBef>
                <a:spcPct val="0"/>
              </a:spcBef>
            </a:pPr>
            <a:endParaRPr altLang="en-US" dirty="0"/>
          </a:p>
        </p:txBody>
      </p:sp>
      <p:sp>
        <p:nvSpPr>
          <p:cNvPr id="8" name="Rectangle 2"/>
          <p:cNvSpPr>
            <a:spLocks noGrp="1" noChangeArrowheads="1"/>
          </p:cNvSpPr>
          <p:nvPr>
            <p:ph type="title"/>
          </p:nvPr>
        </p:nvSpPr>
        <p:spPr/>
        <p:txBody>
          <a:bodyPr/>
          <a:lstStyle/>
          <a:p>
            <a:pPr fontAlgn="auto">
              <a:spcAft>
                <a:spcPts val="0"/>
              </a:spcAft>
              <a:defRPr/>
            </a:pPr>
            <a:r>
              <a:rPr smtClean="0"/>
              <a:t>Histology of Bone Tissue</a:t>
            </a:r>
            <a:endParaRPr/>
          </a:p>
        </p:txBody>
      </p:sp>
      <p:sp>
        <p:nvSpPr>
          <p:cNvPr id="5" name="Oval 4"/>
          <p:cNvSpPr/>
          <p:nvPr/>
        </p:nvSpPr>
        <p:spPr>
          <a:xfrm>
            <a:off x="5343720" y="2521561"/>
            <a:ext cx="1041009" cy="826550"/>
          </a:xfrm>
          <a:prstGeom prst="ellipse">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Oval 5"/>
          <p:cNvSpPr/>
          <p:nvPr/>
        </p:nvSpPr>
        <p:spPr>
          <a:xfrm>
            <a:off x="2532187" y="4304715"/>
            <a:ext cx="1012872" cy="942534"/>
          </a:xfrm>
          <a:prstGeom prst="ellipse">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282867" y="1179977"/>
            <a:ext cx="4035914" cy="4447100"/>
          </a:xfrm>
        </p:spPr>
        <p:txBody>
          <a:bodyPr>
            <a:normAutofit/>
          </a:bodyPr>
          <a:lstStyle/>
          <a:p>
            <a:pPr>
              <a:spcBef>
                <a:spcPct val="0"/>
              </a:spcBef>
            </a:pPr>
            <a:r>
              <a:rPr altLang="en-US" b="1" dirty="0">
                <a:solidFill>
                  <a:srgbClr val="0099CC"/>
                </a:solidFill>
              </a:rPr>
              <a:t>Outer circumferential lamellae </a:t>
            </a:r>
            <a:r>
              <a:rPr altLang="en-US" b="1" dirty="0" smtClean="0">
                <a:solidFill>
                  <a:srgbClr val="0099CC"/>
                </a:solidFill>
              </a:rPr>
              <a:t> </a:t>
            </a:r>
          </a:p>
          <a:p>
            <a:pPr marL="0" indent="0">
              <a:spcBef>
                <a:spcPct val="0"/>
              </a:spcBef>
              <a:buNone/>
            </a:pPr>
            <a:r>
              <a:rPr altLang="en-US" b="1" dirty="0" smtClean="0">
                <a:solidFill>
                  <a:srgbClr val="0099CC"/>
                </a:solidFill>
              </a:rPr>
              <a:t>vs.</a:t>
            </a:r>
          </a:p>
          <a:p>
            <a:pPr marL="0" indent="0">
              <a:spcBef>
                <a:spcPct val="0"/>
              </a:spcBef>
              <a:buNone/>
            </a:pPr>
            <a:r>
              <a:rPr altLang="en-US" b="1" dirty="0" smtClean="0">
                <a:solidFill>
                  <a:srgbClr val="0099CC"/>
                </a:solidFill>
              </a:rPr>
              <a:t>Inner </a:t>
            </a:r>
            <a:r>
              <a:rPr altLang="en-US" b="1" dirty="0">
                <a:solidFill>
                  <a:srgbClr val="0099CC"/>
                </a:solidFill>
              </a:rPr>
              <a:t>circumferential </a:t>
            </a:r>
          </a:p>
          <a:p>
            <a:pPr>
              <a:spcBef>
                <a:spcPct val="0"/>
              </a:spcBef>
              <a:buFont typeface="Wingdings" pitchFamily="2" charset="2"/>
              <a:buNone/>
            </a:pPr>
            <a:r>
              <a:rPr altLang="en-US" b="1" dirty="0">
                <a:solidFill>
                  <a:srgbClr val="0099CC"/>
                </a:solidFill>
              </a:rPr>
              <a:t>	</a:t>
            </a:r>
            <a:r>
              <a:rPr altLang="en-US" b="1" dirty="0" smtClean="0">
                <a:solidFill>
                  <a:srgbClr val="0099CC"/>
                </a:solidFill>
              </a:rPr>
              <a:t>lamellae</a:t>
            </a:r>
            <a:endParaRPr altLang="en-US" dirty="0"/>
          </a:p>
        </p:txBody>
      </p:sp>
      <p:sp>
        <p:nvSpPr>
          <p:cNvPr id="8" name="Rectangle 2"/>
          <p:cNvSpPr>
            <a:spLocks noGrp="1" noChangeArrowheads="1"/>
          </p:cNvSpPr>
          <p:nvPr>
            <p:ph type="title"/>
          </p:nvPr>
        </p:nvSpPr>
        <p:spPr/>
        <p:txBody>
          <a:bodyPr/>
          <a:lstStyle/>
          <a:p>
            <a:pPr fontAlgn="auto">
              <a:spcAft>
                <a:spcPts val="0"/>
              </a:spcAft>
              <a:defRPr/>
            </a:pPr>
            <a:r>
              <a:rPr smtClean="0"/>
              <a:t>Histology of Bone Tissue</a:t>
            </a:r>
            <a:endParaRP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511" y="912035"/>
            <a:ext cx="4557931" cy="5902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169507" y="2110154"/>
            <a:ext cx="3063675" cy="18850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55440" y="4248443"/>
            <a:ext cx="4386036" cy="5908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1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35" y="4839286"/>
            <a:ext cx="3966944" cy="1377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46088" y="919163"/>
            <a:ext cx="8534400" cy="5791200"/>
          </a:xfrm>
        </p:spPr>
        <p:txBody>
          <a:bodyPr/>
          <a:lstStyle/>
          <a:p>
            <a:pPr>
              <a:spcBef>
                <a:spcPct val="0"/>
              </a:spcBef>
            </a:pPr>
            <a:r>
              <a:rPr altLang="en-US" dirty="0"/>
              <a:t>The skeletal system has 6 important functions: </a:t>
            </a:r>
          </a:p>
          <a:p>
            <a:pPr lvl="1">
              <a:spcBef>
                <a:spcPct val="0"/>
              </a:spcBef>
            </a:pPr>
            <a:r>
              <a:rPr altLang="en-US" b="1" dirty="0" smtClean="0">
                <a:solidFill>
                  <a:srgbClr val="C00000"/>
                </a:solidFill>
              </a:rPr>
              <a:t>Protect</a:t>
            </a:r>
            <a:r>
              <a:rPr altLang="en-US" dirty="0" smtClean="0">
                <a:solidFill>
                  <a:srgbClr val="C00000"/>
                </a:solidFill>
              </a:rPr>
              <a:t> </a:t>
            </a:r>
            <a:r>
              <a:rPr altLang="en-US" dirty="0"/>
              <a:t>the internal </a:t>
            </a:r>
            <a:r>
              <a:rPr altLang="en-US" dirty="0" smtClean="0"/>
              <a:t>organs</a:t>
            </a:r>
            <a:endParaRPr altLang="en-US" dirty="0"/>
          </a:p>
          <a:p>
            <a:pPr>
              <a:spcBef>
                <a:spcPct val="0"/>
              </a:spcBef>
            </a:pPr>
            <a:endParaRPr altLang="en-US" dirty="0"/>
          </a:p>
        </p:txBody>
      </p:sp>
      <p:pic>
        <p:nvPicPr>
          <p:cNvPr id="133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977" y="2319410"/>
            <a:ext cx="4341642" cy="4341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5528603" y="1955408"/>
            <a:ext cx="2700997" cy="1153551"/>
          </a:xfrm>
          <a:prstGeom prst="wedgeRoundRectCallout">
            <a:avLst>
              <a:gd name="adj1" fmla="val -84375"/>
              <a:gd name="adj2" fmla="val 6250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85000"/>
                    <a:lumOff val="15000"/>
                  </a:schemeClr>
                </a:solidFill>
              </a:rPr>
              <a:t>Which areas protects Which organs?</a:t>
            </a:r>
            <a:endParaRPr lang="en-US" dirty="0">
              <a:solidFill>
                <a:schemeClr val="tx1">
                  <a:lumMod val="85000"/>
                  <a:lumOff val="15000"/>
                </a:schemeClr>
              </a:solidFill>
            </a:endParaRPr>
          </a:p>
        </p:txBody>
      </p:sp>
    </p:spTree>
    <p:extLst>
      <p:ext uri="{BB962C8B-B14F-4D97-AF65-F5344CB8AC3E}">
        <p14:creationId xmlns:p14="http://schemas.microsoft.com/office/powerpoint/2010/main" val="31916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2"/>
          <p:cNvGrpSpPr>
            <a:grpSpLocks/>
          </p:cNvGrpSpPr>
          <p:nvPr/>
        </p:nvGrpSpPr>
        <p:grpSpPr bwMode="auto">
          <a:xfrm>
            <a:off x="773113" y="1433513"/>
            <a:ext cx="8031162" cy="5694362"/>
            <a:chOff x="773545" y="1434202"/>
            <a:chExt cx="8030249" cy="5693192"/>
          </a:xfrm>
        </p:grpSpPr>
        <p:pic>
          <p:nvPicPr>
            <p:cNvPr id="22533" name="Picture 6" descr="pap13_fig_06_03a_lect.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994" y="1701769"/>
              <a:ext cx="7924800" cy="487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p:cNvSpPr/>
            <p:nvPr/>
          </p:nvSpPr>
          <p:spPr>
            <a:xfrm>
              <a:off x="773545" y="1434202"/>
              <a:ext cx="7138175" cy="5693192"/>
            </a:xfrm>
            <a:custGeom>
              <a:avLst/>
              <a:gdLst>
                <a:gd name="connsiteX0" fmla="*/ 4452697 w 7138940"/>
                <a:gd name="connsiteY0" fmla="*/ 174465 h 5693192"/>
                <a:gd name="connsiteX1" fmla="*/ 4568152 w 7138940"/>
                <a:gd name="connsiteY1" fmla="*/ 667071 h 5693192"/>
                <a:gd name="connsiteX2" fmla="*/ 4314152 w 7138940"/>
                <a:gd name="connsiteY2" fmla="*/ 1413677 h 5693192"/>
                <a:gd name="connsiteX3" fmla="*/ 3860030 w 7138940"/>
                <a:gd name="connsiteY3" fmla="*/ 2067919 h 5693192"/>
                <a:gd name="connsiteX4" fmla="*/ 3775364 w 7138940"/>
                <a:gd name="connsiteY4" fmla="*/ 2321919 h 5693192"/>
                <a:gd name="connsiteX5" fmla="*/ 3667606 w 7138940"/>
                <a:gd name="connsiteY5" fmla="*/ 2868404 h 5693192"/>
                <a:gd name="connsiteX6" fmla="*/ 3644515 w 7138940"/>
                <a:gd name="connsiteY6" fmla="*/ 3468768 h 5693192"/>
                <a:gd name="connsiteX7" fmla="*/ 3729182 w 7138940"/>
                <a:gd name="connsiteY7" fmla="*/ 3907495 h 5693192"/>
                <a:gd name="connsiteX8" fmla="*/ 3952394 w 7138940"/>
                <a:gd name="connsiteY8" fmla="*/ 4353919 h 5693192"/>
                <a:gd name="connsiteX9" fmla="*/ 5191606 w 7138940"/>
                <a:gd name="connsiteY9" fmla="*/ 4577131 h 5693192"/>
                <a:gd name="connsiteX10" fmla="*/ 5584152 w 7138940"/>
                <a:gd name="connsiteY10" fmla="*/ 4577131 h 5693192"/>
                <a:gd name="connsiteX11" fmla="*/ 5938212 w 7138940"/>
                <a:gd name="connsiteY11" fmla="*/ 4584828 h 5693192"/>
                <a:gd name="connsiteX12" fmla="*/ 6053667 w 7138940"/>
                <a:gd name="connsiteY12" fmla="*/ 4731071 h 5693192"/>
                <a:gd name="connsiteX13" fmla="*/ 6361545 w 7138940"/>
                <a:gd name="connsiteY13" fmla="*/ 4969677 h 5693192"/>
                <a:gd name="connsiteX14" fmla="*/ 6269182 w 7138940"/>
                <a:gd name="connsiteY14" fmla="*/ 5092828 h 5693192"/>
                <a:gd name="connsiteX15" fmla="*/ 1143000 w 7138940"/>
                <a:gd name="connsiteY15" fmla="*/ 5139010 h 5693192"/>
                <a:gd name="connsiteX16" fmla="*/ 26939 w 7138940"/>
                <a:gd name="connsiteY16" fmla="*/ 1767738 h 5693192"/>
                <a:gd name="connsiteX17" fmla="*/ 981364 w 7138940"/>
                <a:gd name="connsiteY17" fmla="*/ 1067313 h 5693192"/>
                <a:gd name="connsiteX18" fmla="*/ 2636212 w 7138940"/>
                <a:gd name="connsiteY18" fmla="*/ 151374 h 5693192"/>
                <a:gd name="connsiteX19" fmla="*/ 4452697 w 7138940"/>
                <a:gd name="connsiteY19" fmla="*/ 174465 h 569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38940" h="5693192">
                  <a:moveTo>
                    <a:pt x="4452697" y="174465"/>
                  </a:moveTo>
                  <a:cubicBezTo>
                    <a:pt x="4774687" y="260415"/>
                    <a:pt x="4591243" y="460536"/>
                    <a:pt x="4568152" y="667071"/>
                  </a:cubicBezTo>
                  <a:cubicBezTo>
                    <a:pt x="4545061" y="873606"/>
                    <a:pt x="4432172" y="1180202"/>
                    <a:pt x="4314152" y="1413677"/>
                  </a:cubicBezTo>
                  <a:cubicBezTo>
                    <a:pt x="4196132" y="1647152"/>
                    <a:pt x="3949828" y="1916545"/>
                    <a:pt x="3860030" y="2067919"/>
                  </a:cubicBezTo>
                  <a:cubicBezTo>
                    <a:pt x="3770232" y="2219293"/>
                    <a:pt x="3807435" y="2188505"/>
                    <a:pt x="3775364" y="2321919"/>
                  </a:cubicBezTo>
                  <a:cubicBezTo>
                    <a:pt x="3743293" y="2455333"/>
                    <a:pt x="3689414" y="2677263"/>
                    <a:pt x="3667606" y="2868404"/>
                  </a:cubicBezTo>
                  <a:cubicBezTo>
                    <a:pt x="3645798" y="3059546"/>
                    <a:pt x="3634252" y="3295586"/>
                    <a:pt x="3644515" y="3468768"/>
                  </a:cubicBezTo>
                  <a:cubicBezTo>
                    <a:pt x="3654778" y="3641950"/>
                    <a:pt x="3677869" y="3759970"/>
                    <a:pt x="3729182" y="3907495"/>
                  </a:cubicBezTo>
                  <a:cubicBezTo>
                    <a:pt x="3780495" y="4055020"/>
                    <a:pt x="3708657" y="4242313"/>
                    <a:pt x="3952394" y="4353919"/>
                  </a:cubicBezTo>
                  <a:cubicBezTo>
                    <a:pt x="4196131" y="4465525"/>
                    <a:pt x="4919646" y="4539929"/>
                    <a:pt x="5191606" y="4577131"/>
                  </a:cubicBezTo>
                  <a:cubicBezTo>
                    <a:pt x="5463566" y="4614333"/>
                    <a:pt x="5459718" y="4575848"/>
                    <a:pt x="5584152" y="4577131"/>
                  </a:cubicBezTo>
                  <a:cubicBezTo>
                    <a:pt x="5708586" y="4578414"/>
                    <a:pt x="5859960" y="4559171"/>
                    <a:pt x="5938212" y="4584828"/>
                  </a:cubicBezTo>
                  <a:cubicBezTo>
                    <a:pt x="6016464" y="4610485"/>
                    <a:pt x="5983112" y="4666930"/>
                    <a:pt x="6053667" y="4731071"/>
                  </a:cubicBezTo>
                  <a:cubicBezTo>
                    <a:pt x="6124222" y="4795212"/>
                    <a:pt x="6325626" y="4909384"/>
                    <a:pt x="6361545" y="4969677"/>
                  </a:cubicBezTo>
                  <a:cubicBezTo>
                    <a:pt x="6397464" y="5029970"/>
                    <a:pt x="7138940" y="5064606"/>
                    <a:pt x="6269182" y="5092828"/>
                  </a:cubicBezTo>
                  <a:cubicBezTo>
                    <a:pt x="5399425" y="5121050"/>
                    <a:pt x="2183374" y="5693192"/>
                    <a:pt x="1143000" y="5139010"/>
                  </a:cubicBezTo>
                  <a:cubicBezTo>
                    <a:pt x="102626" y="4584828"/>
                    <a:pt x="53878" y="2446354"/>
                    <a:pt x="26939" y="1767738"/>
                  </a:cubicBezTo>
                  <a:cubicBezTo>
                    <a:pt x="0" y="1089122"/>
                    <a:pt x="546485" y="1336707"/>
                    <a:pt x="981364" y="1067313"/>
                  </a:cubicBezTo>
                  <a:cubicBezTo>
                    <a:pt x="1416243" y="797919"/>
                    <a:pt x="2057656" y="302748"/>
                    <a:pt x="2636212" y="151374"/>
                  </a:cubicBezTo>
                  <a:cubicBezTo>
                    <a:pt x="3214768" y="0"/>
                    <a:pt x="4130707" y="88515"/>
                    <a:pt x="4452697" y="174465"/>
                  </a:cubicBezTo>
                  <a:close/>
                </a:path>
              </a:pathLst>
            </a:cu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grpSp>
      <p:sp>
        <p:nvSpPr>
          <p:cNvPr id="22531" name="Rectangle 3"/>
          <p:cNvSpPr>
            <a:spLocks noGrp="1" noChangeArrowheads="1"/>
          </p:cNvSpPr>
          <p:nvPr>
            <p:ph idx="1"/>
          </p:nvPr>
        </p:nvSpPr>
        <p:spPr>
          <a:xfrm>
            <a:off x="446088" y="919163"/>
            <a:ext cx="8534400" cy="5791200"/>
          </a:xfrm>
        </p:spPr>
        <p:txBody>
          <a:bodyPr/>
          <a:lstStyle/>
          <a:p>
            <a:pPr>
              <a:spcBef>
                <a:spcPct val="0"/>
              </a:spcBef>
            </a:pPr>
            <a:r>
              <a:rPr altLang="en-US" b="1" dirty="0">
                <a:solidFill>
                  <a:srgbClr val="0099CC"/>
                </a:solidFill>
              </a:rPr>
              <a:t>Lacunae</a:t>
            </a:r>
            <a:r>
              <a:rPr altLang="en-US" dirty="0"/>
              <a:t> </a:t>
            </a:r>
            <a:r>
              <a:rPr altLang="en-US" dirty="0" smtClean="0"/>
              <a:t> (lacuna: </a:t>
            </a:r>
            <a:r>
              <a:rPr altLang="en-US" dirty="0" err="1" smtClean="0"/>
              <a:t>latin</a:t>
            </a:r>
            <a:r>
              <a:rPr altLang="en-US" dirty="0" smtClean="0"/>
              <a:t> "lake or pond") are </a:t>
            </a:r>
            <a:r>
              <a:rPr altLang="en-US" dirty="0"/>
              <a:t>small spaces </a:t>
            </a:r>
          </a:p>
          <a:p>
            <a:pPr>
              <a:spcBef>
                <a:spcPct val="0"/>
              </a:spcBef>
              <a:buFont typeface="Wingdings" pitchFamily="2" charset="2"/>
              <a:buNone/>
            </a:pPr>
            <a:r>
              <a:rPr altLang="en-US" dirty="0"/>
              <a:t>between the lamellae which </a:t>
            </a:r>
          </a:p>
          <a:p>
            <a:pPr>
              <a:spcBef>
                <a:spcPct val="0"/>
              </a:spcBef>
              <a:buFont typeface="Wingdings" pitchFamily="2" charset="2"/>
              <a:buNone/>
            </a:pPr>
            <a:r>
              <a:rPr altLang="en-US" dirty="0"/>
              <a:t>	</a:t>
            </a:r>
            <a:r>
              <a:rPr altLang="en-US" dirty="0">
                <a:solidFill>
                  <a:schemeClr val="accent3">
                    <a:lumMod val="50000"/>
                  </a:schemeClr>
                </a:solidFill>
              </a:rPr>
              <a:t>house osteocytes.</a:t>
            </a:r>
          </a:p>
          <a:p>
            <a:pPr>
              <a:spcBef>
                <a:spcPct val="0"/>
              </a:spcBef>
            </a:pPr>
            <a:r>
              <a:rPr altLang="en-US" b="1" dirty="0">
                <a:solidFill>
                  <a:srgbClr val="0099CC"/>
                </a:solidFill>
              </a:rPr>
              <a:t>Canaliculi</a:t>
            </a:r>
            <a:r>
              <a:rPr altLang="en-US" dirty="0"/>
              <a:t> are small </a:t>
            </a:r>
          </a:p>
          <a:p>
            <a:pPr>
              <a:spcBef>
                <a:spcPct val="0"/>
              </a:spcBef>
              <a:buFont typeface="Wingdings" pitchFamily="2" charset="2"/>
              <a:buNone/>
            </a:pPr>
            <a:r>
              <a:rPr altLang="en-US" dirty="0"/>
              <a:t>	channels filled with </a:t>
            </a:r>
          </a:p>
          <a:p>
            <a:pPr>
              <a:spcBef>
                <a:spcPct val="0"/>
              </a:spcBef>
              <a:buFont typeface="Wingdings" pitchFamily="2" charset="2"/>
              <a:buNone/>
            </a:pPr>
            <a:r>
              <a:rPr altLang="en-US" dirty="0"/>
              <a:t>	extracellular fluid </a:t>
            </a:r>
          </a:p>
          <a:p>
            <a:pPr>
              <a:spcBef>
                <a:spcPct val="0"/>
              </a:spcBef>
              <a:buFont typeface="Wingdings" pitchFamily="2" charset="2"/>
              <a:buNone/>
            </a:pPr>
            <a:r>
              <a:rPr altLang="en-US" dirty="0"/>
              <a:t>	connecting  the </a:t>
            </a:r>
          </a:p>
          <a:p>
            <a:pPr>
              <a:spcBef>
                <a:spcPct val="0"/>
              </a:spcBef>
              <a:buFont typeface="Wingdings" pitchFamily="2" charset="2"/>
              <a:buNone/>
            </a:pPr>
            <a:r>
              <a:rPr altLang="en-US" dirty="0"/>
              <a:t>	lacunae.</a:t>
            </a:r>
          </a:p>
        </p:txBody>
      </p:sp>
      <p:sp>
        <p:nvSpPr>
          <p:cNvPr id="8" name="Rectangle 2"/>
          <p:cNvSpPr>
            <a:spLocks noGrp="1" noChangeArrowheads="1"/>
          </p:cNvSpPr>
          <p:nvPr>
            <p:ph type="title"/>
          </p:nvPr>
        </p:nvSpPr>
        <p:spPr/>
        <p:txBody>
          <a:bodyPr/>
          <a:lstStyle/>
          <a:p>
            <a:pPr fontAlgn="auto">
              <a:spcAft>
                <a:spcPts val="0"/>
              </a:spcAft>
              <a:defRPr/>
            </a:pPr>
            <a:r>
              <a:rPr smtClean="0"/>
              <a:t>Histology of Bone Tissue</a:t>
            </a: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5"/>
          <p:cNvGrpSpPr>
            <a:grpSpLocks/>
          </p:cNvGrpSpPr>
          <p:nvPr/>
        </p:nvGrpSpPr>
        <p:grpSpPr bwMode="auto">
          <a:xfrm>
            <a:off x="773113" y="1433513"/>
            <a:ext cx="8031162" cy="5694362"/>
            <a:chOff x="773545" y="1434202"/>
            <a:chExt cx="8030249" cy="5693192"/>
          </a:xfrm>
        </p:grpSpPr>
        <p:pic>
          <p:nvPicPr>
            <p:cNvPr id="23558" name="Picture 6" descr="pap13_fig_06_03a_lect.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994" y="1701769"/>
              <a:ext cx="7924800" cy="487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p:cNvSpPr/>
            <p:nvPr/>
          </p:nvSpPr>
          <p:spPr>
            <a:xfrm>
              <a:off x="773545" y="1434202"/>
              <a:ext cx="7138175" cy="5693192"/>
            </a:xfrm>
            <a:custGeom>
              <a:avLst/>
              <a:gdLst>
                <a:gd name="connsiteX0" fmla="*/ 4452697 w 7138940"/>
                <a:gd name="connsiteY0" fmla="*/ 174465 h 5693192"/>
                <a:gd name="connsiteX1" fmla="*/ 4568152 w 7138940"/>
                <a:gd name="connsiteY1" fmla="*/ 667071 h 5693192"/>
                <a:gd name="connsiteX2" fmla="*/ 4314152 w 7138940"/>
                <a:gd name="connsiteY2" fmla="*/ 1413677 h 5693192"/>
                <a:gd name="connsiteX3" fmla="*/ 3860030 w 7138940"/>
                <a:gd name="connsiteY3" fmla="*/ 2067919 h 5693192"/>
                <a:gd name="connsiteX4" fmla="*/ 3775364 w 7138940"/>
                <a:gd name="connsiteY4" fmla="*/ 2321919 h 5693192"/>
                <a:gd name="connsiteX5" fmla="*/ 3667606 w 7138940"/>
                <a:gd name="connsiteY5" fmla="*/ 2868404 h 5693192"/>
                <a:gd name="connsiteX6" fmla="*/ 3644515 w 7138940"/>
                <a:gd name="connsiteY6" fmla="*/ 3468768 h 5693192"/>
                <a:gd name="connsiteX7" fmla="*/ 3729182 w 7138940"/>
                <a:gd name="connsiteY7" fmla="*/ 3907495 h 5693192"/>
                <a:gd name="connsiteX8" fmla="*/ 3952394 w 7138940"/>
                <a:gd name="connsiteY8" fmla="*/ 4353919 h 5693192"/>
                <a:gd name="connsiteX9" fmla="*/ 5191606 w 7138940"/>
                <a:gd name="connsiteY9" fmla="*/ 4577131 h 5693192"/>
                <a:gd name="connsiteX10" fmla="*/ 5584152 w 7138940"/>
                <a:gd name="connsiteY10" fmla="*/ 4577131 h 5693192"/>
                <a:gd name="connsiteX11" fmla="*/ 5938212 w 7138940"/>
                <a:gd name="connsiteY11" fmla="*/ 4584828 h 5693192"/>
                <a:gd name="connsiteX12" fmla="*/ 6053667 w 7138940"/>
                <a:gd name="connsiteY12" fmla="*/ 4731071 h 5693192"/>
                <a:gd name="connsiteX13" fmla="*/ 6361545 w 7138940"/>
                <a:gd name="connsiteY13" fmla="*/ 4969677 h 5693192"/>
                <a:gd name="connsiteX14" fmla="*/ 6269182 w 7138940"/>
                <a:gd name="connsiteY14" fmla="*/ 5092828 h 5693192"/>
                <a:gd name="connsiteX15" fmla="*/ 1143000 w 7138940"/>
                <a:gd name="connsiteY15" fmla="*/ 5139010 h 5693192"/>
                <a:gd name="connsiteX16" fmla="*/ 26939 w 7138940"/>
                <a:gd name="connsiteY16" fmla="*/ 1767738 h 5693192"/>
                <a:gd name="connsiteX17" fmla="*/ 981364 w 7138940"/>
                <a:gd name="connsiteY17" fmla="*/ 1067313 h 5693192"/>
                <a:gd name="connsiteX18" fmla="*/ 2636212 w 7138940"/>
                <a:gd name="connsiteY18" fmla="*/ 151374 h 5693192"/>
                <a:gd name="connsiteX19" fmla="*/ 4452697 w 7138940"/>
                <a:gd name="connsiteY19" fmla="*/ 174465 h 569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38940" h="5693192">
                  <a:moveTo>
                    <a:pt x="4452697" y="174465"/>
                  </a:moveTo>
                  <a:cubicBezTo>
                    <a:pt x="4774687" y="260415"/>
                    <a:pt x="4591243" y="460536"/>
                    <a:pt x="4568152" y="667071"/>
                  </a:cubicBezTo>
                  <a:cubicBezTo>
                    <a:pt x="4545061" y="873606"/>
                    <a:pt x="4432172" y="1180202"/>
                    <a:pt x="4314152" y="1413677"/>
                  </a:cubicBezTo>
                  <a:cubicBezTo>
                    <a:pt x="4196132" y="1647152"/>
                    <a:pt x="3949828" y="1916545"/>
                    <a:pt x="3860030" y="2067919"/>
                  </a:cubicBezTo>
                  <a:cubicBezTo>
                    <a:pt x="3770232" y="2219293"/>
                    <a:pt x="3807435" y="2188505"/>
                    <a:pt x="3775364" y="2321919"/>
                  </a:cubicBezTo>
                  <a:cubicBezTo>
                    <a:pt x="3743293" y="2455333"/>
                    <a:pt x="3689414" y="2677263"/>
                    <a:pt x="3667606" y="2868404"/>
                  </a:cubicBezTo>
                  <a:cubicBezTo>
                    <a:pt x="3645798" y="3059546"/>
                    <a:pt x="3634252" y="3295586"/>
                    <a:pt x="3644515" y="3468768"/>
                  </a:cubicBezTo>
                  <a:cubicBezTo>
                    <a:pt x="3654778" y="3641950"/>
                    <a:pt x="3677869" y="3759970"/>
                    <a:pt x="3729182" y="3907495"/>
                  </a:cubicBezTo>
                  <a:cubicBezTo>
                    <a:pt x="3780495" y="4055020"/>
                    <a:pt x="3708657" y="4242313"/>
                    <a:pt x="3952394" y="4353919"/>
                  </a:cubicBezTo>
                  <a:cubicBezTo>
                    <a:pt x="4196131" y="4465525"/>
                    <a:pt x="4919646" y="4539929"/>
                    <a:pt x="5191606" y="4577131"/>
                  </a:cubicBezTo>
                  <a:cubicBezTo>
                    <a:pt x="5463566" y="4614333"/>
                    <a:pt x="5459718" y="4575848"/>
                    <a:pt x="5584152" y="4577131"/>
                  </a:cubicBezTo>
                  <a:cubicBezTo>
                    <a:pt x="5708586" y="4578414"/>
                    <a:pt x="5859960" y="4559171"/>
                    <a:pt x="5938212" y="4584828"/>
                  </a:cubicBezTo>
                  <a:cubicBezTo>
                    <a:pt x="6016464" y="4610485"/>
                    <a:pt x="5983112" y="4666930"/>
                    <a:pt x="6053667" y="4731071"/>
                  </a:cubicBezTo>
                  <a:cubicBezTo>
                    <a:pt x="6124222" y="4795212"/>
                    <a:pt x="6325626" y="4909384"/>
                    <a:pt x="6361545" y="4969677"/>
                  </a:cubicBezTo>
                  <a:cubicBezTo>
                    <a:pt x="6397464" y="5029970"/>
                    <a:pt x="7138940" y="5064606"/>
                    <a:pt x="6269182" y="5092828"/>
                  </a:cubicBezTo>
                  <a:cubicBezTo>
                    <a:pt x="5399425" y="5121050"/>
                    <a:pt x="2183374" y="5693192"/>
                    <a:pt x="1143000" y="5139010"/>
                  </a:cubicBezTo>
                  <a:cubicBezTo>
                    <a:pt x="102626" y="4584828"/>
                    <a:pt x="53878" y="2446354"/>
                    <a:pt x="26939" y="1767738"/>
                  </a:cubicBezTo>
                  <a:cubicBezTo>
                    <a:pt x="0" y="1089122"/>
                    <a:pt x="546485" y="1336707"/>
                    <a:pt x="981364" y="1067313"/>
                  </a:cubicBezTo>
                  <a:cubicBezTo>
                    <a:pt x="1416243" y="797919"/>
                    <a:pt x="2057656" y="302748"/>
                    <a:pt x="2636212" y="151374"/>
                  </a:cubicBezTo>
                  <a:cubicBezTo>
                    <a:pt x="3214768" y="0"/>
                    <a:pt x="4130707" y="88515"/>
                    <a:pt x="4452697" y="174465"/>
                  </a:cubicBezTo>
                  <a:close/>
                </a:path>
              </a:pathLst>
            </a:cu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grpSp>
      <p:sp>
        <p:nvSpPr>
          <p:cNvPr id="11" name="Rectangle 2"/>
          <p:cNvSpPr>
            <a:spLocks noGrp="1" noChangeArrowheads="1"/>
          </p:cNvSpPr>
          <p:nvPr>
            <p:ph type="title"/>
          </p:nvPr>
        </p:nvSpPr>
        <p:spPr/>
        <p:txBody>
          <a:bodyPr/>
          <a:lstStyle/>
          <a:p>
            <a:pPr fontAlgn="auto">
              <a:spcAft>
                <a:spcPts val="0"/>
              </a:spcAft>
              <a:defRPr/>
            </a:pPr>
            <a:r>
              <a:rPr smtClean="0"/>
              <a:t>Histology of Bone Tissue</a:t>
            </a:r>
            <a:endParaRPr/>
          </a:p>
        </p:txBody>
      </p:sp>
      <p:sp>
        <p:nvSpPr>
          <p:cNvPr id="23556" name="Rectangle 1027"/>
          <p:cNvSpPr>
            <a:spLocks noGrp="1" noChangeArrowheads="1"/>
          </p:cNvSpPr>
          <p:nvPr>
            <p:ph idx="1"/>
          </p:nvPr>
        </p:nvSpPr>
        <p:spPr>
          <a:xfrm>
            <a:off x="395288" y="919163"/>
            <a:ext cx="8534400" cy="5791200"/>
          </a:xfrm>
        </p:spPr>
        <p:txBody>
          <a:bodyPr/>
          <a:lstStyle/>
          <a:p>
            <a:pPr>
              <a:spcBef>
                <a:spcPct val="0"/>
              </a:spcBef>
            </a:pPr>
            <a:r>
              <a:rPr altLang="en-US"/>
              <a:t>Blood and lymphatic vessels </a:t>
            </a:r>
          </a:p>
          <a:p>
            <a:pPr>
              <a:spcBef>
                <a:spcPct val="0"/>
              </a:spcBef>
              <a:buFont typeface="Wingdings" pitchFamily="2" charset="2"/>
              <a:buNone/>
            </a:pPr>
            <a:r>
              <a:rPr altLang="en-US"/>
              <a:t>	are found in the osteon’s </a:t>
            </a:r>
          </a:p>
          <a:p>
            <a:pPr>
              <a:spcBef>
                <a:spcPct val="0"/>
              </a:spcBef>
              <a:buFont typeface="Wingdings" pitchFamily="2" charset="2"/>
              <a:buNone/>
            </a:pPr>
            <a:r>
              <a:rPr altLang="en-US"/>
              <a:t>	</a:t>
            </a:r>
            <a:r>
              <a:rPr altLang="en-US" b="1">
                <a:solidFill>
                  <a:srgbClr val="0099CC"/>
                </a:solidFill>
              </a:rPr>
              <a:t>Central canal</a:t>
            </a:r>
            <a:r>
              <a:rPr altLang="en-US" b="1"/>
              <a:t>.</a:t>
            </a:r>
            <a:endParaRPr altLang="en-US" b="1">
              <a:solidFill>
                <a:srgbClr val="0099CC"/>
              </a:solidFill>
            </a:endParaRPr>
          </a:p>
          <a:p>
            <a:pPr>
              <a:spcBef>
                <a:spcPct val="0"/>
              </a:spcBef>
            </a:pPr>
            <a:r>
              <a:rPr altLang="en-US" b="1">
                <a:solidFill>
                  <a:srgbClr val="0099CC"/>
                </a:solidFill>
              </a:rPr>
              <a:t>Perforating (Volkmann’s) </a:t>
            </a:r>
          </a:p>
          <a:p>
            <a:pPr>
              <a:spcBef>
                <a:spcPct val="0"/>
              </a:spcBef>
              <a:buFont typeface="Wingdings" pitchFamily="2" charset="2"/>
              <a:buNone/>
            </a:pPr>
            <a:r>
              <a:rPr altLang="en-US" b="1">
                <a:solidFill>
                  <a:srgbClr val="0099CC"/>
                </a:solidFill>
              </a:rPr>
              <a:t>	canals </a:t>
            </a:r>
            <a:r>
              <a:rPr altLang="en-US"/>
              <a:t>allow transit of</a:t>
            </a:r>
          </a:p>
          <a:p>
            <a:pPr>
              <a:spcBef>
                <a:spcPct val="0"/>
              </a:spcBef>
              <a:buFont typeface="Wingdings" pitchFamily="2" charset="2"/>
              <a:buNone/>
            </a:pPr>
            <a:r>
              <a:rPr altLang="en-US"/>
              <a:t>	these vessels to the </a:t>
            </a:r>
          </a:p>
          <a:p>
            <a:pPr>
              <a:spcBef>
                <a:spcPct val="0"/>
              </a:spcBef>
              <a:buFont typeface="Wingdings" pitchFamily="2" charset="2"/>
              <a:buNone/>
            </a:pPr>
            <a:r>
              <a:rPr altLang="en-US"/>
              <a:t>	outer cortex of the</a:t>
            </a:r>
          </a:p>
          <a:p>
            <a:pPr>
              <a:spcBef>
                <a:spcPct val="0"/>
              </a:spcBef>
              <a:buFont typeface="Wingdings" pitchFamily="2" charset="2"/>
              <a:buNone/>
            </a:pPr>
            <a:r>
              <a:rPr altLang="en-US"/>
              <a:t>	bone.</a:t>
            </a:r>
          </a:p>
        </p:txBody>
      </p:sp>
      <p:pic>
        <p:nvPicPr>
          <p:cNvPr id="23557" name="Ink 2"/>
          <p:cNvPicPr>
            <a:picLocks noRot="1" noChangeAspect="1" noEditPoints="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59835050" y="4578969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fontAlgn="auto">
              <a:spcAft>
                <a:spcPts val="0"/>
              </a:spcAft>
              <a:defRPr/>
            </a:pPr>
            <a:r>
              <a:rPr smtClean="0"/>
              <a:t>Histology of Bone Tissue</a:t>
            </a:r>
          </a:p>
        </p:txBody>
      </p:sp>
      <p:sp>
        <p:nvSpPr>
          <p:cNvPr id="24579" name="Rectangle 3"/>
          <p:cNvSpPr>
            <a:spLocks noGrp="1" noChangeArrowheads="1"/>
          </p:cNvSpPr>
          <p:nvPr>
            <p:ph type="body" idx="1"/>
          </p:nvPr>
        </p:nvSpPr>
        <p:spPr>
          <a:xfrm>
            <a:off x="446088" y="919163"/>
            <a:ext cx="8393112" cy="5791200"/>
          </a:xfrm>
        </p:spPr>
        <p:txBody>
          <a:bodyPr/>
          <a:lstStyle/>
          <a:p>
            <a:pPr>
              <a:spcBef>
                <a:spcPct val="0"/>
              </a:spcBef>
            </a:pPr>
            <a:r>
              <a:rPr altLang="en-US" dirty="0"/>
              <a:t>Spongy bone lacks osteons. Instead, lamellae are arranged in a lattice of thin columns called </a:t>
            </a:r>
            <a:r>
              <a:rPr altLang="en-US" b="1" dirty="0">
                <a:solidFill>
                  <a:srgbClr val="0099CC"/>
                </a:solidFill>
              </a:rPr>
              <a:t>trabeculae</a:t>
            </a:r>
            <a:r>
              <a:rPr altLang="en-US" b="1" dirty="0"/>
              <a:t>.</a:t>
            </a:r>
            <a:endParaRPr altLang="en-US" b="1" dirty="0">
              <a:solidFill>
                <a:srgbClr val="0099CC"/>
              </a:solidFill>
            </a:endParaRPr>
          </a:p>
          <a:p>
            <a:pPr lvl="1">
              <a:spcBef>
                <a:spcPct val="0"/>
              </a:spcBef>
            </a:pPr>
            <a:r>
              <a:rPr altLang="en-US" dirty="0"/>
              <a:t>Trabeculae of spongy bone support and protect the red bone marrow and are oriented along lines of stress (helps bones resist stresses without breaking).</a:t>
            </a:r>
          </a:p>
          <a:p>
            <a:pPr lvl="1">
              <a:spcBef>
                <a:spcPct val="0"/>
              </a:spcBef>
            </a:pPr>
            <a:r>
              <a:rPr altLang="en-US" b="1" dirty="0">
                <a:solidFill>
                  <a:srgbClr val="C00000"/>
                </a:solidFill>
              </a:rPr>
              <a:t>Hematopoiesis</a:t>
            </a:r>
            <a:r>
              <a:rPr altLang="en-US" dirty="0">
                <a:solidFill>
                  <a:srgbClr val="C00000"/>
                </a:solidFill>
              </a:rPr>
              <a:t> </a:t>
            </a:r>
            <a:r>
              <a:rPr altLang="en-US" dirty="0"/>
              <a:t>(blood cell production)</a:t>
            </a:r>
          </a:p>
          <a:p>
            <a:pPr lvl="1">
              <a:spcBef>
                <a:spcPct val="0"/>
              </a:spcBef>
              <a:buFont typeface="Wingdings" pitchFamily="2" charset="2"/>
              <a:buNone/>
            </a:pPr>
            <a:r>
              <a:rPr altLang="en-US" dirty="0"/>
              <a:t>    occurs in spongy bone.</a:t>
            </a:r>
          </a:p>
          <a:p>
            <a:pPr lvl="1">
              <a:spcBef>
                <a:spcPct val="0"/>
              </a:spcBef>
            </a:pPr>
            <a:endParaRPr altLang="en-US" dirty="0"/>
          </a:p>
        </p:txBody>
      </p:sp>
      <p:pic>
        <p:nvPicPr>
          <p:cNvPr id="24580" name="Picture 2" descr="C:\Users\Curtis Home\Pictures\1. Chapters 6-8\Chapter 6-8 Graphkics to send\pap10e_06_04_li spongy bone modifi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3876675"/>
            <a:ext cx="2133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fontAlgn="auto">
              <a:spcAft>
                <a:spcPts val="0"/>
              </a:spcAft>
              <a:defRPr/>
            </a:pPr>
            <a:r>
              <a:rPr smtClean="0"/>
              <a:t>Histology of Bone Tissue</a:t>
            </a:r>
          </a:p>
        </p:txBody>
      </p:sp>
      <p:sp>
        <p:nvSpPr>
          <p:cNvPr id="25603" name="Rectangle 3"/>
          <p:cNvSpPr>
            <a:spLocks noGrp="1" noChangeArrowheads="1"/>
          </p:cNvSpPr>
          <p:nvPr>
            <p:ph type="body" idx="1"/>
          </p:nvPr>
        </p:nvSpPr>
        <p:spPr>
          <a:xfrm>
            <a:off x="446088" y="919163"/>
            <a:ext cx="8534400" cy="5791200"/>
          </a:xfrm>
        </p:spPr>
        <p:txBody>
          <a:bodyPr/>
          <a:lstStyle/>
          <a:p>
            <a:pPr>
              <a:spcBef>
                <a:spcPct val="0"/>
              </a:spcBef>
            </a:pPr>
            <a:r>
              <a:rPr altLang="en-US"/>
              <a:t>Within each trabecula of spongy bone are lacunae .</a:t>
            </a:r>
          </a:p>
          <a:p>
            <a:pPr lvl="1">
              <a:spcBef>
                <a:spcPct val="0"/>
              </a:spcBef>
            </a:pPr>
            <a:r>
              <a:rPr altLang="en-US"/>
              <a:t>As in compact bone, lacunae contain osteocytes that nourish the mature bone tissue from the blood circulating through the trabeculae.</a:t>
            </a:r>
          </a:p>
        </p:txBody>
      </p:sp>
      <p:pic>
        <p:nvPicPr>
          <p:cNvPr id="25604" name="Picture 4" descr="pap13_fig_06_03b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3708400"/>
            <a:ext cx="61976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fontAlgn="auto">
              <a:spcAft>
                <a:spcPts val="0"/>
              </a:spcAft>
              <a:defRPr/>
            </a:pPr>
            <a:r>
              <a:rPr smtClean="0"/>
              <a:t>Histology of Bone Tissue</a:t>
            </a:r>
            <a:endParaRPr/>
          </a:p>
        </p:txBody>
      </p:sp>
      <p:sp>
        <p:nvSpPr>
          <p:cNvPr id="26627" name="Rectangle 3"/>
          <p:cNvSpPr>
            <a:spLocks noGrp="1" noChangeArrowheads="1"/>
          </p:cNvSpPr>
          <p:nvPr>
            <p:ph idx="1"/>
          </p:nvPr>
        </p:nvSpPr>
        <p:spPr>
          <a:xfrm>
            <a:off x="433388" y="857250"/>
            <a:ext cx="8534400" cy="1443038"/>
          </a:xfrm>
        </p:spPr>
        <p:txBody>
          <a:bodyPr>
            <a:normAutofit fontScale="92500"/>
          </a:bodyPr>
          <a:lstStyle/>
          <a:p>
            <a:pPr>
              <a:lnSpc>
                <a:spcPct val="160000"/>
              </a:lnSpc>
              <a:spcBef>
                <a:spcPct val="0"/>
              </a:spcBef>
            </a:pPr>
            <a:r>
              <a:rPr altLang="en-US" dirty="0"/>
              <a:t>The interior of long bones is made up primarily of spongy bone.  </a:t>
            </a:r>
            <a:r>
              <a:rPr altLang="en-US" dirty="0">
                <a:solidFill>
                  <a:srgbClr val="C00000"/>
                </a:solidFill>
              </a:rPr>
              <a:t>The use of spongy bone lessens overall bone weight</a:t>
            </a:r>
            <a:r>
              <a:rPr altLang="en-US" dirty="0"/>
              <a:t>.</a:t>
            </a:r>
          </a:p>
          <a:p>
            <a:pPr>
              <a:lnSpc>
                <a:spcPct val="160000"/>
              </a:lnSpc>
              <a:spcBef>
                <a:spcPct val="0"/>
              </a:spcBef>
            </a:pPr>
            <a:endParaRPr altLang="en-US" dirty="0"/>
          </a:p>
        </p:txBody>
      </p:sp>
      <p:pic>
        <p:nvPicPr>
          <p:cNvPr id="26628" name="Ink 2"/>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251269500" y="2566828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descr="C:\Users\Curtis Home\Pictures\1. Chapters 6-8\Chapter 6-8 Graphkics to send\pap12_06_01b_li modifi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60600"/>
            <a:ext cx="6248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fontAlgn="auto">
              <a:spcAft>
                <a:spcPts val="0"/>
              </a:spcAft>
              <a:defRPr/>
            </a:pPr>
            <a:r>
              <a:rPr smtClean="0"/>
              <a:t>Blood and Nerve Supply of Bone</a:t>
            </a:r>
          </a:p>
        </p:txBody>
      </p:sp>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25" y="1557997"/>
            <a:ext cx="5774697" cy="463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288257" y="1969477"/>
            <a:ext cx="2419643" cy="3080825"/>
          </a:xfrm>
          <a:prstGeom prst="wedgeRoundRectCallout">
            <a:avLst>
              <a:gd name="adj1" fmla="val -133042"/>
              <a:gd name="adj2" fmla="val 16789"/>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Ever wonder why this hurts so much—after all, there is little muscle to feel the pain…?</a:t>
            </a:r>
            <a:endParaRPr lang="en-US" dirty="0">
              <a:solidFill>
                <a:schemeClr val="tx1">
                  <a:lumMod val="95000"/>
                  <a:lumOff val="5000"/>
                </a:schemeClr>
              </a:solidFill>
            </a:endParaRPr>
          </a:p>
        </p:txBody>
      </p:sp>
    </p:spTree>
    <p:extLst>
      <p:ext uri="{BB962C8B-B14F-4D97-AF65-F5344CB8AC3E}">
        <p14:creationId xmlns:p14="http://schemas.microsoft.com/office/powerpoint/2010/main" val="1357374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ap13_fig_06_04_lec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8763" y="2270125"/>
            <a:ext cx="352425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3"/>
          <p:cNvSpPr>
            <a:spLocks noGrp="1" noChangeArrowheads="1"/>
          </p:cNvSpPr>
          <p:nvPr>
            <p:ph type="body" idx="1"/>
          </p:nvPr>
        </p:nvSpPr>
        <p:spPr>
          <a:xfrm>
            <a:off x="446088" y="919163"/>
            <a:ext cx="8316912" cy="5791200"/>
          </a:xfrm>
        </p:spPr>
        <p:txBody>
          <a:bodyPr rtlCol="0">
            <a:normAutofit/>
          </a:bodyPr>
          <a:lstStyle/>
          <a:p>
            <a:pPr fontAlgn="auto">
              <a:spcAft>
                <a:spcPts val="0"/>
              </a:spcAft>
              <a:defRPr/>
            </a:pPr>
            <a:r>
              <a:rPr dirty="0"/>
              <a:t>Bone is </a:t>
            </a:r>
            <a:r>
              <a:rPr dirty="0">
                <a:solidFill>
                  <a:srgbClr val="C00000"/>
                </a:solidFill>
              </a:rPr>
              <a:t>richly supplied with blood</a:t>
            </a:r>
            <a:r>
              <a:rPr dirty="0"/>
              <a:t>; Periosteal arteries and veins supply the periosteum and compact bone.</a:t>
            </a:r>
          </a:p>
          <a:p>
            <a:pPr fontAlgn="auto">
              <a:spcAft>
                <a:spcPts val="0"/>
              </a:spcAft>
              <a:defRPr/>
            </a:pPr>
            <a:r>
              <a:rPr dirty="0"/>
              <a:t>Nerves accompany the blood </a:t>
            </a:r>
          </a:p>
          <a:p>
            <a:pPr fontAlgn="auto">
              <a:spcAft>
                <a:spcPts val="0"/>
              </a:spcAft>
              <a:buFont typeface="Wingdings" pitchFamily="2" charset="2"/>
              <a:buNone/>
              <a:defRPr/>
            </a:pPr>
            <a:r>
              <a:rPr dirty="0"/>
              <a:t>	vessels (this is often the case.)</a:t>
            </a:r>
          </a:p>
          <a:p>
            <a:pPr lvl="1" fontAlgn="auto">
              <a:spcAft>
                <a:spcPts val="0"/>
              </a:spcAft>
              <a:defRPr/>
            </a:pPr>
            <a:r>
              <a:rPr dirty="0"/>
              <a:t>The periosteum is rich in </a:t>
            </a:r>
          </a:p>
          <a:p>
            <a:pPr lvl="1" fontAlgn="auto">
              <a:spcAft>
                <a:spcPts val="0"/>
              </a:spcAft>
              <a:buFont typeface="Wingdings" pitchFamily="2" charset="2"/>
              <a:buNone/>
              <a:defRPr/>
            </a:pPr>
            <a:r>
              <a:rPr dirty="0"/>
              <a:t>	sensory nerves sensitive to </a:t>
            </a:r>
          </a:p>
          <a:p>
            <a:pPr lvl="1" fontAlgn="auto">
              <a:spcAft>
                <a:spcPts val="0"/>
              </a:spcAft>
              <a:buFont typeface="Wingdings" pitchFamily="2" charset="2"/>
              <a:buNone/>
              <a:defRPr/>
            </a:pPr>
            <a:r>
              <a:rPr dirty="0"/>
              <a:t>	tearing or tension </a:t>
            </a:r>
            <a:r>
              <a:rPr dirty="0" smtClean="0"/>
              <a:t>or compression!</a:t>
            </a:r>
            <a:endParaRPr dirty="0"/>
          </a:p>
        </p:txBody>
      </p:sp>
      <p:sp>
        <p:nvSpPr>
          <p:cNvPr id="20484" name="Rectangle 2"/>
          <p:cNvSpPr>
            <a:spLocks noGrp="1" noChangeArrowheads="1"/>
          </p:cNvSpPr>
          <p:nvPr>
            <p:ph type="title"/>
          </p:nvPr>
        </p:nvSpPr>
        <p:spPr/>
        <p:txBody>
          <a:bodyPr/>
          <a:lstStyle/>
          <a:p>
            <a:pPr fontAlgn="auto">
              <a:spcAft>
                <a:spcPts val="0"/>
              </a:spcAft>
              <a:defRPr/>
            </a:pPr>
            <a:r>
              <a:rPr smtClean="0"/>
              <a:t>Blood and Nerve Supply of Bone</a:t>
            </a:r>
          </a:p>
        </p:txBody>
      </p:sp>
      <p:sp>
        <p:nvSpPr>
          <p:cNvPr id="6" name="Rounded Rectangular Callout 5"/>
          <p:cNvSpPr/>
          <p:nvPr/>
        </p:nvSpPr>
        <p:spPr>
          <a:xfrm>
            <a:off x="450166" y="5570807"/>
            <a:ext cx="4079629" cy="1145650"/>
          </a:xfrm>
          <a:prstGeom prst="wedgeRoundRectCallout">
            <a:avLst>
              <a:gd name="adj1" fmla="val 87760"/>
              <a:gd name="adj2" fmla="val -6312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Consider this a double whammy for pain…How is pain </a:t>
            </a:r>
            <a:r>
              <a:rPr lang="en-US" i="1" dirty="0" smtClean="0">
                <a:solidFill>
                  <a:schemeClr val="tx1">
                    <a:lumMod val="95000"/>
                    <a:lumOff val="5000"/>
                  </a:schemeClr>
                </a:solidFill>
              </a:rPr>
              <a:t>good</a:t>
            </a:r>
            <a:r>
              <a:rPr lang="en-US" dirty="0" smtClean="0">
                <a:solidFill>
                  <a:schemeClr val="tx1">
                    <a:lumMod val="95000"/>
                    <a:lumOff val="5000"/>
                  </a:schemeClr>
                </a:solidFill>
              </a:rPr>
              <a:t>?</a:t>
            </a:r>
            <a:endParaRPr 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925"/>
            <a:ext cx="3721100" cy="792163"/>
          </a:xfrm>
          <a:prstGeom prst="rect">
            <a:avLst/>
          </a:prstGeom>
        </p:spPr>
        <p:txBody>
          <a:bodyPr anchor="ctr"/>
          <a:lstStyle/>
          <a:p>
            <a:pPr algn="ctr" eaLnBrk="0" hangingPunct="0">
              <a:defRPr/>
            </a:pPr>
            <a:r>
              <a:rPr lang="en-US" sz="3200"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Note the bladder…why  is this so?</a:t>
            </a:r>
            <a:endParaRPr lang="en-US" sz="3200" spc="-100" dirty="0">
              <a:solidFill>
                <a:prstClr val="white">
                  <a:lumMod val="65000"/>
                </a:prstClr>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204788"/>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Bone Scan</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740813" y="996950"/>
            <a:ext cx="4323812" cy="3967164"/>
          </a:xfrm>
          <a:prstGeom prst="wedgeRoundRectCallout">
            <a:avLst>
              <a:gd name="adj1" fmla="val 14817"/>
              <a:gd name="adj2" fmla="val 662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smtClean="0">
                <a:solidFill>
                  <a:prstClr val="black"/>
                </a:solidFill>
                <a:effectLst>
                  <a:outerShdw blurRad="38100" dist="38100" dir="2700000" algn="tl">
                    <a:srgbClr val="000000">
                      <a:alpha val="43137"/>
                    </a:srgbClr>
                  </a:outerShdw>
                </a:effectLst>
              </a:rPr>
              <a:t>A </a:t>
            </a:r>
            <a:r>
              <a:rPr lang="en-US" sz="1800" dirty="0">
                <a:solidFill>
                  <a:prstClr val="black"/>
                </a:solidFill>
                <a:effectLst>
                  <a:outerShdw blurRad="38100" dist="38100" dir="2700000" algn="tl">
                    <a:srgbClr val="000000">
                      <a:alpha val="43137"/>
                    </a:srgbClr>
                  </a:outerShdw>
                </a:effectLst>
              </a:rPr>
              <a:t>bone scan is a technique used to produce pictures of bones by first injecting a radioactive liquid substance into the body and then using a receiver to detect radioactive particles sent out by the body</a:t>
            </a:r>
            <a:r>
              <a:rPr lang="en-US" sz="1800" dirty="0" smtClean="0">
                <a:solidFill>
                  <a:prstClr val="black"/>
                </a:solidFill>
                <a:effectLst>
                  <a:outerShdw blurRad="38100" dist="38100" dir="2700000" algn="tl">
                    <a:srgbClr val="000000">
                      <a:alpha val="43137"/>
                    </a:srgbClr>
                  </a:outerShdw>
                </a:effectLst>
              </a:rPr>
              <a:t>.  Bone pain typically initiates these from a symptomatic standpoint and anything from tumors to infections to breaks and inflammations can be detected.  These also aid doctors in monitoring skeletal progress during certain types of treatments.</a:t>
            </a:r>
            <a:endParaRPr lang="en-US" sz="1800" dirty="0">
              <a:solidFill>
                <a:prstClr val="black"/>
              </a:solidFill>
              <a:effectLst>
                <a:outerShdw blurRad="38100" dist="38100" dir="2700000" algn="tl">
                  <a:srgbClr val="000000">
                    <a:alpha val="43137"/>
                  </a:srgbClr>
                </a:outerShdw>
              </a:effectLst>
            </a:endParaRPr>
          </a:p>
          <a:p>
            <a:pPr algn="ctr">
              <a:defRPr/>
            </a:pPr>
            <a:endParaRPr lang="en-US" sz="1800" dirty="0">
              <a:solidFill>
                <a:prstClr val="black"/>
              </a:solidFill>
              <a:effectLst>
                <a:outerShdw blurRad="38100" dist="38100" dir="2700000" algn="tl">
                  <a:srgbClr val="000000">
                    <a:alpha val="43137"/>
                  </a:srgbClr>
                </a:outerShdw>
              </a:effectLst>
            </a:endParaRPr>
          </a:p>
        </p:txBody>
      </p:sp>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69" y="783880"/>
            <a:ext cx="43815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246" y="3721610"/>
            <a:ext cx="2275961" cy="2058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968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fontAlgn="auto">
              <a:spcAft>
                <a:spcPts val="0"/>
              </a:spcAft>
              <a:defRPr/>
            </a:pPr>
            <a:r>
              <a:rPr smtClean="0"/>
              <a:t>Bone Formation</a:t>
            </a:r>
          </a:p>
        </p:txBody>
      </p:sp>
      <p:sp>
        <p:nvSpPr>
          <p:cNvPr id="28675" name="Rectangle 3"/>
          <p:cNvSpPr>
            <a:spLocks noGrp="1" noChangeArrowheads="1"/>
          </p:cNvSpPr>
          <p:nvPr>
            <p:ph type="body" idx="1"/>
          </p:nvPr>
        </p:nvSpPr>
        <p:spPr>
          <a:xfrm>
            <a:off x="446088" y="919163"/>
            <a:ext cx="8393112" cy="5791200"/>
          </a:xfrm>
        </p:spPr>
        <p:txBody>
          <a:bodyPr>
            <a:normAutofit fontScale="85000" lnSpcReduction="20000"/>
          </a:bodyPr>
          <a:lstStyle/>
          <a:p>
            <a:pPr>
              <a:spcBef>
                <a:spcPct val="0"/>
              </a:spcBef>
            </a:pPr>
            <a:r>
              <a:rPr altLang="en-US" b="1" dirty="0">
                <a:solidFill>
                  <a:srgbClr val="0099CC"/>
                </a:solidFill>
              </a:rPr>
              <a:t>Ossification</a:t>
            </a:r>
            <a:r>
              <a:rPr altLang="en-US" dirty="0"/>
              <a:t> or </a:t>
            </a:r>
            <a:r>
              <a:rPr altLang="en-US" dirty="0" err="1"/>
              <a:t>osteogenesis</a:t>
            </a:r>
            <a:r>
              <a:rPr altLang="en-US" dirty="0"/>
              <a:t> is the process of forming new bone.  Bone formation occurs in four situations:</a:t>
            </a:r>
          </a:p>
          <a:p>
            <a:pPr lvl="1">
              <a:spcBef>
                <a:spcPct val="0"/>
              </a:spcBef>
            </a:pPr>
            <a:r>
              <a:rPr altLang="en-US" dirty="0"/>
              <a:t>Formation of bone in an </a:t>
            </a:r>
            <a:r>
              <a:rPr altLang="en-US" dirty="0" smtClean="0"/>
              <a:t>embryo</a:t>
            </a:r>
          </a:p>
          <a:p>
            <a:pPr lvl="1">
              <a:spcBef>
                <a:spcPct val="0"/>
              </a:spcBef>
            </a:pPr>
            <a:endParaRPr altLang="en-US" dirty="0"/>
          </a:p>
          <a:p>
            <a:pPr lvl="1">
              <a:spcBef>
                <a:spcPct val="0"/>
              </a:spcBef>
            </a:pPr>
            <a:r>
              <a:rPr altLang="en-US" dirty="0"/>
              <a:t>Growth of bones </a:t>
            </a:r>
            <a:r>
              <a:rPr altLang="en-US" dirty="0" smtClean="0"/>
              <a:t>						until adulthood</a:t>
            </a:r>
          </a:p>
          <a:p>
            <a:pPr lvl="1">
              <a:spcBef>
                <a:spcPct val="0"/>
              </a:spcBef>
            </a:pPr>
            <a:endParaRPr altLang="en-US" dirty="0"/>
          </a:p>
          <a:p>
            <a:pPr lvl="1">
              <a:spcBef>
                <a:spcPct val="0"/>
              </a:spcBef>
            </a:pPr>
            <a:r>
              <a:rPr altLang="en-US" dirty="0"/>
              <a:t>Remodeling of </a:t>
            </a:r>
            <a:r>
              <a:rPr altLang="en-US" dirty="0" smtClean="0"/>
              <a:t>bone						(living tissue)</a:t>
            </a:r>
          </a:p>
          <a:p>
            <a:pPr lvl="1">
              <a:spcBef>
                <a:spcPct val="0"/>
              </a:spcBef>
            </a:pPr>
            <a:endParaRPr altLang="en-US" dirty="0"/>
          </a:p>
          <a:p>
            <a:pPr lvl="1">
              <a:spcBef>
                <a:spcPct val="0"/>
              </a:spcBef>
            </a:pPr>
            <a:r>
              <a:rPr altLang="en-US" dirty="0"/>
              <a:t>Repair of fractures</a:t>
            </a:r>
          </a:p>
        </p:txBody>
      </p:sp>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242" y="2740708"/>
            <a:ext cx="4762500" cy="2981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15502" y="3000452"/>
            <a:ext cx="1920240" cy="1384995"/>
          </a:xfrm>
          <a:prstGeom prst="rect">
            <a:avLst/>
          </a:prstGeom>
        </p:spPr>
        <p:txBody>
          <a:bodyPr wrap="square">
            <a:spAutoFit/>
          </a:bodyPr>
          <a:lstStyle/>
          <a:p>
            <a:pPr algn="r"/>
            <a:r>
              <a:rPr lang="en-US" sz="1400" dirty="0" smtClean="0">
                <a:solidFill>
                  <a:schemeClr val="bg1"/>
                </a:solidFill>
                <a:effectLst>
                  <a:outerShdw blurRad="38100" dist="38100" dir="2700000" algn="tl">
                    <a:srgbClr val="000000">
                      <a:alpha val="43137"/>
                    </a:srgbClr>
                  </a:outerShdw>
                </a:effectLst>
              </a:rPr>
              <a:t>12 week human fetus head double-stained to show newly formed cartilage (in blue) and bone (in purple)</a:t>
            </a:r>
            <a:endParaRPr lang="en-US" sz="1400" dirty="0">
              <a:solidFill>
                <a:schemeClr val="bg1"/>
              </a:solidFill>
              <a:effectLst>
                <a:outerShdw blurRad="38100" dist="38100" dir="2700000" algn="tl">
                  <a:srgbClr val="000000">
                    <a:alpha val="43137"/>
                  </a:srgbClr>
                </a:outerShdw>
              </a:effectLst>
            </a:endParaRP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827" y="2740708"/>
            <a:ext cx="4935330" cy="2889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42" y="2523309"/>
            <a:ext cx="47625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063" y="2432245"/>
            <a:ext cx="4450858" cy="3723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436" y="2523309"/>
            <a:ext cx="5367631" cy="3586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5238" y="2565295"/>
            <a:ext cx="5537967" cy="354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500"/>
                                        <p:tgtEl>
                                          <p:spTgt spid="286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678"/>
                                        </p:tgtEl>
                                        <p:attrNameLst>
                                          <p:attrName>style.visibility</p:attrName>
                                        </p:attrNameLst>
                                      </p:cBhvr>
                                      <p:to>
                                        <p:strVal val="visible"/>
                                      </p:to>
                                    </p:set>
                                    <p:animEffect transition="in" filter="fade">
                                      <p:cBhvr>
                                        <p:cTn id="15" dur="500"/>
                                        <p:tgtEl>
                                          <p:spTgt spid="2867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8679"/>
                                        </p:tgtEl>
                                        <p:attrNameLst>
                                          <p:attrName>style.visibility</p:attrName>
                                        </p:attrNameLst>
                                      </p:cBhvr>
                                      <p:to>
                                        <p:strVal val="visible"/>
                                      </p:to>
                                    </p:set>
                                    <p:animEffect transition="in" filter="fade">
                                      <p:cBhvr>
                                        <p:cTn id="19" dur="500"/>
                                        <p:tgtEl>
                                          <p:spTgt spid="2867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676"/>
                                        </p:tgtEl>
                                        <p:attrNameLst>
                                          <p:attrName>style.visibility</p:attrName>
                                        </p:attrNameLst>
                                      </p:cBhvr>
                                      <p:to>
                                        <p:strVal val="visible"/>
                                      </p:to>
                                    </p:set>
                                    <p:animEffect transition="in" filter="fade">
                                      <p:cBhvr>
                                        <p:cTn id="24" dur="500"/>
                                        <p:tgtEl>
                                          <p:spTgt spid="286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680"/>
                                        </p:tgtEl>
                                        <p:attrNameLst>
                                          <p:attrName>style.visibility</p:attrName>
                                        </p:attrNameLst>
                                      </p:cBhvr>
                                      <p:to>
                                        <p:strVal val="visible"/>
                                      </p:to>
                                    </p:set>
                                    <p:animEffect transition="in" filter="fade">
                                      <p:cBhvr>
                                        <p:cTn id="29" dur="500"/>
                                        <p:tgtEl>
                                          <p:spTgt spid="286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681"/>
                                        </p:tgtEl>
                                        <p:attrNameLst>
                                          <p:attrName>style.visibility</p:attrName>
                                        </p:attrNameLst>
                                      </p:cBhvr>
                                      <p:to>
                                        <p:strVal val="visible"/>
                                      </p:to>
                                    </p:set>
                                    <p:animEffect transition="in" filter="fade">
                                      <p:cBhvr>
                                        <p:cTn id="34"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29699" name="Rectangle 3"/>
          <p:cNvSpPr>
            <a:spLocks noGrp="1" noChangeArrowheads="1"/>
          </p:cNvSpPr>
          <p:nvPr>
            <p:ph idx="1"/>
          </p:nvPr>
        </p:nvSpPr>
        <p:spPr>
          <a:xfrm>
            <a:off x="433388" y="868363"/>
            <a:ext cx="8534400" cy="5791200"/>
          </a:xfrm>
        </p:spPr>
        <p:txBody>
          <a:bodyPr/>
          <a:lstStyle/>
          <a:p>
            <a:pPr>
              <a:spcBef>
                <a:spcPct val="0"/>
              </a:spcBef>
            </a:pPr>
            <a:r>
              <a:rPr altLang="en-US"/>
              <a:t>Osteogenesis occurs by two different methods, beginning about the 6</a:t>
            </a:r>
            <a:r>
              <a:rPr altLang="en-US" baseline="30000"/>
              <a:t>th</a:t>
            </a:r>
            <a:r>
              <a:rPr altLang="en-US"/>
              <a:t> week of embryonic development.</a:t>
            </a:r>
          </a:p>
          <a:p>
            <a:pPr lvl="1">
              <a:spcBef>
                <a:spcPct val="0"/>
              </a:spcBef>
            </a:pPr>
            <a:r>
              <a:rPr altLang="en-US" b="1">
                <a:solidFill>
                  <a:srgbClr val="0099CC"/>
                </a:solidFill>
              </a:rPr>
              <a:t>Intra-membranous ossification </a:t>
            </a:r>
            <a:r>
              <a:rPr altLang="en-US"/>
              <a:t>produces spongy bone.</a:t>
            </a:r>
          </a:p>
          <a:p>
            <a:pPr lvl="2">
              <a:spcBef>
                <a:spcPct val="0"/>
              </a:spcBef>
            </a:pPr>
            <a:r>
              <a:rPr altLang="en-US"/>
              <a:t>This bone may subsequently be remodeled to form compact bone.</a:t>
            </a:r>
          </a:p>
          <a:p>
            <a:pPr lvl="1">
              <a:spcBef>
                <a:spcPct val="0"/>
              </a:spcBef>
            </a:pPr>
            <a:r>
              <a:rPr altLang="en-US" b="1">
                <a:solidFill>
                  <a:srgbClr val="0099CC"/>
                </a:solidFill>
              </a:rPr>
              <a:t>Endochondral ossification </a:t>
            </a:r>
            <a:r>
              <a:rPr altLang="en-US"/>
              <a:t>is a process whereby cartilage is replaced by bone.</a:t>
            </a:r>
          </a:p>
          <a:p>
            <a:pPr lvl="2">
              <a:spcBef>
                <a:spcPct val="0"/>
              </a:spcBef>
            </a:pPr>
            <a:r>
              <a:rPr altLang="en-US"/>
              <a:t>Forms both compact and spongy bone.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46088" y="919163"/>
            <a:ext cx="8534400" cy="5791200"/>
          </a:xfrm>
        </p:spPr>
        <p:txBody>
          <a:bodyPr/>
          <a:lstStyle/>
          <a:p>
            <a:pPr>
              <a:spcBef>
                <a:spcPct val="0"/>
              </a:spcBef>
            </a:pPr>
            <a:r>
              <a:rPr altLang="en-US" dirty="0"/>
              <a:t>The skeletal system has 6 important functions: </a:t>
            </a:r>
          </a:p>
          <a:p>
            <a:pPr lvl="1">
              <a:spcBef>
                <a:spcPct val="0"/>
              </a:spcBef>
            </a:pPr>
            <a:r>
              <a:rPr altLang="en-US" b="1" dirty="0" smtClean="0">
                <a:solidFill>
                  <a:srgbClr val="C00000"/>
                </a:solidFill>
              </a:rPr>
              <a:t>Assist</a:t>
            </a:r>
            <a:r>
              <a:rPr altLang="en-US" dirty="0" smtClean="0">
                <a:solidFill>
                  <a:srgbClr val="C00000"/>
                </a:solidFill>
              </a:rPr>
              <a:t> </a:t>
            </a:r>
            <a:r>
              <a:rPr altLang="en-US" dirty="0"/>
              <a:t>body </a:t>
            </a:r>
            <a:r>
              <a:rPr altLang="en-US" dirty="0">
                <a:solidFill>
                  <a:srgbClr val="C00000"/>
                </a:solidFill>
              </a:rPr>
              <a:t>movements</a:t>
            </a:r>
            <a:r>
              <a:rPr altLang="en-US" dirty="0"/>
              <a:t> (in conjunction with muscles)</a:t>
            </a:r>
          </a:p>
          <a:p>
            <a:pPr>
              <a:spcBef>
                <a:spcPct val="0"/>
              </a:spcBef>
            </a:pPr>
            <a:endParaRPr altLang="en-US" dirty="0"/>
          </a:p>
        </p:txBody>
      </p:sp>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0" y="2368645"/>
            <a:ext cx="5357447" cy="4018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51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fade">
                                      <p:cBhvr>
                                        <p:cTn id="7"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65539" name="Rectangle 3"/>
          <p:cNvSpPr>
            <a:spLocks noGrp="1" noChangeArrowheads="1"/>
          </p:cNvSpPr>
          <p:nvPr>
            <p:ph idx="1"/>
          </p:nvPr>
        </p:nvSpPr>
        <p:spPr>
          <a:xfrm>
            <a:off x="446088" y="919163"/>
            <a:ext cx="8534400" cy="5791200"/>
          </a:xfrm>
        </p:spPr>
        <p:txBody>
          <a:bodyPr/>
          <a:lstStyle/>
          <a:p>
            <a:pPr>
              <a:lnSpc>
                <a:spcPct val="155000"/>
              </a:lnSpc>
              <a:spcBef>
                <a:spcPct val="0"/>
              </a:spcBef>
            </a:pPr>
            <a:r>
              <a:rPr altLang="en-US" b="1" dirty="0"/>
              <a:t>Intra-membranous ossification </a:t>
            </a:r>
            <a:r>
              <a:rPr altLang="en-US" dirty="0"/>
              <a:t>is the simpler of the two methods.</a:t>
            </a:r>
          </a:p>
          <a:p>
            <a:pPr lvl="1">
              <a:lnSpc>
                <a:spcPct val="155000"/>
              </a:lnSpc>
              <a:spcBef>
                <a:spcPct val="0"/>
              </a:spcBef>
            </a:pPr>
            <a:r>
              <a:rPr altLang="en-US" dirty="0"/>
              <a:t>It is used in forming the </a:t>
            </a:r>
            <a:r>
              <a:rPr altLang="en-US" dirty="0">
                <a:solidFill>
                  <a:srgbClr val="C00000"/>
                </a:solidFill>
              </a:rPr>
              <a:t>flat bones of the skull, mandible, and clavicle.</a:t>
            </a:r>
          </a:p>
          <a:p>
            <a:pPr lvl="1">
              <a:lnSpc>
                <a:spcPct val="155000"/>
              </a:lnSpc>
              <a:spcBef>
                <a:spcPct val="0"/>
              </a:spcBef>
            </a:pPr>
            <a:r>
              <a:rPr altLang="en-US" dirty="0"/>
              <a:t>Bone forms from mesenchymal cells that develop within a membrane – </a:t>
            </a:r>
            <a:r>
              <a:rPr altLang="en-US" i="1" dirty="0"/>
              <a:t>without going through a cartilage stage</a:t>
            </a:r>
            <a:r>
              <a:rPr altLang="en-US" dirty="0"/>
              <a:t> (recall that mesenchyme is the tissue from which almost all other C.T. develop.)</a:t>
            </a:r>
          </a:p>
          <a:p>
            <a:pPr lvl="1">
              <a:lnSpc>
                <a:spcPct val="155000"/>
              </a:lnSpc>
              <a:spcBef>
                <a:spcPct val="0"/>
              </a:spcBef>
            </a:pPr>
            <a:r>
              <a:rPr altLang="en-US" dirty="0"/>
              <a:t>Many ossification centers.</a:t>
            </a:r>
          </a:p>
          <a:p>
            <a:pPr lvl="2">
              <a:lnSpc>
                <a:spcPct val="155000"/>
              </a:lnSpc>
              <a:spcBef>
                <a:spcPct val="0"/>
              </a:spcBef>
            </a:pPr>
            <a:endParaRPr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fontAlgn="auto">
              <a:spcAft>
                <a:spcPts val="0"/>
              </a:spcAft>
              <a:defRPr/>
            </a:pPr>
            <a:r>
              <a:rPr smtClean="0"/>
              <a:t>Bone Formation</a:t>
            </a:r>
            <a:endParaRPr/>
          </a:p>
        </p:txBody>
      </p:sp>
      <p:pic>
        <p:nvPicPr>
          <p:cNvPr id="31747" name="Picture 3" descr="pap13_fig_06_0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5900" y="1047750"/>
            <a:ext cx="61722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36867" name="Rectangle 3"/>
          <p:cNvSpPr>
            <a:spLocks noGrp="1" noChangeArrowheads="1"/>
          </p:cNvSpPr>
          <p:nvPr>
            <p:ph idx="1"/>
          </p:nvPr>
        </p:nvSpPr>
        <p:spPr>
          <a:xfrm>
            <a:off x="446088" y="919163"/>
            <a:ext cx="8534400" cy="5791200"/>
          </a:xfrm>
        </p:spPr>
        <p:txBody>
          <a:bodyPr/>
          <a:lstStyle/>
          <a:p>
            <a:pPr>
              <a:spcBef>
                <a:spcPct val="0"/>
              </a:spcBef>
            </a:pPr>
            <a:r>
              <a:rPr altLang="en-US" dirty="0"/>
              <a:t>Endochondral ossification is the method used in the </a:t>
            </a:r>
            <a:r>
              <a:rPr altLang="en-US" dirty="0">
                <a:solidFill>
                  <a:srgbClr val="C00000"/>
                </a:solidFill>
              </a:rPr>
              <a:t>formation of most bones</a:t>
            </a:r>
            <a:r>
              <a:rPr altLang="en-US" dirty="0"/>
              <a:t>, especially long bones.</a:t>
            </a:r>
          </a:p>
          <a:p>
            <a:pPr lvl="1">
              <a:spcBef>
                <a:spcPct val="0"/>
              </a:spcBef>
            </a:pPr>
            <a:r>
              <a:rPr altLang="en-US" dirty="0"/>
              <a:t>It involves </a:t>
            </a:r>
            <a:r>
              <a:rPr altLang="en-US" dirty="0">
                <a:solidFill>
                  <a:srgbClr val="C00000"/>
                </a:solidFill>
              </a:rPr>
              <a:t>replacement of cartilage by bone</a:t>
            </a:r>
            <a:r>
              <a:rPr altLang="en-US" dirty="0"/>
              <a:t>.</a:t>
            </a:r>
          </a:p>
          <a:p>
            <a:pPr lvl="1">
              <a:spcBef>
                <a:spcPct val="0"/>
              </a:spcBef>
            </a:pPr>
            <a:r>
              <a:rPr altLang="en-US" dirty="0"/>
              <a:t>There are one primary and two secondary centers of growth.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fontAlgn="auto">
              <a:spcAft>
                <a:spcPts val="0"/>
              </a:spcAft>
              <a:defRPr/>
            </a:pPr>
            <a:r>
              <a:rPr smtClean="0"/>
              <a:t>Bone Formation</a:t>
            </a:r>
            <a:endParaRPr/>
          </a:p>
        </p:txBody>
      </p:sp>
      <p:pic>
        <p:nvPicPr>
          <p:cNvPr id="37891" name="Picture 3" descr="pap13_fig_06_06.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762"/>
          <a:stretch>
            <a:fillRect/>
          </a:stretch>
        </p:blipFill>
        <p:spPr bwMode="auto">
          <a:xfrm>
            <a:off x="1547813" y="973138"/>
            <a:ext cx="604837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45059" name="Rectangle 3"/>
          <p:cNvSpPr>
            <a:spLocks noGrp="1" noChangeArrowheads="1"/>
          </p:cNvSpPr>
          <p:nvPr>
            <p:ph idx="1"/>
          </p:nvPr>
        </p:nvSpPr>
        <p:spPr>
          <a:xfrm>
            <a:off x="382588" y="844550"/>
            <a:ext cx="8534400" cy="5791200"/>
          </a:xfrm>
        </p:spPr>
        <p:txBody>
          <a:bodyPr/>
          <a:lstStyle/>
          <a:p>
            <a:pPr>
              <a:spcBef>
                <a:spcPct val="0"/>
              </a:spcBef>
            </a:pPr>
            <a:r>
              <a:rPr altLang="en-US"/>
              <a:t>Ossification contributing to bone length is usually complete by 18-21 years of age.</a:t>
            </a:r>
          </a:p>
          <a:p>
            <a:pPr>
              <a:spcBef>
                <a:spcPct val="0"/>
              </a:spcBef>
            </a:pPr>
            <a:r>
              <a:rPr altLang="en-US"/>
              <a:t>Bones can still continue to thicken and are capable of repair even after the epiphyseal growth plates have closed.</a:t>
            </a:r>
          </a:p>
        </p:txBody>
      </p:sp>
      <p:pic>
        <p:nvPicPr>
          <p:cNvPr id="45060" name="Picture 4" descr="pap13_fig_06_07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575" y="3609975"/>
            <a:ext cx="47688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46083" name="Rectangle 3"/>
          <p:cNvSpPr>
            <a:spLocks noGrp="1" noChangeArrowheads="1"/>
          </p:cNvSpPr>
          <p:nvPr>
            <p:ph idx="1"/>
          </p:nvPr>
        </p:nvSpPr>
        <p:spPr>
          <a:xfrm>
            <a:off x="446088" y="919163"/>
            <a:ext cx="8534400" cy="5791200"/>
          </a:xfrm>
        </p:spPr>
        <p:txBody>
          <a:bodyPr/>
          <a:lstStyle/>
          <a:p>
            <a:pPr>
              <a:spcBef>
                <a:spcPct val="0"/>
              </a:spcBef>
            </a:pPr>
            <a:r>
              <a:rPr altLang="en-US" dirty="0"/>
              <a:t>Human growth hormone is one of the body’s many anabolic hormones. Among other things, its secretion will stimulate bone growth, muscle growth, loss of fat, and increased glucose output in the liver</a:t>
            </a:r>
            <a:r>
              <a:rPr altLang="en-US" dirty="0" smtClean="0"/>
              <a:t>.</a:t>
            </a:r>
            <a:endParaRPr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fontAlgn="auto">
              <a:spcAft>
                <a:spcPts val="0"/>
              </a:spcAft>
              <a:defRPr/>
            </a:pPr>
            <a:r>
              <a:rPr smtClean="0"/>
              <a:t>Bone Formation</a:t>
            </a:r>
            <a:endParaRPr/>
          </a:p>
        </p:txBody>
      </p:sp>
      <p:sp>
        <p:nvSpPr>
          <p:cNvPr id="46083" name="Rectangle 3"/>
          <p:cNvSpPr>
            <a:spLocks noGrp="1" noChangeArrowheads="1"/>
          </p:cNvSpPr>
          <p:nvPr>
            <p:ph idx="1"/>
          </p:nvPr>
        </p:nvSpPr>
        <p:spPr>
          <a:xfrm>
            <a:off x="446088" y="919163"/>
            <a:ext cx="8534400" cy="5791200"/>
          </a:xfrm>
        </p:spPr>
        <p:txBody>
          <a:bodyPr/>
          <a:lstStyle/>
          <a:p>
            <a:pPr>
              <a:spcBef>
                <a:spcPct val="0"/>
              </a:spcBef>
            </a:pPr>
            <a:r>
              <a:rPr altLang="en-US" dirty="0" smtClean="0"/>
              <a:t>The use of growth hormone has been increasing in popularity among athletes due to the numerous “benefits” associated with its use; side effects are often not thought of when young athletes use these drugs.</a:t>
            </a:r>
            <a:endParaRPr altLang="en-US" dirty="0"/>
          </a:p>
        </p:txBody>
      </p:sp>
      <p:sp>
        <p:nvSpPr>
          <p:cNvPr id="2" name="Rectangle 1"/>
          <p:cNvSpPr/>
          <p:nvPr/>
        </p:nvSpPr>
        <p:spPr>
          <a:xfrm>
            <a:off x="569742" y="3843495"/>
            <a:ext cx="4572000" cy="830997"/>
          </a:xfrm>
          <a:prstGeom prst="rect">
            <a:avLst/>
          </a:prstGeom>
        </p:spPr>
        <p:txBody>
          <a:bodyPr>
            <a:spAutoFit/>
          </a:bodyPr>
          <a:lstStyle/>
          <a:p>
            <a:r>
              <a:rPr lang="en-US" dirty="0" smtClean="0">
                <a:hlinkClick r:id="rId3"/>
              </a:rPr>
              <a:t>HGH (Human Growth Hormone) TRUTHS &amp; MYTHS! </a:t>
            </a:r>
            <a:endParaRPr lang="en-US" dirty="0"/>
          </a:p>
        </p:txBody>
      </p:sp>
      <p:sp>
        <p:nvSpPr>
          <p:cNvPr id="3" name="Rectangle 2"/>
          <p:cNvSpPr/>
          <p:nvPr/>
        </p:nvSpPr>
        <p:spPr>
          <a:xfrm>
            <a:off x="4142936" y="4919008"/>
            <a:ext cx="4572000" cy="1938992"/>
          </a:xfrm>
          <a:prstGeom prst="rect">
            <a:avLst/>
          </a:prstGeom>
        </p:spPr>
        <p:txBody>
          <a:bodyPr>
            <a:spAutoFit/>
          </a:bodyPr>
          <a:lstStyle/>
          <a:p>
            <a:r>
              <a:rPr lang="en-US" dirty="0" smtClean="0">
                <a:hlinkClick r:id="rId4"/>
              </a:rPr>
              <a:t>http://www.faniq.com/blog/NFL-starter-claims-HGH-use-is-rampant-in-the-league-Blog-65748</a:t>
            </a:r>
            <a:endParaRPr lang="en-US" dirty="0" smtClean="0"/>
          </a:p>
          <a:p>
            <a:endParaRPr lang="en-US" dirty="0"/>
          </a:p>
        </p:txBody>
      </p:sp>
    </p:spTree>
    <p:extLst>
      <p:ext uri="{BB962C8B-B14F-4D97-AF65-F5344CB8AC3E}">
        <p14:creationId xmlns:p14="http://schemas.microsoft.com/office/powerpoint/2010/main" val="1784643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wrap="square" numCol="1" anchorCtr="0" compatLnSpc="1">
            <a:prstTxWarp prst="textNoShape">
              <a:avLst/>
            </a:prstTxWarp>
          </a:bodyPr>
          <a:lstStyle/>
          <a:p>
            <a:r>
              <a:rPr altLang="en-US" smtClean="0"/>
              <a:t>Bone Formation</a:t>
            </a:r>
            <a:br>
              <a:rPr altLang="en-US" smtClean="0"/>
            </a:br>
            <a:r>
              <a:rPr altLang="en-US" sz="2800" i="1" smtClean="0"/>
              <a:t>Interactions Animation</a:t>
            </a:r>
            <a:endParaRPr altLang="en-US" sz="2800" i="1" smtClean="0">
              <a:latin typeface="Sylfaen" pitchFamily="18" charset="0"/>
            </a:endParaRPr>
          </a:p>
        </p:txBody>
      </p:sp>
      <p:sp>
        <p:nvSpPr>
          <p:cNvPr id="47107" name="Rectangle 3"/>
          <p:cNvSpPr>
            <a:spLocks noGrp="1" noChangeArrowheads="1"/>
          </p:cNvSpPr>
          <p:nvPr>
            <p:ph type="body" idx="1"/>
          </p:nvPr>
        </p:nvSpPr>
        <p:spPr>
          <a:xfrm>
            <a:off x="304800" y="1220788"/>
            <a:ext cx="8534400" cy="741362"/>
          </a:xfrm>
        </p:spPr>
        <p:txBody>
          <a:bodyPr/>
          <a:lstStyle/>
          <a:p>
            <a:pPr>
              <a:lnSpc>
                <a:spcPct val="135000"/>
              </a:lnSpc>
              <a:spcBef>
                <a:spcPct val="0"/>
              </a:spcBef>
            </a:pPr>
            <a:r>
              <a:rPr altLang="en-US">
                <a:hlinkClick r:id="rId2"/>
              </a:rPr>
              <a:t>Bone Formation</a:t>
            </a:r>
            <a:endParaRPr altLang="en-US"/>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b="543"/>
          <a:stretch>
            <a:fillRect/>
          </a:stretch>
        </p:blipFill>
        <p:spPr bwMode="auto">
          <a:xfrm>
            <a:off x="1471613" y="2028825"/>
            <a:ext cx="6200775"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4"/>
          <p:cNvSpPr txBox="1">
            <a:spLocks noChangeArrowheads="1"/>
          </p:cNvSpPr>
          <p:nvPr/>
        </p:nvSpPr>
        <p:spPr bwMode="auto">
          <a:xfrm>
            <a:off x="430213" y="5997575"/>
            <a:ext cx="8283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a:lnSpc>
                <a:spcPct val="90000"/>
              </a:lnSpc>
              <a:spcBef>
                <a:spcPct val="20000"/>
              </a:spcBef>
              <a:buClr>
                <a:schemeClr val="hlink"/>
              </a:buClr>
              <a:buSzPct val="55000"/>
              <a:buFont typeface="Wingdings" pitchFamily="2" charset="2"/>
              <a:buNone/>
            </a:pPr>
            <a:r>
              <a:rPr lang="en-US" altLang="en-US" sz="1800" b="1">
                <a:latin typeface="Bookman Old Style" pitchFamily="18" charset="0"/>
              </a:rPr>
              <a:t>You must be connected to the internet to run this animation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pPr fontAlgn="auto">
              <a:spcAft>
                <a:spcPts val="0"/>
              </a:spcAft>
              <a:defRPr/>
            </a:pPr>
            <a:r>
              <a:rPr dirty="0" smtClean="0"/>
              <a:t>Bone Growth and Remodeling</a:t>
            </a:r>
          </a:p>
        </p:txBody>
      </p:sp>
      <p:sp>
        <p:nvSpPr>
          <p:cNvPr id="48131" name="Rectangle 3"/>
          <p:cNvSpPr>
            <a:spLocks noGrp="1" noChangeArrowheads="1"/>
          </p:cNvSpPr>
          <p:nvPr>
            <p:ph type="body" idx="1"/>
          </p:nvPr>
        </p:nvSpPr>
        <p:spPr>
          <a:xfrm>
            <a:off x="446088" y="919163"/>
            <a:ext cx="8534400" cy="5791200"/>
          </a:xfrm>
        </p:spPr>
        <p:txBody>
          <a:bodyPr/>
          <a:lstStyle/>
          <a:p>
            <a:pPr>
              <a:spcBef>
                <a:spcPct val="0"/>
              </a:spcBef>
            </a:pPr>
            <a:r>
              <a:rPr altLang="en-US" dirty="0"/>
              <a:t>A balance must exist between the actions of osteoclasts and osteoblasts.</a:t>
            </a:r>
          </a:p>
          <a:p>
            <a:pPr lvl="1">
              <a:spcBef>
                <a:spcPct val="0"/>
              </a:spcBef>
            </a:pPr>
            <a:r>
              <a:rPr altLang="en-US" dirty="0"/>
              <a:t>If too much new tissue is formed, the bones become abnormally thick and heavy (acromegaly).</a:t>
            </a:r>
          </a:p>
          <a:p>
            <a:pPr lvl="1">
              <a:spcBef>
                <a:spcPct val="0"/>
              </a:spcBef>
            </a:pPr>
            <a:r>
              <a:rPr altLang="en-US" dirty="0"/>
              <a:t>Excessive loss of calcium weakens the bones, as occurs in osteoporosis.</a:t>
            </a:r>
          </a:p>
          <a:p>
            <a:pPr lvl="1">
              <a:spcBef>
                <a:spcPct val="0"/>
              </a:spcBef>
            </a:pPr>
            <a:r>
              <a:rPr altLang="en-US" dirty="0"/>
              <a:t>They may also become too “soft”, as seen in the bone diseases rickets and </a:t>
            </a:r>
            <a:r>
              <a:rPr altLang="en-US" dirty="0" err="1"/>
              <a:t>osteomalacia</a:t>
            </a:r>
            <a:r>
              <a:rPr altLang="en-US" dirty="0"/>
              <a:t>.</a:t>
            </a:r>
          </a:p>
        </p:txBody>
      </p:sp>
      <p:sp>
        <p:nvSpPr>
          <p:cNvPr id="4" name="Rounded Rectangular Callout 3"/>
          <p:cNvSpPr/>
          <p:nvPr/>
        </p:nvSpPr>
        <p:spPr>
          <a:xfrm>
            <a:off x="3168869" y="1535239"/>
            <a:ext cx="5849007" cy="1113367"/>
          </a:xfrm>
          <a:prstGeom prst="wedgeRoundRectCallout">
            <a:avLst>
              <a:gd name="adj1" fmla="val -53886"/>
              <a:gd name="adj2" fmla="val -1553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B/w compact &amp; spongy remodeling, any </a:t>
            </a:r>
            <a:r>
              <a:rPr lang="en-US" dirty="0" smtClean="0">
                <a:solidFill>
                  <a:schemeClr val="tx1"/>
                </a:solidFill>
              </a:rPr>
              <a:t>idea </a:t>
            </a:r>
            <a:r>
              <a:rPr lang="en-US" dirty="0" smtClean="0">
                <a:solidFill>
                  <a:schemeClr val="tx1"/>
                </a:solidFill>
              </a:rPr>
              <a:t>which takes longer? Why?</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925"/>
            <a:ext cx="3721100" cy="792163"/>
          </a:xfrm>
          <a:prstGeom prst="rect">
            <a:avLst/>
          </a:prstGeom>
        </p:spPr>
        <p:txBody>
          <a:bodyPr anchor="ctr"/>
          <a:lstStyle/>
          <a:p>
            <a:pPr algn="ctr" eaLnBrk="0" hangingPunct="0">
              <a:defRPr/>
            </a:pP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Many </a:t>
            </a:r>
            <a:r>
              <a:rPr lang="en-US" spc="-100" dirty="0" err="1" smtClean="0">
                <a:solidFill>
                  <a:prstClr val="white">
                    <a:lumMod val="65000"/>
                  </a:prstClr>
                </a:solidFill>
                <a:effectLst>
                  <a:outerShdw blurRad="38100" dist="38100" dir="2700000" algn="tl">
                    <a:srgbClr val="000000">
                      <a:alpha val="43137"/>
                    </a:srgbClr>
                  </a:outerShdw>
                </a:effectLst>
                <a:latin typeface="Blackadder ITC" pitchFamily="82" charset="0"/>
              </a:rPr>
              <a:t>achondroplasic</a:t>
            </a: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 patients undergo limb-</a:t>
            </a:r>
            <a:r>
              <a:rPr lang="en-US" spc="-100" dirty="0" err="1" smtClean="0">
                <a:solidFill>
                  <a:prstClr val="white">
                    <a:lumMod val="65000"/>
                  </a:prstClr>
                </a:solidFill>
                <a:effectLst>
                  <a:outerShdw blurRad="38100" dist="38100" dir="2700000" algn="tl">
                    <a:srgbClr val="000000">
                      <a:alpha val="43137"/>
                    </a:srgbClr>
                  </a:outerShdw>
                </a:effectLst>
                <a:latin typeface="Blackadder ITC" pitchFamily="82" charset="0"/>
              </a:rPr>
              <a:t>lenghtening</a:t>
            </a: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 surgeries</a:t>
            </a:r>
            <a:endParaRPr lang="en-US" spc="-100" dirty="0">
              <a:solidFill>
                <a:prstClr val="white">
                  <a:lumMod val="65000"/>
                </a:prstClr>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87799"/>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Hormonal Abnormalities that effect height</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586069" y="1564103"/>
            <a:ext cx="4323812" cy="3279628"/>
          </a:xfrm>
          <a:prstGeom prst="wedgeRoundRectCallout">
            <a:avLst>
              <a:gd name="adj1" fmla="val -5355"/>
              <a:gd name="adj2" fmla="val 6964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smtClean="0">
                <a:solidFill>
                  <a:prstClr val="black"/>
                </a:solidFill>
                <a:effectLst>
                  <a:outerShdw blurRad="38100" dist="38100" dir="2700000" algn="tl">
                    <a:srgbClr val="000000">
                      <a:alpha val="43137"/>
                    </a:srgbClr>
                  </a:outerShdw>
                </a:effectLst>
              </a:rPr>
              <a:t>Various conditions result from over and </a:t>
            </a:r>
            <a:r>
              <a:rPr lang="en-US" sz="1800" dirty="0" err="1" smtClean="0">
                <a:solidFill>
                  <a:prstClr val="black"/>
                </a:solidFill>
                <a:effectLst>
                  <a:outerShdw blurRad="38100" dist="38100" dir="2700000" algn="tl">
                    <a:srgbClr val="000000">
                      <a:alpha val="43137"/>
                    </a:srgbClr>
                  </a:outerShdw>
                </a:effectLst>
              </a:rPr>
              <a:t>undersecretion</a:t>
            </a:r>
            <a:r>
              <a:rPr lang="en-US" sz="1800" dirty="0" smtClean="0">
                <a:solidFill>
                  <a:prstClr val="black"/>
                </a:solidFill>
                <a:effectLst>
                  <a:outerShdw blurRad="38100" dist="38100" dir="2700000" algn="tl">
                    <a:srgbClr val="000000">
                      <a:alpha val="43137"/>
                    </a:srgbClr>
                  </a:outerShdw>
                </a:effectLst>
              </a:rPr>
              <a:t> of HGH:</a:t>
            </a:r>
          </a:p>
          <a:p>
            <a:pPr algn="ctr">
              <a:defRPr/>
            </a:pPr>
            <a:endParaRPr lang="en-US" sz="1800" dirty="0" smtClean="0">
              <a:solidFill>
                <a:prstClr val="black"/>
              </a:solidFill>
              <a:effectLst>
                <a:outerShdw blurRad="38100" dist="38100" dir="2700000" algn="tl">
                  <a:srgbClr val="000000">
                    <a:alpha val="43137"/>
                  </a:srgbClr>
                </a:outerShdw>
              </a:effectLst>
            </a:endParaRPr>
          </a:p>
          <a:p>
            <a:pPr algn="ctr">
              <a:defRPr/>
            </a:pPr>
            <a:r>
              <a:rPr lang="en-US" sz="1800" b="1" dirty="0" err="1" smtClean="0">
                <a:solidFill>
                  <a:prstClr val="black"/>
                </a:solidFill>
                <a:effectLst>
                  <a:outerShdw blurRad="38100" dist="38100" dir="2700000" algn="tl">
                    <a:srgbClr val="000000">
                      <a:alpha val="43137"/>
                    </a:srgbClr>
                  </a:outerShdw>
                </a:effectLst>
              </a:rPr>
              <a:t>Giantism</a:t>
            </a:r>
            <a:r>
              <a:rPr lang="en-US" sz="1800" dirty="0" smtClean="0">
                <a:solidFill>
                  <a:prstClr val="black"/>
                </a:solidFill>
                <a:effectLst>
                  <a:outerShdw blurRad="38100" dist="38100" dir="2700000" algn="tl">
                    <a:srgbClr val="000000">
                      <a:alpha val="43137"/>
                    </a:srgbClr>
                  </a:outerShdw>
                </a:effectLst>
              </a:rPr>
              <a:t>:</a:t>
            </a:r>
            <a:r>
              <a:rPr lang="en-US" sz="1800" dirty="0" smtClean="0">
                <a:solidFill>
                  <a:prstClr val="black"/>
                </a:solidFill>
              </a:rPr>
              <a:t> </a:t>
            </a:r>
            <a:r>
              <a:rPr lang="en-US" sz="1800" dirty="0" err="1" smtClean="0">
                <a:solidFill>
                  <a:prstClr val="black"/>
                </a:solidFill>
              </a:rPr>
              <a:t>oversecretion</a:t>
            </a:r>
            <a:r>
              <a:rPr lang="en-US" sz="1800" dirty="0" smtClean="0">
                <a:solidFill>
                  <a:prstClr val="black"/>
                </a:solidFill>
              </a:rPr>
              <a:t> during childhood</a:t>
            </a:r>
          </a:p>
          <a:p>
            <a:pPr algn="ctr">
              <a:defRPr/>
            </a:pPr>
            <a:r>
              <a:rPr lang="en-US" sz="1800" b="1" dirty="0" smtClean="0">
                <a:solidFill>
                  <a:prstClr val="black"/>
                </a:solidFill>
                <a:effectLst>
                  <a:outerShdw blurRad="38100" dist="38100" dir="2700000" algn="tl">
                    <a:srgbClr val="000000">
                      <a:alpha val="43137"/>
                    </a:srgbClr>
                  </a:outerShdw>
                </a:effectLst>
              </a:rPr>
              <a:t>Pituitary dwarfism</a:t>
            </a:r>
            <a:r>
              <a:rPr lang="en-US" sz="1800" dirty="0" smtClean="0">
                <a:solidFill>
                  <a:prstClr val="black"/>
                </a:solidFill>
              </a:rPr>
              <a:t>: </a:t>
            </a:r>
            <a:r>
              <a:rPr lang="en-US" sz="1800" dirty="0" err="1" smtClean="0">
                <a:solidFill>
                  <a:prstClr val="black"/>
                </a:solidFill>
              </a:rPr>
              <a:t>undersecretion</a:t>
            </a:r>
            <a:r>
              <a:rPr lang="en-US" sz="1800" dirty="0" smtClean="0">
                <a:solidFill>
                  <a:prstClr val="black"/>
                </a:solidFill>
              </a:rPr>
              <a:t> during childhood</a:t>
            </a:r>
          </a:p>
          <a:p>
            <a:pPr algn="ctr">
              <a:defRPr/>
            </a:pPr>
            <a:r>
              <a:rPr lang="en-US" sz="1800" b="1" dirty="0" smtClean="0">
                <a:solidFill>
                  <a:prstClr val="black"/>
                </a:solidFill>
                <a:effectLst>
                  <a:outerShdw blurRad="38100" dist="38100" dir="2700000" algn="tl">
                    <a:srgbClr val="000000">
                      <a:alpha val="43137"/>
                    </a:srgbClr>
                  </a:outerShdw>
                </a:effectLst>
              </a:rPr>
              <a:t>Acromegaly</a:t>
            </a:r>
            <a:r>
              <a:rPr lang="en-US" sz="1800" dirty="0" smtClean="0">
                <a:solidFill>
                  <a:prstClr val="black"/>
                </a:solidFill>
                <a:effectLst>
                  <a:outerShdw blurRad="38100" dist="38100" dir="2700000" algn="tl">
                    <a:srgbClr val="000000">
                      <a:alpha val="43137"/>
                    </a:srgbClr>
                  </a:outerShdw>
                </a:effectLst>
              </a:rPr>
              <a:t>: </a:t>
            </a:r>
            <a:r>
              <a:rPr lang="en-US" sz="1800" dirty="0" err="1" smtClean="0">
                <a:solidFill>
                  <a:prstClr val="black"/>
                </a:solidFill>
              </a:rPr>
              <a:t>oversecretion</a:t>
            </a:r>
            <a:r>
              <a:rPr lang="en-US" sz="1800" dirty="0" smtClean="0">
                <a:solidFill>
                  <a:prstClr val="black"/>
                </a:solidFill>
              </a:rPr>
              <a:t> during adulthood</a:t>
            </a:r>
          </a:p>
          <a:p>
            <a:pPr algn="ctr">
              <a:defRPr/>
            </a:pPr>
            <a:r>
              <a:rPr lang="en-US" sz="1800" b="1" dirty="0" err="1" smtClean="0">
                <a:solidFill>
                  <a:prstClr val="black"/>
                </a:solidFill>
                <a:effectLst>
                  <a:outerShdw blurRad="38100" dist="38100" dir="2700000" algn="tl">
                    <a:srgbClr val="000000">
                      <a:alpha val="43137"/>
                    </a:srgbClr>
                  </a:outerShdw>
                </a:effectLst>
              </a:rPr>
              <a:t>Achondroplasia</a:t>
            </a:r>
            <a:r>
              <a:rPr lang="en-US" sz="1800" dirty="0" smtClean="0">
                <a:solidFill>
                  <a:prstClr val="black"/>
                </a:solidFill>
              </a:rPr>
              <a:t>: conversion of cartilage to bone is abnormal</a:t>
            </a:r>
            <a:endParaRPr lang="en-US" sz="1800" dirty="0">
              <a:solidFill>
                <a:prstClr val="black"/>
              </a:solidFill>
            </a:endParaRPr>
          </a:p>
          <a:p>
            <a:pPr algn="ctr">
              <a:defRPr/>
            </a:pPr>
            <a:endParaRPr lang="en-US" sz="1800" dirty="0">
              <a:solidFill>
                <a:prstClr val="black"/>
              </a:solidFill>
              <a:effectLst>
                <a:outerShdw blurRad="38100" dist="38100" dir="2700000" algn="tl">
                  <a:srgbClr val="000000">
                    <a:alpha val="43137"/>
                  </a:srgbClr>
                </a:outerShdw>
              </a:effectLst>
            </a:endParaRPr>
          </a:p>
        </p:txBody>
      </p:sp>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81" y="1040814"/>
            <a:ext cx="2963154" cy="4326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58" y="1810352"/>
            <a:ext cx="4184877" cy="278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81" y="785568"/>
            <a:ext cx="3146953" cy="4836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266" y="1616857"/>
            <a:ext cx="4066556" cy="274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68" y="1764632"/>
            <a:ext cx="4125375" cy="309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808892" y="4843731"/>
            <a:ext cx="4199206" cy="778534"/>
          </a:xfrm>
          <a:prstGeom prst="wedgeRoundRectCallout">
            <a:avLst>
              <a:gd name="adj1" fmla="val -27031"/>
              <a:gd name="adj2" fmla="val -136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lumMod val="95000"/>
                    <a:lumOff val="5000"/>
                  </a:schemeClr>
                </a:solidFill>
              </a:rPr>
              <a:t>Recognize me? Which condition do I exhibit?</a:t>
            </a:r>
            <a:endParaRPr lang="en-US" sz="1800" dirty="0">
              <a:solidFill>
                <a:schemeClr val="tx1">
                  <a:lumMod val="95000"/>
                  <a:lumOff val="5000"/>
                </a:schemeClr>
              </a:solidFill>
            </a:endParaRPr>
          </a:p>
        </p:txBody>
      </p:sp>
      <p:pic>
        <p:nvPicPr>
          <p:cNvPr id="1443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266" y="783880"/>
            <a:ext cx="38004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892" y="1240615"/>
            <a:ext cx="3169653" cy="387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ular Callout 20"/>
          <p:cNvSpPr/>
          <p:nvPr/>
        </p:nvSpPr>
        <p:spPr>
          <a:xfrm>
            <a:off x="519653" y="1005783"/>
            <a:ext cx="4199206" cy="778534"/>
          </a:xfrm>
          <a:prstGeom prst="wedgeRoundRectCallout">
            <a:avLst>
              <a:gd name="adj1" fmla="val -25021"/>
              <a:gd name="adj2" fmla="val 1161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lumMod val="95000"/>
                    <a:lumOff val="5000"/>
                  </a:schemeClr>
                </a:solidFill>
              </a:rPr>
              <a:t>Recognize me? Which condition do I exhibit?</a:t>
            </a:r>
            <a:endParaRPr lang="en-US" sz="1800" dirty="0">
              <a:solidFill>
                <a:schemeClr val="tx1">
                  <a:lumMod val="95000"/>
                  <a:lumOff val="5000"/>
                </a:schemeClr>
              </a:solidFill>
            </a:endParaRPr>
          </a:p>
        </p:txBody>
      </p:sp>
      <p:pic>
        <p:nvPicPr>
          <p:cNvPr id="14439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086" y="1408934"/>
            <a:ext cx="4479773" cy="447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ular Callout 21"/>
          <p:cNvSpPr/>
          <p:nvPr/>
        </p:nvSpPr>
        <p:spPr>
          <a:xfrm>
            <a:off x="4168726" y="5748630"/>
            <a:ext cx="4199206" cy="778534"/>
          </a:xfrm>
          <a:prstGeom prst="wedgeRoundRectCallout">
            <a:avLst>
              <a:gd name="adj1" fmla="val -49812"/>
              <a:gd name="adj2" fmla="val -1133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lumMod val="95000"/>
                    <a:lumOff val="5000"/>
                  </a:schemeClr>
                </a:solidFill>
              </a:rPr>
              <a:t>This is a 3 month old with </a:t>
            </a:r>
            <a:r>
              <a:rPr lang="en-US" sz="1800" dirty="0" err="1" smtClean="0">
                <a:solidFill>
                  <a:schemeClr val="tx1">
                    <a:lumMod val="95000"/>
                    <a:lumOff val="5000"/>
                  </a:schemeClr>
                </a:solidFill>
              </a:rPr>
              <a:t>Achondroplasia</a:t>
            </a:r>
            <a:r>
              <a:rPr lang="en-US" sz="1800" dirty="0" smtClean="0">
                <a:solidFill>
                  <a:schemeClr val="tx1">
                    <a:lumMod val="95000"/>
                    <a:lumOff val="5000"/>
                  </a:schemeClr>
                </a:solidFill>
              </a:rPr>
              <a:t>…</a:t>
            </a:r>
            <a:endParaRPr lang="en-US" sz="1800" dirty="0">
              <a:solidFill>
                <a:schemeClr val="tx1">
                  <a:lumMod val="95000"/>
                  <a:lumOff val="5000"/>
                </a:schemeClr>
              </a:solidFill>
            </a:endParaRPr>
          </a:p>
        </p:txBody>
      </p:sp>
    </p:spTree>
    <p:extLst>
      <p:ext uri="{BB962C8B-B14F-4D97-AF65-F5344CB8AC3E}">
        <p14:creationId xmlns:p14="http://schemas.microsoft.com/office/powerpoint/2010/main" val="1956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fade">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389"/>
                                        </p:tgtEl>
                                        <p:attrNameLst>
                                          <p:attrName>style.visibility</p:attrName>
                                        </p:attrNameLst>
                                      </p:cBhvr>
                                      <p:to>
                                        <p:strVal val="visible"/>
                                      </p:to>
                                    </p:set>
                                    <p:animEffect transition="in" filter="fade">
                                      <p:cBhvr>
                                        <p:cTn id="12" dur="500"/>
                                        <p:tgtEl>
                                          <p:spTgt spid="144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388"/>
                                        </p:tgtEl>
                                        <p:attrNameLst>
                                          <p:attrName>style.visibility</p:attrName>
                                        </p:attrNameLst>
                                      </p:cBhvr>
                                      <p:to>
                                        <p:strVal val="visible"/>
                                      </p:to>
                                    </p:set>
                                    <p:animEffect transition="in" filter="fade">
                                      <p:cBhvr>
                                        <p:cTn id="17" dur="500"/>
                                        <p:tgtEl>
                                          <p:spTgt spid="1443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387"/>
                                        </p:tgtEl>
                                        <p:attrNameLst>
                                          <p:attrName>style.visibility</p:attrName>
                                        </p:attrNameLst>
                                      </p:cBhvr>
                                      <p:to>
                                        <p:strVal val="visible"/>
                                      </p:to>
                                    </p:set>
                                    <p:animEffect transition="in" filter="fade">
                                      <p:cBhvr>
                                        <p:cTn id="22" dur="500"/>
                                        <p:tgtEl>
                                          <p:spTgt spid="1443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4390"/>
                                        </p:tgtEl>
                                        <p:attrNameLst>
                                          <p:attrName>style.visibility</p:attrName>
                                        </p:attrNameLst>
                                      </p:cBhvr>
                                      <p:to>
                                        <p:strVal val="visible"/>
                                      </p:to>
                                    </p:set>
                                    <p:animEffect transition="in" filter="fade">
                                      <p:cBhvr>
                                        <p:cTn id="32" dur="500"/>
                                        <p:tgtEl>
                                          <p:spTgt spid="1443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4394"/>
                                        </p:tgtEl>
                                        <p:attrNameLst>
                                          <p:attrName>style.visibility</p:attrName>
                                        </p:attrNameLst>
                                      </p:cBhvr>
                                      <p:to>
                                        <p:strVal val="visible"/>
                                      </p:to>
                                    </p:set>
                                    <p:animEffect transition="in" filter="fade">
                                      <p:cBhvr>
                                        <p:cTn id="42" dur="500"/>
                                        <p:tgtEl>
                                          <p:spTgt spid="14439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4392"/>
                                        </p:tgtEl>
                                        <p:attrNameLst>
                                          <p:attrName>style.visibility</p:attrName>
                                        </p:attrNameLst>
                                      </p:cBhvr>
                                      <p:to>
                                        <p:strVal val="visible"/>
                                      </p:to>
                                    </p:set>
                                    <p:animEffect transition="in" filter="fade">
                                      <p:cBhvr>
                                        <p:cTn id="52" dur="500"/>
                                        <p:tgtEl>
                                          <p:spTgt spid="14439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4391"/>
                                        </p:tgtEl>
                                        <p:attrNameLst>
                                          <p:attrName>style.visibility</p:attrName>
                                        </p:attrNameLst>
                                      </p:cBhvr>
                                      <p:to>
                                        <p:strVal val="visible"/>
                                      </p:to>
                                    </p:set>
                                    <p:animEffect transition="in" filter="fade">
                                      <p:cBhvr>
                                        <p:cTn id="57" dur="500"/>
                                        <p:tgtEl>
                                          <p:spTgt spid="14439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140677" y="919163"/>
            <a:ext cx="8839811" cy="5791200"/>
          </a:xfrm>
        </p:spPr>
        <p:txBody>
          <a:bodyPr/>
          <a:lstStyle/>
          <a:p>
            <a:pPr>
              <a:spcBef>
                <a:spcPct val="0"/>
              </a:spcBef>
            </a:pPr>
            <a:r>
              <a:rPr altLang="en-US" dirty="0"/>
              <a:t>The skeletal system has 6 important functions: </a:t>
            </a:r>
          </a:p>
          <a:p>
            <a:pPr lvl="1">
              <a:spcBef>
                <a:spcPct val="0"/>
              </a:spcBef>
            </a:pPr>
            <a:r>
              <a:rPr altLang="en-US" sz="2400" b="1" dirty="0" smtClean="0">
                <a:solidFill>
                  <a:srgbClr val="C00000"/>
                </a:solidFill>
              </a:rPr>
              <a:t>Store </a:t>
            </a:r>
            <a:r>
              <a:rPr altLang="en-US" sz="2400" b="1" dirty="0">
                <a:solidFill>
                  <a:srgbClr val="C00000"/>
                </a:solidFill>
              </a:rPr>
              <a:t>and release salts </a:t>
            </a:r>
            <a:r>
              <a:rPr altLang="en-US" sz="2400" dirty="0"/>
              <a:t>of calcium and </a:t>
            </a:r>
            <a:r>
              <a:rPr altLang="en-US" sz="2400" dirty="0" smtClean="0"/>
              <a:t>phosphorus (mineral homeostasis)</a:t>
            </a:r>
            <a:endParaRPr altLang="en-US" sz="2400" dirty="0"/>
          </a:p>
          <a:p>
            <a:pPr>
              <a:spcBef>
                <a:spcPct val="0"/>
              </a:spcBef>
            </a:pPr>
            <a:endParaRPr altLang="en-US" dirty="0"/>
          </a:p>
        </p:txBody>
      </p:sp>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351" y="2595908"/>
            <a:ext cx="5337441" cy="3593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7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50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925"/>
            <a:ext cx="3721100" cy="792163"/>
          </a:xfrm>
          <a:prstGeom prst="rect">
            <a:avLst/>
          </a:prstGeom>
        </p:spPr>
        <p:txBody>
          <a:bodyPr anchor="ctr"/>
          <a:lstStyle/>
          <a:p>
            <a:pPr algn="ctr" eaLnBrk="0" hangingPunct="0">
              <a:defRPr/>
            </a:pP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Is this a part of your family history?</a:t>
            </a:r>
            <a:endParaRPr lang="en-US" spc="-100" dirty="0">
              <a:solidFill>
                <a:prstClr val="white">
                  <a:lumMod val="65000"/>
                </a:prstClr>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Osteoporosis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586069" y="1280160"/>
            <a:ext cx="4323812" cy="3615397"/>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effectLst>
                  <a:outerShdw blurRad="38100" dist="38100" dir="2700000" algn="tl">
                    <a:srgbClr val="000000">
                      <a:alpha val="43137"/>
                    </a:srgbClr>
                  </a:outerShdw>
                </a:effectLst>
              </a:rPr>
              <a:t>Bone is living tissue, which is constantly being absorbed and replaced. </a:t>
            </a:r>
            <a:r>
              <a:rPr lang="en-US" sz="2000" b="1" dirty="0">
                <a:solidFill>
                  <a:prstClr val="black"/>
                </a:solidFill>
                <a:effectLst>
                  <a:outerShdw blurRad="38100" dist="38100" dir="2700000" algn="tl">
                    <a:srgbClr val="000000">
                      <a:alpha val="43137"/>
                    </a:srgbClr>
                  </a:outerShdw>
                </a:effectLst>
              </a:rPr>
              <a:t>Osteoporosis</a:t>
            </a:r>
            <a:r>
              <a:rPr lang="en-US" sz="2000" dirty="0">
                <a:solidFill>
                  <a:prstClr val="black"/>
                </a:solidFill>
                <a:effectLst>
                  <a:outerShdw blurRad="38100" dist="38100" dir="2700000" algn="tl">
                    <a:srgbClr val="000000">
                      <a:alpha val="43137"/>
                    </a:srgbClr>
                  </a:outerShdw>
                </a:effectLst>
              </a:rPr>
              <a:t> occurs when the creation of new bone doesn't keep up with the removal of old </a:t>
            </a:r>
            <a:r>
              <a:rPr lang="en-US" sz="2000" dirty="0" smtClean="0">
                <a:solidFill>
                  <a:prstClr val="black"/>
                </a:solidFill>
                <a:effectLst>
                  <a:outerShdw blurRad="38100" dist="38100" dir="2700000" algn="tl">
                    <a:srgbClr val="000000">
                      <a:alpha val="43137"/>
                    </a:srgbClr>
                  </a:outerShdw>
                </a:effectLst>
              </a:rPr>
              <a:t>bone—that is, if calcium (primarily) is being lost through urine, feces and sweat faster than it is absorbed </a:t>
            </a:r>
            <a:r>
              <a:rPr lang="en-US" sz="2000" dirty="0" err="1" smtClean="0">
                <a:solidFill>
                  <a:prstClr val="black"/>
                </a:solidFill>
                <a:effectLst>
                  <a:outerShdw blurRad="38100" dist="38100" dir="2700000" algn="tl">
                    <a:srgbClr val="000000">
                      <a:alpha val="43137"/>
                    </a:srgbClr>
                  </a:outerShdw>
                </a:effectLst>
              </a:rPr>
              <a:t>dietarily</a:t>
            </a:r>
            <a:r>
              <a:rPr lang="en-US" sz="2000" dirty="0" smtClean="0">
                <a:solidFill>
                  <a:prstClr val="black"/>
                </a:solidFill>
                <a:effectLst>
                  <a:outerShdw blurRad="38100" dist="38100" dir="2700000" algn="tl">
                    <a:srgbClr val="000000">
                      <a:alpha val="43137"/>
                    </a:srgbClr>
                  </a:outerShdw>
                </a:effectLst>
              </a:rPr>
              <a:t>.</a:t>
            </a:r>
            <a:endParaRPr lang="en-US" sz="2000" dirty="0">
              <a:solidFill>
                <a:prstClr val="black"/>
              </a:solidFill>
              <a:effectLst>
                <a:outerShdw blurRad="38100" dist="38100" dir="2700000" algn="tl">
                  <a:srgbClr val="000000">
                    <a:alpha val="43137"/>
                  </a:srgbClr>
                </a:outerShdw>
              </a:effectLst>
            </a:endParaRPr>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06" y="783880"/>
            <a:ext cx="3708400" cy="273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06" y="3233738"/>
            <a:ext cx="3886199" cy="264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06" y="1179961"/>
            <a:ext cx="4672525" cy="300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ular Callout 22"/>
          <p:cNvSpPr/>
          <p:nvPr/>
        </p:nvSpPr>
        <p:spPr>
          <a:xfrm>
            <a:off x="4665958" y="926742"/>
            <a:ext cx="4323812" cy="4573725"/>
          </a:xfrm>
          <a:prstGeom prst="wedgeRoundRectCallout">
            <a:avLst>
              <a:gd name="adj1" fmla="val -58062"/>
              <a:gd name="adj2" fmla="val -1130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b="1" dirty="0">
                <a:solidFill>
                  <a:prstClr val="black"/>
                </a:solidFill>
                <a:effectLst>
                  <a:outerShdw blurRad="38100" dist="38100" dir="2700000" algn="tl">
                    <a:srgbClr val="000000">
                      <a:alpha val="43137"/>
                    </a:srgbClr>
                  </a:outerShdw>
                </a:effectLst>
              </a:rPr>
              <a:t>Unchangeable risks</a:t>
            </a:r>
          </a:p>
          <a:p>
            <a:pPr algn="ctr">
              <a:defRPr/>
            </a:pPr>
            <a:endParaRPr lang="en-US" sz="1600" dirty="0">
              <a:solidFill>
                <a:prstClr val="black"/>
              </a:solidFill>
              <a:effectLst>
                <a:outerShdw blurRad="38100" dist="38100" dir="2700000" algn="tl">
                  <a:srgbClr val="000000">
                    <a:alpha val="43137"/>
                  </a:srgbClr>
                </a:outerShdw>
              </a:effectLst>
            </a:endParaRPr>
          </a:p>
          <a:p>
            <a:pPr>
              <a:defRPr/>
            </a:pPr>
            <a:r>
              <a:rPr lang="en-US" sz="1600" dirty="0">
                <a:solidFill>
                  <a:prstClr val="black"/>
                </a:solidFill>
                <a:effectLst>
                  <a:outerShdw blurRad="38100" dist="38100" dir="2700000" algn="tl">
                    <a:srgbClr val="000000">
                      <a:alpha val="43137"/>
                    </a:srgbClr>
                  </a:outerShdw>
                </a:effectLst>
              </a:rPr>
              <a:t>    </a:t>
            </a:r>
            <a:r>
              <a:rPr lang="en-US" sz="1600" b="1" dirty="0">
                <a:solidFill>
                  <a:prstClr val="black"/>
                </a:solidFill>
                <a:effectLst>
                  <a:outerShdw blurRad="38100" dist="38100" dir="2700000" algn="tl">
                    <a:srgbClr val="000000">
                      <a:alpha val="43137"/>
                    </a:srgbClr>
                  </a:outerShdw>
                </a:effectLst>
              </a:rPr>
              <a:t>Your sex. </a:t>
            </a:r>
            <a:r>
              <a:rPr lang="en-US" sz="1600" dirty="0">
                <a:solidFill>
                  <a:prstClr val="black"/>
                </a:solidFill>
              </a:rPr>
              <a:t>Women are much more likely to develop osteoporosis than are men.</a:t>
            </a:r>
          </a:p>
          <a:p>
            <a:pPr>
              <a:defRPr/>
            </a:pPr>
            <a:r>
              <a:rPr lang="en-US" sz="1600" dirty="0">
                <a:solidFill>
                  <a:prstClr val="black"/>
                </a:solidFill>
                <a:effectLst>
                  <a:outerShdw blurRad="38100" dist="38100" dir="2700000" algn="tl">
                    <a:srgbClr val="000000">
                      <a:alpha val="43137"/>
                    </a:srgbClr>
                  </a:outerShdw>
                </a:effectLst>
              </a:rPr>
              <a:t>    </a:t>
            </a:r>
            <a:r>
              <a:rPr lang="en-US" sz="1600" b="1" dirty="0">
                <a:solidFill>
                  <a:prstClr val="black"/>
                </a:solidFill>
                <a:effectLst>
                  <a:outerShdw blurRad="38100" dist="38100" dir="2700000" algn="tl">
                    <a:srgbClr val="000000">
                      <a:alpha val="43137"/>
                    </a:srgbClr>
                  </a:outerShdw>
                </a:effectLst>
              </a:rPr>
              <a:t>Age</a:t>
            </a:r>
            <a:r>
              <a:rPr lang="en-US" sz="1600" dirty="0">
                <a:solidFill>
                  <a:prstClr val="black"/>
                </a:solidFill>
                <a:effectLst>
                  <a:outerShdw blurRad="38100" dist="38100" dir="2700000" algn="tl">
                    <a:srgbClr val="000000">
                      <a:alpha val="43137"/>
                    </a:srgbClr>
                  </a:outerShdw>
                </a:effectLst>
              </a:rPr>
              <a:t>. </a:t>
            </a:r>
            <a:r>
              <a:rPr lang="en-US" sz="1600" dirty="0">
                <a:solidFill>
                  <a:prstClr val="black"/>
                </a:solidFill>
              </a:rPr>
              <a:t>The older you get, the greater your risk of osteoporosis.</a:t>
            </a:r>
          </a:p>
          <a:p>
            <a:pPr>
              <a:defRPr/>
            </a:pPr>
            <a:r>
              <a:rPr lang="en-US" sz="1600" dirty="0">
                <a:solidFill>
                  <a:prstClr val="black"/>
                </a:solidFill>
                <a:effectLst>
                  <a:outerShdw blurRad="38100" dist="38100" dir="2700000" algn="tl">
                    <a:srgbClr val="000000">
                      <a:alpha val="43137"/>
                    </a:srgbClr>
                  </a:outerShdw>
                </a:effectLst>
              </a:rPr>
              <a:t>    </a:t>
            </a:r>
            <a:r>
              <a:rPr lang="en-US" sz="1600" b="1" dirty="0">
                <a:solidFill>
                  <a:prstClr val="black"/>
                </a:solidFill>
                <a:effectLst>
                  <a:outerShdw blurRad="38100" dist="38100" dir="2700000" algn="tl">
                    <a:srgbClr val="000000">
                      <a:alpha val="43137"/>
                    </a:srgbClr>
                  </a:outerShdw>
                </a:effectLst>
              </a:rPr>
              <a:t>Race</a:t>
            </a:r>
            <a:r>
              <a:rPr lang="en-US" sz="1600" dirty="0">
                <a:solidFill>
                  <a:prstClr val="black"/>
                </a:solidFill>
                <a:effectLst>
                  <a:outerShdw blurRad="38100" dist="38100" dir="2700000" algn="tl">
                    <a:srgbClr val="000000">
                      <a:alpha val="43137"/>
                    </a:srgbClr>
                  </a:outerShdw>
                </a:effectLst>
              </a:rPr>
              <a:t>. </a:t>
            </a:r>
            <a:r>
              <a:rPr lang="en-US" sz="1600" dirty="0">
                <a:solidFill>
                  <a:prstClr val="black"/>
                </a:solidFill>
              </a:rPr>
              <a:t>You're at greatest risk of osteoporosis if you're white or of Asian descent.</a:t>
            </a:r>
          </a:p>
          <a:p>
            <a:pPr>
              <a:defRPr/>
            </a:pPr>
            <a:r>
              <a:rPr lang="en-US" sz="1600" dirty="0">
                <a:solidFill>
                  <a:prstClr val="black"/>
                </a:solidFill>
                <a:effectLst>
                  <a:outerShdw blurRad="38100" dist="38100" dir="2700000" algn="tl">
                    <a:srgbClr val="000000">
                      <a:alpha val="43137"/>
                    </a:srgbClr>
                  </a:outerShdw>
                </a:effectLst>
              </a:rPr>
              <a:t>    </a:t>
            </a:r>
            <a:r>
              <a:rPr lang="en-US" sz="1600" b="1" dirty="0">
                <a:solidFill>
                  <a:prstClr val="black"/>
                </a:solidFill>
                <a:effectLst>
                  <a:outerShdw blurRad="38100" dist="38100" dir="2700000" algn="tl">
                    <a:srgbClr val="000000">
                      <a:alpha val="43137"/>
                    </a:srgbClr>
                  </a:outerShdw>
                </a:effectLst>
              </a:rPr>
              <a:t>Family history. </a:t>
            </a:r>
            <a:r>
              <a:rPr lang="en-US" sz="1600" dirty="0">
                <a:solidFill>
                  <a:prstClr val="black"/>
                </a:solidFill>
              </a:rPr>
              <a:t>Having a parent or sibling with osteoporosis puts you at greater risk, especially if you also have a family history of hip fractures.</a:t>
            </a:r>
          </a:p>
          <a:p>
            <a:pPr>
              <a:defRPr/>
            </a:pPr>
            <a:r>
              <a:rPr lang="en-US" sz="1600" dirty="0">
                <a:solidFill>
                  <a:prstClr val="black"/>
                </a:solidFill>
                <a:effectLst>
                  <a:outerShdw blurRad="38100" dist="38100" dir="2700000" algn="tl">
                    <a:srgbClr val="000000">
                      <a:alpha val="43137"/>
                    </a:srgbClr>
                  </a:outerShdw>
                </a:effectLst>
              </a:rPr>
              <a:t>    </a:t>
            </a:r>
            <a:r>
              <a:rPr lang="en-US" sz="1600" b="1" dirty="0">
                <a:solidFill>
                  <a:prstClr val="black"/>
                </a:solidFill>
                <a:effectLst>
                  <a:outerShdw blurRad="38100" dist="38100" dir="2700000" algn="tl">
                    <a:srgbClr val="000000">
                      <a:alpha val="43137"/>
                    </a:srgbClr>
                  </a:outerShdw>
                </a:effectLst>
              </a:rPr>
              <a:t>Frame size. </a:t>
            </a:r>
            <a:r>
              <a:rPr lang="en-US" sz="1600" dirty="0">
                <a:solidFill>
                  <a:prstClr val="black"/>
                </a:solidFill>
              </a:rPr>
              <a:t>Men and women who have small body frames tend to have a higher risk because they may have less bone mass to draw from as they age.</a:t>
            </a:r>
          </a:p>
        </p:txBody>
      </p:sp>
    </p:spTree>
    <p:extLst>
      <p:ext uri="{BB962C8B-B14F-4D97-AF65-F5344CB8AC3E}">
        <p14:creationId xmlns:p14="http://schemas.microsoft.com/office/powerpoint/2010/main" val="37250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fade">
                                      <p:cBhvr>
                                        <p:cTn id="12" dur="500"/>
                                        <p:tgtEl>
                                          <p:spTgt spid="145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Rickets &amp;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Osteomalacia</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lumMod val="95000"/>
                    <a:lumOff val="5000"/>
                  </a:schemeClr>
                </a:solidFill>
              </a:rPr>
              <a:t>In </a:t>
            </a:r>
            <a:r>
              <a:rPr lang="en-US" sz="2000" b="1" dirty="0">
                <a:solidFill>
                  <a:schemeClr val="tx1">
                    <a:lumMod val="95000"/>
                    <a:lumOff val="5000"/>
                  </a:schemeClr>
                </a:solidFill>
                <a:effectLst>
                  <a:outerShdw blurRad="38100" dist="38100" dir="2700000" algn="tl">
                    <a:srgbClr val="000000">
                      <a:alpha val="43137"/>
                    </a:srgbClr>
                  </a:outerShdw>
                </a:effectLst>
              </a:rPr>
              <a:t>rickets</a:t>
            </a:r>
            <a:r>
              <a:rPr lang="en-US" sz="2000" dirty="0">
                <a:solidFill>
                  <a:schemeClr val="tx1">
                    <a:lumMod val="95000"/>
                    <a:lumOff val="5000"/>
                  </a:schemeClr>
                </a:solidFill>
              </a:rPr>
              <a:t>, the growing bones of children fail to </a:t>
            </a:r>
            <a:r>
              <a:rPr lang="en-US" sz="2000" dirty="0" err="1">
                <a:solidFill>
                  <a:schemeClr val="tx1">
                    <a:lumMod val="95000"/>
                    <a:lumOff val="5000"/>
                  </a:schemeClr>
                </a:solidFill>
              </a:rPr>
              <a:t>mineralise</a:t>
            </a:r>
            <a:r>
              <a:rPr lang="en-US" sz="2000" dirty="0">
                <a:solidFill>
                  <a:schemeClr val="tx1">
                    <a:lumMod val="95000"/>
                    <a:lumOff val="5000"/>
                  </a:schemeClr>
                </a:solidFill>
              </a:rPr>
              <a:t> properly, which means they are too flexible. Once the child starts to walk, the long bones bend under the weight of the child, resulting in the bowed legs characteristic of the disease</a:t>
            </a:r>
            <a:r>
              <a:rPr lang="en-US" sz="2000" dirty="0" smtClean="0">
                <a:solidFill>
                  <a:schemeClr val="tx1">
                    <a:lumMod val="95000"/>
                    <a:lumOff val="5000"/>
                  </a:schemeClr>
                </a:solidFill>
              </a:rPr>
              <a:t>.</a:t>
            </a:r>
          </a:p>
          <a:p>
            <a:pPr algn="ctr">
              <a:defRPr/>
            </a:pPr>
            <a:r>
              <a:rPr lang="en-US" sz="2000" dirty="0">
                <a:solidFill>
                  <a:schemeClr val="tx1">
                    <a:lumMod val="95000"/>
                    <a:lumOff val="5000"/>
                  </a:schemeClr>
                </a:solidFill>
              </a:rPr>
              <a:t>Vitamin D deficiency in adults causes a different condition, called </a:t>
            </a:r>
            <a:r>
              <a:rPr lang="en-US" sz="2000" b="1" dirty="0" err="1">
                <a:solidFill>
                  <a:schemeClr val="tx1">
                    <a:lumMod val="95000"/>
                    <a:lumOff val="5000"/>
                  </a:schemeClr>
                </a:solidFill>
                <a:effectLst>
                  <a:outerShdw blurRad="38100" dist="38100" dir="2700000" algn="tl">
                    <a:srgbClr val="000000">
                      <a:alpha val="43137"/>
                    </a:srgbClr>
                  </a:outerShdw>
                </a:effectLst>
              </a:rPr>
              <a:t>osteomalacia</a:t>
            </a:r>
            <a:r>
              <a:rPr lang="en-US" sz="2000" dirty="0">
                <a:solidFill>
                  <a:schemeClr val="tx1">
                    <a:lumMod val="95000"/>
                    <a:lumOff val="5000"/>
                  </a:schemeClr>
                </a:solidFill>
                <a:effectLst>
                  <a:outerShdw blurRad="38100" dist="38100" dir="2700000" algn="tl">
                    <a:srgbClr val="000000">
                      <a:alpha val="43137"/>
                    </a:srgbClr>
                  </a:outerShdw>
                </a:effectLst>
              </a:rPr>
              <a:t> </a:t>
            </a:r>
            <a:r>
              <a:rPr lang="en-US" sz="2000" dirty="0">
                <a:solidFill>
                  <a:schemeClr val="tx1">
                    <a:lumMod val="95000"/>
                    <a:lumOff val="5000"/>
                  </a:schemeClr>
                </a:solidFill>
              </a:rPr>
              <a:t>– in this disease poorly </a:t>
            </a:r>
            <a:r>
              <a:rPr lang="en-US" sz="2000" dirty="0" err="1">
                <a:solidFill>
                  <a:schemeClr val="tx1">
                    <a:lumMod val="95000"/>
                    <a:lumOff val="5000"/>
                  </a:schemeClr>
                </a:solidFill>
              </a:rPr>
              <a:t>mineralised</a:t>
            </a:r>
            <a:r>
              <a:rPr lang="en-US" sz="2000" dirty="0">
                <a:solidFill>
                  <a:schemeClr val="tx1">
                    <a:lumMod val="95000"/>
                    <a:lumOff val="5000"/>
                  </a:schemeClr>
                </a:solidFill>
              </a:rPr>
              <a:t> bone replaces healthy bone during normal bone turnover. The resulting bone is weak and prone to </a:t>
            </a:r>
            <a:r>
              <a:rPr lang="en-US" sz="2000" dirty="0" smtClean="0">
                <a:solidFill>
                  <a:schemeClr val="tx1">
                    <a:lumMod val="95000"/>
                    <a:lumOff val="5000"/>
                  </a:schemeClr>
                </a:solidFill>
              </a:rPr>
              <a:t>fracture.  </a:t>
            </a:r>
            <a:endParaRPr lang="en-US" sz="2000" dirty="0">
              <a:solidFill>
                <a:schemeClr val="tx1">
                  <a:lumMod val="95000"/>
                  <a:lumOff val="5000"/>
                </a:schemeClr>
              </a:solidFill>
              <a:effectLst>
                <a:outerShdw blurRad="38100" dist="38100" dir="2700000" algn="tl">
                  <a:srgbClr val="000000">
                    <a:alpha val="43137"/>
                  </a:srgbClr>
                </a:outerShdw>
              </a:effectLst>
            </a:endParaRPr>
          </a:p>
        </p:txBody>
      </p:sp>
      <p:pic>
        <p:nvPicPr>
          <p:cNvPr id="146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a:stretch/>
        </p:blipFill>
        <p:spPr bwMode="auto">
          <a:xfrm>
            <a:off x="1480525" y="1364177"/>
            <a:ext cx="2384669" cy="451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 y="687592"/>
            <a:ext cx="2336312" cy="3358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H="1">
            <a:off x="3348111" y="3620551"/>
            <a:ext cx="3601329" cy="72636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2"/>
          <p:cNvSpPr txBox="1">
            <a:spLocks/>
          </p:cNvSpPr>
          <p:nvPr/>
        </p:nvSpPr>
        <p:spPr>
          <a:xfrm>
            <a:off x="0" y="5704743"/>
            <a:ext cx="3721100" cy="792163"/>
          </a:xfrm>
          <a:prstGeom prst="rect">
            <a:avLst/>
          </a:prstGeom>
        </p:spPr>
        <p:txBody>
          <a:bodyPr anchor="ctr"/>
          <a:lstStyle/>
          <a:p>
            <a:pPr algn="ctr" eaLnBrk="0" hangingPunct="0">
              <a:defRPr/>
            </a:pPr>
            <a:r>
              <a:rPr lang="en-US" spc="-100" dirty="0" smtClean="0">
                <a:solidFill>
                  <a:prstClr val="white">
                    <a:lumMod val="65000"/>
                  </a:prstClr>
                </a:solidFill>
                <a:effectLst>
                  <a:outerShdw blurRad="38100" dist="38100" dir="2700000" algn="tl">
                    <a:srgbClr val="000000">
                      <a:alpha val="43137"/>
                    </a:srgbClr>
                  </a:outerShdw>
                </a:effectLst>
                <a:latin typeface="Blackadder ITC" pitchFamily="82" charset="0"/>
              </a:rPr>
              <a:t>A picture from a Scottish orphanage…what could they have done to avoid this—assuming their diet was adequate?</a:t>
            </a:r>
            <a:endParaRPr lang="en-US" spc="-100" dirty="0">
              <a:solidFill>
                <a:prstClr val="white">
                  <a:lumMod val="65000"/>
                </a:prstClr>
              </a:solidFill>
              <a:effectLst>
                <a:outerShdw blurRad="38100" dist="38100" dir="2700000" algn="tl">
                  <a:srgbClr val="000000">
                    <a:alpha val="43137"/>
                  </a:srgbClr>
                </a:outerShdw>
              </a:effectLst>
              <a:latin typeface="Blackadder ITC" pitchFamily="82" charset="0"/>
            </a:endParaRPr>
          </a:p>
        </p:txBody>
      </p:sp>
      <p:pic>
        <p:nvPicPr>
          <p:cNvPr id="146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41" y="1701216"/>
            <a:ext cx="5229225"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22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Effect transition="in" filter="fade">
                                      <p:cBhvr>
                                        <p:cTn id="7" dur="500"/>
                                        <p:tgtEl>
                                          <p:spTgt spid="14643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436"/>
                                        </p:tgtEl>
                                        <p:attrNameLst>
                                          <p:attrName>style.visibility</p:attrName>
                                        </p:attrNameLst>
                                      </p:cBhvr>
                                      <p:to>
                                        <p:strVal val="visible"/>
                                      </p:to>
                                    </p:set>
                                    <p:animEffect transition="in" filter="fade">
                                      <p:cBhvr>
                                        <p:cTn id="15" dur="500"/>
                                        <p:tgtEl>
                                          <p:spTgt spid="1464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Other terms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schemeClr val="tx1">
                    <a:lumMod val="95000"/>
                    <a:lumOff val="5000"/>
                  </a:schemeClr>
                </a:solidFill>
                <a:effectLst>
                  <a:outerShdw blurRad="38100" dist="38100" dir="2700000" algn="tl">
                    <a:srgbClr val="000000">
                      <a:alpha val="43137"/>
                    </a:srgbClr>
                  </a:outerShdw>
                </a:effectLst>
              </a:rPr>
              <a:t>Osteoarthritis: </a:t>
            </a:r>
            <a:r>
              <a:rPr lang="en-US" sz="2000" dirty="0" smtClean="0">
                <a:solidFill>
                  <a:schemeClr val="tx1">
                    <a:lumMod val="95000"/>
                    <a:lumOff val="5000"/>
                  </a:schemeClr>
                </a:solidFill>
              </a:rPr>
              <a:t>degeneration of the articular cartilage such that the bony ends touch…</a:t>
            </a:r>
          </a:p>
          <a:p>
            <a:pPr algn="ctr">
              <a:defRPr/>
            </a:pPr>
            <a:endParaRPr lang="en-US" sz="2000" dirty="0">
              <a:solidFill>
                <a:schemeClr val="tx1">
                  <a:lumMod val="95000"/>
                  <a:lumOff val="5000"/>
                </a:schemeClr>
              </a:solidFill>
              <a:effectLst>
                <a:outerShdw blurRad="38100" dist="38100" dir="2700000" algn="tl">
                  <a:srgbClr val="000000">
                    <a:alpha val="43137"/>
                  </a:srgbClr>
                </a:outerShdw>
              </a:effectLst>
            </a:endParaRPr>
          </a:p>
          <a:p>
            <a:pPr algn="ctr">
              <a:defRPr/>
            </a:pPr>
            <a:r>
              <a:rPr lang="en-US" sz="2000" dirty="0" smtClean="0">
                <a:solidFill>
                  <a:schemeClr val="tx1">
                    <a:lumMod val="95000"/>
                    <a:lumOff val="5000"/>
                  </a:schemeClr>
                </a:solidFill>
                <a:effectLst>
                  <a:outerShdw blurRad="38100" dist="38100" dir="2700000" algn="tl">
                    <a:srgbClr val="000000">
                      <a:alpha val="43137"/>
                    </a:srgbClr>
                  </a:outerShdw>
                </a:effectLst>
              </a:rPr>
              <a:t>Osteomyelitis: </a:t>
            </a:r>
            <a:r>
              <a:rPr lang="en-US" sz="2000" dirty="0" smtClean="0">
                <a:solidFill>
                  <a:schemeClr val="tx1">
                    <a:lumMod val="95000"/>
                    <a:lumOff val="5000"/>
                  </a:schemeClr>
                </a:solidFill>
              </a:rPr>
              <a:t>An infection within the bone oft cause by Staph.</a:t>
            </a:r>
          </a:p>
          <a:p>
            <a:pPr algn="ctr">
              <a:defRPr/>
            </a:pPr>
            <a:endParaRPr lang="en-US" sz="2000" dirty="0">
              <a:solidFill>
                <a:schemeClr val="tx1">
                  <a:lumMod val="95000"/>
                  <a:lumOff val="5000"/>
                </a:schemeClr>
              </a:solidFill>
              <a:effectLst>
                <a:outerShdw blurRad="38100" dist="38100" dir="2700000" algn="tl">
                  <a:srgbClr val="000000">
                    <a:alpha val="43137"/>
                  </a:srgbClr>
                </a:outerShdw>
              </a:effectLst>
            </a:endParaRPr>
          </a:p>
          <a:p>
            <a:pPr algn="ctr">
              <a:defRPr/>
            </a:pPr>
            <a:r>
              <a:rPr lang="en-US" sz="2000" dirty="0" smtClean="0">
                <a:solidFill>
                  <a:schemeClr val="tx1">
                    <a:lumMod val="95000"/>
                    <a:lumOff val="5000"/>
                  </a:schemeClr>
                </a:solidFill>
                <a:effectLst>
                  <a:outerShdw blurRad="38100" dist="38100" dir="2700000" algn="tl">
                    <a:srgbClr val="000000">
                      <a:alpha val="43137"/>
                    </a:srgbClr>
                  </a:outerShdw>
                </a:effectLst>
              </a:rPr>
              <a:t>Osteosarcoma:</a:t>
            </a:r>
            <a:r>
              <a:rPr lang="en-US" sz="2000" dirty="0" smtClean="0">
                <a:solidFill>
                  <a:schemeClr val="tx1">
                    <a:lumMod val="95000"/>
                    <a:lumOff val="5000"/>
                  </a:schemeClr>
                </a:solidFill>
              </a:rPr>
              <a:t> Bone cancer that is most common in teenage growth spurts and manifests itself in the </a:t>
            </a:r>
            <a:r>
              <a:rPr lang="en-US" sz="2000" dirty="0" err="1" smtClean="0">
                <a:solidFill>
                  <a:schemeClr val="tx1">
                    <a:lumMod val="95000"/>
                    <a:lumOff val="5000"/>
                  </a:schemeClr>
                </a:solidFill>
              </a:rPr>
              <a:t>metaphyses</a:t>
            </a:r>
            <a:r>
              <a:rPr lang="en-US" sz="2000" dirty="0" smtClean="0">
                <a:solidFill>
                  <a:schemeClr val="tx1">
                    <a:lumMod val="95000"/>
                    <a:lumOff val="5000"/>
                  </a:schemeClr>
                </a:solidFill>
              </a:rPr>
              <a:t> of the </a:t>
            </a:r>
            <a:r>
              <a:rPr lang="en-US" sz="2000" dirty="0" err="1" smtClean="0">
                <a:solidFill>
                  <a:schemeClr val="tx1">
                    <a:lumMod val="95000"/>
                    <a:lumOff val="5000"/>
                  </a:schemeClr>
                </a:solidFill>
              </a:rPr>
              <a:t>humerus</a:t>
            </a:r>
            <a:r>
              <a:rPr lang="en-US" sz="2000" dirty="0" smtClean="0">
                <a:solidFill>
                  <a:schemeClr val="tx1">
                    <a:lumMod val="95000"/>
                    <a:lumOff val="5000"/>
                  </a:schemeClr>
                </a:solidFill>
              </a:rPr>
              <a:t>, femur, and tibia.</a:t>
            </a:r>
            <a:endParaRPr lang="en-US" sz="2000" dirty="0">
              <a:solidFill>
                <a:schemeClr val="tx1">
                  <a:lumMod val="95000"/>
                  <a:lumOff val="5000"/>
                </a:schemeClr>
              </a:solidFill>
              <a:effectLst>
                <a:outerShdw blurRad="38100" dist="38100" dir="2700000" algn="tl">
                  <a:srgbClr val="000000">
                    <a:alpha val="43137"/>
                  </a:srgbClr>
                </a:outerShdw>
              </a:effectLst>
            </a:endParaRPr>
          </a:p>
        </p:txBody>
      </p:sp>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26" y="951360"/>
            <a:ext cx="3033663" cy="3057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99" y="2438259"/>
            <a:ext cx="3313989" cy="2761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37881" y="5893360"/>
            <a:ext cx="4572000" cy="830997"/>
          </a:xfrm>
          <a:prstGeom prst="rect">
            <a:avLst/>
          </a:prstGeom>
        </p:spPr>
        <p:txBody>
          <a:bodyPr>
            <a:spAutoFit/>
          </a:bodyPr>
          <a:lstStyle/>
          <a:p>
            <a:r>
              <a:rPr lang="en-US" b="1" i="1" dirty="0" smtClean="0">
                <a:hlinkClick r:id="rId5"/>
              </a:rPr>
              <a:t>My Last Days</a:t>
            </a:r>
            <a:r>
              <a:rPr lang="en-US" b="1" dirty="0" smtClean="0">
                <a:hlinkClick r:id="rId5"/>
              </a:rPr>
              <a:t>: </a:t>
            </a:r>
            <a:r>
              <a:rPr lang="en-US" b="1" i="1" dirty="0" smtClean="0">
                <a:hlinkClick r:id="rId5"/>
              </a:rPr>
              <a:t>Meet Zach</a:t>
            </a:r>
            <a:r>
              <a:rPr lang="en-US" b="1" dirty="0" smtClean="0">
                <a:hlinkClick r:id="rId5"/>
              </a:rPr>
              <a:t> </a:t>
            </a:r>
            <a:r>
              <a:rPr lang="en-US" b="1" dirty="0" err="1" smtClean="0">
                <a:hlinkClick r:id="rId5"/>
              </a:rPr>
              <a:t>Sobiech</a:t>
            </a:r>
            <a:r>
              <a:rPr lang="en-US" b="1" dirty="0" smtClean="0">
                <a:hlinkClick r:id="rId5"/>
              </a:rPr>
              <a:t> - YouTube</a:t>
            </a:r>
            <a:endParaRPr lang="en-US" b="1" dirty="0"/>
          </a:p>
        </p:txBody>
      </p:sp>
      <p:pic>
        <p:nvPicPr>
          <p:cNvPr id="147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 y="1401744"/>
            <a:ext cx="3912577" cy="293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96" y="1594250"/>
            <a:ext cx="3414712" cy="25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2"/>
          <p:cNvSpPr txBox="1">
            <a:spLocks/>
          </p:cNvSpPr>
          <p:nvPr/>
        </p:nvSpPr>
        <p:spPr>
          <a:xfrm>
            <a:off x="160899" y="4501663"/>
            <a:ext cx="4079631" cy="2222694"/>
          </a:xfrm>
          <a:prstGeom prst="rect">
            <a:avLst/>
          </a:prstGeom>
          <a:solidFill>
            <a:schemeClr val="accent1">
              <a:lumMod val="40000"/>
              <a:lumOff val="60000"/>
            </a:schemeClr>
          </a:solidFill>
        </p:spPr>
        <p:txBody>
          <a:bodyPr anchor="ctr"/>
          <a:lstStyle/>
          <a:p>
            <a:pPr algn="ctr" eaLnBrk="0" hangingPunct="0">
              <a:defRPr/>
            </a:pPr>
            <a:r>
              <a:rPr lang="en-US" sz="1400" dirty="0"/>
              <a:t>In 2012 </a:t>
            </a:r>
            <a:r>
              <a:rPr lang="en-US" sz="1400" dirty="0" err="1"/>
              <a:t>Sobiech</a:t>
            </a:r>
            <a:r>
              <a:rPr lang="en-US" sz="1400" dirty="0"/>
              <a:t> was told that he had months to a year to live, so he started the Zach </a:t>
            </a:r>
            <a:r>
              <a:rPr lang="en-US" sz="1400" dirty="0" err="1"/>
              <a:t>Sobiech</a:t>
            </a:r>
            <a:r>
              <a:rPr lang="en-US" sz="1400" dirty="0"/>
              <a:t> Osteosarcoma Fund and devoted his remaining days to writing and performing, raising both money and awareness for the disease. </a:t>
            </a:r>
            <a:r>
              <a:rPr lang="en-US" sz="1400" dirty="0" smtClean="0"/>
              <a:t>Zach passed </a:t>
            </a:r>
            <a:r>
              <a:rPr lang="en-US" sz="1400" dirty="0"/>
              <a:t>away on May 20, 2013, just three months after the release of the duo's Fix Me Up EP. "Clouds" debuted at number 26 on the Billboard Hot 100 shortly after. </a:t>
            </a:r>
            <a:endParaRPr lang="en-US" sz="1400" spc="-100" dirty="0">
              <a:solidFill>
                <a:prstClr val="white">
                  <a:lumMod val="65000"/>
                </a:prstClr>
              </a:solidFill>
              <a:effectLst>
                <a:outerShdw blurRad="38100" dist="38100" dir="2700000" algn="tl">
                  <a:srgbClr val="000000">
                    <a:alpha val="43137"/>
                  </a:srgbClr>
                </a:outerShdw>
              </a:effectLst>
              <a:latin typeface="Blackadder ITC" pitchFamily="82" charset="0"/>
            </a:endParaRPr>
          </a:p>
        </p:txBody>
      </p:sp>
    </p:spTree>
    <p:extLst>
      <p:ext uri="{BB962C8B-B14F-4D97-AF65-F5344CB8AC3E}">
        <p14:creationId xmlns:p14="http://schemas.microsoft.com/office/powerpoint/2010/main" val="19200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7459"/>
                                        </p:tgtEl>
                                        <p:attrNameLst>
                                          <p:attrName>style.visibility</p:attrName>
                                        </p:attrNameLst>
                                      </p:cBhvr>
                                      <p:to>
                                        <p:strVal val="visible"/>
                                      </p:to>
                                    </p:set>
                                    <p:animEffect transition="in" filter="fade">
                                      <p:cBhvr>
                                        <p:cTn id="10" dur="500"/>
                                        <p:tgtEl>
                                          <p:spTgt spid="1474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7461"/>
                                        </p:tgtEl>
                                        <p:attrNameLst>
                                          <p:attrName>style.visibility</p:attrName>
                                        </p:attrNameLst>
                                      </p:cBhvr>
                                      <p:to>
                                        <p:strVal val="visible"/>
                                      </p:to>
                                    </p:set>
                                    <p:animEffect transition="in" filter="fade">
                                      <p:cBhvr>
                                        <p:cTn id="18" dur="500"/>
                                        <p:tgtEl>
                                          <p:spTgt spid="1474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7460"/>
                                        </p:tgtEl>
                                        <p:attrNameLst>
                                          <p:attrName>style.visibility</p:attrName>
                                        </p:attrNameLst>
                                      </p:cBhvr>
                                      <p:to>
                                        <p:strVal val="visible"/>
                                      </p:to>
                                    </p:set>
                                    <p:animEffect transition="in" filter="fade">
                                      <p:cBhvr>
                                        <p:cTn id="23" dur="500"/>
                                        <p:tgtEl>
                                          <p:spTgt spid="1474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fontAlgn="auto">
              <a:spcAft>
                <a:spcPts val="0"/>
              </a:spcAft>
              <a:defRPr/>
            </a:pPr>
            <a:r>
              <a:rPr smtClean="0"/>
              <a:t>Bone Growth and Remodeling</a:t>
            </a:r>
            <a:br>
              <a:rPr smtClean="0"/>
            </a:br>
            <a:r>
              <a:rPr sz="2800" i="1" smtClean="0"/>
              <a:t>Interactions Animation</a:t>
            </a:r>
          </a:p>
        </p:txBody>
      </p:sp>
      <p:sp>
        <p:nvSpPr>
          <p:cNvPr id="49155" name="Rectangle 3"/>
          <p:cNvSpPr>
            <a:spLocks noGrp="1" noChangeArrowheads="1"/>
          </p:cNvSpPr>
          <p:nvPr>
            <p:ph type="body" idx="1"/>
          </p:nvPr>
        </p:nvSpPr>
        <p:spPr>
          <a:xfrm>
            <a:off x="495300" y="1158875"/>
            <a:ext cx="8153400" cy="865188"/>
          </a:xfrm>
        </p:spPr>
        <p:txBody>
          <a:bodyPr/>
          <a:lstStyle/>
          <a:p>
            <a:pPr>
              <a:lnSpc>
                <a:spcPct val="135000"/>
              </a:lnSpc>
              <a:spcBef>
                <a:spcPct val="0"/>
              </a:spcBef>
            </a:pPr>
            <a:r>
              <a:rPr altLang="en-US">
                <a:hlinkClick r:id="rId2"/>
              </a:rPr>
              <a:t>Bone Remodeling</a:t>
            </a:r>
            <a:endParaRPr altLang="en-US"/>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965325"/>
            <a:ext cx="607695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4"/>
          <p:cNvSpPr txBox="1">
            <a:spLocks noChangeArrowheads="1"/>
          </p:cNvSpPr>
          <p:nvPr/>
        </p:nvSpPr>
        <p:spPr bwMode="auto">
          <a:xfrm>
            <a:off x="430213" y="5997575"/>
            <a:ext cx="8283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a:lnSpc>
                <a:spcPct val="90000"/>
              </a:lnSpc>
              <a:spcBef>
                <a:spcPct val="20000"/>
              </a:spcBef>
              <a:buClr>
                <a:schemeClr val="hlink"/>
              </a:buClr>
              <a:buSzPct val="55000"/>
              <a:buFont typeface="Wingdings" pitchFamily="2" charset="2"/>
              <a:buNone/>
            </a:pPr>
            <a:r>
              <a:rPr lang="en-US" altLang="en-US" sz="1800" b="1">
                <a:latin typeface="Bookman Old Style" pitchFamily="18" charset="0"/>
              </a:rPr>
              <a:t>You must be connected to the internet to run this animation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pPr fontAlgn="auto">
              <a:spcAft>
                <a:spcPts val="0"/>
              </a:spcAft>
              <a:defRPr/>
            </a:pPr>
            <a:r>
              <a:rPr smtClean="0"/>
              <a:t>Bone Growth and Remodeling</a:t>
            </a:r>
          </a:p>
        </p:txBody>
      </p:sp>
      <p:sp>
        <p:nvSpPr>
          <p:cNvPr id="50179" name="Rectangle 3"/>
          <p:cNvSpPr>
            <a:spLocks noGrp="1" noChangeArrowheads="1"/>
          </p:cNvSpPr>
          <p:nvPr>
            <p:ph type="body" idx="1"/>
          </p:nvPr>
        </p:nvSpPr>
        <p:spPr>
          <a:xfrm>
            <a:off x="446088" y="919163"/>
            <a:ext cx="8393112" cy="5791200"/>
          </a:xfrm>
        </p:spPr>
        <p:txBody>
          <a:bodyPr/>
          <a:lstStyle/>
          <a:p>
            <a:pPr algn="ctr">
              <a:spcBef>
                <a:spcPct val="0"/>
              </a:spcBef>
              <a:buFont typeface="Wingdings" pitchFamily="2" charset="2"/>
              <a:buNone/>
            </a:pPr>
            <a:r>
              <a:rPr altLang="en-US" b="1" dirty="0">
                <a:solidFill>
                  <a:srgbClr val="0099CC"/>
                </a:solidFill>
              </a:rPr>
              <a:t>Normal bone metabolism depends on several factors:</a:t>
            </a:r>
          </a:p>
          <a:p>
            <a:pPr>
              <a:spcBef>
                <a:spcPct val="0"/>
              </a:spcBef>
            </a:pPr>
            <a:r>
              <a:rPr altLang="en-US" dirty="0"/>
              <a:t>Minerals are an essential component.</a:t>
            </a:r>
          </a:p>
          <a:p>
            <a:pPr lvl="1">
              <a:spcBef>
                <a:spcPct val="0"/>
              </a:spcBef>
            </a:pPr>
            <a:r>
              <a:rPr altLang="en-US" dirty="0"/>
              <a:t>Large amounts of </a:t>
            </a:r>
            <a:r>
              <a:rPr altLang="en-US" b="1" dirty="0"/>
              <a:t>calcium </a:t>
            </a:r>
            <a:r>
              <a:rPr altLang="en-US" dirty="0"/>
              <a:t>and</a:t>
            </a:r>
            <a:r>
              <a:rPr altLang="en-US" b="1" dirty="0"/>
              <a:t> phosphorus </a:t>
            </a:r>
            <a:r>
              <a:rPr altLang="en-US" dirty="0"/>
              <a:t>and smaller amounts of magnesium, fluoride, and manganese are required for bone growth and remodeling</a:t>
            </a:r>
            <a:r>
              <a:rPr altLang="en-US" dirty="0" smtClean="0"/>
              <a:t>.</a:t>
            </a:r>
            <a:r>
              <a:rPr lang="en-US" dirty="0"/>
              <a:t> </a:t>
            </a:r>
            <a:endParaRPr lang="en-US" dirty="0" smtClean="0"/>
          </a:p>
          <a:p>
            <a:pPr lvl="1">
              <a:spcBef>
                <a:spcPct val="0"/>
              </a:spcBef>
            </a:pPr>
            <a:r>
              <a:rPr lang="en-US" dirty="0" smtClean="0"/>
              <a:t>Hormones </a:t>
            </a:r>
            <a:r>
              <a:rPr lang="en-US" dirty="0"/>
              <a:t>are key contributors to normal bone metabolism.</a:t>
            </a:r>
          </a:p>
          <a:p>
            <a:pPr lvl="1">
              <a:spcBef>
                <a:spcPct val="0"/>
              </a:spcBef>
            </a:pPr>
            <a:endParaRPr altLang="en-US" dirty="0"/>
          </a:p>
        </p:txBody>
      </p:sp>
      <p:sp>
        <p:nvSpPr>
          <p:cNvPr id="2" name="Rectangle 1"/>
          <p:cNvSpPr/>
          <p:nvPr/>
        </p:nvSpPr>
        <p:spPr>
          <a:xfrm>
            <a:off x="654148" y="5691387"/>
            <a:ext cx="4572000" cy="830997"/>
          </a:xfrm>
          <a:prstGeom prst="rect">
            <a:avLst/>
          </a:prstGeom>
        </p:spPr>
        <p:txBody>
          <a:bodyPr>
            <a:spAutoFit/>
          </a:bodyPr>
          <a:lstStyle/>
          <a:p>
            <a:r>
              <a:rPr lang="en-US" b="1" i="1" dirty="0" smtClean="0">
                <a:hlinkClick r:id="rId2"/>
              </a:rPr>
              <a:t>Bone Remodeling</a:t>
            </a:r>
            <a:r>
              <a:rPr lang="en-US" b="1" dirty="0" smtClean="0">
                <a:hlinkClick r:id="rId2"/>
              </a:rPr>
              <a:t> and Modeling - YouTube</a:t>
            </a:r>
            <a:endParaRPr lang="en-US"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pPr fontAlgn="auto">
              <a:spcAft>
                <a:spcPts val="0"/>
              </a:spcAft>
              <a:defRPr/>
            </a:pPr>
            <a:r>
              <a:rPr smtClean="0"/>
              <a:t>Bone Growth and Remodeling</a:t>
            </a:r>
          </a:p>
        </p:txBody>
      </p:sp>
      <p:sp>
        <p:nvSpPr>
          <p:cNvPr id="34821" name="Rectangle 3"/>
          <p:cNvSpPr>
            <a:spLocks noGrp="1" noChangeArrowheads="1"/>
          </p:cNvSpPr>
          <p:nvPr>
            <p:ph type="body" idx="1"/>
          </p:nvPr>
        </p:nvSpPr>
        <p:spPr>
          <a:xfrm>
            <a:off x="446088" y="919163"/>
            <a:ext cx="8534400" cy="5791200"/>
          </a:xfrm>
        </p:spPr>
        <p:txBody>
          <a:bodyPr/>
          <a:lstStyle/>
          <a:p>
            <a:pPr marL="288925" lvl="1" indent="-288925">
              <a:lnSpc>
                <a:spcPct val="155000"/>
              </a:lnSpc>
              <a:spcBef>
                <a:spcPct val="0"/>
              </a:spcBef>
              <a:buClr>
                <a:srgbClr val="0099CC"/>
              </a:buClr>
              <a:buSzPct val="70000"/>
              <a:buFont typeface="Wingdings" pitchFamily="2" charset="2"/>
              <a:buChar char="Ø"/>
            </a:pPr>
            <a:r>
              <a:rPr altLang="en-US" dirty="0"/>
              <a:t>Hormones continued…</a:t>
            </a:r>
          </a:p>
          <a:p>
            <a:pPr marL="288925" lvl="1" indent="-288925">
              <a:spcBef>
                <a:spcPct val="0"/>
              </a:spcBef>
            </a:pPr>
            <a:r>
              <a:rPr altLang="en-US" dirty="0"/>
              <a:t>The </a:t>
            </a:r>
            <a:r>
              <a:rPr altLang="en-US" b="1" dirty="0">
                <a:solidFill>
                  <a:srgbClr val="0099CC"/>
                </a:solidFill>
              </a:rPr>
              <a:t>sex hormones </a:t>
            </a:r>
            <a:r>
              <a:rPr altLang="en-US" dirty="0"/>
              <a:t>(estrogen and testosterone) cause a dramatic effect on bone growth, such as the sudden “growth spurt” that occurs during the teenage years.</a:t>
            </a:r>
          </a:p>
          <a:p>
            <a:pPr lvl="2">
              <a:spcBef>
                <a:spcPct val="0"/>
              </a:spcBef>
            </a:pPr>
            <a:r>
              <a:rPr altLang="en-US" dirty="0"/>
              <a:t>The sex hormones also </a:t>
            </a:r>
            <a:r>
              <a:rPr altLang="en-US" i="1" dirty="0"/>
              <a:t>promote widening of the pelvis</a:t>
            </a:r>
            <a:r>
              <a:rPr altLang="en-US" dirty="0"/>
              <a:t> in the female skeleton.</a:t>
            </a:r>
          </a:p>
          <a:p>
            <a:pPr lvl="2">
              <a:spcBef>
                <a:spcPct val="0"/>
              </a:spcBef>
            </a:pPr>
            <a:r>
              <a:rPr altLang="en-US" dirty="0"/>
              <a:t>They are also responsible for </a:t>
            </a:r>
            <a:r>
              <a:rPr altLang="en-US" i="1" dirty="0"/>
              <a:t>closing the epiphyseal plates </a:t>
            </a:r>
            <a:r>
              <a:rPr altLang="en-US" dirty="0"/>
              <a:t>at the end of puberty.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pPr fontAlgn="auto">
              <a:spcAft>
                <a:spcPts val="0"/>
              </a:spcAft>
              <a:defRPr/>
            </a:pPr>
            <a:r>
              <a:rPr smtClean="0"/>
              <a:t>Bone Growth and Remodeling</a:t>
            </a:r>
          </a:p>
        </p:txBody>
      </p:sp>
      <p:sp>
        <p:nvSpPr>
          <p:cNvPr id="51203" name="Rectangle 3"/>
          <p:cNvSpPr>
            <a:spLocks noGrp="1" noChangeArrowheads="1"/>
          </p:cNvSpPr>
          <p:nvPr>
            <p:ph type="body" idx="1"/>
          </p:nvPr>
        </p:nvSpPr>
        <p:spPr>
          <a:xfrm>
            <a:off x="446088" y="919163"/>
            <a:ext cx="8534400" cy="5791200"/>
          </a:xfrm>
        </p:spPr>
        <p:txBody>
          <a:bodyPr/>
          <a:lstStyle/>
          <a:p>
            <a:pPr>
              <a:spcBef>
                <a:spcPct val="0"/>
              </a:spcBef>
            </a:pPr>
            <a:r>
              <a:rPr altLang="en-US"/>
              <a:t>Vitamins are also necessary for normal bone metabolism:</a:t>
            </a:r>
          </a:p>
          <a:p>
            <a:pPr lvl="1">
              <a:spcBef>
                <a:spcPct val="0"/>
              </a:spcBef>
            </a:pPr>
            <a:r>
              <a:rPr altLang="en-US"/>
              <a:t>Vitamin A stimulates activity of osteoblasts.</a:t>
            </a:r>
          </a:p>
          <a:p>
            <a:pPr lvl="1">
              <a:spcBef>
                <a:spcPct val="0"/>
              </a:spcBef>
            </a:pPr>
            <a:r>
              <a:rPr altLang="en-US"/>
              <a:t>Vitamin C is needed for synthesis of collagen.</a:t>
            </a:r>
          </a:p>
          <a:p>
            <a:pPr lvl="1">
              <a:spcBef>
                <a:spcPct val="0"/>
              </a:spcBef>
            </a:pPr>
            <a:r>
              <a:rPr altLang="en-US" b="1">
                <a:solidFill>
                  <a:srgbClr val="0099CC"/>
                </a:solidFill>
              </a:rPr>
              <a:t>Vitamin D</a:t>
            </a:r>
            <a:r>
              <a:rPr altLang="en-US"/>
              <a:t> is essential to healthy bones because it promotes the absorption of calcium from foods in the gastrointestinal tract into the blood.</a:t>
            </a:r>
          </a:p>
          <a:p>
            <a:pPr lvl="1">
              <a:spcBef>
                <a:spcPct val="0"/>
              </a:spcBef>
            </a:pPr>
            <a:r>
              <a:rPr altLang="en-US"/>
              <a:t>Vitamins K and B</a:t>
            </a:r>
            <a:r>
              <a:rPr altLang="en-US" baseline="-25000"/>
              <a:t>12</a:t>
            </a:r>
            <a:r>
              <a:rPr altLang="en-US"/>
              <a:t> are needed for synthesis of bone proteins.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5029200" y="2743200"/>
            <a:ext cx="3276600" cy="1524000"/>
          </a:xfrm>
        </p:spPr>
        <p:txBody>
          <a:bodyPr/>
          <a:lstStyle/>
          <a:p>
            <a:pPr fontAlgn="auto">
              <a:spcAft>
                <a:spcPts val="0"/>
              </a:spcAft>
              <a:defRPr/>
            </a:pPr>
            <a:r>
              <a:rPr smtClean="0"/>
              <a:t>Calcium Homeostasis</a:t>
            </a:r>
          </a:p>
        </p:txBody>
      </p:sp>
      <p:pic>
        <p:nvPicPr>
          <p:cNvPr id="56323" name="Picture 3" descr="pap13_fig_06_10.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038" y="149225"/>
            <a:ext cx="3508375"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86292" y="481318"/>
            <a:ext cx="4572000" cy="830997"/>
          </a:xfrm>
          <a:prstGeom prst="rect">
            <a:avLst/>
          </a:prstGeom>
        </p:spPr>
        <p:txBody>
          <a:bodyPr>
            <a:spAutoFit/>
          </a:bodyPr>
          <a:lstStyle/>
          <a:p>
            <a:r>
              <a:rPr lang="en-US" dirty="0" smtClean="0">
                <a:hlinkClick r:id="rId3"/>
              </a:rPr>
              <a:t>The Skeletal System: It's ALIVE! - </a:t>
            </a:r>
            <a:r>
              <a:rPr lang="en-US" dirty="0" err="1" smtClean="0">
                <a:hlinkClick r:id="rId3"/>
              </a:rPr>
              <a:t>CrashCourse</a:t>
            </a:r>
            <a:r>
              <a:rPr lang="en-US" dirty="0" smtClean="0">
                <a:hlinkClick r:id="rId3"/>
              </a:rPr>
              <a:t> Biology #30</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smtClean="0"/>
              <a:t>Fracture and Repair</a:t>
            </a:r>
            <a:endParaRPr/>
          </a:p>
        </p:txBody>
      </p:sp>
      <p:sp>
        <p:nvSpPr>
          <p:cNvPr id="57347" name="Rectangle 3"/>
          <p:cNvSpPr>
            <a:spLocks noGrp="1" noChangeArrowheads="1"/>
          </p:cNvSpPr>
          <p:nvPr>
            <p:ph idx="1"/>
          </p:nvPr>
        </p:nvSpPr>
        <p:spPr>
          <a:xfrm>
            <a:off x="446088" y="919163"/>
            <a:ext cx="8534400" cy="5791200"/>
          </a:xfrm>
        </p:spPr>
        <p:txBody>
          <a:bodyPr/>
          <a:lstStyle/>
          <a:p>
            <a:pPr>
              <a:spcBef>
                <a:spcPct val="0"/>
              </a:spcBef>
            </a:pPr>
            <a:r>
              <a:rPr altLang="en-US"/>
              <a:t>The naming of fractures can be confusing because of the many different criteria that are used.</a:t>
            </a:r>
          </a:p>
          <a:p>
            <a:pPr lvl="1">
              <a:spcBef>
                <a:spcPct val="0"/>
              </a:spcBef>
            </a:pPr>
            <a:r>
              <a:rPr altLang="en-US"/>
              <a:t>Some schemes describe the </a:t>
            </a:r>
            <a:r>
              <a:rPr altLang="en-US" b="1">
                <a:solidFill>
                  <a:srgbClr val="0099CC"/>
                </a:solidFill>
              </a:rPr>
              <a:t>anatomical appearance </a:t>
            </a:r>
            <a:r>
              <a:rPr altLang="en-US"/>
              <a:t>of the fracture:</a:t>
            </a:r>
          </a:p>
          <a:p>
            <a:pPr lvl="2">
              <a:spcBef>
                <a:spcPct val="0"/>
              </a:spcBef>
            </a:pPr>
            <a:r>
              <a:rPr altLang="en-US"/>
              <a:t>Partial, complete (fx is all the way through the bone), closed (simple), open (fx punctures the skin), “Green stick” (a small linear break in the bone cortex), impacted, comminuted, spiral, transverse, displaced</a:t>
            </a:r>
          </a:p>
          <a:p>
            <a:pPr>
              <a:spcBef>
                <a:spcPct val="0"/>
              </a:spcBef>
            </a:pPr>
            <a:endParaRPr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fontAlgn="auto">
              <a:spcAft>
                <a:spcPts val="0"/>
              </a:spcAft>
              <a:defRPr/>
            </a:pPr>
            <a:r>
              <a:rPr smtClean="0"/>
              <a:t>Fracture and Repair</a:t>
            </a:r>
          </a:p>
        </p:txBody>
      </p:sp>
      <p:sp>
        <p:nvSpPr>
          <p:cNvPr id="58371" name="Content Placeholder 10"/>
          <p:cNvSpPr txBox="1">
            <a:spLocks/>
          </p:cNvSpPr>
          <p:nvPr/>
        </p:nvSpPr>
        <p:spPr bwMode="auto">
          <a:xfrm>
            <a:off x="446088" y="919163"/>
            <a:ext cx="85344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lnSpc>
                <a:spcPct val="165000"/>
              </a:lnSpc>
              <a:buClr>
                <a:srgbClr val="0099CC"/>
              </a:buClr>
              <a:buSzPct val="70000"/>
              <a:buFont typeface="Wingdings" pitchFamily="2" charset="2"/>
              <a:buChar char="Ø"/>
            </a:pPr>
            <a:r>
              <a:rPr lang="en-US" altLang="en-US" sz="2600" dirty="0">
                <a:solidFill>
                  <a:srgbClr val="000000"/>
                </a:solidFill>
                <a:latin typeface="Sylfaen" pitchFamily="18" charset="0"/>
              </a:rPr>
              <a:t>Anatomical appearance – like breaking a green </a:t>
            </a:r>
            <a:r>
              <a:rPr lang="en-US" altLang="en-US" sz="2600" dirty="0" smtClean="0">
                <a:solidFill>
                  <a:srgbClr val="000000"/>
                </a:solidFill>
                <a:latin typeface="Sylfaen" pitchFamily="18" charset="0"/>
              </a:rPr>
              <a:t>twig; one side breaks while the other bends</a:t>
            </a:r>
            <a:endParaRPr lang="en-US" altLang="en-US" sz="2600" dirty="0">
              <a:solidFill>
                <a:srgbClr val="000000"/>
              </a:solidFill>
              <a:latin typeface="Sylfaen" pitchFamily="18" charset="0"/>
            </a:endParaRPr>
          </a:p>
        </p:txBody>
      </p:sp>
      <p:pic>
        <p:nvPicPr>
          <p:cNvPr id="58372" name="Picture 7" descr="pap13_tabfig_06_01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7274" y="2244889"/>
            <a:ext cx="6048326" cy="3784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8"/>
          <p:cNvSpPr txBox="1">
            <a:spLocks noChangeArrowheads="1"/>
          </p:cNvSpPr>
          <p:nvPr/>
        </p:nvSpPr>
        <p:spPr bwMode="auto">
          <a:xfrm>
            <a:off x="2847975" y="5988050"/>
            <a:ext cx="344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a:latin typeface="Sylfaen" pitchFamily="18" charset="0"/>
              </a:rPr>
              <a:t>Greenstick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90600"/>
          </a:xfrm>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60156" y="623742"/>
            <a:ext cx="8534400" cy="5791200"/>
          </a:xfrm>
        </p:spPr>
        <p:txBody>
          <a:bodyPr/>
          <a:lstStyle/>
          <a:p>
            <a:pPr>
              <a:spcBef>
                <a:spcPct val="0"/>
              </a:spcBef>
            </a:pPr>
            <a:r>
              <a:rPr altLang="en-US" dirty="0"/>
              <a:t>The skeletal system has 6 important functions: </a:t>
            </a:r>
          </a:p>
          <a:p>
            <a:pPr lvl="1">
              <a:spcBef>
                <a:spcPct val="0"/>
              </a:spcBef>
            </a:pPr>
            <a:r>
              <a:rPr altLang="en-US" dirty="0" smtClean="0"/>
              <a:t>Participate </a:t>
            </a:r>
            <a:r>
              <a:rPr altLang="en-US" dirty="0"/>
              <a:t>in blood cell production (</a:t>
            </a:r>
            <a:r>
              <a:rPr altLang="en-US" b="1" dirty="0">
                <a:solidFill>
                  <a:srgbClr val="C00000"/>
                </a:solidFill>
              </a:rPr>
              <a:t>hematopoiesis</a:t>
            </a:r>
            <a:r>
              <a:rPr altLang="en-US" dirty="0"/>
              <a:t>)</a:t>
            </a:r>
          </a:p>
          <a:p>
            <a:pPr>
              <a:spcBef>
                <a:spcPct val="0"/>
              </a:spcBef>
            </a:pPr>
            <a:endParaRPr altLang="en-US" dirty="0"/>
          </a:p>
        </p:txBody>
      </p:sp>
      <p:pic>
        <p:nvPicPr>
          <p:cNvPr id="13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957" y="2054488"/>
            <a:ext cx="6078122" cy="4634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9570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pap13_tabfig_06_01_0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863" y="2319338"/>
            <a:ext cx="5756275" cy="374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p:txBody>
          <a:bodyPr/>
          <a:lstStyle/>
          <a:p>
            <a:pPr fontAlgn="auto">
              <a:spcAft>
                <a:spcPts val="0"/>
              </a:spcAft>
              <a:defRPr/>
            </a:pPr>
            <a:r>
              <a:rPr smtClean="0"/>
              <a:t>Fracture and Repair</a:t>
            </a:r>
            <a:endParaRPr/>
          </a:p>
        </p:txBody>
      </p:sp>
      <p:sp>
        <p:nvSpPr>
          <p:cNvPr id="59396" name="Content Placeholder 10"/>
          <p:cNvSpPr>
            <a:spLocks noGrp="1"/>
          </p:cNvSpPr>
          <p:nvPr>
            <p:ph idx="1"/>
          </p:nvPr>
        </p:nvSpPr>
        <p:spPr>
          <a:xfrm>
            <a:off x="446088" y="919163"/>
            <a:ext cx="8534400" cy="1824037"/>
          </a:xfrm>
        </p:spPr>
        <p:txBody>
          <a:bodyPr/>
          <a:lstStyle/>
          <a:p>
            <a:pPr>
              <a:spcBef>
                <a:spcPct val="0"/>
              </a:spcBef>
            </a:pPr>
            <a:r>
              <a:rPr altLang="en-US"/>
              <a:t>Anatomical appearance – the distal part is shoved up into the proximal part.</a:t>
            </a:r>
          </a:p>
        </p:txBody>
      </p:sp>
      <p:sp>
        <p:nvSpPr>
          <p:cNvPr id="59397" name="TextBox 4"/>
          <p:cNvSpPr txBox="1">
            <a:spLocks noChangeArrowheads="1"/>
          </p:cNvSpPr>
          <p:nvPr/>
        </p:nvSpPr>
        <p:spPr bwMode="auto">
          <a:xfrm>
            <a:off x="2847975" y="6026150"/>
            <a:ext cx="344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a:latin typeface="Sylfaen" pitchFamily="18" charset="0"/>
              </a:rPr>
              <a:t>Impacted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0"/>
            <a:ext cx="9144000" cy="990600"/>
          </a:xfrm>
        </p:spPr>
        <p:txBody>
          <a:bodyPr/>
          <a:lstStyle/>
          <a:p>
            <a:pPr fontAlgn="auto">
              <a:spcAft>
                <a:spcPts val="0"/>
              </a:spcAft>
              <a:defRPr/>
            </a:pPr>
            <a:r>
              <a:rPr dirty="0" smtClean="0"/>
              <a:t>Fracture and Repair</a:t>
            </a:r>
            <a:endParaRPr dirty="0"/>
          </a:p>
        </p:txBody>
      </p:sp>
      <p:sp>
        <p:nvSpPr>
          <p:cNvPr id="60419" name="Content Placeholder 10"/>
          <p:cNvSpPr>
            <a:spLocks noGrp="1"/>
          </p:cNvSpPr>
          <p:nvPr>
            <p:ph idx="1"/>
          </p:nvPr>
        </p:nvSpPr>
        <p:spPr>
          <a:xfrm>
            <a:off x="304799" y="553403"/>
            <a:ext cx="8534400" cy="2586037"/>
          </a:xfrm>
        </p:spPr>
        <p:txBody>
          <a:bodyPr/>
          <a:lstStyle/>
          <a:p>
            <a:pPr>
              <a:spcBef>
                <a:spcPct val="0"/>
              </a:spcBef>
            </a:pPr>
            <a:r>
              <a:rPr altLang="en-US" dirty="0"/>
              <a:t>Anatomical appearance – though not seen here, one or both bones are “open” to the outside.</a:t>
            </a:r>
          </a:p>
        </p:txBody>
      </p:sp>
      <p:sp>
        <p:nvSpPr>
          <p:cNvPr id="60420" name="TextBox 4"/>
          <p:cNvSpPr txBox="1">
            <a:spLocks noChangeArrowheads="1"/>
          </p:cNvSpPr>
          <p:nvPr/>
        </p:nvSpPr>
        <p:spPr bwMode="auto">
          <a:xfrm>
            <a:off x="1550744" y="5674457"/>
            <a:ext cx="597876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dirty="0">
                <a:latin typeface="Sylfaen" pitchFamily="18" charset="0"/>
              </a:rPr>
              <a:t>Open (compound</a:t>
            </a:r>
            <a:r>
              <a:rPr lang="en-US" altLang="en-US" dirty="0" smtClean="0">
                <a:latin typeface="Sylfaen" pitchFamily="18" charset="0"/>
              </a:rPr>
              <a:t>); </a:t>
            </a:r>
            <a:r>
              <a:rPr lang="en-US" altLang="en-US" dirty="0" smtClean="0">
                <a:solidFill>
                  <a:schemeClr val="bg1">
                    <a:lumMod val="50000"/>
                  </a:schemeClr>
                </a:solidFill>
                <a:latin typeface="Sylfaen" pitchFamily="18" charset="0"/>
              </a:rPr>
              <a:t>conversely “closed” (simple) do not break the skin</a:t>
            </a:r>
            <a:endParaRPr lang="en-US" altLang="en-US" dirty="0">
              <a:solidFill>
                <a:schemeClr val="bg1">
                  <a:lumMod val="50000"/>
                </a:schemeClr>
              </a:solidFill>
              <a:latin typeface="Sylfaen" pitchFamily="18" charset="0"/>
            </a:endParaRPr>
          </a:p>
        </p:txBody>
      </p:sp>
      <p:pic>
        <p:nvPicPr>
          <p:cNvPr id="60421" name="Picture 6" descr="pap13_tabfig_06_01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4487" y="1931132"/>
            <a:ext cx="5915025" cy="374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0"/>
            <a:ext cx="9144000" cy="990600"/>
          </a:xfrm>
        </p:spPr>
        <p:txBody>
          <a:bodyPr/>
          <a:lstStyle/>
          <a:p>
            <a:pPr fontAlgn="auto">
              <a:spcAft>
                <a:spcPts val="0"/>
              </a:spcAft>
              <a:defRPr/>
            </a:pPr>
            <a:r>
              <a:rPr dirty="0" smtClean="0"/>
              <a:t>Fracture and Repair</a:t>
            </a:r>
            <a:endParaRPr dirty="0"/>
          </a:p>
        </p:txBody>
      </p:sp>
      <p:sp>
        <p:nvSpPr>
          <p:cNvPr id="60419" name="Content Placeholder 10"/>
          <p:cNvSpPr>
            <a:spLocks noGrp="1"/>
          </p:cNvSpPr>
          <p:nvPr>
            <p:ph idx="1"/>
          </p:nvPr>
        </p:nvSpPr>
        <p:spPr>
          <a:xfrm>
            <a:off x="304799" y="553403"/>
            <a:ext cx="8534400" cy="2586037"/>
          </a:xfrm>
        </p:spPr>
        <p:txBody>
          <a:bodyPr/>
          <a:lstStyle/>
          <a:p>
            <a:pPr>
              <a:spcBef>
                <a:spcPct val="0"/>
              </a:spcBef>
            </a:pPr>
            <a:r>
              <a:rPr altLang="en-US" dirty="0"/>
              <a:t>Anatomical appearance – </a:t>
            </a:r>
            <a:r>
              <a:rPr altLang="en-US" dirty="0" smtClean="0"/>
              <a:t>the bone(s) are splintered, broken, or crushed into fragments (3+).</a:t>
            </a:r>
            <a:endParaRPr altLang="en-US" dirty="0"/>
          </a:p>
        </p:txBody>
      </p:sp>
      <p:sp>
        <p:nvSpPr>
          <p:cNvPr id="60420" name="TextBox 4"/>
          <p:cNvSpPr txBox="1">
            <a:spLocks noChangeArrowheads="1"/>
          </p:cNvSpPr>
          <p:nvPr/>
        </p:nvSpPr>
        <p:spPr bwMode="auto">
          <a:xfrm>
            <a:off x="1550744" y="5674457"/>
            <a:ext cx="5978768" cy="5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dirty="0" smtClean="0">
                <a:latin typeface="Sylfaen" pitchFamily="18" charset="0"/>
              </a:rPr>
              <a:t>Comminuted</a:t>
            </a:r>
            <a:endParaRPr lang="en-US" altLang="en-US" dirty="0">
              <a:solidFill>
                <a:schemeClr val="bg1">
                  <a:lumMod val="50000"/>
                </a:schemeClr>
              </a:solidFill>
              <a:latin typeface="Sylfaen" pitchFamily="18" charset="0"/>
            </a:endParaRPr>
          </a:p>
        </p:txBody>
      </p:sp>
      <p:pic>
        <p:nvPicPr>
          <p:cNvPr id="148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253" y="1866805"/>
            <a:ext cx="2855739" cy="3807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77356"/>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741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smtClean="0"/>
              <a:t>Fracture and Repair</a:t>
            </a:r>
          </a:p>
        </p:txBody>
      </p:sp>
      <p:sp>
        <p:nvSpPr>
          <p:cNvPr id="62467" name="Rectangle 3"/>
          <p:cNvSpPr>
            <a:spLocks noGrp="1" noChangeArrowheads="1"/>
          </p:cNvSpPr>
          <p:nvPr>
            <p:ph idx="1"/>
          </p:nvPr>
        </p:nvSpPr>
        <p:spPr>
          <a:xfrm>
            <a:off x="182880" y="919163"/>
            <a:ext cx="4937760" cy="5791200"/>
          </a:xfrm>
        </p:spPr>
        <p:txBody>
          <a:bodyPr>
            <a:normAutofit/>
          </a:bodyPr>
          <a:lstStyle/>
          <a:p>
            <a:pPr>
              <a:lnSpc>
                <a:spcPct val="155000"/>
              </a:lnSpc>
              <a:spcBef>
                <a:spcPct val="0"/>
              </a:spcBef>
            </a:pPr>
            <a:r>
              <a:rPr altLang="en-US" dirty="0"/>
              <a:t>Naming fractures, continued…</a:t>
            </a:r>
          </a:p>
          <a:p>
            <a:pPr lvl="1">
              <a:lnSpc>
                <a:spcPct val="155000"/>
              </a:lnSpc>
              <a:spcBef>
                <a:spcPct val="0"/>
              </a:spcBef>
            </a:pPr>
            <a:r>
              <a:rPr altLang="en-US" dirty="0"/>
              <a:t>Other fractures are classified by the </a:t>
            </a:r>
            <a:r>
              <a:rPr altLang="en-US" b="1" dirty="0">
                <a:solidFill>
                  <a:srgbClr val="0099CC"/>
                </a:solidFill>
              </a:rPr>
              <a:t>disease or mechanism which produced the fracture.</a:t>
            </a:r>
          </a:p>
          <a:p>
            <a:pPr lvl="2">
              <a:lnSpc>
                <a:spcPct val="155000"/>
              </a:lnSpc>
              <a:spcBef>
                <a:spcPct val="0"/>
              </a:spcBef>
            </a:pPr>
            <a:r>
              <a:rPr altLang="en-US" b="1" dirty="0"/>
              <a:t>Pathological fracture </a:t>
            </a:r>
            <a:r>
              <a:rPr altLang="en-US" dirty="0"/>
              <a:t>(usually from a cancerous process or severe chronic disease), </a:t>
            </a:r>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919" y="1153550"/>
            <a:ext cx="3735266" cy="5229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942552" y="337625"/>
            <a:ext cx="1645920" cy="1842868"/>
          </a:xfrm>
          <a:prstGeom prst="wedgeRoundRectCallout">
            <a:avLst>
              <a:gd name="adj1" fmla="val -18269"/>
              <a:gd name="adj2" fmla="val 93798"/>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fracture caused by bone cancer…</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smtClean="0"/>
              <a:t>Fracture and Repair</a:t>
            </a:r>
          </a:p>
        </p:txBody>
      </p:sp>
      <p:sp>
        <p:nvSpPr>
          <p:cNvPr id="62467" name="Rectangle 3"/>
          <p:cNvSpPr>
            <a:spLocks noGrp="1" noChangeArrowheads="1"/>
          </p:cNvSpPr>
          <p:nvPr>
            <p:ph idx="1"/>
          </p:nvPr>
        </p:nvSpPr>
        <p:spPr>
          <a:xfrm>
            <a:off x="446088" y="919163"/>
            <a:ext cx="8534400" cy="5791200"/>
          </a:xfrm>
        </p:spPr>
        <p:txBody>
          <a:bodyPr/>
          <a:lstStyle/>
          <a:p>
            <a:pPr>
              <a:lnSpc>
                <a:spcPct val="155000"/>
              </a:lnSpc>
              <a:spcBef>
                <a:spcPct val="0"/>
              </a:spcBef>
            </a:pPr>
            <a:r>
              <a:rPr altLang="en-US" dirty="0"/>
              <a:t>Naming fractures, continued…</a:t>
            </a:r>
          </a:p>
          <a:p>
            <a:pPr lvl="2">
              <a:lnSpc>
                <a:spcPct val="155000"/>
              </a:lnSpc>
              <a:spcBef>
                <a:spcPct val="0"/>
              </a:spcBef>
            </a:pPr>
            <a:r>
              <a:rPr altLang="en-US" b="1" dirty="0" smtClean="0"/>
              <a:t>Stress </a:t>
            </a:r>
            <a:r>
              <a:rPr altLang="en-US" b="1" dirty="0"/>
              <a:t>fracture </a:t>
            </a:r>
            <a:r>
              <a:rPr altLang="en-US" dirty="0"/>
              <a:t>(produced from repeated strenuous activities such as running) </a:t>
            </a:r>
          </a:p>
          <a:p>
            <a:pPr>
              <a:lnSpc>
                <a:spcPct val="155000"/>
              </a:lnSpc>
              <a:spcBef>
                <a:spcPct val="0"/>
              </a:spcBef>
            </a:pPr>
            <a:endParaRPr altLang="en-US" dirty="0"/>
          </a:p>
        </p:txBody>
      </p:sp>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35" y="2359854"/>
            <a:ext cx="2549331" cy="3823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5422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smtClean="0"/>
              <a:t>Fracture and Repair</a:t>
            </a:r>
            <a:endParaRPr/>
          </a:p>
        </p:txBody>
      </p:sp>
      <p:sp>
        <p:nvSpPr>
          <p:cNvPr id="62467" name="Rectangle 3"/>
          <p:cNvSpPr>
            <a:spLocks noGrp="1" noChangeArrowheads="1"/>
          </p:cNvSpPr>
          <p:nvPr>
            <p:ph idx="1"/>
          </p:nvPr>
        </p:nvSpPr>
        <p:spPr>
          <a:xfrm>
            <a:off x="446088" y="919163"/>
            <a:ext cx="8534400" cy="5791200"/>
          </a:xfrm>
        </p:spPr>
        <p:txBody>
          <a:bodyPr/>
          <a:lstStyle/>
          <a:p>
            <a:pPr>
              <a:spcBef>
                <a:spcPct val="0"/>
              </a:spcBef>
            </a:pPr>
            <a:r>
              <a:rPr altLang="en-US"/>
              <a:t>Naming fractures, continued…</a:t>
            </a:r>
          </a:p>
          <a:p>
            <a:pPr lvl="1">
              <a:spcBef>
                <a:spcPct val="0"/>
              </a:spcBef>
            </a:pPr>
            <a:r>
              <a:rPr altLang="en-US"/>
              <a:t>Still other fractures describe a </a:t>
            </a:r>
            <a:r>
              <a:rPr altLang="en-US" b="1">
                <a:solidFill>
                  <a:srgbClr val="0099CC"/>
                </a:solidFill>
              </a:rPr>
              <a:t>common pattern of injury</a:t>
            </a:r>
            <a:r>
              <a:rPr altLang="en-US"/>
              <a:t>, often involving more than one bone, and usually denoted by an eponym (someone’s name):</a:t>
            </a:r>
          </a:p>
          <a:p>
            <a:pPr lvl="2">
              <a:spcBef>
                <a:spcPct val="0"/>
              </a:spcBef>
            </a:pPr>
            <a:r>
              <a:rPr altLang="en-US"/>
              <a:t>Colles’ fracture of the distal radius</a:t>
            </a:r>
          </a:p>
          <a:p>
            <a:pPr lvl="2">
              <a:spcBef>
                <a:spcPct val="0"/>
              </a:spcBef>
            </a:pPr>
            <a:r>
              <a:rPr altLang="en-US"/>
              <a:t>Pott’s fracture of the distal fibula</a:t>
            </a:r>
          </a:p>
          <a:p>
            <a:pPr>
              <a:spcBef>
                <a:spcPct val="0"/>
              </a:spcBef>
            </a:pPr>
            <a:endParaRPr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fontAlgn="auto">
              <a:spcAft>
                <a:spcPts val="0"/>
              </a:spcAft>
              <a:defRPr/>
            </a:pPr>
            <a:r>
              <a:rPr smtClean="0"/>
              <a:t>Fracture and Repair</a:t>
            </a:r>
            <a:endParaRPr/>
          </a:p>
        </p:txBody>
      </p:sp>
      <p:sp>
        <p:nvSpPr>
          <p:cNvPr id="63491" name="Content Placeholder 10"/>
          <p:cNvSpPr>
            <a:spLocks noGrp="1"/>
          </p:cNvSpPr>
          <p:nvPr>
            <p:ph idx="1"/>
          </p:nvPr>
        </p:nvSpPr>
        <p:spPr>
          <a:xfrm>
            <a:off x="446088" y="919163"/>
            <a:ext cx="8534400" cy="985837"/>
          </a:xfrm>
        </p:spPr>
        <p:txBody>
          <a:bodyPr/>
          <a:lstStyle/>
          <a:p>
            <a:pPr>
              <a:spcBef>
                <a:spcPct val="0"/>
              </a:spcBef>
            </a:pPr>
            <a:r>
              <a:rPr altLang="en-US"/>
              <a:t>Eponyms – Colles’ is a fracture of the distal radius </a:t>
            </a:r>
            <a:r>
              <a:rPr altLang="en-US" b="1" baseline="16000"/>
              <a:t>±</a:t>
            </a:r>
            <a:r>
              <a:rPr altLang="en-US"/>
              <a:t> ulna.</a:t>
            </a:r>
          </a:p>
        </p:txBody>
      </p:sp>
      <p:sp>
        <p:nvSpPr>
          <p:cNvPr id="63492" name="TextBox 4"/>
          <p:cNvSpPr txBox="1">
            <a:spLocks noChangeArrowheads="1"/>
          </p:cNvSpPr>
          <p:nvPr/>
        </p:nvSpPr>
        <p:spPr bwMode="auto">
          <a:xfrm>
            <a:off x="2847975" y="5988050"/>
            <a:ext cx="344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lnSpc>
                <a:spcPct val="120000"/>
              </a:lnSpc>
              <a:spcBef>
                <a:spcPct val="20000"/>
              </a:spcBef>
              <a:buClr>
                <a:schemeClr val="hlink"/>
              </a:buClr>
              <a:buSzPct val="55000"/>
              <a:buFont typeface="Wingdings" pitchFamily="2" charset="2"/>
              <a:buNone/>
            </a:pPr>
            <a:r>
              <a:rPr lang="en-US" altLang="en-US">
                <a:latin typeface="Sylfaen" pitchFamily="18" charset="0"/>
              </a:rPr>
              <a:t>Colles’</a:t>
            </a:r>
          </a:p>
        </p:txBody>
      </p:sp>
      <p:pic>
        <p:nvPicPr>
          <p:cNvPr id="63493" name="Picture 6" descr="pap13_tabfig_06_01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1747838"/>
            <a:ext cx="6296025"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pap13_fig_06_09_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525" y="3024188"/>
            <a:ext cx="3821113"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idx="1"/>
          </p:nvPr>
        </p:nvSpPr>
        <p:spPr>
          <a:xfrm>
            <a:off x="446088" y="919163"/>
            <a:ext cx="8534400" cy="5791200"/>
          </a:xfrm>
        </p:spPr>
        <p:txBody>
          <a:bodyPr/>
          <a:lstStyle/>
          <a:p>
            <a:pPr algn="ctr">
              <a:spcBef>
                <a:spcPct val="0"/>
              </a:spcBef>
              <a:buFont typeface="Wingdings" pitchFamily="2" charset="2"/>
              <a:buNone/>
            </a:pPr>
            <a:r>
              <a:rPr altLang="en-US"/>
              <a:t>Once a bone is fractured, repair proceeds in </a:t>
            </a:r>
          </a:p>
          <a:p>
            <a:pPr algn="ctr">
              <a:spcBef>
                <a:spcPct val="0"/>
              </a:spcBef>
              <a:buFont typeface="Wingdings" pitchFamily="2" charset="2"/>
              <a:buNone/>
            </a:pPr>
            <a:r>
              <a:rPr altLang="en-US"/>
              <a:t>a predictable pattern:</a:t>
            </a:r>
          </a:p>
          <a:p>
            <a:pPr>
              <a:spcBef>
                <a:spcPct val="0"/>
              </a:spcBef>
            </a:pPr>
            <a:r>
              <a:rPr altLang="en-US"/>
              <a:t>The first step, which occurs 6-8 hours after injury, is the formation of a fracture </a:t>
            </a:r>
          </a:p>
          <a:p>
            <a:pPr>
              <a:spcBef>
                <a:spcPct val="0"/>
              </a:spcBef>
              <a:buFont typeface="Wingdings" pitchFamily="2" charset="2"/>
              <a:buNone/>
            </a:pPr>
            <a:r>
              <a:rPr altLang="en-US"/>
              <a:t>	hematoma 	as a result of </a:t>
            </a:r>
          </a:p>
          <a:p>
            <a:pPr>
              <a:spcBef>
                <a:spcPct val="0"/>
              </a:spcBef>
              <a:buFont typeface="Wingdings" pitchFamily="2" charset="2"/>
              <a:buNone/>
            </a:pPr>
            <a:r>
              <a:rPr altLang="en-US"/>
              <a:t>	blood vessels breaking in </a:t>
            </a:r>
          </a:p>
          <a:p>
            <a:pPr>
              <a:spcBef>
                <a:spcPct val="0"/>
              </a:spcBef>
              <a:buFont typeface="Wingdings" pitchFamily="2" charset="2"/>
              <a:buNone/>
            </a:pPr>
            <a:r>
              <a:rPr altLang="en-US"/>
              <a:t>	the periosteum and </a:t>
            </a:r>
          </a:p>
          <a:p>
            <a:pPr>
              <a:spcBef>
                <a:spcPct val="0"/>
              </a:spcBef>
              <a:buFont typeface="Wingdings" pitchFamily="2" charset="2"/>
              <a:buNone/>
            </a:pPr>
            <a:r>
              <a:rPr altLang="en-US"/>
              <a:t>	in osteons.</a:t>
            </a:r>
          </a:p>
        </p:txBody>
      </p:sp>
      <p:sp>
        <p:nvSpPr>
          <p:cNvPr id="10" name="Title 9"/>
          <p:cNvSpPr>
            <a:spLocks noGrp="1"/>
          </p:cNvSpPr>
          <p:nvPr>
            <p:ph type="title"/>
          </p:nvPr>
        </p:nvSpPr>
        <p:spPr/>
        <p:txBody>
          <a:bodyPr/>
          <a:lstStyle/>
          <a:p>
            <a:pPr fontAlgn="auto">
              <a:spcAft>
                <a:spcPts val="0"/>
              </a:spcAft>
              <a:defRPr/>
            </a:pPr>
            <a:r>
              <a:rPr smtClean="0"/>
              <a:t>Fracture and Repair</a:t>
            </a:r>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pap13_fig_06_09_0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1975" y="3036888"/>
            <a:ext cx="432593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idx="1"/>
          </p:nvPr>
        </p:nvSpPr>
        <p:spPr>
          <a:xfrm>
            <a:off x="357188" y="931863"/>
            <a:ext cx="8534400" cy="5791200"/>
          </a:xfrm>
        </p:spPr>
        <p:txBody>
          <a:bodyPr/>
          <a:lstStyle/>
          <a:p>
            <a:pPr>
              <a:spcBef>
                <a:spcPct val="0"/>
              </a:spcBef>
            </a:pPr>
            <a:r>
              <a:rPr altLang="en-US"/>
              <a:t>The second and third steps involve the formation of a callus (takes a few weeks, to as many as six months).</a:t>
            </a:r>
          </a:p>
          <a:p>
            <a:pPr lvl="1">
              <a:spcBef>
                <a:spcPct val="0"/>
              </a:spcBef>
            </a:pPr>
            <a:r>
              <a:rPr altLang="en-US"/>
              <a:t>Phagocytes remove cellular debris and fibroblasts </a:t>
            </a:r>
          </a:p>
          <a:p>
            <a:pPr lvl="1">
              <a:spcBef>
                <a:spcPct val="0"/>
              </a:spcBef>
              <a:buFont typeface="Wingdings" pitchFamily="2" charset="2"/>
              <a:buNone/>
            </a:pPr>
            <a:r>
              <a:rPr altLang="en-US"/>
              <a:t>	deposit collagen to </a:t>
            </a:r>
          </a:p>
          <a:p>
            <a:pPr lvl="1">
              <a:spcBef>
                <a:spcPct val="0"/>
              </a:spcBef>
              <a:buFont typeface="Wingdings" pitchFamily="2" charset="2"/>
              <a:buNone/>
            </a:pPr>
            <a:r>
              <a:rPr altLang="en-US"/>
              <a:t>	form a fibro-</a:t>
            </a:r>
          </a:p>
          <a:p>
            <a:pPr lvl="1">
              <a:spcBef>
                <a:spcPct val="0"/>
              </a:spcBef>
              <a:buFont typeface="Wingdings" pitchFamily="2" charset="2"/>
              <a:buNone/>
            </a:pPr>
            <a:r>
              <a:rPr altLang="en-US"/>
              <a:t>	cartilaginous callus...</a:t>
            </a:r>
          </a:p>
        </p:txBody>
      </p:sp>
      <p:sp>
        <p:nvSpPr>
          <p:cNvPr id="24" name="Title 23"/>
          <p:cNvSpPr>
            <a:spLocks noGrp="1"/>
          </p:cNvSpPr>
          <p:nvPr>
            <p:ph type="title"/>
          </p:nvPr>
        </p:nvSpPr>
        <p:spPr/>
        <p:txBody>
          <a:bodyPr/>
          <a:lstStyle/>
          <a:p>
            <a:pPr fontAlgn="auto">
              <a:spcAft>
                <a:spcPts val="0"/>
              </a:spcAft>
              <a:defRPr/>
            </a:pPr>
            <a:r>
              <a:rPr smtClean="0"/>
              <a:t>Fracture and Repair</a:t>
            </a:r>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pap13_fig_06_09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5888" y="2055813"/>
            <a:ext cx="4814887"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23"/>
          <p:cNvSpPr>
            <a:spLocks noGrp="1"/>
          </p:cNvSpPr>
          <p:nvPr>
            <p:ph type="title"/>
          </p:nvPr>
        </p:nvSpPr>
        <p:spPr/>
        <p:txBody>
          <a:bodyPr/>
          <a:lstStyle/>
          <a:p>
            <a:pPr fontAlgn="auto">
              <a:spcAft>
                <a:spcPts val="0"/>
              </a:spcAft>
              <a:defRPr/>
            </a:pPr>
            <a:r>
              <a:rPr smtClean="0"/>
              <a:t>Fracture and Repair</a:t>
            </a:r>
            <a:endParaRPr/>
          </a:p>
        </p:txBody>
      </p:sp>
      <p:sp>
        <p:nvSpPr>
          <p:cNvPr id="66564" name="Rectangle 3"/>
          <p:cNvSpPr>
            <a:spLocks noGrp="1" noChangeArrowheads="1"/>
          </p:cNvSpPr>
          <p:nvPr>
            <p:ph idx="1"/>
          </p:nvPr>
        </p:nvSpPr>
        <p:spPr>
          <a:xfrm>
            <a:off x="446088" y="919163"/>
            <a:ext cx="8534400" cy="5791200"/>
          </a:xfrm>
        </p:spPr>
        <p:txBody>
          <a:bodyPr/>
          <a:lstStyle/>
          <a:p>
            <a:pPr lvl="1">
              <a:spcBef>
                <a:spcPct val="0"/>
              </a:spcBef>
            </a:pPr>
            <a:r>
              <a:rPr altLang="en-US"/>
              <a:t>... which is followed by osteoblasts forming a bony</a:t>
            </a:r>
          </a:p>
          <a:p>
            <a:pPr lvl="1">
              <a:spcBef>
                <a:spcPct val="0"/>
              </a:spcBef>
              <a:buFont typeface="Wingdings" pitchFamily="2" charset="2"/>
              <a:buNone/>
            </a:pPr>
            <a:r>
              <a:rPr altLang="en-US"/>
              <a:t>	callus of spongy bone.</a:t>
            </a:r>
          </a:p>
          <a:p>
            <a:pPr lvl="2">
              <a:spcBef>
                <a:spcPct val="0"/>
              </a:spcBef>
            </a:pPr>
            <a:endParaRPr altLang="en-US"/>
          </a:p>
          <a:p>
            <a:pPr lvl="1">
              <a:spcBef>
                <a:spcPct val="0"/>
              </a:spcBef>
            </a:pPr>
            <a:endParaRPr altLang="en-US"/>
          </a:p>
          <a:p>
            <a:pPr lvl="1">
              <a:spcBef>
                <a:spcPct val="0"/>
              </a:spcBef>
            </a:pPr>
            <a:endParaRPr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46088" y="919163"/>
            <a:ext cx="8534400" cy="5791200"/>
          </a:xfrm>
        </p:spPr>
        <p:txBody>
          <a:bodyPr/>
          <a:lstStyle/>
          <a:p>
            <a:pPr>
              <a:spcBef>
                <a:spcPct val="0"/>
              </a:spcBef>
            </a:pPr>
            <a:r>
              <a:rPr altLang="en-US" dirty="0"/>
              <a:t>The skeletal system has 6 important functions: </a:t>
            </a:r>
          </a:p>
          <a:p>
            <a:pPr lvl="1">
              <a:spcBef>
                <a:spcPct val="0"/>
              </a:spcBef>
            </a:pPr>
            <a:r>
              <a:rPr altLang="en-US" b="1" dirty="0" smtClean="0">
                <a:solidFill>
                  <a:srgbClr val="C00000"/>
                </a:solidFill>
              </a:rPr>
              <a:t>Store </a:t>
            </a:r>
            <a:r>
              <a:rPr altLang="en-US" b="1" dirty="0">
                <a:solidFill>
                  <a:srgbClr val="C00000"/>
                </a:solidFill>
              </a:rPr>
              <a:t>triglycerides </a:t>
            </a:r>
            <a:r>
              <a:rPr altLang="en-US" dirty="0"/>
              <a:t>in adipose cells of yellow marrow</a:t>
            </a:r>
          </a:p>
          <a:p>
            <a:pPr>
              <a:spcBef>
                <a:spcPct val="0"/>
              </a:spcBef>
            </a:pPr>
            <a:endParaRPr altLang="en-US" dirty="0"/>
          </a:p>
        </p:txBody>
      </p:sp>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974" y="2285341"/>
            <a:ext cx="5600700" cy="4200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6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pap13_fig_06_09_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7475" y="2147888"/>
            <a:ext cx="486568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23"/>
          <p:cNvSpPr>
            <a:spLocks noGrp="1"/>
          </p:cNvSpPr>
          <p:nvPr>
            <p:ph type="title"/>
          </p:nvPr>
        </p:nvSpPr>
        <p:spPr/>
        <p:txBody>
          <a:bodyPr/>
          <a:lstStyle/>
          <a:p>
            <a:pPr fontAlgn="auto">
              <a:spcAft>
                <a:spcPts val="0"/>
              </a:spcAft>
              <a:defRPr/>
            </a:pPr>
            <a:r>
              <a:rPr smtClean="0"/>
              <a:t>Fracture and Repair</a:t>
            </a:r>
            <a:endParaRPr/>
          </a:p>
        </p:txBody>
      </p:sp>
      <p:sp>
        <p:nvSpPr>
          <p:cNvPr id="67588" name="Content Placeholder 8"/>
          <p:cNvSpPr>
            <a:spLocks noGrp="1"/>
          </p:cNvSpPr>
          <p:nvPr>
            <p:ph idx="1"/>
          </p:nvPr>
        </p:nvSpPr>
        <p:spPr>
          <a:xfrm>
            <a:off x="446088" y="919163"/>
            <a:ext cx="8534400" cy="5791200"/>
          </a:xfrm>
        </p:spPr>
        <p:txBody>
          <a:bodyPr/>
          <a:lstStyle/>
          <a:p>
            <a:pPr>
              <a:spcBef>
                <a:spcPct val="0"/>
              </a:spcBef>
            </a:pPr>
            <a:r>
              <a:rPr altLang="en-US" dirty="0"/>
              <a:t>The final step takes several months and is called remodeling :</a:t>
            </a:r>
          </a:p>
          <a:p>
            <a:pPr lvl="1">
              <a:spcBef>
                <a:spcPct val="0"/>
              </a:spcBef>
            </a:pPr>
            <a:r>
              <a:rPr altLang="en-US" dirty="0">
                <a:solidFill>
                  <a:schemeClr val="accent3">
                    <a:lumMod val="50000"/>
                  </a:schemeClr>
                </a:solidFill>
              </a:rPr>
              <a:t>Spongy bone is replaced by </a:t>
            </a:r>
          </a:p>
          <a:p>
            <a:pPr lvl="1">
              <a:spcBef>
                <a:spcPct val="0"/>
              </a:spcBef>
              <a:buFont typeface="Wingdings" pitchFamily="2" charset="2"/>
              <a:buNone/>
            </a:pPr>
            <a:r>
              <a:rPr altLang="en-US" dirty="0">
                <a:solidFill>
                  <a:schemeClr val="accent3">
                    <a:lumMod val="50000"/>
                  </a:schemeClr>
                </a:solidFill>
              </a:rPr>
              <a:t>	compact bone.</a:t>
            </a:r>
          </a:p>
          <a:p>
            <a:pPr lvl="1">
              <a:spcBef>
                <a:spcPct val="0"/>
              </a:spcBef>
            </a:pPr>
            <a:r>
              <a:rPr altLang="en-US" dirty="0"/>
              <a:t>The fracture line </a:t>
            </a:r>
          </a:p>
          <a:p>
            <a:pPr lvl="1">
              <a:spcBef>
                <a:spcPct val="0"/>
              </a:spcBef>
              <a:buFont typeface="Wingdings" pitchFamily="2" charset="2"/>
              <a:buNone/>
            </a:pPr>
            <a:r>
              <a:rPr altLang="en-US" dirty="0"/>
              <a:t>	disappears, but </a:t>
            </a:r>
          </a:p>
          <a:p>
            <a:pPr lvl="1">
              <a:spcBef>
                <a:spcPct val="0"/>
              </a:spcBef>
              <a:buFont typeface="Wingdings" pitchFamily="2" charset="2"/>
              <a:buNone/>
            </a:pPr>
            <a:r>
              <a:rPr altLang="en-US" dirty="0"/>
              <a:t>	evidence of the break</a:t>
            </a:r>
          </a:p>
          <a:p>
            <a:pPr lvl="1">
              <a:spcBef>
                <a:spcPct val="0"/>
              </a:spcBef>
              <a:buFont typeface="Wingdings" pitchFamily="2" charset="2"/>
              <a:buNone/>
            </a:pPr>
            <a:r>
              <a:rPr altLang="en-US" dirty="0"/>
              <a:t>	remains.</a:t>
            </a:r>
          </a:p>
          <a:p>
            <a:pPr>
              <a:spcBef>
                <a:spcPct val="0"/>
              </a:spcBef>
            </a:pPr>
            <a:endParaRPr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lstStyle/>
          <a:p>
            <a:pPr fontAlgn="auto">
              <a:spcAft>
                <a:spcPts val="0"/>
              </a:spcAft>
              <a:defRPr/>
            </a:pPr>
            <a:r>
              <a:rPr smtClean="0"/>
              <a:t>Exercise and Bone Tissue </a:t>
            </a:r>
          </a:p>
        </p:txBody>
      </p:sp>
      <p:sp>
        <p:nvSpPr>
          <p:cNvPr id="68611" name="Rectangle 3"/>
          <p:cNvSpPr>
            <a:spLocks noGrp="1" noChangeArrowheads="1"/>
          </p:cNvSpPr>
          <p:nvPr>
            <p:ph type="body" idx="1"/>
          </p:nvPr>
        </p:nvSpPr>
        <p:spPr>
          <a:xfrm>
            <a:off x="446088" y="919163"/>
            <a:ext cx="8534400" cy="5791200"/>
          </a:xfrm>
        </p:spPr>
        <p:txBody>
          <a:bodyPr/>
          <a:lstStyle/>
          <a:p>
            <a:pPr>
              <a:spcBef>
                <a:spcPct val="0"/>
              </a:spcBef>
            </a:pPr>
            <a:r>
              <a:rPr altLang="en-US"/>
              <a:t>Under mechanical stress, bone tissue becomes stronger through deposition of mineral salts and production of collagen fibers by osteoblasts. Unstressed bones, on the other hand, become weaker.</a:t>
            </a:r>
          </a:p>
          <a:p>
            <a:pPr lvl="1">
              <a:spcBef>
                <a:spcPct val="0"/>
              </a:spcBef>
            </a:pPr>
            <a:r>
              <a:rPr altLang="en-US"/>
              <a:t>Astronauts in space suffer rapid loss of bone density.</a:t>
            </a:r>
          </a:p>
          <a:p>
            <a:pPr>
              <a:spcBef>
                <a:spcPct val="0"/>
              </a:spcBef>
            </a:pPr>
            <a:r>
              <a:rPr altLang="en-US"/>
              <a:t>The main mechanical stresses on bone are those that result from the pull of skeletal muscles and the pull of gravity (weight-bearing activities).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p:txBody>
          <a:bodyPr/>
          <a:lstStyle/>
          <a:p>
            <a:pPr fontAlgn="auto">
              <a:spcAft>
                <a:spcPts val="0"/>
              </a:spcAft>
              <a:defRPr/>
            </a:pPr>
            <a:r>
              <a:rPr smtClean="0"/>
              <a:t>Aging and Bone Tissue </a:t>
            </a:r>
          </a:p>
        </p:txBody>
      </p:sp>
      <p:sp>
        <p:nvSpPr>
          <p:cNvPr id="45061" name="Rectangle 3"/>
          <p:cNvSpPr>
            <a:spLocks noGrp="1" noChangeArrowheads="1"/>
          </p:cNvSpPr>
          <p:nvPr>
            <p:ph type="body" idx="1"/>
          </p:nvPr>
        </p:nvSpPr>
        <p:spPr>
          <a:xfrm>
            <a:off x="495300" y="931863"/>
            <a:ext cx="8240713" cy="5791200"/>
          </a:xfrm>
        </p:spPr>
        <p:txBody>
          <a:bodyPr rtlCol="0"/>
          <a:lstStyle/>
          <a:p>
            <a:pPr marL="288925" lvl="1" indent="-288925" fontAlgn="auto">
              <a:spcAft>
                <a:spcPts val="0"/>
              </a:spcAft>
              <a:buClr>
                <a:srgbClr val="0099CC"/>
              </a:buClr>
              <a:buSzPct val="70000"/>
              <a:buFont typeface="Wingdings" pitchFamily="2" charset="2"/>
              <a:buChar char="Ø"/>
              <a:defRPr/>
            </a:pPr>
            <a:r>
              <a:rPr/>
              <a:t>A decrease in bone mass occurs as the level of sex hormones diminishes during middle age (especially in women after menopause).</a:t>
            </a:r>
          </a:p>
          <a:p>
            <a:pPr lvl="1" fontAlgn="auto">
              <a:spcAft>
                <a:spcPts val="0"/>
              </a:spcAft>
              <a:defRPr/>
            </a:pPr>
            <a:r>
              <a:rPr/>
              <a:t>Bone resorption by osteoclasts outpaces bone deposition by </a:t>
            </a:r>
            <a:r>
              <a:rPr err="1"/>
              <a:t>osteoblasts</a:t>
            </a:r>
            <a:r>
              <a:rPr/>
              <a:t>.</a:t>
            </a:r>
          </a:p>
          <a:p>
            <a:pPr lvl="1" fontAlgn="auto">
              <a:spcAft>
                <a:spcPts val="0"/>
              </a:spcAft>
              <a:defRPr/>
            </a:pPr>
            <a:r>
              <a:rPr/>
              <a:t>Since female bones are generally smaller and less massive than males to begin with, old age has a greater adverse effect in females.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fontAlgn="auto">
              <a:spcAft>
                <a:spcPts val="0"/>
              </a:spcAft>
              <a:defRPr/>
            </a:pPr>
            <a:r>
              <a:rPr smtClean="0"/>
              <a:t>Aging and Bone Tissue </a:t>
            </a:r>
          </a:p>
        </p:txBody>
      </p:sp>
      <p:sp>
        <p:nvSpPr>
          <p:cNvPr id="46085" name="Rectangle 3"/>
          <p:cNvSpPr>
            <a:spLocks noGrp="1" noChangeArrowheads="1"/>
          </p:cNvSpPr>
          <p:nvPr>
            <p:ph type="body" idx="1"/>
          </p:nvPr>
        </p:nvSpPr>
        <p:spPr>
          <a:xfrm>
            <a:off x="446088" y="919163"/>
            <a:ext cx="8534400" cy="5791200"/>
          </a:xfrm>
        </p:spPr>
        <p:txBody>
          <a:bodyPr rtlCol="0">
            <a:normAutofit lnSpcReduction="10000"/>
          </a:bodyPr>
          <a:lstStyle/>
          <a:p>
            <a:pPr fontAlgn="auto">
              <a:spcAft>
                <a:spcPts val="0"/>
              </a:spcAft>
              <a:defRPr/>
            </a:pPr>
            <a:r>
              <a:rPr/>
              <a:t>There are two principal effects of aging on bone tissue:</a:t>
            </a:r>
          </a:p>
          <a:p>
            <a:pPr lvl="1" fontAlgn="auto">
              <a:spcAft>
                <a:spcPts val="0"/>
              </a:spcAft>
              <a:defRPr/>
            </a:pPr>
            <a:r>
              <a:rPr/>
              <a:t>Loss of bone mass</a:t>
            </a:r>
          </a:p>
          <a:p>
            <a:pPr lvl="2" fontAlgn="auto">
              <a:spcAft>
                <a:spcPts val="0"/>
              </a:spcAft>
              <a:defRPr/>
            </a:pPr>
            <a:r>
              <a:rPr/>
              <a:t>The loss of calcium from bones is one of the symptoms in osteoporosis.</a:t>
            </a:r>
          </a:p>
          <a:p>
            <a:pPr lvl="1" fontAlgn="auto">
              <a:spcAft>
                <a:spcPts val="0"/>
              </a:spcAft>
              <a:defRPr/>
            </a:pPr>
            <a:r>
              <a:rPr/>
              <a:t>Brittleness</a:t>
            </a:r>
          </a:p>
          <a:p>
            <a:pPr lvl="2" fontAlgn="auto">
              <a:spcAft>
                <a:spcPts val="0"/>
              </a:spcAft>
              <a:defRPr/>
            </a:pPr>
            <a:r>
              <a:rPr/>
              <a:t>Collagen fibers give bone its tensile strength, and protein synthesis decreases with age.</a:t>
            </a:r>
          </a:p>
          <a:p>
            <a:pPr lvl="2" fontAlgn="auto">
              <a:spcAft>
                <a:spcPts val="0"/>
              </a:spcAft>
              <a:defRPr/>
            </a:pPr>
            <a:r>
              <a:rPr/>
              <a:t>The loss of tensile strength causes the bones to become very brittle and susceptible to fracture.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lstStyle/>
          <a:p>
            <a:pPr fontAlgn="auto">
              <a:spcAft>
                <a:spcPts val="0"/>
              </a:spcAft>
              <a:defRPr/>
            </a:pPr>
            <a:r>
              <a:rPr dirty="0" smtClean="0"/>
              <a:t>Reminder: Aging </a:t>
            </a:r>
            <a:r>
              <a:rPr dirty="0" smtClean="0"/>
              <a:t>and Bone Tissue</a:t>
            </a:r>
          </a:p>
        </p:txBody>
      </p:sp>
      <p:sp>
        <p:nvSpPr>
          <p:cNvPr id="71683" name="Rectangle 5"/>
          <p:cNvSpPr>
            <a:spLocks noGrp="1" noChangeArrowheads="1"/>
          </p:cNvSpPr>
          <p:nvPr>
            <p:ph type="body" idx="1"/>
          </p:nvPr>
        </p:nvSpPr>
        <p:spPr>
          <a:xfrm>
            <a:off x="446088" y="919163"/>
            <a:ext cx="8534400" cy="5791200"/>
          </a:xfrm>
        </p:spPr>
        <p:txBody>
          <a:bodyPr/>
          <a:lstStyle/>
          <a:p>
            <a:pPr>
              <a:spcBef>
                <a:spcPct val="0"/>
              </a:spcBef>
            </a:pPr>
            <a:r>
              <a:rPr altLang="en-US" dirty="0"/>
              <a:t>Osteoporosis is a condition where bone resorption outpaces bone deposition.</a:t>
            </a:r>
          </a:p>
          <a:p>
            <a:pPr lvl="1">
              <a:spcBef>
                <a:spcPct val="0"/>
              </a:spcBef>
            </a:pPr>
            <a:r>
              <a:rPr altLang="en-US" dirty="0"/>
              <a:t>Often due to depletion of calcium from the body or inadequate</a:t>
            </a:r>
          </a:p>
          <a:p>
            <a:pPr lvl="1">
              <a:spcBef>
                <a:spcPct val="0"/>
              </a:spcBef>
              <a:buFont typeface="Wingdings" pitchFamily="2" charset="2"/>
              <a:buNone/>
            </a:pPr>
            <a:r>
              <a:rPr altLang="en-US" dirty="0"/>
              <a:t>	intake</a:t>
            </a:r>
          </a:p>
        </p:txBody>
      </p:sp>
      <p:pic>
        <p:nvPicPr>
          <p:cNvPr id="71684" name="Picture 2" descr="kun1e_fig_06_12"/>
          <p:cNvPicPr>
            <a:picLocks noChangeAspect="1" noChangeArrowheads="1"/>
          </p:cNvPicPr>
          <p:nvPr/>
        </p:nvPicPr>
        <p:blipFill>
          <a:blip r:embed="rId2">
            <a:extLst>
              <a:ext uri="{28A0092B-C50C-407E-A947-70E740481C1C}">
                <a14:useLocalDpi xmlns:a14="http://schemas.microsoft.com/office/drawing/2010/main" val="0"/>
              </a:ext>
            </a:extLst>
          </a:blip>
          <a:srcRect b="4704"/>
          <a:stretch>
            <a:fillRect/>
          </a:stretch>
        </p:blipFill>
        <p:spPr bwMode="auto">
          <a:xfrm>
            <a:off x="2962275" y="3011488"/>
            <a:ext cx="5905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dirty="0" smtClean="0"/>
              <a:t>Introduction</a:t>
            </a:r>
            <a:endParaRPr dirty="0"/>
          </a:p>
        </p:txBody>
      </p:sp>
      <p:sp>
        <p:nvSpPr>
          <p:cNvPr id="3075" name="Rectangle 3"/>
          <p:cNvSpPr>
            <a:spLocks noGrp="1" noChangeArrowheads="1"/>
          </p:cNvSpPr>
          <p:nvPr>
            <p:ph idx="1"/>
          </p:nvPr>
        </p:nvSpPr>
        <p:spPr>
          <a:xfrm>
            <a:off x="446088" y="919163"/>
            <a:ext cx="8534400" cy="5791200"/>
          </a:xfrm>
        </p:spPr>
        <p:txBody>
          <a:bodyPr/>
          <a:lstStyle/>
          <a:p>
            <a:pPr>
              <a:spcBef>
                <a:spcPct val="0"/>
              </a:spcBef>
            </a:pPr>
            <a:r>
              <a:rPr altLang="en-US" dirty="0"/>
              <a:t>The skeletal system has 6 important functions: </a:t>
            </a:r>
          </a:p>
          <a:p>
            <a:pPr lvl="1">
              <a:spcBef>
                <a:spcPct val="0"/>
              </a:spcBef>
            </a:pPr>
            <a:r>
              <a:rPr altLang="en-US" dirty="0"/>
              <a:t>Provide </a:t>
            </a:r>
            <a:r>
              <a:rPr altLang="en-US" b="1" dirty="0">
                <a:solidFill>
                  <a:srgbClr val="C00000"/>
                </a:solidFill>
              </a:rPr>
              <a:t>support</a:t>
            </a:r>
            <a:r>
              <a:rPr altLang="en-US" dirty="0"/>
              <a:t> by acting as a structural framework and a point of attachment for tendons and ligaments</a:t>
            </a:r>
          </a:p>
          <a:p>
            <a:pPr lvl="1">
              <a:spcBef>
                <a:spcPct val="0"/>
              </a:spcBef>
            </a:pPr>
            <a:r>
              <a:rPr altLang="en-US" b="1" dirty="0">
                <a:solidFill>
                  <a:srgbClr val="C00000"/>
                </a:solidFill>
              </a:rPr>
              <a:t>Protect</a:t>
            </a:r>
            <a:r>
              <a:rPr altLang="en-US" dirty="0">
                <a:solidFill>
                  <a:srgbClr val="C00000"/>
                </a:solidFill>
              </a:rPr>
              <a:t> </a:t>
            </a:r>
            <a:r>
              <a:rPr altLang="en-US" dirty="0"/>
              <a:t>the internal organs (brain, chest, etc.)</a:t>
            </a:r>
          </a:p>
          <a:p>
            <a:pPr lvl="1">
              <a:spcBef>
                <a:spcPct val="0"/>
              </a:spcBef>
            </a:pPr>
            <a:r>
              <a:rPr altLang="en-US" b="1" dirty="0">
                <a:solidFill>
                  <a:srgbClr val="C00000"/>
                </a:solidFill>
              </a:rPr>
              <a:t>Assist</a:t>
            </a:r>
            <a:r>
              <a:rPr altLang="en-US" dirty="0">
                <a:solidFill>
                  <a:srgbClr val="C00000"/>
                </a:solidFill>
              </a:rPr>
              <a:t> </a:t>
            </a:r>
            <a:r>
              <a:rPr altLang="en-US" dirty="0"/>
              <a:t>body </a:t>
            </a:r>
            <a:r>
              <a:rPr altLang="en-US" dirty="0">
                <a:solidFill>
                  <a:srgbClr val="C00000"/>
                </a:solidFill>
              </a:rPr>
              <a:t>movements</a:t>
            </a:r>
            <a:r>
              <a:rPr altLang="en-US" dirty="0"/>
              <a:t> (in conjunction with muscles)</a:t>
            </a:r>
          </a:p>
          <a:p>
            <a:pPr lvl="1">
              <a:spcBef>
                <a:spcPct val="0"/>
              </a:spcBef>
            </a:pPr>
            <a:r>
              <a:rPr altLang="en-US" b="1" dirty="0">
                <a:solidFill>
                  <a:srgbClr val="C00000"/>
                </a:solidFill>
              </a:rPr>
              <a:t>Store and release salts </a:t>
            </a:r>
            <a:r>
              <a:rPr altLang="en-US" dirty="0"/>
              <a:t>of calcium and phosphorus</a:t>
            </a:r>
          </a:p>
          <a:p>
            <a:pPr lvl="1">
              <a:spcBef>
                <a:spcPct val="0"/>
              </a:spcBef>
            </a:pPr>
            <a:r>
              <a:rPr altLang="en-US" dirty="0"/>
              <a:t>Participate in blood cell production (</a:t>
            </a:r>
            <a:r>
              <a:rPr altLang="en-US" b="1" dirty="0">
                <a:solidFill>
                  <a:srgbClr val="C00000"/>
                </a:solidFill>
              </a:rPr>
              <a:t>hematopoiesis</a:t>
            </a:r>
            <a:r>
              <a:rPr altLang="en-US" dirty="0"/>
              <a:t>)</a:t>
            </a:r>
          </a:p>
          <a:p>
            <a:pPr lvl="1">
              <a:spcBef>
                <a:spcPct val="0"/>
              </a:spcBef>
            </a:pPr>
            <a:r>
              <a:rPr altLang="en-US" b="1" dirty="0">
                <a:solidFill>
                  <a:srgbClr val="C00000"/>
                </a:solidFill>
              </a:rPr>
              <a:t>Store triglycerides </a:t>
            </a:r>
            <a:r>
              <a:rPr altLang="en-US" dirty="0"/>
              <a:t>in adipose cells of yellow marrow</a:t>
            </a:r>
          </a:p>
          <a:p>
            <a:pPr>
              <a:spcBef>
                <a:spcPct val="0"/>
              </a:spcBef>
            </a:pPr>
            <a:endParaRPr altLang="en-US" dirty="0"/>
          </a:p>
        </p:txBody>
      </p:sp>
    </p:spTree>
    <p:extLst>
      <p:ext uri="{BB962C8B-B14F-4D97-AF65-F5344CB8AC3E}">
        <p14:creationId xmlns:p14="http://schemas.microsoft.com/office/powerpoint/2010/main" val="260102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7"/>
          <p:cNvSpPr>
            <a:spLocks noGrp="1" noChangeArrowheads="1"/>
          </p:cNvSpPr>
          <p:nvPr>
            <p:ph idx="1"/>
          </p:nvPr>
        </p:nvSpPr>
        <p:spPr>
          <a:xfrm>
            <a:off x="460375" y="898525"/>
            <a:ext cx="8188325" cy="5791200"/>
          </a:xfrm>
        </p:spPr>
        <p:txBody>
          <a:bodyPr/>
          <a:lstStyle/>
          <a:p>
            <a:pPr>
              <a:spcBef>
                <a:spcPct val="0"/>
              </a:spcBef>
            </a:pPr>
            <a:r>
              <a:rPr altLang="en-US" dirty="0"/>
              <a:t>Bone is a </a:t>
            </a:r>
            <a:r>
              <a:rPr altLang="en-US" i="1" dirty="0"/>
              <a:t>dynamic</a:t>
            </a:r>
            <a:r>
              <a:rPr altLang="en-US" dirty="0"/>
              <a:t> </a:t>
            </a:r>
            <a:r>
              <a:rPr altLang="en-US" dirty="0" smtClean="0"/>
              <a:t>tissue </a:t>
            </a:r>
            <a:r>
              <a:rPr altLang="en-US" dirty="0"/>
              <a:t>– it is always remodeling (building up and breaking down).</a:t>
            </a:r>
          </a:p>
          <a:p>
            <a:pPr lvl="1">
              <a:spcBef>
                <a:spcPct val="0"/>
              </a:spcBef>
            </a:pPr>
            <a:r>
              <a:rPr altLang="en-US" dirty="0" smtClean="0"/>
              <a:t>The </a:t>
            </a:r>
            <a:r>
              <a:rPr altLang="en-US" dirty="0"/>
              <a:t>two major tissues are </a:t>
            </a:r>
            <a:r>
              <a:rPr altLang="en-US" b="1" dirty="0">
                <a:solidFill>
                  <a:srgbClr val="0099CC"/>
                </a:solidFill>
              </a:rPr>
              <a:t>bone </a:t>
            </a:r>
          </a:p>
          <a:p>
            <a:pPr lvl="1">
              <a:spcBef>
                <a:spcPct val="0"/>
              </a:spcBef>
              <a:buFont typeface="Wingdings" pitchFamily="2" charset="2"/>
              <a:buNone/>
            </a:pPr>
            <a:r>
              <a:rPr altLang="en-US" dirty="0"/>
              <a:t>	(osseous tissue) and </a:t>
            </a:r>
            <a:r>
              <a:rPr altLang="en-US" b="1" dirty="0">
                <a:solidFill>
                  <a:srgbClr val="0099CC"/>
                </a:solidFill>
              </a:rPr>
              <a:t>cartilage</a:t>
            </a:r>
            <a:r>
              <a:rPr altLang="en-US" b="1" dirty="0"/>
              <a:t>.</a:t>
            </a:r>
            <a:endParaRPr altLang="en-US" b="1" dirty="0">
              <a:solidFill>
                <a:srgbClr val="0099CC"/>
              </a:solidFill>
            </a:endParaRPr>
          </a:p>
        </p:txBody>
      </p:sp>
      <p:pic>
        <p:nvPicPr>
          <p:cNvPr id="4099" name="Picture 2" descr="http://www.edugen.com:30121/apvl/resources/ch6/print/pap12e_06_01a_ul.jpg"/>
          <p:cNvPicPr>
            <a:picLocks noChangeAspect="1" noChangeArrowheads="1"/>
          </p:cNvPicPr>
          <p:nvPr/>
        </p:nvPicPr>
        <p:blipFill>
          <a:blip r:embed="rId3">
            <a:extLst>
              <a:ext uri="{28A0092B-C50C-407E-A947-70E740481C1C}">
                <a14:useLocalDpi xmlns:a14="http://schemas.microsoft.com/office/drawing/2010/main" val="0"/>
              </a:ext>
            </a:extLst>
          </a:blip>
          <a:srcRect r="47809" b="2934"/>
          <a:stretch>
            <a:fillRect/>
          </a:stretch>
        </p:blipFill>
        <p:spPr bwMode="auto">
          <a:xfrm>
            <a:off x="6529388" y="1803400"/>
            <a:ext cx="13192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1026"/>
          <p:cNvSpPr>
            <a:spLocks noGrp="1" noChangeArrowheads="1"/>
          </p:cNvSpPr>
          <p:nvPr>
            <p:ph type="title"/>
          </p:nvPr>
        </p:nvSpPr>
        <p:spPr/>
        <p:txBody>
          <a:bodyPr/>
          <a:lstStyle/>
          <a:p>
            <a:pPr fontAlgn="auto">
              <a:spcAft>
                <a:spcPts val="0"/>
              </a:spcAft>
              <a:defRPr/>
            </a:pPr>
            <a:r>
              <a:rPr smtClean="0"/>
              <a:t>Tissues of the Skeletal System</a:t>
            </a:r>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5 Theme">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2.xml><?xml version="1.0" encoding="utf-8"?>
<a:theme xmlns:a="http://schemas.openxmlformats.org/drawingml/2006/main" name="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 5 Theme</Template>
  <TotalTime>8773</TotalTime>
  <Words>2993</Words>
  <Application>Microsoft Office PowerPoint</Application>
  <PresentationFormat>On-screen Show (4:3)</PresentationFormat>
  <Paragraphs>468</Paragraphs>
  <Slides>74</Slides>
  <Notes>54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74</vt:i4>
      </vt:variant>
    </vt:vector>
  </HeadingPairs>
  <TitlesOfParts>
    <vt:vector size="83" baseType="lpstr">
      <vt:lpstr>Tahoma</vt:lpstr>
      <vt:lpstr>Arial</vt:lpstr>
      <vt:lpstr>Bookman Old Style</vt:lpstr>
      <vt:lpstr>Sylfaen</vt:lpstr>
      <vt:lpstr>Wingdings</vt:lpstr>
      <vt:lpstr>Calibri</vt:lpstr>
      <vt:lpstr>Times New Roman</vt:lpstr>
      <vt:lpstr>Chapter 5 Theme</vt:lpstr>
      <vt:lpstr>Chapter 1 Introduction to the Human Body</vt:lpstr>
      <vt:lpstr>PowerPoint Presentation</vt:lpstr>
      <vt:lpstr>Introduction</vt:lpstr>
      <vt:lpstr>Introduction</vt:lpstr>
      <vt:lpstr>Introduction</vt:lpstr>
      <vt:lpstr>Introduction</vt:lpstr>
      <vt:lpstr>Introduction</vt:lpstr>
      <vt:lpstr>Introduction</vt:lpstr>
      <vt:lpstr>Introduction</vt:lpstr>
      <vt:lpstr>Tissues of the Skeletal System</vt:lpstr>
      <vt:lpstr>Tissues of the Skeletal System</vt:lpstr>
      <vt:lpstr>Tissues of the Skeletal System</vt:lpstr>
      <vt:lpstr>Tissues of the Skeletal System</vt:lpstr>
      <vt:lpstr>Tissues of the Skeletal System</vt:lpstr>
      <vt:lpstr>Tissues of the Skeletal System</vt:lpstr>
      <vt:lpstr>Structure of Bone</vt:lpstr>
      <vt:lpstr>Tissues of the Skeletal System</vt:lpstr>
      <vt:lpstr>Tissues of the Skeletal System</vt:lpstr>
      <vt:lpstr>Tissues of the Skeletal System</vt:lpstr>
      <vt:lpstr>Chemical Constituents of Bone</vt:lpstr>
      <vt:lpstr>Chemical Constituents of Bone</vt:lpstr>
      <vt:lpstr>Chemical Constituents of Bone</vt:lpstr>
      <vt:lpstr>Bone Types in the Body</vt:lpstr>
      <vt:lpstr>Long Bone Structure</vt:lpstr>
      <vt:lpstr>Bone Structure</vt:lpstr>
      <vt:lpstr>Bone Structure</vt:lpstr>
      <vt:lpstr>Histology of Bone Tissue</vt:lpstr>
      <vt:lpstr>Histology of Bone Tissue:              style</vt:lpstr>
      <vt:lpstr>Histology of Bone Tissue</vt:lpstr>
      <vt:lpstr>Histology of Bone Tissue</vt:lpstr>
      <vt:lpstr>Histology of Bone Tissue</vt:lpstr>
      <vt:lpstr>Histology of Bone Tissue</vt:lpstr>
      <vt:lpstr>Histology of Bone Tissue</vt:lpstr>
      <vt:lpstr>Histology of Bone Tissue</vt:lpstr>
      <vt:lpstr>Histology of Bone Tissue</vt:lpstr>
      <vt:lpstr>Blood and Nerve Supply of Bone</vt:lpstr>
      <vt:lpstr>Blood and Nerve Supply of Bone</vt:lpstr>
      <vt:lpstr>Clinical Connection</vt:lpstr>
      <vt:lpstr>Bone Formation</vt:lpstr>
      <vt:lpstr>Bone Formation</vt:lpstr>
      <vt:lpstr>Bone Formation</vt:lpstr>
      <vt:lpstr>Bone Formation</vt:lpstr>
      <vt:lpstr>Bone Formation</vt:lpstr>
      <vt:lpstr>Bone Formation</vt:lpstr>
      <vt:lpstr>Bone Formation</vt:lpstr>
      <vt:lpstr>Bone Formation</vt:lpstr>
      <vt:lpstr>Bone Formation</vt:lpstr>
      <vt:lpstr>Bone Formation Interactions Animation</vt:lpstr>
      <vt:lpstr>Bone Growth and Remodeling</vt:lpstr>
      <vt:lpstr>Clinical Connection</vt:lpstr>
      <vt:lpstr>Clinical Connection</vt:lpstr>
      <vt:lpstr>Clinical Connection</vt:lpstr>
      <vt:lpstr>Clinical Connection</vt:lpstr>
      <vt:lpstr>Bone Growth and Remodeling Interactions Animation</vt:lpstr>
      <vt:lpstr>Bone Growth and Remodeling</vt:lpstr>
      <vt:lpstr>Bone Growth and Remodeling</vt:lpstr>
      <vt:lpstr>Bone Growth and Remodeling</vt:lpstr>
      <vt:lpstr>Calcium Homeostasis</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Fracture and Repair</vt:lpstr>
      <vt:lpstr>Exercise and Bone Tissue </vt:lpstr>
      <vt:lpstr>Aging and Bone Tissue </vt:lpstr>
      <vt:lpstr>Aging and Bone Tissue </vt:lpstr>
      <vt:lpstr>Reminder: Aging and Bone Tissue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Curtis Home</dc:creator>
  <cp:lastModifiedBy>Chris Eckart</cp:lastModifiedBy>
  <cp:revision>477</cp:revision>
  <dcterms:created xsi:type="dcterms:W3CDTF">2011-08-05T18:22:34Z</dcterms:created>
  <dcterms:modified xsi:type="dcterms:W3CDTF">2014-09-15T20:37:38Z</dcterms:modified>
</cp:coreProperties>
</file>