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xml" ContentType="application/vnd.openxmlformats-officedocument.presentationml.tags+xml"/>
  <Override PartName="/ppt/notesSlides/notesSlide43.xml" ContentType="application/vnd.openxmlformats-officedocument.presentationml.notesSlide+xml"/>
  <Override PartName="/ppt/tags/tag3.xml" ContentType="application/vnd.openxmlformats-officedocument.presentationml.tags+xml"/>
  <Override PartName="/ppt/notesSlides/notesSlide44.xml" ContentType="application/vnd.openxmlformats-officedocument.presentationml.notesSlide+xml"/>
  <Override PartName="/ppt/tags/tag4.xml" ContentType="application/vnd.openxmlformats-officedocument.presentationml.tags+xml"/>
  <Override PartName="/ppt/notesSlides/notesSlide45.xml" ContentType="application/vnd.openxmlformats-officedocument.presentationml.notesSlide+xml"/>
  <Override PartName="/ppt/tags/tag5.xml" ContentType="application/vnd.openxmlformats-officedocument.presentationml.tags+xml"/>
  <Override PartName="/ppt/notesSlides/notesSlide46.xml" ContentType="application/vnd.openxmlformats-officedocument.presentationml.notesSlide+xml"/>
  <Override PartName="/ppt/tags/tag6.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Lst>
  <p:notesMasterIdLst>
    <p:notesMasterId r:id="rId95"/>
  </p:notesMasterIdLst>
  <p:handoutMasterIdLst>
    <p:handoutMasterId r:id="rId96"/>
  </p:handoutMasterIdLst>
  <p:sldIdLst>
    <p:sldId id="557" r:id="rId2"/>
    <p:sldId id="549" r:id="rId3"/>
    <p:sldId id="422" r:id="rId4"/>
    <p:sldId id="547" r:id="rId5"/>
    <p:sldId id="418" r:id="rId6"/>
    <p:sldId id="564" r:id="rId7"/>
    <p:sldId id="419" r:id="rId8"/>
    <p:sldId id="420" r:id="rId9"/>
    <p:sldId id="424" r:id="rId10"/>
    <p:sldId id="421" r:id="rId11"/>
    <p:sldId id="546" r:id="rId12"/>
    <p:sldId id="561" r:id="rId13"/>
    <p:sldId id="560" r:id="rId14"/>
    <p:sldId id="559" r:id="rId15"/>
    <p:sldId id="565" r:id="rId16"/>
    <p:sldId id="263" r:id="rId17"/>
    <p:sldId id="426" r:id="rId18"/>
    <p:sldId id="548" r:id="rId19"/>
    <p:sldId id="431" r:id="rId20"/>
    <p:sldId id="429" r:id="rId21"/>
    <p:sldId id="540" r:id="rId22"/>
    <p:sldId id="430" r:id="rId23"/>
    <p:sldId id="516" r:id="rId24"/>
    <p:sldId id="517" r:id="rId25"/>
    <p:sldId id="518" r:id="rId26"/>
    <p:sldId id="551" r:id="rId27"/>
    <p:sldId id="552" r:id="rId28"/>
    <p:sldId id="522" r:id="rId29"/>
    <p:sldId id="545" r:id="rId30"/>
    <p:sldId id="525" r:id="rId31"/>
    <p:sldId id="526" r:id="rId32"/>
    <p:sldId id="527" r:id="rId33"/>
    <p:sldId id="528" r:id="rId34"/>
    <p:sldId id="529" r:id="rId35"/>
    <p:sldId id="530" r:id="rId36"/>
    <p:sldId id="553" r:id="rId37"/>
    <p:sldId id="532" r:id="rId38"/>
    <p:sldId id="554" r:id="rId39"/>
    <p:sldId id="534" r:id="rId40"/>
    <p:sldId id="555" r:id="rId41"/>
    <p:sldId id="539" r:id="rId42"/>
    <p:sldId id="563" r:id="rId43"/>
    <p:sldId id="432" r:id="rId44"/>
    <p:sldId id="439" r:id="rId45"/>
    <p:sldId id="433" r:id="rId46"/>
    <p:sldId id="440" r:id="rId47"/>
    <p:sldId id="441" r:id="rId48"/>
    <p:sldId id="442" r:id="rId49"/>
    <p:sldId id="435" r:id="rId50"/>
    <p:sldId id="443" r:id="rId51"/>
    <p:sldId id="444" r:id="rId52"/>
    <p:sldId id="445" r:id="rId53"/>
    <p:sldId id="446" r:id="rId54"/>
    <p:sldId id="447" r:id="rId55"/>
    <p:sldId id="448" r:id="rId56"/>
    <p:sldId id="450" r:id="rId57"/>
    <p:sldId id="562" r:id="rId58"/>
    <p:sldId id="466" r:id="rId59"/>
    <p:sldId id="460" r:id="rId60"/>
    <p:sldId id="453" r:id="rId61"/>
    <p:sldId id="459" r:id="rId62"/>
    <p:sldId id="468" r:id="rId63"/>
    <p:sldId id="464" r:id="rId64"/>
    <p:sldId id="465" r:id="rId65"/>
    <p:sldId id="462" r:id="rId66"/>
    <p:sldId id="475" r:id="rId67"/>
    <p:sldId id="473" r:id="rId68"/>
    <p:sldId id="474" r:id="rId69"/>
    <p:sldId id="463" r:id="rId70"/>
    <p:sldId id="461" r:id="rId71"/>
    <p:sldId id="481" r:id="rId72"/>
    <p:sldId id="482" r:id="rId73"/>
    <p:sldId id="483" r:id="rId74"/>
    <p:sldId id="492" r:id="rId75"/>
    <p:sldId id="485" r:id="rId76"/>
    <p:sldId id="486" r:id="rId77"/>
    <p:sldId id="487" r:id="rId78"/>
    <p:sldId id="493" r:id="rId79"/>
    <p:sldId id="494" r:id="rId80"/>
    <p:sldId id="285" r:id="rId81"/>
    <p:sldId id="362" r:id="rId82"/>
    <p:sldId id="502" r:id="rId83"/>
    <p:sldId id="503" r:id="rId84"/>
    <p:sldId id="504" r:id="rId85"/>
    <p:sldId id="505" r:id="rId86"/>
    <p:sldId id="506" r:id="rId87"/>
    <p:sldId id="512" r:id="rId88"/>
    <p:sldId id="507" r:id="rId89"/>
    <p:sldId id="508" r:id="rId90"/>
    <p:sldId id="509" r:id="rId91"/>
    <p:sldId id="510" r:id="rId92"/>
    <p:sldId id="543" r:id="rId93"/>
    <p:sldId id="511" r:id="rId94"/>
  </p:sldIdLst>
  <p:sldSz cx="9144000" cy="6858000" type="screen4x3"/>
  <p:notesSz cx="6858000" cy="9144000"/>
  <p:defaultTextStyle>
    <a:defPPr>
      <a:defRPr lang="en-US"/>
    </a:defPPr>
    <a:lvl1pPr algn="l" rtl="0" fontAlgn="base">
      <a:lnSpc>
        <a:spcPct val="90000"/>
      </a:lnSpc>
      <a:spcBef>
        <a:spcPct val="20000"/>
      </a:spcBef>
      <a:spcAft>
        <a:spcPct val="0"/>
      </a:spcAft>
      <a:buClr>
        <a:schemeClr val="hlink"/>
      </a:buClr>
      <a:buSzPct val="55000"/>
      <a:buFont typeface="Wingdings" pitchFamily="2" charset="2"/>
      <a:defRPr sz="2400" kern="1200">
        <a:solidFill>
          <a:schemeClr val="tx1"/>
        </a:solidFill>
        <a:latin typeface="Tahoma" pitchFamily="34" charset="0"/>
        <a:ea typeface="+mn-ea"/>
        <a:cs typeface="+mn-cs"/>
      </a:defRPr>
    </a:lvl1pPr>
    <a:lvl2pPr marL="457200" algn="l" rtl="0" fontAlgn="base">
      <a:lnSpc>
        <a:spcPct val="90000"/>
      </a:lnSpc>
      <a:spcBef>
        <a:spcPct val="20000"/>
      </a:spcBef>
      <a:spcAft>
        <a:spcPct val="0"/>
      </a:spcAft>
      <a:buClr>
        <a:schemeClr val="hlink"/>
      </a:buClr>
      <a:buSzPct val="55000"/>
      <a:buFont typeface="Wingdings" pitchFamily="2" charset="2"/>
      <a:defRPr sz="2400" kern="1200">
        <a:solidFill>
          <a:schemeClr val="tx1"/>
        </a:solidFill>
        <a:latin typeface="Tahoma" pitchFamily="34" charset="0"/>
        <a:ea typeface="+mn-ea"/>
        <a:cs typeface="+mn-cs"/>
      </a:defRPr>
    </a:lvl2pPr>
    <a:lvl3pPr marL="914400" algn="l" rtl="0" fontAlgn="base">
      <a:lnSpc>
        <a:spcPct val="90000"/>
      </a:lnSpc>
      <a:spcBef>
        <a:spcPct val="20000"/>
      </a:spcBef>
      <a:spcAft>
        <a:spcPct val="0"/>
      </a:spcAft>
      <a:buClr>
        <a:schemeClr val="hlink"/>
      </a:buClr>
      <a:buSzPct val="55000"/>
      <a:buFont typeface="Wingdings" pitchFamily="2" charset="2"/>
      <a:defRPr sz="2400" kern="1200">
        <a:solidFill>
          <a:schemeClr val="tx1"/>
        </a:solidFill>
        <a:latin typeface="Tahoma" pitchFamily="34" charset="0"/>
        <a:ea typeface="+mn-ea"/>
        <a:cs typeface="+mn-cs"/>
      </a:defRPr>
    </a:lvl3pPr>
    <a:lvl4pPr marL="1371600" algn="l" rtl="0" fontAlgn="base">
      <a:lnSpc>
        <a:spcPct val="90000"/>
      </a:lnSpc>
      <a:spcBef>
        <a:spcPct val="20000"/>
      </a:spcBef>
      <a:spcAft>
        <a:spcPct val="0"/>
      </a:spcAft>
      <a:buClr>
        <a:schemeClr val="hlink"/>
      </a:buClr>
      <a:buSzPct val="55000"/>
      <a:buFont typeface="Wingdings" pitchFamily="2" charset="2"/>
      <a:defRPr sz="2400" kern="1200">
        <a:solidFill>
          <a:schemeClr val="tx1"/>
        </a:solidFill>
        <a:latin typeface="Tahoma" pitchFamily="34" charset="0"/>
        <a:ea typeface="+mn-ea"/>
        <a:cs typeface="+mn-cs"/>
      </a:defRPr>
    </a:lvl4pPr>
    <a:lvl5pPr marL="1828800" algn="l" rtl="0" fontAlgn="base">
      <a:lnSpc>
        <a:spcPct val="90000"/>
      </a:lnSpc>
      <a:spcBef>
        <a:spcPct val="20000"/>
      </a:spcBef>
      <a:spcAft>
        <a:spcPct val="0"/>
      </a:spcAft>
      <a:buClr>
        <a:schemeClr val="hlink"/>
      </a:buClr>
      <a:buSzPct val="55000"/>
      <a:buFont typeface="Wingdings" pitchFamily="2" charset="2"/>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33CC33"/>
    <a:srgbClr val="66FFCC"/>
    <a:srgbClr val="080808"/>
    <a:srgbClr val="FA0000"/>
    <a:srgbClr val="FF3F3F"/>
    <a:srgbClr val="FF15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F9EE32-836F-4D7C-A2C6-E065A39BAD6F}" v="1" dt="2020-08-27T14:04:20.9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438" autoAdjust="0"/>
  </p:normalViewPr>
  <p:slideViewPr>
    <p:cSldViewPr snapToGrid="0">
      <p:cViewPr varScale="1">
        <p:scale>
          <a:sx n="65" d="100"/>
          <a:sy n="65" d="100"/>
        </p:scale>
        <p:origin x="47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216"/>
    </p:cViewPr>
  </p:sorterViewPr>
  <p:notesViewPr>
    <p:cSldViewPr snapToGrid="0" snapToObjects="1">
      <p:cViewPr varScale="1">
        <p:scale>
          <a:sx n="140" d="100"/>
          <a:sy n="140" d="100"/>
        </p:scale>
        <p:origin x="-241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Eckart" userId="c2f808e1-d396-4e5c-a1ab-60e14224660d" providerId="ADAL" clId="{6BF9EE32-836F-4D7C-A2C6-E065A39BAD6F}"/>
    <pc:docChg chg="modSld">
      <pc:chgData name="Chris Eckart" userId="c2f808e1-d396-4e5c-a1ab-60e14224660d" providerId="ADAL" clId="{6BF9EE32-836F-4D7C-A2C6-E065A39BAD6F}" dt="2020-08-27T14:04:20.957" v="0" actId="20577"/>
      <pc:docMkLst>
        <pc:docMk/>
      </pc:docMkLst>
      <pc:sldChg chg="modSp modAnim">
        <pc:chgData name="Chris Eckart" userId="c2f808e1-d396-4e5c-a1ab-60e14224660d" providerId="ADAL" clId="{6BF9EE32-836F-4D7C-A2C6-E065A39BAD6F}" dt="2020-08-27T14:04:20.957" v="0" actId="20577"/>
        <pc:sldMkLst>
          <pc:docMk/>
          <pc:sldMk cId="0" sldId="453"/>
        </pc:sldMkLst>
        <pc:spChg chg="mod">
          <ac:chgData name="Chris Eckart" userId="c2f808e1-d396-4e5c-a1ab-60e14224660d" providerId="ADAL" clId="{6BF9EE32-836F-4D7C-A2C6-E065A39BAD6F}" dt="2020-08-27T14:04:20.957" v="0" actId="20577"/>
          <ac:spMkLst>
            <pc:docMk/>
            <pc:sldMk cId="0" sldId="453"/>
            <ac:spMk id="21508"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ClrTx/>
              <a:buSzTx/>
              <a:buFontTx/>
              <a:buNone/>
              <a:defRPr sz="1200">
                <a:latin typeface="Tahoma" charset="0"/>
              </a:defRPr>
            </a:lvl1pPr>
          </a:lstStyle>
          <a:p>
            <a:pPr>
              <a:defRPr/>
            </a:pPr>
            <a:endParaRPr lang="en-US"/>
          </a:p>
        </p:txBody>
      </p:sp>
      <p:sp>
        <p:nvSpPr>
          <p:cNvPr id="706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ClrTx/>
              <a:buSzTx/>
              <a:buFontTx/>
              <a:buNone/>
              <a:defRPr sz="1200">
                <a:latin typeface="Tahoma" charset="0"/>
              </a:defRPr>
            </a:lvl1pPr>
          </a:lstStyle>
          <a:p>
            <a:pPr>
              <a:defRPr/>
            </a:pPr>
            <a:endParaRPr lang="en-US"/>
          </a:p>
        </p:txBody>
      </p:sp>
      <p:sp>
        <p:nvSpPr>
          <p:cNvPr id="7066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200">
                <a:latin typeface="Tahoma" charset="0"/>
              </a:defRPr>
            </a:lvl1pPr>
          </a:lstStyle>
          <a:p>
            <a:pPr>
              <a:defRPr/>
            </a:pPr>
            <a:endParaRPr lang="en-US"/>
          </a:p>
        </p:txBody>
      </p:sp>
      <p:sp>
        <p:nvSpPr>
          <p:cNvPr id="7066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ClrTx/>
              <a:buSzTx/>
              <a:buFontTx/>
              <a:buNone/>
              <a:defRPr sz="1200">
                <a:latin typeface="Tahoma" charset="0"/>
              </a:defRPr>
            </a:lvl1pPr>
          </a:lstStyle>
          <a:p>
            <a:pPr>
              <a:defRPr/>
            </a:pPr>
            <a:fld id="{4930F1B2-2663-4A34-AC62-3EC09FB7A273}" type="slidenum">
              <a:rPr lang="en-US"/>
              <a:pPr>
                <a:defRPr/>
              </a:pPr>
              <a:t>‹#›</a:t>
            </a:fld>
            <a:endParaRPr lang="en-US"/>
          </a:p>
        </p:txBody>
      </p:sp>
    </p:spTree>
    <p:extLst>
      <p:ext uri="{BB962C8B-B14F-4D97-AF65-F5344CB8AC3E}">
        <p14:creationId xmlns:p14="http://schemas.microsoft.com/office/powerpoint/2010/main" val="1926030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ClrTx/>
              <a:buSzTx/>
              <a:buFontTx/>
              <a:buNone/>
              <a:defRPr sz="1200">
                <a:latin typeface="Times New Roman" pitchFamily="18" charset="0"/>
              </a:defRPr>
            </a:lvl1pPr>
          </a:lstStyle>
          <a:p>
            <a:pPr>
              <a:defRPr/>
            </a:pPr>
            <a:endParaRPr lang="en-US"/>
          </a:p>
        </p:txBody>
      </p:sp>
      <p:sp>
        <p:nvSpPr>
          <p:cNvPr id="84995" name="Rectangle 3"/>
          <p:cNvSpPr>
            <a:spLocks noGrp="1" noChangeArrowheads="1"/>
          </p:cNvSpPr>
          <p:nvPr>
            <p:ph type="dt" idx="1"/>
          </p:nvPr>
        </p:nvSpPr>
        <p:spPr bwMode="auto">
          <a:xfrm>
            <a:off x="388501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ClrTx/>
              <a:buSzTx/>
              <a:buFontTx/>
              <a:buNone/>
              <a:defRPr sz="1200">
                <a:latin typeface="Times New Roman" pitchFamily="18" charset="0"/>
              </a:defRPr>
            </a:lvl1pPr>
          </a:lstStyle>
          <a:p>
            <a:pPr>
              <a:defRPr/>
            </a:pPr>
            <a:endParaRPr lang="en-US"/>
          </a:p>
        </p:txBody>
      </p:sp>
      <p:sp>
        <p:nvSpPr>
          <p:cNvPr id="604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49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4998" name="Rectangle 6"/>
          <p:cNvSpPr>
            <a:spLocks noGrp="1" noChangeArrowheads="1"/>
          </p:cNvSpPr>
          <p:nvPr>
            <p:ph type="ftr" sz="quarter" idx="4"/>
          </p:nvPr>
        </p:nvSpPr>
        <p:spPr bwMode="auto">
          <a:xfrm>
            <a:off x="0" y="8684684"/>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200">
                <a:latin typeface="Times New Roman" pitchFamily="18" charset="0"/>
              </a:defRPr>
            </a:lvl1pPr>
          </a:lstStyle>
          <a:p>
            <a:pPr>
              <a:defRPr/>
            </a:pPr>
            <a:endParaRPr lang="en-US"/>
          </a:p>
        </p:txBody>
      </p:sp>
      <p:sp>
        <p:nvSpPr>
          <p:cNvPr id="84999" name="Rectangle 7"/>
          <p:cNvSpPr>
            <a:spLocks noGrp="1" noChangeArrowheads="1"/>
          </p:cNvSpPr>
          <p:nvPr>
            <p:ph type="sldNum" sz="quarter" idx="5"/>
          </p:nvPr>
        </p:nvSpPr>
        <p:spPr bwMode="auto">
          <a:xfrm>
            <a:off x="3885010" y="8684684"/>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ClrTx/>
              <a:buSzTx/>
              <a:buFontTx/>
              <a:buNone/>
              <a:defRPr sz="1200">
                <a:latin typeface="Times New Roman" pitchFamily="18" charset="0"/>
              </a:defRPr>
            </a:lvl1pPr>
          </a:lstStyle>
          <a:p>
            <a:pPr>
              <a:defRPr/>
            </a:pPr>
            <a:fld id="{12E7E089-ABDB-4DD0-888C-258A513E15CA}" type="slidenum">
              <a:rPr lang="en-US"/>
              <a:pPr>
                <a:defRPr/>
              </a:pPr>
              <a:t>‹#›</a:t>
            </a:fld>
            <a:endParaRPr lang="en-US"/>
          </a:p>
        </p:txBody>
      </p:sp>
    </p:spTree>
    <p:extLst>
      <p:ext uri="{BB962C8B-B14F-4D97-AF65-F5344CB8AC3E}">
        <p14:creationId xmlns:p14="http://schemas.microsoft.com/office/powerpoint/2010/main" val="41553733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en.wikipedia.org/wiki/Creative_Commons"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http://meta.wikimedia.org/wiki/licensing_update" TargetMode="External"/><Relationship Id="rId4" Type="http://schemas.openxmlformats.org/officeDocument/2006/relationships/hyperlink" Target="http://creativecommons.org/licenses/by-sa/3.0/"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pPr>
            <a:fld id="{491FE6C0-2BA1-4B1F-B32D-68E44832BA4D}" type="slidenum">
              <a:rPr lang="en-US" sz="1100">
                <a:solidFill>
                  <a:prstClr val="black"/>
                </a:solidFill>
                <a:latin typeface="Tahoma" pitchFamily="34" charset="0"/>
              </a:rPr>
              <a:pPr algn="r" rtl="0" fontAlgn="base">
                <a:spcBef>
                  <a:spcPct val="0"/>
                </a:spcBef>
                <a:spcAft>
                  <a:spcPct val="0"/>
                </a:spcAft>
              </a:pPr>
              <a:t>1</a:t>
            </a:fld>
            <a:endParaRPr lang="en-US" sz="1100" dirty="0">
              <a:solidFill>
                <a:prstClr val="black"/>
              </a:solidFill>
              <a:latin typeface="Tahoma"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image is from the Gerald Karp Cell and Molecular Biology visual library (in WileyPlus)</a:t>
            </a:r>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2E7E089-ABDB-4DD0-888C-258A513E15CA}"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54B3A7CA-A963-49AB-A333-F42EB169D349}" type="slidenum">
              <a:rPr lang="en-US" smtClean="0"/>
              <a:pPr/>
              <a:t>16</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One of the things we do in this class is to go way back and study a</a:t>
            </a:r>
            <a:r>
              <a:rPr lang="en-US" baseline="0" dirty="0"/>
              <a:t> little about the chemical organization of life – to better understand cells, tissues, organs, organ systems, and organisms.</a:t>
            </a:r>
            <a:endParaRPr lang="en-US" dirty="0"/>
          </a:p>
          <a:p>
            <a:r>
              <a:rPr lang="en-US" dirty="0"/>
              <a:t>Organic chemistry</a:t>
            </a:r>
            <a:r>
              <a:rPr lang="en-US" baseline="0" dirty="0"/>
              <a:t> is the study of the “chemistry of life”… at least for carbon-based life forms!</a:t>
            </a:r>
            <a:endParaRPr lang="en-US" dirty="0"/>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There are about 300 different looking (kinds) of cells in the body.</a:t>
            </a:r>
          </a:p>
          <a:p>
            <a:r>
              <a:rPr lang="en-US" dirty="0"/>
              <a:t>- It’s true that tissues are groups of cells </a:t>
            </a:r>
            <a:r>
              <a:rPr lang="en-US" b="1" dirty="0"/>
              <a:t>and the materials that surround them </a:t>
            </a:r>
            <a:r>
              <a:rPr lang="en-US" dirty="0"/>
              <a:t>(like the extracellular matrix of C.T.), but this clarification is not necessary to put in</a:t>
            </a:r>
            <a:r>
              <a:rPr lang="en-US" baseline="0" dirty="0"/>
              <a:t> the slide.</a:t>
            </a:r>
            <a:endParaRPr lang="en-US" dirty="0"/>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There are about 300 different looking (kinds) of cells in the body.</a:t>
            </a:r>
          </a:p>
          <a:p>
            <a:r>
              <a:rPr lang="en-US" dirty="0"/>
              <a:t>- It’s true that tissues are groups of cells </a:t>
            </a:r>
            <a:r>
              <a:rPr lang="en-US" b="1" dirty="0"/>
              <a:t>and the materials that surround them </a:t>
            </a:r>
            <a:r>
              <a:rPr lang="en-US" dirty="0"/>
              <a:t>(like the extracellular matrix of C.T.), but this clarification is not necessary to put in</a:t>
            </a:r>
            <a:r>
              <a:rPr lang="en-US" baseline="0" dirty="0"/>
              <a:t> the slide.</a:t>
            </a:r>
            <a:endParaRPr lang="en-US" dirty="0"/>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One of the things we do in this class is to go way back and study a</a:t>
            </a:r>
            <a:r>
              <a:rPr lang="en-US" baseline="0" dirty="0"/>
              <a:t> little of the chemical organization of life – to better understand cells, tissues, organs, organ systems, and organisms.</a:t>
            </a:r>
            <a:endParaRPr lang="en-US" dirty="0"/>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C77B63D2-7A03-4F94-84A3-2A4F62A83E85}" type="slidenum">
              <a:rPr lang="en-US" smtClean="0"/>
              <a:pPr/>
              <a:t>2</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Times New Roman" pitchFamily="18" charset="0"/>
                <a:ea typeface="+mn-ea"/>
                <a:cs typeface="+mn-cs"/>
              </a:rPr>
              <a:t>In the discussion of homeostasis, you might ask the students to give some examples of homeostatic mechanisms in every day life.  Common examples are a thermostat on a furnace or cruise control in a car.</a:t>
            </a:r>
          </a:p>
          <a:p>
            <a:pPr eaLnBrk="1" hangingPunct="1"/>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43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44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45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46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47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48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49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2E7E089-ABDB-4DD0-888C-258A513E15CA}"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50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51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52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53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54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55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Descriptions of the human body assume it is in a specific stance (called the “anatomical position”).</a:t>
            </a:r>
            <a:endParaRPr lang="en-US" dirty="0"/>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56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Descriptions of the human body assume it is in a specific stance (called the “anatomical position”).</a:t>
            </a:r>
            <a:endParaRPr lang="en-US" dirty="0"/>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57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58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59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4AEE020A-BF42-4CD6-BE86-3BB2F1751B00}" type="slidenum">
              <a:rPr lang="en-US" smtClean="0"/>
              <a:pPr/>
              <a:t>4</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60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61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62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63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64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65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66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69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endParaRPr lang="en-US"/>
          </a:p>
        </p:txBody>
      </p:sp>
      <p:sp>
        <p:nvSpPr>
          <p:cNvPr id="78852" name="Slide Number Placeholder 3"/>
          <p:cNvSpPr>
            <a:spLocks noGrp="1"/>
          </p:cNvSpPr>
          <p:nvPr>
            <p:ph type="sldNum" sz="quarter" idx="5"/>
          </p:nvPr>
        </p:nvSpPr>
        <p:spPr>
          <a:noFill/>
        </p:spPr>
        <p:txBody>
          <a:bodyPr/>
          <a:lstStyle/>
          <a:p>
            <a:fld id="{47393C59-4F90-4D4C-9308-D7C9F5974EB7}" type="slidenum">
              <a:rPr lang="en-US" smtClean="0"/>
              <a:pPr/>
              <a:t>70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a:t>The Mediastinal cavity is located in the central part of the thoracic cavity</a:t>
            </a:r>
          </a:p>
          <a:p>
            <a:pPr lvl="1" eaLnBrk="1" hangingPunct="1"/>
            <a:r>
              <a:rPr lang="en-US" dirty="0"/>
              <a:t>Location</a:t>
            </a:r>
          </a:p>
          <a:p>
            <a:pPr lvl="2" eaLnBrk="1" hangingPunct="1"/>
            <a:r>
              <a:rPr lang="en-US" dirty="0"/>
              <a:t>Between lungs</a:t>
            </a:r>
          </a:p>
          <a:p>
            <a:pPr lvl="2" eaLnBrk="1" hangingPunct="1"/>
            <a:r>
              <a:rPr lang="en-US" dirty="0"/>
              <a:t>From the sternum to the vertebral column </a:t>
            </a:r>
          </a:p>
          <a:p>
            <a:pPr lvl="2" eaLnBrk="1" hangingPunct="1"/>
            <a:r>
              <a:rPr lang="en-US" dirty="0"/>
              <a:t>From the first rib to the diaphragm</a:t>
            </a:r>
          </a:p>
          <a:p>
            <a:r>
              <a:rPr lang="en-US" dirty="0"/>
              <a:t>The two pleural cavities are filled with the right and left pleural membranes and lungs</a:t>
            </a:r>
          </a:p>
        </p:txBody>
      </p:sp>
      <p:sp>
        <p:nvSpPr>
          <p:cNvPr id="4" name="Slide Number Placeholder 3"/>
          <p:cNvSpPr>
            <a:spLocks noGrp="1"/>
          </p:cNvSpPr>
          <p:nvPr>
            <p:ph type="sldNum" sz="quarter" idx="10"/>
          </p:nvPr>
        </p:nvSpPr>
        <p:spPr/>
        <p:txBody>
          <a:bodyPr/>
          <a:lstStyle/>
          <a:p>
            <a:pPr>
              <a:defRPr/>
            </a:pPr>
            <a:fld id="{12E7E089-ABDB-4DD0-888C-258A513E15CA}" type="slidenum">
              <a:rPr lang="en-US" smtClean="0"/>
              <a:pPr>
                <a:defRPr/>
              </a:pPr>
              <a:t>73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br>
              <a:rPr lang="ja-JP" altLang="en-US" sz="1200"/>
            </a:br>
            <a:r>
              <a:rPr lang="vi-VN" sz="1200" i="1" dirty="0"/>
              <a:t>This file is licensed under the </a:t>
            </a:r>
            <a:r>
              <a:rPr lang="vi-VN" sz="1200" i="1" dirty="0">
                <a:hlinkClick r:id="rId3" tooltip="w:Creative Commons"/>
              </a:rPr>
              <a:t>Creative Commons</a:t>
            </a:r>
            <a:r>
              <a:rPr lang="vi-VN" sz="1200" i="1" dirty="0"/>
              <a:t> </a:t>
            </a:r>
            <a:r>
              <a:rPr lang="vi-VN" sz="1200" i="1" dirty="0">
                <a:hlinkClick r:id="rId4"/>
              </a:rPr>
              <a:t>Attribution ShareAlike 3.0</a:t>
            </a:r>
            <a:r>
              <a:rPr lang="vi-VN" sz="1200" i="1" dirty="0"/>
              <a:t> License. In short: you are free to share and make derivative works of the file under the conditions that you appropriately attribute it, and that you distribute it only under a license identical to this one. </a:t>
            </a:r>
            <a:r>
              <a:rPr lang="vi-VN" sz="1200" i="1" dirty="0">
                <a:hlinkClick r:id="rId4"/>
              </a:rPr>
              <a:t>Official license</a:t>
            </a:r>
            <a:br>
              <a:rPr lang="vi-VN" sz="1200" dirty="0"/>
            </a:br>
            <a:r>
              <a:rPr lang="vi-VN" sz="1200" dirty="0"/>
              <a:t>This licensing tag was added to this file as part of the GFDL </a:t>
            </a:r>
            <a:r>
              <a:rPr lang="vi-VN" sz="1200" dirty="0">
                <a:hlinkClick r:id="rId5" tooltip="m:licensing update"/>
              </a:rPr>
              <a:t>licensing update</a:t>
            </a:r>
            <a:r>
              <a:rPr lang="vi-VN" sz="1200" dirty="0"/>
              <a:t>.</a:t>
            </a:r>
          </a:p>
          <a:p>
            <a:pPr algn="ctr"/>
            <a:endParaRPr lang="en-US" sz="1200" dirty="0">
              <a:latin typeface="Sylfaen"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12E7E089-ABDB-4DD0-888C-258A513E15CA}" type="slidenum">
              <a:rPr lang="en-US" smtClean="0"/>
              <a:pPr>
                <a:defRPr/>
              </a:pPr>
              <a:t>74</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1FAFF723-CC2D-4368-B542-E8E710B957E3}" type="slidenum">
              <a:rPr lang="en-US" smtClean="0"/>
              <a:pPr/>
              <a:t>80</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endParaRPr lang="en-US"/>
          </a:p>
        </p:txBody>
      </p:sp>
      <p:sp>
        <p:nvSpPr>
          <p:cNvPr id="86020" name="Slide Number Placeholder 3"/>
          <p:cNvSpPr>
            <a:spLocks noGrp="1"/>
          </p:cNvSpPr>
          <p:nvPr>
            <p:ph type="sldNum" sz="quarter" idx="5"/>
          </p:nvPr>
        </p:nvSpPr>
        <p:spPr>
          <a:noFill/>
        </p:spPr>
        <p:txBody>
          <a:bodyPr/>
          <a:lstStyle/>
          <a:p>
            <a:fld id="{6401DC65-ED1D-4254-A21E-20DEEA157313}" type="slidenum">
              <a:rPr lang="en-US" smtClean="0"/>
              <a:pPr/>
              <a:t>81</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r>
              <a:rPr lang="en-US" dirty="0"/>
              <a:t>The National Library of Medicine (at the NIH) did The Visible Human Project</a:t>
            </a:r>
            <a:r>
              <a:rPr lang="en-US" baseline="30000" dirty="0"/>
              <a:t>®</a:t>
            </a:r>
            <a:r>
              <a:rPr lang="en-US" dirty="0"/>
              <a:t> as an outgrowth of the NLM's 1986 Long-Range Plan. It is the creation of complete, anatomically detailed, three-dimensional representations of the normal male and female human bodies. Acquisition of transverse CT, MR and cryosection images of representative male and female cadavers has been completed. The male was sectioned at one millimeter intervals, the female at one-third of a millimeter intervals.</a:t>
            </a:r>
          </a:p>
          <a:p>
            <a:r>
              <a:rPr lang="en-US" dirty="0"/>
              <a:t>The long-term goal of the Visible Human Project</a:t>
            </a:r>
            <a:r>
              <a:rPr lang="en-US" baseline="30000" dirty="0"/>
              <a:t>®</a:t>
            </a:r>
            <a:r>
              <a:rPr lang="en-US" dirty="0"/>
              <a:t> is to produce a system of knowledge structures that will transparently link visual knowledge forms to symbolic knowledge formats such as the names of body parts.</a:t>
            </a:r>
          </a:p>
          <a:p>
            <a:endParaRPr lang="en-US" dirty="0"/>
          </a:p>
          <a:p>
            <a:r>
              <a:rPr lang="en-US" dirty="0"/>
              <a:t>The Visible Human Project has generated over 18000 digitized sections of the human body. This introduction and tour uses images and animals from the project to teach key concepts in human anatomy. </a:t>
            </a:r>
          </a:p>
        </p:txBody>
      </p:sp>
      <p:sp>
        <p:nvSpPr>
          <p:cNvPr id="89092" name="Slide Number Placeholder 3"/>
          <p:cNvSpPr>
            <a:spLocks noGrp="1"/>
          </p:cNvSpPr>
          <p:nvPr>
            <p:ph type="sldNum" sz="quarter" idx="5"/>
          </p:nvPr>
        </p:nvSpPr>
        <p:spPr>
          <a:noFill/>
        </p:spPr>
        <p:txBody>
          <a:bodyPr/>
          <a:lstStyle/>
          <a:p>
            <a:fld id="{07C234C3-E801-40D6-A038-960EE183C853}" type="slidenum">
              <a:rPr lang="en-US" smtClean="0"/>
              <a:pPr/>
              <a:t>87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B9B4A231-41EB-448C-B24C-AADB7CC6E72C}" type="slidenum">
              <a:rPr lang="en-US" smtClean="0"/>
              <a:pPr/>
              <a:t>8</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n-US" dirty="0"/>
              <a:t>Embryonic Period (Conception to week 8)</a:t>
            </a:r>
          </a:p>
          <a:p>
            <a:pPr eaLnBrk="1" hangingPunct="1"/>
            <a:r>
              <a:rPr lang="en-US" dirty="0"/>
              <a:t>Fetal Period (week 8 to birth)</a:t>
            </a:r>
          </a:p>
          <a:p>
            <a:pPr eaLnBrk="1" hangingPunct="1"/>
            <a:r>
              <a:rPr lang="en-US" dirty="0"/>
              <a:t>Neonatal Period (after birth)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C6CCC68-ED75-4BD1-928B-A70C83971ED5}"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543800" cy="3432175"/>
          </a:xfrm>
        </p:spPr>
        <p:txBody>
          <a:bodyPr anchor="ctr" anchorCtr="0"/>
          <a:lstStyle>
            <a:lvl1pPr>
              <a:defRPr sz="4800">
                <a:ln>
                  <a:noFill/>
                </a:ln>
                <a:solidFill>
                  <a:srgbClr val="C00000"/>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7543800" cy="1066800"/>
          </a:xfrm>
        </p:spPr>
        <p:txBody>
          <a:bodyPr anchor="t">
            <a:normAutofit/>
          </a:bodyPr>
          <a:lstStyle>
            <a:lvl1pPr marL="0" indent="0" algn="ctr">
              <a:buNone/>
              <a:defRPr sz="3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p:txBody>
          <a:bodyPr vert="horz" lIns="91440" tIns="45720" rIns="91440" bIns="45720" rtlCol="0">
            <a:normAutofit/>
          </a:bodyPr>
          <a:lstStyle>
            <a:lvl1pPr marL="404813" indent="-290513" algn="l" defTabSz="914400" rtl="0" eaLnBrk="1" latinLnBrk="0" hangingPunct="1">
              <a:lnSpc>
                <a:spcPct val="155000"/>
              </a:lnSpc>
              <a:spcBef>
                <a:spcPts val="0"/>
              </a:spcBef>
              <a:buFont typeface="Wingdings" charset="2"/>
              <a:buChar char="u"/>
              <a:defRPr lang="en-US" sz="2600" kern="1200" dirty="0" smtClean="0">
                <a:solidFill>
                  <a:schemeClr val="tx1"/>
                </a:solidFill>
                <a:latin typeface="Times New Roman"/>
                <a:ea typeface="+mn-ea"/>
                <a:cs typeface="Times New Roman"/>
              </a:defRPr>
            </a:lvl1pPr>
            <a:lvl2pPr marL="741363" indent="-330200" algn="l" defTabSz="914400" rtl="0" eaLnBrk="1" latinLnBrk="0" hangingPunct="1">
              <a:lnSpc>
                <a:spcPct val="155000"/>
              </a:lnSpc>
              <a:spcBef>
                <a:spcPts val="0"/>
              </a:spcBef>
              <a:buSzPct val="100000"/>
              <a:buFont typeface="Wingdings" pitchFamily="2" charset="2"/>
              <a:buChar char="§"/>
              <a:defRPr lang="en-US" sz="2600" kern="1200" dirty="0" smtClean="0">
                <a:solidFill>
                  <a:schemeClr val="tx1"/>
                </a:solidFill>
                <a:latin typeface="Times New Roman"/>
                <a:ea typeface="+mn-ea"/>
                <a:cs typeface="Times New Roman"/>
              </a:defRPr>
            </a:lvl2pPr>
            <a:lvl3pPr marL="1030288" indent="-254000" algn="l" defTabSz="914400" rtl="0" eaLnBrk="1" latinLnBrk="0" hangingPunct="1">
              <a:lnSpc>
                <a:spcPct val="155000"/>
              </a:lnSpc>
              <a:spcBef>
                <a:spcPts val="0"/>
              </a:spcBef>
              <a:buSzPct val="85000"/>
              <a:buChar char="•"/>
              <a:defRPr lang="en-US" sz="2600" kern="1200" dirty="0" smtClean="0">
                <a:solidFill>
                  <a:schemeClr val="tx1"/>
                </a:solidFill>
                <a:latin typeface="Times New Roman"/>
                <a:ea typeface="+mn-ea"/>
                <a:cs typeface="Times New Roman"/>
              </a:defRPr>
            </a:lvl3pPr>
            <a:lvl4pPr>
              <a:defRPr lang="en-US" smtClean="0"/>
            </a:lvl4pPr>
            <a:lvl5pPr>
              <a:defRPr lang="en-US"/>
            </a:lvl5pPr>
          </a:lstStyle>
          <a:p>
            <a:pPr lvl="0"/>
            <a:r>
              <a:rPr lang="en-US" dirty="0"/>
              <a:t> Click to edit Master text styles</a:t>
            </a:r>
          </a:p>
          <a:p>
            <a:pPr lvl="1"/>
            <a:r>
              <a:rPr lang="en-US" dirty="0"/>
              <a:t>Second level</a:t>
            </a:r>
          </a:p>
          <a:p>
            <a:pPr lvl="2"/>
            <a:r>
              <a:rPr lang="en-US" dirty="0"/>
              <a:t>Third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hasCustomPrompt="1"/>
          </p:nvPr>
        </p:nvSpPr>
        <p:spPr>
          <a:xfrm>
            <a:off x="457200" y="1536192"/>
            <a:ext cx="3657600" cy="4590288"/>
          </a:xfrm>
        </p:spPr>
        <p:txBody>
          <a:bodyPr>
            <a:normAutofit/>
          </a:bodyPr>
          <a:lstStyle>
            <a:lvl1pPr>
              <a:defRPr sz="2600">
                <a:latin typeface="Times New Roman"/>
                <a:cs typeface="Times New Roman"/>
              </a:defRPr>
            </a:lvl1pPr>
            <a:lvl2pPr>
              <a:defRPr sz="2600">
                <a:latin typeface="Times New Roman"/>
                <a:cs typeface="Times New Roman"/>
              </a:defRPr>
            </a:lvl2pPr>
            <a:lvl3pPr>
              <a:defRPr sz="2600">
                <a:latin typeface="Times New Roman"/>
                <a:cs typeface="Times New Roman"/>
              </a:defRPr>
            </a:lvl3pPr>
            <a:lvl4pPr>
              <a:defRPr sz="2600"/>
            </a:lvl4pPr>
            <a:lvl5pPr>
              <a:defRPr sz="2600"/>
            </a:lvl5pPr>
            <a:lvl6pPr>
              <a:defRPr sz="1800"/>
            </a:lvl6pPr>
            <a:lvl7pPr>
              <a:defRPr sz="1800"/>
            </a:lvl7pPr>
            <a:lvl8pPr>
              <a:defRPr sz="1800"/>
            </a:lvl8pPr>
            <a:lvl9pPr>
              <a:defRPr sz="1800"/>
            </a:lvl9pPr>
          </a:lstStyle>
          <a:p>
            <a:pPr lvl="0"/>
            <a:r>
              <a:rPr lang="en-US" dirty="0"/>
              <a:t> Click to edit Master text styles</a:t>
            </a:r>
          </a:p>
          <a:p>
            <a:pPr lvl="1"/>
            <a:r>
              <a:rPr lang="en-US" dirty="0"/>
              <a:t>Second level</a:t>
            </a:r>
          </a:p>
          <a:p>
            <a:pPr lvl="2"/>
            <a:r>
              <a:rPr lang="en-US" dirty="0"/>
              <a:t>Third level</a:t>
            </a:r>
          </a:p>
        </p:txBody>
      </p:sp>
      <p:sp>
        <p:nvSpPr>
          <p:cNvPr id="5" name="Content Placeholder 2"/>
          <p:cNvSpPr>
            <a:spLocks noGrp="1"/>
          </p:cNvSpPr>
          <p:nvPr>
            <p:ph sz="half" idx="10" hasCustomPrompt="1"/>
          </p:nvPr>
        </p:nvSpPr>
        <p:spPr>
          <a:xfrm>
            <a:off x="4419600" y="1524000"/>
            <a:ext cx="3657600" cy="4590288"/>
          </a:xfrm>
        </p:spPr>
        <p:txBody>
          <a:bodyPr>
            <a:normAutofit/>
          </a:bodyPr>
          <a:lstStyle>
            <a:lvl1pPr>
              <a:defRPr sz="2600">
                <a:latin typeface="Times New Roman"/>
                <a:cs typeface="Times New Roman"/>
              </a:defRPr>
            </a:lvl1pPr>
            <a:lvl2pPr>
              <a:defRPr sz="2600">
                <a:latin typeface="Times New Roman"/>
                <a:cs typeface="Times New Roman"/>
              </a:defRPr>
            </a:lvl2pPr>
            <a:lvl3pPr>
              <a:defRPr sz="2600">
                <a:latin typeface="Times New Roman"/>
                <a:cs typeface="Times New Roman"/>
              </a:defRPr>
            </a:lvl3pPr>
            <a:lvl4pPr>
              <a:defRPr sz="2600"/>
            </a:lvl4pPr>
            <a:lvl5pPr>
              <a:defRPr sz="2600"/>
            </a:lvl5pPr>
            <a:lvl6pPr>
              <a:defRPr sz="1800"/>
            </a:lvl6pPr>
            <a:lvl7pPr>
              <a:defRPr sz="1800"/>
            </a:lvl7pPr>
            <a:lvl8pPr>
              <a:defRPr sz="1800"/>
            </a:lvl8pPr>
            <a:lvl9pPr>
              <a:defRPr sz="1800"/>
            </a:lvl9pPr>
          </a:lstStyle>
          <a:p>
            <a:pPr lvl="0"/>
            <a:r>
              <a:rPr lang="en-US" dirty="0"/>
              <a:t> Click to edit Master text styles</a:t>
            </a:r>
          </a:p>
          <a:p>
            <a:pPr lvl="1"/>
            <a:r>
              <a:rPr lang="en-US" dirty="0"/>
              <a:t>Second level</a:t>
            </a:r>
          </a:p>
          <a:p>
            <a:pPr lvl="2"/>
            <a:r>
              <a:rPr lang="en-US" dirty="0"/>
              <a:t>Third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Wiley PowerPoint slides Muscu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80A82B0B-7BC3-41C6-9FD7-2C698DA44508}"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3000">
              <a:srgbClr val="EEEFF2"/>
            </a:gs>
            <a:gs pos="75000">
              <a:schemeClr val="bg1">
                <a:shade val="100000"/>
                <a:satMod val="115000"/>
              </a:schemeClr>
            </a:gs>
            <a:gs pos="75000">
              <a:schemeClr val="bg1">
                <a:shade val="100000"/>
                <a:satMod val="115000"/>
                <a:alpha val="91000"/>
              </a:schemeClr>
            </a:gs>
            <a:gs pos="100000">
              <a:schemeClr val="bg1">
                <a:shade val="70000"/>
                <a:satMod val="130000"/>
              </a:schemeClr>
            </a:gs>
          </a:gsLst>
          <a:lin ang="165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4894" y="228600"/>
            <a:ext cx="8723125" cy="7921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05084" y="1295400"/>
            <a:ext cx="8706506" cy="5105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7" name="Rectangle 6"/>
          <p:cNvSpPr/>
          <p:nvPr/>
        </p:nvSpPr>
        <p:spPr>
          <a:xfrm flipH="1">
            <a:off x="9067800" y="0"/>
            <a:ext cx="121908" cy="6858000"/>
          </a:xfrm>
          <a:prstGeom prst="rect">
            <a:avLst/>
          </a:prstGeom>
          <a:solidFill>
            <a:srgbClr val="F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67800" y="1023651"/>
            <a:ext cx="121920" cy="685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4748490" y="6528737"/>
            <a:ext cx="4166909" cy="289823"/>
          </a:xfrm>
          <a:prstGeom prst="rect">
            <a:avLst/>
          </a:prstGeom>
          <a:noFill/>
        </p:spPr>
        <p:txBody>
          <a:bodyPr wrap="square" rtlCol="0">
            <a:spAutoFit/>
          </a:bodyPr>
          <a:lstStyle/>
          <a:p>
            <a:pPr algn="r">
              <a:lnSpc>
                <a:spcPct val="120000"/>
              </a:lnSpc>
            </a:pPr>
            <a:r>
              <a:rPr lang="en-US" sz="1100" kern="1200" dirty="0">
                <a:solidFill>
                  <a:schemeClr val="tx1"/>
                </a:solidFill>
                <a:latin typeface="Times New Roman"/>
                <a:ea typeface="+mn-ea"/>
                <a:cs typeface="Times New Roman"/>
              </a:rPr>
              <a:t>Copyright © John Wiley &amp; Sons, Inc. All rights reserved.</a:t>
            </a:r>
            <a:endParaRPr lang="en-US" sz="1100" dirty="0">
              <a:latin typeface="Times New Roman"/>
              <a:cs typeface="Times New Roman"/>
            </a:endParaRPr>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Lst>
  <p:txStyles>
    <p:titleStyle>
      <a:lvl1pPr algn="ctr" defTabSz="914400" rtl="0" eaLnBrk="1" latinLnBrk="0" hangingPunct="1">
        <a:spcBef>
          <a:spcPct val="0"/>
        </a:spcBef>
        <a:buNone/>
        <a:defRPr sz="3900" kern="1200" cap="none" spc="-100" baseline="0">
          <a:ln>
            <a:noFill/>
          </a:ln>
          <a:solidFill>
            <a:srgbClr val="C00000"/>
          </a:solidFill>
          <a:effectLst/>
          <a:latin typeface="Bookman Old Style" pitchFamily="18" charset="0"/>
          <a:ea typeface="+mj-ea"/>
          <a:cs typeface="+mj-cs"/>
        </a:defRPr>
      </a:lvl1pPr>
    </p:titleStyle>
    <p:bodyStyle>
      <a:lvl1pPr marL="404813" indent="-290513" algn="l" defTabSz="914400" rtl="0" eaLnBrk="1" latinLnBrk="0" hangingPunct="1">
        <a:lnSpc>
          <a:spcPct val="130000"/>
        </a:lnSpc>
        <a:spcBef>
          <a:spcPts val="0"/>
        </a:spcBef>
        <a:buClr>
          <a:schemeClr val="tx2"/>
        </a:buClr>
        <a:buSzPct val="75000"/>
        <a:buFont typeface="Wingdings" charset="2"/>
        <a:buChar char="u"/>
        <a:defRPr sz="2600" kern="1200">
          <a:solidFill>
            <a:schemeClr val="tx1"/>
          </a:solidFill>
          <a:latin typeface="Times New Roman"/>
          <a:ea typeface="+mn-ea"/>
          <a:cs typeface="Times New Roman"/>
        </a:defRPr>
      </a:lvl1pPr>
      <a:lvl2pPr marL="741363" indent="-330200" algn="l" defTabSz="914400" rtl="0" eaLnBrk="1" latinLnBrk="0" hangingPunct="1">
        <a:lnSpc>
          <a:spcPct val="130000"/>
        </a:lnSpc>
        <a:spcBef>
          <a:spcPts val="0"/>
        </a:spcBef>
        <a:buClr>
          <a:srgbClr val="33CC33"/>
        </a:buClr>
        <a:buSzPct val="100000"/>
        <a:buFont typeface="Wingdings" pitchFamily="2" charset="2"/>
        <a:buChar char="§"/>
        <a:defRPr sz="2600" kern="1200">
          <a:solidFill>
            <a:schemeClr val="tx1"/>
          </a:solidFill>
          <a:latin typeface="Times New Roman"/>
          <a:ea typeface="+mn-ea"/>
          <a:cs typeface="Times New Roman"/>
        </a:defRPr>
      </a:lvl2pPr>
      <a:lvl3pPr marL="1030288" indent="-254000" algn="l" defTabSz="914400" rtl="0" eaLnBrk="1" latinLnBrk="0" hangingPunct="1">
        <a:lnSpc>
          <a:spcPct val="130000"/>
        </a:lnSpc>
        <a:spcBef>
          <a:spcPts val="0"/>
        </a:spcBef>
        <a:buClr>
          <a:srgbClr val="C00000"/>
        </a:buClr>
        <a:buSzPct val="85000"/>
        <a:buFont typeface="Calibri" pitchFamily="34" charset="0"/>
        <a:buChar char="•"/>
        <a:defRPr sz="2600" kern="1200">
          <a:solidFill>
            <a:schemeClr val="tx1"/>
          </a:solidFill>
          <a:latin typeface="Times New Roman"/>
          <a:ea typeface="+mn-ea"/>
          <a:cs typeface="Times New Roman"/>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youtube.com/watch?v=uBGl2BujkPQ&amp;list=PL8dPuuaLjXtOAKed_MxxWBNaPno5h3Zs8&amp;index=1"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hyperlink" Target="http://www.wiley.com/college/jenkins/0470227583/animations/index_01_03_01.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hyperlink" Target="https://www.google.com/url?sa=t&amp;rct=j&amp;q=&amp;esrc=s&amp;source=web&amp;cd=&amp;cad=rja&amp;uact=8&amp;ved=2ahUKEwjFnbCtyszyAhV2STABHVEvB-IQtwJ6BAgEEAM&amp;url=https%3A%2F%2Fwww.youtube.com%2Fwatch%3Fv%3DUK2TZWiLdLQ&amp;usg=AOvVaw3FOk-ZNsE9lEtomRmpuVHV"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wiley.com/college/jenkins/0470227583/animations/index_01_03_03.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wiley.com/college/jenkins/0470227583/animations/index_01_03_02.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www.google.com/url?sa=t&amp;rct=j&amp;q=&amp;esrc=s&amp;source=video&amp;cd=1&amp;cad=rja&amp;uact=8&amp;ved=0CCgQtwIwAA&amp;url=http://www.youtube.com/watch?v=WtrYotjYvtU&amp;ei=9AWOU7-fH7SysQShu4GoBQ&amp;usg=AFQjCNFEFw_lN8WCgAM7FE_ZuQJPXOFOeA&amp;sig2=I303hcxMgK4iG_REasAPqw&amp;bvm=bv.68191837,d.cWc"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www.wiley.com/college/jenkins/0470227583/animations/index_01_03_04.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youtube.com/watch?v=kvHWnJwBkmo"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78.gif"/><Relationship Id="rId4" Type="http://schemas.openxmlformats.org/officeDocument/2006/relationships/image" Target="../media/image77.jpeg"/></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0.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70.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59.png"/><Relationship Id="rId4" Type="http://schemas.openxmlformats.org/officeDocument/2006/relationships/image" Target="../media/image80.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59.png"/><Relationship Id="rId4" Type="http://schemas.openxmlformats.org/officeDocument/2006/relationships/image" Target="../media/image80.jpeg"/></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hyperlink" Target="https://www.youtube.com/watch?v=xL4TWO5CC84"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90.jpeg"/></Relationships>
</file>

<file path=ppt/slides/_rels/slide8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8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ttp://geewall.com/mmc_uploads/7094-black-wood-wallpaper-70919.jpg"/>
          <p:cNvPicPr>
            <a:picLocks noChangeAspect="1" noChangeArrowheads="1"/>
          </p:cNvPicPr>
          <p:nvPr/>
        </p:nvPicPr>
        <p:blipFill>
          <a:blip r:embed="rId3" cstate="print"/>
          <a:srcRect/>
          <a:stretch>
            <a:fillRect/>
          </a:stretch>
        </p:blipFill>
        <p:spPr bwMode="auto">
          <a:xfrm>
            <a:off x="0" y="0"/>
            <a:ext cx="9189720" cy="6858000"/>
          </a:xfrm>
          <a:prstGeom prst="rect">
            <a:avLst/>
          </a:prstGeom>
          <a:noFill/>
        </p:spPr>
      </p:pic>
      <p:sp>
        <p:nvSpPr>
          <p:cNvPr id="8" name="TextBox 7"/>
          <p:cNvSpPr txBox="1"/>
          <p:nvPr/>
        </p:nvSpPr>
        <p:spPr>
          <a:xfrm rot="16200000">
            <a:off x="5074922" y="2687556"/>
            <a:ext cx="6339841" cy="1421928"/>
          </a:xfrm>
          <a:prstGeom prst="rect">
            <a:avLst/>
          </a:prstGeom>
          <a:noFill/>
        </p:spPr>
        <p:txBody>
          <a:bodyPr wrap="square" rtlCol="0">
            <a:spAutoFit/>
          </a:bodyPr>
          <a:lstStyle/>
          <a:p>
            <a:pPr algn="just">
              <a:lnSpc>
                <a:spcPct val="135000"/>
              </a:lnSpc>
              <a:spcBef>
                <a:spcPts val="1800"/>
              </a:spcBef>
            </a:pPr>
            <a:r>
              <a:rPr lang="en-US" sz="3600" dirty="0">
                <a:solidFill>
                  <a:schemeClr val="accent2">
                    <a:lumMod val="75000"/>
                  </a:schemeClr>
                </a:solidFill>
                <a:latin typeface="Dali" pitchFamily="2" charset="0"/>
                <a:cs typeface="Arial" pitchFamily="34" charset="0"/>
              </a:rPr>
              <a:t>Chapter 1: </a:t>
            </a:r>
            <a:r>
              <a:rPr lang="en-US" sz="2800" dirty="0">
                <a:solidFill>
                  <a:schemeClr val="bg1"/>
                </a:solidFill>
                <a:latin typeface="Dali" pitchFamily="2" charset="0"/>
              </a:rPr>
              <a:t>An Introduction to the Human Body 		</a:t>
            </a:r>
            <a:r>
              <a:rPr lang="en-US" sz="2800" dirty="0">
                <a:solidFill>
                  <a:schemeClr val="accent1">
                    <a:lumMod val="75000"/>
                  </a:schemeClr>
                </a:solidFill>
                <a:latin typeface="Dali" pitchFamily="2" charset="0"/>
              </a:rPr>
              <a:t>A&amp;P	         </a:t>
            </a:r>
            <a:r>
              <a:rPr lang="en-US" sz="2800" dirty="0" err="1">
                <a:solidFill>
                  <a:schemeClr val="accent1">
                    <a:lumMod val="75000"/>
                  </a:schemeClr>
                </a:solidFill>
                <a:latin typeface="Dali" pitchFamily="2" charset="0"/>
              </a:rPr>
              <a:t>mr.</a:t>
            </a:r>
            <a:r>
              <a:rPr lang="en-US" sz="2800" dirty="0">
                <a:solidFill>
                  <a:schemeClr val="accent1">
                    <a:lumMod val="75000"/>
                  </a:schemeClr>
                </a:solidFill>
                <a:latin typeface="Dali" pitchFamily="2" charset="0"/>
              </a:rPr>
              <a:t> e 	       SRCS</a:t>
            </a:r>
            <a:endParaRPr lang="en-US" sz="2800" dirty="0">
              <a:solidFill>
                <a:schemeClr val="accent1">
                  <a:lumMod val="75000"/>
                </a:schemeClr>
              </a:solidFill>
              <a:latin typeface="Dali" pitchFamily="2" charset="0"/>
              <a:cs typeface="Arial" pitchFamily="34" charset="0"/>
            </a:endParaRPr>
          </a:p>
        </p:txBody>
      </p:sp>
      <p:pic>
        <p:nvPicPr>
          <p:cNvPr id="167939" name="Picture 3" descr="C:\Users\daddyman\Desktop\Anatomy &amp; Physiology~2014\ch 1 intro\intro to body far-side.jpg"/>
          <p:cNvPicPr>
            <a:picLocks noChangeAspect="1" noChangeArrowheads="1"/>
          </p:cNvPicPr>
          <p:nvPr/>
        </p:nvPicPr>
        <p:blipFill>
          <a:blip r:embed="rId4" cstate="print"/>
          <a:srcRect/>
          <a:stretch>
            <a:fillRect/>
          </a:stretch>
        </p:blipFill>
        <p:spPr bwMode="auto">
          <a:xfrm>
            <a:off x="1554480" y="233729"/>
            <a:ext cx="4693920" cy="6255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152400"/>
            <a:ext cx="9144000" cy="922338"/>
          </a:xfrm>
        </p:spPr>
        <p:txBody>
          <a:bodyPr/>
          <a:lstStyle/>
          <a:p>
            <a:pPr eaLnBrk="1" hangingPunct="1">
              <a:defRPr/>
            </a:pPr>
            <a:r>
              <a:rPr lang="en-US" dirty="0"/>
              <a:t>Subdivisions of Anatomy</a:t>
            </a:r>
          </a:p>
        </p:txBody>
      </p:sp>
      <p:sp>
        <p:nvSpPr>
          <p:cNvPr id="8195" name="Rectangle 3"/>
          <p:cNvSpPr>
            <a:spLocks noGrp="1" noChangeArrowheads="1"/>
          </p:cNvSpPr>
          <p:nvPr>
            <p:ph idx="1"/>
          </p:nvPr>
        </p:nvSpPr>
        <p:spPr>
          <a:xfrm>
            <a:off x="180536" y="892124"/>
            <a:ext cx="8534400" cy="3603676"/>
          </a:xfrm>
        </p:spPr>
        <p:txBody>
          <a:bodyPr>
            <a:normAutofit fontScale="85000" lnSpcReduction="20000"/>
          </a:bodyPr>
          <a:lstStyle/>
          <a:p>
            <a:pPr eaLnBrk="1" hangingPunct="1">
              <a:lnSpc>
                <a:spcPct val="170000"/>
              </a:lnSpc>
              <a:buSzPct val="75000"/>
            </a:pPr>
            <a:r>
              <a:rPr lang="en-US" b="1" dirty="0">
                <a:solidFill>
                  <a:srgbClr val="C00000"/>
                </a:solidFill>
              </a:rPr>
              <a:t>Pathology</a:t>
            </a:r>
            <a:r>
              <a:rPr lang="en-US" dirty="0">
                <a:solidFill>
                  <a:srgbClr val="FF0000"/>
                </a:solidFill>
              </a:rPr>
              <a:t> </a:t>
            </a:r>
            <a:r>
              <a:rPr lang="en-US" dirty="0"/>
              <a:t>is the study of anatomical changes due to </a:t>
            </a:r>
            <a:r>
              <a:rPr lang="en-US" b="1" dirty="0">
                <a:solidFill>
                  <a:srgbClr val="33CC33"/>
                </a:solidFill>
              </a:rPr>
              <a:t>disease </a:t>
            </a:r>
            <a:r>
              <a:rPr lang="en-US" b="1" dirty="0"/>
              <a:t>.</a:t>
            </a:r>
            <a:r>
              <a:rPr lang="en-US" b="1" dirty="0">
                <a:solidFill>
                  <a:srgbClr val="33CC33"/>
                </a:solidFill>
              </a:rPr>
              <a:t> </a:t>
            </a:r>
          </a:p>
          <a:p>
            <a:pPr lvl="1">
              <a:lnSpc>
                <a:spcPct val="170000"/>
              </a:lnSpc>
            </a:pPr>
            <a:r>
              <a:rPr lang="en-US" dirty="0"/>
              <a:t>Pathologists use gross inspection, as well as cytologic, histologic, and laboratory </a:t>
            </a:r>
          </a:p>
          <a:p>
            <a:pPr lvl="1">
              <a:lnSpc>
                <a:spcPct val="170000"/>
              </a:lnSpc>
              <a:buNone/>
            </a:pPr>
            <a:r>
              <a:rPr lang="en-US" dirty="0"/>
              <a:t>	examinations to discover the </a:t>
            </a:r>
          </a:p>
          <a:p>
            <a:pPr lvl="1">
              <a:lnSpc>
                <a:spcPct val="170000"/>
              </a:lnSpc>
              <a:buNone/>
            </a:pPr>
            <a:r>
              <a:rPr lang="en-US" dirty="0"/>
              <a:t>	source of the disease.</a:t>
            </a:r>
          </a:p>
          <a:p>
            <a:pPr lvl="1">
              <a:lnSpc>
                <a:spcPct val="170000"/>
              </a:lnSpc>
              <a:buNone/>
            </a:pPr>
            <a:r>
              <a:rPr lang="en-US" dirty="0">
                <a:solidFill>
                  <a:srgbClr val="FF0000"/>
                </a:solidFill>
              </a:rPr>
              <a:t>Immunology: </a:t>
            </a:r>
            <a:r>
              <a:rPr lang="en-US" dirty="0"/>
              <a:t>study of body’s defense</a:t>
            </a:r>
          </a:p>
          <a:p>
            <a:pPr lvl="1">
              <a:lnSpc>
                <a:spcPct val="170000"/>
              </a:lnSpc>
              <a:buNone/>
            </a:pPr>
            <a:r>
              <a:rPr lang="en-US"/>
              <a:t>against </a:t>
            </a:r>
            <a:r>
              <a:rPr lang="en-US" dirty="0"/>
              <a:t>disease</a:t>
            </a:r>
          </a:p>
        </p:txBody>
      </p:sp>
      <p:pic>
        <p:nvPicPr>
          <p:cNvPr id="149505" name="Picture 1" descr="H:\A. 1110-1111\Wiley PowerPoint Project\Chapter Graphics\Chapter 01\karp6_16_15_li.jpg"/>
          <p:cNvPicPr>
            <a:picLocks noChangeAspect="1" noChangeArrowheads="1"/>
          </p:cNvPicPr>
          <p:nvPr/>
        </p:nvPicPr>
        <p:blipFill>
          <a:blip r:embed="rId3" cstate="print"/>
          <a:srcRect/>
          <a:stretch>
            <a:fillRect/>
          </a:stretch>
        </p:blipFill>
        <p:spPr bwMode="auto">
          <a:xfrm>
            <a:off x="5410200" y="2324637"/>
            <a:ext cx="2971800" cy="3422568"/>
          </a:xfrm>
          <a:prstGeom prst="rect">
            <a:avLst/>
          </a:prstGeom>
          <a:noFill/>
        </p:spPr>
      </p:pic>
      <p:sp>
        <p:nvSpPr>
          <p:cNvPr id="6" name="TextBox 5"/>
          <p:cNvSpPr txBox="1"/>
          <p:nvPr/>
        </p:nvSpPr>
        <p:spPr>
          <a:xfrm>
            <a:off x="520521" y="5274201"/>
            <a:ext cx="7924800" cy="1495794"/>
          </a:xfrm>
          <a:prstGeom prst="rect">
            <a:avLst/>
          </a:prstGeom>
          <a:noFill/>
        </p:spPr>
        <p:txBody>
          <a:bodyPr wrap="square" rtlCol="0">
            <a:spAutoFit/>
          </a:bodyPr>
          <a:lstStyle/>
          <a:p>
            <a:pPr>
              <a:lnSpc>
                <a:spcPct val="125000"/>
              </a:lnSpc>
              <a:spcBef>
                <a:spcPts val="0"/>
              </a:spcBef>
            </a:pPr>
            <a:r>
              <a:rPr lang="en-US" dirty="0">
                <a:latin typeface="Times New Roman"/>
                <a:cs typeface="Times New Roman"/>
              </a:rPr>
              <a:t>This is a section of a human colon </a:t>
            </a:r>
          </a:p>
          <a:p>
            <a:pPr>
              <a:lnSpc>
                <a:spcPct val="125000"/>
              </a:lnSpc>
              <a:spcBef>
                <a:spcPts val="0"/>
              </a:spcBef>
            </a:pPr>
            <a:r>
              <a:rPr lang="en-US" dirty="0">
                <a:latin typeface="Times New Roman"/>
                <a:cs typeface="Times New Roman"/>
              </a:rPr>
              <a:t>opened by a pathologist to reveal polyps that would become cancerous in a few years (premalignant).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64" name="Picture 8" descr="http://upload.wikimedia.org/wikipedia/en/2/23/TheBookOfBunnySuicides.jpg"/>
          <p:cNvPicPr>
            <a:picLocks noChangeAspect="1" noChangeArrowheads="1"/>
          </p:cNvPicPr>
          <p:nvPr/>
        </p:nvPicPr>
        <p:blipFill>
          <a:blip r:embed="rId3" cstate="print"/>
          <a:srcRect/>
          <a:stretch>
            <a:fillRect/>
          </a:stretch>
        </p:blipFill>
        <p:spPr bwMode="auto">
          <a:xfrm>
            <a:off x="231775" y="3601856"/>
            <a:ext cx="4355465" cy="3120786"/>
          </a:xfrm>
          <a:prstGeom prst="rect">
            <a:avLst/>
          </a:prstGeom>
          <a:noFill/>
        </p:spPr>
      </p:pic>
      <p:pic>
        <p:nvPicPr>
          <p:cNvPr id="147458" name="Picture 2" descr="http://www.jimmyr.com/blog/img/1011_27_226_2007.jpg"/>
          <p:cNvPicPr>
            <a:picLocks noChangeAspect="1" noChangeArrowheads="1"/>
          </p:cNvPicPr>
          <p:nvPr/>
        </p:nvPicPr>
        <p:blipFill>
          <a:blip r:embed="rId4" cstate="print"/>
          <a:srcRect/>
          <a:stretch>
            <a:fillRect/>
          </a:stretch>
        </p:blipFill>
        <p:spPr bwMode="auto">
          <a:xfrm>
            <a:off x="4438015" y="3609974"/>
            <a:ext cx="4476750" cy="3248026"/>
          </a:xfrm>
          <a:prstGeom prst="rect">
            <a:avLst/>
          </a:prstGeom>
          <a:noFill/>
        </p:spPr>
      </p:pic>
      <p:sp>
        <p:nvSpPr>
          <p:cNvPr id="22533" name="Rectangle 3"/>
          <p:cNvSpPr>
            <a:spLocks noGrp="1" noChangeArrowheads="1"/>
          </p:cNvSpPr>
          <p:nvPr>
            <p:ph type="body" idx="1"/>
          </p:nvPr>
        </p:nvSpPr>
        <p:spPr>
          <a:xfrm>
            <a:off x="228600" y="900447"/>
            <a:ext cx="8606790" cy="5562600"/>
          </a:xfrm>
        </p:spPr>
        <p:txBody>
          <a:bodyPr>
            <a:normAutofit/>
          </a:bodyPr>
          <a:lstStyle/>
          <a:p>
            <a:pPr eaLnBrk="1" hangingPunct="1">
              <a:lnSpc>
                <a:spcPct val="170000"/>
              </a:lnSpc>
            </a:pPr>
            <a:r>
              <a:rPr lang="en-US" dirty="0"/>
              <a:t>An </a:t>
            </a:r>
            <a:r>
              <a:rPr lang="en-US" b="1" dirty="0"/>
              <a:t>autopsy</a:t>
            </a:r>
            <a:r>
              <a:rPr lang="en-US" dirty="0"/>
              <a:t> is a postmortem (after death) examination of the body and internal organs performed by a pathologist.</a:t>
            </a:r>
          </a:p>
          <a:p>
            <a:pPr eaLnBrk="1" hangingPunct="1">
              <a:lnSpc>
                <a:spcPct val="170000"/>
              </a:lnSpc>
            </a:pPr>
            <a:r>
              <a:rPr lang="en-US" dirty="0"/>
              <a:t>An autopsy is usually done to :</a:t>
            </a:r>
          </a:p>
          <a:p>
            <a:pPr lvl="1">
              <a:lnSpc>
                <a:spcPct val="170000"/>
              </a:lnSpc>
            </a:pPr>
            <a:r>
              <a:rPr lang="en-US" dirty="0"/>
              <a:t>Determine the cause of death</a:t>
            </a:r>
          </a:p>
        </p:txBody>
      </p:sp>
      <p:sp>
        <p:nvSpPr>
          <p:cNvPr id="5" name="Rectangle 2"/>
          <p:cNvSpPr>
            <a:spLocks noGrp="1" noChangeArrowheads="1"/>
          </p:cNvSpPr>
          <p:nvPr>
            <p:ph type="title"/>
          </p:nvPr>
        </p:nvSpPr>
        <p:spPr>
          <a:xfrm>
            <a:off x="45720" y="228600"/>
            <a:ext cx="9067038" cy="838200"/>
          </a:xfrm>
        </p:spPr>
        <p:txBody>
          <a:bodyPr/>
          <a:lstStyle/>
          <a:p>
            <a:pPr eaLnBrk="1" hangingPunct="1">
              <a:lnSpc>
                <a:spcPct val="114000"/>
              </a:lnSpc>
            </a:pPr>
            <a:r>
              <a:rPr lang="en-US" dirty="0"/>
              <a:t>Clinical Connection</a:t>
            </a:r>
          </a:p>
        </p:txBody>
      </p:sp>
      <p:pic>
        <p:nvPicPr>
          <p:cNvPr id="147462" name="Picture 6" descr="http://3.bp.blogspot.com/-sWDg1rAI8eM/UPW5O1Hg1DI/AAAAAAAACX8/WAPxfH-ITVQ/s1600/bunnies4.jpg"/>
          <p:cNvPicPr>
            <a:picLocks noChangeAspect="1" noChangeArrowheads="1"/>
          </p:cNvPicPr>
          <p:nvPr/>
        </p:nvPicPr>
        <p:blipFill>
          <a:blip r:embed="rId5" cstate="print"/>
          <a:srcRect/>
          <a:stretch>
            <a:fillRect/>
          </a:stretch>
        </p:blipFill>
        <p:spPr bwMode="auto">
          <a:xfrm>
            <a:off x="45720" y="3586831"/>
            <a:ext cx="4609730" cy="3134009"/>
          </a:xfrm>
          <a:prstGeom prst="rect">
            <a:avLst/>
          </a:prstGeom>
          <a:noFill/>
        </p:spPr>
      </p:pic>
      <p:sp>
        <p:nvSpPr>
          <p:cNvPr id="7" name="Rounded Rectangular Callout 6"/>
          <p:cNvSpPr/>
          <p:nvPr/>
        </p:nvSpPr>
        <p:spPr>
          <a:xfrm>
            <a:off x="5471160" y="2316480"/>
            <a:ext cx="2560320" cy="612648"/>
          </a:xfrm>
          <a:prstGeom prst="wedgeRoundRectCallout">
            <a:avLst>
              <a:gd name="adj1" fmla="val -76731"/>
              <a:gd name="adj2" fmla="val 191853"/>
              <a:gd name="adj3" fmla="val 16667"/>
            </a:avLst>
          </a:prstGeom>
          <a:solidFill>
            <a:srgbClr val="0099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Some are easy…</a:t>
            </a:r>
          </a:p>
        </p:txBody>
      </p:sp>
      <p:sp>
        <p:nvSpPr>
          <p:cNvPr id="9" name="Rounded Rectangular Callout 8"/>
          <p:cNvSpPr/>
          <p:nvPr/>
        </p:nvSpPr>
        <p:spPr>
          <a:xfrm>
            <a:off x="5501640" y="2301240"/>
            <a:ext cx="2560320" cy="612648"/>
          </a:xfrm>
          <a:prstGeom prst="wedgeRoundRectCallout">
            <a:avLst>
              <a:gd name="adj1" fmla="val -76731"/>
              <a:gd name="adj2" fmla="val 191853"/>
              <a:gd name="adj3" fmla="val 16667"/>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effectLst>
                  <a:outerShdw blurRad="38100" dist="38100" dir="2700000" algn="tl">
                    <a:srgbClr val="000000">
                      <a:alpha val="43137"/>
                    </a:srgbClr>
                  </a:outerShdw>
                </a:effectLst>
              </a:rPr>
              <a:t>Some are not…</a:t>
            </a:r>
          </a:p>
        </p:txBody>
      </p:sp>
      <p:sp>
        <p:nvSpPr>
          <p:cNvPr id="10" name="Rounded Rectangular Callout 9"/>
          <p:cNvSpPr/>
          <p:nvPr/>
        </p:nvSpPr>
        <p:spPr>
          <a:xfrm>
            <a:off x="5440680" y="2301240"/>
            <a:ext cx="2560320" cy="746760"/>
          </a:xfrm>
          <a:prstGeom prst="wedgeRoundRectCallout">
            <a:avLst>
              <a:gd name="adj1" fmla="val -1136"/>
              <a:gd name="adj2" fmla="val 159200"/>
              <a:gd name="adj3" fmla="val 16667"/>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effectLst>
                  <a:outerShdw blurRad="38100" dist="38100" dir="2700000" algn="tl">
                    <a:srgbClr val="000000">
                      <a:alpha val="43137"/>
                    </a:srgbClr>
                  </a:outerShdw>
                </a:effectLst>
              </a:rPr>
              <a:t>Some require outside info…</a:t>
            </a:r>
          </a:p>
        </p:txBody>
      </p:sp>
      <p:pic>
        <p:nvPicPr>
          <p:cNvPr id="147468" name="Picture 12" descr="http://fliiby.com/images/_original/echae6vafi.jpg"/>
          <p:cNvPicPr>
            <a:picLocks noChangeAspect="1" noChangeArrowheads="1"/>
          </p:cNvPicPr>
          <p:nvPr/>
        </p:nvPicPr>
        <p:blipFill>
          <a:blip r:embed="rId6" cstate="print"/>
          <a:srcRect/>
          <a:stretch>
            <a:fillRect/>
          </a:stretch>
        </p:blipFill>
        <p:spPr bwMode="auto">
          <a:xfrm>
            <a:off x="4444311" y="3596640"/>
            <a:ext cx="4638729" cy="3261360"/>
          </a:xfrm>
          <a:prstGeom prst="rect">
            <a:avLst/>
          </a:prstGeom>
          <a:noFill/>
        </p:spPr>
      </p:pic>
      <p:sp>
        <p:nvSpPr>
          <p:cNvPr id="11" name="Rounded Rectangular Callout 10"/>
          <p:cNvSpPr/>
          <p:nvPr/>
        </p:nvSpPr>
        <p:spPr>
          <a:xfrm>
            <a:off x="5440680" y="2316480"/>
            <a:ext cx="2560320" cy="746760"/>
          </a:xfrm>
          <a:prstGeom prst="wedgeRoundRectCallout">
            <a:avLst>
              <a:gd name="adj1" fmla="val -1136"/>
              <a:gd name="adj2" fmla="val 159200"/>
              <a:gd name="adj3" fmla="val 16667"/>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effectLst>
                  <a:outerShdw blurRad="38100" dist="38100" dir="2700000" algn="tl">
                    <a:srgbClr val="000000">
                      <a:alpha val="43137"/>
                    </a:srgbClr>
                  </a:outerShdw>
                </a:effectLst>
              </a:rPr>
              <a:t>Some don’t…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7464"/>
                                        </p:tgtEl>
                                        <p:attrNameLst>
                                          <p:attrName>style.visibility</p:attrName>
                                        </p:attrNameLst>
                                      </p:cBhvr>
                                      <p:to>
                                        <p:strVal val="visible"/>
                                      </p:to>
                                    </p:set>
                                    <p:animEffect transition="in" filter="fade">
                                      <p:cBhvr>
                                        <p:cTn id="12" dur="2000"/>
                                        <p:tgtEl>
                                          <p:spTgt spid="1474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2000"/>
                                        <p:tgtEl>
                                          <p:spTgt spid="147464"/>
                                        </p:tgtEl>
                                      </p:cBhvr>
                                    </p:animEffect>
                                    <p:set>
                                      <p:cBhvr>
                                        <p:cTn id="20" dur="1" fill="hold">
                                          <p:stCondLst>
                                            <p:cond delay="1999"/>
                                          </p:stCondLst>
                                        </p:cTn>
                                        <p:tgtEl>
                                          <p:spTgt spid="147464"/>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7462"/>
                                        </p:tgtEl>
                                        <p:attrNameLst>
                                          <p:attrName>style.visibility</p:attrName>
                                        </p:attrNameLst>
                                      </p:cBhvr>
                                      <p:to>
                                        <p:strVal val="visible"/>
                                      </p:to>
                                    </p:set>
                                    <p:animEffect transition="in" filter="fade">
                                      <p:cBhvr>
                                        <p:cTn id="28" dur="2000"/>
                                        <p:tgtEl>
                                          <p:spTgt spid="14746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2000"/>
                                        <p:tgtEl>
                                          <p:spTgt spid="9"/>
                                        </p:tgtEl>
                                      </p:cBhvr>
                                    </p:animEffect>
                                    <p:set>
                                      <p:cBhvr>
                                        <p:cTn id="33" dur="1" fill="hold">
                                          <p:stCondLst>
                                            <p:cond delay="1999"/>
                                          </p:stCondLst>
                                        </p:cTn>
                                        <p:tgtEl>
                                          <p:spTgt spid="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2000"/>
                                        <p:tgtEl>
                                          <p:spTgt spid="147462"/>
                                        </p:tgtEl>
                                      </p:cBhvr>
                                    </p:animEffect>
                                    <p:set>
                                      <p:cBhvr>
                                        <p:cTn id="36" dur="1" fill="hold">
                                          <p:stCondLst>
                                            <p:cond delay="1999"/>
                                          </p:stCondLst>
                                        </p:cTn>
                                        <p:tgtEl>
                                          <p:spTgt spid="147462"/>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7458"/>
                                        </p:tgtEl>
                                        <p:attrNameLst>
                                          <p:attrName>style.visibility</p:attrName>
                                        </p:attrNameLst>
                                      </p:cBhvr>
                                      <p:to>
                                        <p:strVal val="visible"/>
                                      </p:to>
                                    </p:set>
                                    <p:animEffect transition="in" filter="fade">
                                      <p:cBhvr>
                                        <p:cTn id="44" dur="2000"/>
                                        <p:tgtEl>
                                          <p:spTgt spid="14745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7468"/>
                                        </p:tgtEl>
                                        <p:attrNameLst>
                                          <p:attrName>style.visibility</p:attrName>
                                        </p:attrNameLst>
                                      </p:cBhvr>
                                      <p:to>
                                        <p:strVal val="visible"/>
                                      </p:to>
                                    </p:set>
                                    <p:animEffect transition="in" filter="fade">
                                      <p:cBhvr>
                                        <p:cTn id="52" dur="2000"/>
                                        <p:tgtEl>
                                          <p:spTgt spid="147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3"/>
          <p:cNvSpPr>
            <a:spLocks noGrp="1" noChangeArrowheads="1"/>
          </p:cNvSpPr>
          <p:nvPr>
            <p:ph type="body" idx="1"/>
          </p:nvPr>
        </p:nvSpPr>
        <p:spPr>
          <a:xfrm>
            <a:off x="228600" y="900447"/>
            <a:ext cx="8606790" cy="5562600"/>
          </a:xfrm>
        </p:spPr>
        <p:txBody>
          <a:bodyPr>
            <a:normAutofit/>
          </a:bodyPr>
          <a:lstStyle/>
          <a:p>
            <a:pPr eaLnBrk="1" hangingPunct="1">
              <a:lnSpc>
                <a:spcPct val="170000"/>
              </a:lnSpc>
            </a:pPr>
            <a:r>
              <a:rPr lang="en-US" dirty="0"/>
              <a:t>An </a:t>
            </a:r>
            <a:r>
              <a:rPr lang="en-US" b="1" dirty="0"/>
              <a:t>autopsy</a:t>
            </a:r>
            <a:r>
              <a:rPr lang="en-US" dirty="0"/>
              <a:t> is a postmortem (after death) examination of the body and internal organs performed by a pathologist.</a:t>
            </a:r>
          </a:p>
          <a:p>
            <a:pPr eaLnBrk="1" hangingPunct="1">
              <a:lnSpc>
                <a:spcPct val="170000"/>
              </a:lnSpc>
            </a:pPr>
            <a:r>
              <a:rPr lang="en-US" dirty="0"/>
              <a:t>An autopsy is usually done to :</a:t>
            </a:r>
          </a:p>
          <a:p>
            <a:pPr lvl="1" eaLnBrk="1" hangingPunct="1">
              <a:lnSpc>
                <a:spcPct val="170000"/>
              </a:lnSpc>
            </a:pPr>
            <a:r>
              <a:rPr lang="en-US" dirty="0"/>
              <a:t>Identify diseases not detected during life</a:t>
            </a:r>
          </a:p>
        </p:txBody>
      </p:sp>
      <p:sp>
        <p:nvSpPr>
          <p:cNvPr id="5" name="Rectangle 2"/>
          <p:cNvSpPr>
            <a:spLocks noGrp="1" noChangeArrowheads="1"/>
          </p:cNvSpPr>
          <p:nvPr>
            <p:ph type="title"/>
          </p:nvPr>
        </p:nvSpPr>
        <p:spPr>
          <a:xfrm>
            <a:off x="45720" y="228600"/>
            <a:ext cx="9067038" cy="838200"/>
          </a:xfrm>
        </p:spPr>
        <p:txBody>
          <a:bodyPr/>
          <a:lstStyle/>
          <a:p>
            <a:pPr eaLnBrk="1" hangingPunct="1">
              <a:lnSpc>
                <a:spcPct val="114000"/>
              </a:lnSpc>
            </a:pPr>
            <a:r>
              <a:rPr lang="en-US" dirty="0"/>
              <a:t>Clinical Connection</a:t>
            </a:r>
          </a:p>
        </p:txBody>
      </p:sp>
      <p:pic>
        <p:nvPicPr>
          <p:cNvPr id="176130" name="Picture 2" descr="http://kevinturnquist.org/images/1-1.jpg"/>
          <p:cNvPicPr>
            <a:picLocks noChangeAspect="1" noChangeArrowheads="1"/>
          </p:cNvPicPr>
          <p:nvPr/>
        </p:nvPicPr>
        <p:blipFill>
          <a:blip r:embed="rId2" cstate="print"/>
          <a:srcRect/>
          <a:stretch>
            <a:fillRect/>
          </a:stretch>
        </p:blipFill>
        <p:spPr bwMode="auto">
          <a:xfrm>
            <a:off x="4529455" y="3543300"/>
            <a:ext cx="4286250" cy="33147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130"/>
                                        </p:tgtEl>
                                        <p:attrNameLst>
                                          <p:attrName>style.visibility</p:attrName>
                                        </p:attrNameLst>
                                      </p:cBhvr>
                                      <p:to>
                                        <p:strVal val="visible"/>
                                      </p:to>
                                    </p:set>
                                    <p:animEffect transition="in" filter="fade">
                                      <p:cBhvr>
                                        <p:cTn id="7" dur="2000"/>
                                        <p:tgtEl>
                                          <p:spTgt spid="176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3"/>
          <p:cNvSpPr>
            <a:spLocks noGrp="1" noChangeArrowheads="1"/>
          </p:cNvSpPr>
          <p:nvPr>
            <p:ph type="body" idx="1"/>
          </p:nvPr>
        </p:nvSpPr>
        <p:spPr>
          <a:xfrm>
            <a:off x="228600" y="900447"/>
            <a:ext cx="8606790" cy="5562600"/>
          </a:xfrm>
        </p:spPr>
        <p:txBody>
          <a:bodyPr>
            <a:normAutofit/>
          </a:bodyPr>
          <a:lstStyle/>
          <a:p>
            <a:pPr eaLnBrk="1" hangingPunct="1">
              <a:lnSpc>
                <a:spcPct val="170000"/>
              </a:lnSpc>
            </a:pPr>
            <a:r>
              <a:rPr lang="en-US" dirty="0"/>
              <a:t>An </a:t>
            </a:r>
            <a:r>
              <a:rPr lang="en-US" b="1" dirty="0"/>
              <a:t>autopsy</a:t>
            </a:r>
            <a:r>
              <a:rPr lang="en-US" dirty="0"/>
              <a:t> is a postmortem (after death) examination of the body and internal organs performed by a pathologist.</a:t>
            </a:r>
          </a:p>
          <a:p>
            <a:pPr eaLnBrk="1" hangingPunct="1">
              <a:lnSpc>
                <a:spcPct val="170000"/>
              </a:lnSpc>
            </a:pPr>
            <a:r>
              <a:rPr lang="en-US" dirty="0"/>
              <a:t>An autopsy is usually done to:</a:t>
            </a:r>
          </a:p>
          <a:p>
            <a:pPr lvl="1" eaLnBrk="1" hangingPunct="1">
              <a:lnSpc>
                <a:spcPct val="170000"/>
              </a:lnSpc>
            </a:pPr>
            <a:r>
              <a:rPr lang="en-US" dirty="0"/>
              <a:t>Determine the extent of injuries and contribution to death</a:t>
            </a:r>
          </a:p>
        </p:txBody>
      </p:sp>
      <p:sp>
        <p:nvSpPr>
          <p:cNvPr id="5" name="Rectangle 2"/>
          <p:cNvSpPr>
            <a:spLocks noGrp="1" noChangeArrowheads="1"/>
          </p:cNvSpPr>
          <p:nvPr>
            <p:ph type="title"/>
          </p:nvPr>
        </p:nvSpPr>
        <p:spPr>
          <a:xfrm>
            <a:off x="45720" y="228600"/>
            <a:ext cx="9067038" cy="838200"/>
          </a:xfrm>
        </p:spPr>
        <p:txBody>
          <a:bodyPr/>
          <a:lstStyle/>
          <a:p>
            <a:pPr eaLnBrk="1" hangingPunct="1">
              <a:lnSpc>
                <a:spcPct val="114000"/>
              </a:lnSpc>
            </a:pPr>
            <a:r>
              <a:rPr lang="en-US" dirty="0"/>
              <a:t>Clinical Connection</a:t>
            </a:r>
          </a:p>
        </p:txBody>
      </p:sp>
      <p:pic>
        <p:nvPicPr>
          <p:cNvPr id="177154" name="Picture 2" descr="http://i63.servimg.com/u/f63/11/23/31/12/csi_ny14.jpg"/>
          <p:cNvPicPr>
            <a:picLocks noChangeAspect="1" noChangeArrowheads="1"/>
          </p:cNvPicPr>
          <p:nvPr/>
        </p:nvPicPr>
        <p:blipFill>
          <a:blip r:embed="rId2" cstate="print"/>
          <a:srcRect/>
          <a:stretch>
            <a:fillRect/>
          </a:stretch>
        </p:blipFill>
        <p:spPr bwMode="auto">
          <a:xfrm>
            <a:off x="597535" y="3650297"/>
            <a:ext cx="4495800" cy="300990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3"/>
          <p:cNvSpPr>
            <a:spLocks noGrp="1" noChangeArrowheads="1"/>
          </p:cNvSpPr>
          <p:nvPr>
            <p:ph type="body" idx="1"/>
          </p:nvPr>
        </p:nvSpPr>
        <p:spPr>
          <a:xfrm>
            <a:off x="0" y="900447"/>
            <a:ext cx="5230494" cy="5562600"/>
          </a:xfrm>
        </p:spPr>
        <p:txBody>
          <a:bodyPr>
            <a:normAutofit/>
          </a:bodyPr>
          <a:lstStyle/>
          <a:p>
            <a:pPr eaLnBrk="1" hangingPunct="1">
              <a:lnSpc>
                <a:spcPct val="170000"/>
              </a:lnSpc>
            </a:pPr>
            <a:r>
              <a:rPr lang="en-US" dirty="0"/>
              <a:t>An autopsy is usually done to :</a:t>
            </a:r>
          </a:p>
          <a:p>
            <a:pPr lvl="1" eaLnBrk="1" hangingPunct="1">
              <a:lnSpc>
                <a:spcPct val="170000"/>
              </a:lnSpc>
            </a:pPr>
            <a:r>
              <a:rPr lang="en-US" dirty="0"/>
              <a:t>Identify hereditary conditions not previously detected</a:t>
            </a:r>
          </a:p>
          <a:p>
            <a:pPr lvl="1" eaLnBrk="1" hangingPunct="1">
              <a:lnSpc>
                <a:spcPct val="170000"/>
              </a:lnSpc>
            </a:pPr>
            <a:r>
              <a:rPr lang="en-US" dirty="0"/>
              <a:t>Educate students</a:t>
            </a:r>
          </a:p>
          <a:p>
            <a:pPr lvl="1" eaLnBrk="1" hangingPunct="1">
              <a:lnSpc>
                <a:spcPct val="170000"/>
              </a:lnSpc>
            </a:pPr>
            <a:r>
              <a:rPr lang="en-US" dirty="0"/>
              <a:t>Provide statistical data</a:t>
            </a:r>
          </a:p>
          <a:p>
            <a:pPr lvl="1" eaLnBrk="1" hangingPunct="1">
              <a:lnSpc>
                <a:spcPct val="170000"/>
              </a:lnSpc>
            </a:pPr>
            <a:endParaRPr lang="en-US" dirty="0"/>
          </a:p>
        </p:txBody>
      </p:sp>
      <p:sp>
        <p:nvSpPr>
          <p:cNvPr id="5" name="Rectangle 2"/>
          <p:cNvSpPr>
            <a:spLocks noGrp="1" noChangeArrowheads="1"/>
          </p:cNvSpPr>
          <p:nvPr>
            <p:ph type="title"/>
          </p:nvPr>
        </p:nvSpPr>
        <p:spPr>
          <a:xfrm>
            <a:off x="45720" y="228600"/>
            <a:ext cx="9067038" cy="838200"/>
          </a:xfrm>
        </p:spPr>
        <p:txBody>
          <a:bodyPr/>
          <a:lstStyle/>
          <a:p>
            <a:pPr eaLnBrk="1" hangingPunct="1">
              <a:lnSpc>
                <a:spcPct val="114000"/>
              </a:lnSpc>
            </a:pPr>
            <a:r>
              <a:rPr lang="en-US" dirty="0"/>
              <a:t>Clinical Connection</a:t>
            </a:r>
          </a:p>
        </p:txBody>
      </p:sp>
      <p:pic>
        <p:nvPicPr>
          <p:cNvPr id="178178" name="Picture 2" descr="http://upload.wikimedia.org/wikipedia/commons/thumb/3/3e/Autorecessive.svg/1350px-Autorecessive.svg.png"/>
          <p:cNvPicPr>
            <a:picLocks noChangeAspect="1" noChangeArrowheads="1"/>
          </p:cNvPicPr>
          <p:nvPr/>
        </p:nvPicPr>
        <p:blipFill>
          <a:blip r:embed="rId2" cstate="print"/>
          <a:srcRect/>
          <a:stretch>
            <a:fillRect/>
          </a:stretch>
        </p:blipFill>
        <p:spPr bwMode="auto">
          <a:xfrm>
            <a:off x="5230494" y="1883478"/>
            <a:ext cx="3352800" cy="3924301"/>
          </a:xfrm>
          <a:prstGeom prst="rect">
            <a:avLst/>
          </a:prstGeom>
          <a:noFill/>
        </p:spPr>
      </p:pic>
      <p:pic>
        <p:nvPicPr>
          <p:cNvPr id="6" name="Picture 2" descr="http://uberhumor.com/wp-content/uploads/2013/05/QY00Nr0.jpg"/>
          <p:cNvPicPr>
            <a:picLocks noChangeAspect="1" noChangeArrowheads="1"/>
          </p:cNvPicPr>
          <p:nvPr/>
        </p:nvPicPr>
        <p:blipFill rotWithShape="1">
          <a:blip r:embed="rId3">
            <a:extLst>
              <a:ext uri="{28A0092B-C50C-407E-A947-70E740481C1C}">
                <a14:useLocalDpi xmlns:a14="http://schemas.microsoft.com/office/drawing/2010/main" val="0"/>
              </a:ext>
            </a:extLst>
          </a:blip>
          <a:srcRect b="12258"/>
          <a:stretch/>
        </p:blipFill>
        <p:spPr bwMode="auto">
          <a:xfrm>
            <a:off x="4983496" y="2324834"/>
            <a:ext cx="3846796" cy="27620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3">
                                            <p:txEl>
                                              <p:pRg st="2" end="2"/>
                                            </p:txEl>
                                          </p:spTgt>
                                        </p:tgtEl>
                                        <p:attrNameLst>
                                          <p:attrName>style.visibility</p:attrName>
                                        </p:attrNameLst>
                                      </p:cBhvr>
                                      <p:to>
                                        <p:strVal val="visible"/>
                                      </p:to>
                                    </p:set>
                                    <p:animEffect transition="in" filter="fade">
                                      <p:cBhvr>
                                        <p:cTn id="7" dur="500"/>
                                        <p:tgtEl>
                                          <p:spTgt spid="2253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533">
                                            <p:txEl>
                                              <p:pRg st="3" end="3"/>
                                            </p:txEl>
                                          </p:spTgt>
                                        </p:tgtEl>
                                        <p:attrNameLst>
                                          <p:attrName>style.visibility</p:attrName>
                                        </p:attrNameLst>
                                      </p:cBhvr>
                                      <p:to>
                                        <p:strVal val="visible"/>
                                      </p:to>
                                    </p:set>
                                    <p:animEffect transition="in" filter="fade">
                                      <p:cBhvr>
                                        <p:cTn id="10" dur="500"/>
                                        <p:tgtEl>
                                          <p:spTgt spid="2253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3"/>
          <p:cNvSpPr>
            <a:spLocks noGrp="1" noChangeArrowheads="1"/>
          </p:cNvSpPr>
          <p:nvPr>
            <p:ph type="body" idx="1"/>
          </p:nvPr>
        </p:nvSpPr>
        <p:spPr>
          <a:xfrm>
            <a:off x="0" y="900447"/>
            <a:ext cx="5230494" cy="5562600"/>
          </a:xfrm>
        </p:spPr>
        <p:txBody>
          <a:bodyPr>
            <a:normAutofit/>
          </a:bodyPr>
          <a:lstStyle/>
          <a:p>
            <a:pPr eaLnBrk="1" hangingPunct="1">
              <a:lnSpc>
                <a:spcPct val="170000"/>
              </a:lnSpc>
            </a:pPr>
            <a:r>
              <a:rPr lang="en-US" dirty="0"/>
              <a:t>An autopsy is usually done to :</a:t>
            </a:r>
          </a:p>
          <a:p>
            <a:pPr lvl="1" eaLnBrk="1" hangingPunct="1">
              <a:lnSpc>
                <a:spcPct val="170000"/>
              </a:lnSpc>
            </a:pPr>
            <a:r>
              <a:rPr lang="en-US" dirty="0"/>
              <a:t>Provide statistical data</a:t>
            </a:r>
          </a:p>
          <a:p>
            <a:pPr lvl="1" eaLnBrk="1" hangingPunct="1">
              <a:lnSpc>
                <a:spcPct val="170000"/>
              </a:lnSpc>
            </a:pPr>
            <a:endParaRPr lang="en-US" dirty="0"/>
          </a:p>
        </p:txBody>
      </p:sp>
      <p:sp>
        <p:nvSpPr>
          <p:cNvPr id="5" name="Rectangle 2"/>
          <p:cNvSpPr>
            <a:spLocks noGrp="1" noChangeArrowheads="1"/>
          </p:cNvSpPr>
          <p:nvPr>
            <p:ph type="title"/>
          </p:nvPr>
        </p:nvSpPr>
        <p:spPr>
          <a:xfrm>
            <a:off x="45720" y="228600"/>
            <a:ext cx="9067038" cy="838200"/>
          </a:xfrm>
        </p:spPr>
        <p:txBody>
          <a:bodyPr/>
          <a:lstStyle/>
          <a:p>
            <a:pPr eaLnBrk="1" hangingPunct="1">
              <a:lnSpc>
                <a:spcPct val="114000"/>
              </a:lnSpc>
            </a:pPr>
            <a:r>
              <a:rPr lang="en-US" dirty="0"/>
              <a:t>Clinical Connection</a:t>
            </a:r>
          </a:p>
        </p:txBody>
      </p:sp>
      <p:pic>
        <p:nvPicPr>
          <p:cNvPr id="4100" name="Picture 4" descr="Spurious Correlations - 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9464" y="2533711"/>
            <a:ext cx="6524625" cy="42100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purious Correlations - 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464" y="2533711"/>
            <a:ext cx="6524625" cy="41338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purious Correlations -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217" y="2383026"/>
            <a:ext cx="6054373" cy="4339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99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50"/>
                                        </p:tgtEl>
                                        <p:attrNameLst>
                                          <p:attrName>style.visibility</p:attrName>
                                        </p:attrNameLst>
                                      </p:cBhvr>
                                      <p:to>
                                        <p:strVal val="visible"/>
                                      </p:to>
                                    </p:set>
                                    <p:animEffect transition="in" filter="fade">
                                      <p:cBhvr>
                                        <p:cTn id="12"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52400"/>
            <a:ext cx="9143999" cy="990600"/>
          </a:xfrm>
        </p:spPr>
        <p:txBody>
          <a:bodyPr/>
          <a:lstStyle/>
          <a:p>
            <a:pPr eaLnBrk="1" hangingPunct="1"/>
            <a:r>
              <a:rPr lang="en-US" dirty="0"/>
              <a:t>Levels of Organization</a:t>
            </a:r>
            <a:endParaRPr lang="en-US" sz="2400" dirty="0"/>
          </a:p>
        </p:txBody>
      </p:sp>
      <p:sp>
        <p:nvSpPr>
          <p:cNvPr id="11" name="Rectangle 3"/>
          <p:cNvSpPr txBox="1">
            <a:spLocks noChangeArrowheads="1"/>
          </p:cNvSpPr>
          <p:nvPr/>
        </p:nvSpPr>
        <p:spPr>
          <a:xfrm>
            <a:off x="381000" y="1066800"/>
            <a:ext cx="4267200" cy="4724400"/>
          </a:xfrm>
          <a:prstGeom prst="rect">
            <a:avLst/>
          </a:prstGeom>
        </p:spPr>
        <p:txBody>
          <a:bodyPr/>
          <a:lstStyle/>
          <a:p>
            <a:pPr marL="404813" marR="0" lvl="0" indent="-290513" algn="l" defTabSz="914400" rtl="0" eaLnBrk="1" fontAlgn="auto" latinLnBrk="0" hangingPunct="1">
              <a:lnSpc>
                <a:spcPct val="165000"/>
              </a:lnSpc>
              <a:spcBef>
                <a:spcPts val="0"/>
              </a:spcBef>
              <a:spcAft>
                <a:spcPts val="0"/>
              </a:spcAft>
              <a:buClr>
                <a:schemeClr val="tx2"/>
              </a:buClr>
              <a:buSzPct val="70000"/>
              <a:buFont typeface="Wingdings" charset="2"/>
              <a:buChar char="u"/>
              <a:tabLst/>
              <a:defRPr/>
            </a:pPr>
            <a:r>
              <a:rPr kumimoji="0" lang="en-US" sz="2600" b="0" i="0" u="none" strike="noStrike" kern="1200" cap="none" spc="0" normalizeH="0" baseline="0" noProof="0" dirty="0">
                <a:ln>
                  <a:noFill/>
                </a:ln>
                <a:solidFill>
                  <a:schemeClr val="tx1"/>
                </a:solidFill>
                <a:effectLst/>
                <a:uLnTx/>
                <a:uFillTx/>
                <a:latin typeface="Times New Roman"/>
                <a:ea typeface="+mn-ea"/>
                <a:cs typeface="Times New Roman"/>
              </a:rPr>
              <a:t>In this course, we will study Anatomy and Physiology by starting with the most basic level of organization (atoms) and “working our way up”.</a:t>
            </a:r>
            <a:endParaRPr kumimoji="0" lang="en-US" sz="2600" b="1" i="0" u="none" strike="noStrike" kern="1200" cap="none" spc="0" normalizeH="0" baseline="0" noProof="0" dirty="0">
              <a:ln>
                <a:noFill/>
              </a:ln>
              <a:solidFill>
                <a:srgbClr val="993366"/>
              </a:solidFill>
              <a:effectLst/>
              <a:uLnTx/>
              <a:uFillTx/>
              <a:latin typeface="Times New Roman"/>
              <a:ea typeface="+mn-ea"/>
              <a:cs typeface="Times New Roman"/>
            </a:endParaRPr>
          </a:p>
        </p:txBody>
      </p:sp>
      <p:pic>
        <p:nvPicPr>
          <p:cNvPr id="6" name="Picture 5" descr="special01.jpg"/>
          <p:cNvPicPr>
            <a:picLocks noChangeAspect="1"/>
          </p:cNvPicPr>
          <p:nvPr/>
        </p:nvPicPr>
        <p:blipFill>
          <a:blip r:embed="rId3" cstate="print">
            <a:clrChange>
              <a:clrFrom>
                <a:srgbClr val="FFFFFF"/>
              </a:clrFrom>
              <a:clrTo>
                <a:srgbClr val="FFFFFF">
                  <a:alpha val="0"/>
                </a:srgbClr>
              </a:clrTo>
            </a:clrChange>
          </a:blip>
          <a:stretch>
            <a:fillRect/>
          </a:stretch>
        </p:blipFill>
        <p:spPr>
          <a:xfrm>
            <a:off x="5160582" y="1179247"/>
            <a:ext cx="3425523" cy="5306318"/>
          </a:xfrm>
          <a:prstGeom prst="rect">
            <a:avLst/>
          </a:prstGeom>
        </p:spPr>
      </p:pic>
      <p:sp>
        <p:nvSpPr>
          <p:cNvPr id="5" name="Rounded Rectangular Callout 4"/>
          <p:cNvSpPr/>
          <p:nvPr/>
        </p:nvSpPr>
        <p:spPr>
          <a:xfrm>
            <a:off x="304800" y="5273040"/>
            <a:ext cx="4815840" cy="1386840"/>
          </a:xfrm>
          <a:prstGeom prst="wedgeRoundRectCallout">
            <a:avLst>
              <a:gd name="adj1" fmla="val 35821"/>
              <a:gd name="adj2" fmla="val -69999"/>
              <a:gd name="adj3" fmla="val 16667"/>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effectLst>
                  <a:outerShdw blurRad="38100" dist="38100" dir="2700000" algn="tl">
                    <a:srgbClr val="000000">
                      <a:alpha val="43137"/>
                    </a:srgbClr>
                  </a:outerShdw>
                </a:effectLst>
              </a:rPr>
              <a:t>If you were to draw a profound line of demarcation between any 2 levels, where would you &amp; why?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1"/>
          </p:nvPr>
        </p:nvSpPr>
        <p:spPr>
          <a:xfrm>
            <a:off x="136416" y="932476"/>
            <a:ext cx="8887264" cy="5486400"/>
          </a:xfrm>
        </p:spPr>
        <p:txBody>
          <a:bodyPr>
            <a:normAutofit/>
          </a:bodyPr>
          <a:lstStyle/>
          <a:p>
            <a:pPr eaLnBrk="1" hangingPunct="1">
              <a:lnSpc>
                <a:spcPct val="165000"/>
              </a:lnSpc>
              <a:buSzPct val="75000"/>
            </a:pPr>
            <a:r>
              <a:rPr lang="en-US" dirty="0"/>
              <a:t>The chemical level of organization is discussed in Chapter 2:</a:t>
            </a:r>
          </a:p>
          <a:p>
            <a:pPr lvl="1">
              <a:lnSpc>
                <a:spcPct val="165000"/>
              </a:lnSpc>
            </a:pPr>
            <a:r>
              <a:rPr lang="en-US" dirty="0"/>
              <a:t>Atoms</a:t>
            </a:r>
          </a:p>
          <a:p>
            <a:pPr lvl="1">
              <a:lnSpc>
                <a:spcPct val="165000"/>
              </a:lnSpc>
              <a:buNone/>
            </a:pPr>
            <a:endParaRPr lang="en-US" dirty="0"/>
          </a:p>
          <a:p>
            <a:pPr lvl="1">
              <a:lnSpc>
                <a:spcPct val="165000"/>
              </a:lnSpc>
            </a:pPr>
            <a:r>
              <a:rPr lang="en-US" dirty="0"/>
              <a:t>Inorganic Molecules (inorganic chemistry)</a:t>
            </a:r>
          </a:p>
          <a:p>
            <a:pPr lvl="2">
              <a:lnSpc>
                <a:spcPct val="165000"/>
              </a:lnSpc>
            </a:pPr>
            <a:endParaRPr lang="en-US" dirty="0"/>
          </a:p>
          <a:p>
            <a:pPr marL="1889125" lvl="1" indent="-288925">
              <a:lnSpc>
                <a:spcPct val="165000"/>
              </a:lnSpc>
            </a:pPr>
            <a:r>
              <a:rPr lang="en-US" dirty="0"/>
              <a:t>Organic Molecules (organic chemistry)</a:t>
            </a:r>
          </a:p>
        </p:txBody>
      </p:sp>
      <p:sp>
        <p:nvSpPr>
          <p:cNvPr id="6" name="Rectangle 2"/>
          <p:cNvSpPr>
            <a:spLocks noGrp="1" noChangeArrowheads="1"/>
          </p:cNvSpPr>
          <p:nvPr>
            <p:ph type="title"/>
          </p:nvPr>
        </p:nvSpPr>
        <p:spPr>
          <a:xfrm>
            <a:off x="0" y="152400"/>
            <a:ext cx="9143999" cy="990600"/>
          </a:xfrm>
        </p:spPr>
        <p:txBody>
          <a:bodyPr/>
          <a:lstStyle/>
          <a:p>
            <a:pPr eaLnBrk="1" hangingPunct="1"/>
            <a:r>
              <a:rPr lang="en-US" dirty="0"/>
              <a:t>Levels of Organization</a:t>
            </a:r>
            <a:endParaRPr lang="en-US" sz="2400" dirty="0"/>
          </a:p>
        </p:txBody>
      </p:sp>
      <p:pic>
        <p:nvPicPr>
          <p:cNvPr id="171010" name="Picture 2" descr="H:\A. 1110-1111\Wiley PowerPoint Project\Chapter Graphics\Chapter 01\Chemical Level of Organization.png"/>
          <p:cNvPicPr>
            <a:picLocks noChangeAspect="1" noChangeArrowheads="1"/>
          </p:cNvPicPr>
          <p:nvPr/>
        </p:nvPicPr>
        <p:blipFill>
          <a:blip r:embed="rId3" cstate="print"/>
          <a:srcRect/>
          <a:stretch>
            <a:fillRect/>
          </a:stretch>
        </p:blipFill>
        <p:spPr bwMode="auto">
          <a:xfrm>
            <a:off x="3276600" y="1752600"/>
            <a:ext cx="1223416" cy="1291180"/>
          </a:xfrm>
          <a:prstGeom prst="rect">
            <a:avLst/>
          </a:prstGeom>
          <a:noFill/>
        </p:spPr>
      </p:pic>
      <p:pic>
        <p:nvPicPr>
          <p:cNvPr id="171011" name="Picture 3" descr="H:\A. 1110-1111\Wiley PowerPoint Project\Chapter Graphics\Chapter 01\Molecular Level of Organization.png"/>
          <p:cNvPicPr>
            <a:picLocks noChangeAspect="1" noChangeArrowheads="1"/>
          </p:cNvPicPr>
          <p:nvPr/>
        </p:nvPicPr>
        <p:blipFill>
          <a:blip r:embed="rId4" cstate="print"/>
          <a:srcRect/>
          <a:stretch>
            <a:fillRect/>
          </a:stretch>
        </p:blipFill>
        <p:spPr bwMode="auto">
          <a:xfrm>
            <a:off x="381000" y="4191000"/>
            <a:ext cx="1493128" cy="2203450"/>
          </a:xfrm>
          <a:prstGeom prst="rect">
            <a:avLst/>
          </a:prstGeom>
          <a:noFill/>
        </p:spPr>
      </p:pic>
      <p:pic>
        <p:nvPicPr>
          <p:cNvPr id="171013" name="Picture 5" descr="H:\A. 1110-1111\Wiley PowerPoint Project\Chapter Graphics\Chapter 01\Inorganic Molecule Sulfuric Acid.png"/>
          <p:cNvPicPr>
            <a:picLocks noChangeAspect="1" noChangeArrowheads="1"/>
          </p:cNvPicPr>
          <p:nvPr/>
        </p:nvPicPr>
        <p:blipFill>
          <a:blip r:embed="rId5" cstate="print"/>
          <a:srcRect/>
          <a:stretch>
            <a:fillRect/>
          </a:stretch>
        </p:blipFill>
        <p:spPr bwMode="auto">
          <a:xfrm>
            <a:off x="7162800" y="2514600"/>
            <a:ext cx="1447800" cy="1590440"/>
          </a:xfrm>
          <a:prstGeom prst="rect">
            <a:avLst/>
          </a:prstGeom>
          <a:noFill/>
        </p:spPr>
      </p:pic>
      <p:pic>
        <p:nvPicPr>
          <p:cNvPr id="7" name="Picture 5" descr="H:\A. 1110-1111\Wiley PowerPoint Project\Chapter Graphics\Chapter 01\Inorganic Molecule Sulfuric Acid.png"/>
          <p:cNvPicPr>
            <a:picLocks noChangeAspect="1" noChangeArrowheads="1"/>
          </p:cNvPicPr>
          <p:nvPr/>
        </p:nvPicPr>
        <p:blipFill rotWithShape="1">
          <a:blip r:embed="rId5" cstate="print"/>
          <a:srcRect l="62359" t="79294" r="16189"/>
          <a:stretch/>
        </p:blipFill>
        <p:spPr bwMode="auto">
          <a:xfrm>
            <a:off x="8564300" y="3309820"/>
            <a:ext cx="310587" cy="329316"/>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0" y="152400"/>
            <a:ext cx="9143999" cy="990600"/>
          </a:xfrm>
        </p:spPr>
        <p:txBody>
          <a:bodyPr/>
          <a:lstStyle/>
          <a:p>
            <a:pPr eaLnBrk="1" hangingPunct="1"/>
            <a:r>
              <a:rPr lang="en-US" dirty="0"/>
              <a:t>Levels of Organization</a:t>
            </a:r>
            <a:endParaRPr lang="en-US" sz="2400" dirty="0"/>
          </a:p>
        </p:txBody>
      </p:sp>
      <p:sp>
        <p:nvSpPr>
          <p:cNvPr id="11266" name="Rectangle 3"/>
          <p:cNvSpPr>
            <a:spLocks noGrp="1" noChangeArrowheads="1"/>
          </p:cNvSpPr>
          <p:nvPr>
            <p:ph idx="1"/>
          </p:nvPr>
        </p:nvSpPr>
        <p:spPr>
          <a:xfrm>
            <a:off x="228600" y="916372"/>
            <a:ext cx="8763000" cy="5729068"/>
          </a:xfrm>
        </p:spPr>
        <p:txBody>
          <a:bodyPr>
            <a:normAutofit/>
          </a:bodyPr>
          <a:lstStyle/>
          <a:p>
            <a:pPr>
              <a:lnSpc>
                <a:spcPct val="150000"/>
              </a:lnSpc>
            </a:pPr>
            <a:r>
              <a:rPr lang="en-US" dirty="0"/>
              <a:t>The </a:t>
            </a:r>
            <a:r>
              <a:rPr lang="en-US" b="1" dirty="0">
                <a:solidFill>
                  <a:srgbClr val="C00000"/>
                </a:solidFill>
              </a:rPr>
              <a:t>Cell</a:t>
            </a:r>
            <a:r>
              <a:rPr lang="en-US" dirty="0"/>
              <a:t> is next in complexity, in fact many billions of times more complex than molecules.</a:t>
            </a:r>
          </a:p>
          <a:p>
            <a:pPr lvl="1">
              <a:lnSpc>
                <a:spcPct val="150000"/>
              </a:lnSpc>
            </a:pPr>
            <a:r>
              <a:rPr lang="en-US" b="1" dirty="0">
                <a:solidFill>
                  <a:srgbClr val="C00000"/>
                </a:solidFill>
              </a:rPr>
              <a:t>Cells (and this is important!) are the basic structural and functional units of an organism </a:t>
            </a:r>
            <a:r>
              <a:rPr lang="en-US" b="1" dirty="0"/>
              <a:t>.</a:t>
            </a:r>
            <a:endParaRPr lang="en-US" dirty="0"/>
          </a:p>
          <a:p>
            <a:pPr lvl="2">
              <a:lnSpc>
                <a:spcPct val="150000"/>
              </a:lnSpc>
            </a:pPr>
            <a:r>
              <a:rPr lang="en-US" dirty="0"/>
              <a:t>There are many different kinds of cells in the human body.  A trained cytologist can </a:t>
            </a:r>
          </a:p>
          <a:p>
            <a:pPr lvl="2">
              <a:lnSpc>
                <a:spcPct val="150000"/>
              </a:lnSpc>
              <a:buNone/>
            </a:pPr>
            <a:r>
              <a:rPr lang="en-US" dirty="0"/>
              <a:t>	recognize under light microscopy </a:t>
            </a:r>
          </a:p>
          <a:p>
            <a:pPr lvl="2">
              <a:lnSpc>
                <a:spcPct val="150000"/>
              </a:lnSpc>
              <a:buNone/>
            </a:pPr>
            <a:r>
              <a:rPr lang="en-US" dirty="0"/>
              <a:t>	about 210 different kinds of cells.</a:t>
            </a:r>
            <a:endParaRPr lang="en-US" b="1" dirty="0">
              <a:solidFill>
                <a:srgbClr val="C00000"/>
              </a:solidFill>
            </a:endParaRPr>
          </a:p>
        </p:txBody>
      </p:sp>
      <p:pic>
        <p:nvPicPr>
          <p:cNvPr id="280578" name="Picture 2" descr="http://www.edugen.com:30121/apvl/resources/ch3/print/apsl2_03_01_ul.jpg"/>
          <p:cNvPicPr>
            <a:picLocks noChangeAspect="1" noChangeArrowheads="1"/>
          </p:cNvPicPr>
          <p:nvPr/>
        </p:nvPicPr>
        <p:blipFill>
          <a:blip r:embed="rId3" cstate="print"/>
          <a:srcRect l="14932" r="15503" b="6939"/>
          <a:stretch>
            <a:fillRect/>
          </a:stretch>
        </p:blipFill>
        <p:spPr bwMode="auto">
          <a:xfrm>
            <a:off x="6248400" y="4068041"/>
            <a:ext cx="2743200" cy="2485159"/>
          </a:xfrm>
          <a:prstGeom prst="rect">
            <a:avLst/>
          </a:prstGeom>
          <a:noFill/>
        </p:spPr>
      </p:pic>
      <p:sp>
        <p:nvSpPr>
          <p:cNvPr id="5" name="Rounded Rectangular Callout 4"/>
          <p:cNvSpPr/>
          <p:nvPr/>
        </p:nvSpPr>
        <p:spPr>
          <a:xfrm>
            <a:off x="304800" y="6053558"/>
            <a:ext cx="4815840" cy="606321"/>
          </a:xfrm>
          <a:prstGeom prst="wedgeRoundRectCallout">
            <a:avLst>
              <a:gd name="adj1" fmla="val 76199"/>
              <a:gd name="adj2" fmla="val -74583"/>
              <a:gd name="adj3" fmla="val 16667"/>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effectLst>
                  <a:outerShdw blurRad="38100" dist="38100" dir="2700000" algn="tl">
                    <a:srgbClr val="000000">
                      <a:alpha val="43137"/>
                    </a:srgbClr>
                  </a:outerShdw>
                </a:effectLst>
              </a:rPr>
              <a:t>A word about models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8" name="Picture 10" descr="http://www.edugen.com:30121/apvl/resources/ch4/print/pap12e_04_t06_ul.jpg"/>
          <p:cNvPicPr>
            <a:picLocks noChangeAspect="1" noChangeArrowheads="1"/>
          </p:cNvPicPr>
          <p:nvPr/>
        </p:nvPicPr>
        <p:blipFill>
          <a:blip r:embed="rId3" cstate="print"/>
          <a:srcRect l="67132" r="756" b="10075"/>
          <a:stretch>
            <a:fillRect/>
          </a:stretch>
        </p:blipFill>
        <p:spPr bwMode="auto">
          <a:xfrm>
            <a:off x="6296514" y="4495800"/>
            <a:ext cx="2466486" cy="2133600"/>
          </a:xfrm>
          <a:prstGeom prst="rect">
            <a:avLst/>
          </a:prstGeom>
          <a:noFill/>
        </p:spPr>
      </p:pic>
      <p:sp>
        <p:nvSpPr>
          <p:cNvPr id="6" name="Rectangle 2"/>
          <p:cNvSpPr>
            <a:spLocks noGrp="1" noChangeArrowheads="1"/>
          </p:cNvSpPr>
          <p:nvPr>
            <p:ph type="title"/>
          </p:nvPr>
        </p:nvSpPr>
        <p:spPr>
          <a:xfrm>
            <a:off x="0" y="152400"/>
            <a:ext cx="9143999" cy="990600"/>
          </a:xfrm>
        </p:spPr>
        <p:txBody>
          <a:bodyPr/>
          <a:lstStyle/>
          <a:p>
            <a:pPr eaLnBrk="1" hangingPunct="1"/>
            <a:r>
              <a:rPr lang="en-US" dirty="0"/>
              <a:t>Levels of Organization</a:t>
            </a:r>
            <a:endParaRPr lang="en-US" sz="2400" dirty="0"/>
          </a:p>
        </p:txBody>
      </p:sp>
      <p:sp>
        <p:nvSpPr>
          <p:cNvPr id="11266" name="Rectangle 3"/>
          <p:cNvSpPr>
            <a:spLocks noGrp="1" noChangeArrowheads="1"/>
          </p:cNvSpPr>
          <p:nvPr>
            <p:ph idx="1"/>
          </p:nvPr>
        </p:nvSpPr>
        <p:spPr>
          <a:xfrm>
            <a:off x="228600" y="916372"/>
            <a:ext cx="8763000" cy="4265228"/>
          </a:xfrm>
        </p:spPr>
        <p:txBody>
          <a:bodyPr>
            <a:normAutofit/>
          </a:bodyPr>
          <a:lstStyle/>
          <a:p>
            <a:pPr eaLnBrk="1" hangingPunct="1">
              <a:lnSpc>
                <a:spcPct val="170000"/>
              </a:lnSpc>
            </a:pPr>
            <a:r>
              <a:rPr lang="en-US" b="1" dirty="0">
                <a:solidFill>
                  <a:srgbClr val="C00000"/>
                </a:solidFill>
              </a:rPr>
              <a:t>Tissues</a:t>
            </a:r>
            <a:r>
              <a:rPr lang="en-US" dirty="0"/>
              <a:t> are groups of cells that work together to perform a similar function. </a:t>
            </a:r>
          </a:p>
          <a:p>
            <a:pPr eaLnBrk="1" hangingPunct="1">
              <a:lnSpc>
                <a:spcPct val="170000"/>
              </a:lnSpc>
            </a:pPr>
            <a:r>
              <a:rPr lang="en-US" dirty="0"/>
              <a:t>While there are many different types of cells, they all work to form 4 basic types of tissues:</a:t>
            </a:r>
          </a:p>
          <a:p>
            <a:pPr marL="1660525" lvl="1" indent="-228600">
              <a:lnSpc>
                <a:spcPct val="170000"/>
              </a:lnSpc>
            </a:pPr>
            <a:r>
              <a:rPr lang="en-US" b="1" dirty="0">
                <a:solidFill>
                  <a:srgbClr val="009900"/>
                </a:solidFill>
              </a:rPr>
              <a:t>Epithelium</a:t>
            </a:r>
            <a:endParaRPr lang="en-US" dirty="0">
              <a:solidFill>
                <a:srgbClr val="009900"/>
              </a:solidFill>
            </a:endParaRPr>
          </a:p>
          <a:p>
            <a:pPr marL="1660525" lvl="1" indent="-228600">
              <a:lnSpc>
                <a:spcPct val="170000"/>
              </a:lnSpc>
            </a:pPr>
            <a:r>
              <a:rPr lang="en-US" b="1" dirty="0">
                <a:solidFill>
                  <a:srgbClr val="009900"/>
                </a:solidFill>
              </a:rPr>
              <a:t>Connective Tissue</a:t>
            </a:r>
          </a:p>
        </p:txBody>
      </p:sp>
      <p:sp>
        <p:nvSpPr>
          <p:cNvPr id="7" name="Rectangle 3"/>
          <p:cNvSpPr txBox="1">
            <a:spLocks noChangeArrowheads="1"/>
          </p:cNvSpPr>
          <p:nvPr/>
        </p:nvSpPr>
        <p:spPr>
          <a:xfrm>
            <a:off x="4605267" y="3593205"/>
            <a:ext cx="2895600" cy="1447800"/>
          </a:xfrm>
          <a:prstGeom prst="rect">
            <a:avLst/>
          </a:prstGeom>
        </p:spPr>
        <p:txBody>
          <a:bodyPr vert="horz" lIns="91440" tIns="45720" rIns="91440" bIns="45720" rtlCol="0">
            <a:normAutofit/>
          </a:bodyPr>
          <a:lstStyle/>
          <a:p>
            <a:pPr marL="625475" marR="0" lvl="1" indent="-214313" fontAlgn="auto">
              <a:lnSpc>
                <a:spcPct val="170000"/>
              </a:lnSpc>
              <a:spcBef>
                <a:spcPts val="0"/>
              </a:spcBef>
              <a:spcAft>
                <a:spcPts val="0"/>
              </a:spcAft>
              <a:buClr>
                <a:srgbClr val="33CC33"/>
              </a:buClr>
              <a:buSzPct val="100000"/>
              <a:buFont typeface="Wingdings" pitchFamily="2" charset="2"/>
              <a:buChar char="§"/>
              <a:tabLst/>
              <a:defRPr/>
            </a:pPr>
            <a:r>
              <a:rPr lang="en-US" sz="2600" b="1" dirty="0">
                <a:solidFill>
                  <a:srgbClr val="009900"/>
                </a:solidFill>
                <a:latin typeface="Sylfaen" pitchFamily="18" charset="0"/>
              </a:rPr>
              <a:t>Muscle</a:t>
            </a:r>
          </a:p>
          <a:p>
            <a:pPr marL="625475" marR="0" lvl="1" indent="-214313" fontAlgn="auto">
              <a:lnSpc>
                <a:spcPct val="170000"/>
              </a:lnSpc>
              <a:spcBef>
                <a:spcPts val="0"/>
              </a:spcBef>
              <a:spcAft>
                <a:spcPts val="0"/>
              </a:spcAft>
              <a:buClr>
                <a:srgbClr val="33CC33"/>
              </a:buClr>
              <a:buSzPct val="100000"/>
              <a:buFont typeface="Wingdings" pitchFamily="2" charset="2"/>
              <a:buChar char="§"/>
              <a:tabLst/>
              <a:defRPr/>
            </a:pPr>
            <a:r>
              <a:rPr lang="en-US" sz="2600" b="1" dirty="0">
                <a:solidFill>
                  <a:srgbClr val="009900"/>
                </a:solidFill>
                <a:latin typeface="Sylfaen" pitchFamily="18" charset="0"/>
              </a:rPr>
              <a:t>Nerves</a:t>
            </a:r>
          </a:p>
        </p:txBody>
      </p:sp>
      <p:pic>
        <p:nvPicPr>
          <p:cNvPr id="186372" name="Picture 4" descr="http://www.edugen.com:30121/apvl/resources/ch4/print/pha11e_03_03_ul.jpg"/>
          <p:cNvPicPr>
            <a:picLocks noChangeAspect="1" noChangeArrowheads="1"/>
          </p:cNvPicPr>
          <p:nvPr/>
        </p:nvPicPr>
        <p:blipFill>
          <a:blip r:embed="rId4" cstate="print"/>
          <a:srcRect l="18905" t="15240" r="52950" b="62970"/>
          <a:stretch>
            <a:fillRect/>
          </a:stretch>
        </p:blipFill>
        <p:spPr bwMode="auto">
          <a:xfrm>
            <a:off x="304800" y="5334000"/>
            <a:ext cx="2514600" cy="1066800"/>
          </a:xfrm>
          <a:prstGeom prst="rect">
            <a:avLst/>
          </a:prstGeom>
          <a:noFill/>
        </p:spPr>
      </p:pic>
      <p:pic>
        <p:nvPicPr>
          <p:cNvPr id="186374" name="Picture 6" descr="http://www.edugen.com:30121/apvl/resources/ch4/print/pap12e_04_t04a_ul.jpg"/>
          <p:cNvPicPr>
            <a:picLocks noChangeAspect="1" noChangeArrowheads="1"/>
          </p:cNvPicPr>
          <p:nvPr/>
        </p:nvPicPr>
        <p:blipFill>
          <a:blip r:embed="rId5" cstate="print"/>
          <a:srcRect l="26644" t="4049" r="46131" b="10075"/>
          <a:stretch>
            <a:fillRect/>
          </a:stretch>
        </p:blipFill>
        <p:spPr bwMode="auto">
          <a:xfrm>
            <a:off x="3810000" y="5181600"/>
            <a:ext cx="1485900" cy="1447800"/>
          </a:xfrm>
          <a:prstGeom prst="rect">
            <a:avLst/>
          </a:prstGeom>
          <a:noFill/>
        </p:spPr>
      </p:pic>
      <p:pic>
        <p:nvPicPr>
          <p:cNvPr id="186376" name="Picture 8" descr="http://www.edugen.com:30121/apvl/resources/ch4/print/pap12_t04_05a_ul.jpg"/>
          <p:cNvPicPr>
            <a:picLocks noChangeAspect="1" noChangeArrowheads="1"/>
          </p:cNvPicPr>
          <p:nvPr/>
        </p:nvPicPr>
        <p:blipFill>
          <a:blip r:embed="rId6" cstate="print"/>
          <a:srcRect l="85648" t="26135" r="4762" b="14721"/>
          <a:stretch>
            <a:fillRect/>
          </a:stretch>
        </p:blipFill>
        <p:spPr bwMode="auto">
          <a:xfrm rot="16200000">
            <a:off x="7366000" y="2311400"/>
            <a:ext cx="609600" cy="19304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p13_fig_01_00.jpg"/>
          <p:cNvPicPr>
            <a:picLocks noChangeAspect="1"/>
          </p:cNvPicPr>
          <p:nvPr/>
        </p:nvPicPr>
        <p:blipFill>
          <a:blip r:embed="rId3" cstate="print"/>
          <a:stretch>
            <a:fillRect/>
          </a:stretch>
        </p:blipFill>
        <p:spPr>
          <a:xfrm>
            <a:off x="5300145" y="2397858"/>
            <a:ext cx="3628800" cy="4259155"/>
          </a:xfrm>
          <a:prstGeom prst="rect">
            <a:avLst/>
          </a:prstGeom>
        </p:spPr>
      </p:pic>
      <p:sp>
        <p:nvSpPr>
          <p:cNvPr id="4098" name="Rectangle 2"/>
          <p:cNvSpPr>
            <a:spLocks noGrp="1" noChangeArrowheads="1"/>
          </p:cNvSpPr>
          <p:nvPr>
            <p:ph type="title"/>
          </p:nvPr>
        </p:nvSpPr>
        <p:spPr/>
        <p:txBody>
          <a:bodyPr/>
          <a:lstStyle/>
          <a:p>
            <a:r>
              <a:rPr lang="en-US"/>
              <a:t>Anatomy and Physiology</a:t>
            </a:r>
            <a:endParaRPr lang="en-US" dirty="0"/>
          </a:p>
        </p:txBody>
      </p:sp>
      <p:sp>
        <p:nvSpPr>
          <p:cNvPr id="4099" name="Rectangle 3"/>
          <p:cNvSpPr>
            <a:spLocks noGrp="1" noChangeArrowheads="1"/>
          </p:cNvSpPr>
          <p:nvPr>
            <p:ph idx="1"/>
          </p:nvPr>
        </p:nvSpPr>
        <p:spPr>
          <a:xfrm>
            <a:off x="66184" y="884414"/>
            <a:ext cx="8706506" cy="5180711"/>
          </a:xfrm>
        </p:spPr>
        <p:txBody>
          <a:bodyPr>
            <a:normAutofit/>
          </a:bodyPr>
          <a:lstStyle/>
          <a:p>
            <a:pPr marL="461963" indent="-330200">
              <a:buFont typeface="Wingdings" charset="2"/>
              <a:buChar char="u"/>
            </a:pPr>
            <a:r>
              <a:rPr lang="en-US" dirty="0"/>
              <a:t>Human </a:t>
            </a:r>
            <a:r>
              <a:rPr lang="en-US" dirty="0">
                <a:effectLst>
                  <a:outerShdw blurRad="38100" dist="38100" dir="2700000" algn="tl">
                    <a:srgbClr val="000000">
                      <a:alpha val="43137"/>
                    </a:srgbClr>
                  </a:outerShdw>
                </a:effectLst>
              </a:rPr>
              <a:t>Anatomy</a:t>
            </a:r>
            <a:r>
              <a:rPr lang="en-US" dirty="0"/>
              <a:t> is the study of body structure.</a:t>
            </a:r>
          </a:p>
          <a:p>
            <a:pPr marL="630238" lvl="2" indent="-169863">
              <a:buClr>
                <a:srgbClr val="009900"/>
              </a:buClr>
            </a:pPr>
            <a:r>
              <a:rPr lang="en-US" dirty="0"/>
              <a:t>Word is derived from the Greek and means (</a:t>
            </a:r>
            <a:r>
              <a:rPr lang="en-US" i="1" dirty="0" err="1"/>
              <a:t>tomia</a:t>
            </a:r>
            <a:r>
              <a:rPr lang="en-US" dirty="0"/>
              <a:t>) “to cut” and (</a:t>
            </a:r>
            <a:r>
              <a:rPr lang="en-US" i="1" dirty="0" err="1"/>
              <a:t>ana</a:t>
            </a:r>
            <a:r>
              <a:rPr lang="en-US" i="1" dirty="0"/>
              <a:t>-</a:t>
            </a:r>
            <a:r>
              <a:rPr lang="en-US" dirty="0"/>
              <a:t>) “up” </a:t>
            </a:r>
          </a:p>
          <a:p>
            <a:pPr marL="630238" lvl="2" indent="-169863">
              <a:buClr>
                <a:srgbClr val="009900"/>
              </a:buClr>
            </a:pPr>
            <a:r>
              <a:rPr lang="en-US" dirty="0"/>
              <a:t>Human </a:t>
            </a:r>
            <a:r>
              <a:rPr lang="en-US" dirty="0">
                <a:effectLst>
                  <a:outerShdw blurRad="38100" dist="38100" dir="2700000" algn="tl">
                    <a:srgbClr val="000000">
                      <a:alpha val="43137"/>
                    </a:srgbClr>
                  </a:outerShdw>
                </a:effectLst>
              </a:rPr>
              <a:t>Physiology</a:t>
            </a:r>
            <a:r>
              <a:rPr lang="en-US" dirty="0"/>
              <a:t> is the science of body </a:t>
            </a:r>
          </a:p>
          <a:p>
            <a:pPr marL="461963" indent="-330200">
              <a:buNone/>
            </a:pPr>
            <a:r>
              <a:rPr lang="en-US" dirty="0"/>
              <a:t>	functions (lit. “natural philosophy”).</a:t>
            </a:r>
          </a:p>
          <a:p>
            <a:pPr marL="801688" lvl="2" indent="-292100">
              <a:buClr>
                <a:srgbClr val="009900"/>
              </a:buClr>
            </a:pPr>
            <a:r>
              <a:rPr lang="en-US" dirty="0"/>
              <a:t>Including the study of </a:t>
            </a:r>
            <a:r>
              <a:rPr lang="en-US" b="1" dirty="0">
                <a:effectLst>
                  <a:outerShdw blurRad="38100" dist="38100" dir="2700000" algn="tl">
                    <a:srgbClr val="000000">
                      <a:alpha val="43137"/>
                    </a:srgbClr>
                  </a:outerShdw>
                </a:effectLst>
              </a:rPr>
              <a:t>homeostasis </a:t>
            </a:r>
          </a:p>
          <a:p>
            <a:pPr marL="801688" lvl="2" indent="-292100">
              <a:buNone/>
            </a:pPr>
            <a:r>
              <a:rPr lang="en-US" dirty="0"/>
              <a:t>	(keeping the organs systems of </a:t>
            </a:r>
          </a:p>
          <a:p>
            <a:pPr marL="801688" lvl="2" indent="-292100">
              <a:buNone/>
            </a:pPr>
            <a:r>
              <a:rPr lang="en-US" dirty="0"/>
              <a:t>	the body in balance; lit “same-standing still”)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A. 1110-1111\Wiley PowerPoint Project\Chapter Graphics\Chapter 01\pap12e_05_01a_ul.jpg"/>
          <p:cNvPicPr>
            <a:picLocks noChangeAspect="1" noChangeArrowheads="1"/>
          </p:cNvPicPr>
          <p:nvPr/>
        </p:nvPicPr>
        <p:blipFill>
          <a:blip r:embed="rId3" cstate="print"/>
          <a:srcRect b="2889"/>
          <a:stretch>
            <a:fillRect/>
          </a:stretch>
        </p:blipFill>
        <p:spPr bwMode="auto">
          <a:xfrm>
            <a:off x="5867400" y="2727160"/>
            <a:ext cx="2929507" cy="3902240"/>
          </a:xfrm>
          <a:prstGeom prst="rect">
            <a:avLst/>
          </a:prstGeom>
          <a:noFill/>
        </p:spPr>
      </p:pic>
      <p:sp>
        <p:nvSpPr>
          <p:cNvPr id="12293" name="Rectangle 6"/>
          <p:cNvSpPr>
            <a:spLocks noGrp="1" noChangeArrowheads="1"/>
          </p:cNvSpPr>
          <p:nvPr>
            <p:ph idx="1"/>
          </p:nvPr>
        </p:nvSpPr>
        <p:spPr>
          <a:xfrm>
            <a:off x="268704" y="946480"/>
            <a:ext cx="8610600" cy="5454320"/>
          </a:xfrm>
          <a:noFill/>
        </p:spPr>
        <p:txBody>
          <a:bodyPr>
            <a:normAutofit/>
          </a:bodyPr>
          <a:lstStyle/>
          <a:p>
            <a:pPr eaLnBrk="1" hangingPunct="1">
              <a:lnSpc>
                <a:spcPct val="165000"/>
              </a:lnSpc>
            </a:pPr>
            <a:r>
              <a:rPr lang="en-US" b="1" dirty="0">
                <a:solidFill>
                  <a:srgbClr val="C00000"/>
                </a:solidFill>
              </a:rPr>
              <a:t>Organs </a:t>
            </a:r>
            <a:r>
              <a:rPr lang="en-US" dirty="0"/>
              <a:t>are structures composed of two or more different types of tissues (all but the simplest of organs have all 4 basic tissues represented.)</a:t>
            </a:r>
          </a:p>
          <a:p>
            <a:pPr lvl="1">
              <a:lnSpc>
                <a:spcPct val="165000"/>
              </a:lnSpc>
            </a:pPr>
            <a:r>
              <a:rPr lang="en-US" dirty="0"/>
              <a:t>Organs have specific functions </a:t>
            </a:r>
          </a:p>
          <a:p>
            <a:pPr lvl="1">
              <a:lnSpc>
                <a:spcPct val="165000"/>
              </a:lnSpc>
              <a:buNone/>
            </a:pPr>
            <a:r>
              <a:rPr lang="en-US" dirty="0"/>
              <a:t>	and recognizable shapes.</a:t>
            </a:r>
          </a:p>
          <a:p>
            <a:pPr lvl="2">
              <a:lnSpc>
                <a:spcPct val="165000"/>
              </a:lnSpc>
            </a:pPr>
            <a:r>
              <a:rPr lang="en-US" dirty="0"/>
              <a:t>Example: The skin contains </a:t>
            </a:r>
          </a:p>
          <a:p>
            <a:pPr lvl="2">
              <a:lnSpc>
                <a:spcPct val="165000"/>
              </a:lnSpc>
              <a:buNone/>
            </a:pPr>
            <a:r>
              <a:rPr lang="en-US" dirty="0"/>
              <a:t>	Epithelium, Connective Tissues, </a:t>
            </a:r>
          </a:p>
          <a:p>
            <a:pPr lvl="2">
              <a:lnSpc>
                <a:spcPct val="165000"/>
              </a:lnSpc>
              <a:buNone/>
            </a:pPr>
            <a:r>
              <a:rPr lang="en-US" dirty="0"/>
              <a:t>	Nerves, and Muscle.</a:t>
            </a:r>
          </a:p>
        </p:txBody>
      </p:sp>
      <p:sp>
        <p:nvSpPr>
          <p:cNvPr id="7" name="Rectangle 2"/>
          <p:cNvSpPr>
            <a:spLocks noGrp="1" noChangeArrowheads="1"/>
          </p:cNvSpPr>
          <p:nvPr>
            <p:ph type="title"/>
          </p:nvPr>
        </p:nvSpPr>
        <p:spPr>
          <a:xfrm>
            <a:off x="0" y="152400"/>
            <a:ext cx="9143999" cy="990600"/>
          </a:xfrm>
        </p:spPr>
        <p:txBody>
          <a:bodyPr/>
          <a:lstStyle/>
          <a:p>
            <a:pPr eaLnBrk="1" hangingPunct="1"/>
            <a:r>
              <a:rPr lang="en-US" dirty="0"/>
              <a:t>Levels of Organization</a:t>
            </a:r>
            <a:endParaRPr lang="en-US"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p13_fig_01_01_lect01.jpg"/>
          <p:cNvPicPr>
            <a:picLocks noChangeAspect="1"/>
          </p:cNvPicPr>
          <p:nvPr/>
        </p:nvPicPr>
        <p:blipFill>
          <a:blip r:embed="rId3" cstate="print"/>
          <a:stretch>
            <a:fillRect/>
          </a:stretch>
        </p:blipFill>
        <p:spPr>
          <a:xfrm>
            <a:off x="6506982" y="2863826"/>
            <a:ext cx="2127682" cy="3645140"/>
          </a:xfrm>
          <a:prstGeom prst="rect">
            <a:avLst/>
          </a:prstGeom>
        </p:spPr>
      </p:pic>
      <p:sp>
        <p:nvSpPr>
          <p:cNvPr id="13315" name="Rectangle 3"/>
          <p:cNvSpPr>
            <a:spLocks noGrp="1" noChangeArrowheads="1"/>
          </p:cNvSpPr>
          <p:nvPr>
            <p:ph idx="1"/>
          </p:nvPr>
        </p:nvSpPr>
        <p:spPr>
          <a:xfrm>
            <a:off x="304800" y="838200"/>
            <a:ext cx="8610600" cy="6019800"/>
          </a:xfrm>
        </p:spPr>
        <p:txBody>
          <a:bodyPr>
            <a:normAutofit/>
          </a:bodyPr>
          <a:lstStyle/>
          <a:p>
            <a:r>
              <a:rPr lang="en-US" dirty="0"/>
              <a:t>An </a:t>
            </a:r>
            <a:r>
              <a:rPr lang="en-US" b="1" dirty="0">
                <a:solidFill>
                  <a:srgbClr val="C00000"/>
                </a:solidFill>
              </a:rPr>
              <a:t>organ system </a:t>
            </a:r>
            <a:r>
              <a:rPr lang="en-US" dirty="0"/>
              <a:t>consists of related organs with a common function.  For instance, the Digestive system handles all aspects of taking in and breaking down food, absorbing nutrients, and eliminating wastes.</a:t>
            </a:r>
          </a:p>
          <a:p>
            <a:pPr lvl="1"/>
            <a:r>
              <a:rPr lang="en-US" dirty="0"/>
              <a:t>It includes all the organs of the mouth, </a:t>
            </a:r>
          </a:p>
          <a:p>
            <a:pPr lvl="1">
              <a:buNone/>
            </a:pPr>
            <a:r>
              <a:rPr lang="en-US" dirty="0"/>
              <a:t>	esophagus, stomach, intestines, liver, </a:t>
            </a:r>
          </a:p>
          <a:p>
            <a:pPr lvl="1">
              <a:buNone/>
            </a:pPr>
            <a:r>
              <a:rPr lang="en-US" dirty="0"/>
              <a:t>	gallbladder, and pancreas. </a:t>
            </a:r>
          </a:p>
          <a:p>
            <a:pPr lvl="1"/>
            <a:r>
              <a:rPr lang="en-US" dirty="0"/>
              <a:t>There are 11 organ systems in </a:t>
            </a:r>
          </a:p>
          <a:p>
            <a:pPr lvl="1">
              <a:buNone/>
            </a:pPr>
            <a:r>
              <a:rPr lang="en-US" dirty="0"/>
              <a:t>	the body.</a:t>
            </a:r>
          </a:p>
        </p:txBody>
      </p:sp>
      <p:sp>
        <p:nvSpPr>
          <p:cNvPr id="9218" name="Rectangle 2"/>
          <p:cNvSpPr>
            <a:spLocks noGrp="1" noChangeArrowheads="1"/>
          </p:cNvSpPr>
          <p:nvPr>
            <p:ph type="title"/>
          </p:nvPr>
        </p:nvSpPr>
        <p:spPr>
          <a:xfrm>
            <a:off x="1690688" y="90488"/>
            <a:ext cx="6248400" cy="914400"/>
          </a:xfrm>
        </p:spPr>
        <p:txBody>
          <a:bodyPr/>
          <a:lstStyle/>
          <a:p>
            <a:pPr eaLnBrk="1" hangingPunct="1">
              <a:defRPr/>
            </a:pPr>
            <a:r>
              <a:rPr lang="en-US" dirty="0"/>
              <a:t>Levels of Organization</a:t>
            </a:r>
            <a:endParaRPr lang="en-US"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idx="1"/>
          </p:nvPr>
        </p:nvSpPr>
        <p:spPr>
          <a:xfrm>
            <a:off x="273072" y="623807"/>
            <a:ext cx="8610600" cy="6019800"/>
          </a:xfrm>
        </p:spPr>
        <p:txBody>
          <a:bodyPr>
            <a:normAutofit lnSpcReduction="10000"/>
          </a:bodyPr>
          <a:lstStyle/>
          <a:p>
            <a:r>
              <a:rPr lang="en-US" dirty="0"/>
              <a:t>An </a:t>
            </a:r>
            <a:r>
              <a:rPr lang="en-US" b="1" dirty="0">
                <a:solidFill>
                  <a:srgbClr val="C00000"/>
                </a:solidFill>
              </a:rPr>
              <a:t>organism</a:t>
            </a:r>
            <a:r>
              <a:rPr lang="en-US" b="1" dirty="0">
                <a:solidFill>
                  <a:schemeClr val="tx2"/>
                </a:solidFill>
              </a:rPr>
              <a:t> </a:t>
            </a:r>
            <a:r>
              <a:rPr lang="en-US" dirty="0"/>
              <a:t>consists of a collection of organ systems.</a:t>
            </a:r>
          </a:p>
          <a:p>
            <a:pPr lvl="1"/>
            <a:r>
              <a:rPr lang="en-US" dirty="0"/>
              <a:t>Six important life processes: </a:t>
            </a:r>
          </a:p>
          <a:p>
            <a:pPr lvl="2"/>
            <a:r>
              <a:rPr lang="en-US" dirty="0"/>
              <a:t>Metabolism</a:t>
            </a:r>
          </a:p>
          <a:p>
            <a:pPr lvl="2"/>
            <a:r>
              <a:rPr lang="en-US" dirty="0"/>
              <a:t>Responsiveness</a:t>
            </a:r>
          </a:p>
          <a:p>
            <a:pPr lvl="2"/>
            <a:r>
              <a:rPr lang="en-US" dirty="0"/>
              <a:t>Movement</a:t>
            </a:r>
          </a:p>
          <a:p>
            <a:pPr lvl="2"/>
            <a:r>
              <a:rPr lang="en-US" dirty="0"/>
              <a:t>Growth</a:t>
            </a:r>
          </a:p>
          <a:p>
            <a:pPr lvl="2"/>
            <a:r>
              <a:rPr lang="en-US" dirty="0"/>
              <a:t>Differentiation</a:t>
            </a:r>
          </a:p>
          <a:p>
            <a:pPr lvl="2"/>
            <a:r>
              <a:rPr lang="en-US" dirty="0"/>
              <a:t>Reproduction</a:t>
            </a:r>
          </a:p>
          <a:p>
            <a:r>
              <a:rPr lang="en-US" dirty="0"/>
              <a:t>In health, all parts of the body must be functioning together in a process called </a:t>
            </a:r>
            <a:r>
              <a:rPr lang="en-US" b="1" dirty="0">
                <a:solidFill>
                  <a:srgbClr val="C00000"/>
                </a:solidFill>
              </a:rPr>
              <a:t>homeostasis</a:t>
            </a:r>
            <a:r>
              <a:rPr lang="en-US" b="1" dirty="0"/>
              <a:t>.</a:t>
            </a:r>
            <a:endParaRPr lang="en-US" b="1" dirty="0">
              <a:solidFill>
                <a:srgbClr val="C00000"/>
              </a:solidFill>
            </a:endParaRPr>
          </a:p>
          <a:p>
            <a:pPr lvl="2"/>
            <a:endParaRPr lang="en-US" dirty="0"/>
          </a:p>
          <a:p>
            <a:pPr lvl="1"/>
            <a:endParaRPr lang="en-US" dirty="0"/>
          </a:p>
          <a:p>
            <a:pPr lvl="1"/>
            <a:endParaRPr lang="en-US" dirty="0"/>
          </a:p>
          <a:p>
            <a:pPr>
              <a:buNone/>
            </a:pPr>
            <a:endParaRPr lang="en-US" dirty="0"/>
          </a:p>
          <a:p>
            <a:pPr lvl="1" eaLnBrk="1" hangingPunct="1">
              <a:lnSpc>
                <a:spcPct val="155000"/>
              </a:lnSpc>
            </a:pPr>
            <a:endParaRPr lang="en-US" dirty="0"/>
          </a:p>
        </p:txBody>
      </p:sp>
      <p:sp>
        <p:nvSpPr>
          <p:cNvPr id="9218" name="Rectangle 2"/>
          <p:cNvSpPr>
            <a:spLocks noGrp="1" noChangeArrowheads="1"/>
          </p:cNvSpPr>
          <p:nvPr>
            <p:ph type="title"/>
          </p:nvPr>
        </p:nvSpPr>
        <p:spPr>
          <a:xfrm>
            <a:off x="1690688" y="90488"/>
            <a:ext cx="6248400" cy="914400"/>
          </a:xfrm>
        </p:spPr>
        <p:txBody>
          <a:bodyPr/>
          <a:lstStyle/>
          <a:p>
            <a:pPr eaLnBrk="1" hangingPunct="1">
              <a:defRPr/>
            </a:pPr>
            <a:r>
              <a:rPr lang="en-US" dirty="0"/>
              <a:t>Levels of Organization</a:t>
            </a:r>
            <a:endParaRPr lang="en-US" sz="2400" dirty="0"/>
          </a:p>
        </p:txBody>
      </p:sp>
      <p:pic>
        <p:nvPicPr>
          <p:cNvPr id="134146" name="Picture 2" descr="http://media.showmeapp.com/files/393271/pictures/thumbs/715893/last_thumb1361294269.jpg"/>
          <p:cNvPicPr>
            <a:picLocks noChangeAspect="1" noChangeArrowheads="1"/>
          </p:cNvPicPr>
          <p:nvPr/>
        </p:nvPicPr>
        <p:blipFill>
          <a:blip r:embed="rId3" cstate="print"/>
          <a:srcRect/>
          <a:stretch>
            <a:fillRect/>
          </a:stretch>
        </p:blipFill>
        <p:spPr bwMode="auto">
          <a:xfrm>
            <a:off x="4053840" y="1892507"/>
            <a:ext cx="4424680" cy="3320526"/>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a:xfrm>
            <a:off x="45720" y="241300"/>
            <a:ext cx="9067038" cy="792162"/>
          </a:xfrm>
        </p:spPr>
        <p:txBody>
          <a:bodyPr/>
          <a:lstStyle/>
          <a:p>
            <a:r>
              <a:rPr lang="en-US" dirty="0"/>
              <a:t>Essential Life Processes</a:t>
            </a:r>
          </a:p>
        </p:txBody>
      </p:sp>
      <p:sp>
        <p:nvSpPr>
          <p:cNvPr id="19461" name="Rectangle 3"/>
          <p:cNvSpPr>
            <a:spLocks noGrp="1" noChangeArrowheads="1"/>
          </p:cNvSpPr>
          <p:nvPr>
            <p:ph type="body" idx="1"/>
          </p:nvPr>
        </p:nvSpPr>
        <p:spPr>
          <a:xfrm>
            <a:off x="304800" y="1016000"/>
            <a:ext cx="8534400" cy="5638800"/>
          </a:xfrm>
        </p:spPr>
        <p:txBody>
          <a:bodyPr>
            <a:noAutofit/>
          </a:bodyPr>
          <a:lstStyle/>
          <a:p>
            <a:pPr eaLnBrk="1" hangingPunct="1">
              <a:lnSpc>
                <a:spcPct val="150000"/>
              </a:lnSpc>
            </a:pPr>
            <a:r>
              <a:rPr lang="en-US" b="1" dirty="0">
                <a:solidFill>
                  <a:srgbClr val="C00000"/>
                </a:solidFill>
              </a:rPr>
              <a:t>Metabolism</a:t>
            </a:r>
            <a:r>
              <a:rPr lang="en-US" b="1" dirty="0"/>
              <a:t> </a:t>
            </a:r>
            <a:r>
              <a:rPr lang="en-US" dirty="0"/>
              <a:t>is the sum of all the </a:t>
            </a:r>
            <a:r>
              <a:rPr lang="en-US" b="1" dirty="0">
                <a:solidFill>
                  <a:srgbClr val="009900"/>
                </a:solidFill>
              </a:rPr>
              <a:t>catabolic</a:t>
            </a:r>
            <a:r>
              <a:rPr lang="en-US" dirty="0"/>
              <a:t> (breaking down) and </a:t>
            </a:r>
            <a:r>
              <a:rPr lang="en-US" b="1" dirty="0">
                <a:solidFill>
                  <a:srgbClr val="009900"/>
                </a:solidFill>
              </a:rPr>
              <a:t>anabolic</a:t>
            </a:r>
            <a:r>
              <a:rPr lang="en-US" dirty="0"/>
              <a:t> (building up) chemical processes that occur in the body.</a:t>
            </a:r>
          </a:p>
          <a:p>
            <a:pPr eaLnBrk="1" hangingPunct="1">
              <a:lnSpc>
                <a:spcPct val="150000"/>
              </a:lnSpc>
            </a:pPr>
            <a:r>
              <a:rPr lang="en-US" b="1" dirty="0">
                <a:solidFill>
                  <a:srgbClr val="C00000"/>
                </a:solidFill>
              </a:rPr>
              <a:t>Responsiveness</a:t>
            </a:r>
            <a:r>
              <a:rPr lang="en-US" b="1" dirty="0"/>
              <a:t> </a:t>
            </a:r>
            <a:r>
              <a:rPr lang="en-US" dirty="0"/>
              <a:t>is the body’s ability to detect and respond to changes which might represent an opportunity… or a threat!</a:t>
            </a:r>
          </a:p>
          <a:p>
            <a:pPr lvl="1">
              <a:lnSpc>
                <a:spcPct val="150000"/>
              </a:lnSpc>
            </a:pPr>
            <a:r>
              <a:rPr lang="en-US" dirty="0"/>
              <a:t>Decrease in body temperature</a:t>
            </a:r>
          </a:p>
          <a:p>
            <a:pPr lvl="1">
              <a:lnSpc>
                <a:spcPct val="150000"/>
              </a:lnSpc>
            </a:pPr>
            <a:r>
              <a:rPr lang="en-US" dirty="0"/>
              <a:t>Responding to sound</a:t>
            </a:r>
          </a:p>
          <a:p>
            <a:pPr lvl="1">
              <a:lnSpc>
                <a:spcPct val="150000"/>
              </a:lnSpc>
            </a:pPr>
            <a:r>
              <a:rPr lang="en-US" dirty="0"/>
              <a:t>Nerve (electrical signals) and muscle cells (contracting)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3"/>
          <p:cNvSpPr>
            <a:spLocks noGrp="1" noChangeArrowheads="1"/>
          </p:cNvSpPr>
          <p:nvPr>
            <p:ph type="body" idx="1"/>
          </p:nvPr>
        </p:nvSpPr>
        <p:spPr>
          <a:xfrm>
            <a:off x="304800" y="952500"/>
            <a:ext cx="8382000" cy="5486400"/>
          </a:xfrm>
        </p:spPr>
        <p:txBody>
          <a:bodyPr>
            <a:normAutofit/>
          </a:bodyPr>
          <a:lstStyle/>
          <a:p>
            <a:pPr>
              <a:lnSpc>
                <a:spcPct val="170000"/>
              </a:lnSpc>
            </a:pPr>
            <a:r>
              <a:rPr lang="en-US" b="1" dirty="0">
                <a:solidFill>
                  <a:srgbClr val="C00000"/>
                </a:solidFill>
              </a:rPr>
              <a:t>Movement</a:t>
            </a:r>
            <a:r>
              <a:rPr lang="en-US" b="1" dirty="0"/>
              <a:t> </a:t>
            </a:r>
            <a:r>
              <a:rPr lang="en-US" dirty="0"/>
              <a:t>is any motion, including movement of tiny subcellular structures, or movement inside cells or organs.</a:t>
            </a:r>
          </a:p>
          <a:p>
            <a:pPr lvl="1">
              <a:lnSpc>
                <a:spcPct val="170000"/>
              </a:lnSpc>
            </a:pPr>
            <a:r>
              <a:rPr lang="en-US" dirty="0"/>
              <a:t>Leg muscles move the body from one place to another.</a:t>
            </a:r>
          </a:p>
          <a:p>
            <a:pPr eaLnBrk="1" hangingPunct="1">
              <a:lnSpc>
                <a:spcPct val="170000"/>
              </a:lnSpc>
            </a:pPr>
            <a:r>
              <a:rPr lang="en-US" b="1" dirty="0">
                <a:solidFill>
                  <a:srgbClr val="C00000"/>
                </a:solidFill>
              </a:rPr>
              <a:t>Growth</a:t>
            </a:r>
            <a:r>
              <a:rPr lang="en-US" b="1" dirty="0"/>
              <a:t> </a:t>
            </a:r>
            <a:r>
              <a:rPr lang="en-US" dirty="0"/>
              <a:t>involves an increase in body size due to an increase in size of existing cells, number of cells, or amount of extracellular material.</a:t>
            </a:r>
          </a:p>
          <a:p>
            <a:pPr lvl="1">
              <a:lnSpc>
                <a:spcPct val="170000"/>
              </a:lnSpc>
            </a:pPr>
            <a:r>
              <a:rPr lang="en-US" dirty="0"/>
              <a:t>In bone growth, materials between cells increase.</a:t>
            </a:r>
          </a:p>
        </p:txBody>
      </p:sp>
      <p:sp>
        <p:nvSpPr>
          <p:cNvPr id="7" name="Rectangle 2"/>
          <p:cNvSpPr>
            <a:spLocks noGrp="1" noChangeArrowheads="1"/>
          </p:cNvSpPr>
          <p:nvPr>
            <p:ph type="title"/>
          </p:nvPr>
        </p:nvSpPr>
        <p:spPr>
          <a:xfrm>
            <a:off x="45720" y="241300"/>
            <a:ext cx="9067038" cy="792162"/>
          </a:xfrm>
        </p:spPr>
        <p:txBody>
          <a:bodyPr/>
          <a:lstStyle/>
          <a:p>
            <a:r>
              <a:rPr lang="en-US" dirty="0"/>
              <a:t>Essential Life Processes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3"/>
          <p:cNvSpPr>
            <a:spLocks noGrp="1" noChangeArrowheads="1"/>
          </p:cNvSpPr>
          <p:nvPr>
            <p:ph type="body" idx="1"/>
          </p:nvPr>
        </p:nvSpPr>
        <p:spPr>
          <a:xfrm>
            <a:off x="304800" y="939800"/>
            <a:ext cx="8534400" cy="5486400"/>
          </a:xfrm>
        </p:spPr>
        <p:txBody>
          <a:bodyPr>
            <a:normAutofit/>
          </a:bodyPr>
          <a:lstStyle/>
          <a:p>
            <a:pPr eaLnBrk="1" hangingPunct="1">
              <a:lnSpc>
                <a:spcPct val="170000"/>
              </a:lnSpc>
            </a:pPr>
            <a:r>
              <a:rPr lang="en-US" b="1" dirty="0">
                <a:solidFill>
                  <a:srgbClr val="C00000"/>
                </a:solidFill>
              </a:rPr>
              <a:t>Differentiation</a:t>
            </a:r>
            <a:r>
              <a:rPr lang="en-US" b="1" dirty="0"/>
              <a:t> </a:t>
            </a:r>
            <a:r>
              <a:rPr lang="en-US" dirty="0"/>
              <a:t>is the development of a cell from an unspecialized to specialized state. Cells have specialized structures and functions that differ from precursor cells.</a:t>
            </a:r>
          </a:p>
          <a:p>
            <a:pPr lvl="1">
              <a:lnSpc>
                <a:spcPct val="170000"/>
              </a:lnSpc>
            </a:pPr>
            <a:r>
              <a:rPr lang="en-US" b="1" dirty="0"/>
              <a:t>Stem cells</a:t>
            </a:r>
            <a:r>
              <a:rPr lang="en-US" dirty="0"/>
              <a:t> give rise to cells that undergo differentiation.</a:t>
            </a:r>
          </a:p>
          <a:p>
            <a:pPr lvl="1">
              <a:lnSpc>
                <a:spcPct val="170000"/>
              </a:lnSpc>
              <a:buNone/>
            </a:pPr>
            <a:endParaRPr lang="en-US" dirty="0"/>
          </a:p>
          <a:p>
            <a:pPr eaLnBrk="1" hangingPunct="1">
              <a:lnSpc>
                <a:spcPct val="170000"/>
              </a:lnSpc>
            </a:pPr>
            <a:r>
              <a:rPr lang="en-US" b="1" dirty="0">
                <a:solidFill>
                  <a:srgbClr val="C00000"/>
                </a:solidFill>
              </a:rPr>
              <a:t>Reproduction</a:t>
            </a:r>
            <a:r>
              <a:rPr lang="en-US" b="1" dirty="0"/>
              <a:t> </a:t>
            </a:r>
            <a:r>
              <a:rPr lang="en-US" dirty="0"/>
              <a:t>is the formation of new cells (growth, repair, or replacement) or the production of a new individual.</a:t>
            </a:r>
          </a:p>
        </p:txBody>
      </p:sp>
      <p:sp>
        <p:nvSpPr>
          <p:cNvPr id="7" name="Rectangle 2"/>
          <p:cNvSpPr>
            <a:spLocks noGrp="1" noChangeArrowheads="1"/>
          </p:cNvSpPr>
          <p:nvPr>
            <p:ph type="title"/>
          </p:nvPr>
        </p:nvSpPr>
        <p:spPr>
          <a:xfrm>
            <a:off x="45720" y="241300"/>
            <a:ext cx="9067038" cy="792162"/>
          </a:xfrm>
        </p:spPr>
        <p:txBody>
          <a:bodyPr/>
          <a:lstStyle/>
          <a:p>
            <a:r>
              <a:rPr lang="en-US" dirty="0"/>
              <a:t>Essential Life Processes</a:t>
            </a:r>
          </a:p>
        </p:txBody>
      </p:sp>
      <p:sp>
        <p:nvSpPr>
          <p:cNvPr id="2" name="Rectangle 1"/>
          <p:cNvSpPr/>
          <p:nvPr/>
        </p:nvSpPr>
        <p:spPr>
          <a:xfrm>
            <a:off x="283029" y="5764364"/>
            <a:ext cx="4572000" cy="1089529"/>
          </a:xfrm>
          <a:prstGeom prst="rect">
            <a:avLst/>
          </a:prstGeom>
        </p:spPr>
        <p:txBody>
          <a:bodyPr>
            <a:spAutoFit/>
          </a:bodyPr>
          <a:lstStyle/>
          <a:p>
            <a:r>
              <a:rPr lang="en-US" b="1" dirty="0">
                <a:hlinkClick r:id="rId2"/>
              </a:rPr>
              <a:t>Introduction to Anatomy &amp; Physiology: Crash Course A&amp;P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894" y="26725"/>
            <a:ext cx="8723125" cy="792162"/>
          </a:xfrm>
        </p:spPr>
        <p:txBody>
          <a:bodyPr/>
          <a:lstStyle/>
          <a:p>
            <a:r>
              <a:rPr lang="en-US" dirty="0"/>
              <a:t>Homeostasis</a:t>
            </a:r>
          </a:p>
        </p:txBody>
      </p:sp>
      <p:sp>
        <p:nvSpPr>
          <p:cNvPr id="3" name="Content Placeholder 2"/>
          <p:cNvSpPr>
            <a:spLocks noGrp="1"/>
          </p:cNvSpPr>
          <p:nvPr>
            <p:ph idx="1"/>
          </p:nvPr>
        </p:nvSpPr>
        <p:spPr>
          <a:xfrm>
            <a:off x="0" y="796650"/>
            <a:ext cx="9143999" cy="5105400"/>
          </a:xfrm>
        </p:spPr>
        <p:txBody>
          <a:bodyPr>
            <a:normAutofit/>
          </a:bodyPr>
          <a:lstStyle/>
          <a:p>
            <a:r>
              <a:rPr lang="en-US" sz="2000" dirty="0"/>
              <a:t>A condition of </a:t>
            </a:r>
            <a:r>
              <a:rPr lang="en-US" sz="2000" b="1" dirty="0">
                <a:solidFill>
                  <a:srgbClr val="C00000"/>
                </a:solidFill>
              </a:rPr>
              <a:t>equilibrium</a:t>
            </a:r>
            <a:r>
              <a:rPr lang="en-US" sz="2000" dirty="0"/>
              <a:t> (balance) in the body’s internal environment.  It is a dynamic condition meant to keep body functions in the narrow range compatible with maintaining life.</a:t>
            </a:r>
          </a:p>
          <a:p>
            <a:pPr lvl="1"/>
            <a:r>
              <a:rPr lang="en-US" sz="2000" dirty="0"/>
              <a:t>Blood glucose levels range between 70 and 110 mg of glucose/</a:t>
            </a:r>
            <a:r>
              <a:rPr lang="en-US" sz="2000" dirty="0" err="1"/>
              <a:t>dL</a:t>
            </a:r>
            <a:r>
              <a:rPr lang="en-US" sz="2000" dirty="0"/>
              <a:t> of blood.</a:t>
            </a:r>
          </a:p>
          <a:p>
            <a:endParaRPr lang="en-US" sz="2400" dirty="0"/>
          </a:p>
        </p:txBody>
      </p:sp>
      <p:pic>
        <p:nvPicPr>
          <p:cNvPr id="7170" name="Picture 2" descr="http://images.wisegeek.com/measuring-blood-gluco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9373" y="5189518"/>
            <a:ext cx="2533056" cy="15451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2" name="Picture 4" descr="https://typewhatnow.files.wordpress.com/2014/09/11-7-diabetes-and-dental-heal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901" y="5063538"/>
            <a:ext cx="2375194" cy="1590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4" name="Picture 6" descr="http://www.kumc.edu/Images/cray/Energy%20Intake%20Overvie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7486" y="2722080"/>
            <a:ext cx="6051821" cy="2467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174"/>
                                        </p:tgtEl>
                                        <p:attrNameLst>
                                          <p:attrName>style.visibility</p:attrName>
                                        </p:attrNameLst>
                                      </p:cBhvr>
                                      <p:to>
                                        <p:strVal val="visible"/>
                                      </p:to>
                                    </p:set>
                                    <p:animEffect transition="in" filter="fade">
                                      <p:cBhvr>
                                        <p:cTn id="10" dur="500"/>
                                        <p:tgtEl>
                                          <p:spTgt spid="71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fade">
                                      <p:cBhvr>
                                        <p:cTn id="15" dur="500"/>
                                        <p:tgtEl>
                                          <p:spTgt spid="71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fade">
                                      <p:cBhvr>
                                        <p:cTn id="2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defRPr/>
            </a:pPr>
            <a:r>
              <a:rPr lang="en-US" sz="3600" dirty="0"/>
              <a:t>Homeostasis	</a:t>
            </a:r>
            <a:r>
              <a:rPr lang="en-US" sz="2800" dirty="0"/>
              <a:t>             </a:t>
            </a:r>
            <a:br>
              <a:rPr lang="en-US" sz="3600" dirty="0"/>
            </a:br>
            <a:r>
              <a:rPr lang="en-US" sz="2400" i="1" dirty="0">
                <a:latin typeface="+mn-lt"/>
              </a:rPr>
              <a:t>Interactions Animation </a:t>
            </a:r>
          </a:p>
        </p:txBody>
      </p:sp>
      <p:sp>
        <p:nvSpPr>
          <p:cNvPr id="5124" name="Rectangle 3"/>
          <p:cNvSpPr>
            <a:spLocks noGrp="1" noChangeArrowheads="1"/>
          </p:cNvSpPr>
          <p:nvPr>
            <p:ph type="body" idx="1"/>
          </p:nvPr>
        </p:nvSpPr>
        <p:spPr>
          <a:xfrm>
            <a:off x="0" y="1310390"/>
            <a:ext cx="8706506" cy="4595735"/>
          </a:xfrm>
        </p:spPr>
        <p:txBody>
          <a:bodyPr/>
          <a:lstStyle/>
          <a:p>
            <a:r>
              <a:rPr lang="en-US" sz="3200" dirty="0">
                <a:solidFill>
                  <a:srgbClr val="000000"/>
                </a:solidFill>
                <a:hlinkClick r:id="rId3" tooltip="Click to view animation"/>
              </a:rPr>
              <a:t>Communication, Regulation and Homeostasis</a:t>
            </a:r>
            <a:endParaRPr lang="en-US" sz="3200" dirty="0">
              <a:solidFill>
                <a:srgbClr val="000000"/>
              </a:solidFill>
            </a:endParaRPr>
          </a:p>
        </p:txBody>
      </p:sp>
      <p:sp>
        <p:nvSpPr>
          <p:cNvPr id="5125" name="Text Box 4"/>
          <p:cNvSpPr txBox="1">
            <a:spLocks noChangeArrowheads="1"/>
          </p:cNvSpPr>
          <p:nvPr/>
        </p:nvSpPr>
        <p:spPr bwMode="auto">
          <a:xfrm>
            <a:off x="373244" y="5771213"/>
            <a:ext cx="8283575" cy="757130"/>
          </a:xfrm>
          <a:prstGeom prst="rect">
            <a:avLst/>
          </a:prstGeom>
          <a:noFill/>
          <a:ln w="9525">
            <a:noFill/>
            <a:miter lim="800000"/>
            <a:headEnd/>
            <a:tailEnd/>
          </a:ln>
        </p:spPr>
        <p:txBody>
          <a:bodyPr wrap="square">
            <a:spAutoFit/>
          </a:bodyPr>
          <a:lstStyle/>
          <a:p>
            <a:pPr>
              <a:spcBef>
                <a:spcPct val="50000"/>
              </a:spcBef>
            </a:pPr>
            <a:r>
              <a:rPr lang="en-US" dirty="0"/>
              <a:t>You must be connected to the internet to run this animation.</a:t>
            </a:r>
          </a:p>
        </p:txBody>
      </p:sp>
      <p:pic>
        <p:nvPicPr>
          <p:cNvPr id="5" name="Picture 2"/>
          <p:cNvPicPr>
            <a:picLocks noChangeAspect="1" noChangeArrowheads="1"/>
          </p:cNvPicPr>
          <p:nvPr/>
        </p:nvPicPr>
        <p:blipFill>
          <a:blip r:embed="rId4" cstate="print"/>
          <a:srcRect/>
          <a:stretch>
            <a:fillRect/>
          </a:stretch>
        </p:blipFill>
        <p:spPr bwMode="auto">
          <a:xfrm>
            <a:off x="1484026" y="2106264"/>
            <a:ext cx="5671005" cy="3710452"/>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a:xfrm>
            <a:off x="45720" y="228600"/>
            <a:ext cx="9067038" cy="762000"/>
          </a:xfrm>
        </p:spPr>
        <p:txBody>
          <a:bodyPr/>
          <a:lstStyle/>
          <a:p>
            <a:pPr eaLnBrk="1" hangingPunct="1"/>
            <a:r>
              <a:rPr lang="en-US" dirty="0"/>
              <a:t>Homeostasis</a:t>
            </a:r>
          </a:p>
        </p:txBody>
      </p:sp>
      <p:sp>
        <p:nvSpPr>
          <p:cNvPr id="25605" name="Rectangle 3"/>
          <p:cNvSpPr>
            <a:spLocks noGrp="1" noChangeArrowheads="1"/>
          </p:cNvSpPr>
          <p:nvPr>
            <p:ph type="body" idx="1"/>
          </p:nvPr>
        </p:nvSpPr>
        <p:spPr>
          <a:xfrm>
            <a:off x="228600" y="926205"/>
            <a:ext cx="8606790" cy="5181600"/>
          </a:xfrm>
        </p:spPr>
        <p:txBody>
          <a:bodyPr>
            <a:normAutofit/>
          </a:bodyPr>
          <a:lstStyle/>
          <a:p>
            <a:pPr>
              <a:lnSpc>
                <a:spcPct val="170000"/>
              </a:lnSpc>
            </a:pPr>
            <a:r>
              <a:rPr lang="en-US" sz="2400" b="1" dirty="0">
                <a:solidFill>
                  <a:srgbClr val="C00000"/>
                </a:solidFill>
              </a:rPr>
              <a:t>Body fluids </a:t>
            </a:r>
            <a:r>
              <a:rPr lang="en-US" sz="2400" dirty="0"/>
              <a:t>are defined as dilute, watery solutions containing dissolved chemicals inside or outside of the cell.  Maintaining the volume and composition of body fluids is important.</a:t>
            </a:r>
          </a:p>
          <a:p>
            <a:pPr lvl="1" eaLnBrk="1" hangingPunct="1">
              <a:lnSpc>
                <a:spcPct val="170000"/>
              </a:lnSpc>
            </a:pPr>
            <a:r>
              <a:rPr lang="en-US" sz="2400" dirty="0"/>
              <a:t>Intracellular Fluid </a:t>
            </a:r>
            <a:r>
              <a:rPr lang="en-US" sz="2400" b="1" dirty="0">
                <a:solidFill>
                  <a:srgbClr val="009900"/>
                </a:solidFill>
              </a:rPr>
              <a:t>(ICF) </a:t>
            </a:r>
            <a:r>
              <a:rPr lang="en-US" sz="2400" dirty="0"/>
              <a:t>is the fluid within cells	</a:t>
            </a:r>
          </a:p>
          <a:p>
            <a:pPr lvl="1" eaLnBrk="1" hangingPunct="1">
              <a:lnSpc>
                <a:spcPct val="170000"/>
              </a:lnSpc>
            </a:pPr>
            <a:r>
              <a:rPr lang="en-US" sz="2400" dirty="0"/>
              <a:t>Extracellular Fluid </a:t>
            </a:r>
            <a:r>
              <a:rPr lang="en-US" sz="2400" b="1" dirty="0">
                <a:solidFill>
                  <a:srgbClr val="009900"/>
                </a:solidFill>
              </a:rPr>
              <a:t>(ECF)</a:t>
            </a:r>
            <a:r>
              <a:rPr lang="en-US" sz="2400" b="1" dirty="0"/>
              <a:t> </a:t>
            </a:r>
            <a:r>
              <a:rPr lang="en-US" sz="2400" dirty="0"/>
              <a:t>is the fluid outside cells</a:t>
            </a:r>
          </a:p>
          <a:p>
            <a:pPr lvl="2" eaLnBrk="1" hangingPunct="1">
              <a:lnSpc>
                <a:spcPct val="170000"/>
              </a:lnSpc>
            </a:pPr>
            <a:r>
              <a:rPr lang="en-US" sz="2400" b="1" dirty="0">
                <a:solidFill>
                  <a:srgbClr val="009900"/>
                </a:solidFill>
              </a:rPr>
              <a:t>Interstitial fluid </a:t>
            </a:r>
            <a:r>
              <a:rPr lang="en-US" sz="2400" dirty="0"/>
              <a:t>is ECF surrounding cells and tissues </a:t>
            </a:r>
          </a:p>
        </p:txBody>
      </p:sp>
      <p:sp>
        <p:nvSpPr>
          <p:cNvPr id="2" name="Rectangle 1"/>
          <p:cNvSpPr/>
          <p:nvPr/>
        </p:nvSpPr>
        <p:spPr>
          <a:xfrm>
            <a:off x="81023" y="4867724"/>
            <a:ext cx="8947230" cy="1338828"/>
          </a:xfrm>
          <a:prstGeom prst="rect">
            <a:avLst/>
          </a:prstGeom>
        </p:spPr>
        <p:txBody>
          <a:bodyPr wrap="square">
            <a:spAutoFit/>
          </a:bodyPr>
          <a:lstStyle/>
          <a:p>
            <a:r>
              <a:rPr lang="en-US" sz="1800" dirty="0"/>
              <a:t>Interstitial fluid (or tissue fluid) is a solution that bathes and surrounds the cells of multicellular animals. The interstitial fluid is found in the interstitial spaces, also known as the tissue spaces. On average, a person has about 11 liters (2.4 imperial gallons or ~2.9 U.S. gal) of interstitial fluid, providing the cells of the body with nutrients and a means of waste removal. (That is a little over 25 pounds…)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a:xfrm>
            <a:off x="45720" y="152400"/>
            <a:ext cx="9067038" cy="762000"/>
          </a:xfrm>
        </p:spPr>
        <p:txBody>
          <a:bodyPr/>
          <a:lstStyle/>
          <a:p>
            <a:pPr eaLnBrk="1" hangingPunct="1"/>
            <a:r>
              <a:rPr lang="en-US" dirty="0"/>
              <a:t>Homeostasis</a:t>
            </a:r>
          </a:p>
        </p:txBody>
      </p:sp>
      <p:sp>
        <p:nvSpPr>
          <p:cNvPr id="25605" name="Rectangle 3"/>
          <p:cNvSpPr>
            <a:spLocks noGrp="1" noChangeArrowheads="1"/>
          </p:cNvSpPr>
          <p:nvPr>
            <p:ph type="body" idx="1"/>
          </p:nvPr>
        </p:nvSpPr>
        <p:spPr>
          <a:xfrm>
            <a:off x="228600" y="926205"/>
            <a:ext cx="8606790" cy="5181600"/>
          </a:xfrm>
        </p:spPr>
        <p:txBody>
          <a:bodyPr>
            <a:normAutofit/>
          </a:bodyPr>
          <a:lstStyle/>
          <a:p>
            <a:pPr>
              <a:lnSpc>
                <a:spcPct val="170000"/>
              </a:lnSpc>
            </a:pPr>
            <a:r>
              <a:rPr lang="en-US" b="1" dirty="0">
                <a:solidFill>
                  <a:srgbClr val="C00000"/>
                </a:solidFill>
              </a:rPr>
              <a:t>Some important body fluids:</a:t>
            </a:r>
            <a:endParaRPr lang="en-US" dirty="0"/>
          </a:p>
          <a:p>
            <a:pPr lvl="1">
              <a:lnSpc>
                <a:spcPct val="170000"/>
              </a:lnSpc>
            </a:pPr>
            <a:r>
              <a:rPr lang="en-US" b="1" dirty="0">
                <a:solidFill>
                  <a:srgbClr val="009900"/>
                </a:solidFill>
              </a:rPr>
              <a:t>Blood Plasma </a:t>
            </a:r>
            <a:r>
              <a:rPr lang="en-US" dirty="0"/>
              <a:t>is the ECF within blood vessels.</a:t>
            </a:r>
          </a:p>
          <a:p>
            <a:pPr lvl="1">
              <a:lnSpc>
                <a:spcPct val="170000"/>
              </a:lnSpc>
            </a:pPr>
            <a:r>
              <a:rPr lang="en-US" b="1" dirty="0">
                <a:solidFill>
                  <a:srgbClr val="009900"/>
                </a:solidFill>
              </a:rPr>
              <a:t>Lymph</a:t>
            </a:r>
            <a:r>
              <a:rPr lang="en-US" dirty="0"/>
              <a:t> is the ECF within lymphatic vessels.</a:t>
            </a:r>
          </a:p>
          <a:p>
            <a:pPr lvl="1">
              <a:lnSpc>
                <a:spcPct val="170000"/>
              </a:lnSpc>
            </a:pPr>
            <a:r>
              <a:rPr lang="en-US" dirty="0"/>
              <a:t>Cerebrospinal fluid </a:t>
            </a:r>
            <a:r>
              <a:rPr lang="en-US" b="1" dirty="0">
                <a:solidFill>
                  <a:srgbClr val="009900"/>
                </a:solidFill>
              </a:rPr>
              <a:t>(CSF) </a:t>
            </a:r>
            <a:r>
              <a:rPr lang="en-US" dirty="0"/>
              <a:t>is the ECF in the brain and spinal cord.</a:t>
            </a:r>
          </a:p>
          <a:p>
            <a:pPr lvl="1">
              <a:lnSpc>
                <a:spcPct val="170000"/>
              </a:lnSpc>
            </a:pPr>
            <a:r>
              <a:rPr lang="en-US" b="1" dirty="0">
                <a:solidFill>
                  <a:srgbClr val="009900"/>
                </a:solidFill>
              </a:rPr>
              <a:t>Synovial fluid </a:t>
            </a:r>
            <a:r>
              <a:rPr lang="en-US" dirty="0"/>
              <a:t>is the ECF in joints.</a:t>
            </a:r>
          </a:p>
          <a:p>
            <a:pPr lvl="1">
              <a:lnSpc>
                <a:spcPct val="170000"/>
              </a:lnSpc>
            </a:pPr>
            <a:r>
              <a:rPr lang="en-US" b="1" dirty="0">
                <a:solidFill>
                  <a:srgbClr val="009900"/>
                </a:solidFill>
              </a:rPr>
              <a:t>Aqueous humor</a:t>
            </a:r>
            <a:r>
              <a:rPr lang="en-US" dirty="0"/>
              <a:t>  is the ECF in eyes.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p:txBody>
          <a:bodyPr/>
          <a:lstStyle/>
          <a:p>
            <a:r>
              <a:rPr lang="en-US"/>
              <a:t>Anatomy and Physiology</a:t>
            </a:r>
            <a:endParaRPr lang="en-US" dirty="0"/>
          </a:p>
        </p:txBody>
      </p:sp>
      <p:sp>
        <p:nvSpPr>
          <p:cNvPr id="6149" name="Rectangle 3"/>
          <p:cNvSpPr>
            <a:spLocks noGrp="1" noChangeArrowheads="1"/>
          </p:cNvSpPr>
          <p:nvPr>
            <p:ph idx="1"/>
          </p:nvPr>
        </p:nvSpPr>
        <p:spPr>
          <a:xfrm>
            <a:off x="191022" y="929014"/>
            <a:ext cx="8686800" cy="5776586"/>
          </a:xfrm>
        </p:spPr>
        <p:txBody>
          <a:bodyPr>
            <a:normAutofit/>
          </a:bodyPr>
          <a:lstStyle/>
          <a:p>
            <a:pPr eaLnBrk="1" hangingPunct="1">
              <a:lnSpc>
                <a:spcPct val="165000"/>
              </a:lnSpc>
            </a:pPr>
            <a:r>
              <a:rPr lang="en-US" b="1" dirty="0">
                <a:solidFill>
                  <a:srgbClr val="C00000"/>
                </a:solidFill>
              </a:rPr>
              <a:t>Structure and function </a:t>
            </a:r>
            <a:r>
              <a:rPr lang="en-US" dirty="0"/>
              <a:t>of the body are closely related:  </a:t>
            </a:r>
            <a:r>
              <a:rPr lang="en-US" b="1" i="1" dirty="0">
                <a:solidFill>
                  <a:srgbClr val="33CC33"/>
                </a:solidFill>
              </a:rPr>
              <a:t>Structure mirrors function</a:t>
            </a:r>
          </a:p>
          <a:p>
            <a:pPr lvl="1">
              <a:lnSpc>
                <a:spcPct val="165000"/>
              </a:lnSpc>
            </a:pPr>
            <a:r>
              <a:rPr lang="en-US" dirty="0"/>
              <a:t>Bones of the skull </a:t>
            </a:r>
          </a:p>
          <a:p>
            <a:pPr lvl="1">
              <a:lnSpc>
                <a:spcPct val="165000"/>
              </a:lnSpc>
              <a:buNone/>
            </a:pPr>
            <a:r>
              <a:rPr lang="en-US" dirty="0"/>
              <a:t>	are heavy and secure …</a:t>
            </a:r>
          </a:p>
          <a:p>
            <a:pPr lvl="1">
              <a:lnSpc>
                <a:spcPct val="165000"/>
              </a:lnSpc>
              <a:buNone/>
            </a:pPr>
            <a:endParaRPr lang="en-US" dirty="0"/>
          </a:p>
          <a:p>
            <a:pPr lvl="1">
              <a:lnSpc>
                <a:spcPct val="165000"/>
              </a:lnSpc>
              <a:buNone/>
            </a:pPr>
            <a:endParaRPr lang="en-US" dirty="0"/>
          </a:p>
          <a:p>
            <a:pPr lvl="1">
              <a:lnSpc>
                <a:spcPct val="165000"/>
              </a:lnSpc>
            </a:pPr>
            <a:r>
              <a:rPr lang="en-US" dirty="0"/>
              <a:t>The air sacs of the </a:t>
            </a:r>
          </a:p>
          <a:p>
            <a:pPr lvl="1">
              <a:lnSpc>
                <a:spcPct val="165000"/>
              </a:lnSpc>
              <a:buNone/>
            </a:pPr>
            <a:r>
              <a:rPr lang="en-US" dirty="0"/>
              <a:t>	lungs are extremely thin …</a:t>
            </a:r>
          </a:p>
        </p:txBody>
      </p:sp>
      <p:pic>
        <p:nvPicPr>
          <p:cNvPr id="161794" name="Picture 2" descr="http://img1.wikia.nocookie.net/__cb20091204200355/thesimpsonsmovie/images/2/20/Homer_simpson_xray.jpg"/>
          <p:cNvPicPr>
            <a:picLocks noChangeAspect="1" noChangeArrowheads="1"/>
          </p:cNvPicPr>
          <p:nvPr/>
        </p:nvPicPr>
        <p:blipFill>
          <a:blip r:embed="rId3" cstate="print"/>
          <a:srcRect/>
          <a:stretch>
            <a:fillRect/>
          </a:stretch>
        </p:blipFill>
        <p:spPr bwMode="auto">
          <a:xfrm>
            <a:off x="5093335" y="2165032"/>
            <a:ext cx="3048000" cy="3048001"/>
          </a:xfrm>
          <a:prstGeom prst="rect">
            <a:avLst/>
          </a:prstGeom>
          <a:ln>
            <a:noFill/>
          </a:ln>
          <a:effectLst>
            <a:outerShdw blurRad="292100" dist="139700" dir="2700000" algn="tl" rotWithShape="0">
              <a:srgbClr val="333333">
                <a:alpha val="65000"/>
              </a:srgbClr>
            </a:outerShdw>
          </a:effectLst>
        </p:spPr>
      </p:pic>
      <p:pic>
        <p:nvPicPr>
          <p:cNvPr id="161796" name="Picture 4" descr="http://i.kinja-img.com/gawker-media/image/upload/s--kAMdQMwD--/18lujj7wfp0lhjpg.jpg"/>
          <p:cNvPicPr>
            <a:picLocks noChangeAspect="1" noChangeArrowheads="1"/>
          </p:cNvPicPr>
          <p:nvPr/>
        </p:nvPicPr>
        <p:blipFill>
          <a:blip r:embed="rId4" cstate="print"/>
          <a:srcRect/>
          <a:stretch>
            <a:fillRect/>
          </a:stretch>
        </p:blipFill>
        <p:spPr bwMode="auto">
          <a:xfrm>
            <a:off x="4678679" y="2142172"/>
            <a:ext cx="3953814" cy="3130868"/>
          </a:xfrm>
          <a:prstGeom prst="rect">
            <a:avLst/>
          </a:prstGeom>
          <a:ln>
            <a:noFill/>
          </a:ln>
          <a:effectLst>
            <a:outerShdw blurRad="292100" dist="139700" dir="2700000" algn="tl" rotWithShape="0">
              <a:srgbClr val="333333">
                <a:alpha val="65000"/>
              </a:srgbClr>
            </a:outerShdw>
          </a:effectLst>
        </p:spPr>
      </p:pic>
      <p:pic>
        <p:nvPicPr>
          <p:cNvPr id="161798" name="Picture 6" descr="http://www.virtualmedicalcentre.com/uploads/VMC/DiseaseImages/2293_alveoli_450.jpg"/>
          <p:cNvPicPr>
            <a:picLocks noChangeAspect="1" noChangeArrowheads="1"/>
          </p:cNvPicPr>
          <p:nvPr/>
        </p:nvPicPr>
        <p:blipFill>
          <a:blip r:embed="rId5" cstate="print"/>
          <a:srcRect/>
          <a:stretch>
            <a:fillRect/>
          </a:stretch>
        </p:blipFill>
        <p:spPr bwMode="auto">
          <a:xfrm>
            <a:off x="6217920" y="3851181"/>
            <a:ext cx="2484120" cy="259103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1796"/>
                                        </p:tgtEl>
                                        <p:attrNameLst>
                                          <p:attrName>style.visibility</p:attrName>
                                        </p:attrNameLst>
                                      </p:cBhvr>
                                      <p:to>
                                        <p:strVal val="visible"/>
                                      </p:to>
                                    </p:set>
                                    <p:animEffect transition="in" filter="fade">
                                      <p:cBhvr>
                                        <p:cTn id="7" dur="2000"/>
                                        <p:tgtEl>
                                          <p:spTgt spid="1617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9">
                                            <p:txEl>
                                              <p:pRg st="5" end="5"/>
                                            </p:txEl>
                                          </p:spTgt>
                                        </p:tgtEl>
                                        <p:attrNameLst>
                                          <p:attrName>style.visibility</p:attrName>
                                        </p:attrNameLst>
                                      </p:cBhvr>
                                      <p:to>
                                        <p:strVal val="visible"/>
                                      </p:to>
                                    </p:set>
                                    <p:animEffect transition="in" filter="fade">
                                      <p:cBhvr>
                                        <p:cTn id="12" dur="2000"/>
                                        <p:tgtEl>
                                          <p:spTgt spid="6149">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149">
                                            <p:txEl>
                                              <p:pRg st="6" end="6"/>
                                            </p:txEl>
                                          </p:spTgt>
                                        </p:tgtEl>
                                        <p:attrNameLst>
                                          <p:attrName>style.visibility</p:attrName>
                                        </p:attrNameLst>
                                      </p:cBhvr>
                                      <p:to>
                                        <p:strVal val="visible"/>
                                      </p:to>
                                    </p:set>
                                    <p:animEffect transition="in" filter="fade">
                                      <p:cBhvr>
                                        <p:cTn id="15" dur="2000"/>
                                        <p:tgtEl>
                                          <p:spTgt spid="6149">
                                            <p:txEl>
                                              <p:pRg st="6" end="6"/>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61798"/>
                                        </p:tgtEl>
                                        <p:attrNameLst>
                                          <p:attrName>style.visibility</p:attrName>
                                        </p:attrNameLst>
                                      </p:cBhvr>
                                      <p:to>
                                        <p:strVal val="visible"/>
                                      </p:to>
                                    </p:set>
                                    <p:animEffect transition="in" filter="fade">
                                      <p:cBhvr>
                                        <p:cTn id="19" dur="2000"/>
                                        <p:tgtEl>
                                          <p:spTgt spid="161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3"/>
          <p:cNvSpPr>
            <a:spLocks noGrp="1" noChangeArrowheads="1"/>
          </p:cNvSpPr>
          <p:nvPr>
            <p:ph type="body" idx="1"/>
          </p:nvPr>
        </p:nvSpPr>
        <p:spPr>
          <a:xfrm>
            <a:off x="240405" y="698679"/>
            <a:ext cx="8606790" cy="5638800"/>
          </a:xfrm>
        </p:spPr>
        <p:txBody>
          <a:bodyPr>
            <a:normAutofit/>
          </a:bodyPr>
          <a:lstStyle/>
          <a:p>
            <a:pPr eaLnBrk="1" hangingPunct="1">
              <a:lnSpc>
                <a:spcPct val="170000"/>
              </a:lnSpc>
            </a:pPr>
            <a:r>
              <a:rPr lang="en-US" dirty="0"/>
              <a:t>Control of homeostasis is </a:t>
            </a:r>
            <a:r>
              <a:rPr lang="en-US" i="1" dirty="0"/>
              <a:t>constantly</a:t>
            </a:r>
            <a:r>
              <a:rPr lang="en-US" dirty="0"/>
              <a:t> being challenged by:</a:t>
            </a:r>
          </a:p>
          <a:p>
            <a:pPr lvl="1">
              <a:lnSpc>
                <a:spcPct val="170000"/>
              </a:lnSpc>
            </a:pPr>
            <a:r>
              <a:rPr lang="en-US" b="1" dirty="0">
                <a:solidFill>
                  <a:srgbClr val="C00000"/>
                </a:solidFill>
              </a:rPr>
              <a:t>Physical insults </a:t>
            </a:r>
            <a:r>
              <a:rPr lang="en-US" dirty="0"/>
              <a:t>such as intense heat or lack of oxygen</a:t>
            </a:r>
          </a:p>
          <a:p>
            <a:pPr lvl="1" eaLnBrk="1" hangingPunct="1">
              <a:lnSpc>
                <a:spcPct val="170000"/>
              </a:lnSpc>
            </a:pPr>
            <a:r>
              <a:rPr lang="en-US" b="1" dirty="0">
                <a:solidFill>
                  <a:srgbClr val="C00000"/>
                </a:solidFill>
              </a:rPr>
              <a:t>Changes in the internal environment </a:t>
            </a:r>
            <a:r>
              <a:rPr lang="en-US" dirty="0"/>
              <a:t>such as a drop in blood glucose due to lack of food</a:t>
            </a:r>
          </a:p>
          <a:p>
            <a:pPr lvl="1" eaLnBrk="1" hangingPunct="1">
              <a:lnSpc>
                <a:spcPct val="170000"/>
              </a:lnSpc>
            </a:pPr>
            <a:r>
              <a:rPr lang="en-US" b="1" dirty="0">
                <a:solidFill>
                  <a:srgbClr val="C00000"/>
                </a:solidFill>
              </a:rPr>
              <a:t>Physiological stress </a:t>
            </a:r>
            <a:r>
              <a:rPr lang="en-US" dirty="0"/>
              <a:t>such as demands of work or school</a:t>
            </a:r>
          </a:p>
          <a:p>
            <a:pPr>
              <a:lnSpc>
                <a:spcPct val="170000"/>
              </a:lnSpc>
            </a:pPr>
            <a:r>
              <a:rPr lang="en-US" dirty="0"/>
              <a:t>Disruptions are mild if balance is quickly restored.</a:t>
            </a:r>
          </a:p>
          <a:p>
            <a:pPr>
              <a:lnSpc>
                <a:spcPct val="170000"/>
              </a:lnSpc>
            </a:pPr>
            <a:r>
              <a:rPr lang="en-US" dirty="0"/>
              <a:t>Intense disruptions are often prolonged and result in injury, disease (poisoning or severe infections) or death.</a:t>
            </a:r>
          </a:p>
        </p:txBody>
      </p:sp>
      <p:sp>
        <p:nvSpPr>
          <p:cNvPr id="7" name="Rectangle 2"/>
          <p:cNvSpPr>
            <a:spLocks noGrp="1" noChangeArrowheads="1"/>
          </p:cNvSpPr>
          <p:nvPr>
            <p:ph type="title"/>
          </p:nvPr>
        </p:nvSpPr>
        <p:spPr>
          <a:xfrm>
            <a:off x="45720" y="152400"/>
            <a:ext cx="9067038" cy="762000"/>
          </a:xfrm>
        </p:spPr>
        <p:txBody>
          <a:bodyPr/>
          <a:lstStyle/>
          <a:p>
            <a:pPr eaLnBrk="1" hangingPunct="1"/>
            <a:r>
              <a:rPr lang="en-US" dirty="0"/>
              <a:t>Homeostasis</a:t>
            </a:r>
          </a:p>
        </p:txBody>
      </p:sp>
      <p:sp>
        <p:nvSpPr>
          <p:cNvPr id="4" name="Rectangle 3"/>
          <p:cNvSpPr/>
          <p:nvPr/>
        </p:nvSpPr>
        <p:spPr>
          <a:xfrm>
            <a:off x="592963" y="6208213"/>
            <a:ext cx="5725886" cy="258532"/>
          </a:xfrm>
          <a:prstGeom prst="rect">
            <a:avLst/>
          </a:prstGeom>
        </p:spPr>
        <p:txBody>
          <a:bodyPr wrap="square">
            <a:spAutoFit/>
          </a:bodyPr>
          <a:lstStyle/>
          <a:p>
            <a:pPr algn="l"/>
            <a:endParaRPr lang="en-US" sz="1200" b="0" i="0" dirty="0">
              <a:effectLst/>
              <a:latin typeface="Roboto" panose="02000000000000000000" pitchFamily="2" charset="0"/>
            </a:endParaRPr>
          </a:p>
        </p:txBody>
      </p:sp>
      <p:sp>
        <p:nvSpPr>
          <p:cNvPr id="6" name="TextBox 5">
            <a:extLst>
              <a:ext uri="{FF2B5EF4-FFF2-40B4-BE49-F238E27FC236}">
                <a16:creationId xmlns:a16="http://schemas.microsoft.com/office/drawing/2014/main" id="{6E8DBA9A-115D-4BE9-BEF8-FDE369CF0758}"/>
              </a:ext>
            </a:extLst>
          </p:cNvPr>
          <p:cNvSpPr txBox="1"/>
          <p:nvPr/>
        </p:nvSpPr>
        <p:spPr>
          <a:xfrm>
            <a:off x="327400" y="6078947"/>
            <a:ext cx="5381171" cy="646331"/>
          </a:xfrm>
          <a:prstGeom prst="rect">
            <a:avLst/>
          </a:prstGeom>
          <a:noFill/>
        </p:spPr>
        <p:txBody>
          <a:bodyPr wrap="square">
            <a:spAutoFit/>
          </a:bodyPr>
          <a:lstStyle/>
          <a:p>
            <a:pPr algn="l"/>
            <a:r>
              <a:rPr lang="en-US" sz="2000" b="0" i="0" u="sng" dirty="0">
                <a:solidFill>
                  <a:srgbClr val="1A0DAB"/>
                </a:solidFill>
                <a:effectLst/>
                <a:latin typeface="Roboto" panose="02000000000000000000" pitchFamily="2" charset="0"/>
                <a:hlinkClick r:id="rId2"/>
              </a:rPr>
              <a:t>Samsung Galaxy Note 7 Commercial 2016 Christoph Waltz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7">
                                            <p:txEl>
                                              <p:pRg st="1" end="1"/>
                                            </p:txEl>
                                          </p:spTgt>
                                        </p:tgtEl>
                                        <p:attrNameLst>
                                          <p:attrName>style.visibility</p:attrName>
                                        </p:attrNameLst>
                                      </p:cBhvr>
                                      <p:to>
                                        <p:strVal val="visible"/>
                                      </p:to>
                                    </p:set>
                                    <p:animEffect transition="in" filter="fade">
                                      <p:cBhvr>
                                        <p:cTn id="7" dur="500"/>
                                        <p:tgtEl>
                                          <p:spTgt spid="2867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77">
                                            <p:txEl>
                                              <p:pRg st="2" end="2"/>
                                            </p:txEl>
                                          </p:spTgt>
                                        </p:tgtEl>
                                        <p:attrNameLst>
                                          <p:attrName>style.visibility</p:attrName>
                                        </p:attrNameLst>
                                      </p:cBhvr>
                                      <p:to>
                                        <p:strVal val="visible"/>
                                      </p:to>
                                    </p:set>
                                    <p:animEffect transition="in" filter="fade">
                                      <p:cBhvr>
                                        <p:cTn id="12" dur="500"/>
                                        <p:tgtEl>
                                          <p:spTgt spid="2867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77">
                                            <p:txEl>
                                              <p:pRg st="3" end="3"/>
                                            </p:txEl>
                                          </p:spTgt>
                                        </p:tgtEl>
                                        <p:attrNameLst>
                                          <p:attrName>style.visibility</p:attrName>
                                        </p:attrNameLst>
                                      </p:cBhvr>
                                      <p:to>
                                        <p:strVal val="visible"/>
                                      </p:to>
                                    </p:set>
                                    <p:animEffect transition="in" filter="fade">
                                      <p:cBhvr>
                                        <p:cTn id="17" dur="500"/>
                                        <p:tgtEl>
                                          <p:spTgt spid="2867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677">
                                            <p:txEl>
                                              <p:pRg st="4" end="4"/>
                                            </p:txEl>
                                          </p:spTgt>
                                        </p:tgtEl>
                                        <p:attrNameLst>
                                          <p:attrName>style.visibility</p:attrName>
                                        </p:attrNameLst>
                                      </p:cBhvr>
                                      <p:to>
                                        <p:strVal val="visible"/>
                                      </p:to>
                                    </p:set>
                                    <p:animEffect transition="in" filter="fade">
                                      <p:cBhvr>
                                        <p:cTn id="22" dur="500"/>
                                        <p:tgtEl>
                                          <p:spTgt spid="2867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677">
                                            <p:txEl>
                                              <p:pRg st="5" end="5"/>
                                            </p:txEl>
                                          </p:spTgt>
                                        </p:tgtEl>
                                        <p:attrNameLst>
                                          <p:attrName>style.visibility</p:attrName>
                                        </p:attrNameLst>
                                      </p:cBhvr>
                                      <p:to>
                                        <p:strVal val="visible"/>
                                      </p:to>
                                    </p:set>
                                    <p:animEffect transition="in" filter="fade">
                                      <p:cBhvr>
                                        <p:cTn id="27" dur="500"/>
                                        <p:tgtEl>
                                          <p:spTgt spid="2867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p13_fig_01_02.jpg"/>
          <p:cNvPicPr>
            <a:picLocks noChangeAspect="1"/>
          </p:cNvPicPr>
          <p:nvPr/>
        </p:nvPicPr>
        <p:blipFill>
          <a:blip r:embed="rId2" cstate="print"/>
          <a:stretch>
            <a:fillRect/>
          </a:stretch>
        </p:blipFill>
        <p:spPr>
          <a:xfrm>
            <a:off x="6050069" y="1055553"/>
            <a:ext cx="2931049" cy="5437939"/>
          </a:xfrm>
          <a:prstGeom prst="rect">
            <a:avLst/>
          </a:prstGeom>
        </p:spPr>
      </p:pic>
      <p:sp>
        <p:nvSpPr>
          <p:cNvPr id="29701" name="Rectangle 3"/>
          <p:cNvSpPr>
            <a:spLocks noGrp="1" noChangeArrowheads="1"/>
          </p:cNvSpPr>
          <p:nvPr>
            <p:ph type="body" idx="1"/>
          </p:nvPr>
        </p:nvSpPr>
        <p:spPr>
          <a:xfrm>
            <a:off x="228600" y="963768"/>
            <a:ext cx="8382000" cy="5513232"/>
          </a:xfrm>
        </p:spPr>
        <p:txBody>
          <a:bodyPr>
            <a:normAutofit/>
          </a:bodyPr>
          <a:lstStyle/>
          <a:p>
            <a:pPr eaLnBrk="1" hangingPunct="1"/>
            <a:r>
              <a:rPr lang="en-US" dirty="0"/>
              <a:t>Cycle of events:</a:t>
            </a:r>
          </a:p>
          <a:p>
            <a:pPr lvl="1"/>
            <a:r>
              <a:rPr lang="en-US" dirty="0"/>
              <a:t>Body is monitored and re-monitored.</a:t>
            </a:r>
          </a:p>
          <a:p>
            <a:pPr lvl="1"/>
            <a:r>
              <a:rPr lang="en-US" dirty="0"/>
              <a:t>Each monitored variable is termed </a:t>
            </a:r>
          </a:p>
          <a:p>
            <a:pPr lvl="1">
              <a:buNone/>
            </a:pPr>
            <a:r>
              <a:rPr lang="en-US" dirty="0"/>
              <a:t>	a controlled condition.</a:t>
            </a:r>
          </a:p>
          <a:p>
            <a:pPr eaLnBrk="1" hangingPunct="1"/>
            <a:r>
              <a:rPr lang="en-US" dirty="0"/>
              <a:t>Three basic components:</a:t>
            </a:r>
          </a:p>
          <a:p>
            <a:pPr lvl="1"/>
            <a:r>
              <a:rPr lang="en-US" b="1" dirty="0">
                <a:solidFill>
                  <a:srgbClr val="C00000"/>
                </a:solidFill>
              </a:rPr>
              <a:t>Receptor</a:t>
            </a:r>
          </a:p>
          <a:p>
            <a:pPr lvl="1"/>
            <a:r>
              <a:rPr lang="en-US" b="1" dirty="0">
                <a:solidFill>
                  <a:srgbClr val="C00000"/>
                </a:solidFill>
              </a:rPr>
              <a:t>Control center</a:t>
            </a:r>
          </a:p>
          <a:p>
            <a:pPr lvl="1"/>
            <a:r>
              <a:rPr lang="en-US" b="1" dirty="0">
                <a:solidFill>
                  <a:srgbClr val="C00000"/>
                </a:solidFill>
              </a:rPr>
              <a:t>Effector</a:t>
            </a:r>
          </a:p>
        </p:txBody>
      </p:sp>
      <p:sp>
        <p:nvSpPr>
          <p:cNvPr id="29700" name="Rectangle 2"/>
          <p:cNvSpPr>
            <a:spLocks noGrp="1" noChangeArrowheads="1"/>
          </p:cNvSpPr>
          <p:nvPr>
            <p:ph type="title"/>
          </p:nvPr>
        </p:nvSpPr>
        <p:spPr>
          <a:xfrm>
            <a:off x="45720" y="189963"/>
            <a:ext cx="9067038" cy="792162"/>
          </a:xfrm>
        </p:spPr>
        <p:txBody>
          <a:bodyPr/>
          <a:lstStyle/>
          <a:p>
            <a:pPr eaLnBrk="1" hangingPunct="1"/>
            <a:r>
              <a:rPr lang="en-US" dirty="0"/>
              <a:t>Feedback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01">
                                            <p:txEl>
                                              <p:pRg st="5" end="5"/>
                                            </p:txEl>
                                          </p:spTgt>
                                        </p:tgtEl>
                                        <p:attrNameLst>
                                          <p:attrName>style.visibility</p:attrName>
                                        </p:attrNameLst>
                                      </p:cBhvr>
                                      <p:to>
                                        <p:strVal val="visible"/>
                                      </p:to>
                                    </p:set>
                                    <p:animEffect transition="in" filter="fade">
                                      <p:cBhvr>
                                        <p:cTn id="7" dur="500"/>
                                        <p:tgtEl>
                                          <p:spTgt spid="29701">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701">
                                            <p:txEl>
                                              <p:pRg st="6" end="6"/>
                                            </p:txEl>
                                          </p:spTgt>
                                        </p:tgtEl>
                                        <p:attrNameLst>
                                          <p:attrName>style.visibility</p:attrName>
                                        </p:attrNameLst>
                                      </p:cBhvr>
                                      <p:to>
                                        <p:strVal val="visible"/>
                                      </p:to>
                                    </p:set>
                                    <p:animEffect transition="in" filter="fade">
                                      <p:cBhvr>
                                        <p:cTn id="12" dur="500"/>
                                        <p:tgtEl>
                                          <p:spTgt spid="29701">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701">
                                            <p:txEl>
                                              <p:pRg st="7" end="7"/>
                                            </p:txEl>
                                          </p:spTgt>
                                        </p:tgtEl>
                                        <p:attrNameLst>
                                          <p:attrName>style.visibility</p:attrName>
                                        </p:attrNameLst>
                                      </p:cBhvr>
                                      <p:to>
                                        <p:strVal val="visible"/>
                                      </p:to>
                                    </p:set>
                                    <p:animEffect transition="in" filter="fade">
                                      <p:cBhvr>
                                        <p:cTn id="17" dur="500"/>
                                        <p:tgtEl>
                                          <p:spTgt spid="2970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7" name="Picture 3" descr="H:\A. 1110-1111\Wiley PowerPoint Project\Chapter Graphics\Chapter 01\pap12e_05_01a_ul altered in photoshop.png"/>
          <p:cNvPicPr>
            <a:picLocks noChangeAspect="1" noChangeArrowheads="1"/>
          </p:cNvPicPr>
          <p:nvPr/>
        </p:nvPicPr>
        <p:blipFill>
          <a:blip r:embed="rId2" cstate="print"/>
          <a:srcRect b="4050"/>
          <a:stretch>
            <a:fillRect/>
          </a:stretch>
        </p:blipFill>
        <p:spPr bwMode="auto">
          <a:xfrm>
            <a:off x="4823004" y="3171259"/>
            <a:ext cx="4181475" cy="3305741"/>
          </a:xfrm>
          <a:prstGeom prst="rect">
            <a:avLst/>
          </a:prstGeom>
          <a:noFill/>
        </p:spPr>
      </p:pic>
      <p:sp>
        <p:nvSpPr>
          <p:cNvPr id="30725" name="Rectangle 3"/>
          <p:cNvSpPr>
            <a:spLocks noGrp="1" noChangeArrowheads="1"/>
          </p:cNvSpPr>
          <p:nvPr>
            <p:ph type="body" idx="1"/>
          </p:nvPr>
        </p:nvSpPr>
        <p:spPr>
          <a:xfrm>
            <a:off x="304800" y="848931"/>
            <a:ext cx="8458200" cy="5792274"/>
          </a:xfrm>
        </p:spPr>
        <p:txBody>
          <a:bodyPr/>
          <a:lstStyle/>
          <a:p>
            <a:pPr>
              <a:lnSpc>
                <a:spcPct val="170000"/>
              </a:lnSpc>
            </a:pPr>
            <a:r>
              <a:rPr lang="en-US" dirty="0"/>
              <a:t>A </a:t>
            </a:r>
            <a:r>
              <a:rPr lang="en-US" b="1" dirty="0">
                <a:solidFill>
                  <a:srgbClr val="C00000"/>
                </a:solidFill>
              </a:rPr>
              <a:t>receptor </a:t>
            </a:r>
            <a:r>
              <a:rPr lang="en-US" dirty="0"/>
              <a:t>is a body structure that monitors changes in a controlled condition (such as body temperature) and sends </a:t>
            </a:r>
            <a:r>
              <a:rPr lang="en-US" b="1" dirty="0">
                <a:solidFill>
                  <a:srgbClr val="C00000"/>
                </a:solidFill>
              </a:rPr>
              <a:t>input</a:t>
            </a:r>
            <a:r>
              <a:rPr lang="en-US" dirty="0"/>
              <a:t> to the control center.</a:t>
            </a:r>
          </a:p>
          <a:p>
            <a:pPr lvl="1">
              <a:lnSpc>
                <a:spcPct val="170000"/>
              </a:lnSpc>
            </a:pPr>
            <a:r>
              <a:rPr lang="en-US" dirty="0"/>
              <a:t>Specialized nerve endings in </a:t>
            </a:r>
          </a:p>
          <a:p>
            <a:pPr lvl="1">
              <a:lnSpc>
                <a:spcPct val="170000"/>
              </a:lnSpc>
              <a:buNone/>
            </a:pPr>
            <a:r>
              <a:rPr lang="en-US" dirty="0"/>
              <a:t>	the skin act as temperature </a:t>
            </a:r>
          </a:p>
          <a:p>
            <a:pPr lvl="1">
              <a:lnSpc>
                <a:spcPct val="170000"/>
              </a:lnSpc>
              <a:buNone/>
            </a:pPr>
            <a:r>
              <a:rPr lang="en-US" dirty="0"/>
              <a:t>	receptors – they cause a </a:t>
            </a:r>
          </a:p>
          <a:p>
            <a:pPr lvl="1">
              <a:lnSpc>
                <a:spcPct val="170000"/>
              </a:lnSpc>
              <a:buNone/>
            </a:pPr>
            <a:r>
              <a:rPr lang="en-US" dirty="0"/>
              <a:t>	nerve to fire in response </a:t>
            </a:r>
          </a:p>
          <a:p>
            <a:pPr lvl="1">
              <a:lnSpc>
                <a:spcPct val="170000"/>
              </a:lnSpc>
              <a:buNone/>
            </a:pPr>
            <a:r>
              <a:rPr lang="en-US" dirty="0"/>
              <a:t>	to temperature changes.</a:t>
            </a:r>
          </a:p>
          <a:p>
            <a:pPr lvl="1" eaLnBrk="1" hangingPunct="1">
              <a:lnSpc>
                <a:spcPct val="170000"/>
              </a:lnSpc>
            </a:pPr>
            <a:endParaRPr lang="en-US" dirty="0"/>
          </a:p>
          <a:p>
            <a:pPr lvl="1" eaLnBrk="1" hangingPunct="1">
              <a:lnSpc>
                <a:spcPct val="170000"/>
              </a:lnSpc>
            </a:pPr>
            <a:endParaRPr lang="en-US" dirty="0"/>
          </a:p>
        </p:txBody>
      </p:sp>
      <p:sp>
        <p:nvSpPr>
          <p:cNvPr id="7" name="Rectangle 2"/>
          <p:cNvSpPr>
            <a:spLocks noGrp="1" noChangeArrowheads="1"/>
          </p:cNvSpPr>
          <p:nvPr>
            <p:ph type="title"/>
          </p:nvPr>
        </p:nvSpPr>
        <p:spPr>
          <a:xfrm>
            <a:off x="45720" y="189963"/>
            <a:ext cx="9067038" cy="792162"/>
          </a:xfrm>
        </p:spPr>
        <p:txBody>
          <a:bodyPr/>
          <a:lstStyle/>
          <a:p>
            <a:pPr eaLnBrk="1" hangingPunct="1"/>
            <a:r>
              <a:rPr lang="en-US" dirty="0"/>
              <a:t>Feedback System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3"/>
          <p:cNvSpPr>
            <a:spLocks noGrp="1" noChangeArrowheads="1"/>
          </p:cNvSpPr>
          <p:nvPr>
            <p:ph type="body" idx="1"/>
          </p:nvPr>
        </p:nvSpPr>
        <p:spPr>
          <a:xfrm>
            <a:off x="355242" y="800637"/>
            <a:ext cx="8229600" cy="5715000"/>
          </a:xfrm>
        </p:spPr>
        <p:txBody>
          <a:bodyPr>
            <a:normAutofit/>
          </a:bodyPr>
          <a:lstStyle/>
          <a:p>
            <a:pPr marL="404813" lvl="1" indent="-290513">
              <a:lnSpc>
                <a:spcPct val="165000"/>
              </a:lnSpc>
              <a:buClr>
                <a:schemeClr val="tx2"/>
              </a:buClr>
              <a:buSzPct val="75000"/>
              <a:buFont typeface="Wingdings" charset="2"/>
              <a:buChar char="u"/>
            </a:pPr>
            <a:r>
              <a:rPr lang="en-US" dirty="0"/>
              <a:t>The</a:t>
            </a:r>
            <a:r>
              <a:rPr lang="en-US" b="1" dirty="0"/>
              <a:t> </a:t>
            </a:r>
            <a:r>
              <a:rPr lang="en-US" b="1" dirty="0">
                <a:solidFill>
                  <a:srgbClr val="C00000"/>
                </a:solidFill>
              </a:rPr>
              <a:t>control center </a:t>
            </a:r>
            <a:r>
              <a:rPr lang="en-US" dirty="0">
                <a:solidFill>
                  <a:srgbClr val="C00000"/>
                </a:solidFill>
              </a:rPr>
              <a:t> </a:t>
            </a:r>
            <a:r>
              <a:rPr lang="en-US" dirty="0"/>
              <a:t>sets the range of values to be maintained – usually this is done by the brain.</a:t>
            </a:r>
          </a:p>
          <a:p>
            <a:pPr marL="693738" lvl="2" indent="-290513">
              <a:lnSpc>
                <a:spcPct val="165000"/>
              </a:lnSpc>
              <a:buClr>
                <a:srgbClr val="33CC33"/>
              </a:buClr>
              <a:buSzPct val="100000"/>
              <a:buFont typeface="Wingdings" pitchFamily="2" charset="2"/>
              <a:buChar char="§"/>
            </a:pPr>
            <a:r>
              <a:rPr lang="en-US" dirty="0"/>
              <a:t>Evaluates input received from receptors and generates </a:t>
            </a:r>
            <a:r>
              <a:rPr lang="en-US" b="1" dirty="0">
                <a:solidFill>
                  <a:srgbClr val="C00000"/>
                </a:solidFill>
              </a:rPr>
              <a:t>output</a:t>
            </a:r>
            <a:r>
              <a:rPr lang="en-US" b="1" dirty="0"/>
              <a:t> </a:t>
            </a:r>
            <a:r>
              <a:rPr lang="en-US" dirty="0"/>
              <a:t>command</a:t>
            </a:r>
          </a:p>
          <a:p>
            <a:pPr lvl="1" eaLnBrk="1" hangingPunct="1">
              <a:lnSpc>
                <a:spcPct val="165000"/>
              </a:lnSpc>
            </a:pPr>
            <a:r>
              <a:rPr lang="en-US" dirty="0"/>
              <a:t>Output involves nerve impulses, hormones, or other chemical agents.</a:t>
            </a:r>
          </a:p>
          <a:p>
            <a:pPr lvl="2" eaLnBrk="1" hangingPunct="1">
              <a:lnSpc>
                <a:spcPct val="165000"/>
              </a:lnSpc>
            </a:pPr>
            <a:r>
              <a:rPr lang="en-US" dirty="0"/>
              <a:t>Brain acts as a control center receiving nerve impulses from skin temperature receptors.</a:t>
            </a:r>
            <a:endParaRPr lang="en-US" b="1" dirty="0"/>
          </a:p>
          <a:p>
            <a:pPr lvl="1" eaLnBrk="1" hangingPunct="1">
              <a:lnSpc>
                <a:spcPct val="165000"/>
              </a:lnSpc>
            </a:pPr>
            <a:endParaRPr lang="en-US" dirty="0"/>
          </a:p>
        </p:txBody>
      </p:sp>
      <p:sp>
        <p:nvSpPr>
          <p:cNvPr id="7" name="Rectangle 2"/>
          <p:cNvSpPr>
            <a:spLocks noGrp="1" noChangeArrowheads="1"/>
          </p:cNvSpPr>
          <p:nvPr>
            <p:ph type="title"/>
          </p:nvPr>
        </p:nvSpPr>
        <p:spPr>
          <a:xfrm>
            <a:off x="45720" y="189963"/>
            <a:ext cx="9067038" cy="792162"/>
          </a:xfrm>
        </p:spPr>
        <p:txBody>
          <a:bodyPr/>
          <a:lstStyle/>
          <a:p>
            <a:pPr eaLnBrk="1" hangingPunct="1"/>
            <a:r>
              <a:rPr lang="en-US" dirty="0"/>
              <a:t>Feedback System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3"/>
          <p:cNvSpPr>
            <a:spLocks noGrp="1" noChangeArrowheads="1"/>
          </p:cNvSpPr>
          <p:nvPr>
            <p:ph type="body" idx="1"/>
          </p:nvPr>
        </p:nvSpPr>
        <p:spPr>
          <a:xfrm>
            <a:off x="1" y="914400"/>
            <a:ext cx="9062976" cy="5562600"/>
          </a:xfrm>
        </p:spPr>
        <p:txBody>
          <a:bodyPr>
            <a:normAutofit/>
          </a:bodyPr>
          <a:lstStyle/>
          <a:p>
            <a:pPr eaLnBrk="1" hangingPunct="1"/>
            <a:r>
              <a:rPr lang="en-US" dirty="0"/>
              <a:t>The</a:t>
            </a:r>
            <a:r>
              <a:rPr lang="en-US" b="1" dirty="0"/>
              <a:t> </a:t>
            </a:r>
            <a:r>
              <a:rPr lang="en-US" b="1" dirty="0">
                <a:solidFill>
                  <a:srgbClr val="C00000"/>
                </a:solidFill>
              </a:rPr>
              <a:t>effector</a:t>
            </a:r>
            <a:r>
              <a:rPr lang="en-US" b="1" dirty="0"/>
              <a:t> </a:t>
            </a:r>
            <a:r>
              <a:rPr lang="en-US" dirty="0"/>
              <a:t>receives output from the control center and produces a response or effect that changes the controlled condition.</a:t>
            </a:r>
          </a:p>
          <a:p>
            <a:pPr lvl="1"/>
            <a:r>
              <a:rPr lang="en-US" dirty="0"/>
              <a:t>Nearly every organ or tissue can serve as an </a:t>
            </a:r>
            <a:r>
              <a:rPr lang="en-US" b="1" dirty="0" err="1"/>
              <a:t>effector</a:t>
            </a:r>
            <a:r>
              <a:rPr lang="en-US" dirty="0"/>
              <a:t>.</a:t>
            </a:r>
          </a:p>
          <a:p>
            <a:pPr lvl="2" eaLnBrk="1" hangingPunct="1"/>
            <a:r>
              <a:rPr lang="en-US" sz="2400" dirty="0"/>
              <a:t>Body temperature drops (or environment cools)</a:t>
            </a:r>
          </a:p>
          <a:p>
            <a:pPr lvl="2" eaLnBrk="1" hangingPunct="1"/>
            <a:r>
              <a:rPr lang="en-US" sz="2400" dirty="0"/>
              <a:t>The brain sends an impulse to the skeletal muscles to contract.</a:t>
            </a:r>
          </a:p>
          <a:p>
            <a:pPr lvl="2" eaLnBrk="1" hangingPunct="1"/>
            <a:r>
              <a:rPr lang="en-US" sz="2400" dirty="0"/>
              <a:t>Shivering occurs to generate heat…</a:t>
            </a:r>
          </a:p>
          <a:p>
            <a:pPr lvl="2" eaLnBrk="1" hangingPunct="1">
              <a:buFont typeface="Wingdings" pitchFamily="1" charset="2"/>
              <a:buNone/>
            </a:pPr>
            <a:endParaRPr lang="en-US" dirty="0"/>
          </a:p>
          <a:p>
            <a:pPr lvl="1" eaLnBrk="1" hangingPunct="1"/>
            <a:endParaRPr lang="en-US" dirty="0"/>
          </a:p>
          <a:p>
            <a:pPr lvl="1" eaLnBrk="1" hangingPunct="1"/>
            <a:endParaRPr lang="en-US" dirty="0"/>
          </a:p>
        </p:txBody>
      </p:sp>
      <p:sp>
        <p:nvSpPr>
          <p:cNvPr id="7" name="Rectangle 2"/>
          <p:cNvSpPr>
            <a:spLocks noGrp="1" noChangeArrowheads="1"/>
          </p:cNvSpPr>
          <p:nvPr>
            <p:ph type="title"/>
          </p:nvPr>
        </p:nvSpPr>
        <p:spPr>
          <a:xfrm>
            <a:off x="45720" y="189963"/>
            <a:ext cx="9067038" cy="792162"/>
          </a:xfrm>
        </p:spPr>
        <p:txBody>
          <a:bodyPr/>
          <a:lstStyle/>
          <a:p>
            <a:pPr eaLnBrk="1" hangingPunct="1"/>
            <a:r>
              <a:rPr lang="en-US" dirty="0"/>
              <a:t>Feedback System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3"/>
          <p:cNvSpPr>
            <a:spLocks noGrp="1" noChangeArrowheads="1"/>
          </p:cNvSpPr>
          <p:nvPr>
            <p:ph type="body" idx="1"/>
          </p:nvPr>
        </p:nvSpPr>
        <p:spPr>
          <a:xfrm>
            <a:off x="228600" y="914400"/>
            <a:ext cx="8606790" cy="5486400"/>
          </a:xfrm>
        </p:spPr>
        <p:txBody>
          <a:bodyPr>
            <a:normAutofit fontScale="77500" lnSpcReduction="20000"/>
          </a:bodyPr>
          <a:lstStyle/>
          <a:p>
            <a:pPr eaLnBrk="1" hangingPunct="1">
              <a:lnSpc>
                <a:spcPct val="165000"/>
              </a:lnSpc>
            </a:pPr>
            <a:r>
              <a:rPr lang="en-US" b="1" dirty="0">
                <a:solidFill>
                  <a:srgbClr val="C00000"/>
                </a:solidFill>
              </a:rPr>
              <a:t>Negative Feedback systems:</a:t>
            </a:r>
          </a:p>
          <a:p>
            <a:pPr lvl="1" eaLnBrk="1" hangingPunct="1">
              <a:lnSpc>
                <a:spcPct val="165000"/>
              </a:lnSpc>
            </a:pPr>
            <a:r>
              <a:rPr lang="en-US" dirty="0"/>
              <a:t>Reverses a change in a controlled condition; vast majority (time and #); internally regulated as controlled condition returns to normal state.</a:t>
            </a:r>
          </a:p>
          <a:p>
            <a:pPr lvl="2">
              <a:lnSpc>
                <a:spcPct val="165000"/>
              </a:lnSpc>
            </a:pPr>
            <a:r>
              <a:rPr lang="en-US" dirty="0"/>
              <a:t>Regulation of blood pressure (force exerted by blood as it presses again the walls of the blood vessels)</a:t>
            </a:r>
          </a:p>
          <a:p>
            <a:pPr eaLnBrk="1" hangingPunct="1">
              <a:lnSpc>
                <a:spcPct val="165000"/>
              </a:lnSpc>
            </a:pPr>
            <a:r>
              <a:rPr lang="en-US" b="1" dirty="0">
                <a:solidFill>
                  <a:srgbClr val="C00000"/>
                </a:solidFill>
              </a:rPr>
              <a:t>Positive Feedback systems:</a:t>
            </a:r>
          </a:p>
          <a:p>
            <a:pPr lvl="1" eaLnBrk="1" hangingPunct="1">
              <a:lnSpc>
                <a:spcPct val="165000"/>
              </a:lnSpc>
            </a:pPr>
            <a:r>
              <a:rPr lang="en-US" dirty="0"/>
              <a:t>Strengthens or reinforces a change in one of the body’s controlled conditions; occur less frequently; must be externally regulated—that is, because the system reinforces the controlled condition, it must be shut down by something outside the system (</a:t>
            </a:r>
            <a:r>
              <a:rPr lang="en-US" dirty="0" err="1"/>
              <a:t>eg</a:t>
            </a:r>
            <a:r>
              <a:rPr lang="en-US" dirty="0"/>
              <a:t>. baby being born)</a:t>
            </a:r>
          </a:p>
          <a:p>
            <a:pPr lvl="2" eaLnBrk="1" hangingPunct="1">
              <a:lnSpc>
                <a:spcPct val="165000"/>
              </a:lnSpc>
            </a:pPr>
            <a:r>
              <a:rPr lang="en-US" dirty="0"/>
              <a:t>Normal child birth</a:t>
            </a:r>
          </a:p>
          <a:p>
            <a:pPr lvl="2" eaLnBrk="1" hangingPunct="1">
              <a:lnSpc>
                <a:spcPct val="165000"/>
              </a:lnSpc>
            </a:pPr>
            <a:r>
              <a:rPr lang="en-US" dirty="0"/>
              <a:t>Blood clotting</a:t>
            </a:r>
          </a:p>
        </p:txBody>
      </p:sp>
      <p:sp>
        <p:nvSpPr>
          <p:cNvPr id="7" name="Rectangle 2"/>
          <p:cNvSpPr>
            <a:spLocks noGrp="1" noChangeArrowheads="1"/>
          </p:cNvSpPr>
          <p:nvPr>
            <p:ph type="title"/>
          </p:nvPr>
        </p:nvSpPr>
        <p:spPr>
          <a:xfrm>
            <a:off x="45720" y="189963"/>
            <a:ext cx="9067038" cy="792162"/>
          </a:xfrm>
        </p:spPr>
        <p:txBody>
          <a:bodyPr/>
          <a:lstStyle/>
          <a:p>
            <a:pPr eaLnBrk="1" hangingPunct="1"/>
            <a:r>
              <a:rPr lang="en-US" dirty="0"/>
              <a:t>Feedback System</a:t>
            </a:r>
          </a:p>
        </p:txBody>
      </p:sp>
      <p:sp>
        <p:nvSpPr>
          <p:cNvPr id="4" name="Rounded Rectangular Callout 3"/>
          <p:cNvSpPr/>
          <p:nvPr/>
        </p:nvSpPr>
        <p:spPr>
          <a:xfrm>
            <a:off x="4976341" y="5872657"/>
            <a:ext cx="3878291" cy="929616"/>
          </a:xfrm>
          <a:prstGeom prst="wedgeRoundRectCallout">
            <a:avLst>
              <a:gd name="adj1" fmla="val -73178"/>
              <a:gd name="adj2" fmla="val -42503"/>
              <a:gd name="adj3" fmla="val 16667"/>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00" dirty="0">
                <a:solidFill>
                  <a:schemeClr val="bg1"/>
                </a:solidFill>
                <a:effectLst>
                  <a:outerShdw blurRad="38100" dist="38100" dir="2700000" algn="tl">
                    <a:srgbClr val="000000">
                      <a:alpha val="43137"/>
                    </a:srgbClr>
                  </a:outerShdw>
                </a:effectLst>
              </a:rPr>
              <a:t>Why are these </a:t>
            </a:r>
            <a:r>
              <a:rPr lang="en-US" sz="1800" i="1" dirty="0">
                <a:solidFill>
                  <a:schemeClr val="bg1"/>
                </a:solidFill>
                <a:effectLst>
                  <a:outerShdw blurRad="38100" dist="38100" dir="2700000" algn="tl">
                    <a:srgbClr val="000000">
                      <a:alpha val="43137"/>
                    </a:srgbClr>
                  </a:outerShdw>
                </a:effectLst>
              </a:rPr>
              <a:t>positive</a:t>
            </a:r>
            <a:r>
              <a:rPr lang="en-US" sz="1800" dirty="0">
                <a:solidFill>
                  <a:schemeClr val="bg1"/>
                </a:solidFill>
                <a:effectLst>
                  <a:outerShdw blurRad="38100" dist="38100" dir="2700000" algn="tl">
                    <a:srgbClr val="000000">
                      <a:alpha val="43137"/>
                    </a:srgbClr>
                  </a:outerShdw>
                </a:effectLst>
              </a:rPr>
              <a:t> feedback systems?  (What would happen if they weren’t?)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7">
                                            <p:txEl>
                                              <p:pRg st="3" end="3"/>
                                            </p:txEl>
                                          </p:spTgt>
                                        </p:tgtEl>
                                        <p:attrNameLst>
                                          <p:attrName>style.visibility</p:attrName>
                                        </p:attrNameLst>
                                      </p:cBhvr>
                                      <p:to>
                                        <p:strVal val="visible"/>
                                      </p:to>
                                    </p:set>
                                    <p:animEffect transition="in" filter="fade">
                                      <p:cBhvr>
                                        <p:cTn id="7" dur="500"/>
                                        <p:tgtEl>
                                          <p:spTgt spid="3379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97">
                                            <p:txEl>
                                              <p:pRg st="4" end="4"/>
                                            </p:txEl>
                                          </p:spTgt>
                                        </p:tgtEl>
                                        <p:attrNameLst>
                                          <p:attrName>style.visibility</p:attrName>
                                        </p:attrNameLst>
                                      </p:cBhvr>
                                      <p:to>
                                        <p:strVal val="visible"/>
                                      </p:to>
                                    </p:set>
                                    <p:animEffect transition="in" filter="fade">
                                      <p:cBhvr>
                                        <p:cTn id="12" dur="500"/>
                                        <p:tgtEl>
                                          <p:spTgt spid="3379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797">
                                            <p:txEl>
                                              <p:pRg st="5" end="5"/>
                                            </p:txEl>
                                          </p:spTgt>
                                        </p:tgtEl>
                                        <p:attrNameLst>
                                          <p:attrName>style.visibility</p:attrName>
                                        </p:attrNameLst>
                                      </p:cBhvr>
                                      <p:to>
                                        <p:strVal val="visible"/>
                                      </p:to>
                                    </p:set>
                                    <p:animEffect transition="in" filter="fade">
                                      <p:cBhvr>
                                        <p:cTn id="17" dur="500"/>
                                        <p:tgtEl>
                                          <p:spTgt spid="3379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797">
                                            <p:txEl>
                                              <p:pRg st="6" end="6"/>
                                            </p:txEl>
                                          </p:spTgt>
                                        </p:tgtEl>
                                        <p:attrNameLst>
                                          <p:attrName>style.visibility</p:attrName>
                                        </p:attrNameLst>
                                      </p:cBhvr>
                                      <p:to>
                                        <p:strVal val="visible"/>
                                      </p:to>
                                    </p:set>
                                    <p:animEffect transition="in" filter="fade">
                                      <p:cBhvr>
                                        <p:cTn id="22" dur="500"/>
                                        <p:tgtEl>
                                          <p:spTgt spid="3379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rrowheads="1"/>
          </p:cNvSpPr>
          <p:nvPr>
            <p:ph type="ftr" sz="quarter" idx="4294967295"/>
          </p:nvPr>
        </p:nvSpPr>
        <p:spPr>
          <a:xfrm>
            <a:off x="3124200" y="6248400"/>
            <a:ext cx="2895600" cy="457200"/>
          </a:xfrm>
          <a:prstGeom prst="rect">
            <a:avLst/>
          </a:prstGeom>
          <a:noFill/>
        </p:spPr>
        <p:txBody>
          <a:bodyPr/>
          <a:lstStyle/>
          <a:p>
            <a:endParaRPr lang="en-US" dirty="0"/>
          </a:p>
        </p:txBody>
      </p:sp>
      <p:sp>
        <p:nvSpPr>
          <p:cNvPr id="24578" name="Rectangle 2"/>
          <p:cNvSpPr>
            <a:spLocks noGrp="1" noChangeArrowheads="1"/>
          </p:cNvSpPr>
          <p:nvPr>
            <p:ph type="title"/>
          </p:nvPr>
        </p:nvSpPr>
        <p:spPr>
          <a:xfrm>
            <a:off x="381000" y="228600"/>
            <a:ext cx="8229600" cy="1139825"/>
          </a:xfrm>
        </p:spPr>
        <p:txBody>
          <a:bodyPr/>
          <a:lstStyle/>
          <a:p>
            <a:pPr>
              <a:defRPr/>
            </a:pPr>
            <a:r>
              <a:rPr lang="en-US" sz="3600" dirty="0"/>
              <a:t>Negative Feedback – Temperature</a:t>
            </a:r>
            <a:br>
              <a:rPr lang="en-US" sz="3600" dirty="0"/>
            </a:br>
            <a:r>
              <a:rPr lang="en-US" sz="2400" i="1" dirty="0">
                <a:latin typeface="+mn-lt"/>
              </a:rPr>
              <a:t> Interactions Animation </a:t>
            </a:r>
          </a:p>
        </p:txBody>
      </p:sp>
      <p:sp>
        <p:nvSpPr>
          <p:cNvPr id="6148" name="Rectangle 3"/>
          <p:cNvSpPr>
            <a:spLocks noGrp="1" noChangeArrowheads="1"/>
          </p:cNvSpPr>
          <p:nvPr>
            <p:ph type="body" idx="1"/>
          </p:nvPr>
        </p:nvSpPr>
        <p:spPr/>
        <p:txBody>
          <a:bodyPr/>
          <a:lstStyle/>
          <a:p>
            <a:r>
              <a:rPr lang="en-US" dirty="0">
                <a:hlinkClick r:id="rId3"/>
              </a:rPr>
              <a:t>Negative Feedback Control of Temperature</a:t>
            </a:r>
            <a:endParaRPr lang="en-US" dirty="0"/>
          </a:p>
        </p:txBody>
      </p:sp>
      <p:sp>
        <p:nvSpPr>
          <p:cNvPr id="6149" name="Text Box 4"/>
          <p:cNvSpPr txBox="1">
            <a:spLocks noChangeArrowheads="1"/>
          </p:cNvSpPr>
          <p:nvPr/>
        </p:nvSpPr>
        <p:spPr bwMode="auto">
          <a:xfrm>
            <a:off x="403225" y="5729288"/>
            <a:ext cx="8283575" cy="366712"/>
          </a:xfrm>
          <a:prstGeom prst="rect">
            <a:avLst/>
          </a:prstGeom>
          <a:noFill/>
          <a:ln w="9525">
            <a:noFill/>
            <a:miter lim="800000"/>
            <a:headEnd/>
            <a:tailEnd/>
          </a:ln>
        </p:spPr>
        <p:txBody>
          <a:bodyPr>
            <a:spAutoFit/>
          </a:bodyPr>
          <a:lstStyle/>
          <a:p>
            <a:pPr>
              <a:spcBef>
                <a:spcPct val="50000"/>
              </a:spcBef>
            </a:pPr>
            <a:r>
              <a:rPr lang="en-US"/>
              <a:t>You must be connected to the internet to run this animation.</a:t>
            </a:r>
          </a:p>
        </p:txBody>
      </p:sp>
      <p:pic>
        <p:nvPicPr>
          <p:cNvPr id="6" name="Picture 1"/>
          <p:cNvPicPr>
            <a:picLocks noChangeAspect="1" noChangeArrowheads="1"/>
          </p:cNvPicPr>
          <p:nvPr/>
        </p:nvPicPr>
        <p:blipFill>
          <a:blip r:embed="rId4" cstate="print"/>
          <a:srcRect/>
          <a:stretch>
            <a:fillRect/>
          </a:stretch>
        </p:blipFill>
        <p:spPr bwMode="auto">
          <a:xfrm>
            <a:off x="1543986" y="1962933"/>
            <a:ext cx="6271822" cy="3825751"/>
          </a:xfrm>
          <a:prstGeom prst="rect">
            <a:avLst/>
          </a:prstGeom>
          <a:noFill/>
          <a:ln w="9525">
            <a:noFill/>
            <a:miter lim="800000"/>
            <a:headEnd/>
            <a:tailEnd/>
          </a:ln>
        </p:spPr>
      </p:pic>
      <p:sp>
        <p:nvSpPr>
          <p:cNvPr id="7" name="Rounded Rectangular Callout 6"/>
          <p:cNvSpPr/>
          <p:nvPr/>
        </p:nvSpPr>
        <p:spPr>
          <a:xfrm>
            <a:off x="6096968" y="3313913"/>
            <a:ext cx="2589832" cy="1634490"/>
          </a:xfrm>
          <a:prstGeom prst="wedgeRoundRectCallout">
            <a:avLst>
              <a:gd name="adj1" fmla="val -56763"/>
              <a:gd name="adj2" fmla="val -22581"/>
              <a:gd name="adj3" fmla="val 16667"/>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a:solidFill>
                  <a:schemeClr val="bg1"/>
                </a:solidFill>
                <a:effectLst>
                  <a:outerShdw blurRad="38100" dist="38100" dir="2700000" algn="tl">
                    <a:srgbClr val="000000">
                      <a:alpha val="43137"/>
                    </a:srgbClr>
                  </a:outerShdw>
                </a:effectLst>
              </a:rPr>
              <a:t>Process is explained on next slide…these are included in case you wish to view them later…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Rectangle 3"/>
          <p:cNvSpPr>
            <a:spLocks noGrp="1" noChangeArrowheads="1"/>
          </p:cNvSpPr>
          <p:nvPr>
            <p:ph type="body" idx="1"/>
          </p:nvPr>
        </p:nvSpPr>
        <p:spPr>
          <a:xfrm>
            <a:off x="152400" y="762000"/>
            <a:ext cx="8610600" cy="5842716"/>
          </a:xfrm>
        </p:spPr>
        <p:txBody>
          <a:bodyPr>
            <a:normAutofit/>
          </a:bodyPr>
          <a:lstStyle/>
          <a:p>
            <a:pPr>
              <a:lnSpc>
                <a:spcPct val="170000"/>
              </a:lnSpc>
            </a:pPr>
            <a:r>
              <a:rPr lang="en-US" dirty="0"/>
              <a:t>Blood Pressure regulation is a </a:t>
            </a:r>
            <a:r>
              <a:rPr lang="en-US" b="1" dirty="0">
                <a:solidFill>
                  <a:srgbClr val="C00000"/>
                </a:solidFill>
              </a:rPr>
              <a:t>negative feedback system.</a:t>
            </a:r>
          </a:p>
          <a:p>
            <a:pPr lvl="1">
              <a:lnSpc>
                <a:spcPct val="170000"/>
              </a:lnSpc>
            </a:pPr>
            <a:r>
              <a:rPr lang="en-US" dirty="0"/>
              <a:t>External or internal stimulus increases BP.</a:t>
            </a:r>
          </a:p>
          <a:p>
            <a:pPr lvl="1" eaLnBrk="1" hangingPunct="1">
              <a:lnSpc>
                <a:spcPct val="170000"/>
              </a:lnSpc>
            </a:pPr>
            <a:r>
              <a:rPr lang="en-US" dirty="0"/>
              <a:t>Baroreceptors (pressure sensitive </a:t>
            </a:r>
          </a:p>
          <a:p>
            <a:pPr lvl="1" eaLnBrk="1" hangingPunct="1">
              <a:lnSpc>
                <a:spcPct val="170000"/>
              </a:lnSpc>
              <a:buNone/>
            </a:pPr>
            <a:r>
              <a:rPr lang="en-US" dirty="0"/>
              <a:t>	receptors) detect higher BP and send a</a:t>
            </a:r>
          </a:p>
          <a:p>
            <a:pPr lvl="1" eaLnBrk="1" hangingPunct="1">
              <a:lnSpc>
                <a:spcPct val="170000"/>
              </a:lnSpc>
              <a:buNone/>
            </a:pPr>
            <a:r>
              <a:rPr lang="en-US" dirty="0"/>
              <a:t>	nerve impulse to the brain (interpretation).</a:t>
            </a:r>
          </a:p>
          <a:p>
            <a:pPr lvl="1">
              <a:lnSpc>
                <a:spcPct val="170000"/>
              </a:lnSpc>
            </a:pPr>
            <a:r>
              <a:rPr lang="en-US" dirty="0"/>
              <a:t>Responses sent via nerve impulses </a:t>
            </a:r>
          </a:p>
          <a:p>
            <a:pPr lvl="1">
              <a:lnSpc>
                <a:spcPct val="170000"/>
              </a:lnSpc>
              <a:buNone/>
            </a:pPr>
            <a:r>
              <a:rPr lang="en-US" dirty="0"/>
              <a:t>	to the heart and blood vessels cause the</a:t>
            </a:r>
          </a:p>
          <a:p>
            <a:pPr lvl="1">
              <a:lnSpc>
                <a:spcPct val="170000"/>
              </a:lnSpc>
              <a:buNone/>
            </a:pPr>
            <a:r>
              <a:rPr lang="en-US" dirty="0"/>
              <a:t>	BP  to drop (homeostasis is restored.)</a:t>
            </a:r>
          </a:p>
        </p:txBody>
      </p:sp>
      <p:sp>
        <p:nvSpPr>
          <p:cNvPr id="7" name="Rectangle 2"/>
          <p:cNvSpPr txBox="1">
            <a:spLocks noChangeArrowheads="1"/>
          </p:cNvSpPr>
          <p:nvPr/>
        </p:nvSpPr>
        <p:spPr>
          <a:xfrm>
            <a:off x="45720" y="189963"/>
            <a:ext cx="9067038" cy="79216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900" b="0" i="0" u="none" strike="noStrike" kern="1200" cap="none" spc="-100" normalizeH="0" baseline="0" noProof="0" dirty="0">
                <a:ln>
                  <a:noFill/>
                </a:ln>
                <a:solidFill>
                  <a:srgbClr val="C00000"/>
                </a:solidFill>
                <a:effectLst/>
                <a:uLnTx/>
                <a:uFillTx/>
                <a:latin typeface="Bookman Old Style" pitchFamily="18" charset="0"/>
                <a:ea typeface="+mj-ea"/>
                <a:cs typeface="+mj-cs"/>
              </a:rPr>
              <a:t>Feedback System</a:t>
            </a:r>
          </a:p>
        </p:txBody>
      </p:sp>
      <p:pic>
        <p:nvPicPr>
          <p:cNvPr id="5" name="Picture 4" descr="pap13_fig_01_03.jpg"/>
          <p:cNvPicPr>
            <a:picLocks noChangeAspect="1"/>
          </p:cNvPicPr>
          <p:nvPr/>
        </p:nvPicPr>
        <p:blipFill>
          <a:blip r:embed="rId2" cstate="print"/>
          <a:stretch>
            <a:fillRect/>
          </a:stretch>
        </p:blipFill>
        <p:spPr>
          <a:xfrm>
            <a:off x="6681343" y="1583326"/>
            <a:ext cx="2282142" cy="491841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defRPr/>
            </a:pPr>
            <a:r>
              <a:rPr lang="en-US" sz="3600" dirty="0"/>
              <a:t>Blood </a:t>
            </a:r>
            <a:r>
              <a:rPr lang="en-US" sz="3600" dirty="0">
                <a:solidFill>
                  <a:srgbClr val="C00000"/>
                </a:solidFill>
              </a:rPr>
              <a:t>Pressure Regulation</a:t>
            </a:r>
            <a:br>
              <a:rPr lang="en-US" sz="3600" dirty="0">
                <a:solidFill>
                  <a:srgbClr val="C00000"/>
                </a:solidFill>
              </a:rPr>
            </a:br>
            <a:r>
              <a:rPr lang="en-US" sz="2400" i="1" dirty="0">
                <a:solidFill>
                  <a:srgbClr val="C00000"/>
                </a:solidFill>
                <a:latin typeface="+mn-lt"/>
              </a:rPr>
              <a:t>Interactions Animation </a:t>
            </a:r>
          </a:p>
        </p:txBody>
      </p:sp>
      <p:sp>
        <p:nvSpPr>
          <p:cNvPr id="7172" name="Rectangle 3"/>
          <p:cNvSpPr>
            <a:spLocks noGrp="1" noChangeArrowheads="1"/>
          </p:cNvSpPr>
          <p:nvPr>
            <p:ph type="body" idx="1"/>
          </p:nvPr>
        </p:nvSpPr>
        <p:spPr/>
        <p:txBody>
          <a:bodyPr/>
          <a:lstStyle/>
          <a:p>
            <a:r>
              <a:rPr lang="en-US">
                <a:hlinkClick r:id="rId3"/>
              </a:rPr>
              <a:t>Negative Feedback Control of Blood Pressure</a:t>
            </a:r>
            <a:endParaRPr lang="en-US"/>
          </a:p>
        </p:txBody>
      </p:sp>
      <p:sp>
        <p:nvSpPr>
          <p:cNvPr id="7173" name="Text Box 4"/>
          <p:cNvSpPr txBox="1">
            <a:spLocks noChangeArrowheads="1"/>
          </p:cNvSpPr>
          <p:nvPr/>
        </p:nvSpPr>
        <p:spPr bwMode="auto">
          <a:xfrm>
            <a:off x="403225" y="5729288"/>
            <a:ext cx="8283575" cy="366712"/>
          </a:xfrm>
          <a:prstGeom prst="rect">
            <a:avLst/>
          </a:prstGeom>
          <a:noFill/>
          <a:ln w="9525">
            <a:noFill/>
            <a:miter lim="800000"/>
            <a:headEnd/>
            <a:tailEnd/>
          </a:ln>
        </p:spPr>
        <p:txBody>
          <a:bodyPr>
            <a:spAutoFit/>
          </a:bodyPr>
          <a:lstStyle/>
          <a:p>
            <a:pPr>
              <a:spcBef>
                <a:spcPct val="50000"/>
              </a:spcBef>
            </a:pPr>
            <a:r>
              <a:rPr lang="en-US" dirty="0"/>
              <a:t>You must be connected to the internet to run this animation.</a:t>
            </a:r>
          </a:p>
        </p:txBody>
      </p:sp>
      <p:pic>
        <p:nvPicPr>
          <p:cNvPr id="6" name="Picture 1"/>
          <p:cNvPicPr>
            <a:picLocks noChangeAspect="1" noChangeArrowheads="1"/>
          </p:cNvPicPr>
          <p:nvPr/>
        </p:nvPicPr>
        <p:blipFill>
          <a:blip r:embed="rId4" cstate="print"/>
          <a:srcRect/>
          <a:stretch>
            <a:fillRect/>
          </a:stretch>
        </p:blipFill>
        <p:spPr bwMode="auto">
          <a:xfrm>
            <a:off x="1454045" y="1923478"/>
            <a:ext cx="6406571" cy="3803152"/>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3"/>
          <p:cNvSpPr>
            <a:spLocks noGrp="1" noChangeArrowheads="1"/>
          </p:cNvSpPr>
          <p:nvPr>
            <p:ph type="body" idx="1"/>
          </p:nvPr>
        </p:nvSpPr>
        <p:spPr>
          <a:xfrm>
            <a:off x="164205" y="874689"/>
            <a:ext cx="6210823" cy="5867400"/>
          </a:xfrm>
        </p:spPr>
        <p:txBody>
          <a:bodyPr>
            <a:normAutofit fontScale="92500"/>
          </a:bodyPr>
          <a:lstStyle/>
          <a:p>
            <a:r>
              <a:rPr lang="en-US" dirty="0"/>
              <a:t>Childbirth is an example of a positive feedback system:</a:t>
            </a:r>
          </a:p>
          <a:p>
            <a:pPr lvl="1"/>
            <a:r>
              <a:rPr lang="en-US" dirty="0"/>
              <a:t>Uterine contractions cause vagina to open.</a:t>
            </a:r>
          </a:p>
          <a:p>
            <a:pPr lvl="1"/>
            <a:r>
              <a:rPr lang="en-US" dirty="0"/>
              <a:t>Stretch-sensitive receptors in cervix send </a:t>
            </a:r>
          </a:p>
          <a:p>
            <a:pPr lvl="1">
              <a:buNone/>
            </a:pPr>
            <a:r>
              <a:rPr lang="en-US" dirty="0"/>
              <a:t>	impulses to brain.</a:t>
            </a:r>
          </a:p>
          <a:p>
            <a:pPr lvl="1"/>
            <a:r>
              <a:rPr lang="en-US" dirty="0"/>
              <a:t>Oxytocin is released into the blood. </a:t>
            </a:r>
          </a:p>
          <a:p>
            <a:pPr lvl="1"/>
            <a:r>
              <a:rPr lang="en-US" dirty="0"/>
              <a:t>Contractions enhanced and baby pushes </a:t>
            </a:r>
          </a:p>
          <a:p>
            <a:pPr lvl="1">
              <a:buNone/>
            </a:pPr>
            <a:r>
              <a:rPr lang="en-US" dirty="0"/>
              <a:t>	farther down the uterus.</a:t>
            </a:r>
          </a:p>
          <a:p>
            <a:pPr lvl="1"/>
            <a:r>
              <a:rPr lang="en-US" dirty="0"/>
              <a:t>Cycle continues to the birth of the </a:t>
            </a:r>
          </a:p>
          <a:p>
            <a:pPr lvl="1">
              <a:buNone/>
            </a:pPr>
            <a:r>
              <a:rPr lang="en-US" dirty="0"/>
              <a:t>	baby (stretching stimulus ceases).</a:t>
            </a:r>
          </a:p>
        </p:txBody>
      </p:sp>
      <p:sp>
        <p:nvSpPr>
          <p:cNvPr id="8" name="Rectangle 2"/>
          <p:cNvSpPr>
            <a:spLocks noGrp="1" noChangeArrowheads="1"/>
          </p:cNvSpPr>
          <p:nvPr>
            <p:ph type="title"/>
          </p:nvPr>
        </p:nvSpPr>
        <p:spPr>
          <a:xfrm>
            <a:off x="45720" y="189963"/>
            <a:ext cx="9067038" cy="792162"/>
          </a:xfrm>
        </p:spPr>
        <p:txBody>
          <a:bodyPr/>
          <a:lstStyle/>
          <a:p>
            <a:pPr eaLnBrk="1" hangingPunct="1"/>
            <a:r>
              <a:rPr lang="en-US" dirty="0"/>
              <a:t>Feedback System</a:t>
            </a:r>
          </a:p>
        </p:txBody>
      </p:sp>
      <p:pic>
        <p:nvPicPr>
          <p:cNvPr id="5" name="Picture 4" descr="pap13_fig_01_04.jpg"/>
          <p:cNvPicPr>
            <a:picLocks noChangeAspect="1"/>
          </p:cNvPicPr>
          <p:nvPr/>
        </p:nvPicPr>
        <p:blipFill>
          <a:blip r:embed="rId2" cstate="print"/>
          <a:stretch>
            <a:fillRect/>
          </a:stretch>
        </p:blipFill>
        <p:spPr>
          <a:xfrm>
            <a:off x="6519520" y="1030813"/>
            <a:ext cx="2408642" cy="538846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90600" y="5867400"/>
            <a:ext cx="2590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30" name="TextBox 6"/>
          <p:cNvSpPr txBox="1">
            <a:spLocks noChangeArrowheads="1"/>
          </p:cNvSpPr>
          <p:nvPr/>
        </p:nvSpPr>
        <p:spPr bwMode="auto">
          <a:xfrm>
            <a:off x="224367" y="5550795"/>
            <a:ext cx="8695267" cy="786882"/>
          </a:xfrm>
          <a:prstGeom prst="rect">
            <a:avLst/>
          </a:prstGeom>
          <a:noFill/>
          <a:ln w="9525">
            <a:noFill/>
            <a:miter lim="800000"/>
            <a:headEnd/>
            <a:tailEnd/>
          </a:ln>
        </p:spPr>
        <p:txBody>
          <a:bodyPr wrap="square">
            <a:spAutoFit/>
          </a:bodyPr>
          <a:lstStyle/>
          <a:p>
            <a:pPr algn="ctr">
              <a:lnSpc>
                <a:spcPct val="114000"/>
              </a:lnSpc>
            </a:pPr>
            <a:r>
              <a:rPr lang="en-US" sz="2000" dirty="0">
                <a:latin typeface="Times New Roman"/>
                <a:cs typeface="Times New Roman"/>
              </a:rPr>
              <a:t>This </a:t>
            </a:r>
            <a:r>
              <a:rPr lang="en-US" sz="2000" i="1" dirty="0">
                <a:latin typeface="Times New Roman"/>
                <a:cs typeface="Times New Roman"/>
              </a:rPr>
              <a:t>structure</a:t>
            </a:r>
            <a:r>
              <a:rPr lang="en-US" sz="2000" dirty="0">
                <a:latin typeface="Times New Roman"/>
                <a:cs typeface="Times New Roman"/>
              </a:rPr>
              <a:t> is the kidney, which has the </a:t>
            </a:r>
            <a:r>
              <a:rPr lang="en-US" sz="2000" i="1" dirty="0">
                <a:latin typeface="Times New Roman"/>
                <a:cs typeface="Times New Roman"/>
              </a:rPr>
              <a:t>function</a:t>
            </a:r>
            <a:r>
              <a:rPr lang="en-US" sz="2000" dirty="0">
                <a:latin typeface="Times New Roman"/>
                <a:cs typeface="Times New Roman"/>
              </a:rPr>
              <a:t> of filtering blood and producing urine. Can you see how the function is determined by the structure, and vice versa?</a:t>
            </a:r>
          </a:p>
        </p:txBody>
      </p:sp>
      <p:sp>
        <p:nvSpPr>
          <p:cNvPr id="10" name="Rectangle 2"/>
          <p:cNvSpPr>
            <a:spLocks noGrp="1" noChangeArrowheads="1"/>
          </p:cNvSpPr>
          <p:nvPr>
            <p:ph type="title"/>
          </p:nvPr>
        </p:nvSpPr>
        <p:spPr>
          <a:xfrm>
            <a:off x="45720" y="228600"/>
            <a:ext cx="9067038" cy="792162"/>
          </a:xfrm>
        </p:spPr>
        <p:txBody>
          <a:bodyPr/>
          <a:lstStyle/>
          <a:p>
            <a:r>
              <a:rPr lang="en-US" dirty="0"/>
              <a:t>Anatomy and Physiology</a:t>
            </a:r>
          </a:p>
        </p:txBody>
      </p:sp>
      <p:sp>
        <p:nvSpPr>
          <p:cNvPr id="12" name="Rectangle 3"/>
          <p:cNvSpPr>
            <a:spLocks noGrp="1" noChangeArrowheads="1"/>
          </p:cNvSpPr>
          <p:nvPr>
            <p:ph idx="1"/>
          </p:nvPr>
        </p:nvSpPr>
        <p:spPr>
          <a:xfrm>
            <a:off x="191022" y="1056730"/>
            <a:ext cx="8686800" cy="747386"/>
          </a:xfrm>
        </p:spPr>
        <p:txBody>
          <a:bodyPr>
            <a:normAutofit/>
          </a:bodyPr>
          <a:lstStyle/>
          <a:p>
            <a:pPr eaLnBrk="1" hangingPunct="1">
              <a:lnSpc>
                <a:spcPct val="165000"/>
              </a:lnSpc>
            </a:pPr>
            <a:r>
              <a:rPr lang="en-US" b="1" dirty="0">
                <a:solidFill>
                  <a:srgbClr val="C00000"/>
                </a:solidFill>
              </a:rPr>
              <a:t>Structure mirrors function</a:t>
            </a:r>
            <a:endParaRPr lang="en-US" dirty="0"/>
          </a:p>
        </p:txBody>
      </p:sp>
      <p:pic>
        <p:nvPicPr>
          <p:cNvPr id="159746" name="Picture 2" descr="http://i1.ytimg.com/vi/3KoJ7n2xbB4/maxresdefault.jpg"/>
          <p:cNvPicPr>
            <a:picLocks noChangeAspect="1" noChangeArrowheads="1"/>
          </p:cNvPicPr>
          <p:nvPr/>
        </p:nvPicPr>
        <p:blipFill>
          <a:blip r:embed="rId3" cstate="print"/>
          <a:srcRect/>
          <a:stretch>
            <a:fillRect/>
          </a:stretch>
        </p:blipFill>
        <p:spPr bwMode="auto">
          <a:xfrm>
            <a:off x="1752599" y="2005640"/>
            <a:ext cx="5481955" cy="3085473"/>
          </a:xfrm>
          <a:prstGeom prst="rect">
            <a:avLst/>
          </a:prstGeom>
          <a:noFill/>
        </p:spPr>
      </p:pic>
      <p:sp>
        <p:nvSpPr>
          <p:cNvPr id="13" name="Rectangle 12"/>
          <p:cNvSpPr/>
          <p:nvPr/>
        </p:nvSpPr>
        <p:spPr>
          <a:xfrm>
            <a:off x="324519" y="4374874"/>
            <a:ext cx="1854801" cy="590931"/>
          </a:xfrm>
          <a:prstGeom prst="rect">
            <a:avLst/>
          </a:prstGeom>
        </p:spPr>
        <p:txBody>
          <a:bodyPr wrap="square">
            <a:spAutoFit/>
          </a:bodyPr>
          <a:lstStyle/>
          <a:p>
            <a:r>
              <a:rPr lang="en-US" sz="1800" b="1" i="1" dirty="0" err="1">
                <a:hlinkClick r:id="rId4"/>
              </a:rPr>
              <a:t>CrashCourse</a:t>
            </a:r>
            <a:r>
              <a:rPr lang="en-US" sz="1800" b="1" dirty="0">
                <a:hlinkClick r:id="rId4"/>
              </a:rPr>
              <a:t> - YouTube</a:t>
            </a:r>
            <a:endParaRPr lang="en-US" sz="1800" b="1" dirty="0"/>
          </a:p>
        </p:txBody>
      </p:sp>
      <p:pic>
        <p:nvPicPr>
          <p:cNvPr id="159758" name="Picture 14" descr="http://i1.ytimg.com/vi/WtrYotjYvtU/maxresdefault.jpg"/>
          <p:cNvPicPr>
            <a:picLocks noChangeAspect="1" noChangeArrowheads="1"/>
          </p:cNvPicPr>
          <p:nvPr/>
        </p:nvPicPr>
        <p:blipFill>
          <a:blip r:embed="rId5" cstate="print"/>
          <a:srcRect/>
          <a:stretch>
            <a:fillRect/>
          </a:stretch>
        </p:blipFill>
        <p:spPr bwMode="auto">
          <a:xfrm>
            <a:off x="274320" y="3224213"/>
            <a:ext cx="1988460" cy="11191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9758"/>
                                        </p:tgtEl>
                                        <p:attrNameLst>
                                          <p:attrName>style.visibility</p:attrName>
                                        </p:attrNameLst>
                                      </p:cBhvr>
                                      <p:to>
                                        <p:strVal val="visible"/>
                                      </p:to>
                                    </p:set>
                                    <p:animEffect transition="in" filter="fade">
                                      <p:cBhvr>
                                        <p:cTn id="10" dur="2000"/>
                                        <p:tgtEl>
                                          <p:spTgt spid="159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defRPr/>
            </a:pPr>
            <a:r>
              <a:rPr lang="en-US" sz="3600" dirty="0"/>
              <a:t>Positive Feedback – Labor</a:t>
            </a:r>
            <a:br>
              <a:rPr lang="en-US" sz="3600" dirty="0"/>
            </a:br>
            <a:r>
              <a:rPr lang="en-US" sz="2400" i="1" dirty="0">
                <a:latin typeface="+mn-lt"/>
              </a:rPr>
              <a:t>Interactions Animation</a:t>
            </a:r>
            <a:br>
              <a:rPr lang="en-US" sz="3600" dirty="0"/>
            </a:br>
            <a:endParaRPr lang="en-US" sz="3600" dirty="0"/>
          </a:p>
        </p:txBody>
      </p:sp>
      <p:sp>
        <p:nvSpPr>
          <p:cNvPr id="8196" name="Rectangle 3"/>
          <p:cNvSpPr>
            <a:spLocks noGrp="1" noChangeArrowheads="1"/>
          </p:cNvSpPr>
          <p:nvPr>
            <p:ph type="body" idx="1"/>
          </p:nvPr>
        </p:nvSpPr>
        <p:spPr/>
        <p:txBody>
          <a:bodyPr/>
          <a:lstStyle/>
          <a:p>
            <a:r>
              <a:rPr lang="en-US" dirty="0">
                <a:hlinkClick r:id="rId3"/>
              </a:rPr>
              <a:t>Positive Feedback Control of Labor</a:t>
            </a:r>
            <a:endParaRPr lang="en-US" dirty="0"/>
          </a:p>
        </p:txBody>
      </p:sp>
      <p:sp>
        <p:nvSpPr>
          <p:cNvPr id="8197" name="Text Box 4"/>
          <p:cNvSpPr txBox="1">
            <a:spLocks noChangeArrowheads="1"/>
          </p:cNvSpPr>
          <p:nvPr/>
        </p:nvSpPr>
        <p:spPr bwMode="auto">
          <a:xfrm>
            <a:off x="403225" y="5729288"/>
            <a:ext cx="8283575" cy="366712"/>
          </a:xfrm>
          <a:prstGeom prst="rect">
            <a:avLst/>
          </a:prstGeom>
          <a:noFill/>
          <a:ln w="9525">
            <a:noFill/>
            <a:miter lim="800000"/>
            <a:headEnd/>
            <a:tailEnd/>
          </a:ln>
        </p:spPr>
        <p:txBody>
          <a:bodyPr>
            <a:spAutoFit/>
          </a:bodyPr>
          <a:lstStyle/>
          <a:p>
            <a:pPr>
              <a:spcBef>
                <a:spcPct val="50000"/>
              </a:spcBef>
            </a:pPr>
            <a:r>
              <a:rPr lang="en-US" dirty="0"/>
              <a:t>You must be connected to the internet to run this animation.</a:t>
            </a:r>
          </a:p>
        </p:txBody>
      </p:sp>
      <p:pic>
        <p:nvPicPr>
          <p:cNvPr id="6" name="Picture 2"/>
          <p:cNvPicPr>
            <a:picLocks noChangeAspect="1" noChangeArrowheads="1"/>
          </p:cNvPicPr>
          <p:nvPr/>
        </p:nvPicPr>
        <p:blipFill>
          <a:blip r:embed="rId4" cstate="print"/>
          <a:srcRect/>
          <a:stretch>
            <a:fillRect/>
          </a:stretch>
        </p:blipFill>
        <p:spPr bwMode="auto">
          <a:xfrm>
            <a:off x="1594407" y="1858778"/>
            <a:ext cx="6163524" cy="3863611"/>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p:cNvSpPr>
            <a:spLocks noGrp="1" noChangeArrowheads="1"/>
          </p:cNvSpPr>
          <p:nvPr>
            <p:ph type="title"/>
          </p:nvPr>
        </p:nvSpPr>
        <p:spPr/>
        <p:txBody>
          <a:bodyPr/>
          <a:lstStyle/>
          <a:p>
            <a:pPr eaLnBrk="1" hangingPunct="1"/>
            <a:r>
              <a:rPr lang="en-US" sz="3800" dirty="0"/>
              <a:t>Clinical Connection</a:t>
            </a:r>
          </a:p>
        </p:txBody>
      </p:sp>
      <p:sp>
        <p:nvSpPr>
          <p:cNvPr id="43013" name="Rectangle 3"/>
          <p:cNvSpPr>
            <a:spLocks noGrp="1" noChangeArrowheads="1"/>
          </p:cNvSpPr>
          <p:nvPr>
            <p:ph type="body" idx="1"/>
          </p:nvPr>
        </p:nvSpPr>
        <p:spPr>
          <a:xfrm>
            <a:off x="279042" y="913326"/>
            <a:ext cx="8606790" cy="5588358"/>
          </a:xfrm>
        </p:spPr>
        <p:txBody>
          <a:bodyPr>
            <a:normAutofit lnSpcReduction="10000"/>
          </a:bodyPr>
          <a:lstStyle/>
          <a:p>
            <a:pPr>
              <a:lnSpc>
                <a:spcPct val="165000"/>
              </a:lnSpc>
            </a:pPr>
            <a:r>
              <a:rPr lang="en-US" dirty="0"/>
              <a:t>Diagnosis of Disease is done by assessing:</a:t>
            </a:r>
          </a:p>
          <a:p>
            <a:pPr lvl="1" eaLnBrk="1" hangingPunct="1">
              <a:lnSpc>
                <a:spcPct val="165000"/>
              </a:lnSpc>
            </a:pPr>
            <a:r>
              <a:rPr lang="en-US" dirty="0"/>
              <a:t>Signs and symptoms…(a word about this on the next slide)</a:t>
            </a:r>
          </a:p>
          <a:p>
            <a:pPr lvl="1" eaLnBrk="1" hangingPunct="1">
              <a:lnSpc>
                <a:spcPct val="165000"/>
              </a:lnSpc>
            </a:pPr>
            <a:r>
              <a:rPr lang="en-US" dirty="0"/>
              <a:t>Medical history</a:t>
            </a:r>
          </a:p>
          <a:p>
            <a:pPr lvl="2" eaLnBrk="1" hangingPunct="1">
              <a:lnSpc>
                <a:spcPct val="165000"/>
              </a:lnSpc>
            </a:pPr>
            <a:r>
              <a:rPr lang="en-US" dirty="0"/>
              <a:t>Collecting information about event</a:t>
            </a:r>
          </a:p>
          <a:p>
            <a:pPr lvl="2" eaLnBrk="1" hangingPunct="1">
              <a:lnSpc>
                <a:spcPct val="165000"/>
              </a:lnSpc>
            </a:pPr>
            <a:r>
              <a:rPr lang="en-US" dirty="0"/>
              <a:t>Present illnesses and past medical problems</a:t>
            </a:r>
          </a:p>
          <a:p>
            <a:pPr lvl="1" eaLnBrk="1" hangingPunct="1">
              <a:lnSpc>
                <a:spcPct val="165000"/>
              </a:lnSpc>
            </a:pPr>
            <a:r>
              <a:rPr lang="en-US" dirty="0"/>
              <a:t>Physical examination:</a:t>
            </a:r>
          </a:p>
          <a:p>
            <a:pPr lvl="2" eaLnBrk="1" hangingPunct="1">
              <a:lnSpc>
                <a:spcPct val="165000"/>
              </a:lnSpc>
            </a:pPr>
            <a:r>
              <a:rPr lang="en-US" dirty="0"/>
              <a:t>Orderly evaluation of the body and its function</a:t>
            </a:r>
          </a:p>
          <a:p>
            <a:pPr lvl="2" eaLnBrk="1" hangingPunct="1">
              <a:lnSpc>
                <a:spcPct val="165000"/>
              </a:lnSpc>
            </a:pPr>
            <a:r>
              <a:rPr lang="en-US" dirty="0"/>
              <a:t>Noninvasive techniques and other vital signs (pulse)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p:cNvSpPr>
            <a:spLocks noGrp="1" noChangeArrowheads="1"/>
          </p:cNvSpPr>
          <p:nvPr>
            <p:ph type="title"/>
          </p:nvPr>
        </p:nvSpPr>
        <p:spPr/>
        <p:txBody>
          <a:bodyPr/>
          <a:lstStyle/>
          <a:p>
            <a:pPr eaLnBrk="1" hangingPunct="1"/>
            <a:r>
              <a:rPr lang="en-US" sz="3800" dirty="0"/>
              <a:t>Clinical Connection</a:t>
            </a:r>
          </a:p>
        </p:txBody>
      </p:sp>
      <p:sp>
        <p:nvSpPr>
          <p:cNvPr id="43013" name="Rectangle 3"/>
          <p:cNvSpPr>
            <a:spLocks noGrp="1" noChangeArrowheads="1"/>
          </p:cNvSpPr>
          <p:nvPr>
            <p:ph type="body" idx="1"/>
          </p:nvPr>
        </p:nvSpPr>
        <p:spPr>
          <a:xfrm>
            <a:off x="87682" y="775540"/>
            <a:ext cx="8931058" cy="5588358"/>
          </a:xfrm>
        </p:spPr>
        <p:txBody>
          <a:bodyPr>
            <a:normAutofit/>
          </a:bodyPr>
          <a:lstStyle/>
          <a:p>
            <a:pPr>
              <a:lnSpc>
                <a:spcPct val="165000"/>
              </a:lnSpc>
            </a:pPr>
            <a:r>
              <a:rPr lang="en-US" sz="2400" dirty="0"/>
              <a:t>Diagnosis of Disease is done by assessing:</a:t>
            </a:r>
          </a:p>
          <a:p>
            <a:pPr lvl="1" eaLnBrk="1" hangingPunct="1">
              <a:lnSpc>
                <a:spcPct val="165000"/>
              </a:lnSpc>
            </a:pPr>
            <a:r>
              <a:rPr lang="en-US" sz="2400" dirty="0"/>
              <a:t>Signs and symptoms</a:t>
            </a:r>
          </a:p>
          <a:p>
            <a:pPr marL="411163" lvl="1" indent="0">
              <a:lnSpc>
                <a:spcPct val="165000"/>
              </a:lnSpc>
              <a:buNone/>
            </a:pPr>
            <a:r>
              <a:rPr lang="en-US" sz="2000" dirty="0"/>
              <a:t>1. </a:t>
            </a:r>
            <a:r>
              <a:rPr lang="en-US" sz="2000" b="1" dirty="0"/>
              <a:t>Signs</a:t>
            </a:r>
            <a:r>
              <a:rPr lang="en-US" sz="2000" dirty="0"/>
              <a:t> are what a doctor sees, </a:t>
            </a:r>
            <a:r>
              <a:rPr lang="en-US" sz="2000" b="1" dirty="0"/>
              <a:t>symptoms</a:t>
            </a:r>
            <a:r>
              <a:rPr lang="en-US" sz="2000" dirty="0"/>
              <a:t> are what a patient experiences.</a:t>
            </a:r>
          </a:p>
          <a:p>
            <a:pPr marL="411163" lvl="1" indent="0">
              <a:lnSpc>
                <a:spcPct val="165000"/>
              </a:lnSpc>
              <a:buNone/>
            </a:pPr>
            <a:r>
              <a:rPr lang="en-US" sz="2000" dirty="0"/>
              <a:t>2. While signs are the physical manifestation of injury, illness or disease, symptoms can be described as what a patient experience about the injury, illness or disease.</a:t>
            </a:r>
          </a:p>
          <a:p>
            <a:pPr marL="411163" lvl="1" indent="0">
              <a:lnSpc>
                <a:spcPct val="165000"/>
              </a:lnSpc>
              <a:buNone/>
            </a:pPr>
            <a:r>
              <a:rPr lang="en-US" sz="2000" dirty="0"/>
              <a:t>3. Signs are objective (and can be measured). Symptoms on the other hand are subjective.</a:t>
            </a:r>
          </a:p>
          <a:p>
            <a:pPr marL="411163" lvl="1" indent="0">
              <a:lnSpc>
                <a:spcPct val="165000"/>
              </a:lnSpc>
              <a:buNone/>
            </a:pPr>
            <a:endParaRPr lang="en-US" sz="2400" dirty="0"/>
          </a:p>
          <a:p>
            <a:pPr marL="411163" lvl="1" indent="0" eaLnBrk="1" hangingPunct="1">
              <a:lnSpc>
                <a:spcPct val="165000"/>
              </a:lnSpc>
              <a:buNone/>
            </a:pP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2538" y="4647156"/>
            <a:ext cx="2951622" cy="2005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ular Callout 1"/>
          <p:cNvSpPr/>
          <p:nvPr/>
        </p:nvSpPr>
        <p:spPr>
          <a:xfrm>
            <a:off x="307128" y="5187582"/>
            <a:ext cx="1873365" cy="612648"/>
          </a:xfrm>
          <a:prstGeom prst="wedgeRoundRectCallout">
            <a:avLst>
              <a:gd name="adj1" fmla="val 107431"/>
              <a:gd name="adj2" fmla="val 6195"/>
              <a:gd name="adj3" fmla="val 16667"/>
            </a:avLst>
          </a:prstGeom>
          <a:solidFill>
            <a:schemeClr val="accent6">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headache…</a:t>
            </a:r>
          </a:p>
        </p:txBody>
      </p:sp>
      <p:sp>
        <p:nvSpPr>
          <p:cNvPr id="8" name="Rounded Rectangular Callout 7"/>
          <p:cNvSpPr/>
          <p:nvPr/>
        </p:nvSpPr>
        <p:spPr>
          <a:xfrm>
            <a:off x="5849213" y="5187582"/>
            <a:ext cx="1615456" cy="612648"/>
          </a:xfrm>
          <a:prstGeom prst="wedgeRoundRectCallout">
            <a:avLst>
              <a:gd name="adj1" fmla="val -105297"/>
              <a:gd name="adj2" fmla="val 135357"/>
              <a:gd name="adj3" fmla="val 16667"/>
            </a:avLst>
          </a:prstGeom>
          <a:solidFill>
            <a:srgbClr val="0070C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fever…</a:t>
            </a:r>
          </a:p>
        </p:txBody>
      </p:sp>
    </p:spTree>
    <p:extLst>
      <p:ext uri="{BB962C8B-B14F-4D97-AF65-F5344CB8AC3E}">
        <p14:creationId xmlns:p14="http://schemas.microsoft.com/office/powerpoint/2010/main" val="418624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117144"/>
            <a:ext cx="9144000" cy="914400"/>
          </a:xfrm>
        </p:spPr>
        <p:txBody>
          <a:bodyPr/>
          <a:lstStyle/>
          <a:p>
            <a:pPr eaLnBrk="1" hangingPunct="1">
              <a:defRPr/>
            </a:pPr>
            <a:r>
              <a:rPr lang="en-US" dirty="0"/>
              <a:t>Organ Systems of the Body</a:t>
            </a:r>
          </a:p>
        </p:txBody>
      </p:sp>
      <p:sp>
        <p:nvSpPr>
          <p:cNvPr id="14339" name="Rectangle 3"/>
          <p:cNvSpPr>
            <a:spLocks noGrp="1" noChangeArrowheads="1"/>
          </p:cNvSpPr>
          <p:nvPr>
            <p:ph type="body" idx="1"/>
          </p:nvPr>
        </p:nvSpPr>
        <p:spPr>
          <a:xfrm>
            <a:off x="304800" y="1000963"/>
            <a:ext cx="5147733" cy="4800600"/>
          </a:xfrm>
        </p:spPr>
        <p:txBody>
          <a:bodyPr>
            <a:normAutofit fontScale="92500"/>
          </a:bodyPr>
          <a:lstStyle/>
          <a:p>
            <a:pPr>
              <a:lnSpc>
                <a:spcPct val="175000"/>
              </a:lnSpc>
            </a:pPr>
            <a:r>
              <a:rPr lang="en-US" b="1" dirty="0">
                <a:solidFill>
                  <a:srgbClr val="C00000"/>
                </a:solidFill>
              </a:rPr>
              <a:t>Integumentary System (Chapter 5) </a:t>
            </a:r>
            <a:r>
              <a:rPr lang="en-US" sz="2600" dirty="0"/>
              <a:t>consists of the skin and related structures (hair, nails, and glands).</a:t>
            </a:r>
          </a:p>
          <a:p>
            <a:pPr lvl="1" eaLnBrk="1" hangingPunct="1">
              <a:lnSpc>
                <a:spcPct val="175000"/>
              </a:lnSpc>
            </a:pPr>
            <a:r>
              <a:rPr lang="en-US" sz="2600" dirty="0"/>
              <a:t>Protects body, regulates temperature, and eliminates wastes through sweat and other secretions</a:t>
            </a:r>
          </a:p>
        </p:txBody>
      </p:sp>
      <p:pic>
        <p:nvPicPr>
          <p:cNvPr id="7" name="Picture 6" descr="pap13_tabfig_01_02_01.jpg"/>
          <p:cNvPicPr>
            <a:picLocks noChangeAspect="1"/>
          </p:cNvPicPr>
          <p:nvPr/>
        </p:nvPicPr>
        <p:blipFill>
          <a:blip r:embed="rId3" cstate="print"/>
          <a:stretch>
            <a:fillRect/>
          </a:stretch>
        </p:blipFill>
        <p:spPr>
          <a:xfrm>
            <a:off x="5526022" y="1284549"/>
            <a:ext cx="3374910" cy="5306462"/>
          </a:xfrm>
          <a:prstGeom prst="rect">
            <a:avLst/>
          </a:prstGeom>
        </p:spPr>
      </p:pic>
      <p:pic>
        <p:nvPicPr>
          <p:cNvPr id="107522"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971223" y="2342198"/>
            <a:ext cx="1174150" cy="2062162"/>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228600" y="762000"/>
            <a:ext cx="8458200" cy="4800600"/>
          </a:xfrm>
        </p:spPr>
        <p:txBody>
          <a:bodyPr>
            <a:normAutofit/>
          </a:bodyPr>
          <a:lstStyle/>
          <a:p>
            <a:pPr>
              <a:lnSpc>
                <a:spcPct val="165000"/>
              </a:lnSpc>
            </a:pPr>
            <a:r>
              <a:rPr lang="en-US" b="1" dirty="0">
                <a:solidFill>
                  <a:srgbClr val="C00000"/>
                </a:solidFill>
              </a:rPr>
              <a:t>Skeletal</a:t>
            </a:r>
            <a:r>
              <a:rPr lang="en-US" b="1" dirty="0">
                <a:solidFill>
                  <a:srgbClr val="812B56"/>
                </a:solidFill>
              </a:rPr>
              <a:t>  </a:t>
            </a:r>
            <a:r>
              <a:rPr lang="en-US" b="1" dirty="0">
                <a:solidFill>
                  <a:srgbClr val="C00000"/>
                </a:solidFill>
              </a:rPr>
              <a:t>System</a:t>
            </a:r>
            <a:r>
              <a:rPr lang="en-US" b="1" dirty="0">
                <a:solidFill>
                  <a:srgbClr val="812B56"/>
                </a:solidFill>
              </a:rPr>
              <a:t> </a:t>
            </a:r>
            <a:r>
              <a:rPr lang="en-US" b="1" dirty="0">
                <a:solidFill>
                  <a:srgbClr val="C00000"/>
                </a:solidFill>
              </a:rPr>
              <a:t>(Chapters 6-9) </a:t>
            </a:r>
            <a:r>
              <a:rPr lang="en-US" dirty="0"/>
              <a:t>consists of the bones and joints.</a:t>
            </a:r>
            <a:endParaRPr lang="en-US" sz="2600" dirty="0"/>
          </a:p>
          <a:p>
            <a:pPr lvl="1" eaLnBrk="1" hangingPunct="1">
              <a:lnSpc>
                <a:spcPct val="165000"/>
              </a:lnSpc>
            </a:pPr>
            <a:r>
              <a:rPr lang="en-US" sz="2600" dirty="0"/>
              <a:t>Provides protection and support </a:t>
            </a:r>
          </a:p>
          <a:p>
            <a:pPr lvl="1" eaLnBrk="1" hangingPunct="1">
              <a:lnSpc>
                <a:spcPct val="165000"/>
              </a:lnSpc>
            </a:pPr>
            <a:r>
              <a:rPr lang="en-US" sz="2600" dirty="0"/>
              <a:t>Houses cells that will </a:t>
            </a:r>
          </a:p>
          <a:p>
            <a:pPr lvl="1" eaLnBrk="1" hangingPunct="1">
              <a:lnSpc>
                <a:spcPct val="165000"/>
              </a:lnSpc>
              <a:buNone/>
            </a:pPr>
            <a:r>
              <a:rPr lang="en-US" dirty="0"/>
              <a:t>	</a:t>
            </a:r>
            <a:r>
              <a:rPr lang="en-US" sz="2600" dirty="0"/>
              <a:t>become </a:t>
            </a:r>
            <a:r>
              <a:rPr lang="en-US" dirty="0"/>
              <a:t>red </a:t>
            </a:r>
            <a:r>
              <a:rPr lang="en-US" sz="2600" dirty="0"/>
              <a:t>blood cells, </a:t>
            </a:r>
          </a:p>
          <a:p>
            <a:pPr lvl="1" eaLnBrk="1" hangingPunct="1">
              <a:lnSpc>
                <a:spcPct val="165000"/>
              </a:lnSpc>
              <a:buNone/>
            </a:pPr>
            <a:r>
              <a:rPr lang="en-US" dirty="0"/>
              <a:t>	</a:t>
            </a:r>
            <a:r>
              <a:rPr lang="en-US" sz="2600" dirty="0"/>
              <a:t>white blood </a:t>
            </a:r>
            <a:r>
              <a:rPr lang="en-US" dirty="0"/>
              <a:t>cells, and </a:t>
            </a:r>
          </a:p>
          <a:p>
            <a:pPr lvl="1" eaLnBrk="1" hangingPunct="1">
              <a:lnSpc>
                <a:spcPct val="165000"/>
              </a:lnSpc>
              <a:buNone/>
            </a:pPr>
            <a:r>
              <a:rPr lang="en-US" dirty="0"/>
              <a:t>	platelets</a:t>
            </a:r>
            <a:r>
              <a:rPr lang="en-US" sz="2600" dirty="0"/>
              <a:t> </a:t>
            </a:r>
          </a:p>
        </p:txBody>
      </p:sp>
      <p:sp>
        <p:nvSpPr>
          <p:cNvPr id="9" name="Rectangle 2"/>
          <p:cNvSpPr>
            <a:spLocks noGrp="1" noChangeArrowheads="1"/>
          </p:cNvSpPr>
          <p:nvPr>
            <p:ph type="title"/>
          </p:nvPr>
        </p:nvSpPr>
        <p:spPr>
          <a:xfrm>
            <a:off x="0" y="117144"/>
            <a:ext cx="9144000" cy="914400"/>
          </a:xfrm>
        </p:spPr>
        <p:txBody>
          <a:bodyPr/>
          <a:lstStyle/>
          <a:p>
            <a:pPr eaLnBrk="1" hangingPunct="1">
              <a:defRPr/>
            </a:pPr>
            <a:r>
              <a:rPr lang="en-US" dirty="0"/>
              <a:t>Organ Systems of the Body</a:t>
            </a:r>
          </a:p>
        </p:txBody>
      </p:sp>
      <p:pic>
        <p:nvPicPr>
          <p:cNvPr id="7" name="Picture 6" descr="pap13_tabfig_01_02_02.jpg"/>
          <p:cNvPicPr>
            <a:picLocks noChangeAspect="1"/>
          </p:cNvPicPr>
          <p:nvPr/>
        </p:nvPicPr>
        <p:blipFill>
          <a:blip r:embed="rId3" cstate="print"/>
          <a:stretch>
            <a:fillRect/>
          </a:stretch>
        </p:blipFill>
        <p:spPr>
          <a:xfrm>
            <a:off x="5500831" y="1559791"/>
            <a:ext cx="3411409" cy="4958443"/>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255690" y="834561"/>
            <a:ext cx="8319868" cy="6022148"/>
          </a:xfrm>
        </p:spPr>
        <p:txBody>
          <a:bodyPr>
            <a:normAutofit/>
          </a:bodyPr>
          <a:lstStyle/>
          <a:p>
            <a:r>
              <a:rPr lang="en-US" b="1" dirty="0">
                <a:solidFill>
                  <a:srgbClr val="C00000"/>
                </a:solidFill>
              </a:rPr>
              <a:t>Muscular System (Chapters 10-11) </a:t>
            </a:r>
            <a:r>
              <a:rPr lang="en-US" dirty="0"/>
              <a:t>consists of the named skeletal muscles, as well as </a:t>
            </a:r>
          </a:p>
          <a:p>
            <a:pPr>
              <a:buNone/>
            </a:pPr>
            <a:r>
              <a:rPr lang="en-US" dirty="0"/>
              <a:t>	smooth muscle and cardiac muscle.</a:t>
            </a:r>
            <a:endParaRPr lang="en-US" b="1" dirty="0">
              <a:solidFill>
                <a:srgbClr val="C00000"/>
              </a:solidFill>
            </a:endParaRPr>
          </a:p>
          <a:p>
            <a:pPr lvl="1"/>
            <a:r>
              <a:rPr lang="en-US" dirty="0"/>
              <a:t>Participates with the skeletal </a:t>
            </a:r>
          </a:p>
          <a:p>
            <a:pPr lvl="1">
              <a:buNone/>
            </a:pPr>
            <a:r>
              <a:rPr lang="en-US" dirty="0"/>
              <a:t>	system to facilitate movement </a:t>
            </a:r>
          </a:p>
          <a:p>
            <a:pPr lvl="1">
              <a:buNone/>
            </a:pPr>
            <a:r>
              <a:rPr lang="en-US" dirty="0"/>
              <a:t>	and maintain posture</a:t>
            </a:r>
          </a:p>
          <a:p>
            <a:pPr lvl="1"/>
            <a:r>
              <a:rPr lang="en-US" dirty="0"/>
              <a:t>Generates the heat necessary </a:t>
            </a:r>
          </a:p>
          <a:p>
            <a:pPr lvl="1">
              <a:buNone/>
            </a:pPr>
            <a:r>
              <a:rPr lang="en-US" dirty="0"/>
              <a:t>	for warm-blooded organisms to</a:t>
            </a:r>
          </a:p>
          <a:p>
            <a:pPr lvl="1">
              <a:buNone/>
            </a:pPr>
            <a:r>
              <a:rPr lang="en-US" dirty="0"/>
              <a:t>	maintain a constant body temp.</a:t>
            </a:r>
          </a:p>
        </p:txBody>
      </p:sp>
      <p:sp>
        <p:nvSpPr>
          <p:cNvPr id="7" name="Rectangle 2"/>
          <p:cNvSpPr>
            <a:spLocks noGrp="1" noChangeArrowheads="1"/>
          </p:cNvSpPr>
          <p:nvPr>
            <p:ph type="title"/>
          </p:nvPr>
        </p:nvSpPr>
        <p:spPr>
          <a:xfrm>
            <a:off x="0" y="117144"/>
            <a:ext cx="9144000" cy="914400"/>
          </a:xfrm>
        </p:spPr>
        <p:txBody>
          <a:bodyPr/>
          <a:lstStyle/>
          <a:p>
            <a:pPr eaLnBrk="1" hangingPunct="1">
              <a:defRPr/>
            </a:pPr>
            <a:r>
              <a:rPr lang="en-US" dirty="0"/>
              <a:t>Organ Systems of the Body</a:t>
            </a:r>
          </a:p>
        </p:txBody>
      </p:sp>
      <p:pic>
        <p:nvPicPr>
          <p:cNvPr id="6" name="Picture 5" descr="pap13_tabfig_01_02_03.jpg"/>
          <p:cNvPicPr>
            <a:picLocks noChangeAspect="1"/>
          </p:cNvPicPr>
          <p:nvPr/>
        </p:nvPicPr>
        <p:blipFill>
          <a:blip r:embed="rId3" cstate="print"/>
          <a:stretch>
            <a:fillRect/>
          </a:stretch>
        </p:blipFill>
        <p:spPr>
          <a:xfrm>
            <a:off x="5739999" y="1606598"/>
            <a:ext cx="2873538" cy="4870403"/>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291152" y="838200"/>
            <a:ext cx="8839200" cy="5486400"/>
          </a:xfrm>
        </p:spPr>
        <p:txBody>
          <a:bodyPr/>
          <a:lstStyle/>
          <a:p>
            <a:pPr eaLnBrk="1" hangingPunct="1">
              <a:lnSpc>
                <a:spcPct val="170000"/>
              </a:lnSpc>
            </a:pPr>
            <a:r>
              <a:rPr lang="en-US" b="1" dirty="0">
                <a:solidFill>
                  <a:srgbClr val="C00000"/>
                </a:solidFill>
              </a:rPr>
              <a:t>Nervous System (Chapters 12-17) </a:t>
            </a:r>
            <a:r>
              <a:rPr lang="en-US" dirty="0"/>
              <a:t>consists of the brain, spinal cord, nerves, and sensory </a:t>
            </a:r>
          </a:p>
          <a:p>
            <a:pPr eaLnBrk="1" hangingPunct="1">
              <a:lnSpc>
                <a:spcPct val="170000"/>
              </a:lnSpc>
              <a:buNone/>
            </a:pPr>
            <a:r>
              <a:rPr lang="en-US" dirty="0"/>
              <a:t>	organs).</a:t>
            </a:r>
          </a:p>
          <a:p>
            <a:pPr lvl="1" eaLnBrk="1" hangingPunct="1">
              <a:lnSpc>
                <a:spcPct val="170000"/>
              </a:lnSpc>
            </a:pPr>
            <a:r>
              <a:rPr lang="en-US" dirty="0"/>
              <a:t>Senses and responds to body </a:t>
            </a:r>
          </a:p>
          <a:p>
            <a:pPr lvl="1" eaLnBrk="1" hangingPunct="1">
              <a:lnSpc>
                <a:spcPct val="170000"/>
              </a:lnSpc>
              <a:buNone/>
            </a:pPr>
            <a:r>
              <a:rPr lang="en-US" dirty="0"/>
              <a:t>	conditions through </a:t>
            </a:r>
          </a:p>
          <a:p>
            <a:pPr lvl="1" eaLnBrk="1" hangingPunct="1">
              <a:lnSpc>
                <a:spcPct val="170000"/>
              </a:lnSpc>
              <a:buFont typeface="Wingdings" pitchFamily="2" charset="2"/>
              <a:buNone/>
            </a:pPr>
            <a:r>
              <a:rPr lang="en-US" dirty="0"/>
              <a:t>	nerve impulses</a:t>
            </a:r>
          </a:p>
        </p:txBody>
      </p:sp>
      <p:sp>
        <p:nvSpPr>
          <p:cNvPr id="7" name="Rectangle 2"/>
          <p:cNvSpPr>
            <a:spLocks noGrp="1" noChangeArrowheads="1"/>
          </p:cNvSpPr>
          <p:nvPr>
            <p:ph type="title"/>
          </p:nvPr>
        </p:nvSpPr>
        <p:spPr>
          <a:xfrm>
            <a:off x="0" y="117144"/>
            <a:ext cx="9144000" cy="914400"/>
          </a:xfrm>
        </p:spPr>
        <p:txBody>
          <a:bodyPr/>
          <a:lstStyle/>
          <a:p>
            <a:pPr eaLnBrk="1" hangingPunct="1">
              <a:defRPr/>
            </a:pPr>
            <a:r>
              <a:rPr lang="en-US" dirty="0"/>
              <a:t>Organ Systems of the Body</a:t>
            </a:r>
          </a:p>
        </p:txBody>
      </p:sp>
      <p:pic>
        <p:nvPicPr>
          <p:cNvPr id="6" name="Picture 5" descr="pap13_tabfig_01_02_04.jpg"/>
          <p:cNvPicPr>
            <a:picLocks noChangeAspect="1"/>
          </p:cNvPicPr>
          <p:nvPr/>
        </p:nvPicPr>
        <p:blipFill>
          <a:blip r:embed="rId3" cstate="print"/>
          <a:stretch>
            <a:fillRect/>
          </a:stretch>
        </p:blipFill>
        <p:spPr>
          <a:xfrm>
            <a:off x="5930251" y="1657548"/>
            <a:ext cx="2729000" cy="4881931"/>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p13_tabfig_01_02_05.jpg"/>
          <p:cNvPicPr>
            <a:picLocks noChangeAspect="1"/>
          </p:cNvPicPr>
          <p:nvPr/>
        </p:nvPicPr>
        <p:blipFill>
          <a:blip r:embed="rId3" cstate="print"/>
          <a:stretch>
            <a:fillRect/>
          </a:stretch>
        </p:blipFill>
        <p:spPr>
          <a:xfrm>
            <a:off x="4611003" y="1764754"/>
            <a:ext cx="4322069" cy="4728741"/>
          </a:xfrm>
          <a:prstGeom prst="rect">
            <a:avLst/>
          </a:prstGeom>
        </p:spPr>
      </p:pic>
      <p:sp>
        <p:nvSpPr>
          <p:cNvPr id="15362" name="Rectangle 3"/>
          <p:cNvSpPr>
            <a:spLocks noGrp="1" noChangeArrowheads="1"/>
          </p:cNvSpPr>
          <p:nvPr>
            <p:ph type="body" idx="1"/>
          </p:nvPr>
        </p:nvSpPr>
        <p:spPr>
          <a:xfrm>
            <a:off x="291152" y="838200"/>
            <a:ext cx="8471848" cy="5486400"/>
          </a:xfrm>
        </p:spPr>
        <p:txBody>
          <a:bodyPr/>
          <a:lstStyle/>
          <a:p>
            <a:pPr>
              <a:lnSpc>
                <a:spcPct val="170000"/>
              </a:lnSpc>
            </a:pPr>
            <a:r>
              <a:rPr lang="en-US" b="1" dirty="0">
                <a:solidFill>
                  <a:srgbClr val="C00000"/>
                </a:solidFill>
              </a:rPr>
              <a:t>Endocrine System (Chapter 18) </a:t>
            </a:r>
            <a:r>
              <a:rPr lang="en-US" dirty="0"/>
              <a:t>consists of</a:t>
            </a:r>
            <a:r>
              <a:rPr lang="en-US" b="1" dirty="0">
                <a:solidFill>
                  <a:srgbClr val="C00000"/>
                </a:solidFill>
              </a:rPr>
              <a:t> </a:t>
            </a:r>
            <a:r>
              <a:rPr lang="en-US" dirty="0"/>
              <a:t>hormone- producing cells and glands </a:t>
            </a:r>
          </a:p>
          <a:p>
            <a:pPr>
              <a:lnSpc>
                <a:spcPct val="170000"/>
              </a:lnSpc>
              <a:buNone/>
            </a:pPr>
            <a:r>
              <a:rPr lang="en-US" dirty="0"/>
              <a:t>	scattered throughout the </a:t>
            </a:r>
          </a:p>
          <a:p>
            <a:pPr>
              <a:lnSpc>
                <a:spcPct val="170000"/>
              </a:lnSpc>
              <a:buNone/>
            </a:pPr>
            <a:r>
              <a:rPr lang="en-US" dirty="0"/>
              <a:t>	body.</a:t>
            </a:r>
          </a:p>
          <a:p>
            <a:pPr lvl="1">
              <a:lnSpc>
                <a:spcPct val="170000"/>
              </a:lnSpc>
            </a:pPr>
            <a:r>
              <a:rPr lang="en-US" dirty="0"/>
              <a:t>Regulates the body  </a:t>
            </a:r>
          </a:p>
          <a:p>
            <a:pPr lvl="1">
              <a:lnSpc>
                <a:spcPct val="170000"/>
              </a:lnSpc>
              <a:buNone/>
            </a:pPr>
            <a:r>
              <a:rPr lang="en-US" dirty="0"/>
              <a:t>	through chemical </a:t>
            </a:r>
          </a:p>
          <a:p>
            <a:pPr lvl="1">
              <a:lnSpc>
                <a:spcPct val="170000"/>
              </a:lnSpc>
              <a:buNone/>
            </a:pPr>
            <a:r>
              <a:rPr lang="en-US" dirty="0"/>
              <a:t>	mechanisms (by releasing </a:t>
            </a:r>
          </a:p>
          <a:p>
            <a:pPr lvl="1">
              <a:lnSpc>
                <a:spcPct val="170000"/>
              </a:lnSpc>
              <a:buNone/>
            </a:pPr>
            <a:r>
              <a:rPr lang="en-US" dirty="0"/>
              <a:t>	hormones into the blood)</a:t>
            </a:r>
          </a:p>
        </p:txBody>
      </p:sp>
      <p:sp>
        <p:nvSpPr>
          <p:cNvPr id="7" name="Rectangle 2"/>
          <p:cNvSpPr>
            <a:spLocks noGrp="1" noChangeArrowheads="1"/>
          </p:cNvSpPr>
          <p:nvPr>
            <p:ph type="title"/>
          </p:nvPr>
        </p:nvSpPr>
        <p:spPr>
          <a:xfrm>
            <a:off x="0" y="117144"/>
            <a:ext cx="9144000" cy="914400"/>
          </a:xfrm>
        </p:spPr>
        <p:txBody>
          <a:bodyPr/>
          <a:lstStyle/>
          <a:p>
            <a:pPr eaLnBrk="1" hangingPunct="1">
              <a:defRPr/>
            </a:pPr>
            <a:r>
              <a:rPr lang="en-US" dirty="0"/>
              <a:t>Organ Systems of the Body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291152" y="851079"/>
            <a:ext cx="8839200" cy="5486400"/>
          </a:xfrm>
        </p:spPr>
        <p:txBody>
          <a:bodyPr/>
          <a:lstStyle/>
          <a:p>
            <a:pPr>
              <a:lnSpc>
                <a:spcPct val="175000"/>
              </a:lnSpc>
            </a:pPr>
            <a:r>
              <a:rPr lang="en-US" b="1" dirty="0">
                <a:solidFill>
                  <a:srgbClr val="C00000"/>
                </a:solidFill>
              </a:rPr>
              <a:t>Cardiovascular (Chapters 19-21) </a:t>
            </a:r>
            <a:r>
              <a:rPr lang="en-US" dirty="0"/>
              <a:t>consists of</a:t>
            </a:r>
            <a:r>
              <a:rPr lang="en-US" b="1" dirty="0">
                <a:solidFill>
                  <a:srgbClr val="C00000"/>
                </a:solidFill>
              </a:rPr>
              <a:t> </a:t>
            </a:r>
            <a:r>
              <a:rPr lang="en-US" dirty="0"/>
              <a:t>the</a:t>
            </a:r>
            <a:r>
              <a:rPr lang="en-US" b="1" dirty="0">
                <a:solidFill>
                  <a:srgbClr val="C00000"/>
                </a:solidFill>
              </a:rPr>
              <a:t> </a:t>
            </a:r>
            <a:r>
              <a:rPr lang="en-US" dirty="0"/>
              <a:t>heart, blood, and blood vessels.</a:t>
            </a:r>
          </a:p>
          <a:p>
            <a:pPr lvl="1">
              <a:lnSpc>
                <a:spcPct val="175000"/>
              </a:lnSpc>
            </a:pPr>
            <a:r>
              <a:rPr lang="en-US" dirty="0"/>
              <a:t>Carries blood and nutrients to </a:t>
            </a:r>
          </a:p>
          <a:p>
            <a:pPr lvl="1">
              <a:lnSpc>
                <a:spcPct val="175000"/>
              </a:lnSpc>
              <a:buNone/>
            </a:pPr>
            <a:r>
              <a:rPr lang="en-US" dirty="0"/>
              <a:t>	specific locations</a:t>
            </a:r>
          </a:p>
          <a:p>
            <a:pPr lvl="1">
              <a:lnSpc>
                <a:spcPct val="175000"/>
              </a:lnSpc>
            </a:pPr>
            <a:r>
              <a:rPr lang="en-US" dirty="0"/>
              <a:t>Regulates body temperature, </a:t>
            </a:r>
          </a:p>
          <a:p>
            <a:pPr lvl="1">
              <a:lnSpc>
                <a:spcPct val="175000"/>
              </a:lnSpc>
              <a:buNone/>
            </a:pPr>
            <a:r>
              <a:rPr lang="en-US" dirty="0"/>
              <a:t>	and water balance</a:t>
            </a:r>
          </a:p>
        </p:txBody>
      </p:sp>
      <p:sp>
        <p:nvSpPr>
          <p:cNvPr id="7" name="Rectangle 2"/>
          <p:cNvSpPr>
            <a:spLocks noGrp="1" noChangeArrowheads="1"/>
          </p:cNvSpPr>
          <p:nvPr>
            <p:ph type="title"/>
          </p:nvPr>
        </p:nvSpPr>
        <p:spPr>
          <a:xfrm>
            <a:off x="0" y="117144"/>
            <a:ext cx="9144000" cy="914400"/>
          </a:xfrm>
        </p:spPr>
        <p:txBody>
          <a:bodyPr/>
          <a:lstStyle/>
          <a:p>
            <a:pPr eaLnBrk="1" hangingPunct="1">
              <a:defRPr/>
            </a:pPr>
            <a:r>
              <a:rPr lang="en-US" dirty="0"/>
              <a:t>Organ Systems of the Body</a:t>
            </a:r>
          </a:p>
        </p:txBody>
      </p:sp>
      <p:pic>
        <p:nvPicPr>
          <p:cNvPr id="6" name="Picture 5" descr="pap13_tabfig_01_02_06.jpg"/>
          <p:cNvPicPr>
            <a:picLocks noChangeAspect="1"/>
          </p:cNvPicPr>
          <p:nvPr/>
        </p:nvPicPr>
        <p:blipFill>
          <a:blip r:embed="rId3" cstate="print"/>
          <a:stretch>
            <a:fillRect/>
          </a:stretch>
        </p:blipFill>
        <p:spPr>
          <a:xfrm>
            <a:off x="5656592" y="1723516"/>
            <a:ext cx="3053766" cy="4786467"/>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228601" y="862914"/>
            <a:ext cx="8686800" cy="5842686"/>
          </a:xfrm>
        </p:spPr>
        <p:txBody>
          <a:bodyPr>
            <a:normAutofit lnSpcReduction="10000"/>
          </a:bodyPr>
          <a:lstStyle/>
          <a:p>
            <a:pPr>
              <a:lnSpc>
                <a:spcPct val="170000"/>
              </a:lnSpc>
            </a:pPr>
            <a:r>
              <a:rPr lang="en-US" b="1" dirty="0">
                <a:solidFill>
                  <a:srgbClr val="C00000"/>
                </a:solidFill>
              </a:rPr>
              <a:t>Lymphatic System and Immunity (Chapter 22)</a:t>
            </a:r>
            <a:r>
              <a:rPr lang="en-US" dirty="0"/>
              <a:t> consists of the lymphatic fluid, lymph nodes, and lymphocytes – and the other associated organs of 	</a:t>
            </a:r>
          </a:p>
          <a:p>
            <a:pPr>
              <a:lnSpc>
                <a:spcPct val="170000"/>
              </a:lnSpc>
              <a:buNone/>
            </a:pPr>
            <a:r>
              <a:rPr lang="en-US" dirty="0"/>
              <a:t>	the immune system like the </a:t>
            </a:r>
          </a:p>
          <a:p>
            <a:pPr>
              <a:lnSpc>
                <a:spcPct val="170000"/>
              </a:lnSpc>
              <a:buNone/>
            </a:pPr>
            <a:r>
              <a:rPr lang="en-US" dirty="0"/>
              <a:t>	tonsils, spleen and thymus gland. </a:t>
            </a:r>
          </a:p>
          <a:p>
            <a:pPr lvl="1">
              <a:lnSpc>
                <a:spcPct val="170000"/>
              </a:lnSpc>
            </a:pPr>
            <a:r>
              <a:rPr lang="en-US" dirty="0"/>
              <a:t>Transports fats and proteins </a:t>
            </a:r>
          </a:p>
          <a:p>
            <a:pPr lvl="1">
              <a:lnSpc>
                <a:spcPct val="170000"/>
              </a:lnSpc>
              <a:buNone/>
            </a:pPr>
            <a:r>
              <a:rPr lang="en-US" dirty="0"/>
              <a:t>	to the cardiovascular system</a:t>
            </a:r>
          </a:p>
          <a:p>
            <a:pPr lvl="1" eaLnBrk="1" hangingPunct="1">
              <a:lnSpc>
                <a:spcPct val="170000"/>
              </a:lnSpc>
            </a:pPr>
            <a:r>
              <a:rPr lang="en-US" dirty="0"/>
              <a:t>Filters blood and protects </a:t>
            </a:r>
          </a:p>
          <a:p>
            <a:pPr lvl="1" eaLnBrk="1" hangingPunct="1">
              <a:lnSpc>
                <a:spcPct val="170000"/>
              </a:lnSpc>
              <a:buNone/>
            </a:pPr>
            <a:r>
              <a:rPr lang="en-US" dirty="0"/>
              <a:t>	against disease</a:t>
            </a:r>
          </a:p>
        </p:txBody>
      </p:sp>
      <p:sp>
        <p:nvSpPr>
          <p:cNvPr id="6" name="Rectangle 2"/>
          <p:cNvSpPr>
            <a:spLocks noGrp="1" noChangeArrowheads="1"/>
          </p:cNvSpPr>
          <p:nvPr>
            <p:ph type="title"/>
          </p:nvPr>
        </p:nvSpPr>
        <p:spPr>
          <a:xfrm>
            <a:off x="0" y="117144"/>
            <a:ext cx="9144000" cy="914400"/>
          </a:xfrm>
        </p:spPr>
        <p:txBody>
          <a:bodyPr/>
          <a:lstStyle/>
          <a:p>
            <a:pPr eaLnBrk="1" hangingPunct="1">
              <a:defRPr/>
            </a:pPr>
            <a:r>
              <a:rPr lang="en-US" dirty="0"/>
              <a:t>Organ Systems of the Body</a:t>
            </a:r>
          </a:p>
        </p:txBody>
      </p:sp>
      <p:pic>
        <p:nvPicPr>
          <p:cNvPr id="7" name="Picture 6" descr="pap13_tabfig_01_02_07.jpg"/>
          <p:cNvPicPr>
            <a:picLocks noChangeAspect="1"/>
          </p:cNvPicPr>
          <p:nvPr/>
        </p:nvPicPr>
        <p:blipFill>
          <a:blip r:embed="rId3" cstate="print"/>
          <a:stretch>
            <a:fillRect/>
          </a:stretch>
        </p:blipFill>
        <p:spPr>
          <a:xfrm>
            <a:off x="5333831" y="2490439"/>
            <a:ext cx="3498837" cy="388759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90615"/>
            <a:ext cx="9144000" cy="922338"/>
          </a:xfrm>
        </p:spPr>
        <p:txBody>
          <a:bodyPr/>
          <a:lstStyle/>
          <a:p>
            <a:pPr eaLnBrk="1" hangingPunct="1">
              <a:defRPr/>
            </a:pPr>
            <a:r>
              <a:rPr lang="en-US" dirty="0"/>
              <a:t>Subdivisions of Anatomy</a:t>
            </a:r>
          </a:p>
        </p:txBody>
      </p:sp>
      <p:sp>
        <p:nvSpPr>
          <p:cNvPr id="6147" name="Rectangle 3"/>
          <p:cNvSpPr>
            <a:spLocks noGrp="1" noChangeArrowheads="1"/>
          </p:cNvSpPr>
          <p:nvPr>
            <p:ph idx="1"/>
          </p:nvPr>
        </p:nvSpPr>
        <p:spPr>
          <a:xfrm>
            <a:off x="3982" y="852614"/>
            <a:ext cx="6587117" cy="6005385"/>
          </a:xfrm>
        </p:spPr>
        <p:txBody>
          <a:bodyPr>
            <a:normAutofit/>
          </a:bodyPr>
          <a:lstStyle/>
          <a:p>
            <a:pPr>
              <a:lnSpc>
                <a:spcPct val="145000"/>
              </a:lnSpc>
            </a:pPr>
            <a:r>
              <a:rPr lang="en-US" sz="2400" b="1" dirty="0">
                <a:solidFill>
                  <a:srgbClr val="C00000"/>
                </a:solidFill>
              </a:rPr>
              <a:t>Surface Anatomy </a:t>
            </a:r>
            <a:r>
              <a:rPr lang="en-US" sz="2400" dirty="0"/>
              <a:t>is the study of form and markings of the body surface (without any “cutting”) , often explored through </a:t>
            </a:r>
            <a:r>
              <a:rPr lang="en-US" sz="2400" b="1" dirty="0"/>
              <a:t>visualization</a:t>
            </a:r>
            <a:r>
              <a:rPr lang="en-US" sz="2400" dirty="0"/>
              <a:t> or </a:t>
            </a:r>
            <a:r>
              <a:rPr lang="en-US" sz="2400" b="1" dirty="0"/>
              <a:t>palpation </a:t>
            </a:r>
            <a:r>
              <a:rPr lang="en-US" sz="2400" dirty="0"/>
              <a:t>(lit. </a:t>
            </a:r>
            <a:r>
              <a:rPr lang="en-US" sz="2400" i="1" dirty="0" err="1"/>
              <a:t>palpo</a:t>
            </a:r>
            <a:r>
              <a:rPr lang="en-US" sz="2400" dirty="0"/>
              <a:t> “touch softly”).</a:t>
            </a:r>
          </a:p>
          <a:p>
            <a:pPr>
              <a:lnSpc>
                <a:spcPct val="145000"/>
              </a:lnSpc>
            </a:pPr>
            <a:endParaRPr lang="en-US" sz="2400" dirty="0"/>
          </a:p>
          <a:p>
            <a:pPr>
              <a:lnSpc>
                <a:spcPct val="145000"/>
              </a:lnSpc>
            </a:pPr>
            <a:endParaRPr lang="en-US" sz="2400" dirty="0"/>
          </a:p>
          <a:p>
            <a:pPr>
              <a:lnSpc>
                <a:spcPct val="145000"/>
              </a:lnSpc>
            </a:pPr>
            <a:endParaRPr lang="en-US" sz="2400" dirty="0"/>
          </a:p>
          <a:p>
            <a:pPr lvl="1">
              <a:lnSpc>
                <a:spcPct val="145000"/>
              </a:lnSpc>
            </a:pPr>
            <a:r>
              <a:rPr lang="en-US" sz="2400" dirty="0"/>
              <a:t>Doctors may listen to sounds that either the organs produce (</a:t>
            </a:r>
            <a:r>
              <a:rPr lang="en-US" sz="2400" b="1" dirty="0"/>
              <a:t>auscultation</a:t>
            </a:r>
            <a:r>
              <a:rPr lang="en-US" sz="2400" dirty="0"/>
              <a:t>) or lightly tap the patient to listen for sound differences caused by fluids/denser areas (</a:t>
            </a:r>
            <a:r>
              <a:rPr lang="en-US" sz="2400" b="1" dirty="0"/>
              <a:t>percussion</a:t>
            </a:r>
            <a:r>
              <a:rPr lang="en-US" sz="2400" dirty="0"/>
              <a:t>)</a:t>
            </a:r>
          </a:p>
          <a:p>
            <a:pPr>
              <a:lnSpc>
                <a:spcPct val="145000"/>
              </a:lnSpc>
            </a:pPr>
            <a:endParaRPr lang="en-US" sz="2400" b="1" dirty="0"/>
          </a:p>
          <a:p>
            <a:pPr marL="114300" indent="0">
              <a:lnSpc>
                <a:spcPct val="145000"/>
              </a:lnSpc>
              <a:buNone/>
            </a:pPr>
            <a:endParaRPr lang="en-US" sz="2400" dirty="0"/>
          </a:p>
          <a:p>
            <a:pPr marL="114300" indent="0">
              <a:lnSpc>
                <a:spcPct val="145000"/>
              </a:lnSpc>
              <a:buNone/>
            </a:pPr>
            <a:endParaRPr lang="en-US" sz="2400" dirty="0"/>
          </a:p>
          <a:p>
            <a:pPr>
              <a:lnSpc>
                <a:spcPct val="145000"/>
              </a:lnSpc>
            </a:pPr>
            <a:endParaRPr lang="en-US" sz="2400" dirty="0"/>
          </a:p>
          <a:p>
            <a:pPr>
              <a:lnSpc>
                <a:spcPct val="145000"/>
              </a:lnSpc>
            </a:pPr>
            <a:endParaRPr lang="en-US" sz="2400" dirty="0"/>
          </a:p>
        </p:txBody>
      </p:sp>
      <p:pic>
        <p:nvPicPr>
          <p:cNvPr id="1026" name="Picture 2" descr="http://img.tfd.com/MosbyMD/thumb/palpatio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4383" y="3037597"/>
            <a:ext cx="2166434" cy="1455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www.osceskills.com/resources/Carpals-inspect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8640" y="3146129"/>
            <a:ext cx="1830827" cy="12205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s://2.bp.blogspot.com/-HC2BJn5WhnE/VyvXumH3PaI/AAAAAAAAD9c/OoGxRuh0v28SU5SdDKMNWqHQb8ayNXKugCLcB/s1600/muscl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0571" y="1222446"/>
            <a:ext cx="2041862" cy="26343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f.ptcdn.info/697/019/000/1401803997-stockfoota-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797" y="3037597"/>
            <a:ext cx="2599717" cy="1455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https://s-media-cache-ak0.pinimg.com/236x/a5/46/5f/a5465f626223c8836b9347e124fd702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1099" y="4608914"/>
            <a:ext cx="2247900" cy="168592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cdn.c.photoshelter.com/img-get/I0000eZ1H3Ck7U0Y/s/860/860/0673A03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92972" y="4107832"/>
            <a:ext cx="1844154" cy="26880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7">
                                            <p:txEl>
                                              <p:pRg st="4" end="4"/>
                                            </p:txEl>
                                          </p:spTgt>
                                        </p:tgtEl>
                                        <p:attrNameLst>
                                          <p:attrName>style.visibility</p:attrName>
                                        </p:attrNameLst>
                                      </p:cBhvr>
                                      <p:to>
                                        <p:strVal val="visible"/>
                                      </p:to>
                                    </p:set>
                                    <p:animEffect transition="in" filter="fade">
                                      <p:cBhvr>
                                        <p:cTn id="22" dur="500"/>
                                        <p:tgtEl>
                                          <p:spTgt spid="614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fade">
                                      <p:cBhvr>
                                        <p:cTn id="27" dur="500"/>
                                        <p:tgtEl>
                                          <p:spTgt spid="10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6"/>
                                        </p:tgtEl>
                                        <p:attrNameLst>
                                          <p:attrName>style.visibility</p:attrName>
                                        </p:attrNameLst>
                                      </p:cBhvr>
                                      <p:to>
                                        <p:strVal val="visible"/>
                                      </p:to>
                                    </p:set>
                                    <p:animEffect transition="in" filter="fade">
                                      <p:cBhvr>
                                        <p:cTn id="32" dur="500"/>
                                        <p:tgtEl>
                                          <p:spTgt spid="10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8"/>
                                        </p:tgtEl>
                                        <p:attrNameLst>
                                          <p:attrName>style.visibility</p:attrName>
                                        </p:attrNameLst>
                                      </p:cBhvr>
                                      <p:to>
                                        <p:strVal val="visible"/>
                                      </p:to>
                                    </p:set>
                                    <p:animEffect transition="in" filter="fade">
                                      <p:cBhvr>
                                        <p:cTn id="37"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368643" y="862914"/>
            <a:ext cx="8546757" cy="5766486"/>
          </a:xfrm>
        </p:spPr>
        <p:txBody>
          <a:bodyPr>
            <a:normAutofit/>
          </a:bodyPr>
          <a:lstStyle/>
          <a:p>
            <a:pPr>
              <a:lnSpc>
                <a:spcPct val="175000"/>
              </a:lnSpc>
            </a:pPr>
            <a:r>
              <a:rPr lang="en-US" b="1" dirty="0">
                <a:solidFill>
                  <a:srgbClr val="C00000"/>
                </a:solidFill>
              </a:rPr>
              <a:t>Respiratory System (Chapter 23)</a:t>
            </a:r>
            <a:r>
              <a:rPr lang="en-US" dirty="0"/>
              <a:t> consists of the upper airways, the trachea and major </a:t>
            </a:r>
          </a:p>
          <a:p>
            <a:pPr>
              <a:lnSpc>
                <a:spcPct val="175000"/>
              </a:lnSpc>
              <a:buNone/>
            </a:pPr>
            <a:r>
              <a:rPr lang="en-US" dirty="0"/>
              <a:t>	bronchi, and the lungs.</a:t>
            </a:r>
          </a:p>
          <a:p>
            <a:pPr lvl="1">
              <a:lnSpc>
                <a:spcPct val="175000"/>
              </a:lnSpc>
            </a:pPr>
            <a:r>
              <a:rPr lang="en-US" dirty="0"/>
              <a:t>Extracts O</a:t>
            </a:r>
            <a:r>
              <a:rPr lang="en-US" baseline="-25000" dirty="0"/>
              <a:t>2</a:t>
            </a:r>
            <a:r>
              <a:rPr lang="en-US" dirty="0"/>
              <a:t> and </a:t>
            </a:r>
          </a:p>
          <a:p>
            <a:pPr lvl="1">
              <a:lnSpc>
                <a:spcPct val="175000"/>
              </a:lnSpc>
              <a:buNone/>
            </a:pPr>
            <a:r>
              <a:rPr lang="en-US" dirty="0"/>
              <a:t>	eliminates CO</a:t>
            </a:r>
            <a:r>
              <a:rPr lang="en-US" baseline="-25000" dirty="0"/>
              <a:t>2</a:t>
            </a:r>
          </a:p>
          <a:p>
            <a:pPr lvl="1">
              <a:lnSpc>
                <a:spcPct val="175000"/>
              </a:lnSpc>
            </a:pPr>
            <a:r>
              <a:rPr lang="en-US" dirty="0"/>
              <a:t>In conjunction with the</a:t>
            </a:r>
          </a:p>
          <a:p>
            <a:pPr lvl="1">
              <a:lnSpc>
                <a:spcPct val="175000"/>
              </a:lnSpc>
              <a:buNone/>
            </a:pPr>
            <a:r>
              <a:rPr lang="en-US" dirty="0"/>
              <a:t>	kidneys, regulates </a:t>
            </a:r>
          </a:p>
          <a:p>
            <a:pPr lvl="1">
              <a:lnSpc>
                <a:spcPct val="175000"/>
              </a:lnSpc>
              <a:buNone/>
            </a:pPr>
            <a:r>
              <a:rPr lang="en-US" dirty="0"/>
              <a:t>	acid/base balance</a:t>
            </a:r>
          </a:p>
        </p:txBody>
      </p:sp>
      <p:sp>
        <p:nvSpPr>
          <p:cNvPr id="6" name="Rectangle 2"/>
          <p:cNvSpPr>
            <a:spLocks noGrp="1" noChangeArrowheads="1"/>
          </p:cNvSpPr>
          <p:nvPr>
            <p:ph type="title"/>
          </p:nvPr>
        </p:nvSpPr>
        <p:spPr>
          <a:xfrm>
            <a:off x="0" y="117144"/>
            <a:ext cx="9144000" cy="914400"/>
          </a:xfrm>
        </p:spPr>
        <p:txBody>
          <a:bodyPr/>
          <a:lstStyle/>
          <a:p>
            <a:pPr eaLnBrk="1" hangingPunct="1">
              <a:defRPr/>
            </a:pPr>
            <a:r>
              <a:rPr lang="en-US" dirty="0"/>
              <a:t>Organ Systems of the Body</a:t>
            </a:r>
          </a:p>
        </p:txBody>
      </p:sp>
      <p:pic>
        <p:nvPicPr>
          <p:cNvPr id="7" name="Picture 6" descr="pap13_tabfig_01_02_08.jpg"/>
          <p:cNvPicPr>
            <a:picLocks noChangeAspect="1"/>
          </p:cNvPicPr>
          <p:nvPr/>
        </p:nvPicPr>
        <p:blipFill>
          <a:blip r:embed="rId3" cstate="print"/>
          <a:stretch>
            <a:fillRect/>
          </a:stretch>
        </p:blipFill>
        <p:spPr>
          <a:xfrm>
            <a:off x="4768204" y="2370318"/>
            <a:ext cx="4031478" cy="4156163"/>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ap13_tabfig_01_02_09.jpg"/>
          <p:cNvPicPr>
            <a:picLocks noChangeAspect="1"/>
          </p:cNvPicPr>
          <p:nvPr/>
        </p:nvPicPr>
        <p:blipFill>
          <a:blip r:embed="rId3" cstate="print"/>
          <a:stretch>
            <a:fillRect/>
          </a:stretch>
        </p:blipFill>
        <p:spPr>
          <a:xfrm>
            <a:off x="4887943" y="1863713"/>
            <a:ext cx="4070044" cy="4588550"/>
          </a:xfrm>
          <a:prstGeom prst="rect">
            <a:avLst/>
          </a:prstGeom>
        </p:spPr>
      </p:pic>
      <p:sp>
        <p:nvSpPr>
          <p:cNvPr id="6" name="Rectangle 2"/>
          <p:cNvSpPr>
            <a:spLocks noGrp="1" noChangeArrowheads="1"/>
          </p:cNvSpPr>
          <p:nvPr>
            <p:ph type="title"/>
          </p:nvPr>
        </p:nvSpPr>
        <p:spPr>
          <a:xfrm>
            <a:off x="0" y="117144"/>
            <a:ext cx="9144000" cy="914400"/>
          </a:xfrm>
        </p:spPr>
        <p:txBody>
          <a:bodyPr/>
          <a:lstStyle/>
          <a:p>
            <a:pPr eaLnBrk="1" hangingPunct="1">
              <a:defRPr/>
            </a:pPr>
            <a:r>
              <a:rPr lang="en-US" dirty="0"/>
              <a:t>Organ Systems of the Body</a:t>
            </a:r>
          </a:p>
        </p:txBody>
      </p:sp>
      <p:sp>
        <p:nvSpPr>
          <p:cNvPr id="17410" name="Rectangle 3"/>
          <p:cNvSpPr>
            <a:spLocks noGrp="1" noChangeArrowheads="1"/>
          </p:cNvSpPr>
          <p:nvPr>
            <p:ph type="body" idx="1"/>
          </p:nvPr>
        </p:nvSpPr>
        <p:spPr>
          <a:xfrm>
            <a:off x="368643" y="862914"/>
            <a:ext cx="8546757" cy="5842686"/>
          </a:xfrm>
        </p:spPr>
        <p:txBody>
          <a:bodyPr>
            <a:normAutofit/>
          </a:bodyPr>
          <a:lstStyle/>
          <a:p>
            <a:pPr>
              <a:lnSpc>
                <a:spcPct val="175000"/>
              </a:lnSpc>
            </a:pPr>
            <a:r>
              <a:rPr lang="en-US" b="1" dirty="0">
                <a:solidFill>
                  <a:srgbClr val="C00000"/>
                </a:solidFill>
              </a:rPr>
              <a:t>Digestive System (Chapter 24)</a:t>
            </a:r>
            <a:r>
              <a:rPr lang="en-US" dirty="0"/>
              <a:t> consists of the esophagus, stomach and intestines, and </a:t>
            </a:r>
          </a:p>
          <a:p>
            <a:pPr>
              <a:lnSpc>
                <a:spcPct val="175000"/>
              </a:lnSpc>
              <a:buNone/>
            </a:pPr>
            <a:r>
              <a:rPr lang="en-US" dirty="0"/>
              <a:t>	the accessory digestive </a:t>
            </a:r>
          </a:p>
          <a:p>
            <a:pPr>
              <a:lnSpc>
                <a:spcPct val="175000"/>
              </a:lnSpc>
              <a:buNone/>
            </a:pPr>
            <a:r>
              <a:rPr lang="en-US" dirty="0"/>
              <a:t>	glands like the salivary </a:t>
            </a:r>
          </a:p>
          <a:p>
            <a:pPr>
              <a:lnSpc>
                <a:spcPct val="175000"/>
              </a:lnSpc>
              <a:buNone/>
            </a:pPr>
            <a:r>
              <a:rPr lang="en-US" dirty="0"/>
              <a:t>	glands, liver, and gallbladder.</a:t>
            </a:r>
          </a:p>
          <a:p>
            <a:pPr lvl="1">
              <a:lnSpc>
                <a:spcPct val="175000"/>
              </a:lnSpc>
            </a:pPr>
            <a:r>
              <a:rPr lang="en-US" dirty="0"/>
              <a:t>Accomplishes the physical </a:t>
            </a:r>
          </a:p>
          <a:p>
            <a:pPr lvl="1">
              <a:lnSpc>
                <a:spcPct val="175000"/>
              </a:lnSpc>
              <a:buNone/>
            </a:pPr>
            <a:r>
              <a:rPr lang="en-US" dirty="0"/>
              <a:t>	and chemical breakdown </a:t>
            </a:r>
          </a:p>
          <a:p>
            <a:pPr lvl="1">
              <a:lnSpc>
                <a:spcPct val="175000"/>
              </a:lnSpc>
              <a:buNone/>
            </a:pPr>
            <a:r>
              <a:rPr lang="en-US" dirty="0"/>
              <a:t>	of food and elimination of waste</a:t>
            </a:r>
          </a:p>
          <a:p>
            <a:pPr lvl="1">
              <a:lnSpc>
                <a:spcPct val="175000"/>
              </a:lnSpc>
            </a:pP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ap13_tabfig_01_02_10.jpg"/>
          <p:cNvPicPr>
            <a:picLocks noChangeAspect="1"/>
          </p:cNvPicPr>
          <p:nvPr/>
        </p:nvPicPr>
        <p:blipFill>
          <a:blip r:embed="rId3" cstate="print"/>
          <a:stretch>
            <a:fillRect/>
          </a:stretch>
        </p:blipFill>
        <p:spPr>
          <a:xfrm>
            <a:off x="5591551" y="1661427"/>
            <a:ext cx="3105005" cy="4799080"/>
          </a:xfrm>
          <a:prstGeom prst="rect">
            <a:avLst/>
          </a:prstGeom>
        </p:spPr>
      </p:pic>
      <p:sp>
        <p:nvSpPr>
          <p:cNvPr id="17410" name="Rectangle 3"/>
          <p:cNvSpPr>
            <a:spLocks noGrp="1" noChangeArrowheads="1"/>
          </p:cNvSpPr>
          <p:nvPr>
            <p:ph type="body" idx="1"/>
          </p:nvPr>
        </p:nvSpPr>
        <p:spPr>
          <a:xfrm>
            <a:off x="381000" y="865032"/>
            <a:ext cx="8546757" cy="5842686"/>
          </a:xfrm>
        </p:spPr>
        <p:txBody>
          <a:bodyPr>
            <a:normAutofit/>
          </a:bodyPr>
          <a:lstStyle/>
          <a:p>
            <a:pPr>
              <a:lnSpc>
                <a:spcPct val="175000"/>
              </a:lnSpc>
            </a:pPr>
            <a:r>
              <a:rPr lang="en-US" b="1" dirty="0">
                <a:solidFill>
                  <a:srgbClr val="C00000"/>
                </a:solidFill>
              </a:rPr>
              <a:t>Urinary System (Chapter 26)</a:t>
            </a:r>
            <a:r>
              <a:rPr lang="en-US" dirty="0"/>
              <a:t> consists of the kidneys, ureters , bladder, and urethra.</a:t>
            </a:r>
          </a:p>
          <a:p>
            <a:pPr lvl="1">
              <a:lnSpc>
                <a:spcPct val="175000"/>
              </a:lnSpc>
            </a:pPr>
            <a:r>
              <a:rPr lang="en-US" dirty="0"/>
              <a:t>Involved in the collection </a:t>
            </a:r>
          </a:p>
          <a:p>
            <a:pPr lvl="1">
              <a:lnSpc>
                <a:spcPct val="175000"/>
              </a:lnSpc>
              <a:buNone/>
            </a:pPr>
            <a:r>
              <a:rPr lang="en-US" dirty="0"/>
              <a:t>	and excretion of waste </a:t>
            </a:r>
          </a:p>
          <a:p>
            <a:pPr lvl="1">
              <a:lnSpc>
                <a:spcPct val="175000"/>
              </a:lnSpc>
              <a:buNone/>
            </a:pPr>
            <a:r>
              <a:rPr lang="en-US" dirty="0"/>
              <a:t>	products in urine, and the </a:t>
            </a:r>
          </a:p>
          <a:p>
            <a:pPr lvl="1">
              <a:lnSpc>
                <a:spcPct val="175000"/>
              </a:lnSpc>
              <a:buNone/>
            </a:pPr>
            <a:r>
              <a:rPr lang="en-US" dirty="0"/>
              <a:t>	regulation of fluid, </a:t>
            </a:r>
          </a:p>
          <a:p>
            <a:pPr lvl="1">
              <a:lnSpc>
                <a:spcPct val="175000"/>
              </a:lnSpc>
              <a:buNone/>
            </a:pPr>
            <a:r>
              <a:rPr lang="en-US" dirty="0"/>
              <a:t>	electrolyte, &amp; 	acid/base </a:t>
            </a:r>
          </a:p>
          <a:p>
            <a:pPr lvl="1">
              <a:lnSpc>
                <a:spcPct val="175000"/>
              </a:lnSpc>
              <a:buNone/>
            </a:pPr>
            <a:r>
              <a:rPr lang="en-US" dirty="0"/>
              <a:t>	balance</a:t>
            </a:r>
          </a:p>
          <a:p>
            <a:pPr lvl="1">
              <a:lnSpc>
                <a:spcPct val="175000"/>
              </a:lnSpc>
            </a:pPr>
            <a:endParaRPr lang="en-US" dirty="0"/>
          </a:p>
        </p:txBody>
      </p:sp>
      <p:sp>
        <p:nvSpPr>
          <p:cNvPr id="6" name="Rectangle 2"/>
          <p:cNvSpPr>
            <a:spLocks noGrp="1" noChangeArrowheads="1"/>
          </p:cNvSpPr>
          <p:nvPr>
            <p:ph type="title"/>
          </p:nvPr>
        </p:nvSpPr>
        <p:spPr>
          <a:xfrm>
            <a:off x="0" y="117144"/>
            <a:ext cx="9144000" cy="914400"/>
          </a:xfrm>
        </p:spPr>
        <p:txBody>
          <a:bodyPr/>
          <a:lstStyle/>
          <a:p>
            <a:pPr eaLnBrk="1" hangingPunct="1">
              <a:defRPr/>
            </a:pPr>
            <a:r>
              <a:rPr lang="en-US" dirty="0"/>
              <a:t>Organ Systems of the Body</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ap13_tabfig_01_02_11_lect01.jpg"/>
          <p:cNvPicPr>
            <a:picLocks noChangeAspect="1"/>
          </p:cNvPicPr>
          <p:nvPr/>
        </p:nvPicPr>
        <p:blipFill>
          <a:blip r:embed="rId3" cstate="print"/>
          <a:stretch>
            <a:fillRect/>
          </a:stretch>
        </p:blipFill>
        <p:spPr>
          <a:xfrm>
            <a:off x="1259237" y="3381068"/>
            <a:ext cx="6625527" cy="3222846"/>
          </a:xfrm>
          <a:prstGeom prst="rect">
            <a:avLst/>
          </a:prstGeom>
        </p:spPr>
      </p:pic>
      <p:sp>
        <p:nvSpPr>
          <p:cNvPr id="17410" name="Rectangle 3"/>
          <p:cNvSpPr>
            <a:spLocks noGrp="1" noChangeArrowheads="1"/>
          </p:cNvSpPr>
          <p:nvPr>
            <p:ph type="body" idx="1"/>
          </p:nvPr>
        </p:nvSpPr>
        <p:spPr>
          <a:xfrm>
            <a:off x="355764" y="850035"/>
            <a:ext cx="8546757" cy="5357812"/>
          </a:xfrm>
        </p:spPr>
        <p:txBody>
          <a:bodyPr>
            <a:normAutofit/>
          </a:bodyPr>
          <a:lstStyle/>
          <a:p>
            <a:pPr>
              <a:lnSpc>
                <a:spcPct val="130000"/>
              </a:lnSpc>
            </a:pPr>
            <a:r>
              <a:rPr lang="en-US" b="1" dirty="0">
                <a:solidFill>
                  <a:srgbClr val="C00000"/>
                </a:solidFill>
              </a:rPr>
              <a:t>Reproductive System (Chapter 28)</a:t>
            </a:r>
            <a:r>
              <a:rPr lang="en-US" dirty="0"/>
              <a:t> consists of the ovaries, uterus and vagina in the female, and the testes and penis in the male (along with associated organs and glands in both sexes).</a:t>
            </a:r>
          </a:p>
          <a:p>
            <a:pPr lvl="1">
              <a:lnSpc>
                <a:spcPct val="130000"/>
              </a:lnSpc>
            </a:pPr>
            <a:r>
              <a:rPr lang="en-US" dirty="0"/>
              <a:t>Reproduction 	of an individual or organism</a:t>
            </a:r>
          </a:p>
        </p:txBody>
      </p:sp>
      <p:sp>
        <p:nvSpPr>
          <p:cNvPr id="6" name="Rectangle 2"/>
          <p:cNvSpPr>
            <a:spLocks noGrp="1" noChangeArrowheads="1"/>
          </p:cNvSpPr>
          <p:nvPr>
            <p:ph type="title"/>
          </p:nvPr>
        </p:nvSpPr>
        <p:spPr>
          <a:xfrm>
            <a:off x="0" y="117144"/>
            <a:ext cx="9144000" cy="914400"/>
          </a:xfrm>
        </p:spPr>
        <p:txBody>
          <a:bodyPr/>
          <a:lstStyle/>
          <a:p>
            <a:pPr eaLnBrk="1" hangingPunct="1">
              <a:defRPr/>
            </a:pPr>
            <a:r>
              <a:rPr lang="en-US" dirty="0"/>
              <a:t>Organ Systems of the Body</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355764" y="850034"/>
            <a:ext cx="8546757" cy="5703165"/>
          </a:xfrm>
        </p:spPr>
        <p:txBody>
          <a:bodyPr>
            <a:normAutofit/>
          </a:bodyPr>
          <a:lstStyle/>
          <a:p>
            <a:pPr>
              <a:lnSpc>
                <a:spcPct val="175000"/>
              </a:lnSpc>
            </a:pPr>
            <a:r>
              <a:rPr lang="en-US" dirty="0"/>
              <a:t>The systems of the body may appear to be separate and distinct, but the maintenance of most body functions requires the </a:t>
            </a:r>
            <a:r>
              <a:rPr lang="en-US" b="1" dirty="0">
                <a:solidFill>
                  <a:srgbClr val="C00000"/>
                </a:solidFill>
              </a:rPr>
              <a:t>integration</a:t>
            </a:r>
            <a:r>
              <a:rPr lang="en-US" dirty="0"/>
              <a:t> of many systems working together.</a:t>
            </a:r>
          </a:p>
          <a:p>
            <a:pPr lvl="1">
              <a:lnSpc>
                <a:spcPct val="175000"/>
              </a:lnSpc>
            </a:pPr>
            <a:r>
              <a:rPr lang="en-US" dirty="0"/>
              <a:t>For example, regulation of body temperature involves the muscular, cardiovascular, nervous, and integumentary systems all working together to produce and distribute body heat appropriately.</a:t>
            </a:r>
          </a:p>
        </p:txBody>
      </p:sp>
      <p:sp>
        <p:nvSpPr>
          <p:cNvPr id="6" name="Rectangle 2"/>
          <p:cNvSpPr>
            <a:spLocks noGrp="1" noChangeArrowheads="1"/>
          </p:cNvSpPr>
          <p:nvPr>
            <p:ph type="title"/>
          </p:nvPr>
        </p:nvSpPr>
        <p:spPr>
          <a:xfrm>
            <a:off x="0" y="117144"/>
            <a:ext cx="9144000" cy="914400"/>
          </a:xfrm>
        </p:spPr>
        <p:txBody>
          <a:bodyPr/>
          <a:lstStyle/>
          <a:p>
            <a:pPr eaLnBrk="1" hangingPunct="1">
              <a:defRPr/>
            </a:pPr>
            <a:r>
              <a:rPr lang="en-US" dirty="0"/>
              <a:t>Organ Systems of the Body</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p13_fig_01_05a.jpg"/>
          <p:cNvPicPr>
            <a:picLocks noChangeAspect="1"/>
          </p:cNvPicPr>
          <p:nvPr/>
        </p:nvPicPr>
        <p:blipFill>
          <a:blip r:embed="rId3" cstate="print">
            <a:clrChange>
              <a:clrFrom>
                <a:srgbClr val="FFFFFF"/>
              </a:clrFrom>
              <a:clrTo>
                <a:srgbClr val="FFFFFF">
                  <a:alpha val="0"/>
                </a:srgbClr>
              </a:clrTo>
            </a:clrChange>
          </a:blip>
          <a:stretch>
            <a:fillRect/>
          </a:stretch>
        </p:blipFill>
        <p:spPr>
          <a:xfrm>
            <a:off x="5218046" y="963269"/>
            <a:ext cx="3721838" cy="5530220"/>
          </a:xfrm>
          <a:prstGeom prst="rect">
            <a:avLst/>
          </a:prstGeom>
        </p:spPr>
      </p:pic>
      <p:sp>
        <p:nvSpPr>
          <p:cNvPr id="17410" name="Rectangle 3"/>
          <p:cNvSpPr>
            <a:spLocks noGrp="1" noChangeArrowheads="1"/>
          </p:cNvSpPr>
          <p:nvPr>
            <p:ph type="body" idx="1"/>
          </p:nvPr>
        </p:nvSpPr>
        <p:spPr>
          <a:xfrm>
            <a:off x="226974" y="888671"/>
            <a:ext cx="4878426" cy="5703165"/>
          </a:xfrm>
        </p:spPr>
        <p:txBody>
          <a:bodyPr>
            <a:normAutofit/>
          </a:bodyPr>
          <a:lstStyle/>
          <a:p>
            <a:r>
              <a:rPr lang="en-US" dirty="0"/>
              <a:t>Anatomists use a common language referring to body structures and their functions.</a:t>
            </a:r>
          </a:p>
          <a:p>
            <a:pPr lvl="1"/>
            <a:r>
              <a:rPr lang="en-US" dirty="0"/>
              <a:t>One key concept is the standard anatomical position.</a:t>
            </a:r>
          </a:p>
          <a:p>
            <a:pPr lvl="1"/>
            <a:r>
              <a:rPr lang="en-US" dirty="0"/>
              <a:t>Other special vocabulary relates one body part to another.</a:t>
            </a:r>
          </a:p>
        </p:txBody>
      </p:sp>
      <p:sp>
        <p:nvSpPr>
          <p:cNvPr id="6" name="Rectangle 2"/>
          <p:cNvSpPr>
            <a:spLocks noGrp="1" noChangeArrowheads="1"/>
          </p:cNvSpPr>
          <p:nvPr>
            <p:ph type="title"/>
          </p:nvPr>
        </p:nvSpPr>
        <p:spPr>
          <a:xfrm>
            <a:off x="0" y="117144"/>
            <a:ext cx="9144000" cy="797256"/>
          </a:xfrm>
        </p:spPr>
        <p:txBody>
          <a:bodyPr/>
          <a:lstStyle/>
          <a:p>
            <a:pPr>
              <a:defRPr/>
            </a:pPr>
            <a:r>
              <a:rPr lang="en-US" dirty="0"/>
              <a:t>Anatomical Terminology</a:t>
            </a:r>
          </a:p>
        </p:txBody>
      </p:sp>
      <p:sp>
        <p:nvSpPr>
          <p:cNvPr id="8" name="Rectangle 7"/>
          <p:cNvSpPr/>
          <p:nvPr/>
        </p:nvSpPr>
        <p:spPr>
          <a:xfrm>
            <a:off x="640080" y="5946035"/>
            <a:ext cx="4892040" cy="590931"/>
          </a:xfrm>
          <a:prstGeom prst="rect">
            <a:avLst/>
          </a:prstGeom>
        </p:spPr>
        <p:txBody>
          <a:bodyPr wrap="square">
            <a:spAutoFit/>
          </a:bodyPr>
          <a:lstStyle/>
          <a:p>
            <a:r>
              <a:rPr lang="en-US" sz="1800" dirty="0">
                <a:hlinkClick r:id="rId4"/>
              </a:rPr>
              <a:t>VID: Anatomical Terms - Drawn &amp; Defined (Updated) </a:t>
            </a:r>
            <a:endParaRPr lang="en-US" sz="18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16866" y="824276"/>
            <a:ext cx="8688426" cy="5703165"/>
          </a:xfrm>
        </p:spPr>
        <p:txBody>
          <a:bodyPr>
            <a:normAutofit/>
          </a:bodyPr>
          <a:lstStyle/>
          <a:p>
            <a:pPr>
              <a:lnSpc>
                <a:spcPct val="175000"/>
              </a:lnSpc>
              <a:buClr>
                <a:schemeClr val="tx1"/>
              </a:buClr>
            </a:pPr>
            <a:r>
              <a:rPr lang="en-US" b="1" dirty="0">
                <a:solidFill>
                  <a:srgbClr val="C00000"/>
                </a:solidFill>
              </a:rPr>
              <a:t>Anatomical Position</a:t>
            </a:r>
          </a:p>
          <a:p>
            <a:pPr lvl="1">
              <a:lnSpc>
                <a:spcPct val="175000"/>
              </a:lnSpc>
            </a:pPr>
            <a:r>
              <a:rPr lang="en-US" dirty="0"/>
              <a:t>In the anatomical position, the subject stands </a:t>
            </a:r>
          </a:p>
          <a:p>
            <a:pPr lvl="1">
              <a:lnSpc>
                <a:spcPct val="175000"/>
              </a:lnSpc>
              <a:buClr>
                <a:schemeClr val="tx1"/>
              </a:buClr>
              <a:buNone/>
            </a:pPr>
            <a:r>
              <a:rPr lang="en-US" dirty="0"/>
              <a:t>	erect facing the observer with the head </a:t>
            </a:r>
          </a:p>
          <a:p>
            <a:pPr lvl="1">
              <a:lnSpc>
                <a:spcPct val="175000"/>
              </a:lnSpc>
              <a:buClr>
                <a:schemeClr val="tx1"/>
              </a:buClr>
              <a:buNone/>
            </a:pPr>
            <a:r>
              <a:rPr lang="en-US" dirty="0"/>
              <a:t>	level, the </a:t>
            </a:r>
            <a:r>
              <a:rPr lang="en-US" dirty="0">
                <a:effectLst>
                  <a:outerShdw blurRad="38100" dist="38100" dir="2700000" algn="tl">
                    <a:srgbClr val="000000">
                      <a:alpha val="43137"/>
                    </a:srgbClr>
                  </a:outerShdw>
                </a:effectLst>
              </a:rPr>
              <a:t>eyes</a:t>
            </a:r>
            <a:r>
              <a:rPr lang="en-US" dirty="0"/>
              <a:t> facing </a:t>
            </a:r>
            <a:r>
              <a:rPr lang="en-US" dirty="0">
                <a:effectLst>
                  <a:outerShdw blurRad="38100" dist="38100" dir="2700000" algn="tl">
                    <a:srgbClr val="000000">
                      <a:alpha val="43137"/>
                    </a:srgbClr>
                  </a:outerShdw>
                </a:effectLst>
              </a:rPr>
              <a:t>forward</a:t>
            </a:r>
            <a:r>
              <a:rPr lang="en-US" dirty="0"/>
              <a:t>, </a:t>
            </a:r>
            <a:r>
              <a:rPr lang="en-US" dirty="0">
                <a:effectLst>
                  <a:outerShdw blurRad="38100" dist="38100" dir="2700000" algn="tl">
                    <a:srgbClr val="000000">
                      <a:alpha val="43137"/>
                    </a:srgbClr>
                  </a:outerShdw>
                </a:effectLst>
              </a:rPr>
              <a:t>feet flat </a:t>
            </a:r>
            <a:r>
              <a:rPr lang="en-US" dirty="0"/>
              <a:t>on </a:t>
            </a:r>
          </a:p>
          <a:p>
            <a:pPr lvl="1">
              <a:lnSpc>
                <a:spcPct val="175000"/>
              </a:lnSpc>
              <a:buClr>
                <a:schemeClr val="tx1"/>
              </a:buClr>
              <a:buNone/>
            </a:pPr>
            <a:r>
              <a:rPr lang="en-US" dirty="0"/>
              <a:t>	the floor directed forward, and the arms </a:t>
            </a:r>
          </a:p>
          <a:p>
            <a:pPr lvl="1">
              <a:lnSpc>
                <a:spcPct val="175000"/>
              </a:lnSpc>
              <a:buClr>
                <a:schemeClr val="tx1"/>
              </a:buClr>
              <a:buNone/>
            </a:pPr>
            <a:r>
              <a:rPr lang="en-US" dirty="0"/>
              <a:t>	at their </a:t>
            </a:r>
            <a:r>
              <a:rPr lang="en-US" dirty="0">
                <a:effectLst>
                  <a:outerShdw blurRad="38100" dist="38100" dir="2700000" algn="tl">
                    <a:srgbClr val="000000">
                      <a:alpha val="43137"/>
                    </a:srgbClr>
                  </a:outerShdw>
                </a:effectLst>
              </a:rPr>
              <a:t>sides</a:t>
            </a:r>
            <a:r>
              <a:rPr lang="en-US" dirty="0"/>
              <a:t>, palms </a:t>
            </a:r>
            <a:r>
              <a:rPr lang="en-US" dirty="0">
                <a:effectLst>
                  <a:outerShdw blurRad="38100" dist="38100" dir="2700000" algn="tl">
                    <a:srgbClr val="000000">
                      <a:alpha val="43137"/>
                    </a:srgbClr>
                  </a:outerShdw>
                </a:effectLst>
              </a:rPr>
              <a:t>forward</a:t>
            </a:r>
            <a:r>
              <a:rPr lang="en-US" dirty="0"/>
              <a:t>.</a:t>
            </a:r>
          </a:p>
          <a:p>
            <a:pPr lvl="1">
              <a:lnSpc>
                <a:spcPct val="175000"/>
              </a:lnSpc>
            </a:pPr>
            <a:r>
              <a:rPr lang="en-US" dirty="0"/>
              <a:t>All anatomical descriptions are in </a:t>
            </a:r>
          </a:p>
          <a:p>
            <a:pPr lvl="1">
              <a:lnSpc>
                <a:spcPct val="175000"/>
              </a:lnSpc>
              <a:buClr>
                <a:schemeClr val="tx1"/>
              </a:buClr>
              <a:buNone/>
            </a:pPr>
            <a:r>
              <a:rPr lang="en-US" dirty="0"/>
              <a:t>	reference to this position.</a:t>
            </a:r>
          </a:p>
        </p:txBody>
      </p:sp>
      <p:sp>
        <p:nvSpPr>
          <p:cNvPr id="6" name="Rectangle 2"/>
          <p:cNvSpPr>
            <a:spLocks noGrp="1" noChangeArrowheads="1"/>
          </p:cNvSpPr>
          <p:nvPr>
            <p:ph type="title"/>
          </p:nvPr>
        </p:nvSpPr>
        <p:spPr>
          <a:xfrm>
            <a:off x="0" y="117144"/>
            <a:ext cx="9144000" cy="914400"/>
          </a:xfrm>
        </p:spPr>
        <p:txBody>
          <a:bodyPr/>
          <a:lstStyle/>
          <a:p>
            <a:pPr>
              <a:defRPr/>
            </a:pPr>
            <a:r>
              <a:rPr lang="en-US" dirty="0"/>
              <a:t>Anatomical Terminology</a:t>
            </a:r>
          </a:p>
        </p:txBody>
      </p:sp>
      <p:pic>
        <p:nvPicPr>
          <p:cNvPr id="80898" name="Picture 2" descr="http://th07.deviantart.net/fs70/PRE/i/2013/051/c/5/anatomical_position_of_a_yoshi_by_proshi-d5vnzh2.png"/>
          <p:cNvPicPr>
            <a:picLocks noChangeAspect="1" noChangeArrowheads="1"/>
          </p:cNvPicPr>
          <p:nvPr/>
        </p:nvPicPr>
        <p:blipFill>
          <a:blip r:embed="rId3" cstate="print"/>
          <a:srcRect/>
          <a:stretch>
            <a:fillRect/>
          </a:stretch>
        </p:blipFill>
        <p:spPr bwMode="auto">
          <a:xfrm>
            <a:off x="6366510" y="2264092"/>
            <a:ext cx="2792730" cy="4325583"/>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16866" y="716700"/>
            <a:ext cx="8688426" cy="5703165"/>
          </a:xfrm>
        </p:spPr>
        <p:txBody>
          <a:bodyPr>
            <a:normAutofit/>
          </a:bodyPr>
          <a:lstStyle/>
          <a:p>
            <a:pPr>
              <a:lnSpc>
                <a:spcPct val="175000"/>
              </a:lnSpc>
              <a:buClr>
                <a:schemeClr val="tx1"/>
              </a:buClr>
            </a:pPr>
            <a:r>
              <a:rPr lang="en-US" b="1" dirty="0">
                <a:solidFill>
                  <a:srgbClr val="C00000"/>
                </a:solidFill>
              </a:rPr>
              <a:t>Anatomical Position</a:t>
            </a:r>
          </a:p>
        </p:txBody>
      </p:sp>
      <p:sp>
        <p:nvSpPr>
          <p:cNvPr id="6" name="Rectangle 2"/>
          <p:cNvSpPr>
            <a:spLocks noGrp="1" noChangeArrowheads="1"/>
          </p:cNvSpPr>
          <p:nvPr>
            <p:ph type="title"/>
          </p:nvPr>
        </p:nvSpPr>
        <p:spPr>
          <a:xfrm>
            <a:off x="0" y="117144"/>
            <a:ext cx="9144000" cy="914400"/>
          </a:xfrm>
        </p:spPr>
        <p:txBody>
          <a:bodyPr/>
          <a:lstStyle/>
          <a:p>
            <a:pPr>
              <a:defRPr/>
            </a:pPr>
            <a:r>
              <a:rPr lang="en-US" dirty="0"/>
              <a:t>Anatomical Terminology</a:t>
            </a:r>
          </a:p>
        </p:txBody>
      </p:sp>
      <p:pic>
        <p:nvPicPr>
          <p:cNvPr id="2050" name="Picture 2" descr="C:\Users\daddyman\Desktop\Anatomy &amp; Physiology~2014\ch 1 order far-side-first-pants-then-your-shoes.jpg"/>
          <p:cNvPicPr>
            <a:picLocks noChangeAspect="1" noChangeArrowheads="1"/>
          </p:cNvPicPr>
          <p:nvPr/>
        </p:nvPicPr>
        <p:blipFill>
          <a:blip r:embed="rId3" cstate="print"/>
          <a:srcRect/>
          <a:stretch>
            <a:fillRect/>
          </a:stretch>
        </p:blipFill>
        <p:spPr bwMode="auto">
          <a:xfrm>
            <a:off x="768724" y="1482166"/>
            <a:ext cx="5562600" cy="50800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ap13_fig_01_06_lect01.jpg"/>
          <p:cNvPicPr>
            <a:picLocks noChangeAspect="1"/>
          </p:cNvPicPr>
          <p:nvPr/>
        </p:nvPicPr>
        <p:blipFill>
          <a:blip r:embed="rId3" cstate="print"/>
          <a:stretch>
            <a:fillRect/>
          </a:stretch>
        </p:blipFill>
        <p:spPr>
          <a:xfrm>
            <a:off x="4774819" y="2201817"/>
            <a:ext cx="4109121" cy="4300242"/>
          </a:xfrm>
          <a:prstGeom prst="rect">
            <a:avLst/>
          </a:prstGeom>
        </p:spPr>
      </p:pic>
      <p:sp>
        <p:nvSpPr>
          <p:cNvPr id="23554" name="Rectangle 3"/>
          <p:cNvSpPr>
            <a:spLocks noGrp="1" noChangeArrowheads="1"/>
          </p:cNvSpPr>
          <p:nvPr>
            <p:ph type="body" idx="1"/>
          </p:nvPr>
        </p:nvSpPr>
        <p:spPr>
          <a:xfrm>
            <a:off x="203886" y="877329"/>
            <a:ext cx="3657600" cy="2094471"/>
          </a:xfrm>
        </p:spPr>
        <p:txBody>
          <a:bodyPr>
            <a:normAutofit/>
          </a:bodyPr>
          <a:lstStyle/>
          <a:p>
            <a:r>
              <a:rPr lang="en-US" b="1" dirty="0"/>
              <a:t>Directional Terms</a:t>
            </a:r>
          </a:p>
          <a:p>
            <a:pPr lvl="1"/>
            <a:r>
              <a:rPr lang="en-US" b="1" dirty="0"/>
              <a:t>Superior</a:t>
            </a:r>
          </a:p>
          <a:p>
            <a:pPr lvl="1"/>
            <a:r>
              <a:rPr lang="en-US" b="1" dirty="0"/>
              <a:t>Inferior</a:t>
            </a:r>
          </a:p>
        </p:txBody>
      </p:sp>
      <p:sp>
        <p:nvSpPr>
          <p:cNvPr id="21508" name="Rectangle 4"/>
          <p:cNvSpPr>
            <a:spLocks noChangeArrowheads="1"/>
          </p:cNvSpPr>
          <p:nvPr/>
        </p:nvSpPr>
        <p:spPr bwMode="auto">
          <a:xfrm>
            <a:off x="2755557" y="1509585"/>
            <a:ext cx="5105400" cy="1462215"/>
          </a:xfrm>
          <a:prstGeom prst="rect">
            <a:avLst/>
          </a:prstGeom>
          <a:noFill/>
          <a:ln w="9525">
            <a:noFill/>
            <a:miter lim="800000"/>
            <a:headEnd/>
            <a:tailEnd/>
          </a:ln>
        </p:spPr>
        <p:txBody>
          <a:bodyPr/>
          <a:lstStyle/>
          <a:p>
            <a:pPr marL="342900" indent="-342900">
              <a:lnSpc>
                <a:spcPct val="155000"/>
              </a:lnSpc>
              <a:spcBef>
                <a:spcPct val="0"/>
              </a:spcBef>
              <a:buClr>
                <a:srgbClr val="33CC33"/>
              </a:buClr>
              <a:buSzTx/>
              <a:buFont typeface="Wingdings" pitchFamily="2" charset="2"/>
              <a:buChar char="§"/>
            </a:pPr>
            <a:r>
              <a:rPr lang="en-US" sz="2600" b="1" dirty="0">
                <a:solidFill>
                  <a:srgbClr val="009900"/>
                </a:solidFill>
                <a:latin typeface="Sylfaen" pitchFamily="18" charset="0"/>
              </a:rPr>
              <a:t>Above, top, toward head</a:t>
            </a:r>
          </a:p>
          <a:p>
            <a:pPr marL="342900" indent="-342900">
              <a:lnSpc>
                <a:spcPct val="155000"/>
              </a:lnSpc>
              <a:spcBef>
                <a:spcPct val="0"/>
              </a:spcBef>
              <a:buClr>
                <a:srgbClr val="33CC33"/>
              </a:buClr>
              <a:buSzTx/>
              <a:buFont typeface="Wingdings" pitchFamily="2" charset="2"/>
              <a:buChar char="§"/>
            </a:pPr>
            <a:r>
              <a:rPr lang="en-US" sz="2600" b="1" dirty="0">
                <a:solidFill>
                  <a:srgbClr val="009900"/>
                </a:solidFill>
                <a:latin typeface="Sylfaen" pitchFamily="18" charset="0"/>
              </a:rPr>
              <a:t>Below, bottom, </a:t>
            </a:r>
          </a:p>
          <a:p>
            <a:pPr marL="342900" indent="-342900">
              <a:lnSpc>
                <a:spcPct val="155000"/>
              </a:lnSpc>
              <a:spcBef>
                <a:spcPct val="0"/>
              </a:spcBef>
              <a:buClr>
                <a:srgbClr val="33CC33"/>
              </a:buClr>
              <a:buSzTx/>
            </a:pPr>
            <a:r>
              <a:rPr lang="en-US" sz="2600" b="1" dirty="0">
                <a:solidFill>
                  <a:srgbClr val="009900"/>
                </a:solidFill>
                <a:latin typeface="Sylfaen" pitchFamily="18" charset="0"/>
              </a:rPr>
              <a:t>	away from head</a:t>
            </a:r>
          </a:p>
          <a:p>
            <a:pPr marL="342900" indent="-342900">
              <a:lnSpc>
                <a:spcPct val="155000"/>
              </a:lnSpc>
              <a:spcBef>
                <a:spcPct val="0"/>
              </a:spcBef>
              <a:buClr>
                <a:srgbClr val="33CC33"/>
              </a:buClr>
              <a:buSzTx/>
              <a:buFont typeface="Wingdings" pitchFamily="2" charset="2"/>
              <a:buChar char="§"/>
            </a:pPr>
            <a:endParaRPr lang="en-US" sz="2600" b="1" dirty="0">
              <a:solidFill>
                <a:srgbClr val="009900"/>
              </a:solidFill>
              <a:latin typeface="Sylfaen" pitchFamily="18" charset="0"/>
            </a:endParaRPr>
          </a:p>
        </p:txBody>
      </p:sp>
      <p:sp>
        <p:nvSpPr>
          <p:cNvPr id="8" name="Rectangle 2"/>
          <p:cNvSpPr>
            <a:spLocks noGrp="1" noChangeArrowheads="1"/>
          </p:cNvSpPr>
          <p:nvPr>
            <p:ph type="title"/>
          </p:nvPr>
        </p:nvSpPr>
        <p:spPr>
          <a:xfrm>
            <a:off x="0" y="117144"/>
            <a:ext cx="9144000" cy="797256"/>
          </a:xfrm>
        </p:spPr>
        <p:txBody>
          <a:bodyPr/>
          <a:lstStyle/>
          <a:p>
            <a:pPr>
              <a:defRPr/>
            </a:pPr>
            <a:r>
              <a:rPr lang="en-US" dirty="0"/>
              <a:t>Anatomical Terminology</a:t>
            </a:r>
          </a:p>
        </p:txBody>
      </p:sp>
    </p:spTree>
  </p:cSld>
  <p:clrMapOvr>
    <a:masterClrMapping/>
  </p:clrMapOvr>
  <p:transition advTm="56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500" fill="hold"/>
                                        <p:tgtEl>
                                          <p:spTgt spid="2150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08">
                                            <p:txEl>
                                              <p:pRg st="1" end="1"/>
                                            </p:txEl>
                                          </p:spTgt>
                                        </p:tgtEl>
                                        <p:attrNameLst>
                                          <p:attrName>style.visibility</p:attrName>
                                        </p:attrNameLst>
                                      </p:cBhvr>
                                      <p:to>
                                        <p:strVal val="visible"/>
                                      </p:to>
                                    </p:set>
                                    <p:anim calcmode="lin" valueType="num">
                                      <p:cBhvr additive="base">
                                        <p:cTn id="13" dur="500" fill="hold"/>
                                        <p:tgtEl>
                                          <p:spTgt spid="2150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508">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1508">
                                            <p:txEl>
                                              <p:pRg st="2" end="2"/>
                                            </p:txEl>
                                          </p:spTgt>
                                        </p:tgtEl>
                                        <p:attrNameLst>
                                          <p:attrName>style.visibility</p:attrName>
                                        </p:attrNameLst>
                                      </p:cBhvr>
                                      <p:to>
                                        <p:strVal val="visible"/>
                                      </p:to>
                                    </p:set>
                                    <p:anim calcmode="lin" valueType="num">
                                      <p:cBhvr additive="base">
                                        <p:cTn id="17" dur="500" fill="hold"/>
                                        <p:tgtEl>
                                          <p:spTgt spid="21508">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150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ap13_fig_01_05_lect01.jpg"/>
          <p:cNvPicPr>
            <a:picLocks noChangeAspect="1"/>
          </p:cNvPicPr>
          <p:nvPr/>
        </p:nvPicPr>
        <p:blipFill>
          <a:blip r:embed="rId3" cstate="print">
            <a:clrChange>
              <a:clrFrom>
                <a:srgbClr val="FFFFFF"/>
              </a:clrFrom>
              <a:clrTo>
                <a:srgbClr val="FFFFFF">
                  <a:alpha val="0"/>
                </a:srgbClr>
              </a:clrTo>
            </a:clrChange>
          </a:blip>
          <a:stretch>
            <a:fillRect/>
          </a:stretch>
        </p:blipFill>
        <p:spPr>
          <a:xfrm>
            <a:off x="4038686" y="1007414"/>
            <a:ext cx="4876800" cy="5486400"/>
          </a:xfrm>
          <a:prstGeom prst="rect">
            <a:avLst/>
          </a:prstGeom>
        </p:spPr>
      </p:pic>
      <p:sp>
        <p:nvSpPr>
          <p:cNvPr id="23554" name="Rectangle 3"/>
          <p:cNvSpPr>
            <a:spLocks noGrp="1" noChangeArrowheads="1"/>
          </p:cNvSpPr>
          <p:nvPr>
            <p:ph type="body" idx="1"/>
          </p:nvPr>
        </p:nvSpPr>
        <p:spPr>
          <a:xfrm>
            <a:off x="0" y="892569"/>
            <a:ext cx="3657600" cy="3389871"/>
          </a:xfrm>
        </p:spPr>
        <p:txBody>
          <a:bodyPr>
            <a:normAutofit/>
          </a:bodyPr>
          <a:lstStyle/>
          <a:p>
            <a:r>
              <a:rPr lang="en-US" b="1" dirty="0"/>
              <a:t>Directional Terms</a:t>
            </a:r>
          </a:p>
          <a:p>
            <a:pPr lvl="1"/>
            <a:r>
              <a:rPr lang="en-US" b="1" dirty="0"/>
              <a:t>Anterior (Ventral)</a:t>
            </a:r>
          </a:p>
          <a:p>
            <a:pPr lvl="1">
              <a:buNone/>
            </a:pPr>
            <a:r>
              <a:rPr lang="en-US" b="1" dirty="0"/>
              <a:t>	</a:t>
            </a:r>
            <a:r>
              <a:rPr lang="en-US" b="1" dirty="0">
                <a:solidFill>
                  <a:srgbClr val="009900"/>
                </a:solidFill>
              </a:rPr>
              <a:t>  </a:t>
            </a:r>
          </a:p>
          <a:p>
            <a:pPr lvl="1"/>
            <a:r>
              <a:rPr lang="en-US" b="1" dirty="0"/>
              <a:t>Posterior (Dorsal)</a:t>
            </a:r>
          </a:p>
          <a:p>
            <a:pPr lvl="1">
              <a:buNone/>
            </a:pPr>
            <a:r>
              <a:rPr lang="en-US" b="1" dirty="0"/>
              <a:t>	</a:t>
            </a:r>
            <a:r>
              <a:rPr lang="en-US" b="1" dirty="0">
                <a:solidFill>
                  <a:srgbClr val="009900"/>
                </a:solidFill>
              </a:rPr>
              <a:t>  </a:t>
            </a:r>
          </a:p>
        </p:txBody>
      </p:sp>
      <p:sp>
        <p:nvSpPr>
          <p:cNvPr id="8" name="Rectangle 2"/>
          <p:cNvSpPr>
            <a:spLocks noGrp="1" noChangeArrowheads="1"/>
          </p:cNvSpPr>
          <p:nvPr>
            <p:ph type="title"/>
          </p:nvPr>
        </p:nvSpPr>
        <p:spPr>
          <a:xfrm>
            <a:off x="0" y="117144"/>
            <a:ext cx="9144000" cy="797256"/>
          </a:xfrm>
        </p:spPr>
        <p:txBody>
          <a:bodyPr/>
          <a:lstStyle/>
          <a:p>
            <a:pPr>
              <a:defRPr/>
            </a:pPr>
            <a:r>
              <a:rPr lang="en-US" dirty="0"/>
              <a:t>Anatomical Terminology</a:t>
            </a:r>
          </a:p>
        </p:txBody>
      </p:sp>
      <p:sp>
        <p:nvSpPr>
          <p:cNvPr id="9" name="Rectangle 3"/>
          <p:cNvSpPr txBox="1">
            <a:spLocks noChangeArrowheads="1"/>
          </p:cNvSpPr>
          <p:nvPr/>
        </p:nvSpPr>
        <p:spPr>
          <a:xfrm>
            <a:off x="203886" y="877329"/>
            <a:ext cx="3657600" cy="3389871"/>
          </a:xfrm>
          <a:prstGeom prst="rect">
            <a:avLst/>
          </a:prstGeom>
        </p:spPr>
        <p:txBody>
          <a:bodyPr vert="horz" lIns="91440" tIns="45720" rIns="91440" bIns="45720" rtlCol="0">
            <a:normAutofit/>
          </a:bodyPr>
          <a:lstStyle/>
          <a:p>
            <a:pPr marL="404813" marR="0" lvl="0" indent="-290513" algn="l" defTabSz="914400" rtl="0" eaLnBrk="1" fontAlgn="auto" latinLnBrk="0" hangingPunct="1">
              <a:lnSpc>
                <a:spcPct val="155000"/>
              </a:lnSpc>
              <a:spcBef>
                <a:spcPts val="0"/>
              </a:spcBef>
              <a:spcAft>
                <a:spcPts val="0"/>
              </a:spcAft>
              <a:buClr>
                <a:schemeClr val="tx2"/>
              </a:buClr>
              <a:buSzPct val="75000"/>
              <a:tabLst/>
              <a:defRPr/>
            </a:pPr>
            <a:r>
              <a:rPr lang="en-US" sz="2600" b="1" dirty="0">
                <a:latin typeface="Times New Roman"/>
                <a:cs typeface="Times New Roman"/>
              </a:rPr>
              <a:t> </a:t>
            </a:r>
            <a:endParaRPr kumimoji="0" lang="en-US" sz="2600" b="1" i="0" u="none" strike="noStrike" kern="1200" cap="none" spc="0" normalizeH="0" baseline="0" noProof="0" dirty="0">
              <a:ln>
                <a:noFill/>
              </a:ln>
              <a:solidFill>
                <a:schemeClr val="tx1"/>
              </a:solidFill>
              <a:effectLst/>
              <a:uLnTx/>
              <a:uFillTx/>
              <a:latin typeface="Times New Roman"/>
              <a:ea typeface="+mn-ea"/>
              <a:cs typeface="Times New Roman"/>
            </a:endParaRPr>
          </a:p>
          <a:p>
            <a:pPr marL="741363" marR="0" lvl="1" indent="-330200" algn="l" defTabSz="914400" rtl="0" eaLnBrk="1" fontAlgn="auto" latinLnBrk="0" hangingPunct="1">
              <a:lnSpc>
                <a:spcPct val="155000"/>
              </a:lnSpc>
              <a:spcBef>
                <a:spcPts val="0"/>
              </a:spcBef>
              <a:spcAft>
                <a:spcPts val="0"/>
              </a:spcAft>
              <a:buClr>
                <a:srgbClr val="33CC33"/>
              </a:buClr>
              <a:buSzPct val="100000"/>
              <a:tabLst/>
              <a:defRPr/>
            </a:pPr>
            <a:r>
              <a:rPr lang="en-US" sz="2600" b="1" dirty="0">
                <a:latin typeface="Times New Roman"/>
                <a:cs typeface="Times New Roman"/>
              </a:rPr>
              <a:t> </a:t>
            </a:r>
            <a:endParaRPr kumimoji="0" lang="en-US" sz="2600" b="1" i="0" u="none" strike="noStrike" kern="1200" cap="none" spc="0" normalizeH="0" baseline="0" noProof="0" dirty="0">
              <a:ln>
                <a:noFill/>
              </a:ln>
              <a:solidFill>
                <a:schemeClr val="tx1"/>
              </a:solidFill>
              <a:effectLst/>
              <a:uLnTx/>
              <a:uFillTx/>
              <a:latin typeface="Times New Roman"/>
              <a:ea typeface="+mn-ea"/>
              <a:cs typeface="Times New Roman"/>
            </a:endParaRPr>
          </a:p>
          <a:p>
            <a:pPr marL="741363" marR="0" lvl="1" indent="-330200" algn="l" defTabSz="914400" rtl="0" eaLnBrk="1" fontAlgn="auto" latinLnBrk="0" hangingPunct="1">
              <a:lnSpc>
                <a:spcPct val="155000"/>
              </a:lnSpc>
              <a:spcBef>
                <a:spcPts val="0"/>
              </a:spcBef>
              <a:spcAft>
                <a:spcPts val="0"/>
              </a:spcAft>
              <a:buClr>
                <a:srgbClr val="33CC33"/>
              </a:buClr>
              <a:buSzPct val="100000"/>
              <a:buFont typeface="Wingdings" pitchFamily="2" charset="2"/>
              <a:buNone/>
              <a:tabLst/>
              <a:defRPr/>
            </a:pPr>
            <a:r>
              <a:rPr kumimoji="0" lang="en-US" sz="2600" b="1" i="0" u="none" strike="noStrike" kern="1200" cap="none" spc="0" normalizeH="0" baseline="0" noProof="0" dirty="0">
                <a:ln>
                  <a:noFill/>
                </a:ln>
                <a:solidFill>
                  <a:schemeClr val="tx1"/>
                </a:solidFill>
                <a:effectLst/>
                <a:uLnTx/>
                <a:uFillTx/>
                <a:latin typeface="Times New Roman"/>
                <a:ea typeface="+mn-ea"/>
                <a:cs typeface="Times New Roman"/>
              </a:rPr>
              <a:t>	</a:t>
            </a:r>
            <a:r>
              <a:rPr kumimoji="0" lang="en-US" sz="2600" b="1" i="0" u="none" strike="noStrike" kern="1200" cap="none" spc="0" normalizeH="0" baseline="0" noProof="0" dirty="0">
                <a:ln>
                  <a:noFill/>
                </a:ln>
                <a:solidFill>
                  <a:srgbClr val="009900"/>
                </a:solidFill>
                <a:effectLst/>
                <a:uLnTx/>
                <a:uFillTx/>
                <a:latin typeface="Times New Roman"/>
                <a:ea typeface="+mn-ea"/>
                <a:cs typeface="Times New Roman"/>
              </a:rPr>
              <a:t>Toward the front</a:t>
            </a:r>
          </a:p>
          <a:p>
            <a:pPr marL="741363" marR="0" lvl="1" indent="-330200" algn="l" defTabSz="914400" rtl="0" eaLnBrk="1" fontAlgn="auto" latinLnBrk="0" hangingPunct="1">
              <a:lnSpc>
                <a:spcPct val="155000"/>
              </a:lnSpc>
              <a:spcBef>
                <a:spcPts val="0"/>
              </a:spcBef>
              <a:spcAft>
                <a:spcPts val="0"/>
              </a:spcAft>
              <a:buClr>
                <a:srgbClr val="33CC33"/>
              </a:buClr>
              <a:buSzPct val="100000"/>
              <a:buFont typeface="Wingdings" pitchFamily="2" charset="2"/>
              <a:buNone/>
              <a:tabLst/>
              <a:defRPr/>
            </a:pPr>
            <a:endParaRPr kumimoji="0" lang="en-US" sz="2600" b="1" i="0" u="none" strike="noStrike" kern="1200" cap="none" spc="0" normalizeH="0" baseline="0" noProof="0" dirty="0">
              <a:ln>
                <a:noFill/>
              </a:ln>
              <a:solidFill>
                <a:schemeClr val="tx1"/>
              </a:solidFill>
              <a:effectLst/>
              <a:uLnTx/>
              <a:uFillTx/>
              <a:latin typeface="Times New Roman"/>
              <a:ea typeface="+mn-ea"/>
              <a:cs typeface="Times New Roman"/>
            </a:endParaRPr>
          </a:p>
          <a:p>
            <a:pPr marL="741363" marR="0" lvl="1" indent="-330200" algn="l" defTabSz="914400" rtl="0" eaLnBrk="1" fontAlgn="auto" latinLnBrk="0" hangingPunct="1">
              <a:lnSpc>
                <a:spcPct val="155000"/>
              </a:lnSpc>
              <a:spcBef>
                <a:spcPts val="0"/>
              </a:spcBef>
              <a:spcAft>
                <a:spcPts val="0"/>
              </a:spcAft>
              <a:buClr>
                <a:srgbClr val="33CC33"/>
              </a:buClr>
              <a:buSzPct val="100000"/>
              <a:buFont typeface="Wingdings" pitchFamily="2" charset="2"/>
              <a:buNone/>
              <a:tabLst/>
              <a:defRPr/>
            </a:pPr>
            <a:r>
              <a:rPr kumimoji="0" lang="en-US" sz="2600" b="1" i="0" u="none" strike="noStrike" kern="1200" cap="none" spc="0" normalizeH="0" baseline="0" noProof="0" dirty="0">
                <a:ln>
                  <a:noFill/>
                </a:ln>
                <a:solidFill>
                  <a:schemeClr val="tx1"/>
                </a:solidFill>
                <a:effectLst/>
                <a:uLnTx/>
                <a:uFillTx/>
                <a:latin typeface="Times New Roman"/>
                <a:ea typeface="+mn-ea"/>
                <a:cs typeface="Times New Roman"/>
              </a:rPr>
              <a:t>	</a:t>
            </a:r>
            <a:endParaRPr kumimoji="0" lang="en-US" sz="2600" b="1" i="0" u="none" strike="noStrike" kern="1200" cap="none" spc="0" normalizeH="0" baseline="0" noProof="0" dirty="0">
              <a:ln>
                <a:noFill/>
              </a:ln>
              <a:solidFill>
                <a:srgbClr val="009900"/>
              </a:solidFill>
              <a:effectLst/>
              <a:uLnTx/>
              <a:uFillTx/>
              <a:latin typeface="Times New Roman"/>
              <a:ea typeface="+mn-ea"/>
              <a:cs typeface="Times New Roman"/>
            </a:endParaRPr>
          </a:p>
        </p:txBody>
      </p:sp>
      <p:sp>
        <p:nvSpPr>
          <p:cNvPr id="10" name="Rectangle 3"/>
          <p:cNvSpPr txBox="1">
            <a:spLocks noChangeArrowheads="1"/>
          </p:cNvSpPr>
          <p:nvPr/>
        </p:nvSpPr>
        <p:spPr>
          <a:xfrm>
            <a:off x="203886" y="881290"/>
            <a:ext cx="3657600" cy="3389871"/>
          </a:xfrm>
          <a:prstGeom prst="rect">
            <a:avLst/>
          </a:prstGeom>
        </p:spPr>
        <p:txBody>
          <a:bodyPr vert="horz" lIns="91440" tIns="45720" rIns="91440" bIns="45720" rtlCol="0">
            <a:normAutofit/>
          </a:bodyPr>
          <a:lstStyle/>
          <a:p>
            <a:pPr marL="404813" marR="0" lvl="0" indent="-290513" algn="l" defTabSz="914400" rtl="0" eaLnBrk="1" fontAlgn="auto" latinLnBrk="0" hangingPunct="1">
              <a:lnSpc>
                <a:spcPct val="155000"/>
              </a:lnSpc>
              <a:spcBef>
                <a:spcPts val="0"/>
              </a:spcBef>
              <a:spcAft>
                <a:spcPts val="0"/>
              </a:spcAft>
              <a:buClr>
                <a:schemeClr val="tx2"/>
              </a:buClr>
              <a:buSzPct val="75000"/>
              <a:tabLst/>
              <a:defRPr/>
            </a:pPr>
            <a:r>
              <a:rPr lang="en-US" sz="2600" b="1" dirty="0">
                <a:latin typeface="Times New Roman"/>
                <a:cs typeface="Times New Roman"/>
              </a:rPr>
              <a:t> </a:t>
            </a:r>
            <a:endParaRPr kumimoji="0" lang="en-US" sz="2600" b="1" i="0" u="none" strike="noStrike" kern="1200" cap="none" spc="0" normalizeH="0" baseline="0" noProof="0" dirty="0">
              <a:ln>
                <a:noFill/>
              </a:ln>
              <a:solidFill>
                <a:schemeClr val="tx1"/>
              </a:solidFill>
              <a:effectLst/>
              <a:uLnTx/>
              <a:uFillTx/>
              <a:latin typeface="Times New Roman"/>
              <a:ea typeface="+mn-ea"/>
              <a:cs typeface="Times New Roman"/>
            </a:endParaRPr>
          </a:p>
          <a:p>
            <a:pPr marL="741363" marR="0" lvl="1" indent="-330200" algn="l" defTabSz="914400" rtl="0" eaLnBrk="1" fontAlgn="auto" latinLnBrk="0" hangingPunct="1">
              <a:lnSpc>
                <a:spcPct val="155000"/>
              </a:lnSpc>
              <a:spcBef>
                <a:spcPts val="0"/>
              </a:spcBef>
              <a:spcAft>
                <a:spcPts val="0"/>
              </a:spcAft>
              <a:buClr>
                <a:srgbClr val="33CC33"/>
              </a:buClr>
              <a:buSzPct val="100000"/>
              <a:tabLst/>
              <a:defRPr/>
            </a:pPr>
            <a:r>
              <a:rPr lang="en-US" sz="2600" b="1" dirty="0">
                <a:latin typeface="Times New Roman"/>
                <a:cs typeface="Times New Roman"/>
              </a:rPr>
              <a:t> </a:t>
            </a:r>
            <a:endParaRPr kumimoji="0" lang="en-US" sz="2600" b="1" i="0" u="none" strike="noStrike" kern="1200" cap="none" spc="0" normalizeH="0" baseline="0" noProof="0" dirty="0">
              <a:ln>
                <a:noFill/>
              </a:ln>
              <a:solidFill>
                <a:schemeClr val="tx1"/>
              </a:solidFill>
              <a:effectLst/>
              <a:uLnTx/>
              <a:uFillTx/>
              <a:latin typeface="Times New Roman"/>
              <a:ea typeface="+mn-ea"/>
              <a:cs typeface="Times New Roman"/>
            </a:endParaRPr>
          </a:p>
          <a:p>
            <a:pPr marL="741363" marR="0" lvl="1" indent="-330200" algn="l" defTabSz="914400" rtl="0" eaLnBrk="1" fontAlgn="auto" latinLnBrk="0" hangingPunct="1">
              <a:lnSpc>
                <a:spcPct val="155000"/>
              </a:lnSpc>
              <a:spcBef>
                <a:spcPts val="0"/>
              </a:spcBef>
              <a:spcAft>
                <a:spcPts val="0"/>
              </a:spcAft>
              <a:buClr>
                <a:srgbClr val="33CC33"/>
              </a:buClr>
              <a:buSzPct val="100000"/>
              <a:buFont typeface="Wingdings" pitchFamily="2" charset="2"/>
              <a:buNone/>
              <a:tabLst/>
              <a:defRPr/>
            </a:pPr>
            <a:r>
              <a:rPr kumimoji="0" lang="en-US" sz="2600" b="1" i="0" u="none" strike="noStrike" kern="1200" cap="none" spc="0" normalizeH="0" baseline="0" noProof="0" dirty="0">
                <a:ln>
                  <a:noFill/>
                </a:ln>
                <a:solidFill>
                  <a:schemeClr val="tx1"/>
                </a:solidFill>
                <a:effectLst/>
                <a:uLnTx/>
                <a:uFillTx/>
                <a:latin typeface="Times New Roman"/>
                <a:ea typeface="+mn-ea"/>
                <a:cs typeface="Times New Roman"/>
              </a:rPr>
              <a:t>	</a:t>
            </a:r>
            <a:r>
              <a:rPr kumimoji="0" lang="en-US" sz="2600" b="1" i="0" u="none" strike="noStrike" kern="1200" cap="none" spc="0" normalizeH="0" baseline="0" noProof="0" dirty="0">
                <a:ln>
                  <a:noFill/>
                </a:ln>
                <a:solidFill>
                  <a:srgbClr val="009900"/>
                </a:solidFill>
                <a:effectLst/>
                <a:uLnTx/>
                <a:uFillTx/>
                <a:latin typeface="Times New Roman"/>
                <a:ea typeface="+mn-ea"/>
                <a:cs typeface="Times New Roman"/>
              </a:rPr>
              <a:t> </a:t>
            </a:r>
          </a:p>
          <a:p>
            <a:pPr marL="741363" marR="0" lvl="1" indent="-330200" algn="l" defTabSz="914400" rtl="0" eaLnBrk="1" fontAlgn="auto" latinLnBrk="0" hangingPunct="1">
              <a:lnSpc>
                <a:spcPct val="155000"/>
              </a:lnSpc>
              <a:spcBef>
                <a:spcPts val="0"/>
              </a:spcBef>
              <a:spcAft>
                <a:spcPts val="0"/>
              </a:spcAft>
              <a:buClr>
                <a:srgbClr val="33CC33"/>
              </a:buClr>
              <a:buSzPct val="100000"/>
              <a:buFont typeface="Wingdings" pitchFamily="2" charset="2"/>
              <a:buNone/>
              <a:tabLst/>
              <a:defRPr/>
            </a:pPr>
            <a:endParaRPr kumimoji="0" lang="en-US" sz="2600" b="1" i="0" u="none" strike="noStrike" kern="1200" cap="none" spc="0" normalizeH="0" baseline="0" noProof="0" dirty="0">
              <a:ln>
                <a:noFill/>
              </a:ln>
              <a:solidFill>
                <a:schemeClr val="tx1"/>
              </a:solidFill>
              <a:effectLst/>
              <a:uLnTx/>
              <a:uFillTx/>
              <a:latin typeface="Times New Roman"/>
              <a:ea typeface="+mn-ea"/>
              <a:cs typeface="Times New Roman"/>
            </a:endParaRPr>
          </a:p>
          <a:p>
            <a:pPr marL="741363" marR="0" lvl="1" indent="-330200" algn="l" defTabSz="914400" rtl="0" eaLnBrk="1" fontAlgn="auto" latinLnBrk="0" hangingPunct="1">
              <a:lnSpc>
                <a:spcPct val="155000"/>
              </a:lnSpc>
              <a:spcBef>
                <a:spcPts val="0"/>
              </a:spcBef>
              <a:spcAft>
                <a:spcPts val="0"/>
              </a:spcAft>
              <a:buClr>
                <a:srgbClr val="33CC33"/>
              </a:buClr>
              <a:buSzPct val="100000"/>
              <a:buFont typeface="Wingdings" pitchFamily="2" charset="2"/>
              <a:buNone/>
              <a:tabLst/>
              <a:defRPr/>
            </a:pPr>
            <a:r>
              <a:rPr kumimoji="0" lang="en-US" sz="2600" b="1" i="0" u="none" strike="noStrike" kern="1200" cap="none" spc="0" normalizeH="0" baseline="0" noProof="0" dirty="0">
                <a:ln>
                  <a:noFill/>
                </a:ln>
                <a:solidFill>
                  <a:schemeClr val="tx1"/>
                </a:solidFill>
                <a:effectLst/>
                <a:uLnTx/>
                <a:uFillTx/>
                <a:latin typeface="Times New Roman"/>
                <a:ea typeface="+mn-ea"/>
                <a:cs typeface="Times New Roman"/>
              </a:rPr>
              <a:t>	</a:t>
            </a:r>
            <a:r>
              <a:rPr kumimoji="0" lang="en-US" sz="2600" b="1" i="0" u="none" strike="noStrike" kern="1200" cap="none" spc="0" normalizeH="0" baseline="0" noProof="0" dirty="0">
                <a:ln>
                  <a:noFill/>
                </a:ln>
                <a:solidFill>
                  <a:srgbClr val="009900"/>
                </a:solidFill>
                <a:effectLst/>
                <a:uLnTx/>
                <a:uFillTx/>
                <a:latin typeface="Times New Roman"/>
                <a:ea typeface="+mn-ea"/>
                <a:cs typeface="Times New Roman"/>
              </a:rPr>
              <a:t>Toward the back</a:t>
            </a:r>
          </a:p>
        </p:txBody>
      </p:sp>
      <p:pic>
        <p:nvPicPr>
          <p:cNvPr id="76802" name="Picture 2" descr="http://anatomy.askthetrainer.com/muscle-images/anatomy-information.jpg"/>
          <p:cNvPicPr>
            <a:picLocks noChangeAspect="1" noChangeArrowheads="1"/>
          </p:cNvPicPr>
          <p:nvPr/>
        </p:nvPicPr>
        <p:blipFill>
          <a:blip r:embed="rId4" cstate="print"/>
          <a:srcRect/>
          <a:stretch>
            <a:fillRect/>
          </a:stretch>
        </p:blipFill>
        <p:spPr bwMode="auto">
          <a:xfrm>
            <a:off x="3566160" y="746760"/>
            <a:ext cx="5760720" cy="5455920"/>
          </a:xfrm>
          <a:prstGeom prst="rect">
            <a:avLst/>
          </a:prstGeom>
          <a:noFill/>
        </p:spPr>
      </p:pic>
    </p:spTree>
  </p:cSld>
  <p:clrMapOvr>
    <a:masterClrMapping/>
  </p:clrMapOvr>
  <p:transition advTm="56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90615"/>
            <a:ext cx="9144000" cy="922338"/>
          </a:xfrm>
        </p:spPr>
        <p:txBody>
          <a:bodyPr/>
          <a:lstStyle/>
          <a:p>
            <a:pPr eaLnBrk="1" hangingPunct="1">
              <a:defRPr/>
            </a:pPr>
            <a:r>
              <a:rPr lang="en-US" dirty="0"/>
              <a:t>Subdivisions of Anatomy</a:t>
            </a:r>
          </a:p>
        </p:txBody>
      </p:sp>
      <p:sp>
        <p:nvSpPr>
          <p:cNvPr id="6147" name="Rectangle 3"/>
          <p:cNvSpPr>
            <a:spLocks noGrp="1" noChangeArrowheads="1"/>
          </p:cNvSpPr>
          <p:nvPr>
            <p:ph idx="1"/>
          </p:nvPr>
        </p:nvSpPr>
        <p:spPr>
          <a:xfrm>
            <a:off x="154458" y="852615"/>
            <a:ext cx="7936246" cy="5410200"/>
          </a:xfrm>
        </p:spPr>
        <p:txBody>
          <a:bodyPr>
            <a:normAutofit/>
          </a:bodyPr>
          <a:lstStyle/>
          <a:p>
            <a:pPr>
              <a:lnSpc>
                <a:spcPct val="165000"/>
              </a:lnSpc>
            </a:pPr>
            <a:r>
              <a:rPr lang="en-US" b="1" dirty="0">
                <a:solidFill>
                  <a:srgbClr val="C00000"/>
                </a:solidFill>
              </a:rPr>
              <a:t>Gross Anatomy </a:t>
            </a:r>
            <a:r>
              <a:rPr lang="en-US" dirty="0"/>
              <a:t>is the study of anatomical structures visible to unaided eye.  After making the appropriate surface marking the gross dissection  proceeds through cutting. </a:t>
            </a:r>
          </a:p>
          <a:p>
            <a:pPr>
              <a:lnSpc>
                <a:spcPct val="145000"/>
              </a:lnSpc>
            </a:pPr>
            <a:endParaRPr lang="en-US" dirty="0"/>
          </a:p>
          <a:p>
            <a:pPr>
              <a:lnSpc>
                <a:spcPct val="145000"/>
              </a:lnSpc>
            </a:pPr>
            <a:endParaRPr lang="en-US" dirty="0"/>
          </a:p>
        </p:txBody>
      </p:sp>
      <p:pic>
        <p:nvPicPr>
          <p:cNvPr id="1032" name="Picture 8" descr="This is one of four new synthetic cadavers or Syndavers at UN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046" y="3728472"/>
            <a:ext cx="3709887" cy="2782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74291" y="5851468"/>
            <a:ext cx="4705312" cy="978729"/>
          </a:xfrm>
          <a:prstGeom prst="rect">
            <a:avLst/>
          </a:prstGeom>
          <a:solidFill>
            <a:schemeClr val="bg1"/>
          </a:solidFill>
        </p:spPr>
        <p:txBody>
          <a:bodyPr wrap="square" rtlCol="0">
            <a:spAutoFit/>
          </a:bodyPr>
          <a:lstStyle/>
          <a:p>
            <a:pPr>
              <a:lnSpc>
                <a:spcPct val="120000"/>
              </a:lnSpc>
            </a:pPr>
            <a:r>
              <a:rPr lang="en-US" sz="1200" b="1" dirty="0">
                <a:latin typeface="Sylfaen" pitchFamily="18" charset="0"/>
              </a:rPr>
              <a:t>Left</a:t>
            </a:r>
            <a:r>
              <a:rPr lang="en-US" sz="1200" dirty="0">
                <a:latin typeface="Sylfaen" pitchFamily="18" charset="0"/>
              </a:rPr>
              <a:t>: a synthetic cadaver being used at the University of Iowa; they run $40,000 each—but can be re-used.  Genuine cadavers last only a year and create some faith-based issues as well—even though they generally cost $1000 each.</a:t>
            </a:r>
          </a:p>
        </p:txBody>
      </p:sp>
      <p:pic>
        <p:nvPicPr>
          <p:cNvPr id="5122" name="Picture 2" descr="http://www.academia.dk/Blog/wp-content/uploads/Anatomy_Lesson_Tulp_SesameStre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6886" y="2852195"/>
            <a:ext cx="3935392" cy="2916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40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ap13_fig_01_06_lect02.jpg"/>
          <p:cNvPicPr>
            <a:picLocks noChangeAspect="1"/>
          </p:cNvPicPr>
          <p:nvPr/>
        </p:nvPicPr>
        <p:blipFill>
          <a:blip r:embed="rId3" cstate="print">
            <a:clrChange>
              <a:clrFrom>
                <a:srgbClr val="FFFFFF"/>
              </a:clrFrom>
              <a:clrTo>
                <a:srgbClr val="FFFFFF">
                  <a:alpha val="0"/>
                </a:srgbClr>
              </a:clrTo>
            </a:clrChange>
          </a:blip>
          <a:stretch>
            <a:fillRect/>
          </a:stretch>
        </p:blipFill>
        <p:spPr>
          <a:xfrm>
            <a:off x="4918471" y="1282482"/>
            <a:ext cx="3991802" cy="5067168"/>
          </a:xfrm>
          <a:prstGeom prst="rect">
            <a:avLst/>
          </a:prstGeom>
        </p:spPr>
      </p:pic>
      <p:sp>
        <p:nvSpPr>
          <p:cNvPr id="21508" name="Rectangle 4"/>
          <p:cNvSpPr>
            <a:spLocks noChangeArrowheads="1"/>
          </p:cNvSpPr>
          <p:nvPr/>
        </p:nvSpPr>
        <p:spPr bwMode="auto">
          <a:xfrm>
            <a:off x="2897948" y="1505200"/>
            <a:ext cx="3826993" cy="2793007"/>
          </a:xfrm>
          <a:prstGeom prst="rect">
            <a:avLst/>
          </a:prstGeom>
          <a:noFill/>
          <a:ln w="9525">
            <a:noFill/>
            <a:miter lim="800000"/>
            <a:headEnd/>
            <a:tailEnd/>
          </a:ln>
        </p:spPr>
        <p:txBody>
          <a:bodyPr/>
          <a:lstStyle/>
          <a:p>
            <a:pPr marL="342900" indent="-342900">
              <a:lnSpc>
                <a:spcPct val="150000"/>
              </a:lnSpc>
              <a:spcBef>
                <a:spcPct val="0"/>
              </a:spcBef>
              <a:buClr>
                <a:srgbClr val="33CC33"/>
              </a:buClr>
              <a:buSzTx/>
              <a:buFont typeface="Wingdings" pitchFamily="2" charset="2"/>
              <a:buChar char="§"/>
            </a:pPr>
            <a:r>
              <a:rPr lang="en-US" b="1" dirty="0">
                <a:solidFill>
                  <a:srgbClr val="009900"/>
                </a:solidFill>
                <a:latin typeface="Times New Roman"/>
                <a:cs typeface="Times New Roman"/>
              </a:rPr>
              <a:t>Toward the midline</a:t>
            </a:r>
          </a:p>
          <a:p>
            <a:pPr marL="342900" indent="-342900">
              <a:lnSpc>
                <a:spcPct val="150000"/>
              </a:lnSpc>
              <a:spcBef>
                <a:spcPct val="0"/>
              </a:spcBef>
              <a:buClr>
                <a:srgbClr val="33CC33"/>
              </a:buClr>
              <a:buSzTx/>
              <a:buFont typeface="Wingdings" pitchFamily="2" charset="2"/>
              <a:buChar char="§"/>
            </a:pPr>
            <a:r>
              <a:rPr lang="en-US" b="1" dirty="0">
                <a:solidFill>
                  <a:srgbClr val="009900"/>
                </a:solidFill>
                <a:latin typeface="Times New Roman"/>
                <a:cs typeface="Times New Roman"/>
              </a:rPr>
              <a:t>Away from midline</a:t>
            </a:r>
          </a:p>
          <a:p>
            <a:pPr marL="342900" indent="-342900">
              <a:lnSpc>
                <a:spcPct val="150000"/>
              </a:lnSpc>
              <a:spcBef>
                <a:spcPct val="0"/>
              </a:spcBef>
              <a:buClr>
                <a:srgbClr val="33CC33"/>
              </a:buClr>
              <a:buSzTx/>
              <a:buFont typeface="Wingdings" pitchFamily="2" charset="2"/>
              <a:buChar char="§"/>
            </a:pPr>
            <a:r>
              <a:rPr lang="en-US" b="1">
                <a:solidFill>
                  <a:srgbClr val="009900"/>
                </a:solidFill>
                <a:latin typeface="Times New Roman"/>
                <a:cs typeface="Times New Roman"/>
              </a:rPr>
              <a:t>Between</a:t>
            </a:r>
            <a:endParaRPr lang="en-US" b="1" dirty="0">
              <a:solidFill>
                <a:srgbClr val="009900"/>
              </a:solidFill>
              <a:latin typeface="Times New Roman"/>
              <a:cs typeface="Times New Roman"/>
            </a:endParaRPr>
          </a:p>
        </p:txBody>
      </p:sp>
      <p:sp>
        <p:nvSpPr>
          <p:cNvPr id="17" name="Rectangle 2"/>
          <p:cNvSpPr>
            <a:spLocks noGrp="1" noChangeArrowheads="1"/>
          </p:cNvSpPr>
          <p:nvPr>
            <p:ph type="title"/>
          </p:nvPr>
        </p:nvSpPr>
        <p:spPr>
          <a:xfrm>
            <a:off x="0" y="117144"/>
            <a:ext cx="9144000" cy="797256"/>
          </a:xfrm>
        </p:spPr>
        <p:txBody>
          <a:bodyPr/>
          <a:lstStyle/>
          <a:p>
            <a:pPr>
              <a:defRPr/>
            </a:pPr>
            <a:r>
              <a:rPr lang="en-US" dirty="0"/>
              <a:t>Anatomical Terminology</a:t>
            </a:r>
          </a:p>
        </p:txBody>
      </p:sp>
      <p:sp>
        <p:nvSpPr>
          <p:cNvPr id="19" name="Rectangle 3"/>
          <p:cNvSpPr txBox="1">
            <a:spLocks noChangeArrowheads="1"/>
          </p:cNvSpPr>
          <p:nvPr/>
        </p:nvSpPr>
        <p:spPr>
          <a:xfrm>
            <a:off x="203886" y="877329"/>
            <a:ext cx="3657600" cy="3389871"/>
          </a:xfrm>
          <a:prstGeom prst="rect">
            <a:avLst/>
          </a:prstGeom>
        </p:spPr>
        <p:txBody>
          <a:bodyPr vert="horz" lIns="91440" tIns="45720" rIns="91440" bIns="45720" rtlCol="0">
            <a:normAutofit/>
          </a:bodyPr>
          <a:lstStyle/>
          <a:p>
            <a:pPr marL="404813" marR="0" lvl="0" indent="-290513" algn="l" defTabSz="914400" rtl="0" eaLnBrk="1" fontAlgn="auto" latinLnBrk="0" hangingPunct="1">
              <a:lnSpc>
                <a:spcPct val="155000"/>
              </a:lnSpc>
              <a:spcBef>
                <a:spcPts val="0"/>
              </a:spcBef>
              <a:spcAft>
                <a:spcPts val="0"/>
              </a:spcAft>
              <a:buClr>
                <a:schemeClr val="tx2"/>
              </a:buClr>
              <a:buSzPct val="75000"/>
              <a:buFont typeface="Wingdings" charset="2"/>
              <a:buChar char="u"/>
              <a:tabLst/>
              <a:defRPr/>
            </a:pPr>
            <a:r>
              <a:rPr kumimoji="0" lang="en-US" sz="2600" b="1" i="0" u="none" strike="noStrike" kern="1200" cap="none" spc="0" normalizeH="0" baseline="0" noProof="0" dirty="0">
                <a:ln>
                  <a:noFill/>
                </a:ln>
                <a:solidFill>
                  <a:schemeClr val="tx1"/>
                </a:solidFill>
                <a:effectLst/>
                <a:uLnTx/>
                <a:uFillTx/>
                <a:latin typeface="Times New Roman"/>
                <a:ea typeface="+mn-ea"/>
                <a:cs typeface="Times New Roman"/>
              </a:rPr>
              <a:t>Directional Terms</a:t>
            </a:r>
          </a:p>
          <a:p>
            <a:pPr marL="741363" lvl="1" indent="-330200" fontAlgn="auto">
              <a:lnSpc>
                <a:spcPct val="150000"/>
              </a:lnSpc>
              <a:spcBef>
                <a:spcPts val="0"/>
              </a:spcBef>
              <a:spcAft>
                <a:spcPts val="0"/>
              </a:spcAft>
              <a:buClr>
                <a:srgbClr val="33CC33"/>
              </a:buClr>
              <a:buSzPct val="100000"/>
              <a:buFont typeface="Wingdings" pitchFamily="2" charset="2"/>
              <a:buChar char="§"/>
            </a:pPr>
            <a:r>
              <a:rPr lang="en-US" b="1" dirty="0">
                <a:solidFill>
                  <a:srgbClr val="292934"/>
                </a:solidFill>
                <a:latin typeface="Times New Roman"/>
                <a:cs typeface="Times New Roman"/>
              </a:rPr>
              <a:t>Medial</a:t>
            </a:r>
          </a:p>
          <a:p>
            <a:pPr marL="741363" lvl="1" indent="-330200" fontAlgn="auto">
              <a:lnSpc>
                <a:spcPct val="150000"/>
              </a:lnSpc>
              <a:spcBef>
                <a:spcPts val="0"/>
              </a:spcBef>
              <a:spcAft>
                <a:spcPts val="0"/>
              </a:spcAft>
              <a:buClr>
                <a:srgbClr val="33CC33"/>
              </a:buClr>
              <a:buSzPct val="100000"/>
              <a:buFont typeface="Wingdings" pitchFamily="2" charset="2"/>
              <a:buChar char="§"/>
            </a:pPr>
            <a:r>
              <a:rPr lang="en-US" b="1" dirty="0">
                <a:solidFill>
                  <a:srgbClr val="292934"/>
                </a:solidFill>
                <a:latin typeface="Times New Roman"/>
                <a:cs typeface="Times New Roman"/>
              </a:rPr>
              <a:t>Lateral</a:t>
            </a:r>
          </a:p>
          <a:p>
            <a:pPr marL="741363" lvl="1" indent="-330200" fontAlgn="auto">
              <a:lnSpc>
                <a:spcPct val="150000"/>
              </a:lnSpc>
              <a:spcBef>
                <a:spcPts val="0"/>
              </a:spcBef>
              <a:spcAft>
                <a:spcPts val="0"/>
              </a:spcAft>
              <a:buClr>
                <a:srgbClr val="33CC33"/>
              </a:buClr>
              <a:buSzPct val="100000"/>
              <a:buFont typeface="Wingdings" pitchFamily="2" charset="2"/>
              <a:buChar char="§"/>
            </a:pPr>
            <a:r>
              <a:rPr lang="en-US" b="1" dirty="0">
                <a:solidFill>
                  <a:srgbClr val="292934"/>
                </a:solidFill>
                <a:latin typeface="Times New Roman"/>
                <a:cs typeface="Times New Roman"/>
              </a:rPr>
              <a:t>Intermediate</a:t>
            </a:r>
          </a:p>
        </p:txBody>
      </p:sp>
    </p:spTree>
  </p:cSld>
  <p:clrMapOvr>
    <a:masterClrMapping/>
  </p:clrMapOvr>
  <p:transition advTm="56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500" fill="hold"/>
                                        <p:tgtEl>
                                          <p:spTgt spid="2150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08">
                                            <p:txEl>
                                              <p:pRg st="1" end="1"/>
                                            </p:txEl>
                                          </p:spTgt>
                                        </p:tgtEl>
                                        <p:attrNameLst>
                                          <p:attrName>style.visibility</p:attrName>
                                        </p:attrNameLst>
                                      </p:cBhvr>
                                      <p:to>
                                        <p:strVal val="visible"/>
                                      </p:to>
                                    </p:set>
                                    <p:anim calcmode="lin" valueType="num">
                                      <p:cBhvr additive="base">
                                        <p:cTn id="13" dur="500" fill="hold"/>
                                        <p:tgtEl>
                                          <p:spTgt spid="2150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50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08">
                                            <p:txEl>
                                              <p:pRg st="2" end="2"/>
                                            </p:txEl>
                                          </p:spTgt>
                                        </p:tgtEl>
                                        <p:attrNameLst>
                                          <p:attrName>style.visibility</p:attrName>
                                        </p:attrNameLst>
                                      </p:cBhvr>
                                      <p:to>
                                        <p:strVal val="visible"/>
                                      </p:to>
                                    </p:set>
                                    <p:anim calcmode="lin" valueType="num">
                                      <p:cBhvr additive="base">
                                        <p:cTn id="19" dur="500" fill="hold"/>
                                        <p:tgtEl>
                                          <p:spTgt spid="2150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50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ap13_fig_01_06_lect03.jpg"/>
          <p:cNvPicPr>
            <a:picLocks noChangeAspect="1"/>
          </p:cNvPicPr>
          <p:nvPr/>
        </p:nvPicPr>
        <p:blipFill>
          <a:blip r:embed="rId4" cstate="print">
            <a:clrChange>
              <a:clrFrom>
                <a:srgbClr val="FFFFFF"/>
              </a:clrFrom>
              <a:clrTo>
                <a:srgbClr val="FFFFFF">
                  <a:alpha val="0"/>
                </a:srgbClr>
              </a:clrTo>
            </a:clrChange>
          </a:blip>
          <a:stretch>
            <a:fillRect/>
          </a:stretch>
        </p:blipFill>
        <p:spPr>
          <a:xfrm>
            <a:off x="4340145" y="1464052"/>
            <a:ext cx="4685069" cy="4954832"/>
          </a:xfrm>
          <a:prstGeom prst="rect">
            <a:avLst/>
          </a:prstGeom>
        </p:spPr>
      </p:pic>
      <p:sp>
        <p:nvSpPr>
          <p:cNvPr id="22532" name="Rectangle 4"/>
          <p:cNvSpPr>
            <a:spLocks noChangeArrowheads="1"/>
          </p:cNvSpPr>
          <p:nvPr/>
        </p:nvSpPr>
        <p:spPr bwMode="auto">
          <a:xfrm>
            <a:off x="2512542" y="1486928"/>
            <a:ext cx="4191000" cy="2170671"/>
          </a:xfrm>
          <a:prstGeom prst="rect">
            <a:avLst/>
          </a:prstGeom>
          <a:noFill/>
          <a:ln w="9525">
            <a:noFill/>
            <a:miter lim="800000"/>
            <a:headEnd/>
            <a:tailEnd/>
          </a:ln>
        </p:spPr>
        <p:txBody>
          <a:bodyPr/>
          <a:lstStyle/>
          <a:p>
            <a:pPr marL="342900" indent="-342900">
              <a:lnSpc>
                <a:spcPct val="155000"/>
              </a:lnSpc>
              <a:spcBef>
                <a:spcPct val="0"/>
              </a:spcBef>
              <a:buClr>
                <a:srgbClr val="33CC33"/>
              </a:buClr>
              <a:buSzTx/>
              <a:buFont typeface="Wingdings" pitchFamily="2" charset="2"/>
              <a:buChar char="§"/>
            </a:pPr>
            <a:r>
              <a:rPr lang="en-US" sz="2600" b="1" dirty="0">
                <a:solidFill>
                  <a:srgbClr val="009900"/>
                </a:solidFill>
                <a:latin typeface="Sylfaen" pitchFamily="18" charset="0"/>
              </a:rPr>
              <a:t>Nearest to the origination</a:t>
            </a:r>
          </a:p>
          <a:p>
            <a:pPr marL="342900" indent="-342900">
              <a:lnSpc>
                <a:spcPct val="155000"/>
              </a:lnSpc>
              <a:spcBef>
                <a:spcPct val="0"/>
              </a:spcBef>
              <a:buClr>
                <a:srgbClr val="33CC33"/>
              </a:buClr>
              <a:buSzTx/>
              <a:buFont typeface="Wingdings" pitchFamily="2" charset="2"/>
              <a:buChar char="§"/>
            </a:pPr>
            <a:r>
              <a:rPr lang="en-US" sz="2600" b="1" dirty="0">
                <a:solidFill>
                  <a:srgbClr val="009900"/>
                </a:solidFill>
                <a:latin typeface="Sylfaen" pitchFamily="18" charset="0"/>
              </a:rPr>
              <a:t>Farther from </a:t>
            </a:r>
          </a:p>
          <a:p>
            <a:pPr marL="342900" indent="-342900">
              <a:lnSpc>
                <a:spcPct val="155000"/>
              </a:lnSpc>
              <a:spcBef>
                <a:spcPct val="0"/>
              </a:spcBef>
              <a:buClr>
                <a:srgbClr val="33CC33"/>
              </a:buClr>
              <a:buSzTx/>
            </a:pPr>
            <a:r>
              <a:rPr lang="en-US" sz="2600" b="1" dirty="0">
                <a:solidFill>
                  <a:srgbClr val="009900"/>
                </a:solidFill>
                <a:latin typeface="Sylfaen" pitchFamily="18" charset="0"/>
              </a:rPr>
              <a:t>	origination</a:t>
            </a:r>
          </a:p>
        </p:txBody>
      </p:sp>
      <p:sp>
        <p:nvSpPr>
          <p:cNvPr id="27" name="Rectangle 2"/>
          <p:cNvSpPr>
            <a:spLocks noGrp="1" noChangeArrowheads="1"/>
          </p:cNvSpPr>
          <p:nvPr>
            <p:ph type="title"/>
          </p:nvPr>
        </p:nvSpPr>
        <p:spPr>
          <a:xfrm>
            <a:off x="0" y="117144"/>
            <a:ext cx="9144000" cy="797256"/>
          </a:xfrm>
        </p:spPr>
        <p:txBody>
          <a:bodyPr/>
          <a:lstStyle/>
          <a:p>
            <a:pPr>
              <a:defRPr/>
            </a:pPr>
            <a:r>
              <a:rPr lang="en-US" dirty="0"/>
              <a:t>Anatomical Terminology</a:t>
            </a:r>
          </a:p>
        </p:txBody>
      </p:sp>
      <p:sp>
        <p:nvSpPr>
          <p:cNvPr id="28" name="Rectangle 3"/>
          <p:cNvSpPr txBox="1">
            <a:spLocks noChangeArrowheads="1"/>
          </p:cNvSpPr>
          <p:nvPr/>
        </p:nvSpPr>
        <p:spPr>
          <a:xfrm>
            <a:off x="203886" y="877329"/>
            <a:ext cx="3657600" cy="3389871"/>
          </a:xfrm>
          <a:prstGeom prst="rect">
            <a:avLst/>
          </a:prstGeom>
        </p:spPr>
        <p:txBody>
          <a:bodyPr vert="horz" lIns="91440" tIns="45720" rIns="91440" bIns="45720" rtlCol="0">
            <a:normAutofit/>
          </a:bodyPr>
          <a:lstStyle/>
          <a:p>
            <a:pPr marL="404813" marR="0" lvl="0" indent="-290513" algn="l" defTabSz="914400" rtl="0" eaLnBrk="1" fontAlgn="auto" latinLnBrk="0" hangingPunct="1">
              <a:lnSpc>
                <a:spcPct val="155000"/>
              </a:lnSpc>
              <a:spcBef>
                <a:spcPts val="0"/>
              </a:spcBef>
              <a:spcAft>
                <a:spcPts val="0"/>
              </a:spcAft>
              <a:buClr>
                <a:schemeClr val="tx2"/>
              </a:buClr>
              <a:buSzPct val="75000"/>
              <a:buFontTx/>
              <a:buBlip>
                <a:blip r:embed="rId5"/>
              </a:buBlip>
              <a:tabLst/>
              <a:defRPr/>
            </a:pPr>
            <a:r>
              <a:rPr kumimoji="0" lang="en-US" sz="2600" b="1" i="0" u="none" strike="noStrike" kern="1200" cap="none" spc="0" normalizeH="0" baseline="0" noProof="0" dirty="0">
                <a:ln>
                  <a:noFill/>
                </a:ln>
                <a:solidFill>
                  <a:schemeClr val="tx1"/>
                </a:solidFill>
                <a:effectLst/>
                <a:uLnTx/>
                <a:uFillTx/>
                <a:latin typeface="Sylfaen" pitchFamily="18" charset="0"/>
                <a:ea typeface="+mn-ea"/>
                <a:cs typeface="+mn-cs"/>
              </a:rPr>
              <a:t>Directional Terms</a:t>
            </a:r>
          </a:p>
          <a:p>
            <a:pPr marL="741363" lvl="1" indent="-330200" fontAlgn="auto">
              <a:lnSpc>
                <a:spcPct val="155000"/>
              </a:lnSpc>
              <a:spcBef>
                <a:spcPts val="0"/>
              </a:spcBef>
              <a:spcAft>
                <a:spcPts val="0"/>
              </a:spcAft>
              <a:buClr>
                <a:srgbClr val="33CC33"/>
              </a:buClr>
              <a:buSzPct val="100000"/>
              <a:buFont typeface="Wingdings" pitchFamily="2" charset="2"/>
              <a:buChar char="§"/>
            </a:pPr>
            <a:r>
              <a:rPr lang="en-US" sz="2600" b="1" dirty="0">
                <a:solidFill>
                  <a:srgbClr val="292934"/>
                </a:solidFill>
                <a:latin typeface="Sylfaen" pitchFamily="18" charset="0"/>
              </a:rPr>
              <a:t>Proximal</a:t>
            </a:r>
          </a:p>
          <a:p>
            <a:pPr marL="741363" lvl="1" indent="-330200" fontAlgn="auto">
              <a:lnSpc>
                <a:spcPct val="155000"/>
              </a:lnSpc>
              <a:spcBef>
                <a:spcPts val="0"/>
              </a:spcBef>
              <a:spcAft>
                <a:spcPts val="0"/>
              </a:spcAft>
              <a:buClr>
                <a:srgbClr val="33CC33"/>
              </a:buClr>
              <a:buSzPct val="100000"/>
              <a:buFont typeface="Wingdings" pitchFamily="2" charset="2"/>
              <a:buChar char="§"/>
            </a:pPr>
            <a:r>
              <a:rPr lang="en-US" sz="2600" b="1" dirty="0">
                <a:solidFill>
                  <a:srgbClr val="292934"/>
                </a:solidFill>
                <a:latin typeface="Sylfaen" pitchFamily="18" charset="0"/>
              </a:rPr>
              <a:t>Distal</a:t>
            </a:r>
          </a:p>
        </p:txBody>
      </p:sp>
    </p:spTree>
    <p:custDataLst>
      <p:tags r:id="rId1"/>
    </p:custDataLst>
  </p:cSld>
  <p:clrMapOvr>
    <a:masterClrMapping/>
  </p:clrMapOvr>
  <p:transition advTm="39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 calcmode="lin" valueType="num">
                                      <p:cBhvr additive="base">
                                        <p:cTn id="7"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2">
                                            <p:txEl>
                                              <p:pRg st="1" end="1"/>
                                            </p:txEl>
                                          </p:spTgt>
                                        </p:tgtEl>
                                        <p:attrNameLst>
                                          <p:attrName>style.visibility</p:attrName>
                                        </p:attrNameLst>
                                      </p:cBhvr>
                                      <p:to>
                                        <p:strVal val="visible"/>
                                      </p:to>
                                    </p:set>
                                    <p:anim calcmode="lin" valueType="num">
                                      <p:cBhvr additive="base">
                                        <p:cTn id="13"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2532">
                                            <p:txEl>
                                              <p:pRg st="2" end="2"/>
                                            </p:txEl>
                                          </p:spTgt>
                                        </p:tgtEl>
                                        <p:attrNameLst>
                                          <p:attrName>style.visibility</p:attrName>
                                        </p:attrNameLst>
                                      </p:cBhvr>
                                      <p:to>
                                        <p:strVal val="visible"/>
                                      </p:to>
                                    </p:set>
                                    <p:anim calcmode="lin" valueType="num">
                                      <p:cBhvr additive="base">
                                        <p:cTn id="17"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ap13_fig_01_10b_lect01.jpg"/>
          <p:cNvPicPr>
            <a:picLocks noChangeAspect="1"/>
          </p:cNvPicPr>
          <p:nvPr/>
        </p:nvPicPr>
        <p:blipFill>
          <a:blip r:embed="rId3" cstate="print"/>
          <a:stretch>
            <a:fillRect/>
          </a:stretch>
        </p:blipFill>
        <p:spPr>
          <a:xfrm>
            <a:off x="2448755" y="3300946"/>
            <a:ext cx="4457852" cy="2947641"/>
          </a:xfrm>
          <a:prstGeom prst="rect">
            <a:avLst/>
          </a:prstGeom>
        </p:spPr>
      </p:pic>
      <p:sp>
        <p:nvSpPr>
          <p:cNvPr id="23554" name="Rectangle 3"/>
          <p:cNvSpPr>
            <a:spLocks noGrp="1" noChangeArrowheads="1"/>
          </p:cNvSpPr>
          <p:nvPr>
            <p:ph type="body" idx="1"/>
          </p:nvPr>
        </p:nvSpPr>
        <p:spPr>
          <a:xfrm>
            <a:off x="203886" y="877329"/>
            <a:ext cx="3657600" cy="2094471"/>
          </a:xfrm>
        </p:spPr>
        <p:txBody>
          <a:bodyPr>
            <a:normAutofit/>
          </a:bodyPr>
          <a:lstStyle/>
          <a:p>
            <a:r>
              <a:rPr lang="en-US" b="1" dirty="0"/>
              <a:t>Directional Terms</a:t>
            </a:r>
          </a:p>
          <a:p>
            <a:pPr lvl="1"/>
            <a:r>
              <a:rPr lang="en-US" b="1" dirty="0"/>
              <a:t>Superficial</a:t>
            </a:r>
          </a:p>
          <a:p>
            <a:pPr lvl="1"/>
            <a:r>
              <a:rPr lang="en-US" b="1" dirty="0"/>
              <a:t>Deep</a:t>
            </a:r>
          </a:p>
        </p:txBody>
      </p:sp>
      <p:sp>
        <p:nvSpPr>
          <p:cNvPr id="21508" name="Rectangle 4"/>
          <p:cNvSpPr>
            <a:spLocks noChangeArrowheads="1"/>
          </p:cNvSpPr>
          <p:nvPr/>
        </p:nvSpPr>
        <p:spPr bwMode="auto">
          <a:xfrm>
            <a:off x="2755556" y="1509585"/>
            <a:ext cx="5855043" cy="1919415"/>
          </a:xfrm>
          <a:prstGeom prst="rect">
            <a:avLst/>
          </a:prstGeom>
          <a:noFill/>
          <a:ln w="9525">
            <a:noFill/>
            <a:miter lim="800000"/>
            <a:headEnd/>
            <a:tailEnd/>
          </a:ln>
        </p:spPr>
        <p:txBody>
          <a:bodyPr/>
          <a:lstStyle/>
          <a:p>
            <a:pPr marL="342900" indent="-342900">
              <a:lnSpc>
                <a:spcPct val="155000"/>
              </a:lnSpc>
              <a:spcBef>
                <a:spcPct val="0"/>
              </a:spcBef>
              <a:buClr>
                <a:srgbClr val="33CC33"/>
              </a:buClr>
              <a:buSzTx/>
              <a:buFont typeface="Wingdings" pitchFamily="2" charset="2"/>
              <a:buChar char="§"/>
            </a:pPr>
            <a:r>
              <a:rPr lang="en-US" sz="2600" b="1" dirty="0">
                <a:solidFill>
                  <a:srgbClr val="009900"/>
                </a:solidFill>
                <a:latin typeface="Times New Roman"/>
                <a:cs typeface="Times New Roman"/>
              </a:rPr>
              <a:t>Towards the surface</a:t>
            </a:r>
          </a:p>
          <a:p>
            <a:pPr marL="342900" indent="-342900">
              <a:lnSpc>
                <a:spcPct val="155000"/>
              </a:lnSpc>
              <a:spcBef>
                <a:spcPct val="0"/>
              </a:spcBef>
              <a:buClr>
                <a:srgbClr val="33CC33"/>
              </a:buClr>
              <a:buSzTx/>
              <a:buFont typeface="Wingdings" pitchFamily="2" charset="2"/>
              <a:buChar char="§"/>
            </a:pPr>
            <a:r>
              <a:rPr lang="en-US" sz="2600" b="1" dirty="0">
                <a:solidFill>
                  <a:srgbClr val="009900"/>
                </a:solidFill>
                <a:latin typeface="Times New Roman"/>
                <a:cs typeface="Times New Roman"/>
              </a:rPr>
              <a:t>Towards the core of  the body</a:t>
            </a:r>
          </a:p>
          <a:p>
            <a:pPr marL="342900" indent="-342900">
              <a:lnSpc>
                <a:spcPct val="155000"/>
              </a:lnSpc>
              <a:spcBef>
                <a:spcPct val="0"/>
              </a:spcBef>
              <a:buClr>
                <a:srgbClr val="33CC33"/>
              </a:buClr>
              <a:buSzTx/>
              <a:buFont typeface="Wingdings" pitchFamily="2" charset="2"/>
              <a:buChar char="§"/>
            </a:pPr>
            <a:endParaRPr lang="en-US" sz="2600" b="1" dirty="0">
              <a:solidFill>
                <a:srgbClr val="009900"/>
              </a:solidFill>
              <a:latin typeface="Times New Roman"/>
              <a:cs typeface="Times New Roman"/>
            </a:endParaRPr>
          </a:p>
        </p:txBody>
      </p:sp>
      <p:sp>
        <p:nvSpPr>
          <p:cNvPr id="8" name="Rectangle 2"/>
          <p:cNvSpPr>
            <a:spLocks noGrp="1" noChangeArrowheads="1"/>
          </p:cNvSpPr>
          <p:nvPr>
            <p:ph type="title"/>
          </p:nvPr>
        </p:nvSpPr>
        <p:spPr>
          <a:xfrm>
            <a:off x="0" y="117144"/>
            <a:ext cx="9144000" cy="797256"/>
          </a:xfrm>
        </p:spPr>
        <p:txBody>
          <a:bodyPr/>
          <a:lstStyle/>
          <a:p>
            <a:pPr>
              <a:defRPr/>
            </a:pPr>
            <a:r>
              <a:rPr lang="en-US" dirty="0"/>
              <a:t>Anatomical Terminology</a:t>
            </a:r>
          </a:p>
        </p:txBody>
      </p:sp>
      <p:sp>
        <p:nvSpPr>
          <p:cNvPr id="19" name="TextBox 5"/>
          <p:cNvSpPr txBox="1">
            <a:spLocks noChangeArrowheads="1"/>
          </p:cNvSpPr>
          <p:nvPr/>
        </p:nvSpPr>
        <p:spPr bwMode="auto">
          <a:xfrm>
            <a:off x="4186334" y="4464013"/>
            <a:ext cx="887533" cy="430887"/>
          </a:xfrm>
          <a:prstGeom prst="rect">
            <a:avLst/>
          </a:prstGeom>
          <a:noFill/>
          <a:ln w="9525">
            <a:noFill/>
            <a:miter lim="800000"/>
            <a:headEnd/>
            <a:tailEnd/>
          </a:ln>
          <a:effectLst>
            <a:outerShdw blurRad="38100" dist="12700" dir="2700000">
              <a:schemeClr val="bg1"/>
            </a:outerShdw>
          </a:effectLst>
        </p:spPr>
        <p:txBody>
          <a:bodyPr wrap="none">
            <a:spAutoFit/>
          </a:bodyPr>
          <a:lstStyle/>
          <a:p>
            <a:pPr algn="ctr"/>
            <a:r>
              <a:rPr lang="en-US" dirty="0"/>
              <a:t>Deep</a:t>
            </a:r>
          </a:p>
        </p:txBody>
      </p:sp>
      <p:sp>
        <p:nvSpPr>
          <p:cNvPr id="15" name="TextBox 5"/>
          <p:cNvSpPr txBox="1">
            <a:spLocks noChangeArrowheads="1"/>
          </p:cNvSpPr>
          <p:nvPr/>
        </p:nvSpPr>
        <p:spPr bwMode="auto">
          <a:xfrm>
            <a:off x="757405" y="4464013"/>
            <a:ext cx="1583336" cy="430887"/>
          </a:xfrm>
          <a:prstGeom prst="rect">
            <a:avLst/>
          </a:prstGeom>
          <a:noFill/>
          <a:ln w="9525">
            <a:noFill/>
            <a:miter lim="800000"/>
            <a:headEnd/>
            <a:tailEnd/>
          </a:ln>
        </p:spPr>
        <p:txBody>
          <a:bodyPr wrap="none">
            <a:spAutoFit/>
          </a:bodyPr>
          <a:lstStyle/>
          <a:p>
            <a:r>
              <a:rPr lang="en-US" dirty="0"/>
              <a:t>Superficial</a:t>
            </a:r>
          </a:p>
        </p:txBody>
      </p:sp>
      <p:sp>
        <p:nvSpPr>
          <p:cNvPr id="16" name="TextBox 5"/>
          <p:cNvSpPr txBox="1">
            <a:spLocks noChangeArrowheads="1"/>
          </p:cNvSpPr>
          <p:nvPr/>
        </p:nvSpPr>
        <p:spPr bwMode="auto">
          <a:xfrm>
            <a:off x="6922048" y="4464013"/>
            <a:ext cx="1583336" cy="430887"/>
          </a:xfrm>
          <a:prstGeom prst="rect">
            <a:avLst/>
          </a:prstGeom>
          <a:noFill/>
          <a:ln w="9525">
            <a:noFill/>
            <a:miter lim="800000"/>
            <a:headEnd/>
            <a:tailEnd/>
          </a:ln>
        </p:spPr>
        <p:txBody>
          <a:bodyPr wrap="none">
            <a:spAutoFit/>
          </a:bodyPr>
          <a:lstStyle/>
          <a:p>
            <a:r>
              <a:rPr lang="en-US" dirty="0"/>
              <a:t>Superficial</a:t>
            </a:r>
          </a:p>
        </p:txBody>
      </p:sp>
      <p:sp>
        <p:nvSpPr>
          <p:cNvPr id="17" name="TextBox 5"/>
          <p:cNvSpPr txBox="1">
            <a:spLocks noChangeArrowheads="1"/>
          </p:cNvSpPr>
          <p:nvPr/>
        </p:nvSpPr>
        <p:spPr bwMode="auto">
          <a:xfrm>
            <a:off x="3838432" y="2894392"/>
            <a:ext cx="1583336" cy="430887"/>
          </a:xfrm>
          <a:prstGeom prst="rect">
            <a:avLst/>
          </a:prstGeom>
          <a:noFill/>
          <a:ln w="9525">
            <a:noFill/>
            <a:miter lim="800000"/>
            <a:headEnd/>
            <a:tailEnd/>
          </a:ln>
        </p:spPr>
        <p:txBody>
          <a:bodyPr wrap="none">
            <a:spAutoFit/>
          </a:bodyPr>
          <a:lstStyle/>
          <a:p>
            <a:pPr algn="ctr"/>
            <a:r>
              <a:rPr lang="en-US" dirty="0"/>
              <a:t>Superficial</a:t>
            </a:r>
          </a:p>
        </p:txBody>
      </p:sp>
      <p:sp>
        <p:nvSpPr>
          <p:cNvPr id="20" name="TextBox 5"/>
          <p:cNvSpPr txBox="1">
            <a:spLocks noChangeArrowheads="1"/>
          </p:cNvSpPr>
          <p:nvPr/>
        </p:nvSpPr>
        <p:spPr bwMode="auto">
          <a:xfrm>
            <a:off x="3838432" y="6253666"/>
            <a:ext cx="1583336" cy="430887"/>
          </a:xfrm>
          <a:prstGeom prst="rect">
            <a:avLst/>
          </a:prstGeom>
          <a:noFill/>
          <a:ln w="9525">
            <a:noFill/>
            <a:miter lim="800000"/>
            <a:headEnd/>
            <a:tailEnd/>
          </a:ln>
        </p:spPr>
        <p:txBody>
          <a:bodyPr wrap="none">
            <a:spAutoFit/>
          </a:bodyPr>
          <a:lstStyle/>
          <a:p>
            <a:pPr algn="ctr"/>
            <a:r>
              <a:rPr lang="en-US" dirty="0"/>
              <a:t>Superficial</a:t>
            </a:r>
          </a:p>
        </p:txBody>
      </p:sp>
    </p:spTree>
  </p:cSld>
  <p:clrMapOvr>
    <a:masterClrMapping/>
  </p:clrMapOvr>
  <p:transition advTm="56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500" fill="hold"/>
                                        <p:tgtEl>
                                          <p:spTgt spid="2150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08">
                                            <p:txEl>
                                              <p:pRg st="1" end="1"/>
                                            </p:txEl>
                                          </p:spTgt>
                                        </p:tgtEl>
                                        <p:attrNameLst>
                                          <p:attrName>style.visibility</p:attrName>
                                        </p:attrNameLst>
                                      </p:cBhvr>
                                      <p:to>
                                        <p:strVal val="visible"/>
                                      </p:to>
                                    </p:set>
                                    <p:anim calcmode="lin" valueType="num">
                                      <p:cBhvr additive="base">
                                        <p:cTn id="13" dur="500" fill="hold"/>
                                        <p:tgtEl>
                                          <p:spTgt spid="2150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50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358344" y="811428"/>
            <a:ext cx="3614737" cy="6046572"/>
          </a:xfrm>
        </p:spPr>
        <p:txBody>
          <a:bodyPr>
            <a:normAutofit/>
          </a:bodyPr>
          <a:lstStyle/>
          <a:p>
            <a:pPr eaLnBrk="1" hangingPunct="1">
              <a:lnSpc>
                <a:spcPct val="150000"/>
              </a:lnSpc>
            </a:pPr>
            <a:r>
              <a:rPr lang="en-US" sz="2600" b="1" dirty="0"/>
              <a:t>Regional Names</a:t>
            </a:r>
          </a:p>
          <a:p>
            <a:pPr lvl="1">
              <a:lnSpc>
                <a:spcPct val="150000"/>
              </a:lnSpc>
            </a:pPr>
            <a:r>
              <a:rPr lang="en-US" b="1" dirty="0"/>
              <a:t>Cephalic</a:t>
            </a:r>
          </a:p>
          <a:p>
            <a:pPr lvl="1">
              <a:lnSpc>
                <a:spcPct val="150000"/>
              </a:lnSpc>
            </a:pPr>
            <a:r>
              <a:rPr lang="en-US" b="1" dirty="0"/>
              <a:t>Cervical</a:t>
            </a:r>
          </a:p>
          <a:p>
            <a:pPr lvl="1">
              <a:lnSpc>
                <a:spcPct val="150000"/>
              </a:lnSpc>
            </a:pPr>
            <a:r>
              <a:rPr lang="en-US" b="1" dirty="0">
                <a:solidFill>
                  <a:schemeClr val="bg1">
                    <a:lumMod val="75000"/>
                  </a:schemeClr>
                </a:solidFill>
              </a:rPr>
              <a:t>Cubital</a:t>
            </a:r>
          </a:p>
          <a:p>
            <a:pPr lvl="1">
              <a:lnSpc>
                <a:spcPct val="150000"/>
              </a:lnSpc>
            </a:pPr>
            <a:r>
              <a:rPr lang="en-US" b="1" dirty="0">
                <a:solidFill>
                  <a:schemeClr val="bg1">
                    <a:lumMod val="75000"/>
                  </a:schemeClr>
                </a:solidFill>
              </a:rPr>
              <a:t>Carpal</a:t>
            </a:r>
          </a:p>
          <a:p>
            <a:pPr lvl="1">
              <a:lnSpc>
                <a:spcPct val="150000"/>
              </a:lnSpc>
            </a:pPr>
            <a:r>
              <a:rPr lang="en-US" b="1" dirty="0">
                <a:solidFill>
                  <a:schemeClr val="bg1">
                    <a:lumMod val="75000"/>
                  </a:schemeClr>
                </a:solidFill>
              </a:rPr>
              <a:t>Patellar</a:t>
            </a:r>
          </a:p>
          <a:p>
            <a:pPr lvl="1">
              <a:lnSpc>
                <a:spcPct val="150000"/>
              </a:lnSpc>
            </a:pPr>
            <a:r>
              <a:rPr lang="en-US" b="1" dirty="0">
                <a:solidFill>
                  <a:schemeClr val="bg1">
                    <a:lumMod val="75000"/>
                  </a:schemeClr>
                </a:solidFill>
              </a:rPr>
              <a:t>Orbital</a:t>
            </a:r>
          </a:p>
          <a:p>
            <a:pPr lvl="1">
              <a:lnSpc>
                <a:spcPct val="150000"/>
              </a:lnSpc>
            </a:pPr>
            <a:r>
              <a:rPr lang="en-US" b="1" dirty="0"/>
              <a:t>Thoracic</a:t>
            </a:r>
          </a:p>
          <a:p>
            <a:pPr lvl="1">
              <a:lnSpc>
                <a:spcPct val="150000"/>
              </a:lnSpc>
            </a:pPr>
            <a:r>
              <a:rPr lang="en-US" b="1" dirty="0"/>
              <a:t>Inguinal</a:t>
            </a:r>
          </a:p>
        </p:txBody>
      </p:sp>
      <p:sp>
        <p:nvSpPr>
          <p:cNvPr id="19461" name="Rectangle 5"/>
          <p:cNvSpPr>
            <a:spLocks noChangeArrowheads="1"/>
          </p:cNvSpPr>
          <p:nvPr/>
        </p:nvSpPr>
        <p:spPr bwMode="auto">
          <a:xfrm>
            <a:off x="2831662" y="1406613"/>
            <a:ext cx="2590800" cy="5357813"/>
          </a:xfrm>
          <a:prstGeom prst="rect">
            <a:avLst/>
          </a:prstGeom>
          <a:noFill/>
          <a:ln w="9525">
            <a:noFill/>
            <a:miter lim="800000"/>
            <a:headEnd/>
            <a:tailEnd/>
          </a:ln>
        </p:spPr>
        <p:txBody>
          <a:bodyPr/>
          <a:lstStyle/>
          <a:p>
            <a:pPr marL="342900" indent="-342900">
              <a:lnSpc>
                <a:spcPct val="150000"/>
              </a:lnSpc>
              <a:spcBef>
                <a:spcPct val="0"/>
              </a:spcBef>
              <a:buClr>
                <a:srgbClr val="33CC33"/>
              </a:buClr>
              <a:buSzTx/>
              <a:buFont typeface="Wingdings" pitchFamily="2" charset="2"/>
              <a:buChar char="§"/>
            </a:pPr>
            <a:r>
              <a:rPr lang="en-US" sz="2600" b="1" dirty="0">
                <a:solidFill>
                  <a:srgbClr val="009900"/>
                </a:solidFill>
                <a:latin typeface="Times New Roman"/>
                <a:cs typeface="Times New Roman"/>
              </a:rPr>
              <a:t>Head</a:t>
            </a:r>
          </a:p>
          <a:p>
            <a:pPr marL="342900" indent="-342900">
              <a:lnSpc>
                <a:spcPct val="150000"/>
              </a:lnSpc>
              <a:spcBef>
                <a:spcPct val="0"/>
              </a:spcBef>
              <a:buClr>
                <a:srgbClr val="33CC33"/>
              </a:buClr>
              <a:buSzTx/>
              <a:buFont typeface="Wingdings" pitchFamily="2" charset="2"/>
              <a:buChar char="§"/>
            </a:pPr>
            <a:r>
              <a:rPr lang="en-US" sz="2600" b="1" dirty="0">
                <a:solidFill>
                  <a:srgbClr val="009900"/>
                </a:solidFill>
                <a:latin typeface="Times New Roman"/>
                <a:cs typeface="Times New Roman"/>
              </a:rPr>
              <a:t>Neck</a:t>
            </a:r>
          </a:p>
          <a:p>
            <a:pPr marL="342900" indent="-342900">
              <a:lnSpc>
                <a:spcPct val="150000"/>
              </a:lnSpc>
              <a:spcBef>
                <a:spcPct val="0"/>
              </a:spcBef>
              <a:buClr>
                <a:srgbClr val="33CC33"/>
              </a:buClr>
              <a:buSzTx/>
              <a:buFont typeface="Wingdings" pitchFamily="2" charset="2"/>
              <a:buChar char="§"/>
            </a:pPr>
            <a:r>
              <a:rPr lang="en-US" sz="2600" b="1" dirty="0">
                <a:solidFill>
                  <a:srgbClr val="009900"/>
                </a:solidFill>
                <a:latin typeface="Times New Roman"/>
                <a:cs typeface="Times New Roman"/>
              </a:rPr>
              <a:t>Elbow</a:t>
            </a:r>
          </a:p>
          <a:p>
            <a:pPr marL="342900" indent="-342900">
              <a:lnSpc>
                <a:spcPct val="150000"/>
              </a:lnSpc>
              <a:spcBef>
                <a:spcPct val="0"/>
              </a:spcBef>
              <a:buClr>
                <a:srgbClr val="33CC33"/>
              </a:buClr>
              <a:buSzTx/>
              <a:buFont typeface="Wingdings" pitchFamily="2" charset="2"/>
              <a:buChar char="§"/>
            </a:pPr>
            <a:r>
              <a:rPr lang="en-US" sz="2600" b="1" dirty="0">
                <a:solidFill>
                  <a:srgbClr val="009900"/>
                </a:solidFill>
                <a:latin typeface="Times New Roman"/>
                <a:cs typeface="Times New Roman"/>
              </a:rPr>
              <a:t>Wrist</a:t>
            </a:r>
          </a:p>
          <a:p>
            <a:pPr marL="342900" indent="-342900">
              <a:lnSpc>
                <a:spcPct val="150000"/>
              </a:lnSpc>
              <a:spcBef>
                <a:spcPct val="0"/>
              </a:spcBef>
              <a:buClr>
                <a:srgbClr val="33CC33"/>
              </a:buClr>
              <a:buSzTx/>
              <a:buFont typeface="Wingdings" pitchFamily="2" charset="2"/>
              <a:buChar char="§"/>
            </a:pPr>
            <a:r>
              <a:rPr lang="en-US" sz="2600" b="1" dirty="0">
                <a:solidFill>
                  <a:srgbClr val="009900"/>
                </a:solidFill>
                <a:latin typeface="Times New Roman"/>
                <a:cs typeface="Times New Roman"/>
              </a:rPr>
              <a:t>Front of knee</a:t>
            </a:r>
          </a:p>
          <a:p>
            <a:pPr marL="342900" indent="-342900">
              <a:lnSpc>
                <a:spcPct val="150000"/>
              </a:lnSpc>
              <a:spcBef>
                <a:spcPct val="0"/>
              </a:spcBef>
              <a:buClr>
                <a:srgbClr val="33CC33"/>
              </a:buClr>
              <a:buSzTx/>
              <a:buFont typeface="Wingdings" pitchFamily="2" charset="2"/>
              <a:buChar char="§"/>
            </a:pPr>
            <a:r>
              <a:rPr lang="en-US" sz="2600" b="1" dirty="0">
                <a:solidFill>
                  <a:srgbClr val="009900"/>
                </a:solidFill>
                <a:latin typeface="Times New Roman"/>
                <a:cs typeface="Times New Roman"/>
              </a:rPr>
              <a:t>Eye</a:t>
            </a:r>
          </a:p>
          <a:p>
            <a:pPr marL="342900" indent="-342900">
              <a:lnSpc>
                <a:spcPct val="150000"/>
              </a:lnSpc>
              <a:spcBef>
                <a:spcPct val="0"/>
              </a:spcBef>
              <a:buClr>
                <a:srgbClr val="33CC33"/>
              </a:buClr>
              <a:buSzTx/>
              <a:buFont typeface="Wingdings" pitchFamily="2" charset="2"/>
              <a:buChar char="§"/>
            </a:pPr>
            <a:r>
              <a:rPr lang="en-US" sz="2600" b="1" dirty="0">
                <a:solidFill>
                  <a:srgbClr val="009900"/>
                </a:solidFill>
                <a:latin typeface="Times New Roman"/>
                <a:cs typeface="Times New Roman"/>
              </a:rPr>
              <a:t>Chest</a:t>
            </a:r>
          </a:p>
          <a:p>
            <a:pPr marL="342900" indent="-342900">
              <a:lnSpc>
                <a:spcPct val="150000"/>
              </a:lnSpc>
              <a:spcBef>
                <a:spcPct val="0"/>
              </a:spcBef>
              <a:buClr>
                <a:srgbClr val="33CC33"/>
              </a:buClr>
              <a:buSzTx/>
              <a:buFont typeface="Wingdings" pitchFamily="2" charset="2"/>
              <a:buChar char="§"/>
            </a:pPr>
            <a:r>
              <a:rPr lang="en-US" sz="2600" b="1" dirty="0">
                <a:solidFill>
                  <a:srgbClr val="009900"/>
                </a:solidFill>
                <a:latin typeface="Times New Roman"/>
                <a:cs typeface="Times New Roman"/>
              </a:rPr>
              <a:t>Groin</a:t>
            </a:r>
          </a:p>
        </p:txBody>
      </p:sp>
      <p:pic>
        <p:nvPicPr>
          <p:cNvPr id="7" name="Picture 6" descr="pap13_fig_01_05a.jpg"/>
          <p:cNvPicPr>
            <a:picLocks noChangeAspect="1"/>
          </p:cNvPicPr>
          <p:nvPr/>
        </p:nvPicPr>
        <p:blipFill>
          <a:blip r:embed="rId4" cstate="print">
            <a:clrChange>
              <a:clrFrom>
                <a:srgbClr val="FFFFFF"/>
              </a:clrFrom>
              <a:clrTo>
                <a:srgbClr val="FFFFFF">
                  <a:alpha val="0"/>
                </a:srgbClr>
              </a:clrTo>
            </a:clrChange>
          </a:blip>
          <a:stretch>
            <a:fillRect/>
          </a:stretch>
        </p:blipFill>
        <p:spPr>
          <a:xfrm>
            <a:off x="5314007" y="1014139"/>
            <a:ext cx="3688803" cy="5481134"/>
          </a:xfrm>
          <a:prstGeom prst="rect">
            <a:avLst/>
          </a:prstGeom>
        </p:spPr>
      </p:pic>
      <p:sp>
        <p:nvSpPr>
          <p:cNvPr id="9" name="Rectangle 2"/>
          <p:cNvSpPr txBox="1">
            <a:spLocks noChangeArrowheads="1"/>
          </p:cNvSpPr>
          <p:nvPr/>
        </p:nvSpPr>
        <p:spPr>
          <a:xfrm>
            <a:off x="0" y="117144"/>
            <a:ext cx="9144000" cy="79725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900" b="0" i="0" u="none" strike="noStrike" kern="1200" cap="none" spc="-100" normalizeH="0" baseline="0" noProof="0">
                <a:ln>
                  <a:noFill/>
                </a:ln>
                <a:solidFill>
                  <a:srgbClr val="C00000"/>
                </a:solidFill>
                <a:effectLst/>
                <a:uLnTx/>
                <a:uFillTx/>
                <a:latin typeface="Bookman Old Style" pitchFamily="18" charset="0"/>
                <a:ea typeface="+mj-ea"/>
                <a:cs typeface="+mj-cs"/>
              </a:rPr>
              <a:t>Anatomical Terminology</a:t>
            </a:r>
            <a:endParaRPr kumimoji="0" lang="en-US" sz="3900" b="0" i="0" u="none" strike="noStrike" kern="1200" cap="none" spc="-100" normalizeH="0" baseline="0" noProof="0" dirty="0">
              <a:ln>
                <a:noFill/>
              </a:ln>
              <a:solidFill>
                <a:srgbClr val="C00000"/>
              </a:solidFill>
              <a:effectLst/>
              <a:uLnTx/>
              <a:uFillTx/>
              <a:latin typeface="Bookman Old Style" pitchFamily="18" charset="0"/>
              <a:ea typeface="+mj-ea"/>
              <a:cs typeface="+mj-cs"/>
            </a:endParaRPr>
          </a:p>
        </p:txBody>
      </p:sp>
    </p:spTree>
    <p:custDataLst>
      <p:tags r:id="rId1"/>
    </p:custDataLst>
  </p:cSld>
  <p:clrMapOvr>
    <a:masterClrMapping/>
  </p:clrMapOvr>
  <p:transition advTm="444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1">
                                            <p:txEl>
                                              <p:pRg st="0" end="0"/>
                                            </p:txEl>
                                          </p:spTgt>
                                        </p:tgtEl>
                                        <p:attrNameLst>
                                          <p:attrName>style.visibility</p:attrName>
                                        </p:attrNameLst>
                                      </p:cBhvr>
                                      <p:to>
                                        <p:strVal val="visible"/>
                                      </p:to>
                                    </p:set>
                                    <p:anim calcmode="lin" valueType="num">
                                      <p:cBhvr additive="base">
                                        <p:cTn id="7" dur="500" fill="hold"/>
                                        <p:tgtEl>
                                          <p:spTgt spid="1946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6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1">
                                            <p:txEl>
                                              <p:pRg st="1" end="1"/>
                                            </p:txEl>
                                          </p:spTgt>
                                        </p:tgtEl>
                                        <p:attrNameLst>
                                          <p:attrName>style.visibility</p:attrName>
                                        </p:attrNameLst>
                                      </p:cBhvr>
                                      <p:to>
                                        <p:strVal val="visible"/>
                                      </p:to>
                                    </p:set>
                                    <p:anim calcmode="lin" valueType="num">
                                      <p:cBhvr additive="base">
                                        <p:cTn id="13" dur="500" fill="hold"/>
                                        <p:tgtEl>
                                          <p:spTgt spid="1946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6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461">
                                            <p:txEl>
                                              <p:pRg st="6" end="6"/>
                                            </p:txEl>
                                          </p:spTgt>
                                        </p:tgtEl>
                                        <p:attrNameLst>
                                          <p:attrName>style.visibility</p:attrName>
                                        </p:attrNameLst>
                                      </p:cBhvr>
                                      <p:to>
                                        <p:strVal val="visible"/>
                                      </p:to>
                                    </p:set>
                                    <p:anim calcmode="lin" valueType="num">
                                      <p:cBhvr additive="base">
                                        <p:cTn id="19" dur="500" fill="hold"/>
                                        <p:tgtEl>
                                          <p:spTgt spid="19461">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46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461">
                                            <p:txEl>
                                              <p:pRg st="7" end="7"/>
                                            </p:txEl>
                                          </p:spTgt>
                                        </p:tgtEl>
                                        <p:attrNameLst>
                                          <p:attrName>style.visibility</p:attrName>
                                        </p:attrNameLst>
                                      </p:cBhvr>
                                      <p:to>
                                        <p:strVal val="visible"/>
                                      </p:to>
                                    </p:set>
                                    <p:anim calcmode="lin" valueType="num">
                                      <p:cBhvr additive="base">
                                        <p:cTn id="25" dur="500" fill="hold"/>
                                        <p:tgtEl>
                                          <p:spTgt spid="19461">
                                            <p:txEl>
                                              <p:pRg st="7" end="7"/>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46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uiExpand="1"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331572" y="801129"/>
            <a:ext cx="3150972" cy="6019800"/>
          </a:xfrm>
        </p:spPr>
        <p:txBody>
          <a:bodyPr>
            <a:normAutofit lnSpcReduction="10000"/>
          </a:bodyPr>
          <a:lstStyle/>
          <a:p>
            <a:pPr eaLnBrk="1" hangingPunct="1"/>
            <a:r>
              <a:rPr lang="en-US" sz="2600" b="1" dirty="0"/>
              <a:t>Regional Names</a:t>
            </a:r>
          </a:p>
          <a:p>
            <a:pPr lvl="1"/>
            <a:r>
              <a:rPr lang="en-US" b="1" dirty="0">
                <a:solidFill>
                  <a:schemeClr val="bg1">
                    <a:lumMod val="75000"/>
                  </a:schemeClr>
                </a:solidFill>
              </a:rPr>
              <a:t>Metacarpal</a:t>
            </a:r>
          </a:p>
          <a:p>
            <a:pPr lvl="1"/>
            <a:r>
              <a:rPr lang="en-US" b="1" dirty="0">
                <a:solidFill>
                  <a:schemeClr val="bg1">
                    <a:lumMod val="75000"/>
                  </a:schemeClr>
                </a:solidFill>
              </a:rPr>
              <a:t>Plantar</a:t>
            </a:r>
          </a:p>
          <a:p>
            <a:pPr lvl="1"/>
            <a:r>
              <a:rPr lang="en-US" b="1" dirty="0">
                <a:solidFill>
                  <a:schemeClr val="bg1">
                    <a:lumMod val="75000"/>
                  </a:schemeClr>
                </a:solidFill>
              </a:rPr>
              <a:t>Buccal</a:t>
            </a:r>
          </a:p>
          <a:p>
            <a:pPr lvl="1"/>
            <a:r>
              <a:rPr lang="en-US" b="1" dirty="0"/>
              <a:t>Axillary</a:t>
            </a:r>
          </a:p>
          <a:p>
            <a:pPr lvl="1"/>
            <a:r>
              <a:rPr lang="en-US" b="1" dirty="0"/>
              <a:t>Femoral</a:t>
            </a:r>
          </a:p>
          <a:p>
            <a:pPr lvl="1"/>
            <a:r>
              <a:rPr lang="en-US" b="1" dirty="0"/>
              <a:t>Gluteal</a:t>
            </a:r>
          </a:p>
          <a:p>
            <a:pPr lvl="1"/>
            <a:r>
              <a:rPr lang="en-US" b="1" dirty="0">
                <a:solidFill>
                  <a:schemeClr val="bg1">
                    <a:lumMod val="75000"/>
                  </a:schemeClr>
                </a:solidFill>
              </a:rPr>
              <a:t>Tarsal</a:t>
            </a:r>
          </a:p>
          <a:p>
            <a:pPr lvl="1"/>
            <a:r>
              <a:rPr lang="en-US" b="1" dirty="0"/>
              <a:t>Digital </a:t>
            </a:r>
          </a:p>
          <a:p>
            <a:pPr lvl="1">
              <a:buNone/>
            </a:pPr>
            <a:r>
              <a:rPr lang="en-US" b="1" dirty="0"/>
              <a:t>	or Phalangeal</a:t>
            </a:r>
          </a:p>
        </p:txBody>
      </p:sp>
      <p:sp>
        <p:nvSpPr>
          <p:cNvPr id="20484" name="Rectangle 4"/>
          <p:cNvSpPr>
            <a:spLocks noChangeArrowheads="1"/>
          </p:cNvSpPr>
          <p:nvPr/>
        </p:nvSpPr>
        <p:spPr bwMode="auto">
          <a:xfrm>
            <a:off x="2971800" y="1348944"/>
            <a:ext cx="2895600" cy="5509056"/>
          </a:xfrm>
          <a:prstGeom prst="rect">
            <a:avLst/>
          </a:prstGeom>
          <a:noFill/>
          <a:ln w="9525">
            <a:noFill/>
            <a:miter lim="800000"/>
            <a:headEnd/>
            <a:tailEnd/>
          </a:ln>
        </p:spPr>
        <p:txBody>
          <a:bodyPr/>
          <a:lstStyle/>
          <a:p>
            <a:pPr marL="342900" indent="-342900">
              <a:lnSpc>
                <a:spcPct val="145000"/>
              </a:lnSpc>
              <a:spcBef>
                <a:spcPct val="0"/>
              </a:spcBef>
              <a:buClrTx/>
              <a:buSzTx/>
              <a:buFontTx/>
              <a:buChar char="•"/>
            </a:pPr>
            <a:r>
              <a:rPr lang="en-US" sz="2600" b="1" dirty="0">
                <a:solidFill>
                  <a:srgbClr val="009900"/>
                </a:solidFill>
                <a:latin typeface="Sylfaen" pitchFamily="18" charset="0"/>
              </a:rPr>
              <a:t>Hand/palm</a:t>
            </a:r>
          </a:p>
          <a:p>
            <a:pPr marL="342900" indent="-342900">
              <a:lnSpc>
                <a:spcPct val="145000"/>
              </a:lnSpc>
              <a:spcBef>
                <a:spcPct val="0"/>
              </a:spcBef>
              <a:buClrTx/>
              <a:buSzTx/>
              <a:buFontTx/>
              <a:buChar char="•"/>
            </a:pPr>
            <a:r>
              <a:rPr lang="en-US" sz="2600" b="1" dirty="0">
                <a:solidFill>
                  <a:srgbClr val="009900"/>
                </a:solidFill>
                <a:latin typeface="Sylfaen" pitchFamily="18" charset="0"/>
              </a:rPr>
              <a:t>Sole of foot</a:t>
            </a:r>
          </a:p>
          <a:p>
            <a:pPr marL="342900" indent="-342900">
              <a:lnSpc>
                <a:spcPct val="145000"/>
              </a:lnSpc>
              <a:spcBef>
                <a:spcPct val="0"/>
              </a:spcBef>
              <a:buClrTx/>
              <a:buSzTx/>
              <a:buFontTx/>
              <a:buChar char="•"/>
            </a:pPr>
            <a:r>
              <a:rPr lang="en-US" sz="2600" b="1" dirty="0">
                <a:solidFill>
                  <a:srgbClr val="009900"/>
                </a:solidFill>
                <a:latin typeface="Sylfaen" pitchFamily="18" charset="0"/>
              </a:rPr>
              <a:t>Cheek</a:t>
            </a:r>
          </a:p>
          <a:p>
            <a:pPr marL="342900" indent="-342900">
              <a:lnSpc>
                <a:spcPct val="145000"/>
              </a:lnSpc>
              <a:spcBef>
                <a:spcPct val="0"/>
              </a:spcBef>
              <a:buClrTx/>
              <a:buSzTx/>
              <a:buFontTx/>
              <a:buChar char="•"/>
            </a:pPr>
            <a:r>
              <a:rPr lang="en-US" sz="2600" b="1" dirty="0">
                <a:solidFill>
                  <a:srgbClr val="009900"/>
                </a:solidFill>
                <a:latin typeface="Sylfaen" pitchFamily="18" charset="0"/>
              </a:rPr>
              <a:t>Armpit</a:t>
            </a:r>
          </a:p>
          <a:p>
            <a:pPr marL="342900" indent="-342900">
              <a:lnSpc>
                <a:spcPct val="145000"/>
              </a:lnSpc>
              <a:spcBef>
                <a:spcPct val="0"/>
              </a:spcBef>
              <a:buClrTx/>
              <a:buSzTx/>
              <a:buFontTx/>
              <a:buChar char="•"/>
            </a:pPr>
            <a:r>
              <a:rPr lang="en-US" sz="2600" b="1" dirty="0">
                <a:solidFill>
                  <a:srgbClr val="009900"/>
                </a:solidFill>
                <a:latin typeface="Sylfaen" pitchFamily="18" charset="0"/>
              </a:rPr>
              <a:t>Thigh</a:t>
            </a:r>
          </a:p>
          <a:p>
            <a:pPr marL="342900" indent="-342900">
              <a:lnSpc>
                <a:spcPct val="145000"/>
              </a:lnSpc>
              <a:spcBef>
                <a:spcPct val="0"/>
              </a:spcBef>
              <a:buClrTx/>
              <a:buSzTx/>
              <a:buFontTx/>
              <a:buChar char="•"/>
            </a:pPr>
            <a:r>
              <a:rPr lang="en-US" sz="2600" b="1" dirty="0">
                <a:solidFill>
                  <a:srgbClr val="009900"/>
                </a:solidFill>
                <a:latin typeface="Sylfaen" pitchFamily="18" charset="0"/>
              </a:rPr>
              <a:t>Buttock</a:t>
            </a:r>
          </a:p>
          <a:p>
            <a:pPr marL="342900" indent="-342900">
              <a:lnSpc>
                <a:spcPct val="145000"/>
              </a:lnSpc>
              <a:spcBef>
                <a:spcPct val="0"/>
              </a:spcBef>
              <a:buClrTx/>
              <a:buSzTx/>
              <a:buFontTx/>
              <a:buChar char="•"/>
            </a:pPr>
            <a:r>
              <a:rPr lang="en-US" sz="2600" b="1" dirty="0">
                <a:solidFill>
                  <a:srgbClr val="009900"/>
                </a:solidFill>
                <a:latin typeface="Sylfaen" pitchFamily="18" charset="0"/>
              </a:rPr>
              <a:t>Ankle</a:t>
            </a:r>
          </a:p>
          <a:p>
            <a:pPr marL="342900" indent="-342900">
              <a:lnSpc>
                <a:spcPct val="145000"/>
              </a:lnSpc>
              <a:spcBef>
                <a:spcPct val="0"/>
              </a:spcBef>
              <a:buClrTx/>
              <a:buSzTx/>
              <a:buFontTx/>
              <a:buChar char="•"/>
            </a:pPr>
            <a:r>
              <a:rPr lang="en-US" sz="2600" b="1" dirty="0">
                <a:solidFill>
                  <a:srgbClr val="009900"/>
                </a:solidFill>
                <a:latin typeface="Sylfaen" pitchFamily="18" charset="0"/>
              </a:rPr>
              <a:t>Toes </a:t>
            </a:r>
          </a:p>
          <a:p>
            <a:pPr marL="342900" indent="-342900">
              <a:lnSpc>
                <a:spcPct val="145000"/>
              </a:lnSpc>
              <a:spcBef>
                <a:spcPct val="0"/>
              </a:spcBef>
              <a:buClrTx/>
              <a:buSzTx/>
            </a:pPr>
            <a:r>
              <a:rPr lang="en-US" sz="2600" b="1" dirty="0">
                <a:solidFill>
                  <a:srgbClr val="009900"/>
                </a:solidFill>
                <a:latin typeface="Sylfaen" pitchFamily="18" charset="0"/>
              </a:rPr>
              <a:t>	or Fingers</a:t>
            </a:r>
          </a:p>
        </p:txBody>
      </p:sp>
      <p:sp>
        <p:nvSpPr>
          <p:cNvPr id="16" name="Rectangle 2"/>
          <p:cNvSpPr>
            <a:spLocks noGrp="1" noChangeArrowheads="1"/>
          </p:cNvSpPr>
          <p:nvPr>
            <p:ph type="title"/>
          </p:nvPr>
        </p:nvSpPr>
        <p:spPr>
          <a:xfrm>
            <a:off x="0" y="117144"/>
            <a:ext cx="9144000" cy="797256"/>
          </a:xfrm>
        </p:spPr>
        <p:txBody>
          <a:bodyPr/>
          <a:lstStyle/>
          <a:p>
            <a:pPr>
              <a:defRPr/>
            </a:pPr>
            <a:r>
              <a:rPr lang="en-US" dirty="0"/>
              <a:t>Anatomical Terminology</a:t>
            </a:r>
          </a:p>
        </p:txBody>
      </p:sp>
      <p:pic>
        <p:nvPicPr>
          <p:cNvPr id="7" name="Picture 6" descr="pap13_fig_01_05a.jpg"/>
          <p:cNvPicPr>
            <a:picLocks noChangeAspect="1"/>
          </p:cNvPicPr>
          <p:nvPr/>
        </p:nvPicPr>
        <p:blipFill>
          <a:blip r:embed="rId4" cstate="print">
            <a:clrChange>
              <a:clrFrom>
                <a:srgbClr val="FFFFFF"/>
              </a:clrFrom>
              <a:clrTo>
                <a:srgbClr val="FFFFFF">
                  <a:alpha val="0"/>
                </a:srgbClr>
              </a:clrTo>
            </a:clrChange>
          </a:blip>
          <a:stretch>
            <a:fillRect/>
          </a:stretch>
        </p:blipFill>
        <p:spPr>
          <a:xfrm>
            <a:off x="5314007" y="1014139"/>
            <a:ext cx="3688803" cy="5481134"/>
          </a:xfrm>
          <a:prstGeom prst="rect">
            <a:avLst/>
          </a:prstGeom>
        </p:spPr>
      </p:pic>
    </p:spTree>
    <p:custDataLst>
      <p:tags r:id="rId1"/>
    </p:custDataLst>
  </p:cSld>
  <p:clrMapOvr>
    <a:masterClrMapping/>
  </p:clrMapOvr>
  <p:transition advTm="536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4">
                                            <p:txEl>
                                              <p:pRg st="3" end="3"/>
                                            </p:txEl>
                                          </p:spTgt>
                                        </p:tgtEl>
                                        <p:attrNameLst>
                                          <p:attrName>style.visibility</p:attrName>
                                        </p:attrNameLst>
                                      </p:cBhvr>
                                      <p:to>
                                        <p:strVal val="visible"/>
                                      </p:to>
                                    </p:set>
                                    <p:anim calcmode="lin" valueType="num">
                                      <p:cBhvr additive="base">
                                        <p:cTn id="7" dur="500" fill="hold"/>
                                        <p:tgtEl>
                                          <p:spTgt spid="20484">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484">
                                            <p:txEl>
                                              <p:pRg st="4" end="4"/>
                                            </p:txEl>
                                          </p:spTgt>
                                        </p:tgtEl>
                                        <p:attrNameLst>
                                          <p:attrName>style.visibility</p:attrName>
                                        </p:attrNameLst>
                                      </p:cBhvr>
                                      <p:to>
                                        <p:strVal val="visible"/>
                                      </p:to>
                                    </p:set>
                                    <p:anim calcmode="lin" valueType="num">
                                      <p:cBhvr additive="base">
                                        <p:cTn id="13" dur="500" fill="hold"/>
                                        <p:tgtEl>
                                          <p:spTgt spid="20484">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48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484">
                                            <p:txEl>
                                              <p:pRg st="5" end="5"/>
                                            </p:txEl>
                                          </p:spTgt>
                                        </p:tgtEl>
                                        <p:attrNameLst>
                                          <p:attrName>style.visibility</p:attrName>
                                        </p:attrNameLst>
                                      </p:cBhvr>
                                      <p:to>
                                        <p:strVal val="visible"/>
                                      </p:to>
                                    </p:set>
                                    <p:anim calcmode="lin" valueType="num">
                                      <p:cBhvr additive="base">
                                        <p:cTn id="19" dur="500" fill="hold"/>
                                        <p:tgtEl>
                                          <p:spTgt spid="20484">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48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484">
                                            <p:txEl>
                                              <p:pRg st="7" end="7"/>
                                            </p:txEl>
                                          </p:spTgt>
                                        </p:tgtEl>
                                        <p:attrNameLst>
                                          <p:attrName>style.visibility</p:attrName>
                                        </p:attrNameLst>
                                      </p:cBhvr>
                                      <p:to>
                                        <p:strVal val="visible"/>
                                      </p:to>
                                    </p:set>
                                    <p:anim calcmode="lin" valueType="num">
                                      <p:cBhvr additive="base">
                                        <p:cTn id="25" dur="500" fill="hold"/>
                                        <p:tgtEl>
                                          <p:spTgt spid="20484">
                                            <p:txEl>
                                              <p:pRg st="7" end="7"/>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484">
                                            <p:txEl>
                                              <p:pRg st="7" end="7"/>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0484">
                                            <p:txEl>
                                              <p:pRg st="8" end="8"/>
                                            </p:txEl>
                                          </p:spTgt>
                                        </p:tgtEl>
                                        <p:attrNameLst>
                                          <p:attrName>style.visibility</p:attrName>
                                        </p:attrNameLst>
                                      </p:cBhvr>
                                      <p:to>
                                        <p:strVal val="visible"/>
                                      </p:to>
                                    </p:set>
                                    <p:anim calcmode="lin" valueType="num">
                                      <p:cBhvr additive="base">
                                        <p:cTn id="29" dur="500" fill="hold"/>
                                        <p:tgtEl>
                                          <p:spTgt spid="20484">
                                            <p:txEl>
                                              <p:pRg st="8" end="8"/>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0484">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uiExpand="1"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p13_fig_01_07.jpg"/>
          <p:cNvPicPr>
            <a:picLocks noChangeAspect="1"/>
          </p:cNvPicPr>
          <p:nvPr/>
        </p:nvPicPr>
        <p:blipFill>
          <a:blip r:embed="rId4" cstate="print"/>
          <a:stretch>
            <a:fillRect/>
          </a:stretch>
        </p:blipFill>
        <p:spPr>
          <a:xfrm>
            <a:off x="5326957" y="1624888"/>
            <a:ext cx="3620359" cy="4952611"/>
          </a:xfrm>
          <a:prstGeom prst="rect">
            <a:avLst/>
          </a:prstGeom>
        </p:spPr>
      </p:pic>
      <p:sp>
        <p:nvSpPr>
          <p:cNvPr id="24578" name="Rectangle 3"/>
          <p:cNvSpPr>
            <a:spLocks noGrp="1" noChangeArrowheads="1"/>
          </p:cNvSpPr>
          <p:nvPr>
            <p:ph type="body" idx="1"/>
          </p:nvPr>
        </p:nvSpPr>
        <p:spPr>
          <a:xfrm>
            <a:off x="228600" y="914400"/>
            <a:ext cx="8692974" cy="5791200"/>
          </a:xfrm>
        </p:spPr>
        <p:txBody>
          <a:bodyPr>
            <a:normAutofit/>
          </a:bodyPr>
          <a:lstStyle/>
          <a:p>
            <a:r>
              <a:rPr lang="en-US" dirty="0"/>
              <a:t>Body Planes are imaginary flat surfaces that separate the body or body part into portions. There</a:t>
            </a:r>
          </a:p>
          <a:p>
            <a:pPr>
              <a:buNone/>
            </a:pPr>
            <a:r>
              <a:rPr lang="en-US" dirty="0"/>
              <a:t>	are three major planes at right</a:t>
            </a:r>
          </a:p>
          <a:p>
            <a:pPr>
              <a:buNone/>
            </a:pPr>
            <a:r>
              <a:rPr lang="en-US" dirty="0"/>
              <a:t>	angles to one another:</a:t>
            </a:r>
          </a:p>
          <a:p>
            <a:pPr lvl="1">
              <a:lnSpc>
                <a:spcPct val="165000"/>
              </a:lnSpc>
            </a:pPr>
            <a:r>
              <a:rPr lang="en-US" b="1" dirty="0">
                <a:solidFill>
                  <a:srgbClr val="C00000"/>
                </a:solidFill>
              </a:rPr>
              <a:t>Sagittal</a:t>
            </a:r>
            <a:r>
              <a:rPr lang="en-US" dirty="0"/>
              <a:t> (midline)</a:t>
            </a:r>
          </a:p>
          <a:p>
            <a:pPr lvl="1">
              <a:lnSpc>
                <a:spcPct val="165000"/>
              </a:lnSpc>
            </a:pPr>
            <a:r>
              <a:rPr lang="en-US" b="1" dirty="0">
                <a:solidFill>
                  <a:srgbClr val="C00000"/>
                </a:solidFill>
              </a:rPr>
              <a:t>Transverse</a:t>
            </a:r>
            <a:r>
              <a:rPr lang="en-US" dirty="0"/>
              <a:t> (horizontal)</a:t>
            </a:r>
          </a:p>
          <a:p>
            <a:pPr lvl="1">
              <a:lnSpc>
                <a:spcPct val="165000"/>
              </a:lnSpc>
            </a:pPr>
            <a:r>
              <a:rPr lang="en-US" b="1" dirty="0">
                <a:solidFill>
                  <a:srgbClr val="C00000"/>
                </a:solidFill>
              </a:rPr>
              <a:t>Frontal</a:t>
            </a:r>
            <a:r>
              <a:rPr lang="en-US" dirty="0"/>
              <a:t> (coronal)</a:t>
            </a:r>
          </a:p>
        </p:txBody>
      </p:sp>
      <p:sp>
        <p:nvSpPr>
          <p:cNvPr id="17" name="Rectangle 2"/>
          <p:cNvSpPr>
            <a:spLocks noGrp="1" noChangeArrowheads="1"/>
          </p:cNvSpPr>
          <p:nvPr>
            <p:ph type="title"/>
          </p:nvPr>
        </p:nvSpPr>
        <p:spPr>
          <a:xfrm>
            <a:off x="0" y="117144"/>
            <a:ext cx="9144000" cy="797256"/>
          </a:xfrm>
        </p:spPr>
        <p:txBody>
          <a:bodyPr/>
          <a:lstStyle/>
          <a:p>
            <a:pPr>
              <a:defRPr/>
            </a:pPr>
            <a:r>
              <a:rPr lang="en-US" dirty="0"/>
              <a:t>Body Planes</a:t>
            </a:r>
          </a:p>
        </p:txBody>
      </p:sp>
      <p:pic>
        <p:nvPicPr>
          <p:cNvPr id="60417"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781801" y="2621280"/>
            <a:ext cx="886778" cy="1691639"/>
          </a:xfrm>
          <a:prstGeom prst="rect">
            <a:avLst/>
          </a:prstGeom>
          <a:noFill/>
          <a:ln w="9525">
            <a:noFill/>
            <a:miter lim="800000"/>
            <a:headEnd/>
            <a:tailEnd/>
          </a:ln>
        </p:spPr>
      </p:pic>
    </p:spTree>
    <p:custDataLst>
      <p:tags r:id="rId1"/>
    </p:custDataLst>
  </p:cSld>
  <p:clrMapOvr>
    <a:masterClrMapping/>
  </p:clrMapOvr>
  <p:transition advTm="39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8">
                                            <p:txEl>
                                              <p:pRg st="3" end="3"/>
                                            </p:txEl>
                                          </p:spTgt>
                                        </p:tgtEl>
                                        <p:attrNameLst>
                                          <p:attrName>style.visibility</p:attrName>
                                        </p:attrNameLst>
                                      </p:cBhvr>
                                      <p:to>
                                        <p:strVal val="visible"/>
                                      </p:to>
                                    </p:set>
                                    <p:animEffect transition="in" filter="fade">
                                      <p:cBhvr>
                                        <p:cTn id="7" dur="500"/>
                                        <p:tgtEl>
                                          <p:spTgt spid="2457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78">
                                            <p:txEl>
                                              <p:pRg st="4" end="4"/>
                                            </p:txEl>
                                          </p:spTgt>
                                        </p:tgtEl>
                                        <p:attrNameLst>
                                          <p:attrName>style.visibility</p:attrName>
                                        </p:attrNameLst>
                                      </p:cBhvr>
                                      <p:to>
                                        <p:strVal val="visible"/>
                                      </p:to>
                                    </p:set>
                                    <p:animEffect transition="in" filter="fade">
                                      <p:cBhvr>
                                        <p:cTn id="12" dur="500"/>
                                        <p:tgtEl>
                                          <p:spTgt spid="2457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78">
                                            <p:txEl>
                                              <p:pRg st="5" end="5"/>
                                            </p:txEl>
                                          </p:spTgt>
                                        </p:tgtEl>
                                        <p:attrNameLst>
                                          <p:attrName>style.visibility</p:attrName>
                                        </p:attrNameLst>
                                      </p:cBhvr>
                                      <p:to>
                                        <p:strVal val="visible"/>
                                      </p:to>
                                    </p:set>
                                    <p:animEffect transition="in" filter="fade">
                                      <p:cBhvr>
                                        <p:cTn id="17" dur="500"/>
                                        <p:tgtEl>
                                          <p:spTgt spid="2457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p13_fig_01_07.jpg"/>
          <p:cNvPicPr>
            <a:picLocks noChangeAspect="1"/>
          </p:cNvPicPr>
          <p:nvPr/>
        </p:nvPicPr>
        <p:blipFill>
          <a:blip r:embed="rId4" cstate="print"/>
          <a:stretch>
            <a:fillRect/>
          </a:stretch>
        </p:blipFill>
        <p:spPr>
          <a:xfrm>
            <a:off x="5326957" y="1624888"/>
            <a:ext cx="3620359" cy="4952611"/>
          </a:xfrm>
          <a:prstGeom prst="rect">
            <a:avLst/>
          </a:prstGeom>
        </p:spPr>
      </p:pic>
      <p:sp>
        <p:nvSpPr>
          <p:cNvPr id="24578" name="Rectangle 3"/>
          <p:cNvSpPr>
            <a:spLocks noGrp="1" noChangeArrowheads="1"/>
          </p:cNvSpPr>
          <p:nvPr>
            <p:ph type="body" idx="1"/>
          </p:nvPr>
        </p:nvSpPr>
        <p:spPr>
          <a:xfrm>
            <a:off x="310983" y="792888"/>
            <a:ext cx="8692974" cy="5990970"/>
          </a:xfrm>
        </p:spPr>
        <p:txBody>
          <a:bodyPr>
            <a:normAutofit/>
          </a:bodyPr>
          <a:lstStyle/>
          <a:p>
            <a:pPr>
              <a:lnSpc>
                <a:spcPct val="165000"/>
              </a:lnSpc>
            </a:pPr>
            <a:r>
              <a:rPr lang="en-US" b="1" dirty="0">
                <a:solidFill>
                  <a:srgbClr val="C00000"/>
                </a:solidFill>
              </a:rPr>
              <a:t>Sagittal</a:t>
            </a:r>
            <a:r>
              <a:rPr lang="en-US" dirty="0"/>
              <a:t> </a:t>
            </a:r>
            <a:r>
              <a:rPr lang="en-US" b="1" dirty="0">
                <a:solidFill>
                  <a:srgbClr val="C00000"/>
                </a:solidFill>
              </a:rPr>
              <a:t>planes</a:t>
            </a:r>
            <a:r>
              <a:rPr lang="en-US" dirty="0"/>
              <a:t> divide the body into right and left sides.</a:t>
            </a:r>
          </a:p>
          <a:p>
            <a:pPr lvl="1">
              <a:lnSpc>
                <a:spcPct val="165000"/>
              </a:lnSpc>
            </a:pPr>
            <a:r>
              <a:rPr lang="en-US" dirty="0"/>
              <a:t>There is only one </a:t>
            </a:r>
            <a:r>
              <a:rPr lang="en-US" b="1" dirty="0" err="1">
                <a:solidFill>
                  <a:srgbClr val="009900"/>
                </a:solidFill>
              </a:rPr>
              <a:t>midsagittal</a:t>
            </a:r>
            <a:r>
              <a:rPr lang="en-US" b="1" dirty="0">
                <a:solidFill>
                  <a:srgbClr val="009900"/>
                </a:solidFill>
              </a:rPr>
              <a:t> plane</a:t>
            </a:r>
            <a:r>
              <a:rPr lang="en-US" dirty="0"/>
              <a:t>,</a:t>
            </a:r>
            <a:r>
              <a:rPr lang="en-US" b="1" dirty="0">
                <a:solidFill>
                  <a:srgbClr val="009900"/>
                </a:solidFill>
              </a:rPr>
              <a:t> </a:t>
            </a:r>
            <a:endParaRPr lang="en-US" dirty="0"/>
          </a:p>
          <a:p>
            <a:pPr lvl="1">
              <a:lnSpc>
                <a:spcPct val="165000"/>
              </a:lnSpc>
              <a:buNone/>
            </a:pPr>
            <a:r>
              <a:rPr lang="en-US" dirty="0"/>
              <a:t>	and it divides the body into two </a:t>
            </a:r>
          </a:p>
          <a:p>
            <a:pPr lvl="1">
              <a:lnSpc>
                <a:spcPct val="165000"/>
              </a:lnSpc>
              <a:buNone/>
            </a:pPr>
            <a:r>
              <a:rPr lang="en-US" dirty="0"/>
              <a:t>	equal, mirror-image halves.</a:t>
            </a:r>
          </a:p>
          <a:p>
            <a:pPr lvl="1">
              <a:lnSpc>
                <a:spcPct val="165000"/>
              </a:lnSpc>
            </a:pPr>
            <a:r>
              <a:rPr lang="en-US" dirty="0"/>
              <a:t>There are an infinite number </a:t>
            </a:r>
          </a:p>
          <a:p>
            <a:pPr lvl="1">
              <a:lnSpc>
                <a:spcPct val="165000"/>
              </a:lnSpc>
              <a:buNone/>
            </a:pPr>
            <a:r>
              <a:rPr lang="en-US" dirty="0"/>
              <a:t>	of possible </a:t>
            </a:r>
            <a:r>
              <a:rPr lang="en-US" b="1" dirty="0">
                <a:solidFill>
                  <a:srgbClr val="009900"/>
                </a:solidFill>
              </a:rPr>
              <a:t>parasagittal planes </a:t>
            </a:r>
          </a:p>
          <a:p>
            <a:pPr lvl="1">
              <a:lnSpc>
                <a:spcPct val="165000"/>
              </a:lnSpc>
              <a:buNone/>
            </a:pPr>
            <a:r>
              <a:rPr lang="en-US" dirty="0"/>
              <a:t>	to the right and left of the </a:t>
            </a:r>
          </a:p>
          <a:p>
            <a:pPr lvl="1">
              <a:lnSpc>
                <a:spcPct val="165000"/>
              </a:lnSpc>
              <a:buNone/>
            </a:pPr>
            <a:r>
              <a:rPr lang="en-US" dirty="0"/>
              <a:t>	midsagittal that divide the</a:t>
            </a:r>
          </a:p>
          <a:p>
            <a:pPr lvl="1">
              <a:lnSpc>
                <a:spcPct val="165000"/>
              </a:lnSpc>
              <a:buNone/>
            </a:pPr>
            <a:r>
              <a:rPr lang="en-US" dirty="0"/>
              <a:t>	body into unequal “halves”.</a:t>
            </a:r>
          </a:p>
        </p:txBody>
      </p:sp>
      <p:sp>
        <p:nvSpPr>
          <p:cNvPr id="17" name="Rectangle 2"/>
          <p:cNvSpPr>
            <a:spLocks noGrp="1" noChangeArrowheads="1"/>
          </p:cNvSpPr>
          <p:nvPr>
            <p:ph type="title"/>
          </p:nvPr>
        </p:nvSpPr>
        <p:spPr>
          <a:xfrm>
            <a:off x="0" y="117144"/>
            <a:ext cx="9144000" cy="797256"/>
          </a:xfrm>
        </p:spPr>
        <p:txBody>
          <a:bodyPr/>
          <a:lstStyle/>
          <a:p>
            <a:pPr>
              <a:defRPr/>
            </a:pPr>
            <a:r>
              <a:rPr lang="en-US" dirty="0"/>
              <a:t>Body Planes</a:t>
            </a:r>
          </a:p>
        </p:txBody>
      </p:sp>
      <p:pic>
        <p:nvPicPr>
          <p:cNvPr id="6"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781801" y="2621280"/>
            <a:ext cx="886778" cy="1691639"/>
          </a:xfrm>
          <a:prstGeom prst="rect">
            <a:avLst/>
          </a:prstGeom>
          <a:noFill/>
          <a:ln w="9525">
            <a:noFill/>
            <a:miter lim="800000"/>
            <a:headEnd/>
            <a:tailEnd/>
          </a:ln>
        </p:spPr>
      </p:pic>
    </p:spTree>
    <p:custDataLst>
      <p:tags r:id="rId1"/>
    </p:custDataLst>
  </p:cSld>
  <p:clrMapOvr>
    <a:masterClrMapping/>
  </p:clrMapOvr>
  <p:transition advTm="39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8">
                                            <p:txEl>
                                              <p:pRg st="4" end="4"/>
                                            </p:txEl>
                                          </p:spTgt>
                                        </p:tgtEl>
                                        <p:attrNameLst>
                                          <p:attrName>style.visibility</p:attrName>
                                        </p:attrNameLst>
                                      </p:cBhvr>
                                      <p:to>
                                        <p:strVal val="visible"/>
                                      </p:to>
                                    </p:set>
                                    <p:animEffect transition="in" filter="fade">
                                      <p:cBhvr>
                                        <p:cTn id="7" dur="500"/>
                                        <p:tgtEl>
                                          <p:spTgt spid="24578">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578">
                                            <p:txEl>
                                              <p:pRg st="5" end="5"/>
                                            </p:txEl>
                                          </p:spTgt>
                                        </p:tgtEl>
                                        <p:attrNameLst>
                                          <p:attrName>style.visibility</p:attrName>
                                        </p:attrNameLst>
                                      </p:cBhvr>
                                      <p:to>
                                        <p:strVal val="visible"/>
                                      </p:to>
                                    </p:set>
                                    <p:animEffect transition="in" filter="fade">
                                      <p:cBhvr>
                                        <p:cTn id="10" dur="500"/>
                                        <p:tgtEl>
                                          <p:spTgt spid="24578">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578">
                                            <p:txEl>
                                              <p:pRg st="6" end="6"/>
                                            </p:txEl>
                                          </p:spTgt>
                                        </p:tgtEl>
                                        <p:attrNameLst>
                                          <p:attrName>style.visibility</p:attrName>
                                        </p:attrNameLst>
                                      </p:cBhvr>
                                      <p:to>
                                        <p:strVal val="visible"/>
                                      </p:to>
                                    </p:set>
                                    <p:animEffect transition="in" filter="fade">
                                      <p:cBhvr>
                                        <p:cTn id="13" dur="500"/>
                                        <p:tgtEl>
                                          <p:spTgt spid="24578">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4578">
                                            <p:txEl>
                                              <p:pRg st="7" end="7"/>
                                            </p:txEl>
                                          </p:spTgt>
                                        </p:tgtEl>
                                        <p:attrNameLst>
                                          <p:attrName>style.visibility</p:attrName>
                                        </p:attrNameLst>
                                      </p:cBhvr>
                                      <p:to>
                                        <p:strVal val="visible"/>
                                      </p:to>
                                    </p:set>
                                    <p:animEffect transition="in" filter="fade">
                                      <p:cBhvr>
                                        <p:cTn id="16" dur="500"/>
                                        <p:tgtEl>
                                          <p:spTgt spid="24578">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4578">
                                            <p:txEl>
                                              <p:pRg st="8" end="8"/>
                                            </p:txEl>
                                          </p:spTgt>
                                        </p:tgtEl>
                                        <p:attrNameLst>
                                          <p:attrName>style.visibility</p:attrName>
                                        </p:attrNameLst>
                                      </p:cBhvr>
                                      <p:to>
                                        <p:strVal val="visible"/>
                                      </p:to>
                                    </p:set>
                                    <p:animEffect transition="in" filter="fade">
                                      <p:cBhvr>
                                        <p:cTn id="19" dur="500"/>
                                        <p:tgtEl>
                                          <p:spTgt spid="2457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p13_fig_01_07.jpg"/>
          <p:cNvPicPr>
            <a:picLocks noChangeAspect="1"/>
          </p:cNvPicPr>
          <p:nvPr/>
        </p:nvPicPr>
        <p:blipFill>
          <a:blip r:embed="rId2" cstate="print"/>
          <a:stretch>
            <a:fillRect/>
          </a:stretch>
        </p:blipFill>
        <p:spPr>
          <a:xfrm>
            <a:off x="5326957" y="1624888"/>
            <a:ext cx="3620359" cy="4952611"/>
          </a:xfrm>
          <a:prstGeom prst="rect">
            <a:avLst/>
          </a:prstGeom>
        </p:spPr>
      </p:pic>
      <p:sp>
        <p:nvSpPr>
          <p:cNvPr id="53252" name="Rectangle 1026"/>
          <p:cNvSpPr>
            <a:spLocks noGrp="1" noChangeArrowheads="1"/>
          </p:cNvSpPr>
          <p:nvPr>
            <p:ph type="title"/>
          </p:nvPr>
        </p:nvSpPr>
        <p:spPr/>
        <p:txBody>
          <a:bodyPr/>
          <a:lstStyle/>
          <a:p>
            <a:r>
              <a:rPr lang="en-US" dirty="0"/>
              <a:t>Body Planes</a:t>
            </a:r>
          </a:p>
        </p:txBody>
      </p:sp>
      <p:sp>
        <p:nvSpPr>
          <p:cNvPr id="53253" name="Rectangle 1027"/>
          <p:cNvSpPr>
            <a:spLocks noGrp="1" noChangeArrowheads="1"/>
          </p:cNvSpPr>
          <p:nvPr>
            <p:ph type="body" idx="1"/>
          </p:nvPr>
        </p:nvSpPr>
        <p:spPr>
          <a:xfrm>
            <a:off x="354228" y="879387"/>
            <a:ext cx="8534400" cy="5638800"/>
          </a:xfrm>
        </p:spPr>
        <p:txBody>
          <a:bodyPr>
            <a:normAutofit/>
          </a:bodyPr>
          <a:lstStyle/>
          <a:p>
            <a:pPr eaLnBrk="1" hangingPunct="1">
              <a:lnSpc>
                <a:spcPct val="165000"/>
              </a:lnSpc>
            </a:pPr>
            <a:r>
              <a:rPr lang="en-US" b="1" dirty="0">
                <a:solidFill>
                  <a:srgbClr val="C00000"/>
                </a:solidFill>
              </a:rPr>
              <a:t>Frontal or coronal planes </a:t>
            </a:r>
            <a:r>
              <a:rPr lang="en-US" dirty="0"/>
              <a:t>divide the body (or an organ) into anterior (front) and posterior </a:t>
            </a:r>
          </a:p>
          <a:p>
            <a:pPr eaLnBrk="1" hangingPunct="1">
              <a:lnSpc>
                <a:spcPct val="165000"/>
              </a:lnSpc>
              <a:buNone/>
            </a:pPr>
            <a:r>
              <a:rPr lang="en-US" dirty="0"/>
              <a:t>	(back) portions.</a:t>
            </a:r>
          </a:p>
          <a:p>
            <a:pPr marL="404813" lvl="1" indent="-290513">
              <a:lnSpc>
                <a:spcPct val="165000"/>
              </a:lnSpc>
              <a:buClr>
                <a:schemeClr val="tx2"/>
              </a:buClr>
              <a:buSzPct val="75000"/>
              <a:buFont typeface="Wingdings" charset="2"/>
              <a:buChar char="u"/>
            </a:pPr>
            <a:r>
              <a:rPr lang="en-US" b="1" dirty="0">
                <a:solidFill>
                  <a:srgbClr val="C00000"/>
                </a:solidFill>
              </a:rPr>
              <a:t>Transverse planes </a:t>
            </a:r>
            <a:r>
              <a:rPr lang="en-US" dirty="0"/>
              <a:t>(also called </a:t>
            </a:r>
          </a:p>
          <a:p>
            <a:pPr marL="404813" lvl="1" indent="-290513">
              <a:lnSpc>
                <a:spcPct val="165000"/>
              </a:lnSpc>
              <a:buClr>
                <a:schemeClr val="tx2"/>
              </a:buClr>
              <a:buSzPct val="75000"/>
              <a:buNone/>
            </a:pPr>
            <a:r>
              <a:rPr lang="en-US" dirty="0"/>
              <a:t>	cross-sectional or horizontal </a:t>
            </a:r>
          </a:p>
          <a:p>
            <a:pPr marL="404813" lvl="1" indent="-290513">
              <a:lnSpc>
                <a:spcPct val="165000"/>
              </a:lnSpc>
              <a:buClr>
                <a:schemeClr val="tx2"/>
              </a:buClr>
              <a:buSzPct val="75000"/>
              <a:buNone/>
            </a:pPr>
            <a:r>
              <a:rPr lang="en-US" dirty="0"/>
              <a:t>	planes) divide the body into</a:t>
            </a:r>
          </a:p>
          <a:p>
            <a:pPr>
              <a:lnSpc>
                <a:spcPct val="165000"/>
              </a:lnSpc>
              <a:buNone/>
            </a:pPr>
            <a:r>
              <a:rPr lang="en-US" dirty="0"/>
              <a:t>	 superior (upper) and inferior </a:t>
            </a:r>
          </a:p>
          <a:p>
            <a:pPr>
              <a:lnSpc>
                <a:spcPct val="165000"/>
              </a:lnSpc>
              <a:buNone/>
            </a:pPr>
            <a:r>
              <a:rPr lang="en-US" dirty="0"/>
              <a:t>	(lower) portions.</a:t>
            </a:r>
          </a:p>
        </p:txBody>
      </p:sp>
      <p:pic>
        <p:nvPicPr>
          <p:cNvPr id="6"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781801" y="2621280"/>
            <a:ext cx="886778" cy="169163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53">
                                            <p:txEl>
                                              <p:pRg st="2" end="2"/>
                                            </p:txEl>
                                          </p:spTgt>
                                        </p:tgtEl>
                                        <p:attrNameLst>
                                          <p:attrName>style.visibility</p:attrName>
                                        </p:attrNameLst>
                                      </p:cBhvr>
                                      <p:to>
                                        <p:strVal val="visible"/>
                                      </p:to>
                                    </p:set>
                                    <p:animEffect transition="in" filter="fade">
                                      <p:cBhvr>
                                        <p:cTn id="7" dur="500"/>
                                        <p:tgtEl>
                                          <p:spTgt spid="5325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3253">
                                            <p:txEl>
                                              <p:pRg st="3" end="3"/>
                                            </p:txEl>
                                          </p:spTgt>
                                        </p:tgtEl>
                                        <p:attrNameLst>
                                          <p:attrName>style.visibility</p:attrName>
                                        </p:attrNameLst>
                                      </p:cBhvr>
                                      <p:to>
                                        <p:strVal val="visible"/>
                                      </p:to>
                                    </p:set>
                                    <p:animEffect transition="in" filter="fade">
                                      <p:cBhvr>
                                        <p:cTn id="10" dur="500"/>
                                        <p:tgtEl>
                                          <p:spTgt spid="5325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3253">
                                            <p:txEl>
                                              <p:pRg st="4" end="4"/>
                                            </p:txEl>
                                          </p:spTgt>
                                        </p:tgtEl>
                                        <p:attrNameLst>
                                          <p:attrName>style.visibility</p:attrName>
                                        </p:attrNameLst>
                                      </p:cBhvr>
                                      <p:to>
                                        <p:strVal val="visible"/>
                                      </p:to>
                                    </p:set>
                                    <p:animEffect transition="in" filter="fade">
                                      <p:cBhvr>
                                        <p:cTn id="13" dur="500"/>
                                        <p:tgtEl>
                                          <p:spTgt spid="5325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3253">
                                            <p:txEl>
                                              <p:pRg st="5" end="5"/>
                                            </p:txEl>
                                          </p:spTgt>
                                        </p:tgtEl>
                                        <p:attrNameLst>
                                          <p:attrName>style.visibility</p:attrName>
                                        </p:attrNameLst>
                                      </p:cBhvr>
                                      <p:to>
                                        <p:strVal val="visible"/>
                                      </p:to>
                                    </p:set>
                                    <p:animEffect transition="in" filter="fade">
                                      <p:cBhvr>
                                        <p:cTn id="16" dur="500"/>
                                        <p:tgtEl>
                                          <p:spTgt spid="5325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3253">
                                            <p:txEl>
                                              <p:pRg st="6" end="6"/>
                                            </p:txEl>
                                          </p:spTgt>
                                        </p:tgtEl>
                                        <p:attrNameLst>
                                          <p:attrName>style.visibility</p:attrName>
                                        </p:attrNameLst>
                                      </p:cBhvr>
                                      <p:to>
                                        <p:strVal val="visible"/>
                                      </p:to>
                                    </p:set>
                                    <p:animEffect transition="in" filter="fade">
                                      <p:cBhvr>
                                        <p:cTn id="19" dur="500"/>
                                        <p:tgtEl>
                                          <p:spTgt spid="5325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3"/>
          <p:cNvSpPr>
            <a:spLocks noGrp="1" noChangeArrowheads="1"/>
          </p:cNvSpPr>
          <p:nvPr>
            <p:ph type="body" idx="1"/>
          </p:nvPr>
        </p:nvSpPr>
        <p:spPr>
          <a:xfrm>
            <a:off x="315099" y="904101"/>
            <a:ext cx="8662086" cy="5638800"/>
          </a:xfrm>
        </p:spPr>
        <p:txBody>
          <a:bodyPr>
            <a:normAutofit/>
          </a:bodyPr>
          <a:lstStyle/>
          <a:p>
            <a:pPr eaLnBrk="1" hangingPunct="1">
              <a:lnSpc>
                <a:spcPct val="170000"/>
              </a:lnSpc>
            </a:pPr>
            <a:r>
              <a:rPr lang="en-US" dirty="0"/>
              <a:t>In addition to the right angle sagittal, coronal and transverse planes, the body can also be </a:t>
            </a:r>
          </a:p>
          <a:p>
            <a:pPr eaLnBrk="1" hangingPunct="1">
              <a:lnSpc>
                <a:spcPct val="170000"/>
              </a:lnSpc>
              <a:buNone/>
            </a:pPr>
            <a:r>
              <a:rPr lang="en-US" dirty="0"/>
              <a:t>	divided into an infinite number</a:t>
            </a:r>
          </a:p>
          <a:p>
            <a:pPr eaLnBrk="1" hangingPunct="1">
              <a:lnSpc>
                <a:spcPct val="170000"/>
              </a:lnSpc>
              <a:buNone/>
            </a:pPr>
            <a:r>
              <a:rPr lang="en-US" dirty="0"/>
              <a:t>	of </a:t>
            </a:r>
            <a:r>
              <a:rPr lang="en-US" b="1" dirty="0">
                <a:solidFill>
                  <a:srgbClr val="C00000"/>
                </a:solidFill>
              </a:rPr>
              <a:t>oblique planes </a:t>
            </a:r>
            <a:r>
              <a:rPr lang="en-US" dirty="0"/>
              <a:t>that pass </a:t>
            </a:r>
          </a:p>
          <a:p>
            <a:pPr eaLnBrk="1" hangingPunct="1">
              <a:lnSpc>
                <a:spcPct val="170000"/>
              </a:lnSpc>
              <a:buNone/>
            </a:pPr>
            <a:r>
              <a:rPr lang="en-US" dirty="0"/>
              <a:t>	through the body or organ at </a:t>
            </a:r>
          </a:p>
          <a:p>
            <a:pPr eaLnBrk="1" hangingPunct="1">
              <a:lnSpc>
                <a:spcPct val="170000"/>
              </a:lnSpc>
              <a:buNone/>
            </a:pPr>
            <a:r>
              <a:rPr lang="en-US" dirty="0"/>
              <a:t>	an angle.</a:t>
            </a:r>
          </a:p>
          <a:p>
            <a:pPr eaLnBrk="1" hangingPunct="1">
              <a:lnSpc>
                <a:spcPct val="170000"/>
              </a:lnSpc>
            </a:pPr>
            <a:r>
              <a:rPr lang="en-US" dirty="0"/>
              <a:t>Sections are cuts of the body </a:t>
            </a:r>
          </a:p>
          <a:p>
            <a:pPr eaLnBrk="1" hangingPunct="1">
              <a:lnSpc>
                <a:spcPct val="170000"/>
              </a:lnSpc>
              <a:buNone/>
            </a:pPr>
            <a:r>
              <a:rPr lang="en-US" dirty="0"/>
              <a:t>	made along a plane.</a:t>
            </a:r>
          </a:p>
          <a:p>
            <a:pPr eaLnBrk="1" hangingPunct="1">
              <a:lnSpc>
                <a:spcPct val="170000"/>
              </a:lnSpc>
            </a:pPr>
            <a:endParaRPr lang="en-US" dirty="0"/>
          </a:p>
        </p:txBody>
      </p:sp>
      <p:sp>
        <p:nvSpPr>
          <p:cNvPr id="54276" name="Rectangle 2"/>
          <p:cNvSpPr>
            <a:spLocks noGrp="1" noChangeArrowheads="1"/>
          </p:cNvSpPr>
          <p:nvPr>
            <p:ph type="title"/>
          </p:nvPr>
        </p:nvSpPr>
        <p:spPr/>
        <p:txBody>
          <a:bodyPr/>
          <a:lstStyle/>
          <a:p>
            <a:r>
              <a:rPr lang="en-US" dirty="0"/>
              <a:t>Body Planes</a:t>
            </a:r>
          </a:p>
        </p:txBody>
      </p:sp>
      <p:pic>
        <p:nvPicPr>
          <p:cNvPr id="5" name="Picture 4" descr="pap13_fig_01_07.jpg"/>
          <p:cNvPicPr>
            <a:picLocks noChangeAspect="1"/>
          </p:cNvPicPr>
          <p:nvPr/>
        </p:nvPicPr>
        <p:blipFill>
          <a:blip r:embed="rId2" cstate="print"/>
          <a:stretch>
            <a:fillRect/>
          </a:stretch>
        </p:blipFill>
        <p:spPr>
          <a:xfrm>
            <a:off x="5317820" y="1624888"/>
            <a:ext cx="3620359" cy="4952611"/>
          </a:xfrm>
          <a:prstGeom prst="rect">
            <a:avLst/>
          </a:prstGeom>
        </p:spPr>
      </p:pic>
      <p:pic>
        <p:nvPicPr>
          <p:cNvPr id="6"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781801" y="2621280"/>
            <a:ext cx="886778" cy="1691639"/>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9" name="Rectangle 1031"/>
          <p:cNvSpPr>
            <a:spLocks noGrp="1" noChangeArrowheads="1"/>
          </p:cNvSpPr>
          <p:nvPr>
            <p:ph type="title"/>
          </p:nvPr>
        </p:nvSpPr>
        <p:spPr>
          <a:xfrm>
            <a:off x="0" y="104775"/>
            <a:ext cx="9144000" cy="914400"/>
          </a:xfrm>
        </p:spPr>
        <p:txBody>
          <a:bodyPr/>
          <a:lstStyle/>
          <a:p>
            <a:pPr eaLnBrk="1" hangingPunct="1">
              <a:defRPr/>
            </a:pPr>
            <a:r>
              <a:rPr lang="en-US" dirty="0"/>
              <a:t>Organ Planes</a:t>
            </a:r>
          </a:p>
        </p:txBody>
      </p:sp>
      <p:pic>
        <p:nvPicPr>
          <p:cNvPr id="5" name="Picture 2" descr="C:\Users\JimHutchins\Desktop\Book Revisions\New Modules\Images\Mod 1 Obj 6b.jpg"/>
          <p:cNvPicPr>
            <a:picLocks noChangeAspect="1" noChangeArrowheads="1"/>
          </p:cNvPicPr>
          <p:nvPr/>
        </p:nvPicPr>
        <p:blipFill>
          <a:blip r:embed="rId4" cstate="print"/>
          <a:srcRect b="4026"/>
          <a:stretch>
            <a:fillRect/>
          </a:stretch>
        </p:blipFill>
        <p:spPr bwMode="auto">
          <a:xfrm>
            <a:off x="659028" y="2920314"/>
            <a:ext cx="4267200" cy="1942465"/>
          </a:xfrm>
          <a:prstGeom prst="rect">
            <a:avLst/>
          </a:prstGeom>
          <a:noFill/>
          <a:ln w="9525">
            <a:noFill/>
            <a:miter lim="800000"/>
            <a:headEnd/>
            <a:tailEnd/>
          </a:ln>
        </p:spPr>
      </p:pic>
      <p:pic>
        <p:nvPicPr>
          <p:cNvPr id="6" name="Picture 3" descr="C:\Users\JimHutchins\Desktop\Book Revisions\New Modules\Images\Mod 1 Obj 6c.jpg"/>
          <p:cNvPicPr>
            <a:picLocks noChangeAspect="1" noChangeArrowheads="1"/>
          </p:cNvPicPr>
          <p:nvPr/>
        </p:nvPicPr>
        <p:blipFill>
          <a:blip r:embed="rId5" cstate="print"/>
          <a:srcRect b="7348"/>
          <a:stretch>
            <a:fillRect/>
          </a:stretch>
        </p:blipFill>
        <p:spPr bwMode="auto">
          <a:xfrm>
            <a:off x="541641" y="1103871"/>
            <a:ext cx="4267200" cy="1718733"/>
          </a:xfrm>
          <a:prstGeom prst="rect">
            <a:avLst/>
          </a:prstGeom>
          <a:noFill/>
          <a:ln w="9525">
            <a:noFill/>
            <a:miter lim="800000"/>
            <a:headEnd/>
            <a:tailEnd/>
          </a:ln>
        </p:spPr>
      </p:pic>
      <p:pic>
        <p:nvPicPr>
          <p:cNvPr id="7" name="Picture 4" descr="C:\Users\JimHutchins\Desktop\Book Revisions\New Modules\Images\Mod 1 Obj 6a.jpg"/>
          <p:cNvPicPr>
            <a:picLocks noChangeAspect="1" noChangeArrowheads="1"/>
          </p:cNvPicPr>
          <p:nvPr/>
        </p:nvPicPr>
        <p:blipFill>
          <a:blip r:embed="rId6" cstate="print"/>
          <a:srcRect b="7668"/>
          <a:stretch>
            <a:fillRect/>
          </a:stretch>
        </p:blipFill>
        <p:spPr bwMode="auto">
          <a:xfrm>
            <a:off x="455142" y="4950942"/>
            <a:ext cx="4382156" cy="1758949"/>
          </a:xfrm>
          <a:prstGeom prst="rect">
            <a:avLst/>
          </a:prstGeom>
          <a:noFill/>
          <a:ln w="9525">
            <a:noFill/>
            <a:miter lim="800000"/>
            <a:headEnd/>
            <a:tailEnd/>
          </a:ln>
        </p:spPr>
      </p:pic>
      <p:sp>
        <p:nvSpPr>
          <p:cNvPr id="8" name="TextBox 6"/>
          <p:cNvSpPr txBox="1">
            <a:spLocks noChangeArrowheads="1"/>
          </p:cNvSpPr>
          <p:nvPr/>
        </p:nvSpPr>
        <p:spPr bwMode="auto">
          <a:xfrm>
            <a:off x="5334000" y="1371600"/>
            <a:ext cx="3124200" cy="925792"/>
          </a:xfrm>
          <a:prstGeom prst="rect">
            <a:avLst/>
          </a:prstGeom>
          <a:noFill/>
          <a:ln w="9525">
            <a:noFill/>
            <a:miter lim="800000"/>
            <a:headEnd/>
            <a:tailEnd/>
          </a:ln>
        </p:spPr>
        <p:txBody>
          <a:bodyPr wrap="square">
            <a:spAutoFit/>
          </a:bodyPr>
          <a:lstStyle/>
          <a:p>
            <a:pPr>
              <a:lnSpc>
                <a:spcPct val="114000"/>
              </a:lnSpc>
              <a:spcBef>
                <a:spcPts val="0"/>
              </a:spcBef>
            </a:pPr>
            <a:r>
              <a:rPr lang="en-US" dirty="0">
                <a:latin typeface="Times New Roman"/>
                <a:cs typeface="Times New Roman"/>
              </a:rPr>
              <a:t>A midsagittal section of the human brain</a:t>
            </a:r>
          </a:p>
        </p:txBody>
      </p:sp>
      <p:sp>
        <p:nvSpPr>
          <p:cNvPr id="10" name="TextBox 6"/>
          <p:cNvSpPr txBox="1">
            <a:spLocks noChangeArrowheads="1"/>
          </p:cNvSpPr>
          <p:nvPr/>
        </p:nvSpPr>
        <p:spPr bwMode="auto">
          <a:xfrm>
            <a:off x="5410200" y="3429000"/>
            <a:ext cx="3276600" cy="934358"/>
          </a:xfrm>
          <a:prstGeom prst="rect">
            <a:avLst/>
          </a:prstGeom>
          <a:noFill/>
          <a:ln w="9525">
            <a:noFill/>
            <a:miter lim="800000"/>
            <a:headEnd/>
            <a:tailEnd/>
          </a:ln>
        </p:spPr>
        <p:txBody>
          <a:bodyPr wrap="square">
            <a:spAutoFit/>
          </a:bodyPr>
          <a:lstStyle/>
          <a:p>
            <a:pPr>
              <a:lnSpc>
                <a:spcPct val="114000"/>
              </a:lnSpc>
              <a:spcBef>
                <a:spcPts val="0"/>
              </a:spcBef>
            </a:pPr>
            <a:r>
              <a:rPr lang="en-US" dirty="0">
                <a:latin typeface="Times New Roman"/>
                <a:cs typeface="Times New Roman"/>
              </a:rPr>
              <a:t>A frontal (or coronal) brain section</a:t>
            </a:r>
          </a:p>
        </p:txBody>
      </p:sp>
      <p:sp>
        <p:nvSpPr>
          <p:cNvPr id="11" name="TextBox 6"/>
          <p:cNvSpPr txBox="1">
            <a:spLocks noChangeArrowheads="1"/>
          </p:cNvSpPr>
          <p:nvPr/>
        </p:nvSpPr>
        <p:spPr bwMode="auto">
          <a:xfrm>
            <a:off x="5369012" y="5334000"/>
            <a:ext cx="3622587" cy="934358"/>
          </a:xfrm>
          <a:prstGeom prst="rect">
            <a:avLst/>
          </a:prstGeom>
          <a:noFill/>
          <a:ln w="9525">
            <a:noFill/>
            <a:miter lim="800000"/>
            <a:headEnd/>
            <a:tailEnd/>
          </a:ln>
        </p:spPr>
        <p:txBody>
          <a:bodyPr wrap="square">
            <a:spAutoFit/>
          </a:bodyPr>
          <a:lstStyle/>
          <a:p>
            <a:pPr>
              <a:lnSpc>
                <a:spcPct val="114000"/>
              </a:lnSpc>
              <a:spcBef>
                <a:spcPts val="0"/>
              </a:spcBef>
            </a:pPr>
            <a:r>
              <a:rPr lang="en-US" dirty="0">
                <a:latin typeface="Times New Roman"/>
                <a:cs typeface="Times New Roman"/>
              </a:rPr>
              <a:t>A transverse (or horizontal) brain section</a:t>
            </a:r>
          </a:p>
        </p:txBody>
      </p:sp>
    </p:spTree>
    <p:custDataLst>
      <p:tags r:id="rId1"/>
    </p:custDataLst>
  </p:cSld>
  <p:clrMapOvr>
    <a:masterClrMapping/>
  </p:clrMapOvr>
  <p:transition advTm="390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152400"/>
            <a:ext cx="9144000" cy="922338"/>
          </a:xfrm>
        </p:spPr>
        <p:txBody>
          <a:bodyPr/>
          <a:lstStyle/>
          <a:p>
            <a:pPr eaLnBrk="1" hangingPunct="1">
              <a:defRPr/>
            </a:pPr>
            <a:r>
              <a:rPr lang="en-US" dirty="0"/>
              <a:t>Subdivisions of Anatomy</a:t>
            </a:r>
          </a:p>
        </p:txBody>
      </p:sp>
      <p:sp>
        <p:nvSpPr>
          <p:cNvPr id="6147" name="Rectangle 3"/>
          <p:cNvSpPr>
            <a:spLocks noGrp="1" noChangeArrowheads="1"/>
          </p:cNvSpPr>
          <p:nvPr>
            <p:ph idx="1"/>
          </p:nvPr>
        </p:nvSpPr>
        <p:spPr>
          <a:xfrm>
            <a:off x="228600" y="939084"/>
            <a:ext cx="6487792" cy="5410200"/>
          </a:xfrm>
        </p:spPr>
        <p:txBody>
          <a:bodyPr>
            <a:normAutofit fontScale="92500" lnSpcReduction="20000"/>
          </a:bodyPr>
          <a:lstStyle/>
          <a:p>
            <a:pPr eaLnBrk="1" hangingPunct="1">
              <a:lnSpc>
                <a:spcPct val="165000"/>
              </a:lnSpc>
            </a:pPr>
            <a:r>
              <a:rPr lang="en-US" b="1" dirty="0">
                <a:solidFill>
                  <a:srgbClr val="C00000"/>
                </a:solidFill>
              </a:rPr>
              <a:t>Gross Anatomy can be studied by two general approaches:</a:t>
            </a:r>
          </a:p>
          <a:p>
            <a:pPr lvl="1">
              <a:lnSpc>
                <a:spcPct val="165000"/>
              </a:lnSpc>
            </a:pPr>
            <a:r>
              <a:rPr lang="en-US" sz="2400" b="1" dirty="0">
                <a:solidFill>
                  <a:srgbClr val="00CC00"/>
                </a:solidFill>
              </a:rPr>
              <a:t>Systemic</a:t>
            </a:r>
            <a:r>
              <a:rPr lang="en-US" sz="2400" dirty="0">
                <a:solidFill>
                  <a:srgbClr val="FF0000"/>
                </a:solidFill>
              </a:rPr>
              <a:t> </a:t>
            </a:r>
            <a:r>
              <a:rPr lang="en-US" sz="2400" dirty="0"/>
              <a:t>approach (Systemic Anatomy):  </a:t>
            </a:r>
          </a:p>
          <a:p>
            <a:pPr lvl="2" eaLnBrk="1" hangingPunct="1">
              <a:lnSpc>
                <a:spcPct val="165000"/>
              </a:lnSpc>
            </a:pPr>
            <a:r>
              <a:rPr lang="en-US" sz="2400" dirty="0"/>
              <a:t>Study all of the blood vessels, or all of the muscles, or all of the bones… at once.</a:t>
            </a:r>
          </a:p>
          <a:p>
            <a:pPr marL="776288" lvl="2" indent="0" eaLnBrk="1" hangingPunct="1">
              <a:lnSpc>
                <a:spcPct val="165000"/>
              </a:lnSpc>
              <a:buNone/>
            </a:pPr>
            <a:endParaRPr lang="en-US" sz="2400" dirty="0"/>
          </a:p>
          <a:p>
            <a:pPr lvl="1">
              <a:lnSpc>
                <a:spcPct val="165000"/>
              </a:lnSpc>
            </a:pPr>
            <a:r>
              <a:rPr lang="en-US" sz="2400" b="1" dirty="0">
                <a:solidFill>
                  <a:srgbClr val="00CC00"/>
                </a:solidFill>
              </a:rPr>
              <a:t>Regional</a:t>
            </a:r>
            <a:r>
              <a:rPr lang="en-US" sz="2400" dirty="0">
                <a:solidFill>
                  <a:srgbClr val="FF0000"/>
                </a:solidFill>
              </a:rPr>
              <a:t> </a:t>
            </a:r>
            <a:r>
              <a:rPr lang="en-US" sz="2400" dirty="0"/>
              <a:t>approach (Regional Anatomy)</a:t>
            </a:r>
          </a:p>
          <a:p>
            <a:pPr lvl="2" eaLnBrk="1" hangingPunct="1">
              <a:lnSpc>
                <a:spcPct val="165000"/>
              </a:lnSpc>
            </a:pPr>
            <a:r>
              <a:rPr lang="en-US" sz="2400" dirty="0"/>
              <a:t>All anatomical structures of a specific region (e.g. the thorax, or the Head and Neck) are all studied together</a:t>
            </a:r>
            <a:r>
              <a:rPr lang="en-US" dirty="0"/>
              <a:t>.</a:t>
            </a:r>
          </a:p>
          <a:p>
            <a:pPr lvl="1" eaLnBrk="1" hangingPunct="1">
              <a:lnSpc>
                <a:spcPct val="165000"/>
              </a:lnSpc>
            </a:pPr>
            <a:endParaRPr lang="en-US" dirty="0"/>
          </a:p>
        </p:txBody>
      </p:sp>
      <p:pic>
        <p:nvPicPr>
          <p:cNvPr id="2050" name="Picture 2" descr="http://dentist-manhasset.com/dental/wp-content/uploads/human-he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1893" y="1504185"/>
            <a:ext cx="1828259" cy="24359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ttp://www.depressionofspirits.com/wp-content/uploads/2014/0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6391" y="4444678"/>
            <a:ext cx="2234495" cy="16684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xEl>
                                              <p:pRg st="4" end="4"/>
                                            </p:txEl>
                                          </p:spTgt>
                                        </p:tgtEl>
                                        <p:attrNameLst>
                                          <p:attrName>style.visibility</p:attrName>
                                        </p:attrNameLst>
                                      </p:cBhvr>
                                      <p:to>
                                        <p:strVal val="visible"/>
                                      </p:to>
                                    </p:set>
                                    <p:animEffect transition="in" filter="fade">
                                      <p:cBhvr>
                                        <p:cTn id="12" dur="500"/>
                                        <p:tgtEl>
                                          <p:spTgt spid="6147">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147">
                                            <p:txEl>
                                              <p:pRg st="5" end="5"/>
                                            </p:txEl>
                                          </p:spTgt>
                                        </p:tgtEl>
                                        <p:attrNameLst>
                                          <p:attrName>style.visibility</p:attrName>
                                        </p:attrNameLst>
                                      </p:cBhvr>
                                      <p:to>
                                        <p:strVal val="visible"/>
                                      </p:to>
                                    </p:set>
                                    <p:animEffect transition="in" filter="fade">
                                      <p:cBhvr>
                                        <p:cTn id="15" dur="500"/>
                                        <p:tgtEl>
                                          <p:spTgt spid="6147">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fade">
                                      <p:cBhvr>
                                        <p:cTn id="1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 y="154458"/>
            <a:ext cx="9067038" cy="792162"/>
          </a:xfrm>
        </p:spPr>
        <p:txBody>
          <a:bodyPr/>
          <a:lstStyle/>
          <a:p>
            <a:r>
              <a:rPr lang="en-US" dirty="0"/>
              <a:t>Body Cavities</a:t>
            </a:r>
          </a:p>
        </p:txBody>
      </p:sp>
      <p:pic>
        <p:nvPicPr>
          <p:cNvPr id="4" name="Picture 3" descr="pap13_fig_01_09.jpg"/>
          <p:cNvPicPr>
            <a:picLocks noChangeAspect="1"/>
          </p:cNvPicPr>
          <p:nvPr/>
        </p:nvPicPr>
        <p:blipFill>
          <a:blip r:embed="rId3" cstate="print"/>
          <a:stretch>
            <a:fillRect/>
          </a:stretch>
        </p:blipFill>
        <p:spPr>
          <a:xfrm>
            <a:off x="274320" y="1080006"/>
            <a:ext cx="8534400" cy="5138928"/>
          </a:xfrm>
          <a:prstGeom prst="rect">
            <a:avLst/>
          </a:prstGeom>
        </p:spPr>
      </p:pic>
      <p:sp>
        <p:nvSpPr>
          <p:cNvPr id="6" name="Rectangle 5"/>
          <p:cNvSpPr/>
          <p:nvPr/>
        </p:nvSpPr>
        <p:spPr>
          <a:xfrm>
            <a:off x="198120" y="5747915"/>
            <a:ext cx="4572000" cy="341632"/>
          </a:xfrm>
          <a:prstGeom prst="rect">
            <a:avLst/>
          </a:prstGeom>
        </p:spPr>
        <p:txBody>
          <a:bodyPr>
            <a:spAutoFit/>
          </a:bodyPr>
          <a:lstStyle/>
          <a:p>
            <a:r>
              <a:rPr lang="en-US" sz="1800" b="1" dirty="0">
                <a:hlinkClick r:id="rId4"/>
              </a:rPr>
              <a:t>VID: </a:t>
            </a:r>
            <a:r>
              <a:rPr lang="en-US" sz="1800" dirty="0">
                <a:hlinkClick r:id="rId4"/>
              </a:rPr>
              <a:t>Body Cavities - Drawn &amp; Defined</a:t>
            </a:r>
            <a:endParaRPr lang="en-US" sz="18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3"/>
          <p:cNvSpPr>
            <a:spLocks noGrp="1" noChangeArrowheads="1"/>
          </p:cNvSpPr>
          <p:nvPr>
            <p:ph type="body" idx="1"/>
          </p:nvPr>
        </p:nvSpPr>
        <p:spPr>
          <a:xfrm>
            <a:off x="265671" y="902043"/>
            <a:ext cx="4992129" cy="3776637"/>
          </a:xfrm>
        </p:spPr>
        <p:txBody>
          <a:bodyPr>
            <a:noAutofit/>
          </a:bodyPr>
          <a:lstStyle/>
          <a:p>
            <a:pPr eaLnBrk="1" hangingPunct="1"/>
            <a:r>
              <a:rPr lang="en-US" b="1" dirty="0">
                <a:solidFill>
                  <a:srgbClr val="C00000"/>
                </a:solidFill>
              </a:rPr>
              <a:t>Cranial cavity </a:t>
            </a:r>
            <a:r>
              <a:rPr lang="en-US" dirty="0"/>
              <a:t>is formed by the cranial bones.</a:t>
            </a:r>
          </a:p>
          <a:p>
            <a:pPr lvl="1" eaLnBrk="1" hangingPunct="1"/>
            <a:r>
              <a:rPr lang="en-US" dirty="0"/>
              <a:t>Protects the brain</a:t>
            </a:r>
          </a:p>
          <a:p>
            <a:pPr eaLnBrk="1" hangingPunct="1"/>
            <a:r>
              <a:rPr lang="en-US" b="1" dirty="0">
                <a:solidFill>
                  <a:srgbClr val="C00000"/>
                </a:solidFill>
              </a:rPr>
              <a:t>Vertebral canal </a:t>
            </a:r>
            <a:r>
              <a:rPr lang="en-US" dirty="0"/>
              <a:t>is formed by bones of vertebral column.</a:t>
            </a:r>
          </a:p>
          <a:p>
            <a:pPr lvl="1" eaLnBrk="1" hangingPunct="1"/>
            <a:r>
              <a:rPr lang="en-US" dirty="0"/>
              <a:t>Contains the spinal cord </a:t>
            </a:r>
          </a:p>
          <a:p>
            <a:pPr lvl="1" eaLnBrk="1" hangingPunct="1"/>
            <a:endParaRPr lang="en-US" dirty="0"/>
          </a:p>
        </p:txBody>
      </p:sp>
      <p:sp>
        <p:nvSpPr>
          <p:cNvPr id="9" name="Title 4"/>
          <p:cNvSpPr>
            <a:spLocks noGrp="1"/>
          </p:cNvSpPr>
          <p:nvPr>
            <p:ph type="title"/>
          </p:nvPr>
        </p:nvSpPr>
        <p:spPr>
          <a:xfrm>
            <a:off x="45720" y="154458"/>
            <a:ext cx="9067038" cy="792162"/>
          </a:xfrm>
        </p:spPr>
        <p:txBody>
          <a:bodyPr/>
          <a:lstStyle/>
          <a:p>
            <a:r>
              <a:rPr lang="en-US" dirty="0"/>
              <a:t>Main Body Cavities</a:t>
            </a:r>
          </a:p>
        </p:txBody>
      </p:sp>
      <p:pic>
        <p:nvPicPr>
          <p:cNvPr id="5" name="Picture 4" descr="pap13_fig_01_09_01.jpg"/>
          <p:cNvPicPr>
            <a:picLocks noChangeAspect="1"/>
          </p:cNvPicPr>
          <p:nvPr/>
        </p:nvPicPr>
        <p:blipFill>
          <a:blip r:embed="rId2" cstate="print"/>
          <a:stretch>
            <a:fillRect/>
          </a:stretch>
        </p:blipFill>
        <p:spPr>
          <a:xfrm>
            <a:off x="5104850" y="864760"/>
            <a:ext cx="3978190" cy="3666534"/>
          </a:xfrm>
          <a:prstGeom prst="rect">
            <a:avLst/>
          </a:prstGeom>
        </p:spPr>
      </p:pic>
      <p:sp>
        <p:nvSpPr>
          <p:cNvPr id="6" name="TextBox 5"/>
          <p:cNvSpPr txBox="1"/>
          <p:nvPr/>
        </p:nvSpPr>
        <p:spPr>
          <a:xfrm>
            <a:off x="457200" y="4697409"/>
            <a:ext cx="8686800" cy="2246769"/>
          </a:xfrm>
          <a:prstGeom prst="rect">
            <a:avLst/>
          </a:prstGeom>
          <a:noFill/>
        </p:spPr>
        <p:txBody>
          <a:bodyPr wrap="square" rtlCol="0">
            <a:spAutoFit/>
          </a:bodyPr>
          <a:lstStyle/>
          <a:p>
            <a:pPr marL="0" lvl="1">
              <a:lnSpc>
                <a:spcPct val="120000"/>
              </a:lnSpc>
            </a:pPr>
            <a:r>
              <a:rPr lang="en-US" sz="2800" b="1" dirty="0">
                <a:solidFill>
                  <a:srgbClr val="C00000"/>
                </a:solidFill>
                <a:latin typeface="Times New Roman" pitchFamily="18" charset="0"/>
                <a:cs typeface="Times New Roman" pitchFamily="18" charset="0"/>
              </a:rPr>
              <a:t>Thoracic cavity </a:t>
            </a:r>
            <a:r>
              <a:rPr lang="en-US" sz="2800" dirty="0">
                <a:latin typeface="Times New Roman" pitchFamily="18" charset="0"/>
                <a:cs typeface="Times New Roman" pitchFamily="18" charset="0"/>
              </a:rPr>
              <a:t>is formed by the sternum, ribs, and the thoracic portion of the bony vertebral column.</a:t>
            </a:r>
          </a:p>
          <a:p>
            <a:pPr marL="0" lvl="1">
              <a:lnSpc>
                <a:spcPct val="120000"/>
              </a:lnSpc>
            </a:pPr>
            <a:r>
              <a:rPr lang="en-US" sz="2800" b="1" dirty="0">
                <a:solidFill>
                  <a:srgbClr val="C00000"/>
                </a:solidFill>
                <a:latin typeface="Times New Roman" pitchFamily="18" charset="0"/>
                <a:cs typeface="Times New Roman" pitchFamily="18" charset="0"/>
              </a:rPr>
              <a:t>Abdominopelvic Cavity </a:t>
            </a:r>
            <a:r>
              <a:rPr lang="en-US" sz="2800" dirty="0">
                <a:latin typeface="Times New Roman" pitchFamily="18" charset="0"/>
                <a:cs typeface="Times New Roman" pitchFamily="18" charset="0"/>
              </a:rPr>
              <a:t>extends from the diaphragm to the groin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3"/>
          <p:cNvSpPr>
            <a:spLocks noGrp="1" noChangeArrowheads="1"/>
          </p:cNvSpPr>
          <p:nvPr>
            <p:ph type="body" idx="1"/>
          </p:nvPr>
        </p:nvSpPr>
        <p:spPr>
          <a:xfrm>
            <a:off x="280086" y="885952"/>
            <a:ext cx="8382000" cy="5072063"/>
          </a:xfrm>
        </p:spPr>
        <p:txBody>
          <a:bodyPr>
            <a:normAutofit/>
          </a:bodyPr>
          <a:lstStyle/>
          <a:p>
            <a:pPr>
              <a:lnSpc>
                <a:spcPct val="175000"/>
              </a:lnSpc>
            </a:pPr>
            <a:r>
              <a:rPr lang="en-US" b="1" dirty="0">
                <a:solidFill>
                  <a:srgbClr val="C00000"/>
                </a:solidFill>
              </a:rPr>
              <a:t>Thoracic cavity </a:t>
            </a:r>
            <a:r>
              <a:rPr lang="en-US" dirty="0"/>
              <a:t>is formed by the sternum, ribs, and the thoracic portion of the bony vertebral column.</a:t>
            </a:r>
          </a:p>
          <a:p>
            <a:pPr lvl="1">
              <a:lnSpc>
                <a:spcPct val="175000"/>
              </a:lnSpc>
            </a:pPr>
            <a:r>
              <a:rPr lang="en-US" dirty="0"/>
              <a:t>Also called chest cavity</a:t>
            </a:r>
          </a:p>
          <a:p>
            <a:pPr lvl="1">
              <a:lnSpc>
                <a:spcPct val="175000"/>
              </a:lnSpc>
            </a:pPr>
            <a:r>
              <a:rPr lang="en-US" dirty="0"/>
              <a:t>Stabilized by the internal </a:t>
            </a:r>
          </a:p>
          <a:p>
            <a:pPr lvl="1">
              <a:lnSpc>
                <a:spcPct val="175000"/>
              </a:lnSpc>
              <a:buNone/>
            </a:pPr>
            <a:r>
              <a:rPr lang="en-US" dirty="0"/>
              <a:t>	and external muscles of </a:t>
            </a:r>
          </a:p>
          <a:p>
            <a:pPr lvl="1">
              <a:lnSpc>
                <a:spcPct val="175000"/>
              </a:lnSpc>
              <a:buNone/>
            </a:pPr>
            <a:r>
              <a:rPr lang="en-US" dirty="0"/>
              <a:t>	the chest</a:t>
            </a:r>
          </a:p>
        </p:txBody>
      </p:sp>
      <p:sp>
        <p:nvSpPr>
          <p:cNvPr id="11" name="Title 4"/>
          <p:cNvSpPr>
            <a:spLocks noGrp="1"/>
          </p:cNvSpPr>
          <p:nvPr>
            <p:ph type="title"/>
          </p:nvPr>
        </p:nvSpPr>
        <p:spPr>
          <a:xfrm>
            <a:off x="45720" y="154458"/>
            <a:ext cx="9067038" cy="792162"/>
          </a:xfrm>
        </p:spPr>
        <p:txBody>
          <a:bodyPr/>
          <a:lstStyle/>
          <a:p>
            <a:r>
              <a:rPr lang="en-US" dirty="0"/>
              <a:t>Detailed Body Cavities</a:t>
            </a:r>
          </a:p>
        </p:txBody>
      </p:sp>
      <p:pic>
        <p:nvPicPr>
          <p:cNvPr id="5" name="Picture 4" descr="pap13_fig_01_09_01.jpg"/>
          <p:cNvPicPr>
            <a:picLocks noChangeAspect="1"/>
          </p:cNvPicPr>
          <p:nvPr/>
        </p:nvPicPr>
        <p:blipFill>
          <a:blip r:embed="rId2" cstate="print"/>
          <a:stretch>
            <a:fillRect/>
          </a:stretch>
        </p:blipFill>
        <p:spPr>
          <a:xfrm>
            <a:off x="4964769" y="2876440"/>
            <a:ext cx="3978190" cy="3666534"/>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3"/>
          <p:cNvSpPr>
            <a:spLocks noGrp="1" noChangeArrowheads="1"/>
          </p:cNvSpPr>
          <p:nvPr>
            <p:ph type="body" idx="1"/>
          </p:nvPr>
        </p:nvSpPr>
        <p:spPr>
          <a:xfrm>
            <a:off x="261634" y="933235"/>
            <a:ext cx="8579624" cy="5418137"/>
          </a:xfrm>
        </p:spPr>
        <p:txBody>
          <a:bodyPr>
            <a:normAutofit/>
          </a:bodyPr>
          <a:lstStyle/>
          <a:p>
            <a:pPr eaLnBrk="1" hangingPunct="1">
              <a:lnSpc>
                <a:spcPct val="150000"/>
              </a:lnSpc>
            </a:pPr>
            <a:r>
              <a:rPr lang="en-US" dirty="0"/>
              <a:t>Other cavities are contained within the thoracic cavity:</a:t>
            </a:r>
          </a:p>
          <a:p>
            <a:pPr lvl="1"/>
            <a:r>
              <a:rPr lang="en-US" b="1" dirty="0">
                <a:solidFill>
                  <a:srgbClr val="C00000"/>
                </a:solidFill>
              </a:rPr>
              <a:t>Mediastinal cavity </a:t>
            </a:r>
            <a:endParaRPr lang="en-US" dirty="0"/>
          </a:p>
          <a:p>
            <a:pPr lvl="2"/>
            <a:r>
              <a:rPr lang="en-US" dirty="0"/>
              <a:t>Located in the central part of the thoracic cavity</a:t>
            </a:r>
          </a:p>
          <a:p>
            <a:pPr lvl="1" eaLnBrk="1" hangingPunct="1">
              <a:lnSpc>
                <a:spcPct val="150000"/>
              </a:lnSpc>
            </a:pPr>
            <a:r>
              <a:rPr lang="en-US" dirty="0"/>
              <a:t>Left and Right </a:t>
            </a:r>
            <a:r>
              <a:rPr lang="en-US" b="1" dirty="0">
                <a:solidFill>
                  <a:srgbClr val="C00000"/>
                </a:solidFill>
              </a:rPr>
              <a:t>Pleural cavities</a:t>
            </a:r>
          </a:p>
          <a:p>
            <a:pPr lvl="2" eaLnBrk="1" hangingPunct="1">
              <a:lnSpc>
                <a:spcPct val="150000"/>
              </a:lnSpc>
            </a:pPr>
            <a:r>
              <a:rPr lang="en-US" dirty="0"/>
              <a:t>Two fluid-filled spaces that surround each lung</a:t>
            </a:r>
          </a:p>
        </p:txBody>
      </p:sp>
      <p:sp>
        <p:nvSpPr>
          <p:cNvPr id="13" name="Title 4"/>
          <p:cNvSpPr>
            <a:spLocks noGrp="1"/>
          </p:cNvSpPr>
          <p:nvPr>
            <p:ph type="title"/>
          </p:nvPr>
        </p:nvSpPr>
        <p:spPr>
          <a:xfrm>
            <a:off x="45720" y="154458"/>
            <a:ext cx="9067038" cy="792162"/>
          </a:xfrm>
        </p:spPr>
        <p:txBody>
          <a:bodyPr/>
          <a:lstStyle/>
          <a:p>
            <a:r>
              <a:rPr lang="en-US" dirty="0"/>
              <a:t>Body Cavities</a:t>
            </a:r>
          </a:p>
        </p:txBody>
      </p:sp>
      <p:pic>
        <p:nvPicPr>
          <p:cNvPr id="6" name="Picture 5" descr="pap13_fig_01_10a.jpg"/>
          <p:cNvPicPr>
            <a:picLocks noChangeAspect="1"/>
          </p:cNvPicPr>
          <p:nvPr/>
        </p:nvPicPr>
        <p:blipFill>
          <a:blip r:embed="rId3" cstate="print"/>
          <a:stretch>
            <a:fillRect/>
          </a:stretch>
        </p:blipFill>
        <p:spPr>
          <a:xfrm>
            <a:off x="1925532" y="4001553"/>
            <a:ext cx="5292936" cy="2620003"/>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3"/>
          <p:cNvSpPr>
            <a:spLocks noGrp="1" noChangeArrowheads="1"/>
          </p:cNvSpPr>
          <p:nvPr>
            <p:ph type="body" idx="1"/>
          </p:nvPr>
        </p:nvSpPr>
        <p:spPr>
          <a:xfrm>
            <a:off x="261634" y="883807"/>
            <a:ext cx="8579624" cy="4946521"/>
          </a:xfrm>
        </p:spPr>
        <p:txBody>
          <a:bodyPr>
            <a:normAutofit/>
          </a:bodyPr>
          <a:lstStyle/>
          <a:p>
            <a:pPr marL="404813" lvl="1" indent="-290513">
              <a:lnSpc>
                <a:spcPct val="165000"/>
              </a:lnSpc>
              <a:buClr>
                <a:schemeClr val="tx2"/>
              </a:buClr>
              <a:buSzPct val="75000"/>
              <a:buFont typeface="Wingdings" charset="2"/>
              <a:buChar char="u"/>
            </a:pPr>
            <a:r>
              <a:rPr lang="en-US" b="1" dirty="0">
                <a:solidFill>
                  <a:srgbClr val="C00000"/>
                </a:solidFill>
              </a:rPr>
              <a:t>Pericardial cavity </a:t>
            </a:r>
            <a:r>
              <a:rPr lang="en-US" dirty="0"/>
              <a:t>is itself located within the middle part of the mediastinal cavity in the thoracic cavity (like a set of Russian nesting dolls of decreasing size—one placed inside the other).</a:t>
            </a:r>
          </a:p>
          <a:p>
            <a:pPr lvl="1">
              <a:lnSpc>
                <a:spcPct val="165000"/>
              </a:lnSpc>
            </a:pPr>
            <a:r>
              <a:rPr lang="en-US" dirty="0"/>
              <a:t>Fluid-filled space that </a:t>
            </a:r>
          </a:p>
          <a:p>
            <a:pPr lvl="1">
              <a:lnSpc>
                <a:spcPct val="165000"/>
              </a:lnSpc>
              <a:buNone/>
            </a:pPr>
            <a:r>
              <a:rPr lang="en-US" dirty="0"/>
              <a:t>	surrounds the heart</a:t>
            </a:r>
          </a:p>
        </p:txBody>
      </p:sp>
      <p:sp>
        <p:nvSpPr>
          <p:cNvPr id="9" name="Title 4"/>
          <p:cNvSpPr>
            <a:spLocks noGrp="1"/>
          </p:cNvSpPr>
          <p:nvPr>
            <p:ph type="title"/>
          </p:nvPr>
        </p:nvSpPr>
        <p:spPr>
          <a:xfrm>
            <a:off x="45720" y="154458"/>
            <a:ext cx="9067038" cy="792162"/>
          </a:xfrm>
        </p:spPr>
        <p:txBody>
          <a:bodyPr/>
          <a:lstStyle/>
          <a:p>
            <a:r>
              <a:rPr lang="en-US" dirty="0"/>
              <a:t>Body Cavities</a:t>
            </a:r>
          </a:p>
        </p:txBody>
      </p:sp>
      <p:pic>
        <p:nvPicPr>
          <p:cNvPr id="5" name="Picture 4" descr="pap13_fig_01_10a.jpg"/>
          <p:cNvPicPr>
            <a:picLocks noChangeAspect="1"/>
          </p:cNvPicPr>
          <p:nvPr/>
        </p:nvPicPr>
        <p:blipFill>
          <a:blip r:embed="rId3" cstate="print"/>
          <a:stretch>
            <a:fillRect/>
          </a:stretch>
        </p:blipFill>
        <p:spPr>
          <a:xfrm>
            <a:off x="4068480" y="3879273"/>
            <a:ext cx="4840241" cy="2395919"/>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205084" y="984763"/>
            <a:ext cx="8706506" cy="1628244"/>
          </a:xfrm>
        </p:spPr>
        <p:txBody>
          <a:bodyPr/>
          <a:lstStyle/>
          <a:p>
            <a:pPr marL="404813" lvl="1" indent="-290513">
              <a:buClr>
                <a:schemeClr val="tx2"/>
              </a:buClr>
              <a:buSzPct val="75000"/>
              <a:buFont typeface="Wingdings" charset="2"/>
              <a:buChar char="u"/>
            </a:pPr>
            <a:r>
              <a:rPr lang="en-US" dirty="0">
                <a:latin typeface="Sylfaen" pitchFamily="18" charset="0"/>
              </a:rPr>
              <a:t>The </a:t>
            </a:r>
            <a:r>
              <a:rPr lang="en-US" b="1" dirty="0">
                <a:solidFill>
                  <a:srgbClr val="C00000"/>
                </a:solidFill>
                <a:latin typeface="Sylfaen" pitchFamily="18" charset="0"/>
              </a:rPr>
              <a:t>pericardial cavity </a:t>
            </a:r>
            <a:r>
              <a:rPr lang="en-US" dirty="0">
                <a:latin typeface="Sylfaen" pitchFamily="18" charset="0"/>
              </a:rPr>
              <a:t>is shown here nestled in the middle </a:t>
            </a:r>
            <a:r>
              <a:rPr lang="en-US" b="1" dirty="0" err="1">
                <a:solidFill>
                  <a:srgbClr val="C00000"/>
                </a:solidFill>
                <a:latin typeface="Sylfaen" pitchFamily="18" charset="0"/>
              </a:rPr>
              <a:t>mediastinum</a:t>
            </a:r>
            <a:r>
              <a:rPr lang="en-US" b="1" dirty="0">
                <a:latin typeface="Sylfaen" pitchFamily="18" charset="0"/>
              </a:rPr>
              <a:t>:</a:t>
            </a:r>
            <a:endParaRPr lang="en-US" dirty="0"/>
          </a:p>
        </p:txBody>
      </p:sp>
      <p:sp>
        <p:nvSpPr>
          <p:cNvPr id="7" name="Rectangle 6"/>
          <p:cNvSpPr/>
          <p:nvPr/>
        </p:nvSpPr>
        <p:spPr>
          <a:xfrm>
            <a:off x="1416258" y="4266692"/>
            <a:ext cx="941126" cy="347184"/>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60213" y="5317377"/>
            <a:ext cx="623057" cy="484227"/>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50292" y="2777461"/>
            <a:ext cx="1040607" cy="310638"/>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15135" y="5730082"/>
            <a:ext cx="676817" cy="455251"/>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4"/>
          <p:cNvSpPr>
            <a:spLocks noGrp="1"/>
          </p:cNvSpPr>
          <p:nvPr>
            <p:ph type="title"/>
          </p:nvPr>
        </p:nvSpPr>
        <p:spPr/>
        <p:txBody>
          <a:bodyPr/>
          <a:lstStyle/>
          <a:p>
            <a:r>
              <a:rPr lang="en-US"/>
              <a:t>Body Cavities</a:t>
            </a:r>
            <a:endParaRPr lang="en-US" dirty="0"/>
          </a:p>
        </p:txBody>
      </p:sp>
      <p:pic>
        <p:nvPicPr>
          <p:cNvPr id="15" name="Picture 14" descr="pap13_fig_01_10b.jpg"/>
          <p:cNvPicPr>
            <a:picLocks noChangeAspect="1"/>
          </p:cNvPicPr>
          <p:nvPr/>
        </p:nvPicPr>
        <p:blipFill>
          <a:blip r:embed="rId2" cstate="print">
            <a:clrChange>
              <a:clrFrom>
                <a:srgbClr val="FFFFFF"/>
              </a:clrFrom>
              <a:clrTo>
                <a:srgbClr val="FFFFFF">
                  <a:alpha val="0"/>
                </a:srgbClr>
              </a:clrTo>
            </a:clrChange>
          </a:blip>
          <a:stretch>
            <a:fillRect/>
          </a:stretch>
        </p:blipFill>
        <p:spPr>
          <a:xfrm>
            <a:off x="1468150" y="2339852"/>
            <a:ext cx="6207701" cy="4270011"/>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Rectangle 3"/>
          <p:cNvSpPr>
            <a:spLocks noGrp="1" noChangeArrowheads="1"/>
          </p:cNvSpPr>
          <p:nvPr>
            <p:ph type="body" idx="1"/>
          </p:nvPr>
        </p:nvSpPr>
        <p:spPr>
          <a:xfrm>
            <a:off x="278028" y="877329"/>
            <a:ext cx="8606790" cy="5943600"/>
          </a:xfrm>
        </p:spPr>
        <p:txBody>
          <a:bodyPr>
            <a:normAutofit/>
          </a:bodyPr>
          <a:lstStyle/>
          <a:p>
            <a:r>
              <a:rPr lang="en-US" b="1" dirty="0" err="1">
                <a:solidFill>
                  <a:srgbClr val="C00000"/>
                </a:solidFill>
              </a:rPr>
              <a:t>Abdominopelvic</a:t>
            </a:r>
            <a:r>
              <a:rPr lang="en-US" b="1" dirty="0">
                <a:solidFill>
                  <a:srgbClr val="C00000"/>
                </a:solidFill>
              </a:rPr>
              <a:t> Cavity </a:t>
            </a:r>
            <a:r>
              <a:rPr lang="en-US" dirty="0"/>
              <a:t>extends from the diaphragm to the groin and is encircled by the abdominal wall and bones and muscles of the pelvis.</a:t>
            </a:r>
          </a:p>
          <a:p>
            <a:pPr lvl="1"/>
            <a:r>
              <a:rPr lang="en-US" dirty="0"/>
              <a:t>Divided into two portions:</a:t>
            </a:r>
          </a:p>
          <a:p>
            <a:pPr lvl="2"/>
            <a:r>
              <a:rPr lang="en-US" b="1" dirty="0">
                <a:solidFill>
                  <a:srgbClr val="009900"/>
                </a:solidFill>
              </a:rPr>
              <a:t>Abdominal cavity </a:t>
            </a:r>
            <a:r>
              <a:rPr lang="en-US" dirty="0"/>
              <a:t>contains the stomach, spleen, liver, gallbladder, small and large intestines.</a:t>
            </a:r>
          </a:p>
          <a:p>
            <a:pPr lvl="2"/>
            <a:r>
              <a:rPr lang="en-US" b="1" dirty="0">
                <a:solidFill>
                  <a:srgbClr val="009900"/>
                </a:solidFill>
              </a:rPr>
              <a:t>Pelvic cavity </a:t>
            </a:r>
            <a:r>
              <a:rPr lang="en-US" dirty="0"/>
              <a:t>contains the urinary bladder, internal organs of reproductive system, and portions of the large intestine.</a:t>
            </a:r>
          </a:p>
          <a:p>
            <a:pPr lvl="2" eaLnBrk="1" hangingPunct="1">
              <a:buFont typeface="Wingdings" pitchFamily="1" charset="2"/>
              <a:buNone/>
            </a:pPr>
            <a:endParaRPr lang="en-US" dirty="0"/>
          </a:p>
          <a:p>
            <a:pPr lvl="2" eaLnBrk="1" hangingPunct="1">
              <a:buFont typeface="Wingdings" pitchFamily="1" charset="2"/>
              <a:buNone/>
            </a:pPr>
            <a:endParaRPr lang="en-US" dirty="0"/>
          </a:p>
        </p:txBody>
      </p:sp>
      <p:sp>
        <p:nvSpPr>
          <p:cNvPr id="7" name="Title 4"/>
          <p:cNvSpPr>
            <a:spLocks noGrp="1"/>
          </p:cNvSpPr>
          <p:nvPr>
            <p:ph type="title"/>
          </p:nvPr>
        </p:nvSpPr>
        <p:spPr>
          <a:xfrm>
            <a:off x="45720" y="154458"/>
            <a:ext cx="9067038" cy="792162"/>
          </a:xfrm>
        </p:spPr>
        <p:txBody>
          <a:bodyPr/>
          <a:lstStyle/>
          <a:p>
            <a:r>
              <a:rPr lang="en-US"/>
              <a:t>Body Cavities</a:t>
            </a: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Rectangle 3"/>
          <p:cNvSpPr>
            <a:spLocks noGrp="1" noChangeArrowheads="1"/>
          </p:cNvSpPr>
          <p:nvPr>
            <p:ph type="body" idx="1"/>
          </p:nvPr>
        </p:nvSpPr>
        <p:spPr>
          <a:xfrm>
            <a:off x="263613" y="864972"/>
            <a:ext cx="8686800" cy="5791200"/>
          </a:xfrm>
        </p:spPr>
        <p:txBody>
          <a:bodyPr>
            <a:normAutofit/>
          </a:bodyPr>
          <a:lstStyle/>
          <a:p>
            <a:pPr eaLnBrk="1" hangingPunct="1"/>
            <a:r>
              <a:rPr lang="en-US" b="1" dirty="0">
                <a:solidFill>
                  <a:srgbClr val="C00000"/>
                </a:solidFill>
              </a:rPr>
              <a:t>Membranes of the body cavities</a:t>
            </a:r>
          </a:p>
          <a:p>
            <a:pPr lvl="1"/>
            <a:r>
              <a:rPr lang="en-US" dirty="0"/>
              <a:t>The thoracic and abdominal body cavities are lined by thin, slippery, double-layered membranes called serous membranes.  These membranes adhere to the outer surface of the organs or “viscera”, and then double-back on themselves to line the body cavity wall.</a:t>
            </a:r>
          </a:p>
          <a:p>
            <a:pPr lvl="2"/>
            <a:r>
              <a:rPr lang="en-US" b="1" dirty="0">
                <a:solidFill>
                  <a:srgbClr val="009900"/>
                </a:solidFill>
              </a:rPr>
              <a:t>Visceral layer </a:t>
            </a:r>
            <a:r>
              <a:rPr lang="en-US" b="1" dirty="0"/>
              <a:t>covers the organs </a:t>
            </a:r>
            <a:r>
              <a:rPr lang="en-US" dirty="0"/>
              <a:t>within the cavities</a:t>
            </a:r>
          </a:p>
          <a:p>
            <a:pPr lvl="2" eaLnBrk="1" hangingPunct="1"/>
            <a:r>
              <a:rPr lang="en-US" b="1" dirty="0">
                <a:solidFill>
                  <a:srgbClr val="009900"/>
                </a:solidFill>
              </a:rPr>
              <a:t>Parietal layer </a:t>
            </a:r>
            <a:r>
              <a:rPr lang="en-US" b="1" dirty="0"/>
              <a:t>lines the cavity </a:t>
            </a:r>
            <a:r>
              <a:rPr lang="en-US" dirty="0"/>
              <a:t>walls</a:t>
            </a:r>
          </a:p>
        </p:txBody>
      </p:sp>
      <p:sp>
        <p:nvSpPr>
          <p:cNvPr id="7" name="Title 4"/>
          <p:cNvSpPr>
            <a:spLocks noGrp="1"/>
          </p:cNvSpPr>
          <p:nvPr>
            <p:ph type="title"/>
          </p:nvPr>
        </p:nvSpPr>
        <p:spPr>
          <a:xfrm>
            <a:off x="45720" y="154458"/>
            <a:ext cx="9067038" cy="792162"/>
          </a:xfrm>
        </p:spPr>
        <p:txBody>
          <a:bodyPr/>
          <a:lstStyle/>
          <a:p>
            <a:r>
              <a:rPr lang="en-US" dirty="0"/>
              <a:t>Body Cavities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Rectangle 3"/>
          <p:cNvSpPr>
            <a:spLocks noGrp="1" noChangeArrowheads="1"/>
          </p:cNvSpPr>
          <p:nvPr>
            <p:ph type="body" idx="1"/>
          </p:nvPr>
        </p:nvSpPr>
        <p:spPr>
          <a:xfrm>
            <a:off x="267729" y="801128"/>
            <a:ext cx="8660028" cy="5852985"/>
          </a:xfrm>
        </p:spPr>
        <p:txBody>
          <a:bodyPr>
            <a:normAutofit lnSpcReduction="10000"/>
          </a:bodyPr>
          <a:lstStyle/>
          <a:p>
            <a:pPr eaLnBrk="1" hangingPunct="1"/>
            <a:r>
              <a:rPr lang="en-US" b="1" dirty="0">
                <a:solidFill>
                  <a:srgbClr val="C00000"/>
                </a:solidFill>
              </a:rPr>
              <a:t>Membranes of the body cavities</a:t>
            </a:r>
          </a:p>
          <a:p>
            <a:pPr lvl="1"/>
            <a:r>
              <a:rPr lang="en-US" dirty="0"/>
              <a:t>The right and left </a:t>
            </a:r>
            <a:r>
              <a:rPr lang="en-US" b="1" dirty="0">
                <a:solidFill>
                  <a:srgbClr val="009900"/>
                </a:solidFill>
              </a:rPr>
              <a:t>pleural membranes </a:t>
            </a:r>
            <a:r>
              <a:rPr lang="en-US" dirty="0"/>
              <a:t>are the serous membranes that covers the lungs (visceral pleura) and the walls of the pleural cavity (parietal pleura).</a:t>
            </a:r>
          </a:p>
          <a:p>
            <a:pPr lvl="1"/>
            <a:r>
              <a:rPr lang="en-US" dirty="0"/>
              <a:t>The </a:t>
            </a:r>
            <a:r>
              <a:rPr lang="en-US" b="1" dirty="0">
                <a:solidFill>
                  <a:srgbClr val="009900"/>
                </a:solidFill>
              </a:rPr>
              <a:t>pericardial membrane </a:t>
            </a:r>
            <a:r>
              <a:rPr lang="en-US" dirty="0"/>
              <a:t>is the serous membrane that covers the heart (visceral pericardium) and the pericardial cavity  walls (parietal pericardium).</a:t>
            </a:r>
          </a:p>
          <a:p>
            <a:pPr lvl="1"/>
            <a:r>
              <a:rPr lang="en-US" dirty="0"/>
              <a:t>The </a:t>
            </a:r>
            <a:r>
              <a:rPr lang="en-US" b="1" dirty="0">
                <a:solidFill>
                  <a:srgbClr val="009900"/>
                </a:solidFill>
              </a:rPr>
              <a:t>peritoneal membrane </a:t>
            </a:r>
            <a:r>
              <a:rPr lang="en-US" dirty="0"/>
              <a:t>is the serous membrane that covers the abdominal organs (visceral peritoneum) and the abdominal cavity walls (parietal peritoneum).</a:t>
            </a:r>
          </a:p>
        </p:txBody>
      </p:sp>
      <p:sp>
        <p:nvSpPr>
          <p:cNvPr id="7" name="Title 4"/>
          <p:cNvSpPr>
            <a:spLocks noGrp="1"/>
          </p:cNvSpPr>
          <p:nvPr>
            <p:ph type="title"/>
          </p:nvPr>
        </p:nvSpPr>
        <p:spPr>
          <a:xfrm>
            <a:off x="45720" y="154458"/>
            <a:ext cx="9067038" cy="792162"/>
          </a:xfrm>
        </p:spPr>
        <p:txBody>
          <a:bodyPr/>
          <a:lstStyle/>
          <a:p>
            <a:r>
              <a:rPr lang="en-US" dirty="0"/>
              <a:t>Body Cavities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Rectangle 3"/>
          <p:cNvSpPr>
            <a:spLocks noGrp="1" noChangeArrowheads="1"/>
          </p:cNvSpPr>
          <p:nvPr>
            <p:ph type="body" idx="1"/>
          </p:nvPr>
        </p:nvSpPr>
        <p:spPr>
          <a:xfrm>
            <a:off x="267729" y="801129"/>
            <a:ext cx="8660028" cy="875272"/>
          </a:xfrm>
        </p:spPr>
        <p:txBody>
          <a:bodyPr>
            <a:normAutofit/>
          </a:bodyPr>
          <a:lstStyle/>
          <a:p>
            <a:pPr eaLnBrk="1" hangingPunct="1"/>
            <a:r>
              <a:rPr lang="en-US" b="1" dirty="0">
                <a:solidFill>
                  <a:srgbClr val="C00000"/>
                </a:solidFill>
              </a:rPr>
              <a:t>Membranes of the body cavities</a:t>
            </a:r>
          </a:p>
        </p:txBody>
      </p:sp>
      <p:sp>
        <p:nvSpPr>
          <p:cNvPr id="7" name="Title 4"/>
          <p:cNvSpPr>
            <a:spLocks noGrp="1"/>
          </p:cNvSpPr>
          <p:nvPr>
            <p:ph type="title"/>
          </p:nvPr>
        </p:nvSpPr>
        <p:spPr>
          <a:xfrm>
            <a:off x="45720" y="154458"/>
            <a:ext cx="9067038" cy="792162"/>
          </a:xfrm>
        </p:spPr>
        <p:txBody>
          <a:bodyPr/>
          <a:lstStyle/>
          <a:p>
            <a:r>
              <a:rPr lang="en-US" dirty="0"/>
              <a:t>Body Cavities</a:t>
            </a:r>
          </a:p>
        </p:txBody>
      </p:sp>
      <p:sp>
        <p:nvSpPr>
          <p:cNvPr id="5" name="Rectangle 4"/>
          <p:cNvSpPr/>
          <p:nvPr/>
        </p:nvSpPr>
        <p:spPr>
          <a:xfrm>
            <a:off x="1371599" y="2274868"/>
            <a:ext cx="1090637" cy="233708"/>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32470" y="3762433"/>
            <a:ext cx="1090637" cy="233708"/>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60471" y="2589720"/>
            <a:ext cx="805267" cy="343060"/>
          </a:xfrm>
          <a:prstGeom prst="rect">
            <a:avLst/>
          </a:prstGeom>
          <a:solidFill>
            <a:srgbClr val="66FFCC">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95907" y="1762777"/>
            <a:ext cx="806146" cy="389513"/>
          </a:xfrm>
          <a:prstGeom prst="rect">
            <a:avLst/>
          </a:prstGeom>
          <a:solidFill>
            <a:srgbClr val="66FFCC">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ttp://www.edugen.com:30121/apvl/resources/ch1/print/pha10e_01_07c_li.jpg"/>
          <p:cNvPicPr>
            <a:picLocks noChangeAspect="1" noChangeArrowheads="1"/>
          </p:cNvPicPr>
          <p:nvPr/>
        </p:nvPicPr>
        <p:blipFill>
          <a:blip r:embed="rId2" cstate="print">
            <a:clrChange>
              <a:clrFrom>
                <a:srgbClr val="FFFFFF"/>
              </a:clrFrom>
              <a:clrTo>
                <a:srgbClr val="FFFFFF">
                  <a:alpha val="0"/>
                </a:srgbClr>
              </a:clrTo>
            </a:clrChange>
          </a:blip>
          <a:srcRect b="2061"/>
          <a:stretch>
            <a:fillRect/>
          </a:stretch>
        </p:blipFill>
        <p:spPr bwMode="auto">
          <a:xfrm>
            <a:off x="1447800" y="1489380"/>
            <a:ext cx="6154306" cy="5070545"/>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 descr="H:\A. 1110-1111\Wiley PowerPoint Project\Chapter Graphics\Chapter 01\pap10e_29_02_tb_ul.jpg"/>
          <p:cNvPicPr>
            <a:picLocks noChangeAspect="1" noChangeArrowheads="1"/>
          </p:cNvPicPr>
          <p:nvPr/>
        </p:nvPicPr>
        <p:blipFill>
          <a:blip r:embed="rId3" cstate="print"/>
          <a:srcRect b="3399"/>
          <a:stretch>
            <a:fillRect/>
          </a:stretch>
        </p:blipFill>
        <p:spPr bwMode="auto">
          <a:xfrm>
            <a:off x="2438400" y="2503892"/>
            <a:ext cx="6553200" cy="4049308"/>
          </a:xfrm>
          <a:prstGeom prst="rect">
            <a:avLst/>
          </a:prstGeom>
          <a:noFill/>
        </p:spPr>
      </p:pic>
      <p:sp>
        <p:nvSpPr>
          <p:cNvPr id="5" name="Rectangle 2"/>
          <p:cNvSpPr>
            <a:spLocks noGrp="1" noChangeArrowheads="1"/>
          </p:cNvSpPr>
          <p:nvPr>
            <p:ph type="title"/>
          </p:nvPr>
        </p:nvSpPr>
        <p:spPr>
          <a:xfrm>
            <a:off x="0" y="152400"/>
            <a:ext cx="9144000" cy="922338"/>
          </a:xfrm>
        </p:spPr>
        <p:txBody>
          <a:bodyPr/>
          <a:lstStyle/>
          <a:p>
            <a:pPr eaLnBrk="1" hangingPunct="1">
              <a:defRPr/>
            </a:pPr>
            <a:r>
              <a:rPr lang="en-US" dirty="0"/>
              <a:t>Subdivisions of Anatomy</a:t>
            </a:r>
          </a:p>
        </p:txBody>
      </p:sp>
      <p:sp>
        <p:nvSpPr>
          <p:cNvPr id="7170" name="Rectangle 3"/>
          <p:cNvSpPr>
            <a:spLocks noGrp="1" noChangeArrowheads="1"/>
          </p:cNvSpPr>
          <p:nvPr>
            <p:ph idx="1"/>
          </p:nvPr>
        </p:nvSpPr>
        <p:spPr>
          <a:xfrm>
            <a:off x="228600" y="990600"/>
            <a:ext cx="8534400" cy="4572000"/>
          </a:xfrm>
        </p:spPr>
        <p:txBody>
          <a:bodyPr/>
          <a:lstStyle/>
          <a:p>
            <a:pPr eaLnBrk="1" hangingPunct="1">
              <a:lnSpc>
                <a:spcPct val="180000"/>
              </a:lnSpc>
            </a:pPr>
            <a:r>
              <a:rPr lang="en-US" b="1" dirty="0">
                <a:solidFill>
                  <a:srgbClr val="C00000"/>
                </a:solidFill>
              </a:rPr>
              <a:t>Developmental anatomy </a:t>
            </a:r>
            <a:r>
              <a:rPr lang="en-US" dirty="0"/>
              <a:t>is the study of the fertilized egg developing into its adult form.</a:t>
            </a:r>
          </a:p>
          <a:p>
            <a:pPr lvl="1">
              <a:lnSpc>
                <a:spcPct val="180000"/>
              </a:lnSpc>
            </a:pPr>
            <a:r>
              <a:rPr lang="en-US" sz="2000" b="1" dirty="0">
                <a:solidFill>
                  <a:srgbClr val="C00000"/>
                </a:solidFill>
              </a:rPr>
              <a:t>Embryology </a:t>
            </a:r>
            <a:r>
              <a:rPr lang="en-US" sz="2000" dirty="0"/>
              <a:t>is a subcategory </a:t>
            </a:r>
          </a:p>
          <a:p>
            <a:pPr lvl="1">
              <a:lnSpc>
                <a:spcPct val="180000"/>
              </a:lnSpc>
              <a:buNone/>
            </a:pPr>
            <a:r>
              <a:rPr lang="en-US" sz="2000" dirty="0"/>
              <a:t>	of developmental anatomy </a:t>
            </a:r>
          </a:p>
          <a:p>
            <a:pPr lvl="1">
              <a:lnSpc>
                <a:spcPct val="180000"/>
              </a:lnSpc>
              <a:buNone/>
            </a:pPr>
            <a:r>
              <a:rPr lang="en-US" sz="2000" dirty="0"/>
              <a:t>	(conception to 8</a:t>
            </a:r>
            <a:r>
              <a:rPr lang="en-US" sz="2000" baseline="30000" dirty="0"/>
              <a:t>th</a:t>
            </a:r>
            <a:r>
              <a:rPr lang="en-US" sz="2000" dirty="0"/>
              <a:t> </a:t>
            </a:r>
          </a:p>
          <a:p>
            <a:pPr lvl="1">
              <a:lnSpc>
                <a:spcPct val="180000"/>
              </a:lnSpc>
              <a:buNone/>
            </a:pPr>
            <a:r>
              <a:rPr lang="en-US" sz="2000" dirty="0"/>
              <a:t>	week of gestation).</a:t>
            </a:r>
          </a:p>
        </p:txBody>
      </p:sp>
      <p:sp>
        <p:nvSpPr>
          <p:cNvPr id="2" name="Rounded Rectangular Callout 1"/>
          <p:cNvSpPr/>
          <p:nvPr/>
        </p:nvSpPr>
        <p:spPr>
          <a:xfrm>
            <a:off x="158184" y="4635888"/>
            <a:ext cx="2029429" cy="1923990"/>
          </a:xfrm>
          <a:prstGeom prst="wedgeRoundRectCallout">
            <a:avLst>
              <a:gd name="adj1" fmla="val -8568"/>
              <a:gd name="adj2" fmla="val -136075"/>
              <a:gd name="adj3" fmla="val 16667"/>
            </a:avLst>
          </a:prstGeom>
          <a:solidFill>
            <a:srgbClr val="FFFF00">
              <a:alpha val="25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algn="ctr"/>
            <a:r>
              <a:rPr lang="en-US" dirty="0">
                <a:solidFill>
                  <a:schemeClr val="accent5">
                    <a:lumMod val="75000"/>
                  </a:schemeClr>
                </a:solidFill>
              </a:rPr>
              <a:t>What are the moral ramifications of defining a subcategory so?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xEl>
                                              <p:pRg st="1" end="1"/>
                                            </p:txEl>
                                          </p:spTgt>
                                        </p:tgtEl>
                                        <p:attrNameLst>
                                          <p:attrName>style.visibility</p:attrName>
                                        </p:attrNameLst>
                                      </p:cBhvr>
                                      <p:to>
                                        <p:strVal val="visible"/>
                                      </p:to>
                                    </p:set>
                                    <p:animEffect transition="in" filter="fade">
                                      <p:cBhvr>
                                        <p:cTn id="7" dur="500"/>
                                        <p:tgtEl>
                                          <p:spTgt spid="717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xEl>
                                              <p:pRg st="2" end="2"/>
                                            </p:txEl>
                                          </p:spTgt>
                                        </p:tgtEl>
                                        <p:attrNameLst>
                                          <p:attrName>style.visibility</p:attrName>
                                        </p:attrNameLst>
                                      </p:cBhvr>
                                      <p:to>
                                        <p:strVal val="visible"/>
                                      </p:to>
                                    </p:set>
                                    <p:animEffect transition="in" filter="fade">
                                      <p:cBhvr>
                                        <p:cTn id="10" dur="500"/>
                                        <p:tgtEl>
                                          <p:spTgt spid="7170">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170">
                                            <p:txEl>
                                              <p:pRg st="3" end="3"/>
                                            </p:txEl>
                                          </p:spTgt>
                                        </p:tgtEl>
                                        <p:attrNameLst>
                                          <p:attrName>style.visibility</p:attrName>
                                        </p:attrNameLst>
                                      </p:cBhvr>
                                      <p:to>
                                        <p:strVal val="visible"/>
                                      </p:to>
                                    </p:set>
                                    <p:animEffect transition="in" filter="fade">
                                      <p:cBhvr>
                                        <p:cTn id="13" dur="500"/>
                                        <p:tgtEl>
                                          <p:spTgt spid="7170">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170">
                                            <p:txEl>
                                              <p:pRg st="4" end="4"/>
                                            </p:txEl>
                                          </p:spTgt>
                                        </p:tgtEl>
                                        <p:attrNameLst>
                                          <p:attrName>style.visibility</p:attrName>
                                        </p:attrNameLst>
                                      </p:cBhvr>
                                      <p:to>
                                        <p:strVal val="visible"/>
                                      </p:to>
                                    </p:set>
                                    <p:animEffect transition="in" filter="fade">
                                      <p:cBhvr>
                                        <p:cTn id="16" dur="500"/>
                                        <p:tgtEl>
                                          <p:spTgt spid="7170">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 y="228600"/>
            <a:ext cx="9067038" cy="792162"/>
          </a:xfrm>
        </p:spPr>
        <p:txBody>
          <a:bodyPr/>
          <a:lstStyle/>
          <a:p>
            <a:pPr eaLnBrk="1" hangingPunct="1"/>
            <a:r>
              <a:rPr lang="en-US" sz="3800" dirty="0"/>
              <a:t>Abdominopelvic Quadrants &amp; Regions</a:t>
            </a:r>
          </a:p>
        </p:txBody>
      </p:sp>
      <p:sp>
        <p:nvSpPr>
          <p:cNvPr id="8" name="Rectangle 3"/>
          <p:cNvSpPr txBox="1">
            <a:spLocks noChangeArrowheads="1"/>
          </p:cNvSpPr>
          <p:nvPr/>
        </p:nvSpPr>
        <p:spPr>
          <a:xfrm>
            <a:off x="253314" y="990600"/>
            <a:ext cx="8660028" cy="4722343"/>
          </a:xfrm>
          <a:prstGeom prst="rect">
            <a:avLst/>
          </a:prstGeom>
        </p:spPr>
        <p:txBody>
          <a:bodyPr vert="horz" lIns="91440" tIns="45720" rIns="91440" bIns="45720" rtlCol="0">
            <a:normAutofit/>
          </a:bodyPr>
          <a:lstStyle/>
          <a:p>
            <a:pPr marL="404813" lvl="0" indent="-290513" fontAlgn="auto">
              <a:lnSpc>
                <a:spcPct val="165000"/>
              </a:lnSpc>
              <a:spcBef>
                <a:spcPts val="0"/>
              </a:spcBef>
              <a:spcAft>
                <a:spcPts val="0"/>
              </a:spcAft>
              <a:buClr>
                <a:schemeClr val="tx2"/>
              </a:buClr>
              <a:buSzPct val="75000"/>
              <a:buFont typeface="Wingdings" charset="2"/>
              <a:buChar char="u"/>
            </a:pPr>
            <a:r>
              <a:rPr lang="en-US" sz="2600" dirty="0">
                <a:latin typeface="Sylfaen" pitchFamily="18" charset="0"/>
              </a:rPr>
              <a:t>Identification of quadrants and regions in the abdominopelvic cavity helps clinicians describe the location of the many abdominal and pelvic organs.</a:t>
            </a:r>
          </a:p>
          <a:p>
            <a:pPr marL="404813" lvl="0" indent="-290513" fontAlgn="auto">
              <a:lnSpc>
                <a:spcPct val="165000"/>
              </a:lnSpc>
              <a:spcBef>
                <a:spcPts val="0"/>
              </a:spcBef>
              <a:spcAft>
                <a:spcPts val="0"/>
              </a:spcAft>
              <a:buClr>
                <a:schemeClr val="tx2"/>
              </a:buClr>
              <a:buSzPct val="75000"/>
              <a:buFont typeface="Wingdings" charset="2"/>
              <a:buChar char="u"/>
            </a:pPr>
            <a:r>
              <a:rPr lang="en-US" sz="2600" dirty="0">
                <a:latin typeface="Sylfaen" pitchFamily="18" charset="0"/>
              </a:rPr>
              <a:t>There are </a:t>
            </a:r>
            <a:r>
              <a:rPr lang="en-US" sz="2600" b="1" dirty="0">
                <a:solidFill>
                  <a:srgbClr val="009900"/>
                </a:solidFill>
                <a:latin typeface="Sylfaen" pitchFamily="18" charset="0"/>
              </a:rPr>
              <a:t>4 abdominopelvic quadrants </a:t>
            </a:r>
            <a:r>
              <a:rPr lang="en-US" sz="2600" dirty="0">
                <a:latin typeface="Sylfaen" pitchFamily="18" charset="0"/>
              </a:rPr>
              <a:t>and </a:t>
            </a:r>
            <a:r>
              <a:rPr lang="en-US" sz="2600" b="1" dirty="0">
                <a:solidFill>
                  <a:srgbClr val="009900"/>
                </a:solidFill>
                <a:latin typeface="Sylfaen" pitchFamily="18" charset="0"/>
              </a:rPr>
              <a:t>9 regions.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 y="228600"/>
            <a:ext cx="9067038" cy="7921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100" normalizeH="0" baseline="0" noProof="0">
                <a:ln>
                  <a:noFill/>
                </a:ln>
                <a:solidFill>
                  <a:srgbClr val="C00000"/>
                </a:solidFill>
                <a:effectLst/>
                <a:uLnTx/>
                <a:uFillTx/>
                <a:latin typeface="Bookman Old Style" pitchFamily="18" charset="0"/>
                <a:ea typeface="+mj-ea"/>
                <a:cs typeface="+mj-cs"/>
              </a:rPr>
              <a:t>Abdominopelvic Quadrants &amp; Regions</a:t>
            </a:r>
            <a:endParaRPr kumimoji="0" lang="en-US" sz="3800" b="0" i="0" u="none" strike="noStrike" kern="1200" cap="none" spc="-100" normalizeH="0" baseline="0" noProof="0" dirty="0">
              <a:ln>
                <a:noFill/>
              </a:ln>
              <a:solidFill>
                <a:srgbClr val="C00000"/>
              </a:solidFill>
              <a:effectLst/>
              <a:uLnTx/>
              <a:uFillTx/>
              <a:latin typeface="Bookman Old Style" pitchFamily="18" charset="0"/>
              <a:ea typeface="+mj-ea"/>
              <a:cs typeface="+mj-cs"/>
            </a:endParaRPr>
          </a:p>
        </p:txBody>
      </p:sp>
      <p:pic>
        <p:nvPicPr>
          <p:cNvPr id="5" name="Picture 4" descr="pap13_fig_01_12c.jpg"/>
          <p:cNvPicPr>
            <a:picLocks noChangeAspect="1"/>
          </p:cNvPicPr>
          <p:nvPr/>
        </p:nvPicPr>
        <p:blipFill>
          <a:blip r:embed="rId3" cstate="print"/>
          <a:stretch>
            <a:fillRect/>
          </a:stretch>
        </p:blipFill>
        <p:spPr>
          <a:xfrm>
            <a:off x="382321" y="1517362"/>
            <a:ext cx="4206240" cy="4572000"/>
          </a:xfrm>
          <a:prstGeom prst="rect">
            <a:avLst/>
          </a:prstGeom>
        </p:spPr>
      </p:pic>
      <p:pic>
        <p:nvPicPr>
          <p:cNvPr id="7" name="Picture 6" descr="pap13_fig_01_12b.jpg"/>
          <p:cNvPicPr>
            <a:picLocks noChangeAspect="1"/>
          </p:cNvPicPr>
          <p:nvPr/>
        </p:nvPicPr>
        <p:blipFill>
          <a:blip r:embed="rId4" cstate="print"/>
          <a:stretch>
            <a:fillRect/>
          </a:stretch>
        </p:blipFill>
        <p:spPr>
          <a:xfrm>
            <a:off x="4986128" y="1517362"/>
            <a:ext cx="3730752" cy="45720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422071" y="5541653"/>
            <a:ext cx="1410599" cy="230580"/>
          </a:xfrm>
          <a:prstGeom prst="rect">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385131" y="4762195"/>
            <a:ext cx="1059926" cy="206163"/>
          </a:xfrm>
          <a:prstGeom prst="rect">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pap13_fig_01_12a.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168995" y="2818586"/>
            <a:ext cx="6614194" cy="3765366"/>
          </a:xfrm>
          <a:prstGeom prst="rect">
            <a:avLst/>
          </a:prstGeom>
        </p:spPr>
      </p:pic>
      <p:sp>
        <p:nvSpPr>
          <p:cNvPr id="71685" name="Rectangle 3"/>
          <p:cNvSpPr>
            <a:spLocks noGrp="1" noChangeArrowheads="1"/>
          </p:cNvSpPr>
          <p:nvPr>
            <p:ph type="body" idx="1"/>
          </p:nvPr>
        </p:nvSpPr>
        <p:spPr>
          <a:xfrm>
            <a:off x="203886" y="1002957"/>
            <a:ext cx="8610600" cy="3760572"/>
          </a:xfrm>
        </p:spPr>
        <p:txBody>
          <a:bodyPr>
            <a:normAutofit fontScale="92500"/>
          </a:bodyPr>
          <a:lstStyle/>
          <a:p>
            <a:pPr marL="404813" lvl="2" indent="-290513">
              <a:buClr>
                <a:schemeClr val="tx2"/>
              </a:buClr>
              <a:buSzPct val="75000"/>
              <a:buFont typeface="Wingdings" charset="2"/>
              <a:buChar char="u"/>
            </a:pPr>
            <a:r>
              <a:rPr lang="en-US" dirty="0"/>
              <a:t>Dividing the abdomen and pelvis into regions is done using a </a:t>
            </a:r>
            <a:r>
              <a:rPr lang="en-US" sz="2400" b="1" dirty="0"/>
              <a:t>Tic-Tac-Toe grid.  </a:t>
            </a:r>
            <a:r>
              <a:rPr lang="en-US" sz="2400" dirty="0"/>
              <a:t>It is a l</a:t>
            </a:r>
            <a:r>
              <a:rPr lang="en-US" dirty="0"/>
              <a:t>ittle more complex than using quadrants, </a:t>
            </a:r>
          </a:p>
          <a:p>
            <a:pPr marL="404813" lvl="2" indent="-290513">
              <a:buClr>
                <a:schemeClr val="tx2"/>
              </a:buClr>
              <a:buSzPct val="75000"/>
              <a:buNone/>
            </a:pPr>
            <a:r>
              <a:rPr lang="en-US" dirty="0"/>
              <a:t>	but is also more specific</a:t>
            </a:r>
          </a:p>
          <a:p>
            <a:pPr lvl="1"/>
            <a:r>
              <a:rPr lang="en-US" dirty="0"/>
              <a:t>There are nine </a:t>
            </a:r>
          </a:p>
          <a:p>
            <a:pPr lvl="1">
              <a:buNone/>
            </a:pPr>
            <a:r>
              <a:rPr lang="en-US" dirty="0"/>
              <a:t>	abdominopelvic </a:t>
            </a:r>
          </a:p>
          <a:p>
            <a:pPr lvl="1">
              <a:buNone/>
            </a:pPr>
            <a:r>
              <a:rPr lang="en-US" dirty="0"/>
              <a:t>	regions</a:t>
            </a:r>
          </a:p>
          <a:p>
            <a:pPr lvl="2"/>
            <a:endParaRPr lang="en-US" dirty="0"/>
          </a:p>
        </p:txBody>
      </p:sp>
      <p:sp>
        <p:nvSpPr>
          <p:cNvPr id="8" name="Rectangle 2"/>
          <p:cNvSpPr>
            <a:spLocks noGrp="1" noChangeArrowheads="1"/>
          </p:cNvSpPr>
          <p:nvPr>
            <p:ph type="title"/>
          </p:nvPr>
        </p:nvSpPr>
        <p:spPr>
          <a:xfrm>
            <a:off x="45720" y="228600"/>
            <a:ext cx="9067038" cy="792162"/>
          </a:xfrm>
        </p:spPr>
        <p:txBody>
          <a:bodyPr/>
          <a:lstStyle/>
          <a:p>
            <a:pPr eaLnBrk="1" hangingPunct="1"/>
            <a:r>
              <a:rPr lang="en-US" sz="3800" dirty="0"/>
              <a:t>Abdominopelvic Quadrants &amp; Regions</a:t>
            </a:r>
          </a:p>
        </p:txBody>
      </p:sp>
      <p:sp>
        <p:nvSpPr>
          <p:cNvPr id="13" name="Rectangle 12"/>
          <p:cNvSpPr/>
          <p:nvPr/>
        </p:nvSpPr>
        <p:spPr>
          <a:xfrm>
            <a:off x="4659626" y="3611968"/>
            <a:ext cx="1327787" cy="206163"/>
          </a:xfrm>
          <a:prstGeom prst="rect">
            <a:avLst/>
          </a:prstGeom>
          <a:solidFill>
            <a:srgbClr val="3366FF">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2"/>
          <p:cNvSpPr>
            <a:spLocks noGrp="1" noChangeArrowheads="1"/>
          </p:cNvSpPr>
          <p:nvPr>
            <p:ph type="title"/>
          </p:nvPr>
        </p:nvSpPr>
        <p:spPr/>
        <p:txBody>
          <a:bodyPr/>
          <a:lstStyle/>
          <a:p>
            <a:pPr eaLnBrk="1" hangingPunct="1"/>
            <a:r>
              <a:rPr lang="en-US" dirty="0"/>
              <a:t>Medical Imaging</a:t>
            </a:r>
          </a:p>
        </p:txBody>
      </p:sp>
      <p:sp>
        <p:nvSpPr>
          <p:cNvPr id="72709" name="Rectangle 3"/>
          <p:cNvSpPr>
            <a:spLocks noGrp="1" noChangeArrowheads="1"/>
          </p:cNvSpPr>
          <p:nvPr>
            <p:ph type="body" idx="1"/>
          </p:nvPr>
        </p:nvSpPr>
        <p:spPr>
          <a:xfrm>
            <a:off x="228600" y="965886"/>
            <a:ext cx="8606790" cy="5105400"/>
          </a:xfrm>
        </p:spPr>
        <p:txBody>
          <a:bodyPr>
            <a:normAutofit lnSpcReduction="10000"/>
          </a:bodyPr>
          <a:lstStyle/>
          <a:p>
            <a:pPr eaLnBrk="1" hangingPunct="1">
              <a:lnSpc>
                <a:spcPct val="165000"/>
              </a:lnSpc>
            </a:pPr>
            <a:r>
              <a:rPr lang="en-US" dirty="0"/>
              <a:t>Techniques and procedures used to create images of the human body</a:t>
            </a:r>
          </a:p>
          <a:p>
            <a:pPr lvl="1" eaLnBrk="1" hangingPunct="1">
              <a:lnSpc>
                <a:spcPct val="165000"/>
              </a:lnSpc>
            </a:pPr>
            <a:r>
              <a:rPr lang="en-US" dirty="0"/>
              <a:t>Allow visualization of structures inside the body</a:t>
            </a:r>
          </a:p>
          <a:p>
            <a:pPr lvl="1" eaLnBrk="1" hangingPunct="1">
              <a:lnSpc>
                <a:spcPct val="165000"/>
              </a:lnSpc>
            </a:pPr>
            <a:r>
              <a:rPr lang="en-US" dirty="0"/>
              <a:t>Diagnosis of anatomical and physiological disorders</a:t>
            </a:r>
          </a:p>
          <a:p>
            <a:pPr lvl="1" eaLnBrk="1" hangingPunct="1">
              <a:lnSpc>
                <a:spcPct val="165000"/>
              </a:lnSpc>
            </a:pPr>
            <a:r>
              <a:rPr lang="en-US" dirty="0"/>
              <a:t>Conventional radiography (X-rays) have been in use since the late 1940’s</a:t>
            </a:r>
          </a:p>
          <a:p>
            <a:pPr lvl="1" eaLnBrk="1" hangingPunct="1">
              <a:lnSpc>
                <a:spcPct val="165000"/>
              </a:lnSpc>
              <a:buNone/>
            </a:pPr>
            <a:r>
              <a:rPr lang="en-US" b="1" dirty="0">
                <a:effectLst>
                  <a:outerShdw blurRad="38100" dist="38100" dir="2700000" algn="tl">
                    <a:srgbClr val="000000">
                      <a:alpha val="43137"/>
                    </a:srgbClr>
                  </a:outerShdw>
                </a:effectLst>
              </a:rPr>
              <a:t>BE ABLE TO DISTINGUISH BETWEEN PICS &amp; DESCRIPTIONS OF IMAGING STYLES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4" name="Picture 2" descr="kun1e_tabfig_01_02_01"/>
          <p:cNvPicPr>
            <a:picLocks noChangeAspect="1" noChangeArrowheads="1"/>
          </p:cNvPicPr>
          <p:nvPr/>
        </p:nvPicPr>
        <p:blipFill>
          <a:blip r:embed="rId2" cstate="print"/>
          <a:srcRect b="4490"/>
          <a:stretch>
            <a:fillRect/>
          </a:stretch>
        </p:blipFill>
        <p:spPr bwMode="auto">
          <a:xfrm>
            <a:off x="5226620" y="3466071"/>
            <a:ext cx="3763393" cy="3124200"/>
          </a:xfrm>
          <a:prstGeom prst="rect">
            <a:avLst/>
          </a:prstGeom>
          <a:noFill/>
          <a:ln w="9525">
            <a:noFill/>
            <a:miter lim="800000"/>
            <a:headEnd/>
            <a:tailEnd/>
          </a:ln>
        </p:spPr>
      </p:pic>
      <p:sp>
        <p:nvSpPr>
          <p:cNvPr id="73733" name="Rectangle 3"/>
          <p:cNvSpPr>
            <a:spLocks noGrp="1" noChangeArrowheads="1"/>
          </p:cNvSpPr>
          <p:nvPr>
            <p:ph type="body" idx="1"/>
          </p:nvPr>
        </p:nvSpPr>
        <p:spPr>
          <a:xfrm>
            <a:off x="203886" y="850557"/>
            <a:ext cx="8534400" cy="5638800"/>
          </a:xfrm>
        </p:spPr>
        <p:txBody>
          <a:bodyPr>
            <a:normAutofit/>
          </a:bodyPr>
          <a:lstStyle/>
          <a:p>
            <a:pPr eaLnBrk="1" hangingPunct="1"/>
            <a:r>
              <a:rPr lang="en-US" b="1" dirty="0">
                <a:solidFill>
                  <a:srgbClr val="C00000"/>
                </a:solidFill>
              </a:rPr>
              <a:t>Radiography</a:t>
            </a:r>
            <a:r>
              <a:rPr lang="en-US" b="1" dirty="0"/>
              <a:t> </a:t>
            </a:r>
            <a:r>
              <a:rPr lang="en-US" dirty="0"/>
              <a:t>is done using X-rays  to produce an image of interior structures.  They are inexpensive and quick</a:t>
            </a:r>
          </a:p>
          <a:p>
            <a:pPr lvl="1" eaLnBrk="1" hangingPunct="1"/>
            <a:r>
              <a:rPr lang="en-US" dirty="0"/>
              <a:t>Hollow structures appear black or gray</a:t>
            </a:r>
          </a:p>
          <a:p>
            <a:pPr lvl="1" eaLnBrk="1" hangingPunct="1"/>
            <a:r>
              <a:rPr lang="en-US" dirty="0"/>
              <a:t>Do not pass easily through dense structure (bone)</a:t>
            </a:r>
          </a:p>
          <a:p>
            <a:pPr lvl="2" eaLnBrk="1" hangingPunct="1"/>
            <a:r>
              <a:rPr lang="en-US" dirty="0"/>
              <a:t>At low dose, useful for soft </a:t>
            </a:r>
          </a:p>
          <a:p>
            <a:pPr lvl="2" eaLnBrk="1" hangingPunct="1">
              <a:buNone/>
            </a:pPr>
            <a:r>
              <a:rPr lang="en-US" dirty="0"/>
              <a:t>	tissue (breast)</a:t>
            </a:r>
          </a:p>
          <a:p>
            <a:pPr lvl="3" eaLnBrk="1" hangingPunct="1"/>
            <a:r>
              <a:rPr lang="en-US" sz="2600" dirty="0">
                <a:latin typeface="Sylfaen" pitchFamily="18" charset="0"/>
              </a:rPr>
              <a:t>Mammography (breast)</a:t>
            </a:r>
          </a:p>
          <a:p>
            <a:pPr lvl="3" eaLnBrk="1" hangingPunct="1"/>
            <a:r>
              <a:rPr lang="en-US" sz="2600" dirty="0">
                <a:latin typeface="Sylfaen" pitchFamily="18" charset="0"/>
              </a:rPr>
              <a:t>Bone densitometry (bone </a:t>
            </a:r>
          </a:p>
          <a:p>
            <a:pPr lvl="3" eaLnBrk="1" hangingPunct="1">
              <a:buNone/>
            </a:pPr>
            <a:r>
              <a:rPr lang="en-US" sz="2600" dirty="0">
                <a:latin typeface="Sylfaen" pitchFamily="18" charset="0"/>
              </a:rPr>
              <a:t>	density)</a:t>
            </a:r>
          </a:p>
          <a:p>
            <a:pPr lvl="3" eaLnBrk="1" hangingPunct="1">
              <a:buFont typeface="Wingdings" pitchFamily="1" charset="2"/>
              <a:buNone/>
            </a:pPr>
            <a:endParaRPr lang="en-US" sz="2600" dirty="0">
              <a:latin typeface="Sylfaen" pitchFamily="18" charset="0"/>
            </a:endParaRPr>
          </a:p>
          <a:p>
            <a:pPr eaLnBrk="1" hangingPunct="1"/>
            <a:endParaRPr lang="en-US" dirty="0"/>
          </a:p>
        </p:txBody>
      </p:sp>
      <p:sp>
        <p:nvSpPr>
          <p:cNvPr id="8" name="Rectangle 2"/>
          <p:cNvSpPr>
            <a:spLocks noGrp="1" noChangeArrowheads="1"/>
          </p:cNvSpPr>
          <p:nvPr>
            <p:ph type="title"/>
          </p:nvPr>
        </p:nvSpPr>
        <p:spPr>
          <a:xfrm>
            <a:off x="45720" y="228600"/>
            <a:ext cx="9067038" cy="792162"/>
          </a:xfrm>
        </p:spPr>
        <p:txBody>
          <a:bodyPr/>
          <a:lstStyle/>
          <a:p>
            <a:pPr eaLnBrk="1" hangingPunct="1"/>
            <a:r>
              <a:rPr lang="en-US" dirty="0"/>
              <a:t>Medical Imaging</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3"/>
          <p:cNvSpPr>
            <a:spLocks noGrp="1" noChangeArrowheads="1"/>
          </p:cNvSpPr>
          <p:nvPr>
            <p:ph type="body" idx="1"/>
          </p:nvPr>
        </p:nvSpPr>
        <p:spPr>
          <a:xfrm>
            <a:off x="292443" y="928815"/>
            <a:ext cx="8534400" cy="3351691"/>
          </a:xfrm>
        </p:spPr>
        <p:txBody>
          <a:bodyPr>
            <a:normAutofit fontScale="85000" lnSpcReduction="20000"/>
          </a:bodyPr>
          <a:lstStyle/>
          <a:p>
            <a:r>
              <a:rPr lang="en-US" dirty="0"/>
              <a:t>Magnetic Resonance Imaging </a:t>
            </a:r>
            <a:r>
              <a:rPr lang="en-US" b="1" dirty="0">
                <a:solidFill>
                  <a:srgbClr val="C00000"/>
                </a:solidFill>
              </a:rPr>
              <a:t>(MRI</a:t>
            </a:r>
            <a:r>
              <a:rPr lang="en-US" dirty="0"/>
              <a:t>) is done using an extremely powerful magnetic field.  It is a safe procedure but cannot be used on patients containing metal. </a:t>
            </a:r>
          </a:p>
          <a:p>
            <a:pPr lvl="1"/>
            <a:r>
              <a:rPr lang="en-US" dirty="0"/>
              <a:t>Protons in body fluid align with field</a:t>
            </a:r>
          </a:p>
          <a:p>
            <a:pPr lvl="1"/>
            <a:r>
              <a:rPr lang="en-US" dirty="0"/>
              <a:t>Used for differentiating normal and abnormal tissues (tumors, brain abnormalities, blood flow)</a:t>
            </a:r>
          </a:p>
          <a:p>
            <a:pPr lvl="1"/>
            <a:r>
              <a:rPr lang="en-US" dirty="0"/>
              <a:t>2D and 3D color images can be viewed on a video monitor.</a:t>
            </a:r>
          </a:p>
          <a:p>
            <a:pPr lvl="1" eaLnBrk="1" hangingPunct="1"/>
            <a:endParaRPr lang="en-US" dirty="0"/>
          </a:p>
        </p:txBody>
      </p:sp>
      <p:sp>
        <p:nvSpPr>
          <p:cNvPr id="6" name="Rectangle 2"/>
          <p:cNvSpPr txBox="1">
            <a:spLocks noChangeArrowheads="1"/>
          </p:cNvSpPr>
          <p:nvPr/>
        </p:nvSpPr>
        <p:spPr>
          <a:xfrm>
            <a:off x="45720" y="228600"/>
            <a:ext cx="9067038" cy="79216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900" b="0" i="0" u="none" strike="noStrike" kern="1200" cap="none" spc="-100" normalizeH="0" baseline="0" noProof="0" dirty="0">
                <a:ln>
                  <a:noFill/>
                </a:ln>
                <a:solidFill>
                  <a:srgbClr val="C00000"/>
                </a:solidFill>
                <a:effectLst/>
                <a:uLnTx/>
                <a:uFillTx/>
                <a:latin typeface="Bookman Old Style" pitchFamily="18" charset="0"/>
                <a:ea typeface="+mj-ea"/>
                <a:cs typeface="+mj-cs"/>
              </a:rPr>
              <a:t>Medical Imaging</a:t>
            </a: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 b="54134"/>
          <a:stretch/>
        </p:blipFill>
        <p:spPr bwMode="auto">
          <a:xfrm>
            <a:off x="182780" y="4189093"/>
            <a:ext cx="6312288" cy="2371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3878" y="4172499"/>
            <a:ext cx="2268766" cy="22687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2" name="Picture 2" descr="kun1e_tabfig_01_02_08"/>
          <p:cNvPicPr>
            <a:picLocks noChangeAspect="1" noChangeArrowheads="1"/>
          </p:cNvPicPr>
          <p:nvPr/>
        </p:nvPicPr>
        <p:blipFill>
          <a:blip r:embed="rId2" cstate="print"/>
          <a:srcRect b="6207"/>
          <a:stretch>
            <a:fillRect/>
          </a:stretch>
        </p:blipFill>
        <p:spPr bwMode="auto">
          <a:xfrm>
            <a:off x="4736757" y="3161271"/>
            <a:ext cx="4286250" cy="3454400"/>
          </a:xfrm>
          <a:prstGeom prst="rect">
            <a:avLst/>
          </a:prstGeom>
          <a:noFill/>
          <a:ln w="9525">
            <a:noFill/>
            <a:miter lim="800000"/>
            <a:headEnd/>
            <a:tailEnd/>
          </a:ln>
        </p:spPr>
      </p:pic>
      <p:sp>
        <p:nvSpPr>
          <p:cNvPr id="75780" name="Rectangle 2"/>
          <p:cNvSpPr>
            <a:spLocks noGrp="1" noChangeArrowheads="1"/>
          </p:cNvSpPr>
          <p:nvPr>
            <p:ph type="title"/>
          </p:nvPr>
        </p:nvSpPr>
        <p:spPr/>
        <p:txBody>
          <a:bodyPr/>
          <a:lstStyle/>
          <a:p>
            <a:pPr lvl="0"/>
            <a:r>
              <a:rPr lang="en-US" dirty="0"/>
              <a:t>Medical Imaging</a:t>
            </a:r>
          </a:p>
        </p:txBody>
      </p:sp>
      <p:sp>
        <p:nvSpPr>
          <p:cNvPr id="75781" name="Rectangle 3"/>
          <p:cNvSpPr>
            <a:spLocks noGrp="1" noChangeArrowheads="1"/>
          </p:cNvSpPr>
          <p:nvPr>
            <p:ph type="body" idx="1"/>
          </p:nvPr>
        </p:nvSpPr>
        <p:spPr>
          <a:xfrm>
            <a:off x="228600" y="879387"/>
            <a:ext cx="8686800" cy="5638800"/>
          </a:xfrm>
        </p:spPr>
        <p:txBody>
          <a:bodyPr>
            <a:normAutofit/>
          </a:bodyPr>
          <a:lstStyle/>
          <a:p>
            <a:r>
              <a:rPr lang="en-US" dirty="0"/>
              <a:t>Computed Tomography or </a:t>
            </a:r>
            <a:r>
              <a:rPr lang="en-US" b="1" dirty="0">
                <a:solidFill>
                  <a:srgbClr val="C00000"/>
                </a:solidFill>
              </a:rPr>
              <a:t>CT-Scans </a:t>
            </a:r>
            <a:r>
              <a:rPr lang="en-US" dirty="0"/>
              <a:t>are done using a computer to organize x-rays to form a 3D image.  It is used to visualize soft tissue in more detail than conventional radiography.</a:t>
            </a:r>
          </a:p>
          <a:p>
            <a:pPr lvl="1" eaLnBrk="1" hangingPunct="1"/>
            <a:r>
              <a:rPr lang="en-US" dirty="0"/>
              <a:t>Tissue intensities show </a:t>
            </a:r>
          </a:p>
          <a:p>
            <a:pPr lvl="1" eaLnBrk="1" hangingPunct="1">
              <a:buNone/>
            </a:pPr>
            <a:r>
              <a:rPr lang="en-US" dirty="0"/>
              <a:t>	varying degrees of gray.</a:t>
            </a:r>
          </a:p>
          <a:p>
            <a:pPr lvl="1" eaLnBrk="1" hangingPunct="1"/>
            <a:r>
              <a:rPr lang="en-US" dirty="0"/>
              <a:t>Whole-body CT scans </a:t>
            </a:r>
          </a:p>
          <a:p>
            <a:pPr lvl="1" eaLnBrk="1" hangingPunct="1">
              <a:buNone/>
            </a:pPr>
            <a:r>
              <a:rPr lang="en-US" dirty="0"/>
              <a:t>	expose the body to a high</a:t>
            </a:r>
          </a:p>
          <a:p>
            <a:pPr lvl="1" eaLnBrk="1" hangingPunct="1">
              <a:buNone/>
            </a:pPr>
            <a:r>
              <a:rPr lang="en-US" dirty="0"/>
              <a:t>	dose of x-rays.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ead (374) color"/>
          <p:cNvPicPr>
            <a:picLocks noChangeAspect="1" noChangeArrowheads="1"/>
          </p:cNvPicPr>
          <p:nvPr/>
        </p:nvPicPr>
        <p:blipFill>
          <a:blip r:embed="rId3" cstate="print"/>
          <a:srcRect l="25423" t="20844" r="24741" b="13582"/>
          <a:stretch>
            <a:fillRect/>
          </a:stretch>
        </p:blipFill>
        <p:spPr bwMode="auto">
          <a:xfrm>
            <a:off x="6218238" y="0"/>
            <a:ext cx="2925762" cy="2286000"/>
          </a:xfrm>
          <a:prstGeom prst="rect">
            <a:avLst/>
          </a:prstGeom>
          <a:noFill/>
          <a:ln w="9525" algn="in">
            <a:solidFill>
              <a:srgbClr val="000000"/>
            </a:solidFill>
            <a:miter lim="800000"/>
            <a:headEnd/>
            <a:tailEnd/>
          </a:ln>
        </p:spPr>
      </p:pic>
      <p:pic>
        <p:nvPicPr>
          <p:cNvPr id="30723" name="Picture 3" descr="head (374) ct"/>
          <p:cNvPicPr>
            <a:picLocks noChangeAspect="1" noChangeArrowheads="1"/>
          </p:cNvPicPr>
          <p:nvPr/>
        </p:nvPicPr>
        <p:blipFill>
          <a:blip r:embed="rId4" cstate="print"/>
          <a:srcRect l="15723" t="20703" r="20117" b="29172"/>
          <a:stretch>
            <a:fillRect/>
          </a:stretch>
        </p:blipFill>
        <p:spPr bwMode="auto">
          <a:xfrm>
            <a:off x="6218238" y="2286000"/>
            <a:ext cx="2925762" cy="2286000"/>
          </a:xfrm>
          <a:prstGeom prst="rect">
            <a:avLst/>
          </a:prstGeom>
          <a:noFill/>
          <a:ln w="9525" algn="in">
            <a:solidFill>
              <a:srgbClr val="000000"/>
            </a:solidFill>
            <a:miter lim="800000"/>
            <a:headEnd/>
            <a:tailEnd/>
          </a:ln>
        </p:spPr>
      </p:pic>
      <p:pic>
        <p:nvPicPr>
          <p:cNvPr id="30724" name="Picture 4" descr="head (374) mri"/>
          <p:cNvPicPr>
            <a:picLocks noChangeAspect="1" noChangeArrowheads="1"/>
          </p:cNvPicPr>
          <p:nvPr/>
        </p:nvPicPr>
        <p:blipFill>
          <a:blip r:embed="rId5" cstate="print"/>
          <a:srcRect l="13208" t="18236" r="26414" b="8818"/>
          <a:stretch>
            <a:fillRect/>
          </a:stretch>
        </p:blipFill>
        <p:spPr bwMode="auto">
          <a:xfrm>
            <a:off x="6218238" y="4576763"/>
            <a:ext cx="2925762" cy="2286000"/>
          </a:xfrm>
          <a:prstGeom prst="rect">
            <a:avLst/>
          </a:prstGeom>
          <a:noFill/>
          <a:ln w="9525" algn="in">
            <a:noFill/>
            <a:miter lim="800000"/>
            <a:headEnd/>
            <a:tailEnd/>
          </a:ln>
        </p:spPr>
      </p:pic>
      <p:sp>
        <p:nvSpPr>
          <p:cNvPr id="30726" name="Content Placeholder 5"/>
          <p:cNvSpPr>
            <a:spLocks noGrp="1"/>
          </p:cNvSpPr>
          <p:nvPr>
            <p:ph idx="1"/>
          </p:nvPr>
        </p:nvSpPr>
        <p:spPr>
          <a:xfrm>
            <a:off x="203886" y="904101"/>
            <a:ext cx="5791200" cy="5715000"/>
          </a:xfrm>
        </p:spPr>
        <p:txBody>
          <a:bodyPr>
            <a:noAutofit/>
          </a:bodyPr>
          <a:lstStyle/>
          <a:p>
            <a:pPr>
              <a:lnSpc>
                <a:spcPct val="145000"/>
              </a:lnSpc>
            </a:pPr>
            <a:r>
              <a:rPr lang="en-US" dirty="0"/>
              <a:t>Here are 3 cross sectional images of a head from the </a:t>
            </a:r>
            <a:r>
              <a:rPr lang="en-US" i="1" dirty="0"/>
              <a:t>Visible Human Project</a:t>
            </a:r>
            <a:r>
              <a:rPr lang="en-US" dirty="0"/>
              <a:t>.  They are done using the three modalities discussed above.</a:t>
            </a:r>
          </a:p>
          <a:p>
            <a:pPr eaLnBrk="1" hangingPunct="1">
              <a:lnSpc>
                <a:spcPct val="145000"/>
              </a:lnSpc>
            </a:pPr>
            <a:r>
              <a:rPr lang="en-US" dirty="0"/>
              <a:t>From top to bottom:</a:t>
            </a:r>
          </a:p>
          <a:p>
            <a:pPr lvl="1" eaLnBrk="1" hangingPunct="1">
              <a:lnSpc>
                <a:spcPct val="145000"/>
              </a:lnSpc>
            </a:pPr>
            <a:r>
              <a:rPr lang="en-US" dirty="0"/>
              <a:t>Photograph of frozen, sawed head</a:t>
            </a:r>
          </a:p>
          <a:p>
            <a:pPr lvl="1" eaLnBrk="1" hangingPunct="1">
              <a:lnSpc>
                <a:spcPct val="145000"/>
              </a:lnSpc>
            </a:pPr>
            <a:r>
              <a:rPr lang="en-US" dirty="0"/>
              <a:t>CT scan of the same level/plane</a:t>
            </a:r>
          </a:p>
          <a:p>
            <a:pPr lvl="1" eaLnBrk="1" hangingPunct="1">
              <a:lnSpc>
                <a:spcPct val="145000"/>
              </a:lnSpc>
            </a:pPr>
            <a:r>
              <a:rPr lang="en-US" dirty="0"/>
              <a:t>MRI scan of the same level/plane</a:t>
            </a:r>
          </a:p>
        </p:txBody>
      </p:sp>
      <p:sp>
        <p:nvSpPr>
          <p:cNvPr id="30727" name="TextBox 6"/>
          <p:cNvSpPr txBox="1">
            <a:spLocks noChangeArrowheads="1"/>
          </p:cNvSpPr>
          <p:nvPr/>
        </p:nvSpPr>
        <p:spPr bwMode="auto">
          <a:xfrm rot="5400000">
            <a:off x="7504907" y="3313906"/>
            <a:ext cx="3048000" cy="230187"/>
          </a:xfrm>
          <a:prstGeom prst="rect">
            <a:avLst/>
          </a:prstGeom>
          <a:noFill/>
          <a:ln w="9525">
            <a:noFill/>
            <a:miter lim="800000"/>
            <a:headEnd/>
            <a:tailEnd/>
          </a:ln>
        </p:spPr>
        <p:txBody>
          <a:bodyPr>
            <a:spAutoFit/>
          </a:bodyPr>
          <a:lstStyle/>
          <a:p>
            <a:pPr algn="ctr"/>
            <a:r>
              <a:rPr lang="en-US" sz="1000">
                <a:solidFill>
                  <a:schemeClr val="bg1"/>
                </a:solidFill>
              </a:rPr>
              <a:t>http://vhp.med.umich.edu/</a:t>
            </a:r>
          </a:p>
        </p:txBody>
      </p:sp>
      <p:sp>
        <p:nvSpPr>
          <p:cNvPr id="30728" name="Rectangle 4"/>
          <p:cNvSpPr>
            <a:spLocks noChangeArrowheads="1"/>
          </p:cNvSpPr>
          <p:nvPr/>
        </p:nvSpPr>
        <p:spPr bwMode="auto">
          <a:xfrm>
            <a:off x="7543800" y="6477000"/>
            <a:ext cx="1600200" cy="381000"/>
          </a:xfrm>
          <a:prstGeom prst="rect">
            <a:avLst/>
          </a:prstGeom>
          <a:noFill/>
          <a:ln w="9525">
            <a:noFill/>
            <a:miter lim="800000"/>
            <a:headEnd/>
            <a:tailEnd/>
          </a:ln>
        </p:spPr>
        <p:txBody>
          <a:bodyPr/>
          <a:lstStyle/>
          <a:p>
            <a:pPr marL="342900" indent="-342900" algn="ctr">
              <a:lnSpc>
                <a:spcPct val="100000"/>
              </a:lnSpc>
              <a:buClr>
                <a:schemeClr val="folHlink"/>
              </a:buClr>
              <a:buSzPct val="60000"/>
            </a:pPr>
            <a:r>
              <a:rPr lang="en-US" sz="1800">
                <a:solidFill>
                  <a:schemeClr val="bg1"/>
                </a:solidFill>
              </a:rPr>
              <a:t>Objective 10</a:t>
            </a:r>
          </a:p>
        </p:txBody>
      </p:sp>
      <p:pic>
        <p:nvPicPr>
          <p:cNvPr id="30729" name="Picture 5" descr="C:\Documents and Settings\Jim\Desktop\Book Revisions\New Modules\Images\Visible Human\head map .jpg"/>
          <p:cNvPicPr>
            <a:picLocks noChangeAspect="1" noChangeArrowheads="1"/>
          </p:cNvPicPr>
          <p:nvPr/>
        </p:nvPicPr>
        <p:blipFill>
          <a:blip r:embed="rId6" cstate="print"/>
          <a:srcRect/>
          <a:stretch>
            <a:fillRect/>
          </a:stretch>
        </p:blipFill>
        <p:spPr bwMode="auto">
          <a:xfrm>
            <a:off x="5105400" y="5645150"/>
            <a:ext cx="1689100" cy="1212850"/>
          </a:xfrm>
          <a:prstGeom prst="rect">
            <a:avLst/>
          </a:prstGeom>
          <a:noFill/>
          <a:ln w="9525">
            <a:noFill/>
            <a:miter lim="800000"/>
            <a:headEnd/>
            <a:tailEnd/>
          </a:ln>
        </p:spPr>
      </p:pic>
      <p:sp>
        <p:nvSpPr>
          <p:cNvPr id="30730" name="Line 3"/>
          <p:cNvSpPr>
            <a:spLocks noChangeShapeType="1"/>
          </p:cNvSpPr>
          <p:nvPr/>
        </p:nvSpPr>
        <p:spPr bwMode="auto">
          <a:xfrm>
            <a:off x="5103813" y="6230938"/>
            <a:ext cx="1600200" cy="0"/>
          </a:xfrm>
          <a:prstGeom prst="line">
            <a:avLst/>
          </a:prstGeom>
          <a:noFill/>
          <a:ln w="25400">
            <a:solidFill>
              <a:srgbClr val="FF6600"/>
            </a:solidFill>
            <a:round/>
            <a:headEnd/>
            <a:tailEnd/>
          </a:ln>
        </p:spPr>
        <p:txBody>
          <a:bodyPr lIns="36576" tIns="36576" rIns="36576" bIns="36576"/>
          <a:lstStyle/>
          <a:p>
            <a:endParaRPr lang="en-US"/>
          </a:p>
        </p:txBody>
      </p:sp>
      <p:sp>
        <p:nvSpPr>
          <p:cNvPr id="12" name="Rectangle 2"/>
          <p:cNvSpPr>
            <a:spLocks noGrp="1" noChangeArrowheads="1"/>
          </p:cNvSpPr>
          <p:nvPr>
            <p:ph type="title"/>
          </p:nvPr>
        </p:nvSpPr>
        <p:spPr>
          <a:xfrm>
            <a:off x="45720" y="228600"/>
            <a:ext cx="6202680" cy="792162"/>
          </a:xfrm>
        </p:spPr>
        <p:txBody>
          <a:bodyPr/>
          <a:lstStyle/>
          <a:p>
            <a:pPr lvl="0"/>
            <a:r>
              <a:rPr lang="en-US" dirty="0"/>
              <a:t>Medical Imaging</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6" name="Picture 2" descr="kun1e_tabfig_01_02_09"/>
          <p:cNvPicPr>
            <a:picLocks noChangeAspect="1" noChangeArrowheads="1"/>
          </p:cNvPicPr>
          <p:nvPr/>
        </p:nvPicPr>
        <p:blipFill>
          <a:blip r:embed="rId2" cstate="print"/>
          <a:srcRect b="5123"/>
          <a:stretch>
            <a:fillRect/>
          </a:stretch>
        </p:blipFill>
        <p:spPr bwMode="auto">
          <a:xfrm>
            <a:off x="4724400" y="2497028"/>
            <a:ext cx="4291013" cy="4119672"/>
          </a:xfrm>
          <a:prstGeom prst="rect">
            <a:avLst/>
          </a:prstGeom>
          <a:noFill/>
          <a:ln w="9525">
            <a:noFill/>
            <a:miter lim="800000"/>
            <a:headEnd/>
            <a:tailEnd/>
          </a:ln>
        </p:spPr>
      </p:pic>
      <p:sp>
        <p:nvSpPr>
          <p:cNvPr id="76804" name="Rectangle 2"/>
          <p:cNvSpPr>
            <a:spLocks noGrp="1" noChangeArrowheads="1"/>
          </p:cNvSpPr>
          <p:nvPr>
            <p:ph type="title"/>
          </p:nvPr>
        </p:nvSpPr>
        <p:spPr/>
        <p:txBody>
          <a:bodyPr/>
          <a:lstStyle/>
          <a:p>
            <a:r>
              <a:rPr lang="en-US" dirty="0"/>
              <a:t>Medical Imaging</a:t>
            </a:r>
          </a:p>
        </p:txBody>
      </p:sp>
      <p:sp>
        <p:nvSpPr>
          <p:cNvPr id="76805" name="Rectangle 3"/>
          <p:cNvSpPr>
            <a:spLocks noGrp="1" noChangeArrowheads="1"/>
          </p:cNvSpPr>
          <p:nvPr>
            <p:ph type="body" idx="1"/>
          </p:nvPr>
        </p:nvSpPr>
        <p:spPr>
          <a:xfrm>
            <a:off x="228600" y="901700"/>
            <a:ext cx="8686800" cy="5105400"/>
          </a:xfrm>
        </p:spPr>
        <p:txBody>
          <a:bodyPr/>
          <a:lstStyle/>
          <a:p>
            <a:pPr>
              <a:lnSpc>
                <a:spcPct val="170000"/>
              </a:lnSpc>
            </a:pPr>
            <a:r>
              <a:rPr lang="en-US" dirty="0"/>
              <a:t>Ultrasound Scanning (sonography) is done using high frequency sound waves.  It is noninvasive and painless.</a:t>
            </a:r>
          </a:p>
          <a:p>
            <a:pPr lvl="1">
              <a:lnSpc>
                <a:spcPct val="170000"/>
              </a:lnSpc>
            </a:pPr>
            <a:r>
              <a:rPr lang="en-US" dirty="0"/>
              <a:t>Because of its safety profile, </a:t>
            </a:r>
          </a:p>
          <a:p>
            <a:pPr lvl="1">
              <a:lnSpc>
                <a:spcPct val="170000"/>
              </a:lnSpc>
              <a:buNone/>
            </a:pPr>
            <a:r>
              <a:rPr lang="en-US" dirty="0"/>
              <a:t>	it is commonly used to </a:t>
            </a:r>
          </a:p>
          <a:p>
            <a:pPr lvl="1">
              <a:lnSpc>
                <a:spcPct val="170000"/>
              </a:lnSpc>
              <a:buNone/>
            </a:pPr>
            <a:r>
              <a:rPr lang="en-US" dirty="0"/>
              <a:t>	monitor the progress of </a:t>
            </a:r>
          </a:p>
          <a:p>
            <a:pPr lvl="1">
              <a:lnSpc>
                <a:spcPct val="170000"/>
              </a:lnSpc>
              <a:buNone/>
            </a:pPr>
            <a:r>
              <a:rPr lang="en-US" dirty="0"/>
              <a:t>	fetal development during</a:t>
            </a:r>
          </a:p>
          <a:p>
            <a:pPr lvl="1">
              <a:lnSpc>
                <a:spcPct val="170000"/>
              </a:lnSpc>
              <a:buNone/>
            </a:pPr>
            <a:r>
              <a:rPr lang="en-US" dirty="0"/>
              <a:t>	pregnancy.</a:t>
            </a:r>
          </a:p>
          <a:p>
            <a:pPr lvl="1" eaLnBrk="1" hangingPunct="1">
              <a:lnSpc>
                <a:spcPct val="170000"/>
              </a:lnSpc>
              <a:buFont typeface="Wingdings" pitchFamily="1" charset="2"/>
              <a:buNone/>
            </a:pP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3"/>
          <p:cNvSpPr>
            <a:spLocks noGrp="1" noChangeArrowheads="1"/>
          </p:cNvSpPr>
          <p:nvPr>
            <p:ph type="body" idx="1"/>
          </p:nvPr>
        </p:nvSpPr>
        <p:spPr>
          <a:xfrm>
            <a:off x="192088" y="928688"/>
            <a:ext cx="8799512" cy="5891212"/>
          </a:xfrm>
        </p:spPr>
        <p:txBody>
          <a:bodyPr>
            <a:normAutofit/>
          </a:bodyPr>
          <a:lstStyle/>
          <a:p>
            <a:pPr eaLnBrk="1" hangingPunct="1">
              <a:lnSpc>
                <a:spcPct val="140000"/>
              </a:lnSpc>
            </a:pPr>
            <a:r>
              <a:rPr lang="en-US" b="1" dirty="0">
                <a:solidFill>
                  <a:srgbClr val="C00000"/>
                </a:solidFill>
              </a:rPr>
              <a:t>Radionuclide Scanning </a:t>
            </a:r>
            <a:r>
              <a:rPr lang="en-US" dirty="0"/>
              <a:t>is done by giving a radioactive substance (radionuclide) intravenously.</a:t>
            </a:r>
          </a:p>
          <a:p>
            <a:pPr lvl="1">
              <a:lnSpc>
                <a:spcPct val="140000"/>
              </a:lnSpc>
            </a:pPr>
            <a:r>
              <a:rPr lang="en-US" dirty="0"/>
              <a:t>Gamma rays emitted by tissues that take up the radionuclide are detected by a camera and displayed on a video monitor. The color intensity represents the amount of uptake.</a:t>
            </a:r>
          </a:p>
          <a:p>
            <a:pPr>
              <a:lnSpc>
                <a:spcPct val="140000"/>
              </a:lnSpc>
            </a:pPr>
            <a:r>
              <a:rPr lang="en-US" sz="1800" dirty="0">
                <a:latin typeface="Sylfaen" pitchFamily="18" charset="0"/>
              </a:rPr>
              <a:t>Single-photo-emission </a:t>
            </a:r>
            <a:endParaRPr lang="en-US" sz="1800" dirty="0"/>
          </a:p>
          <a:p>
            <a:pPr>
              <a:lnSpc>
                <a:spcPct val="140000"/>
              </a:lnSpc>
              <a:buNone/>
            </a:pPr>
            <a:r>
              <a:rPr lang="en-US" sz="1800" dirty="0">
                <a:latin typeface="Sylfaen" pitchFamily="18" charset="0"/>
              </a:rPr>
              <a:t>	computerized tomography </a:t>
            </a:r>
          </a:p>
          <a:p>
            <a:pPr>
              <a:lnSpc>
                <a:spcPct val="140000"/>
              </a:lnSpc>
              <a:buNone/>
            </a:pPr>
            <a:r>
              <a:rPr lang="en-US" sz="1800" dirty="0"/>
              <a:t>	</a:t>
            </a:r>
            <a:r>
              <a:rPr lang="en-US" sz="1800" b="1" dirty="0">
                <a:solidFill>
                  <a:srgbClr val="C00000"/>
                </a:solidFill>
                <a:latin typeface="Sylfaen" pitchFamily="18" charset="0"/>
              </a:rPr>
              <a:t>(SPECT) </a:t>
            </a:r>
            <a:r>
              <a:rPr lang="en-US" sz="1800" dirty="0">
                <a:latin typeface="Sylfaen" pitchFamily="18" charset="0"/>
              </a:rPr>
              <a:t>is a specialized </a:t>
            </a:r>
          </a:p>
          <a:p>
            <a:pPr>
              <a:lnSpc>
                <a:spcPct val="140000"/>
              </a:lnSpc>
              <a:buNone/>
            </a:pPr>
            <a:r>
              <a:rPr lang="en-US" sz="1800" dirty="0"/>
              <a:t>	</a:t>
            </a:r>
            <a:r>
              <a:rPr lang="en-US" sz="1800" dirty="0">
                <a:latin typeface="Sylfaen" pitchFamily="18" charset="0"/>
              </a:rPr>
              <a:t>form of this technique; lasts </a:t>
            </a:r>
          </a:p>
          <a:p>
            <a:pPr>
              <a:lnSpc>
                <a:spcPct val="140000"/>
              </a:lnSpc>
              <a:buNone/>
            </a:pPr>
            <a:r>
              <a:rPr lang="en-US" sz="1800" dirty="0">
                <a:latin typeface="Sylfaen" pitchFamily="18" charset="0"/>
              </a:rPr>
              <a:t>longer and used for </a:t>
            </a:r>
            <a:r>
              <a:rPr lang="en-US" sz="1800" dirty="0" err="1">
                <a:latin typeface="Sylfaen" pitchFamily="18" charset="0"/>
              </a:rPr>
              <a:t>cardial</a:t>
            </a:r>
            <a:r>
              <a:rPr lang="en-US" sz="1800" dirty="0">
                <a:latin typeface="Sylfaen" pitchFamily="18" charset="0"/>
              </a:rPr>
              <a:t> imaging.</a:t>
            </a:r>
            <a:endParaRPr lang="en-US" sz="1800" dirty="0"/>
          </a:p>
        </p:txBody>
      </p:sp>
      <p:sp>
        <p:nvSpPr>
          <p:cNvPr id="77828" name="Rectangle 2"/>
          <p:cNvSpPr>
            <a:spLocks noGrp="1" noChangeArrowheads="1"/>
          </p:cNvSpPr>
          <p:nvPr>
            <p:ph type="title"/>
          </p:nvPr>
        </p:nvSpPr>
        <p:spPr>
          <a:xfrm>
            <a:off x="45720" y="165100"/>
            <a:ext cx="9067038" cy="792162"/>
          </a:xfrm>
        </p:spPr>
        <p:txBody>
          <a:bodyPr/>
          <a:lstStyle/>
          <a:p>
            <a:r>
              <a:rPr lang="en-US" dirty="0"/>
              <a:t>Medical Imaging</a:t>
            </a:r>
          </a:p>
        </p:txBody>
      </p:sp>
      <p:pic>
        <p:nvPicPr>
          <p:cNvPr id="6" name="Picture 5" descr="pap13_tabfig_01_03_14.jpg"/>
          <p:cNvPicPr>
            <a:picLocks noChangeAspect="1"/>
          </p:cNvPicPr>
          <p:nvPr/>
        </p:nvPicPr>
        <p:blipFill>
          <a:blip r:embed="rId2" cstate="print"/>
          <a:srcRect r="51185"/>
          <a:stretch>
            <a:fillRect/>
          </a:stretch>
        </p:blipFill>
        <p:spPr>
          <a:xfrm>
            <a:off x="7062129" y="4098211"/>
            <a:ext cx="1798041" cy="2423160"/>
          </a:xfrm>
          <a:prstGeom prst="rect">
            <a:avLst/>
          </a:prstGeom>
        </p:spPr>
      </p:pic>
      <p:pic>
        <p:nvPicPr>
          <p:cNvPr id="7" name="Picture 6" descr="pap13_tabfig_01_03_13.jpg"/>
          <p:cNvPicPr>
            <a:picLocks noChangeAspect="1"/>
          </p:cNvPicPr>
          <p:nvPr/>
        </p:nvPicPr>
        <p:blipFill>
          <a:blip r:embed="rId3" cstate="print"/>
          <a:srcRect l="20108" t="2112" r="19243" b="25021"/>
          <a:stretch>
            <a:fillRect/>
          </a:stretch>
        </p:blipFill>
        <p:spPr>
          <a:xfrm>
            <a:off x="4364944" y="4223804"/>
            <a:ext cx="2655741" cy="21719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152400"/>
            <a:ext cx="9144000" cy="922338"/>
          </a:xfrm>
        </p:spPr>
        <p:txBody>
          <a:bodyPr/>
          <a:lstStyle/>
          <a:p>
            <a:pPr eaLnBrk="1" hangingPunct="1">
              <a:defRPr/>
            </a:pPr>
            <a:r>
              <a:rPr lang="en-US" dirty="0"/>
              <a:t>Subdivisions of Anatomy</a:t>
            </a:r>
          </a:p>
        </p:txBody>
      </p:sp>
      <p:sp>
        <p:nvSpPr>
          <p:cNvPr id="8195" name="Rectangle 3"/>
          <p:cNvSpPr>
            <a:spLocks noGrp="1" noChangeArrowheads="1"/>
          </p:cNvSpPr>
          <p:nvPr>
            <p:ph idx="1"/>
          </p:nvPr>
        </p:nvSpPr>
        <p:spPr>
          <a:xfrm>
            <a:off x="152400" y="990600"/>
            <a:ext cx="6629400" cy="5638800"/>
          </a:xfrm>
        </p:spPr>
        <p:txBody>
          <a:bodyPr>
            <a:noAutofit/>
          </a:bodyPr>
          <a:lstStyle/>
          <a:p>
            <a:pPr eaLnBrk="1" hangingPunct="1">
              <a:lnSpc>
                <a:spcPct val="165000"/>
              </a:lnSpc>
            </a:pPr>
            <a:r>
              <a:rPr lang="en-US" b="1" dirty="0">
                <a:solidFill>
                  <a:srgbClr val="C00000"/>
                </a:solidFill>
              </a:rPr>
              <a:t>Histology</a:t>
            </a:r>
            <a:r>
              <a:rPr lang="en-US" dirty="0">
                <a:solidFill>
                  <a:srgbClr val="FF0000"/>
                </a:solidFill>
              </a:rPr>
              <a:t> </a:t>
            </a:r>
            <a:r>
              <a:rPr lang="en-US" dirty="0"/>
              <a:t>is the study of </a:t>
            </a:r>
            <a:r>
              <a:rPr lang="en-US" b="1" dirty="0">
                <a:solidFill>
                  <a:srgbClr val="33CC33"/>
                </a:solidFill>
              </a:rPr>
              <a:t>tissues</a:t>
            </a:r>
            <a:r>
              <a:rPr lang="en-US" b="1" dirty="0"/>
              <a:t>.</a:t>
            </a:r>
            <a:endParaRPr lang="en-US" b="1" dirty="0">
              <a:solidFill>
                <a:srgbClr val="33CC33"/>
              </a:solidFill>
            </a:endParaRPr>
          </a:p>
          <a:p>
            <a:pPr eaLnBrk="1" hangingPunct="1">
              <a:lnSpc>
                <a:spcPct val="165000"/>
              </a:lnSpc>
            </a:pPr>
            <a:r>
              <a:rPr lang="en-US" b="1" dirty="0">
                <a:solidFill>
                  <a:srgbClr val="C00000"/>
                </a:solidFill>
              </a:rPr>
              <a:t>Cytology</a:t>
            </a:r>
            <a:r>
              <a:rPr lang="en-US" b="1" dirty="0"/>
              <a:t>,</a:t>
            </a:r>
            <a:r>
              <a:rPr lang="en-US" dirty="0">
                <a:solidFill>
                  <a:srgbClr val="FF0000"/>
                </a:solidFill>
              </a:rPr>
              <a:t> </a:t>
            </a:r>
            <a:r>
              <a:rPr lang="en-US" dirty="0"/>
              <a:t>like histology, uses a </a:t>
            </a:r>
          </a:p>
          <a:p>
            <a:pPr eaLnBrk="1" hangingPunct="1">
              <a:lnSpc>
                <a:spcPct val="165000"/>
              </a:lnSpc>
              <a:buNone/>
            </a:pPr>
            <a:r>
              <a:rPr lang="en-US" dirty="0"/>
              <a:t>	microscope, but restricts the study to individual </a:t>
            </a:r>
            <a:r>
              <a:rPr lang="en-US" b="1" dirty="0">
                <a:solidFill>
                  <a:srgbClr val="33CC33"/>
                </a:solidFill>
              </a:rPr>
              <a:t>cellular structures </a:t>
            </a:r>
            <a:r>
              <a:rPr lang="en-US" b="1" dirty="0"/>
              <a:t>.</a:t>
            </a:r>
            <a:endParaRPr lang="en-US" b="1" dirty="0">
              <a:solidFill>
                <a:srgbClr val="33CC33"/>
              </a:solidFill>
            </a:endParaRPr>
          </a:p>
        </p:txBody>
      </p:sp>
      <p:pic>
        <p:nvPicPr>
          <p:cNvPr id="168962" name="Picture 2" descr="H:\A. 1110-1111\Wiley PowerPoint Project\Chapter Graphics\Chapter 01\karp6_01_03_04_li.jpg"/>
          <p:cNvPicPr>
            <a:picLocks noChangeAspect="1" noChangeArrowheads="1"/>
          </p:cNvPicPr>
          <p:nvPr/>
        </p:nvPicPr>
        <p:blipFill>
          <a:blip r:embed="rId3" cstate="print"/>
          <a:srcRect r="47357" b="2156"/>
          <a:stretch>
            <a:fillRect/>
          </a:stretch>
        </p:blipFill>
        <p:spPr bwMode="auto">
          <a:xfrm>
            <a:off x="6019800" y="1143000"/>
            <a:ext cx="2863041" cy="5330783"/>
          </a:xfrm>
          <a:prstGeom prst="rect">
            <a:avLst/>
          </a:prstGeom>
          <a:noFill/>
        </p:spPr>
      </p:pic>
      <p:sp>
        <p:nvSpPr>
          <p:cNvPr id="6" name="TextBox 5"/>
          <p:cNvSpPr txBox="1"/>
          <p:nvPr/>
        </p:nvSpPr>
        <p:spPr>
          <a:xfrm>
            <a:off x="752354" y="4104799"/>
            <a:ext cx="4768770" cy="2529923"/>
          </a:xfrm>
          <a:prstGeom prst="rect">
            <a:avLst/>
          </a:prstGeom>
          <a:noFill/>
        </p:spPr>
        <p:txBody>
          <a:bodyPr wrap="square" rtlCol="0">
            <a:spAutoFit/>
          </a:bodyPr>
          <a:lstStyle/>
          <a:p>
            <a:pPr>
              <a:lnSpc>
                <a:spcPct val="120000"/>
              </a:lnSpc>
            </a:pPr>
            <a:r>
              <a:rPr lang="en-US" sz="2200" i="1" dirty="0">
                <a:latin typeface="Times New Roman"/>
                <a:cs typeface="Times New Roman"/>
              </a:rPr>
              <a:t>This micrograph is typical of an histological and cytological examination under light microscopy; upper is epithelial tissue lining the small intestine, the lower is a close up of epithelial cells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Rectangle 3"/>
          <p:cNvSpPr>
            <a:spLocks noGrp="1" noChangeArrowheads="1"/>
          </p:cNvSpPr>
          <p:nvPr>
            <p:ph type="body" idx="1"/>
          </p:nvPr>
        </p:nvSpPr>
        <p:spPr>
          <a:xfrm>
            <a:off x="228600" y="723900"/>
            <a:ext cx="8610600" cy="5803900"/>
          </a:xfrm>
        </p:spPr>
        <p:txBody>
          <a:bodyPr>
            <a:normAutofit/>
          </a:bodyPr>
          <a:lstStyle/>
          <a:p>
            <a:pPr>
              <a:lnSpc>
                <a:spcPct val="165000"/>
              </a:lnSpc>
            </a:pPr>
            <a:r>
              <a:rPr lang="en-US" sz="2400" dirty="0"/>
              <a:t>Positron Emission Tomography (PET scan) </a:t>
            </a:r>
            <a:r>
              <a:rPr lang="en-US" sz="2000" dirty="0"/>
              <a:t>is done by injecting a substance emitting positively charged particles into the body.  The collision between positrons and negatively charged electron in </a:t>
            </a:r>
          </a:p>
          <a:p>
            <a:pPr>
              <a:lnSpc>
                <a:spcPct val="165000"/>
              </a:lnSpc>
              <a:buNone/>
            </a:pPr>
            <a:r>
              <a:rPr lang="en-US" sz="2000" dirty="0"/>
              <a:t>	body tissues produce gamma rays </a:t>
            </a:r>
          </a:p>
          <a:p>
            <a:pPr>
              <a:lnSpc>
                <a:spcPct val="165000"/>
              </a:lnSpc>
              <a:buNone/>
            </a:pPr>
            <a:r>
              <a:rPr lang="en-US" sz="2000" dirty="0"/>
              <a:t>	used to form a computer assisted image; </a:t>
            </a:r>
          </a:p>
          <a:p>
            <a:pPr>
              <a:lnSpc>
                <a:spcPct val="165000"/>
              </a:lnSpc>
              <a:buNone/>
            </a:pPr>
            <a:r>
              <a:rPr lang="en-US" sz="2000" dirty="0"/>
              <a:t>lasts about 30 minutes; used primarily in </a:t>
            </a:r>
          </a:p>
          <a:p>
            <a:pPr>
              <a:lnSpc>
                <a:spcPct val="165000"/>
              </a:lnSpc>
              <a:buNone/>
            </a:pPr>
            <a:r>
              <a:rPr lang="en-US" sz="2000" dirty="0"/>
              <a:t>brain imaging.</a:t>
            </a:r>
          </a:p>
          <a:p>
            <a:pPr lvl="1" eaLnBrk="1" hangingPunct="1">
              <a:lnSpc>
                <a:spcPct val="165000"/>
              </a:lnSpc>
            </a:pPr>
            <a:r>
              <a:rPr lang="en-US" sz="2000" dirty="0"/>
              <a:t>Used to study physiology of </a:t>
            </a:r>
          </a:p>
          <a:p>
            <a:pPr lvl="1" eaLnBrk="1" hangingPunct="1">
              <a:lnSpc>
                <a:spcPct val="165000"/>
              </a:lnSpc>
              <a:buNone/>
            </a:pPr>
            <a:r>
              <a:rPr lang="en-US" sz="2000" dirty="0"/>
              <a:t>	body structures (metabolism)</a:t>
            </a:r>
          </a:p>
        </p:txBody>
      </p:sp>
      <p:sp>
        <p:nvSpPr>
          <p:cNvPr id="8" name="Rectangle 2"/>
          <p:cNvSpPr>
            <a:spLocks noGrp="1" noChangeArrowheads="1"/>
          </p:cNvSpPr>
          <p:nvPr>
            <p:ph type="title"/>
          </p:nvPr>
        </p:nvSpPr>
        <p:spPr>
          <a:xfrm>
            <a:off x="45720" y="165100"/>
            <a:ext cx="9067038" cy="792162"/>
          </a:xfrm>
        </p:spPr>
        <p:txBody>
          <a:bodyPr/>
          <a:lstStyle/>
          <a:p>
            <a:r>
              <a:rPr lang="en-US" dirty="0"/>
              <a:t>Medical Imaging</a:t>
            </a:r>
          </a:p>
        </p:txBody>
      </p:sp>
      <p:pic>
        <p:nvPicPr>
          <p:cNvPr id="5" name="Picture 4" descr="pap13_tabfig_01_03_12.jpg"/>
          <p:cNvPicPr>
            <a:picLocks noChangeAspect="1"/>
          </p:cNvPicPr>
          <p:nvPr/>
        </p:nvPicPr>
        <p:blipFill>
          <a:blip r:embed="rId2" cstate="print"/>
          <a:stretch>
            <a:fillRect/>
          </a:stretch>
        </p:blipFill>
        <p:spPr>
          <a:xfrm>
            <a:off x="5390295" y="3117179"/>
            <a:ext cx="3533239" cy="3302093"/>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Rectangle 3"/>
          <p:cNvSpPr>
            <a:spLocks noGrp="1" noChangeArrowheads="1"/>
          </p:cNvSpPr>
          <p:nvPr>
            <p:ph type="body" idx="1"/>
          </p:nvPr>
        </p:nvSpPr>
        <p:spPr>
          <a:xfrm>
            <a:off x="177800" y="774700"/>
            <a:ext cx="8686800" cy="5575300"/>
          </a:xfrm>
        </p:spPr>
        <p:txBody>
          <a:bodyPr>
            <a:normAutofit/>
          </a:bodyPr>
          <a:lstStyle/>
          <a:p>
            <a:pPr eaLnBrk="1" hangingPunct="1">
              <a:lnSpc>
                <a:spcPct val="170000"/>
              </a:lnSpc>
            </a:pPr>
            <a:r>
              <a:rPr lang="en-US" dirty="0"/>
              <a:t>Endoscopy is done using a lighted instrument with a lens projecting an image onto a monitor.</a:t>
            </a:r>
          </a:p>
          <a:p>
            <a:pPr lvl="1">
              <a:lnSpc>
                <a:spcPct val="170000"/>
              </a:lnSpc>
            </a:pPr>
            <a:r>
              <a:rPr lang="en-US" dirty="0"/>
              <a:t>Colonoscopy is a study of the interior of the colon.</a:t>
            </a:r>
          </a:p>
          <a:p>
            <a:pPr lvl="1">
              <a:lnSpc>
                <a:spcPct val="170000"/>
              </a:lnSpc>
            </a:pPr>
            <a:r>
              <a:rPr lang="en-US" dirty="0"/>
              <a:t>Laparoscopy is a study of the organs</a:t>
            </a:r>
          </a:p>
          <a:p>
            <a:pPr lvl="1">
              <a:lnSpc>
                <a:spcPct val="170000"/>
              </a:lnSpc>
              <a:buNone/>
            </a:pPr>
            <a:r>
              <a:rPr lang="en-US" dirty="0"/>
              <a:t>	 in the </a:t>
            </a:r>
            <a:r>
              <a:rPr lang="en-US" dirty="0" err="1"/>
              <a:t>abdominopelvic</a:t>
            </a:r>
            <a:r>
              <a:rPr lang="en-US" dirty="0"/>
              <a:t> cavity.</a:t>
            </a:r>
          </a:p>
          <a:p>
            <a:pPr lvl="1">
              <a:lnSpc>
                <a:spcPct val="170000"/>
              </a:lnSpc>
            </a:pPr>
            <a:r>
              <a:rPr lang="en-US" dirty="0"/>
              <a:t>Arthroscopy is a study of the </a:t>
            </a:r>
          </a:p>
          <a:p>
            <a:pPr lvl="1">
              <a:lnSpc>
                <a:spcPct val="170000"/>
              </a:lnSpc>
              <a:buNone/>
            </a:pPr>
            <a:r>
              <a:rPr lang="en-US" dirty="0"/>
              <a:t>	interior of a joint (knee).</a:t>
            </a:r>
          </a:p>
          <a:p>
            <a:pPr eaLnBrk="1" hangingPunct="1">
              <a:lnSpc>
                <a:spcPct val="170000"/>
              </a:lnSpc>
            </a:pPr>
            <a:endParaRPr lang="en-US" sz="2600" dirty="0"/>
          </a:p>
        </p:txBody>
      </p:sp>
      <p:sp>
        <p:nvSpPr>
          <p:cNvPr id="8" name="Rectangle 2"/>
          <p:cNvSpPr>
            <a:spLocks noGrp="1" noChangeArrowheads="1"/>
          </p:cNvSpPr>
          <p:nvPr>
            <p:ph type="title"/>
          </p:nvPr>
        </p:nvSpPr>
        <p:spPr>
          <a:xfrm>
            <a:off x="45720" y="165100"/>
            <a:ext cx="9067038" cy="792162"/>
          </a:xfrm>
        </p:spPr>
        <p:txBody>
          <a:bodyPr/>
          <a:lstStyle/>
          <a:p>
            <a:r>
              <a:rPr lang="en-US" dirty="0"/>
              <a:t>Medical Imaging</a:t>
            </a:r>
          </a:p>
        </p:txBody>
      </p:sp>
      <p:pic>
        <p:nvPicPr>
          <p:cNvPr id="5" name="Picture 4" descr="pap13_tabfig_01_03_15.jpg"/>
          <p:cNvPicPr>
            <a:picLocks noChangeAspect="1"/>
          </p:cNvPicPr>
          <p:nvPr/>
        </p:nvPicPr>
        <p:blipFill>
          <a:blip r:embed="rId2" cstate="print"/>
          <a:srcRect r="37894"/>
          <a:stretch>
            <a:fillRect/>
          </a:stretch>
        </p:blipFill>
        <p:spPr>
          <a:xfrm>
            <a:off x="5756493" y="3539936"/>
            <a:ext cx="2779281" cy="293757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title"/>
          </p:nvPr>
        </p:nvSpPr>
        <p:spPr>
          <a:xfrm>
            <a:off x="45720" y="228600"/>
            <a:ext cx="9067038" cy="838200"/>
          </a:xfrm>
        </p:spPr>
        <p:txBody>
          <a:bodyPr/>
          <a:lstStyle/>
          <a:p>
            <a:pPr eaLnBrk="1" hangingPunct="1">
              <a:lnSpc>
                <a:spcPct val="114000"/>
              </a:lnSpc>
            </a:pPr>
            <a:r>
              <a:rPr lang="en-US" dirty="0"/>
              <a:t>Clinical Connection</a:t>
            </a:r>
            <a:r>
              <a:rPr lang="en-US"/>
              <a:t>: review</a:t>
            </a:r>
            <a:endParaRPr lang="en-US" dirty="0"/>
          </a:p>
        </p:txBody>
      </p:sp>
      <p:sp>
        <p:nvSpPr>
          <p:cNvPr id="17413" name="Rectangle 3"/>
          <p:cNvSpPr>
            <a:spLocks noGrp="1" noChangeArrowheads="1"/>
          </p:cNvSpPr>
          <p:nvPr>
            <p:ph type="body" idx="1"/>
          </p:nvPr>
        </p:nvSpPr>
        <p:spPr>
          <a:xfrm>
            <a:off x="215900" y="990600"/>
            <a:ext cx="8763000" cy="5638800"/>
          </a:xfrm>
        </p:spPr>
        <p:txBody>
          <a:bodyPr>
            <a:normAutofit lnSpcReduction="10000"/>
          </a:bodyPr>
          <a:lstStyle/>
          <a:p>
            <a:pPr>
              <a:lnSpc>
                <a:spcPct val="165000"/>
              </a:lnSpc>
            </a:pPr>
            <a:r>
              <a:rPr lang="en-US" b="1" dirty="0">
                <a:solidFill>
                  <a:srgbClr val="C00000"/>
                </a:solidFill>
              </a:rPr>
              <a:t>Noninvasive Diagnostic Techniques </a:t>
            </a:r>
            <a:r>
              <a:rPr lang="en-US" dirty="0"/>
              <a:t>are used to inspect different aspects of the body: </a:t>
            </a:r>
          </a:p>
          <a:p>
            <a:pPr lvl="1">
              <a:lnSpc>
                <a:spcPct val="165000"/>
              </a:lnSpc>
            </a:pPr>
            <a:r>
              <a:rPr lang="en-US" dirty="0"/>
              <a:t>Is often done to access structure and function and to search for the presence of disease.</a:t>
            </a:r>
          </a:p>
          <a:p>
            <a:pPr lvl="2">
              <a:lnSpc>
                <a:spcPct val="165000"/>
              </a:lnSpc>
            </a:pPr>
            <a:r>
              <a:rPr lang="en-US" b="1" dirty="0">
                <a:solidFill>
                  <a:srgbClr val="009900"/>
                </a:solidFill>
              </a:rPr>
              <a:t>Palpation</a:t>
            </a:r>
            <a:r>
              <a:rPr lang="en-US" dirty="0"/>
              <a:t> is gently touching body surfaces with hands.</a:t>
            </a:r>
          </a:p>
          <a:p>
            <a:pPr lvl="2">
              <a:lnSpc>
                <a:spcPct val="165000"/>
              </a:lnSpc>
            </a:pPr>
            <a:r>
              <a:rPr lang="en-US" b="1" dirty="0">
                <a:solidFill>
                  <a:srgbClr val="009900"/>
                </a:solidFill>
              </a:rPr>
              <a:t>Auscultation</a:t>
            </a:r>
            <a:r>
              <a:rPr lang="en-US" dirty="0"/>
              <a:t> is listening to body sounds (stethoscope).</a:t>
            </a:r>
          </a:p>
          <a:p>
            <a:pPr lvl="2">
              <a:lnSpc>
                <a:spcPct val="165000"/>
              </a:lnSpc>
            </a:pPr>
            <a:r>
              <a:rPr lang="en-US" b="1" dirty="0">
                <a:solidFill>
                  <a:srgbClr val="009900"/>
                </a:solidFill>
              </a:rPr>
              <a:t>Percussion</a:t>
            </a:r>
            <a:r>
              <a:rPr lang="en-US" dirty="0"/>
              <a:t> is tapping on the body surface with fingertips and listening to echoes (</a:t>
            </a:r>
            <a:r>
              <a:rPr lang="en-US" dirty="0" err="1"/>
              <a:t>partic</a:t>
            </a:r>
            <a:r>
              <a:rPr lang="en-US" dirty="0"/>
              <a:t>. good with detecting density differences caused by fluids)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2"/>
          <p:cNvSpPr>
            <a:spLocks noGrp="1" noChangeArrowheads="1"/>
          </p:cNvSpPr>
          <p:nvPr>
            <p:ph type="title"/>
          </p:nvPr>
        </p:nvSpPr>
        <p:spPr/>
        <p:txBody>
          <a:bodyPr/>
          <a:lstStyle/>
          <a:p>
            <a:pPr eaLnBrk="1" hangingPunct="1"/>
            <a:r>
              <a:rPr lang="en-US" dirty="0"/>
              <a:t>(Posterior) End of Chapter 1</a:t>
            </a:r>
          </a:p>
        </p:txBody>
      </p:sp>
      <p:pic>
        <p:nvPicPr>
          <p:cNvPr id="4098" name="Picture 2" descr="https://encrypted-tbn3.gstatic.com/images?q=tbn:ANd9GcQfEPnmRpjaLCDah-7e26TouwCkHt-PQHhvcLyyK8oGPZvO7i8E"/>
          <p:cNvPicPr>
            <a:picLocks noChangeAspect="1" noChangeArrowheads="1"/>
          </p:cNvPicPr>
          <p:nvPr/>
        </p:nvPicPr>
        <p:blipFill>
          <a:blip r:embed="rId2" cstate="print"/>
          <a:srcRect/>
          <a:stretch>
            <a:fillRect/>
          </a:stretch>
        </p:blipFill>
        <p:spPr bwMode="auto">
          <a:xfrm flipH="1">
            <a:off x="2096146" y="1463815"/>
            <a:ext cx="4892040" cy="3202614"/>
          </a:xfrm>
          <a:prstGeom prst="rect">
            <a:avLst/>
          </a:prstGeom>
          <a:noFill/>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88.7|1.6|50.7|68.6|164.6|2.3"/>
</p:tagLst>
</file>

<file path=ppt/tags/tag2.xml><?xml version="1.0" encoding="utf-8"?>
<p:tagLst xmlns:a="http://schemas.openxmlformats.org/drawingml/2006/main" xmlns:r="http://schemas.openxmlformats.org/officeDocument/2006/relationships" xmlns:p="http://schemas.openxmlformats.org/presentationml/2006/main">
  <p:tag name="TIMING" val="|0.2|381.2|2.3|1.7|1.5|1.8|1.3|32.7"/>
</p:tagLst>
</file>

<file path=ppt/tags/tag3.xml><?xml version="1.0" encoding="utf-8"?>
<p:tagLst xmlns:a="http://schemas.openxmlformats.org/drawingml/2006/main" xmlns:r="http://schemas.openxmlformats.org/officeDocument/2006/relationships" xmlns:p="http://schemas.openxmlformats.org/presentationml/2006/main">
  <p:tag name="TIMING" val="|2.7|1.1|140|247.1|2.1|2|123|1.5|1.2"/>
</p:tagLst>
</file>

<file path=ppt/tags/tag4.xml><?xml version="1.0" encoding="utf-8"?>
<p:tagLst xmlns:a="http://schemas.openxmlformats.org/drawingml/2006/main" xmlns:r="http://schemas.openxmlformats.org/officeDocument/2006/relationships" xmlns:p="http://schemas.openxmlformats.org/presentationml/2006/main">
  <p:tag name="TIMING" val="|1|88.7|1.6|50.7|68.6|164.6|2.3"/>
</p:tagLst>
</file>

<file path=ppt/tags/tag5.xml><?xml version="1.0" encoding="utf-8"?>
<p:tagLst xmlns:a="http://schemas.openxmlformats.org/drawingml/2006/main" xmlns:r="http://schemas.openxmlformats.org/officeDocument/2006/relationships" xmlns:p="http://schemas.openxmlformats.org/presentationml/2006/main">
  <p:tag name="TIMING" val="|1|88.7|1.6|50.7|68.6|164.6|2.3"/>
</p:tagLst>
</file>

<file path=ppt/tags/tag6.xml><?xml version="1.0" encoding="utf-8"?>
<p:tagLst xmlns:a="http://schemas.openxmlformats.org/drawingml/2006/main" xmlns:r="http://schemas.openxmlformats.org/officeDocument/2006/relationships" xmlns:p="http://schemas.openxmlformats.org/presentationml/2006/main">
  <p:tag name="TIMING" val="|1|88.7|1.6|50.7|68.6|164.6|2.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pter 1 Introduction to the Human Bod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spDef>
      <a:spPr>
        <a:solidFill>
          <a:srgbClr val="FFFF00">
            <a:alpha val="25000"/>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080808"/>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lnSpc>
            <a:spcPct val="120000"/>
          </a:lnSpc>
          <a:defRPr sz="2000" dirty="0" smtClean="0">
            <a:latin typeface="Sylfaen" pitchFamily="18" charset="0"/>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Chapter 1 Introduction to the Human Body</Template>
  <TotalTime>22524</TotalTime>
  <Words>5201</Words>
  <Application>Microsoft Office PowerPoint</Application>
  <PresentationFormat>On-screen Show (4:3)</PresentationFormat>
  <Paragraphs>680</Paragraphs>
  <Slides>93</Slides>
  <Notes>53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93</vt:i4>
      </vt:variant>
    </vt:vector>
  </HeadingPairs>
  <TitlesOfParts>
    <vt:vector size="103" baseType="lpstr">
      <vt:lpstr>Arial</vt:lpstr>
      <vt:lpstr>Bookman Old Style</vt:lpstr>
      <vt:lpstr>Calibri</vt:lpstr>
      <vt:lpstr>Dali</vt:lpstr>
      <vt:lpstr>Roboto</vt:lpstr>
      <vt:lpstr>Sylfaen</vt:lpstr>
      <vt:lpstr>Tahoma</vt:lpstr>
      <vt:lpstr>Times New Roman</vt:lpstr>
      <vt:lpstr>Wingdings</vt:lpstr>
      <vt:lpstr>Chapter 1 Introduction to the Human Body</vt:lpstr>
      <vt:lpstr>PowerPoint Presentation</vt:lpstr>
      <vt:lpstr>Anatomy and Physiology</vt:lpstr>
      <vt:lpstr>Anatomy and Physiology</vt:lpstr>
      <vt:lpstr>Anatomy and Physiology</vt:lpstr>
      <vt:lpstr>Subdivisions of Anatomy</vt:lpstr>
      <vt:lpstr>Subdivisions of Anatomy</vt:lpstr>
      <vt:lpstr>Subdivisions of Anatomy</vt:lpstr>
      <vt:lpstr>Subdivisions of Anatomy</vt:lpstr>
      <vt:lpstr>Subdivisions of Anatomy</vt:lpstr>
      <vt:lpstr>Subdivisions of Anatomy</vt:lpstr>
      <vt:lpstr>Clinical Connection</vt:lpstr>
      <vt:lpstr>Clinical Connection</vt:lpstr>
      <vt:lpstr>Clinical Connection</vt:lpstr>
      <vt:lpstr>Clinical Connection</vt:lpstr>
      <vt:lpstr>Clinical Connection</vt:lpstr>
      <vt:lpstr>Levels of Organization</vt:lpstr>
      <vt:lpstr>Levels of Organization</vt:lpstr>
      <vt:lpstr>Levels of Organization</vt:lpstr>
      <vt:lpstr>Levels of Organization</vt:lpstr>
      <vt:lpstr>Levels of Organization</vt:lpstr>
      <vt:lpstr>Levels of Organization</vt:lpstr>
      <vt:lpstr>Levels of Organization</vt:lpstr>
      <vt:lpstr>Essential Life Processes</vt:lpstr>
      <vt:lpstr>Essential Life Processes</vt:lpstr>
      <vt:lpstr>Essential Life Processes</vt:lpstr>
      <vt:lpstr>Homeostasis</vt:lpstr>
      <vt:lpstr>Homeostasis               Interactions Animation </vt:lpstr>
      <vt:lpstr>Homeostasis</vt:lpstr>
      <vt:lpstr>Homeostasis</vt:lpstr>
      <vt:lpstr>Homeostasis</vt:lpstr>
      <vt:lpstr>Feedback System</vt:lpstr>
      <vt:lpstr>Feedback System</vt:lpstr>
      <vt:lpstr>Feedback System</vt:lpstr>
      <vt:lpstr>Feedback System</vt:lpstr>
      <vt:lpstr>Feedback System</vt:lpstr>
      <vt:lpstr>Negative Feedback – Temperature  Interactions Animation </vt:lpstr>
      <vt:lpstr>PowerPoint Presentation</vt:lpstr>
      <vt:lpstr>Blood Pressure Regulation Interactions Animation </vt:lpstr>
      <vt:lpstr>Feedback System</vt:lpstr>
      <vt:lpstr>Positive Feedback – Labor Interactions Animation </vt:lpstr>
      <vt:lpstr>Clinical Connection</vt:lpstr>
      <vt:lpstr>Clinical Connection</vt:lpstr>
      <vt:lpstr>Organ Systems of the Body</vt:lpstr>
      <vt:lpstr>Organ Systems of the Body</vt:lpstr>
      <vt:lpstr>Organ Systems of the Body</vt:lpstr>
      <vt:lpstr>Organ Systems of the Body</vt:lpstr>
      <vt:lpstr>Organ Systems of the Body</vt:lpstr>
      <vt:lpstr>Organ Systems of the Body</vt:lpstr>
      <vt:lpstr>Organ Systems of the Body</vt:lpstr>
      <vt:lpstr>Organ Systems of the Body</vt:lpstr>
      <vt:lpstr>Organ Systems of the Body</vt:lpstr>
      <vt:lpstr>Organ Systems of the Body</vt:lpstr>
      <vt:lpstr>Organ Systems of the Body</vt:lpstr>
      <vt:lpstr>Organ Systems of the Body</vt:lpstr>
      <vt:lpstr>Anatomical Terminology</vt:lpstr>
      <vt:lpstr>Anatomical Terminology</vt:lpstr>
      <vt:lpstr>Anatomical Terminology</vt:lpstr>
      <vt:lpstr>Anatomical Terminology</vt:lpstr>
      <vt:lpstr>Anatomical Terminology</vt:lpstr>
      <vt:lpstr>Anatomical Terminology</vt:lpstr>
      <vt:lpstr>Anatomical Terminology</vt:lpstr>
      <vt:lpstr>Anatomical Terminology</vt:lpstr>
      <vt:lpstr>PowerPoint Presentation</vt:lpstr>
      <vt:lpstr>Anatomical Terminology</vt:lpstr>
      <vt:lpstr>Body Planes</vt:lpstr>
      <vt:lpstr>Body Planes</vt:lpstr>
      <vt:lpstr>Body Planes</vt:lpstr>
      <vt:lpstr>Body Planes</vt:lpstr>
      <vt:lpstr>Organ Planes</vt:lpstr>
      <vt:lpstr>Body Cavities</vt:lpstr>
      <vt:lpstr>Main Body Cavities</vt:lpstr>
      <vt:lpstr>Detailed Body Cavities</vt:lpstr>
      <vt:lpstr>Body Cavities</vt:lpstr>
      <vt:lpstr>Body Cavities</vt:lpstr>
      <vt:lpstr>Body Cavities</vt:lpstr>
      <vt:lpstr>Body Cavities</vt:lpstr>
      <vt:lpstr>Body Cavities</vt:lpstr>
      <vt:lpstr>Body Cavities</vt:lpstr>
      <vt:lpstr>Body Cavities</vt:lpstr>
      <vt:lpstr>Abdominopelvic Quadrants &amp; Regions</vt:lpstr>
      <vt:lpstr>PowerPoint Presentation</vt:lpstr>
      <vt:lpstr>Abdominopelvic Quadrants &amp; Regions</vt:lpstr>
      <vt:lpstr>Medical Imaging</vt:lpstr>
      <vt:lpstr>Medical Imaging</vt:lpstr>
      <vt:lpstr>PowerPoint Presentation</vt:lpstr>
      <vt:lpstr>Medical Imaging</vt:lpstr>
      <vt:lpstr>Medical Imaging</vt:lpstr>
      <vt:lpstr>Medical Imaging</vt:lpstr>
      <vt:lpstr>Medical Imaging</vt:lpstr>
      <vt:lpstr>Medical Imaging</vt:lpstr>
      <vt:lpstr>Medical Imaging</vt:lpstr>
      <vt:lpstr>Clinical Connection: review</vt:lpstr>
      <vt:lpstr>(Posterior) End of Chapter 1</vt:lpstr>
    </vt:vector>
  </TitlesOfParts>
  <Company>Weber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Hthsci 1110 – Module One Introduction to Body Organization/Metrics</dc:title>
  <dc:creator>Kraig Chugg</dc:creator>
  <cp:lastModifiedBy>Chris Eckart</cp:lastModifiedBy>
  <cp:revision>822</cp:revision>
  <dcterms:created xsi:type="dcterms:W3CDTF">2011-08-05T18:16:57Z</dcterms:created>
  <dcterms:modified xsi:type="dcterms:W3CDTF">2024-09-06T20:26:32Z</dcterms:modified>
</cp:coreProperties>
</file>