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Lst>
  <p:notesMasterIdLst>
    <p:notesMasterId r:id="rId78"/>
  </p:notesMasterIdLst>
  <p:sldIdLst>
    <p:sldId id="356" r:id="rId2"/>
    <p:sldId id="297" r:id="rId3"/>
    <p:sldId id="304" r:id="rId4"/>
    <p:sldId id="299" r:id="rId5"/>
    <p:sldId id="305" r:id="rId6"/>
    <p:sldId id="300" r:id="rId7"/>
    <p:sldId id="301" r:id="rId8"/>
    <p:sldId id="298" r:id="rId9"/>
    <p:sldId id="309" r:id="rId10"/>
    <p:sldId id="310" r:id="rId11"/>
    <p:sldId id="306" r:id="rId12"/>
    <p:sldId id="308" r:id="rId13"/>
    <p:sldId id="357" r:id="rId14"/>
    <p:sldId id="311" r:id="rId15"/>
    <p:sldId id="373" r:id="rId16"/>
    <p:sldId id="358" r:id="rId17"/>
    <p:sldId id="312" r:id="rId18"/>
    <p:sldId id="336" r:id="rId19"/>
    <p:sldId id="348" r:id="rId20"/>
    <p:sldId id="349" r:id="rId21"/>
    <p:sldId id="359" r:id="rId22"/>
    <p:sldId id="378" r:id="rId23"/>
    <p:sldId id="360" r:id="rId24"/>
    <p:sldId id="365" r:id="rId25"/>
    <p:sldId id="313" r:id="rId26"/>
    <p:sldId id="315" r:id="rId27"/>
    <p:sldId id="361" r:id="rId28"/>
    <p:sldId id="314" r:id="rId29"/>
    <p:sldId id="374" r:id="rId30"/>
    <p:sldId id="364" r:id="rId31"/>
    <p:sldId id="375" r:id="rId32"/>
    <p:sldId id="264" r:id="rId33"/>
    <p:sldId id="380" r:id="rId34"/>
    <p:sldId id="379" r:id="rId35"/>
    <p:sldId id="381" r:id="rId36"/>
    <p:sldId id="316" r:id="rId37"/>
    <p:sldId id="277" r:id="rId38"/>
    <p:sldId id="333" r:id="rId39"/>
    <p:sldId id="376" r:id="rId40"/>
    <p:sldId id="282" r:id="rId41"/>
    <p:sldId id="331" r:id="rId42"/>
    <p:sldId id="322" r:id="rId43"/>
    <p:sldId id="323" r:id="rId44"/>
    <p:sldId id="354" r:id="rId45"/>
    <p:sldId id="324" r:id="rId46"/>
    <p:sldId id="382" r:id="rId47"/>
    <p:sldId id="383" r:id="rId48"/>
    <p:sldId id="367" r:id="rId49"/>
    <p:sldId id="366" r:id="rId50"/>
    <p:sldId id="368" r:id="rId51"/>
    <p:sldId id="329" r:id="rId52"/>
    <p:sldId id="369" r:id="rId53"/>
    <p:sldId id="325" r:id="rId54"/>
    <p:sldId id="335" r:id="rId55"/>
    <p:sldId id="326" r:id="rId56"/>
    <p:sldId id="370" r:id="rId57"/>
    <p:sldId id="327" r:id="rId58"/>
    <p:sldId id="328" r:id="rId59"/>
    <p:sldId id="347" r:id="rId60"/>
    <p:sldId id="293" r:id="rId61"/>
    <p:sldId id="337" r:id="rId62"/>
    <p:sldId id="338" r:id="rId63"/>
    <p:sldId id="353" r:id="rId64"/>
    <p:sldId id="339" r:id="rId65"/>
    <p:sldId id="340" r:id="rId66"/>
    <p:sldId id="341" r:id="rId67"/>
    <p:sldId id="342" r:id="rId68"/>
    <p:sldId id="343" r:id="rId69"/>
    <p:sldId id="363" r:id="rId70"/>
    <p:sldId id="295" r:id="rId71"/>
    <p:sldId id="362" r:id="rId72"/>
    <p:sldId id="344" r:id="rId73"/>
    <p:sldId id="371" r:id="rId74"/>
    <p:sldId id="372" r:id="rId75"/>
    <p:sldId id="345" r:id="rId76"/>
    <p:sldId id="346" r:id="rId77"/>
  </p:sldIdLst>
  <p:sldSz cx="9144000" cy="6858000" type="screen4x3"/>
  <p:notesSz cx="9296400" cy="70104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59E"/>
    <a:srgbClr val="007FAC"/>
    <a:srgbClr val="00B400"/>
    <a:srgbClr val="DE0000"/>
    <a:srgbClr val="FA0000"/>
    <a:srgbClr val="D10A05"/>
    <a:srgbClr val="BD0905"/>
    <a:srgbClr val="3DC6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196B8A-9CE4-4A4D-AB21-554E50245D33}" v="101" dt="2024-11-19T18:24:06.2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907" autoAdjust="0"/>
  </p:normalViewPr>
  <p:slideViewPr>
    <p:cSldViewPr snapToGrid="0">
      <p:cViewPr varScale="1">
        <p:scale>
          <a:sx n="71" d="100"/>
          <a:sy n="71" d="100"/>
        </p:scale>
        <p:origin x="294" y="5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lnSpc>
                <a:spcPct val="90000"/>
              </a:lnSpc>
              <a:spcBef>
                <a:spcPct val="20000"/>
              </a:spcBef>
              <a:buClr>
                <a:schemeClr val="hlink"/>
              </a:buClr>
              <a:buSzPct val="55000"/>
              <a:buFont typeface="Wingdings" pitchFamily="2" charset="2"/>
              <a:buNone/>
              <a:defRPr sz="1200"/>
            </a:lvl1pPr>
          </a:lstStyle>
          <a:p>
            <a:pPr>
              <a:defRPr/>
            </a:pPr>
            <a:endParaRPr lang="en-US"/>
          </a:p>
        </p:txBody>
      </p:sp>
      <p:sp>
        <p:nvSpPr>
          <p:cNvPr id="3" name="Date Placeholder 2"/>
          <p:cNvSpPr>
            <a:spLocks noGrp="1"/>
          </p:cNvSpPr>
          <p:nvPr>
            <p:ph type="dt" idx="1"/>
          </p:nvPr>
        </p:nvSpPr>
        <p:spPr>
          <a:xfrm>
            <a:off x="5266347" y="0"/>
            <a:ext cx="4028440" cy="350520"/>
          </a:xfrm>
          <a:prstGeom prst="rect">
            <a:avLst/>
          </a:prstGeom>
        </p:spPr>
        <p:txBody>
          <a:bodyPr vert="horz" lIns="93177" tIns="46589" rIns="93177" bIns="46589" rtlCol="0"/>
          <a:lstStyle>
            <a:lvl1pPr algn="r">
              <a:lnSpc>
                <a:spcPct val="90000"/>
              </a:lnSpc>
              <a:spcBef>
                <a:spcPct val="20000"/>
              </a:spcBef>
              <a:buClr>
                <a:schemeClr val="hlink"/>
              </a:buClr>
              <a:buSzPct val="55000"/>
              <a:buFont typeface="Wingdings" pitchFamily="2" charset="2"/>
              <a:buNone/>
              <a:defRPr sz="1200" smtClean="0"/>
            </a:lvl1pPr>
          </a:lstStyle>
          <a:p>
            <a:pPr>
              <a:defRPr/>
            </a:pPr>
            <a:fld id="{E81A4C4C-C30B-4B75-A6DC-EA692DA29DED}" type="datetimeFigureOut">
              <a:rPr lang="en-US"/>
              <a:pPr>
                <a:defRPr/>
              </a:pPr>
              <a:t>11/15/2024</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658258"/>
            <a:ext cx="4028440" cy="350520"/>
          </a:xfrm>
          <a:prstGeom prst="rect">
            <a:avLst/>
          </a:prstGeom>
        </p:spPr>
        <p:txBody>
          <a:bodyPr vert="horz" lIns="93177" tIns="46589" rIns="93177" bIns="46589" rtlCol="0" anchor="b"/>
          <a:lstStyle>
            <a:lvl1pPr algn="l">
              <a:lnSpc>
                <a:spcPct val="90000"/>
              </a:lnSpc>
              <a:spcBef>
                <a:spcPct val="20000"/>
              </a:spcBef>
              <a:buClr>
                <a:schemeClr val="hlink"/>
              </a:buClr>
              <a:buSzPct val="55000"/>
              <a:buFont typeface="Wingdings" pitchFamily="2" charset="2"/>
              <a:buNone/>
              <a:defRPr sz="1200"/>
            </a:lvl1pPr>
          </a:lstStyle>
          <a:p>
            <a:pPr>
              <a:defRPr/>
            </a:pPr>
            <a:endParaRPr lang="en-US"/>
          </a:p>
        </p:txBody>
      </p:sp>
      <p:sp>
        <p:nvSpPr>
          <p:cNvPr id="7" name="Slide Number Placeholder 6"/>
          <p:cNvSpPr>
            <a:spLocks noGrp="1"/>
          </p:cNvSpPr>
          <p:nvPr>
            <p:ph type="sldNum" sz="quarter" idx="5"/>
          </p:nvPr>
        </p:nvSpPr>
        <p:spPr>
          <a:xfrm>
            <a:off x="5266347" y="6658258"/>
            <a:ext cx="4028440" cy="350520"/>
          </a:xfrm>
          <a:prstGeom prst="rect">
            <a:avLst/>
          </a:prstGeom>
        </p:spPr>
        <p:txBody>
          <a:bodyPr vert="horz" lIns="93177" tIns="46589" rIns="93177" bIns="46589" rtlCol="0" anchor="b"/>
          <a:lstStyle>
            <a:lvl1pPr algn="r">
              <a:lnSpc>
                <a:spcPct val="90000"/>
              </a:lnSpc>
              <a:spcBef>
                <a:spcPct val="20000"/>
              </a:spcBef>
              <a:buClr>
                <a:schemeClr val="hlink"/>
              </a:buClr>
              <a:buSzPct val="55000"/>
              <a:buFont typeface="Wingdings" pitchFamily="2" charset="2"/>
              <a:buNone/>
              <a:defRPr sz="1200" smtClean="0"/>
            </a:lvl1pPr>
          </a:lstStyle>
          <a:p>
            <a:pPr>
              <a:defRPr/>
            </a:pPr>
            <a:fld id="{3E8EBD24-4864-4367-A971-A1255926ACB4}" type="slidenum">
              <a:rPr lang="en-US"/>
              <a:pPr>
                <a:defRPr/>
              </a:pPr>
              <a:t>‹#›</a:t>
            </a:fld>
            <a:endParaRPr lang="en-US"/>
          </a:p>
        </p:txBody>
      </p:sp>
    </p:spTree>
    <p:extLst>
      <p:ext uri="{BB962C8B-B14F-4D97-AF65-F5344CB8AC3E}">
        <p14:creationId xmlns:p14="http://schemas.microsoft.com/office/powerpoint/2010/main" val="186088313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83972" name="Slide Number Placeholder 3"/>
          <p:cNvSpPr>
            <a:spLocks noGrp="1"/>
          </p:cNvSpPr>
          <p:nvPr>
            <p:ph type="sldNum" sz="quarter" idx="5"/>
          </p:nvPr>
        </p:nvSpPr>
        <p:spPr bwMode="auto">
          <a:noFill/>
          <a:ln>
            <a:miter lim="800000"/>
            <a:headEnd/>
            <a:tailEnd/>
          </a:ln>
        </p:spPr>
        <p:txBody>
          <a:bodyPr/>
          <a:lstStyle/>
          <a:p>
            <a:pPr>
              <a:spcBef>
                <a:spcPct val="0"/>
              </a:spcBef>
            </a:pPr>
            <a:fld id="{58A60429-5532-4AB8-9E7D-EE2AB095380F}" type="slidenum">
              <a:rPr lang="en-US" sz="1100">
                <a:solidFill>
                  <a:srgbClr val="000000"/>
                </a:solidFill>
              </a:rPr>
              <a:pPr>
                <a:spcBef>
                  <a:spcPct val="0"/>
                </a:spcBef>
              </a:pPr>
              <a:t>1</a:t>
            </a:fld>
            <a:endParaRPr lang="en-US" sz="11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97931C3-8213-4009-8917-66DD67A76B1E}" type="slidenum">
              <a:rPr lang="en-US"/>
              <a:pPr/>
              <a:t>11</a:t>
            </a:fld>
            <a:endParaRPr lang="en-US"/>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5E8F830-5740-4B6A-B003-DCD39950A395}" type="slidenum">
              <a:rPr lang="en-US"/>
              <a:pPr/>
              <a:t>12</a:t>
            </a:fld>
            <a:endParaRPr lang="en-US"/>
          </a:p>
        </p:txBody>
      </p:sp>
      <p:sp>
        <p:nvSpPr>
          <p:cNvPr id="276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0A52AE1-E73D-4816-9F7E-21483E617A6D}" type="slidenum">
              <a:rPr lang="en-US"/>
              <a:pPr/>
              <a:t>14</a:t>
            </a:fld>
            <a:endParaRPr lang="en-US"/>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6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2072DA4-FBA6-4800-AAB5-99EC91F9D718}" type="slidenum">
              <a:rPr lang="en-US"/>
              <a:pPr/>
              <a:t>17</a:t>
            </a:fld>
            <a:endParaRPr lang="en-US"/>
          </a:p>
        </p:txBody>
      </p:sp>
      <p:sp>
        <p:nvSpPr>
          <p:cNvPr id="317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7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92867E8-A41F-4D20-8C22-EF29463C55DE}" type="slidenum">
              <a:rPr lang="en-US"/>
              <a:pPr/>
              <a:t>18</a:t>
            </a:fld>
            <a:endParaRPr lang="en-US"/>
          </a:p>
        </p:txBody>
      </p:sp>
      <p:sp>
        <p:nvSpPr>
          <p:cNvPr id="337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7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Melanin is a class of compounds found in plants and animals where it serves predominantly as a pigment. The class of pigments are derivatives of the amino acid tyrosine.  The most common form of biological melanin is eumelanin, a brown-black polymer of dihydroxyindole carboxylic acid, and their reduced forms. Another common form of melanin is pheomelanin, a red-brown polymer of benzothiazine units largely responsible for red hair and freckles</a:t>
            </a:r>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AD4864-A13A-4DE5-89B1-1D814AB54575}" type="slidenum">
              <a:rPr lang="en-US"/>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CDC8895-1EAC-4A7E-922B-1123BED11193}" type="slidenum">
              <a:rPr lang="en-US"/>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B38D8F0-BACE-4B65-8819-5401B6B9E750}" type="slidenum">
              <a:rPr lang="en-US"/>
              <a:pPr/>
              <a:t>25</a:t>
            </a:fld>
            <a:endParaRPr lang="en-US"/>
          </a:p>
        </p:txBody>
      </p:sp>
      <p:sp>
        <p:nvSpPr>
          <p:cNvPr id="440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E9A434C-CE31-48AB-B56E-CA9CB2E6CDA2}" type="slidenum">
              <a:rPr lang="en-US"/>
              <a:pPr/>
              <a:t>26</a:t>
            </a:fld>
            <a:endParaRPr lang="en-US"/>
          </a:p>
        </p:txBody>
      </p:sp>
      <p:sp>
        <p:nvSpPr>
          <p:cNvPr id="460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09E455D-89D5-4CE8-9052-A19EDC23CF8D}" type="slidenum">
              <a:rPr lang="en-US"/>
              <a:pPr/>
              <a:t>28</a:t>
            </a:fld>
            <a:endParaRPr lang="en-US"/>
          </a:p>
        </p:txBody>
      </p:sp>
      <p:sp>
        <p:nvSpPr>
          <p:cNvPr id="481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Dermatoglyphics - the study of the pattern of epidermal ridges</a:t>
            </a:r>
          </a:p>
          <a:p>
            <a:pPr>
              <a:spcBef>
                <a:spcPct val="0"/>
              </a:spcBef>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5376C8C-88DA-4D2E-BA10-7B1D443E2A27}" type="slidenum">
              <a:rPr lang="en-US"/>
              <a:pPr/>
              <a:t>2</a:t>
            </a:fld>
            <a:endParaRPr lang="en-US"/>
          </a:p>
        </p:txBody>
      </p:sp>
      <p:sp>
        <p:nvSpPr>
          <p:cNvPr id="81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09E455D-89D5-4CE8-9052-A19EDC23CF8D}" type="slidenum">
              <a:rPr lang="en-US"/>
              <a:pPr/>
              <a:t>29</a:t>
            </a:fld>
            <a:endParaRPr lang="en-US"/>
          </a:p>
        </p:txBody>
      </p:sp>
      <p:sp>
        <p:nvSpPr>
          <p:cNvPr id="481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Dermatoglyphics - the study of the pattern of epidermal ridges</a:t>
            </a:r>
          </a:p>
          <a:p>
            <a:pPr>
              <a:spcBef>
                <a:spcPct val="0"/>
              </a:spcBef>
            </a:pP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83972" name="Slide Number Placeholder 3"/>
          <p:cNvSpPr>
            <a:spLocks noGrp="1"/>
          </p:cNvSpPr>
          <p:nvPr>
            <p:ph type="sldNum" sz="quarter" idx="5"/>
          </p:nvPr>
        </p:nvSpPr>
        <p:spPr bwMode="auto">
          <a:noFill/>
          <a:ln>
            <a:miter lim="800000"/>
            <a:headEnd/>
            <a:tailEnd/>
          </a:ln>
        </p:spPr>
        <p:txBody>
          <a:bodyPr/>
          <a:lstStyle/>
          <a:p>
            <a:pPr>
              <a:spcBef>
                <a:spcPct val="0"/>
              </a:spcBef>
            </a:pPr>
            <a:fld id="{58A60429-5532-4AB8-9E7D-EE2AB095380F}" type="slidenum">
              <a:rPr lang="en-US" sz="1100">
                <a:solidFill>
                  <a:srgbClr val="000000"/>
                </a:solidFill>
              </a:rPr>
              <a:pPr>
                <a:spcBef>
                  <a:spcPct val="0"/>
                </a:spcBef>
              </a:pPr>
              <a:t>30</a:t>
            </a:fld>
            <a:endParaRPr lang="en-US" sz="110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83972" name="Slide Number Placeholder 3"/>
          <p:cNvSpPr>
            <a:spLocks noGrp="1"/>
          </p:cNvSpPr>
          <p:nvPr>
            <p:ph type="sldNum" sz="quarter" idx="5"/>
          </p:nvPr>
        </p:nvSpPr>
        <p:spPr bwMode="auto">
          <a:noFill/>
          <a:ln>
            <a:miter lim="800000"/>
            <a:headEnd/>
            <a:tailEnd/>
          </a:ln>
        </p:spPr>
        <p:txBody>
          <a:bodyPr/>
          <a:lstStyle/>
          <a:p>
            <a:pPr>
              <a:spcBef>
                <a:spcPct val="0"/>
              </a:spcBef>
            </a:pPr>
            <a:fld id="{58A60429-5532-4AB8-9E7D-EE2AB095380F}" type="slidenum">
              <a:rPr lang="en-US" sz="1100">
                <a:solidFill>
                  <a:srgbClr val="000000"/>
                </a:solidFill>
              </a:rPr>
              <a:pPr>
                <a:spcBef>
                  <a:spcPct val="0"/>
                </a:spcBef>
              </a:pPr>
              <a:t>31</a:t>
            </a:fld>
            <a:endParaRPr lang="en-US" sz="11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9D844EB-5459-47A2-827C-D06A5A301D76}" type="slidenum">
              <a:rPr lang="en-US"/>
              <a:pPr/>
              <a:t>32</a:t>
            </a:fld>
            <a:endParaRPr lang="en-US"/>
          </a:p>
        </p:txBody>
      </p:sp>
      <p:sp>
        <p:nvSpPr>
          <p:cNvPr id="501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05_01a</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721F914-6944-4798-B55C-D3B0C68B93B1}" type="slidenum">
              <a:rPr lang="en-US"/>
              <a:pPr/>
              <a:t>36</a:t>
            </a:fld>
            <a:endParaRPr lang="en-US"/>
          </a:p>
        </p:txBody>
      </p:sp>
      <p:sp>
        <p:nvSpPr>
          <p:cNvPr id="522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A9EA3C9-FFB1-49B6-AC41-C776830B8F31}" type="slidenum">
              <a:rPr lang="en-US"/>
              <a:pPr/>
              <a:t>37</a:t>
            </a:fld>
            <a:endParaRPr lang="en-US"/>
          </a:p>
        </p:txBody>
      </p:sp>
      <p:sp>
        <p:nvSpPr>
          <p:cNvPr id="542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05_01a</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1CCDFD8-9BA6-4CF1-BC99-2EE82047106B}" type="slidenum">
              <a:rPr lang="en-US"/>
              <a:pPr/>
              <a:t>38</a:t>
            </a:fld>
            <a:endParaRPr lang="en-US"/>
          </a:p>
        </p:txBody>
      </p:sp>
      <p:sp>
        <p:nvSpPr>
          <p:cNvPr id="573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05_01a</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4AA3169-E71C-4634-9921-C2481BD342B2}" type="slidenum">
              <a:rPr lang="en-US"/>
              <a:pPr/>
              <a:t>40</a:t>
            </a:fld>
            <a:endParaRPr lang="en-US"/>
          </a:p>
        </p:txBody>
      </p:sp>
      <p:sp>
        <p:nvSpPr>
          <p:cNvPr id="593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93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64F3B86-2AC4-4374-BB1C-BBAE65682CF3}" type="slidenum">
              <a:rPr lang="en-US"/>
              <a:pPr/>
              <a:t>42</a:t>
            </a:fld>
            <a:endParaRPr lang="en-US"/>
          </a:p>
        </p:txBody>
      </p:sp>
      <p:sp>
        <p:nvSpPr>
          <p:cNvPr id="624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2C9DB97-D5AC-46FF-A858-0BB37B105689}" type="slidenum">
              <a:rPr lang="en-US"/>
              <a:pPr/>
              <a:t>43</a:t>
            </a:fld>
            <a:endParaRPr lang="en-US"/>
          </a:p>
        </p:txBody>
      </p:sp>
      <p:sp>
        <p:nvSpPr>
          <p:cNvPr id="645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C02DDE5-2C8A-47F8-A2B8-A1E77390C7BE}" type="slidenum">
              <a:rPr lang="en-US"/>
              <a:pPr/>
              <a:t>3</a:t>
            </a:fld>
            <a:endParaRPr lang="en-US"/>
          </a:p>
        </p:txBody>
      </p:sp>
      <p:sp>
        <p:nvSpPr>
          <p:cNvPr id="102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7271ECA-686A-458D-BB39-47D57109E5F1}" type="slidenum">
              <a:rPr lang="en-US"/>
              <a:pPr/>
              <a:t>44</a:t>
            </a:fld>
            <a:endParaRPr lang="en-US"/>
          </a:p>
        </p:txBody>
      </p:sp>
      <p:sp>
        <p:nvSpPr>
          <p:cNvPr id="665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DCFDCF2-2931-42E5-A6E8-1F3FB8F07046}" type="slidenum">
              <a:rPr lang="en-US"/>
              <a:pPr/>
              <a:t>45</a:t>
            </a:fld>
            <a:endParaRPr lang="en-US"/>
          </a:p>
        </p:txBody>
      </p:sp>
      <p:sp>
        <p:nvSpPr>
          <p:cNvPr id="686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DCFDCF2-2931-42E5-A6E8-1F3FB8F07046}" type="slidenum">
              <a:rPr lang="en-US"/>
              <a:pPr/>
              <a:t>46</a:t>
            </a:fld>
            <a:endParaRPr lang="en-US"/>
          </a:p>
        </p:txBody>
      </p:sp>
      <p:sp>
        <p:nvSpPr>
          <p:cNvPr id="686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DCFDCF2-2931-42E5-A6E8-1F3FB8F07046}" type="slidenum">
              <a:rPr lang="en-US"/>
              <a:pPr/>
              <a:t>47</a:t>
            </a:fld>
            <a:endParaRPr lang="en-US"/>
          </a:p>
        </p:txBody>
      </p:sp>
      <p:sp>
        <p:nvSpPr>
          <p:cNvPr id="686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7F28867-6ADF-4AC7-AD12-349B6A8615A0}" type="slidenum">
              <a:rPr lang="en-US"/>
              <a:pPr/>
              <a:t>51</a:t>
            </a:fld>
            <a:endParaRPr lang="en-US"/>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EA1FFB5-B43A-4638-841D-78167C387488}" type="slidenum">
              <a:rPr lang="en-US"/>
              <a:pPr/>
              <a:t>53</a:t>
            </a:fld>
            <a:endParaRPr lang="en-US"/>
          </a:p>
        </p:txBody>
      </p:sp>
      <p:sp>
        <p:nvSpPr>
          <p:cNvPr id="727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a:t>Apocrine sweat glands</a:t>
            </a:r>
            <a:r>
              <a:rPr lang="en-US"/>
              <a:t> were once thought to release their secretions in an apocrine manner (see page 122 and Figure 4.5b on page 123)—by pinching off a portion of the cell. We now know, however, that their secretion is via exocytosis, which is characteristic of merocrine glands (see Figure 4.5a on page 123). Nevertheless, the term </a:t>
            </a:r>
            <a:r>
              <a:rPr lang="en-US" i="1"/>
              <a:t>apocrine</a:t>
            </a:r>
            <a:r>
              <a:rPr lang="en-US"/>
              <a:t> is still used. </a:t>
            </a:r>
          </a:p>
          <a:p>
            <a:pPr>
              <a:spcBef>
                <a:spcPct val="0"/>
              </a:spcBef>
            </a:pP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400EDB4-217E-4BA1-8DAA-A4A3077D7432}" type="slidenum">
              <a:rPr lang="en-US"/>
              <a:pPr/>
              <a:t>54</a:t>
            </a:fld>
            <a:endParaRPr lang="en-US"/>
          </a:p>
        </p:txBody>
      </p:sp>
      <p:sp>
        <p:nvSpPr>
          <p:cNvPr id="747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D8C28C9-E749-410E-BD41-292E17F3DB5A}" type="slidenum">
              <a:rPr lang="en-US"/>
              <a:pPr/>
              <a:t>55</a:t>
            </a:fld>
            <a:endParaRPr lang="en-US"/>
          </a:p>
        </p:txBody>
      </p:sp>
      <p:sp>
        <p:nvSpPr>
          <p:cNvPr id="768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68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E50A129-051F-4C1F-B55B-5FEEC71C9681}" type="slidenum">
              <a:rPr lang="en-US"/>
              <a:pPr/>
              <a:t>57</a:t>
            </a:fld>
            <a:endParaRPr lang="en-US"/>
          </a:p>
        </p:txBody>
      </p:sp>
      <p:sp>
        <p:nvSpPr>
          <p:cNvPr id="788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3936ACC-6011-4CA0-86AC-BFBA6CE6E6B8}" type="slidenum">
              <a:rPr lang="en-US"/>
              <a:pPr/>
              <a:t>58</a:t>
            </a:fld>
            <a:endParaRPr lang="en-US"/>
          </a:p>
        </p:txBody>
      </p:sp>
      <p:sp>
        <p:nvSpPr>
          <p:cNvPr id="808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8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E026ADF-D798-4BEF-88DE-ABD43F7F03ED}" type="slidenum">
              <a:rPr lang="en-US"/>
              <a:pPr/>
              <a:t>4</a:t>
            </a:fld>
            <a:endParaRPr lang="en-US"/>
          </a:p>
        </p:txBody>
      </p:sp>
      <p:sp>
        <p:nvSpPr>
          <p:cNvPr id="122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22D1F3E-7BEC-4AB7-A5F5-E8EE572ABDF9}" type="slidenum">
              <a:rPr lang="en-US"/>
              <a:pPr/>
              <a:t>60</a:t>
            </a:fld>
            <a:endParaRPr lang="en-US"/>
          </a:p>
        </p:txBody>
      </p:sp>
      <p:sp>
        <p:nvSpPr>
          <p:cNvPr id="839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4F727AF-2980-4938-8A4C-70D261C86716}" type="slidenum">
              <a:rPr lang="en-US"/>
              <a:pPr/>
              <a:t>61</a:t>
            </a:fld>
            <a:endParaRPr lang="en-US"/>
          </a:p>
        </p:txBody>
      </p:sp>
      <p:sp>
        <p:nvSpPr>
          <p:cNvPr id="860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613A621-C86D-4B4F-B82C-C19479A554F6}" type="slidenum">
              <a:rPr lang="en-US"/>
              <a:pPr/>
              <a:t>62</a:t>
            </a:fld>
            <a:endParaRPr lang="en-US"/>
          </a:p>
        </p:txBody>
      </p:sp>
      <p:sp>
        <p:nvSpPr>
          <p:cNvPr id="880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EA6D12E-B2E9-45A8-AD9C-1FB0DF1632E2}" type="slidenum">
              <a:rPr lang="en-US"/>
              <a:pPr/>
              <a:t>63</a:t>
            </a:fld>
            <a:endParaRPr lang="en-US"/>
          </a:p>
        </p:txBody>
      </p:sp>
      <p:sp>
        <p:nvSpPr>
          <p:cNvPr id="901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6B2FEAC-653E-4476-B497-E57D0D8FE7F3}" type="slidenum">
              <a:rPr lang="en-US"/>
              <a:pPr/>
              <a:t>64</a:t>
            </a:fld>
            <a:endParaRPr lang="en-US"/>
          </a:p>
        </p:txBody>
      </p:sp>
      <p:sp>
        <p:nvSpPr>
          <p:cNvPr id="921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BA23FB1-7407-4C48-9600-37D09D755C15}" type="slidenum">
              <a:rPr lang="en-US"/>
              <a:pPr/>
              <a:t>65</a:t>
            </a:fld>
            <a:endParaRPr lang="en-US"/>
          </a:p>
        </p:txBody>
      </p:sp>
      <p:sp>
        <p:nvSpPr>
          <p:cNvPr id="942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55C545B-E25F-4023-8B97-18BB7DC6CD87}" type="slidenum">
              <a:rPr lang="en-US"/>
              <a:pPr/>
              <a:t>66</a:t>
            </a:fld>
            <a:endParaRPr lang="en-US"/>
          </a:p>
        </p:txBody>
      </p:sp>
      <p:sp>
        <p:nvSpPr>
          <p:cNvPr id="96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2CF03CA-5E3E-4A58-8931-DA05C51BE135}" type="slidenum">
              <a:rPr lang="en-US"/>
              <a:pPr/>
              <a:t>67</a:t>
            </a:fld>
            <a:endParaRPr lang="en-US"/>
          </a:p>
        </p:txBody>
      </p:sp>
      <p:sp>
        <p:nvSpPr>
          <p:cNvPr id="983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3D36EF9-8BBA-4D03-9583-C98124021EF8}" type="slidenum">
              <a:rPr lang="en-US"/>
              <a:pPr/>
              <a:t>68</a:t>
            </a:fld>
            <a:endParaRPr lang="en-US"/>
          </a:p>
        </p:txBody>
      </p:sp>
      <p:sp>
        <p:nvSpPr>
          <p:cNvPr id="1003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83972" name="Slide Number Placeholder 3"/>
          <p:cNvSpPr>
            <a:spLocks noGrp="1"/>
          </p:cNvSpPr>
          <p:nvPr>
            <p:ph type="sldNum" sz="quarter" idx="5"/>
          </p:nvPr>
        </p:nvSpPr>
        <p:spPr bwMode="auto">
          <a:noFill/>
          <a:ln>
            <a:miter lim="800000"/>
            <a:headEnd/>
            <a:tailEnd/>
          </a:ln>
        </p:spPr>
        <p:txBody>
          <a:bodyPr/>
          <a:lstStyle/>
          <a:p>
            <a:pPr>
              <a:spcBef>
                <a:spcPct val="0"/>
              </a:spcBef>
            </a:pPr>
            <a:fld id="{58A60429-5532-4AB8-9E7D-EE2AB095380F}" type="slidenum">
              <a:rPr lang="en-US" sz="1100">
                <a:solidFill>
                  <a:srgbClr val="000000"/>
                </a:solidFill>
              </a:rPr>
              <a:pPr>
                <a:spcBef>
                  <a:spcPct val="0"/>
                </a:spcBef>
              </a:pPr>
              <a:t>69</a:t>
            </a:fld>
            <a:endParaRPr lang="en-US" sz="11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7A1A3DB-ED99-471F-9F37-DA0B8B64B09B}" type="slidenum">
              <a:rPr lang="en-US"/>
              <a:pPr/>
              <a:t>5</a:t>
            </a:fld>
            <a:endParaRPr lang="en-US"/>
          </a:p>
        </p:txBody>
      </p:sp>
      <p:sp>
        <p:nvSpPr>
          <p:cNvPr id="143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3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15C31EB-CFBA-4D31-850E-8EA5144367C7}" type="slidenum">
              <a:rPr lang="en-US"/>
              <a:pPr/>
              <a:t>70</a:t>
            </a:fld>
            <a:endParaRPr lang="en-US"/>
          </a:p>
        </p:txBody>
      </p:sp>
      <p:sp>
        <p:nvSpPr>
          <p:cNvPr id="1044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44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05_10</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15C31EB-CFBA-4D31-850E-8EA5144367C7}" type="slidenum">
              <a:rPr lang="en-US"/>
              <a:pPr/>
              <a:t>71</a:t>
            </a:fld>
            <a:endParaRPr lang="en-US"/>
          </a:p>
        </p:txBody>
      </p:sp>
      <p:sp>
        <p:nvSpPr>
          <p:cNvPr id="1044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44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05_10</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C1D21D3-C5BD-437C-AF9F-B236000FA82B}" type="slidenum">
              <a:rPr lang="en-US"/>
              <a:pPr/>
              <a:t>72</a:t>
            </a:fld>
            <a:endParaRPr lang="en-US"/>
          </a:p>
        </p:txBody>
      </p:sp>
      <p:sp>
        <p:nvSpPr>
          <p:cNvPr id="1024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C1520A1-E1A4-4695-B379-8E354FDB281B}" type="slidenum">
              <a:rPr lang="en-US"/>
              <a:pPr/>
              <a:t>6</a:t>
            </a:fld>
            <a:endParaRPr lang="en-US"/>
          </a:p>
        </p:txBody>
      </p:sp>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4158ABB-1CBD-4845-ACDF-6854B71E6804}" type="slidenum">
              <a:rPr lang="en-US"/>
              <a:pPr/>
              <a:t>8</a:t>
            </a:fld>
            <a:endParaRPr lang="en-US"/>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8EDA9CD-33BA-4BC2-AD39-61F0E5D0B06D}" type="slidenum">
              <a:rPr lang="en-US"/>
              <a:pPr/>
              <a:t>9</a:t>
            </a:fld>
            <a:endParaRPr lang="en-US"/>
          </a:p>
        </p:txBody>
      </p:sp>
      <p:sp>
        <p:nvSpPr>
          <p:cNvPr id="215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8274A41-6F16-4175-8A6A-4DA52470D622}" type="slidenum">
              <a:rPr lang="en-US"/>
              <a:pPr/>
              <a:t>10</a:t>
            </a:fld>
            <a:endParaRPr lang="en-US"/>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990600"/>
            <a:ext cx="9144000" cy="1447799"/>
          </a:xfrm>
        </p:spPr>
        <p:txBody>
          <a:bodyPr anchorCtr="0"/>
          <a:lstStyle>
            <a:lvl1pPr>
              <a:defRPr sz="4800">
                <a:ln>
                  <a:noFill/>
                </a:ln>
                <a:solidFill>
                  <a:srgbClr val="FF0000"/>
                </a:solidFill>
              </a:defRPr>
            </a:lvl1pPr>
          </a:lstStyle>
          <a:p>
            <a:r>
              <a:rPr lang="en-US" dirty="0"/>
              <a:t>Click to edit Master title style</a:t>
            </a:r>
          </a:p>
        </p:txBody>
      </p:sp>
      <p:sp>
        <p:nvSpPr>
          <p:cNvPr id="3" name="Subtitle 2"/>
          <p:cNvSpPr>
            <a:spLocks noGrp="1"/>
          </p:cNvSpPr>
          <p:nvPr>
            <p:ph type="subTitle" idx="1"/>
          </p:nvPr>
        </p:nvSpPr>
        <p:spPr>
          <a:xfrm>
            <a:off x="0" y="2819400"/>
            <a:ext cx="9144000" cy="1066800"/>
          </a:xfrm>
        </p:spPr>
        <p:txBody>
          <a:bodyPr>
            <a:noAutofit/>
          </a:bodyPr>
          <a:lstStyle>
            <a:lvl1pPr marL="0" indent="0" algn="ctr">
              <a:buNone/>
              <a:defRPr sz="4000">
                <a:solidFill>
                  <a:srgbClr val="000000"/>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defTabSz="914400" rtl="0" eaLnBrk="1" latinLnBrk="0" hangingPunct="1">
              <a:spcBef>
                <a:spcPct val="0"/>
              </a:spcBef>
              <a:buNone/>
              <a:defRPr lang="en-US" sz="3900" kern="1200" cap="none" spc="-100" baseline="0" dirty="0">
                <a:ln>
                  <a:noFill/>
                </a:ln>
                <a:solidFill>
                  <a:srgbClr val="FF0000"/>
                </a:solidFill>
                <a:effectLst/>
                <a:latin typeface="Bookman Old Style" pitchFamily="18" charset="0"/>
                <a:ea typeface="+mj-ea"/>
                <a:cs typeface="+mj-cs"/>
              </a:defRPr>
            </a:lvl1p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63975"/>
            <a:ext cx="9144000" cy="990600"/>
          </a:xfrm>
        </p:spPr>
        <p:txBody>
          <a:bodyPr/>
          <a:lstStyle>
            <a:lvl1pPr algn="ctr" defTabSz="914400" rtl="0" eaLnBrk="1" latinLnBrk="0" hangingPunct="1">
              <a:spcBef>
                <a:spcPct val="0"/>
              </a:spcBef>
              <a:buNone/>
              <a:defRPr lang="en-US" sz="3900" kern="1200" cap="none" spc="-100" baseline="0" dirty="0">
                <a:ln>
                  <a:noFill/>
                </a:ln>
                <a:solidFill>
                  <a:srgbClr val="FF0000"/>
                </a:solidFill>
                <a:effectLst/>
                <a:latin typeface="Bookman Old Style" pitchFamily="18" charset="0"/>
                <a:ea typeface="+mj-ea"/>
                <a:cs typeface="+mj-cs"/>
              </a:defRPr>
            </a:lvl1pPr>
          </a:lstStyle>
          <a:p>
            <a:r>
              <a:rPr lang="en-US" dirty="0"/>
              <a:t>Click to edit Master title style</a:t>
            </a:r>
          </a:p>
        </p:txBody>
      </p:sp>
      <p:sp>
        <p:nvSpPr>
          <p:cNvPr id="3" name="Content Placeholder 2"/>
          <p:cNvSpPr>
            <a:spLocks noGrp="1"/>
          </p:cNvSpPr>
          <p:nvPr>
            <p:ph idx="1"/>
          </p:nvPr>
        </p:nvSpPr>
        <p:spPr>
          <a:xfrm>
            <a:off x="463950" y="902825"/>
            <a:ext cx="8451450" cy="5634951"/>
          </a:xfrm>
        </p:spPr>
        <p:txBody>
          <a:bodyPr>
            <a:normAutofit/>
          </a:bodyPr>
          <a:lstStyle>
            <a:lvl1pPr marL="288925" indent="-288925" algn="l" defTabSz="914400" rtl="0" eaLnBrk="1" latinLnBrk="0" hangingPunct="1">
              <a:lnSpc>
                <a:spcPct val="165000"/>
              </a:lnSpc>
              <a:spcBef>
                <a:spcPts val="0"/>
              </a:spcBef>
              <a:buClr>
                <a:srgbClr val="00B400"/>
              </a:buClr>
              <a:buSzPct val="70000"/>
              <a:buFont typeface="Wingdings" pitchFamily="2" charset="2"/>
              <a:buChar char="v"/>
              <a:defRPr lang="en-US" sz="2600" kern="1200" dirty="0" smtClean="0">
                <a:solidFill>
                  <a:srgbClr val="000000"/>
                </a:solidFill>
                <a:latin typeface="Sylfaen" pitchFamily="18" charset="0"/>
                <a:ea typeface="+mn-ea"/>
                <a:cs typeface="+mn-cs"/>
              </a:defRPr>
            </a:lvl1pPr>
            <a:lvl2pPr marL="625475" indent="-336550" algn="l" defTabSz="914400" rtl="0" eaLnBrk="1" latinLnBrk="0" hangingPunct="1">
              <a:lnSpc>
                <a:spcPct val="165000"/>
              </a:lnSpc>
              <a:spcBef>
                <a:spcPts val="0"/>
              </a:spcBef>
              <a:buClr>
                <a:srgbClr val="00759E"/>
              </a:buClr>
              <a:buSzPct val="90000"/>
              <a:buFont typeface="Wingdings" pitchFamily="2" charset="2"/>
              <a:buChar char="§"/>
              <a:defRPr lang="en-US" sz="2600" kern="1200" dirty="0" smtClean="0">
                <a:solidFill>
                  <a:srgbClr val="000000"/>
                </a:solidFill>
                <a:latin typeface="Sylfaen" pitchFamily="18" charset="0"/>
                <a:ea typeface="+mn-ea"/>
                <a:cs typeface="+mn-cs"/>
              </a:defRPr>
            </a:lvl2pPr>
            <a:lvl3pPr marL="914400" indent="-288925" algn="l" defTabSz="914400" rtl="0" eaLnBrk="1" latinLnBrk="0" hangingPunct="1">
              <a:lnSpc>
                <a:spcPct val="165000"/>
              </a:lnSpc>
              <a:spcBef>
                <a:spcPts val="0"/>
              </a:spcBef>
              <a:buClr>
                <a:srgbClr val="DE0000"/>
              </a:buClr>
              <a:buSzPct val="85000"/>
              <a:buFont typeface="Arial" pitchFamily="34" charset="0"/>
              <a:buChar char="•"/>
              <a:defRPr lang="en-US" sz="2600" kern="1200" dirty="0" smtClean="0">
                <a:solidFill>
                  <a:srgbClr val="000000"/>
                </a:solidFill>
                <a:latin typeface="Sylfaen" pitchFamily="18" charset="0"/>
                <a:ea typeface="+mn-ea"/>
                <a:cs typeface="+mn-cs"/>
              </a:defRPr>
            </a:lvl3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3000">
              <a:srgbClr val="EEEFF2"/>
            </a:gs>
            <a:gs pos="75000">
              <a:schemeClr val="bg1">
                <a:shade val="100000"/>
                <a:satMod val="115000"/>
              </a:schemeClr>
            </a:gs>
            <a:gs pos="75000">
              <a:schemeClr val="bg1">
                <a:shade val="100000"/>
                <a:satMod val="115000"/>
                <a:alpha val="91000"/>
              </a:schemeClr>
            </a:gs>
            <a:gs pos="100000">
              <a:schemeClr val="bg1">
                <a:shade val="70000"/>
                <a:satMod val="130000"/>
              </a:schemeClr>
            </a:gs>
          </a:gsLst>
          <a:lin ang="165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63513"/>
            <a:ext cx="9144000" cy="990600"/>
          </a:xfrm>
          <a:prstGeom prst="rect">
            <a:avLst/>
          </a:prstGeom>
        </p:spPr>
        <p:txBody>
          <a:bodyPr vert="horz" lIns="91440" tIns="45720" rIns="91440" bIns="45720" rtlCol="0" anchor="ctr">
            <a:noAutofit/>
          </a:bodyPr>
          <a:lstStyle/>
          <a:p>
            <a:r>
              <a:rPr lang="en-US" dirty="0"/>
              <a:t>Click to edit Master title style</a:t>
            </a:r>
          </a:p>
        </p:txBody>
      </p:sp>
      <p:sp>
        <p:nvSpPr>
          <p:cNvPr id="1027" name="Text Placeholder 2"/>
          <p:cNvSpPr>
            <a:spLocks noGrp="1"/>
          </p:cNvSpPr>
          <p:nvPr>
            <p:ph type="body" idx="1"/>
          </p:nvPr>
        </p:nvSpPr>
        <p:spPr bwMode="auto">
          <a:xfrm>
            <a:off x="381000" y="903288"/>
            <a:ext cx="8518525" cy="5635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7" name="Rectangle 6"/>
          <p:cNvSpPr/>
          <p:nvPr/>
        </p:nvSpPr>
        <p:spPr>
          <a:xfrm flipH="1">
            <a:off x="9067800" y="0"/>
            <a:ext cx="122238" cy="6858000"/>
          </a:xfrm>
          <a:prstGeom prst="rect">
            <a:avLst/>
          </a:prstGeom>
          <a:solidFill>
            <a:srgbClr val="3DC60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sp>
        <p:nvSpPr>
          <p:cNvPr id="8" name="Rectangle 7"/>
          <p:cNvSpPr/>
          <p:nvPr/>
        </p:nvSpPr>
        <p:spPr>
          <a:xfrm>
            <a:off x="9067800" y="1023938"/>
            <a:ext cx="122238" cy="685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dirty="0">
              <a:solidFill>
                <a:schemeClr val="accent6">
                  <a:lumMod val="75000"/>
                </a:schemeClr>
              </a:solidFill>
            </a:endParaRPr>
          </a:p>
        </p:txBody>
      </p:sp>
      <p:sp>
        <p:nvSpPr>
          <p:cNvPr id="10" name="TextBox 9"/>
          <p:cNvSpPr txBox="1"/>
          <p:nvPr userDrawn="1"/>
        </p:nvSpPr>
        <p:spPr>
          <a:xfrm>
            <a:off x="4287838" y="6521450"/>
            <a:ext cx="4627562" cy="290513"/>
          </a:xfrm>
          <a:prstGeom prst="rect">
            <a:avLst/>
          </a:prstGeom>
          <a:noFill/>
        </p:spPr>
        <p:txBody>
          <a:bodyPr>
            <a:spAutoFit/>
          </a:bodyPr>
          <a:lstStyle/>
          <a:p>
            <a:pPr algn="r">
              <a:lnSpc>
                <a:spcPct val="120000"/>
              </a:lnSpc>
              <a:spcBef>
                <a:spcPct val="20000"/>
              </a:spcBef>
              <a:buClr>
                <a:schemeClr val="hlink"/>
              </a:buClr>
              <a:buSzPct val="55000"/>
              <a:buFont typeface="Wingdings" pitchFamily="2" charset="2"/>
              <a:buNone/>
              <a:defRPr/>
            </a:pPr>
            <a:r>
              <a:rPr lang="en-US" sz="1100" dirty="0">
                <a:latin typeface="Times New Roman"/>
                <a:cs typeface="Times New Roman"/>
              </a:rPr>
              <a:t>Copyright © John Wiley &amp; Sons, Inc. All rights reserved.</a:t>
            </a:r>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Lst>
  <p:txStyles>
    <p:titleStyle>
      <a:lvl1pPr algn="ctr" rtl="0" fontAlgn="base">
        <a:spcBef>
          <a:spcPct val="0"/>
        </a:spcBef>
        <a:spcAft>
          <a:spcPct val="0"/>
        </a:spcAft>
        <a:defRPr sz="3900" kern="1200" spc="-100">
          <a:solidFill>
            <a:srgbClr val="FF0000"/>
          </a:solidFill>
          <a:latin typeface="Bookman Old Style" pitchFamily="18" charset="0"/>
          <a:ea typeface="+mj-ea"/>
          <a:cs typeface="+mj-cs"/>
        </a:defRPr>
      </a:lvl1pPr>
      <a:lvl2pPr algn="ctr" rtl="0" fontAlgn="base">
        <a:spcBef>
          <a:spcPct val="0"/>
        </a:spcBef>
        <a:spcAft>
          <a:spcPct val="0"/>
        </a:spcAft>
        <a:defRPr sz="3900">
          <a:solidFill>
            <a:srgbClr val="FF0000"/>
          </a:solidFill>
          <a:latin typeface="Bookman Old Style" pitchFamily="18" charset="0"/>
        </a:defRPr>
      </a:lvl2pPr>
      <a:lvl3pPr algn="ctr" rtl="0" fontAlgn="base">
        <a:spcBef>
          <a:spcPct val="0"/>
        </a:spcBef>
        <a:spcAft>
          <a:spcPct val="0"/>
        </a:spcAft>
        <a:defRPr sz="3900">
          <a:solidFill>
            <a:srgbClr val="FF0000"/>
          </a:solidFill>
          <a:latin typeface="Bookman Old Style" pitchFamily="18" charset="0"/>
        </a:defRPr>
      </a:lvl3pPr>
      <a:lvl4pPr algn="ctr" rtl="0" fontAlgn="base">
        <a:spcBef>
          <a:spcPct val="0"/>
        </a:spcBef>
        <a:spcAft>
          <a:spcPct val="0"/>
        </a:spcAft>
        <a:defRPr sz="3900">
          <a:solidFill>
            <a:srgbClr val="FF0000"/>
          </a:solidFill>
          <a:latin typeface="Bookman Old Style" pitchFamily="18" charset="0"/>
        </a:defRPr>
      </a:lvl4pPr>
      <a:lvl5pPr algn="ctr" rtl="0" fontAlgn="base">
        <a:spcBef>
          <a:spcPct val="0"/>
        </a:spcBef>
        <a:spcAft>
          <a:spcPct val="0"/>
        </a:spcAft>
        <a:defRPr sz="3900">
          <a:solidFill>
            <a:srgbClr val="FF0000"/>
          </a:solidFill>
          <a:latin typeface="Bookman Old Style" pitchFamily="18" charset="0"/>
        </a:defRPr>
      </a:lvl5pPr>
      <a:lvl6pPr marL="457200" algn="ctr" rtl="0" fontAlgn="base">
        <a:spcBef>
          <a:spcPct val="0"/>
        </a:spcBef>
        <a:spcAft>
          <a:spcPct val="0"/>
        </a:spcAft>
        <a:defRPr sz="3900">
          <a:solidFill>
            <a:srgbClr val="FF0000"/>
          </a:solidFill>
          <a:latin typeface="Bookman Old Style" pitchFamily="18" charset="0"/>
        </a:defRPr>
      </a:lvl6pPr>
      <a:lvl7pPr marL="914400" algn="ctr" rtl="0" fontAlgn="base">
        <a:spcBef>
          <a:spcPct val="0"/>
        </a:spcBef>
        <a:spcAft>
          <a:spcPct val="0"/>
        </a:spcAft>
        <a:defRPr sz="3900">
          <a:solidFill>
            <a:srgbClr val="FF0000"/>
          </a:solidFill>
          <a:latin typeface="Bookman Old Style" pitchFamily="18" charset="0"/>
        </a:defRPr>
      </a:lvl7pPr>
      <a:lvl8pPr marL="1371600" algn="ctr" rtl="0" fontAlgn="base">
        <a:spcBef>
          <a:spcPct val="0"/>
        </a:spcBef>
        <a:spcAft>
          <a:spcPct val="0"/>
        </a:spcAft>
        <a:defRPr sz="3900">
          <a:solidFill>
            <a:srgbClr val="FF0000"/>
          </a:solidFill>
          <a:latin typeface="Bookman Old Style" pitchFamily="18" charset="0"/>
        </a:defRPr>
      </a:lvl8pPr>
      <a:lvl9pPr marL="1828800" algn="ctr" rtl="0" fontAlgn="base">
        <a:spcBef>
          <a:spcPct val="0"/>
        </a:spcBef>
        <a:spcAft>
          <a:spcPct val="0"/>
        </a:spcAft>
        <a:defRPr sz="3900">
          <a:solidFill>
            <a:srgbClr val="FF0000"/>
          </a:solidFill>
          <a:latin typeface="Bookman Old Style" pitchFamily="18" charset="0"/>
        </a:defRPr>
      </a:lvl9pPr>
    </p:titleStyle>
    <p:bodyStyle>
      <a:lvl1pPr marL="288925" indent="-288925" algn="l" rtl="0" fontAlgn="base">
        <a:lnSpc>
          <a:spcPct val="165000"/>
        </a:lnSpc>
        <a:spcBef>
          <a:spcPct val="0"/>
        </a:spcBef>
        <a:spcAft>
          <a:spcPct val="0"/>
        </a:spcAft>
        <a:buClr>
          <a:srgbClr val="00B400"/>
        </a:buClr>
        <a:buSzPct val="137000"/>
        <a:buFont typeface="Arial" charset="0"/>
        <a:buChar char="•"/>
        <a:defRPr sz="2600" kern="1200">
          <a:solidFill>
            <a:srgbClr val="000000"/>
          </a:solidFill>
          <a:latin typeface="Sylfaen" pitchFamily="18" charset="0"/>
          <a:ea typeface="+mn-ea"/>
          <a:cs typeface="+mn-cs"/>
        </a:defRPr>
      </a:lvl1pPr>
      <a:lvl2pPr marL="625475" indent="-336550" algn="l" rtl="0" fontAlgn="base">
        <a:lnSpc>
          <a:spcPct val="165000"/>
        </a:lnSpc>
        <a:spcBef>
          <a:spcPct val="0"/>
        </a:spcBef>
        <a:spcAft>
          <a:spcPct val="0"/>
        </a:spcAft>
        <a:buClr>
          <a:srgbClr val="00759E"/>
        </a:buClr>
        <a:buSzPct val="90000"/>
        <a:buFont typeface="Wingdings" pitchFamily="2" charset="2"/>
        <a:buChar char="§"/>
        <a:defRPr sz="2600" kern="1200">
          <a:solidFill>
            <a:srgbClr val="000000"/>
          </a:solidFill>
          <a:latin typeface="Sylfaen" pitchFamily="18" charset="0"/>
          <a:ea typeface="+mn-ea"/>
          <a:cs typeface="+mn-cs"/>
        </a:defRPr>
      </a:lvl2pPr>
      <a:lvl3pPr marL="914400" indent="-288925" algn="l" rtl="0" fontAlgn="base">
        <a:lnSpc>
          <a:spcPct val="165000"/>
        </a:lnSpc>
        <a:spcBef>
          <a:spcPct val="0"/>
        </a:spcBef>
        <a:spcAft>
          <a:spcPct val="0"/>
        </a:spcAft>
        <a:buClr>
          <a:srgbClr val="DE0000"/>
        </a:buClr>
        <a:buSzPct val="85000"/>
        <a:buFont typeface="Arial" charset="0"/>
        <a:buChar char="•"/>
        <a:defRPr sz="2600" kern="1200">
          <a:solidFill>
            <a:srgbClr val="000000"/>
          </a:solidFill>
          <a:latin typeface="Sylfaen" pitchFamily="18" charset="0"/>
          <a:ea typeface="+mn-ea"/>
          <a:cs typeface="+mn-cs"/>
        </a:defRPr>
      </a:lvl3pPr>
      <a:lvl4pPr marL="1279525" indent="-228600" algn="l" rtl="0" fontAlgn="base">
        <a:spcBef>
          <a:spcPct val="20000"/>
        </a:spcBef>
        <a:spcAft>
          <a:spcPct val="0"/>
        </a:spcAft>
        <a:buClr>
          <a:srgbClr val="6BB76D"/>
        </a:buClr>
        <a:buFont typeface="Arial" charset="0"/>
        <a:buChar char="•"/>
        <a:defRPr sz="1600" kern="1200">
          <a:solidFill>
            <a:schemeClr val="tx1"/>
          </a:solidFill>
          <a:latin typeface="+mn-lt"/>
          <a:ea typeface="+mn-ea"/>
          <a:cs typeface="+mn-cs"/>
        </a:defRPr>
      </a:lvl4pPr>
      <a:lvl5pPr marL="1554163" indent="-228600" algn="l" rtl="0" fontAlgn="base">
        <a:spcBef>
          <a:spcPct val="20000"/>
        </a:spcBef>
        <a:spcAft>
          <a:spcPct val="0"/>
        </a:spcAft>
        <a:buClr>
          <a:srgbClr val="E88651"/>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4.jpeg"/><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14.jpeg"/><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gif"/></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www.youtube.com/watch?v=VC0TL_lYLm8" TargetMode="External"/><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4.jpe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4.jpeg"/><Relationship Id="rId1" Type="http://schemas.openxmlformats.org/officeDocument/2006/relationships/slideLayout" Target="../slideLayouts/slideLayout3.xml"/><Relationship Id="rId6" Type="http://schemas.openxmlformats.org/officeDocument/2006/relationships/hyperlink" Target="https://www.dailymotion.com/video/x1mnooa" TargetMode="External"/><Relationship Id="rId5" Type="http://schemas.openxmlformats.org/officeDocument/2006/relationships/image" Target="../media/image44.pn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image" Target="../media/image14.jpeg"/><Relationship Id="rId1" Type="http://schemas.openxmlformats.org/officeDocument/2006/relationships/slideLayout" Target="../slideLayouts/slideLayout3.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4.jpeg"/><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https://www.nga.gov/collection/art-object-page.69637.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hyperlink" Target="https://mymodernmet.com/ariana-page-russell-skin/"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14.jpeg"/><Relationship Id="rId1" Type="http://schemas.openxmlformats.org/officeDocument/2006/relationships/slideLayout" Target="../slideLayouts/slideLayout3.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jpeg"/><Relationship Id="rId7" Type="http://schemas.openxmlformats.org/officeDocument/2006/relationships/image" Target="../media/image75.png"/><Relationship Id="rId12" Type="http://schemas.openxmlformats.org/officeDocument/2006/relationships/hyperlink" Target="https://www.youtube.com/watch?v=D0B7F5UbTOQ" TargetMode="External"/><Relationship Id="rId2" Type="http://schemas.openxmlformats.org/officeDocument/2006/relationships/image" Target="../media/image14.jpeg"/><Relationship Id="rId1" Type="http://schemas.openxmlformats.org/officeDocument/2006/relationships/slideLayout" Target="../slideLayouts/slideLayout3.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jpeg"/><Relationship Id="rId10" Type="http://schemas.openxmlformats.org/officeDocument/2006/relationships/image" Target="../media/image78.png"/><Relationship Id="rId4" Type="http://schemas.openxmlformats.org/officeDocument/2006/relationships/hyperlink" Target="http://www.google.com/url?sa=t&amp;rct=j&amp;q=&amp;esrc=s&amp;source=video&amp;cd=1&amp;ved=0CCEQtwIwAA&amp;url=http://www.youtube.com/watch?v=kxLoycj4pJY&amp;ei=mkBEVOy7FoTLggTQ74LgBg&amp;usg=AFQjCNGhulOLqDG_wUodxHC0ta8_BiWJxA&amp;sig2=KO2iC36I9PoVmef3fDufrQ&amp;bvm=bv.77648437,d.eXY&amp;cad=rja" TargetMode="External"/><Relationship Id="rId9"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youtube.com/watch?v=EN-x-zXXVwQ" TargetMode="External"/><Relationship Id="rId5" Type="http://schemas.openxmlformats.org/officeDocument/2006/relationships/image" Target="../media/image86.png"/><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s://www.inverse.com/mind-body/scientists-discover-reason-stress-hair-turn-gray"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s://www.youtube.com/watch?v=2Q-gGEHedB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4.jpeg"/><Relationship Id="rId1" Type="http://schemas.openxmlformats.org/officeDocument/2006/relationships/slideLayout" Target="../slideLayouts/slideLayout3.xml"/><Relationship Id="rId5" Type="http://schemas.openxmlformats.org/officeDocument/2006/relationships/image" Target="../media/image96.jpeg"/><Relationship Id="rId4" Type="http://schemas.openxmlformats.org/officeDocument/2006/relationships/image" Target="../media/image95.jpeg"/></Relationships>
</file>

<file path=ppt/slides/_rels/slide4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98.jpeg"/></Relationships>
</file>

<file path=ppt/slides/_rels/slide5.xml.rels><?xml version="1.0" encoding="UTF-8" standalone="yes"?>
<Relationships xmlns="http://schemas.openxmlformats.org/package/2006/relationships"><Relationship Id="rId3" Type="http://schemas.openxmlformats.org/officeDocument/2006/relationships/hyperlink" Target="http://www.aholyexperience.com/2014/09/dear-kids-why-wait-till-marriage-what-no-one-tells-you-what-i-wish-someone-had-told-me/"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100.jpeg"/></Relationships>
</file>

<file path=ppt/slides/_rels/slide5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06.jpeg"/><Relationship Id="rId2" Type="http://schemas.openxmlformats.org/officeDocument/2006/relationships/image" Target="../media/image102.jpeg"/><Relationship Id="rId1" Type="http://schemas.openxmlformats.org/officeDocument/2006/relationships/slideLayout" Target="../slideLayouts/slideLayout3.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110.jpeg"/><Relationship Id="rId4" Type="http://schemas.openxmlformats.org/officeDocument/2006/relationships/image" Target="../media/image109.jpeg"/></Relationships>
</file>

<file path=ppt/slides/_rels/slide5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112.jpeg"/></Relationships>
</file>

<file path=ppt/slides/_rels/slide5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www.youtube.com/watch?v=z5VnOS9Ke3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www.wiley.com/college/tortora/0470084715/animations/over_integ_dis_rest/screen0.swf"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22.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126.jpeg"/></Relationships>
</file>

<file path=ppt/slides/_rels/slide7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4.jpeg"/><Relationship Id="rId1" Type="http://schemas.openxmlformats.org/officeDocument/2006/relationships/slideLayout" Target="../slideLayouts/slideLayout3.xml"/><Relationship Id="rId5" Type="http://schemas.openxmlformats.org/officeDocument/2006/relationships/hyperlink" Target="http://www.google.com/url?sa=t&amp;rct=j&amp;q=&amp;esrc=s&amp;source=web&amp;cd=1&amp;cad=rja&amp;uact=8&amp;ved=0CCAQyCkwAA&amp;url=http://www.youtube.com/watch?v=o9BqrSAHbTc&amp;ei=WE3uU7WuO6m_sQTP94CgBQ&amp;usg=AFQjCNFxnNWDoagAP_Ll1t5hg5xYa2V59g&amp;sig2=2FprlDcIfWHUxbmSTyCDjg" TargetMode="External"/><Relationship Id="rId4" Type="http://schemas.openxmlformats.org/officeDocument/2006/relationships/image" Target="../media/image128.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www.youtube.com/watch?v=Orumw-PyNj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geewall.com/mmc_uploads/7094-black-wood-wallpaper-70919.jpg"/>
          <p:cNvPicPr>
            <a:picLocks noChangeAspect="1" noChangeArrowheads="1"/>
          </p:cNvPicPr>
          <p:nvPr/>
        </p:nvPicPr>
        <p:blipFill>
          <a:blip r:embed="rId3" cstate="print"/>
          <a:srcRect/>
          <a:stretch>
            <a:fillRect/>
          </a:stretch>
        </p:blipFill>
        <p:spPr bwMode="auto">
          <a:xfrm>
            <a:off x="0" y="0"/>
            <a:ext cx="9190038" cy="6858000"/>
          </a:xfrm>
          <a:prstGeom prst="rect">
            <a:avLst/>
          </a:prstGeom>
          <a:noFill/>
          <a:ln w="9525">
            <a:noFill/>
            <a:miter lim="800000"/>
            <a:headEnd/>
            <a:tailEnd/>
          </a:ln>
        </p:spPr>
      </p:pic>
      <p:sp>
        <p:nvSpPr>
          <p:cNvPr id="8" name="TextBox 7"/>
          <p:cNvSpPr txBox="1"/>
          <p:nvPr/>
        </p:nvSpPr>
        <p:spPr>
          <a:xfrm rot="16200000">
            <a:off x="5074444" y="2688431"/>
            <a:ext cx="6340475" cy="1420813"/>
          </a:xfrm>
          <a:prstGeom prst="rect">
            <a:avLst/>
          </a:prstGeom>
          <a:noFill/>
        </p:spPr>
        <p:txBody>
          <a:bodyPr>
            <a:spAutoFit/>
          </a:bodyPr>
          <a:lstStyle/>
          <a:p>
            <a:pPr algn="just">
              <a:lnSpc>
                <a:spcPct val="135000"/>
              </a:lnSpc>
              <a:spcBef>
                <a:spcPts val="1800"/>
              </a:spcBef>
              <a:defRPr/>
            </a:pPr>
            <a:r>
              <a:rPr lang="en-US" sz="3600" dirty="0">
                <a:solidFill>
                  <a:schemeClr val="accent2">
                    <a:lumMod val="75000"/>
                  </a:schemeClr>
                </a:solidFill>
                <a:latin typeface="Dali" pitchFamily="2" charset="0"/>
                <a:cs typeface="Arial" pitchFamily="34" charset="0"/>
              </a:rPr>
              <a:t>Chapter 5: </a:t>
            </a:r>
            <a:r>
              <a:rPr lang="en-US" sz="2800" dirty="0">
                <a:solidFill>
                  <a:schemeClr val="bg1"/>
                </a:solidFill>
                <a:latin typeface="Dali" pitchFamily="2" charset="0"/>
              </a:rPr>
              <a:t>the Integumentary System)	</a:t>
            </a:r>
            <a:r>
              <a:rPr lang="en-US" sz="2800" dirty="0">
                <a:solidFill>
                  <a:schemeClr val="accent1">
                    <a:lumMod val="75000"/>
                  </a:schemeClr>
                </a:solidFill>
                <a:latin typeface="Dali" pitchFamily="2" charset="0"/>
              </a:rPr>
              <a:t>A&amp;P  fall 2014      </a:t>
            </a:r>
            <a:r>
              <a:rPr lang="en-US" sz="2800" dirty="0" err="1">
                <a:solidFill>
                  <a:schemeClr val="accent1">
                    <a:lumMod val="75000"/>
                  </a:schemeClr>
                </a:solidFill>
                <a:latin typeface="Dali" pitchFamily="2" charset="0"/>
              </a:rPr>
              <a:t>mr.</a:t>
            </a:r>
            <a:r>
              <a:rPr lang="en-US" sz="2800" dirty="0">
                <a:solidFill>
                  <a:schemeClr val="accent1">
                    <a:lumMod val="75000"/>
                  </a:schemeClr>
                </a:solidFill>
                <a:latin typeface="Dali" pitchFamily="2" charset="0"/>
              </a:rPr>
              <a:t> e 	       SRCS</a:t>
            </a:r>
            <a:endParaRPr lang="en-US" sz="2800" dirty="0">
              <a:solidFill>
                <a:schemeClr val="accent1">
                  <a:lumMod val="75000"/>
                </a:schemeClr>
              </a:solidFill>
              <a:latin typeface="Dali" pitchFamily="2" charset="0"/>
              <a:cs typeface="Arial" pitchFamily="34" charset="0"/>
            </a:endParaRPr>
          </a:p>
        </p:txBody>
      </p:sp>
      <p:pic>
        <p:nvPicPr>
          <p:cNvPr id="1026" name="Picture 2" descr="C:\Users\daddyman\Documents\Anatomy &amp; Physiology~2014\ch 5 integument\skin cosmetics.jpg"/>
          <p:cNvPicPr>
            <a:picLocks noChangeAspect="1" noChangeArrowheads="1"/>
          </p:cNvPicPr>
          <p:nvPr/>
        </p:nvPicPr>
        <p:blipFill>
          <a:blip r:embed="rId4" cstate="print"/>
          <a:srcRect/>
          <a:stretch>
            <a:fillRect/>
          </a:stretch>
        </p:blipFill>
        <p:spPr bwMode="auto">
          <a:xfrm>
            <a:off x="1633793" y="484853"/>
            <a:ext cx="5080000" cy="58293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a:xfrm>
            <a:off x="0" y="163513"/>
            <a:ext cx="9144000" cy="990600"/>
          </a:xfrm>
        </p:spPr>
        <p:txBody>
          <a:bodyPr/>
          <a:lstStyle/>
          <a:p>
            <a:pPr fontAlgn="auto">
              <a:spcAft>
                <a:spcPts val="0"/>
              </a:spcAft>
              <a:defRPr/>
            </a:pPr>
            <a:r>
              <a:rPr dirty="0"/>
              <a:t>The Epidermis</a:t>
            </a:r>
          </a:p>
        </p:txBody>
      </p:sp>
      <p:sp>
        <p:nvSpPr>
          <p:cNvPr id="9221" name="Rectangle 3"/>
          <p:cNvSpPr>
            <a:spLocks noGrp="1" noChangeArrowheads="1"/>
          </p:cNvSpPr>
          <p:nvPr>
            <p:ph type="body" idx="1"/>
          </p:nvPr>
        </p:nvSpPr>
        <p:spPr>
          <a:xfrm>
            <a:off x="217714" y="1034143"/>
            <a:ext cx="4576790" cy="5736771"/>
          </a:xfrm>
        </p:spPr>
        <p:txBody>
          <a:bodyPr>
            <a:noAutofit/>
          </a:bodyPr>
          <a:lstStyle/>
          <a:p>
            <a:pPr>
              <a:lnSpc>
                <a:spcPct val="155000"/>
              </a:lnSpc>
              <a:spcBef>
                <a:spcPct val="0"/>
              </a:spcBef>
            </a:pPr>
            <a:r>
              <a:rPr sz="1600" b="1" dirty="0">
                <a:solidFill>
                  <a:srgbClr val="00B400"/>
                </a:solidFill>
              </a:rPr>
              <a:t>Keratinocytes</a:t>
            </a:r>
            <a:r>
              <a:rPr sz="1600" dirty="0"/>
              <a:t> make up 90% of the cells. They produce keratin - a tough fibrous protein that provides protection. Originate from the Stratum </a:t>
            </a:r>
            <a:r>
              <a:rPr sz="1600" dirty="0" err="1"/>
              <a:t>Basale</a:t>
            </a:r>
            <a:r>
              <a:rPr sz="1600" dirty="0"/>
              <a:t>.</a:t>
            </a:r>
          </a:p>
          <a:p>
            <a:pPr>
              <a:lnSpc>
                <a:spcPct val="155000"/>
              </a:lnSpc>
              <a:spcBef>
                <a:spcPct val="0"/>
              </a:spcBef>
            </a:pPr>
            <a:r>
              <a:rPr sz="1600" b="1" dirty="0">
                <a:solidFill>
                  <a:schemeClr val="tx1"/>
                </a:solidFill>
              </a:rPr>
              <a:t>Melanocytes</a:t>
            </a:r>
            <a:r>
              <a:rPr sz="1600" dirty="0"/>
              <a:t> produce the pigment melanin that protects against damage by ultraviolet radiation.  Embedded in the Stratum </a:t>
            </a:r>
            <a:r>
              <a:rPr sz="1600" dirty="0" err="1"/>
              <a:t>Basale</a:t>
            </a:r>
            <a:r>
              <a:rPr sz="1600" dirty="0"/>
              <a:t>.</a:t>
            </a:r>
          </a:p>
          <a:p>
            <a:pPr>
              <a:lnSpc>
                <a:spcPct val="155000"/>
              </a:lnSpc>
              <a:spcBef>
                <a:spcPct val="0"/>
              </a:spcBef>
            </a:pPr>
            <a:r>
              <a:rPr sz="1600" b="1" dirty="0">
                <a:solidFill>
                  <a:schemeClr val="tx1"/>
                </a:solidFill>
              </a:rPr>
              <a:t>Langerhans cells </a:t>
            </a:r>
            <a:r>
              <a:rPr sz="1600" dirty="0"/>
              <a:t>are macrophages that originated in the red bone marrow. They are involved in the </a:t>
            </a:r>
            <a:r>
              <a:rPr sz="1600" b="1" dirty="0"/>
              <a:t>immune</a:t>
            </a:r>
            <a:r>
              <a:rPr sz="1600" dirty="0"/>
              <a:t> responses.  Originate from red bone marrow and migrate upward.</a:t>
            </a:r>
          </a:p>
          <a:p>
            <a:pPr>
              <a:lnSpc>
                <a:spcPct val="155000"/>
              </a:lnSpc>
              <a:spcBef>
                <a:spcPct val="0"/>
              </a:spcBef>
            </a:pPr>
            <a:r>
              <a:rPr sz="1600" b="1" dirty="0">
                <a:solidFill>
                  <a:schemeClr val="tx1"/>
                </a:solidFill>
              </a:rPr>
              <a:t>Merkel cells </a:t>
            </a:r>
            <a:r>
              <a:rPr sz="1600" dirty="0"/>
              <a:t>function in the sensation of touch along with the other adjacent tactile discs (receptors).  </a:t>
            </a:r>
            <a:r>
              <a:rPr sz="1600" dirty="0" err="1"/>
              <a:t>Emedded</a:t>
            </a:r>
            <a:r>
              <a:rPr sz="1600" dirty="0"/>
              <a:t> in the basal layer.</a:t>
            </a:r>
          </a:p>
        </p:txBody>
      </p:sp>
      <p:pic>
        <p:nvPicPr>
          <p:cNvPr id="4" name="Picture 5" descr="pap13_fig_05_03.jpg"/>
          <p:cNvPicPr>
            <a:picLocks noChangeAspect="1"/>
          </p:cNvPicPr>
          <p:nvPr/>
        </p:nvPicPr>
        <p:blipFill rotWithShape="1">
          <a:blip r:embed="rId3" cstate="print">
            <a:clrChange>
              <a:clrFrom>
                <a:srgbClr val="FFFFFF"/>
              </a:clrFrom>
              <a:clrTo>
                <a:srgbClr val="FFFFFF">
                  <a:alpha val="0"/>
                </a:srgbClr>
              </a:clrTo>
            </a:clrChange>
          </a:blip>
          <a:srcRect r="49036"/>
          <a:stretch/>
        </p:blipFill>
        <p:spPr bwMode="auto">
          <a:xfrm>
            <a:off x="4794504" y="1198626"/>
            <a:ext cx="4349496" cy="5091113"/>
          </a:xfrm>
          <a:prstGeom prst="rect">
            <a:avLst/>
          </a:prstGeom>
          <a:noFill/>
          <a:ln w="9525">
            <a:noFill/>
            <a:miter lim="800000"/>
            <a:headEnd/>
            <a:tailEnd/>
          </a:ln>
        </p:spPr>
      </p:pic>
      <p:sp>
        <p:nvSpPr>
          <p:cNvPr id="2" name="Oval 1"/>
          <p:cNvSpPr/>
          <p:nvPr/>
        </p:nvSpPr>
        <p:spPr>
          <a:xfrm>
            <a:off x="7674429" y="4996542"/>
            <a:ext cx="1099457" cy="413657"/>
          </a:xfrm>
          <a:prstGeom prst="ellipse">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674428" y="3439885"/>
            <a:ext cx="1317172" cy="413657"/>
          </a:xfrm>
          <a:prstGeom prst="ellipse">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690757" y="3799112"/>
            <a:ext cx="1099457" cy="413657"/>
          </a:xfrm>
          <a:prstGeom prst="ellipse">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1">
                                            <p:txEl>
                                              <p:pRg st="1" end="1"/>
                                            </p:txEl>
                                          </p:spTgt>
                                        </p:tgtEl>
                                        <p:attrNameLst>
                                          <p:attrName>style.visibility</p:attrName>
                                        </p:attrNameLst>
                                      </p:cBhvr>
                                      <p:to>
                                        <p:strVal val="visible"/>
                                      </p:to>
                                    </p:set>
                                    <p:animEffect transition="in" filter="fade">
                                      <p:cBhvr>
                                        <p:cTn id="7" dur="500"/>
                                        <p:tgtEl>
                                          <p:spTgt spid="922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21">
                                            <p:txEl>
                                              <p:pRg st="2" end="2"/>
                                            </p:txEl>
                                          </p:spTgt>
                                        </p:tgtEl>
                                        <p:attrNameLst>
                                          <p:attrName>style.visibility</p:attrName>
                                        </p:attrNameLst>
                                      </p:cBhvr>
                                      <p:to>
                                        <p:strVal val="visible"/>
                                      </p:to>
                                    </p:set>
                                    <p:animEffect transition="in" filter="fade">
                                      <p:cBhvr>
                                        <p:cTn id="17" dur="500"/>
                                        <p:tgtEl>
                                          <p:spTgt spid="92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21">
                                            <p:txEl>
                                              <p:pRg st="3" end="3"/>
                                            </p:txEl>
                                          </p:spTgt>
                                        </p:tgtEl>
                                        <p:attrNameLst>
                                          <p:attrName>style.visibility</p:attrName>
                                        </p:attrNameLst>
                                      </p:cBhvr>
                                      <p:to>
                                        <p:strVal val="visible"/>
                                      </p:to>
                                    </p:set>
                                    <p:animEffect transition="in" filter="fade">
                                      <p:cBhvr>
                                        <p:cTn id="27" dur="500"/>
                                        <p:tgtEl>
                                          <p:spTgt spid="922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a:xfrm>
            <a:off x="0" y="163513"/>
            <a:ext cx="9144000" cy="990600"/>
          </a:xfrm>
        </p:spPr>
        <p:txBody>
          <a:bodyPr/>
          <a:lstStyle/>
          <a:p>
            <a:pPr fontAlgn="auto">
              <a:spcAft>
                <a:spcPts val="0"/>
              </a:spcAft>
              <a:defRPr/>
            </a:pPr>
            <a:r>
              <a:t>The Epidermis</a:t>
            </a:r>
          </a:p>
        </p:txBody>
      </p:sp>
      <p:sp>
        <p:nvSpPr>
          <p:cNvPr id="24578" name="Rectangle 3"/>
          <p:cNvSpPr>
            <a:spLocks noGrp="1" noChangeArrowheads="1"/>
          </p:cNvSpPr>
          <p:nvPr>
            <p:ph type="body" idx="1"/>
          </p:nvPr>
        </p:nvSpPr>
        <p:spPr>
          <a:xfrm>
            <a:off x="141514" y="877888"/>
            <a:ext cx="5138057" cy="5675312"/>
          </a:xfrm>
        </p:spPr>
        <p:txBody>
          <a:bodyPr>
            <a:normAutofit fontScale="62500" lnSpcReduction="20000"/>
          </a:bodyPr>
          <a:lstStyle/>
          <a:p>
            <a:pPr>
              <a:spcBef>
                <a:spcPct val="0"/>
              </a:spcBef>
            </a:pPr>
            <a:r>
              <a:rPr dirty="0"/>
              <a:t>The epidermis is composed of four layers (5 in some places) in thin skin, and five layers in thick skin.</a:t>
            </a:r>
          </a:p>
          <a:p>
            <a:pPr lvl="1">
              <a:spcBef>
                <a:spcPct val="0"/>
              </a:spcBef>
            </a:pPr>
            <a:r>
              <a:rPr dirty="0"/>
              <a:t>The </a:t>
            </a:r>
            <a:r>
              <a:rPr b="1" dirty="0">
                <a:solidFill>
                  <a:srgbClr val="00B400"/>
                </a:solidFill>
              </a:rPr>
              <a:t>stratum </a:t>
            </a:r>
            <a:r>
              <a:rPr b="1" dirty="0" err="1">
                <a:solidFill>
                  <a:srgbClr val="00B400"/>
                </a:solidFill>
              </a:rPr>
              <a:t>basale</a:t>
            </a:r>
            <a:r>
              <a:rPr b="1" dirty="0">
                <a:solidFill>
                  <a:srgbClr val="00B400"/>
                </a:solidFill>
              </a:rPr>
              <a:t> (1 layer) </a:t>
            </a:r>
            <a:r>
              <a:rPr dirty="0"/>
              <a:t>or stratum </a:t>
            </a:r>
            <a:r>
              <a:rPr dirty="0" err="1"/>
              <a:t>germinativum</a:t>
            </a:r>
            <a:r>
              <a:rPr dirty="0"/>
              <a:t> is always the bottom (deepest) layer. Continuous </a:t>
            </a:r>
            <a:r>
              <a:rPr b="1" dirty="0"/>
              <a:t>cell division occurs here and produces all the other layers</a:t>
            </a:r>
            <a:r>
              <a:rPr dirty="0"/>
              <a:t>.  </a:t>
            </a:r>
          </a:p>
          <a:p>
            <a:pPr lvl="1">
              <a:spcBef>
                <a:spcPct val="0"/>
              </a:spcBef>
            </a:pPr>
            <a:r>
              <a:rPr dirty="0"/>
              <a:t>The </a:t>
            </a:r>
            <a:r>
              <a:rPr b="1" dirty="0">
                <a:solidFill>
                  <a:srgbClr val="00B400"/>
                </a:solidFill>
              </a:rPr>
              <a:t>stratum </a:t>
            </a:r>
            <a:r>
              <a:rPr b="1" dirty="0" err="1">
                <a:solidFill>
                  <a:srgbClr val="00B400"/>
                </a:solidFill>
              </a:rPr>
              <a:t>spinosum</a:t>
            </a:r>
            <a:r>
              <a:rPr b="1" dirty="0">
                <a:solidFill>
                  <a:srgbClr val="00B400"/>
                </a:solidFill>
              </a:rPr>
              <a:t> </a:t>
            </a:r>
            <a:r>
              <a:rPr dirty="0"/>
              <a:t>is a layer of </a:t>
            </a:r>
            <a:r>
              <a:rPr dirty="0">
                <a:solidFill>
                  <a:srgbClr val="00B400"/>
                </a:solidFill>
              </a:rPr>
              <a:t>8–10 keratinocytes thick </a:t>
            </a:r>
            <a:r>
              <a:rPr dirty="0"/>
              <a:t>just above basal layer</a:t>
            </a:r>
            <a:r>
              <a:rPr lang="en-US" dirty="0"/>
              <a:t>—some cells </a:t>
            </a:r>
            <a:r>
              <a:rPr dirty="0"/>
              <a:t>still retain their ability to divide.  Appear to have spines when prepared; layer contains Langerhans cells.</a:t>
            </a:r>
          </a:p>
          <a:p>
            <a:pPr lvl="1">
              <a:spcBef>
                <a:spcPct val="0"/>
              </a:spcBef>
            </a:pPr>
            <a:r>
              <a:rPr dirty="0"/>
              <a:t>The non-dividing cells of the 3</a:t>
            </a:r>
            <a:r>
              <a:rPr baseline="30000" dirty="0"/>
              <a:t>rd</a:t>
            </a:r>
            <a:r>
              <a:rPr dirty="0"/>
              <a:t> layer </a:t>
            </a:r>
            <a:r>
              <a:rPr b="1" dirty="0">
                <a:solidFill>
                  <a:srgbClr val="00B400"/>
                </a:solidFill>
              </a:rPr>
              <a:t>(stratum </a:t>
            </a:r>
            <a:r>
              <a:rPr b="1" dirty="0" err="1">
                <a:solidFill>
                  <a:srgbClr val="00B400"/>
                </a:solidFill>
              </a:rPr>
              <a:t>granulosum</a:t>
            </a:r>
            <a:r>
              <a:rPr b="1" dirty="0">
                <a:solidFill>
                  <a:srgbClr val="00B400"/>
                </a:solidFill>
              </a:rPr>
              <a:t>; 3-5 flattened layers) </a:t>
            </a:r>
            <a:r>
              <a:rPr dirty="0"/>
              <a:t>are filled with granules of keratin.  Here the cells undergo apoptosis.</a:t>
            </a:r>
          </a:p>
        </p:txBody>
      </p:sp>
      <p:pic>
        <p:nvPicPr>
          <p:cNvPr id="4" name="Picture 5" descr="pap13_fig_05_03.jpg"/>
          <p:cNvPicPr>
            <a:picLocks noChangeAspect="1"/>
          </p:cNvPicPr>
          <p:nvPr/>
        </p:nvPicPr>
        <p:blipFill rotWithShape="1">
          <a:blip r:embed="rId3" cstate="print">
            <a:clrChange>
              <a:clrFrom>
                <a:srgbClr val="FFFFFF"/>
              </a:clrFrom>
              <a:clrTo>
                <a:srgbClr val="FFFFFF">
                  <a:alpha val="0"/>
                </a:srgbClr>
              </a:clrTo>
            </a:clrChange>
          </a:blip>
          <a:srcRect r="49036"/>
          <a:stretch/>
        </p:blipFill>
        <p:spPr bwMode="auto">
          <a:xfrm>
            <a:off x="4914247" y="1133311"/>
            <a:ext cx="4349496" cy="5091113"/>
          </a:xfrm>
          <a:prstGeom prst="rect">
            <a:avLst/>
          </a:prstGeom>
          <a:noFill/>
          <a:ln w="9525">
            <a:noFill/>
            <a:miter lim="800000"/>
            <a:headEnd/>
            <a:tailEnd/>
          </a:ln>
        </p:spPr>
      </p:pic>
      <p:sp>
        <p:nvSpPr>
          <p:cNvPr id="2" name="Rounded Rectangular Callout 1"/>
          <p:cNvSpPr/>
          <p:nvPr/>
        </p:nvSpPr>
        <p:spPr>
          <a:xfrm>
            <a:off x="2198914" y="5918100"/>
            <a:ext cx="2612572" cy="612648"/>
          </a:xfrm>
          <a:prstGeom prst="wedgeRoundRectCallout">
            <a:avLst>
              <a:gd name="adj1" fmla="val -63750"/>
              <a:gd name="adj2" fmla="val -26342"/>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Orderly, genetically programmed cell death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8">
                                            <p:txEl>
                                              <p:pRg st="2" end="2"/>
                                            </p:txEl>
                                          </p:spTgt>
                                        </p:tgtEl>
                                        <p:attrNameLst>
                                          <p:attrName>style.visibility</p:attrName>
                                        </p:attrNameLst>
                                      </p:cBhvr>
                                      <p:to>
                                        <p:strVal val="visible"/>
                                      </p:to>
                                    </p:set>
                                    <p:animEffect transition="in" filter="fade">
                                      <p:cBhvr>
                                        <p:cTn id="7" dur="500"/>
                                        <p:tgtEl>
                                          <p:spTgt spid="2457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78">
                                            <p:txEl>
                                              <p:pRg st="3" end="3"/>
                                            </p:txEl>
                                          </p:spTgt>
                                        </p:tgtEl>
                                        <p:attrNameLst>
                                          <p:attrName>style.visibility</p:attrName>
                                        </p:attrNameLst>
                                      </p:cBhvr>
                                      <p:to>
                                        <p:strVal val="visible"/>
                                      </p:to>
                                    </p:set>
                                    <p:animEffect transition="in" filter="fade">
                                      <p:cBhvr>
                                        <p:cTn id="12" dur="500"/>
                                        <p:tgtEl>
                                          <p:spTgt spid="24578">
                                            <p:txEl>
                                              <p:pRg st="3" end="3"/>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title"/>
          </p:nvPr>
        </p:nvSpPr>
        <p:spPr>
          <a:xfrm>
            <a:off x="0" y="163513"/>
            <a:ext cx="9144000" cy="990600"/>
          </a:xfrm>
        </p:spPr>
        <p:txBody>
          <a:bodyPr/>
          <a:lstStyle/>
          <a:p>
            <a:pPr fontAlgn="auto">
              <a:spcAft>
                <a:spcPts val="0"/>
              </a:spcAft>
              <a:defRPr/>
            </a:pPr>
            <a:r>
              <a:t>The Epidermis</a:t>
            </a:r>
          </a:p>
        </p:txBody>
      </p:sp>
      <p:sp>
        <p:nvSpPr>
          <p:cNvPr id="26626" name="Rectangle 3"/>
          <p:cNvSpPr>
            <a:spLocks noGrp="1" noChangeArrowheads="1"/>
          </p:cNvSpPr>
          <p:nvPr>
            <p:ph type="body" idx="1"/>
          </p:nvPr>
        </p:nvSpPr>
        <p:spPr>
          <a:xfrm>
            <a:off x="463550" y="903288"/>
            <a:ext cx="4489450" cy="5634037"/>
          </a:xfrm>
        </p:spPr>
        <p:txBody>
          <a:bodyPr>
            <a:normAutofit fontScale="62500" lnSpcReduction="20000"/>
          </a:bodyPr>
          <a:lstStyle/>
          <a:p>
            <a:pPr lvl="1">
              <a:spcBef>
                <a:spcPct val="0"/>
              </a:spcBef>
            </a:pPr>
            <a:r>
              <a:rPr dirty="0"/>
              <a:t>The </a:t>
            </a:r>
            <a:r>
              <a:rPr b="1" dirty="0">
                <a:solidFill>
                  <a:srgbClr val="00B400"/>
                </a:solidFill>
              </a:rPr>
              <a:t>stratum </a:t>
            </a:r>
            <a:r>
              <a:rPr b="1" dirty="0" err="1">
                <a:solidFill>
                  <a:srgbClr val="00B400"/>
                </a:solidFill>
              </a:rPr>
              <a:t>lucidum</a:t>
            </a:r>
            <a:r>
              <a:rPr b="1" dirty="0">
                <a:solidFill>
                  <a:srgbClr val="00B400"/>
                </a:solidFill>
              </a:rPr>
              <a:t>  (4-6 cell layers) </a:t>
            </a:r>
            <a:r>
              <a:rPr dirty="0"/>
              <a:t>is the 4th layer </a:t>
            </a:r>
            <a:r>
              <a:rPr b="1" dirty="0">
                <a:solidFill>
                  <a:srgbClr val="C00000"/>
                </a:solidFill>
              </a:rPr>
              <a:t>but is only present in thick skin </a:t>
            </a:r>
            <a:r>
              <a:rPr dirty="0"/>
              <a:t>(the skin of the fingertips, palms, and soles).  Why here?</a:t>
            </a:r>
          </a:p>
          <a:p>
            <a:pPr>
              <a:spcBef>
                <a:spcPct val="0"/>
              </a:spcBef>
            </a:pPr>
            <a:r>
              <a:rPr dirty="0"/>
              <a:t>The </a:t>
            </a:r>
            <a:r>
              <a:rPr b="1" dirty="0">
                <a:solidFill>
                  <a:srgbClr val="00B400"/>
                </a:solidFill>
              </a:rPr>
              <a:t>stratum </a:t>
            </a:r>
            <a:r>
              <a:rPr b="1" dirty="0" err="1">
                <a:solidFill>
                  <a:srgbClr val="00B400"/>
                </a:solidFill>
              </a:rPr>
              <a:t>corneum</a:t>
            </a:r>
            <a:r>
              <a:rPr b="1" dirty="0">
                <a:solidFill>
                  <a:srgbClr val="00B400"/>
                </a:solidFill>
              </a:rPr>
              <a:t> </a:t>
            </a:r>
            <a:r>
              <a:rPr dirty="0"/>
              <a:t>is always outermost, composed of approximately </a:t>
            </a:r>
            <a:r>
              <a:rPr dirty="0">
                <a:solidFill>
                  <a:srgbClr val="00B400"/>
                </a:solidFill>
              </a:rPr>
              <a:t>25-30 layers </a:t>
            </a:r>
            <a:r>
              <a:rPr dirty="0"/>
              <a:t>of flat cell-remnants that are like “bags of turtle wax” (</a:t>
            </a:r>
            <a:r>
              <a:rPr b="1" dirty="0">
                <a:solidFill>
                  <a:srgbClr val="C00000"/>
                </a:solidFill>
              </a:rPr>
              <a:t>dead keratinocytes </a:t>
            </a:r>
            <a:r>
              <a:rPr dirty="0"/>
              <a:t>with no cellular organelles filled with only keratin protein.)</a:t>
            </a:r>
          </a:p>
          <a:p>
            <a:pPr lvl="1">
              <a:spcBef>
                <a:spcPct val="0"/>
              </a:spcBef>
            </a:pPr>
            <a:r>
              <a:rPr dirty="0"/>
              <a:t>They are continuously shed and replaced by cells from deeper strata.</a:t>
            </a:r>
          </a:p>
          <a:p>
            <a:pPr lvl="1">
              <a:spcBef>
                <a:spcPct val="0"/>
              </a:spcBef>
            </a:pPr>
            <a:r>
              <a:rPr lang="en-US" dirty="0"/>
              <a:t>Functions: protect deeper layers from injury &amp; microbial invasion.</a:t>
            </a:r>
          </a:p>
          <a:p>
            <a:pPr lvl="1">
              <a:spcBef>
                <a:spcPct val="0"/>
              </a:spcBef>
            </a:pPr>
            <a:r>
              <a:rPr lang="en-US" dirty="0"/>
              <a:t>Comprises high % of household dust!</a:t>
            </a:r>
            <a:endParaRPr dirty="0"/>
          </a:p>
        </p:txBody>
      </p:sp>
      <p:pic>
        <p:nvPicPr>
          <p:cNvPr id="4" name="Picture 5" descr="pap13_fig_05_03.jpg"/>
          <p:cNvPicPr>
            <a:picLocks noChangeAspect="1"/>
          </p:cNvPicPr>
          <p:nvPr/>
        </p:nvPicPr>
        <p:blipFill rotWithShape="1">
          <a:blip r:embed="rId3" cstate="print">
            <a:clrChange>
              <a:clrFrom>
                <a:srgbClr val="FFFFFF"/>
              </a:clrFrom>
              <a:clrTo>
                <a:srgbClr val="FFFFFF">
                  <a:alpha val="0"/>
                </a:srgbClr>
              </a:clrTo>
            </a:clrChange>
          </a:blip>
          <a:srcRect r="49036"/>
          <a:stretch/>
        </p:blipFill>
        <p:spPr bwMode="auto">
          <a:xfrm>
            <a:off x="5044876" y="1057112"/>
            <a:ext cx="4349496" cy="5091113"/>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a:solidFill>
                  <a:schemeClr val="accent1"/>
                </a:solidFill>
                <a:effectLst>
                  <a:outerShdw blurRad="38100" dist="38100" dir="2700000" algn="tl">
                    <a:srgbClr val="000000">
                      <a:alpha val="43137"/>
                    </a:srgbClr>
                  </a:outerShdw>
                </a:effectLst>
                <a:latin typeface="Blackadder ITC" pitchFamily="82" charset="0"/>
              </a:rPr>
              <a:t>Clinical Connection</a:t>
            </a:r>
          </a:p>
        </p:txBody>
      </p:sp>
      <p:sp>
        <p:nvSpPr>
          <p:cNvPr id="13" name="Title 2"/>
          <p:cNvSpPr txBox="1">
            <a:spLocks/>
          </p:cNvSpPr>
          <p:nvPr/>
        </p:nvSpPr>
        <p:spPr>
          <a:xfrm>
            <a:off x="-1" y="5804581"/>
            <a:ext cx="4542503"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spc="-100" dirty="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From the unlikeliest place to its breeding ground</a:t>
            </a:r>
            <a:r>
              <a:rPr lang="en-US" sz="3200" spc="-100" noProof="0" dirty="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a:t>
            </a:r>
            <a:endParaRPr kumimoji="0" lang="en-US" sz="3200" b="0" i="0" u="none" strike="noStrike" kern="1200" cap="none" spc="-10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Staph Infection</a:t>
            </a:r>
            <a:endParaRPr kumimoji="0" lang="en-US" sz="4000" b="0" i="0" u="none" strike="noStrike" kern="1200" cap="none" spc="-10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10" name="Rounded Rectangular Callout 9"/>
          <p:cNvSpPr/>
          <p:nvPr/>
        </p:nvSpPr>
        <p:spPr>
          <a:xfrm>
            <a:off x="4103914" y="997114"/>
            <a:ext cx="4855029" cy="4238915"/>
          </a:xfrm>
          <a:prstGeom prst="wedgeRoundRectCallout">
            <a:avLst>
              <a:gd name="adj1" fmla="val 27210"/>
              <a:gd name="adj2" fmla="val 66313"/>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Staph infections are caused by </a:t>
            </a:r>
            <a:r>
              <a:rPr lang="en-US" sz="1600" b="1" dirty="0">
                <a:solidFill>
                  <a:schemeClr val="tx1"/>
                </a:solidFill>
              </a:rPr>
              <a:t>staphylococcus bacteria</a:t>
            </a:r>
            <a:r>
              <a:rPr lang="en-US" sz="1600" dirty="0">
                <a:solidFill>
                  <a:schemeClr val="tx1"/>
                </a:solidFill>
              </a:rPr>
              <a:t>, types of germs commonly found on the skin or in the nose of even healthy individuals. Most of the time, these bacteria cause no problems or result in relatively minor skin infections.</a:t>
            </a:r>
          </a:p>
          <a:p>
            <a:pPr algn="ctr"/>
            <a:r>
              <a:rPr lang="en-US" sz="1600" dirty="0">
                <a:solidFill>
                  <a:schemeClr val="tx1"/>
                </a:solidFill>
              </a:rPr>
              <a:t>But staph infections can turn </a:t>
            </a:r>
            <a:r>
              <a:rPr lang="en-US" sz="1600" b="1" dirty="0">
                <a:solidFill>
                  <a:schemeClr val="tx1"/>
                </a:solidFill>
              </a:rPr>
              <a:t>deadly if the bacteria invade deeper </a:t>
            </a:r>
            <a:r>
              <a:rPr lang="en-US" sz="1600" dirty="0">
                <a:solidFill>
                  <a:schemeClr val="tx1"/>
                </a:solidFill>
              </a:rPr>
              <a:t>into your body, entering your bloodstream, joints, bones, lungs or heart. A growing number of otherwise healthy people are developing life-threatening staph infections.</a:t>
            </a:r>
          </a:p>
          <a:p>
            <a:pPr algn="ctr"/>
            <a:r>
              <a:rPr lang="en-US" sz="1600" b="1" dirty="0">
                <a:solidFill>
                  <a:schemeClr val="tx1"/>
                </a:solidFill>
              </a:rPr>
              <a:t>Treatment</a:t>
            </a:r>
            <a:r>
              <a:rPr lang="en-US" sz="1600" dirty="0">
                <a:solidFill>
                  <a:schemeClr val="tx1"/>
                </a:solidFill>
              </a:rPr>
              <a:t> usually involves antibiotics and drainage of the infected area. However, some staph infections no longer respond to common antibiotics. (</a:t>
            </a:r>
            <a:r>
              <a:rPr lang="en-US" sz="1600" dirty="0" err="1">
                <a:solidFill>
                  <a:schemeClr val="tx1"/>
                </a:solidFill>
              </a:rPr>
              <a:t>eg</a:t>
            </a:r>
            <a:r>
              <a:rPr lang="en-US" sz="1600" dirty="0">
                <a:solidFill>
                  <a:schemeClr val="tx1"/>
                </a:solidFill>
              </a:rPr>
              <a:t>. MRSA)</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057" y="705966"/>
            <a:ext cx="3568474" cy="22529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7649"/>
          <a:stretch/>
        </p:blipFill>
        <p:spPr bwMode="auto">
          <a:xfrm>
            <a:off x="1368879" y="2726605"/>
            <a:ext cx="2857500" cy="22538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057" y="3853544"/>
            <a:ext cx="2604069" cy="1735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1250" y="4412761"/>
            <a:ext cx="1502229" cy="1391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fade">
                                      <p:cBhvr>
                                        <p:cTn id="22" dur="500"/>
                                        <p:tgtEl>
                                          <p:spTgt spid="20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3"/>
                                        </p:tgtEl>
                                        <p:attrNameLst>
                                          <p:attrName>style.visibility</p:attrName>
                                        </p:attrNameLst>
                                      </p:cBhvr>
                                      <p:to>
                                        <p:strVal val="visible"/>
                                      </p:to>
                                    </p:set>
                                    <p:animEffect transition="in" filter="fade">
                                      <p:cBhvr>
                                        <p:cTn id="32" dur="500"/>
                                        <p:tgtEl>
                                          <p:spTgt spid="205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fade">
                                      <p:cBhvr>
                                        <p:cTn id="3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title"/>
          </p:nvPr>
        </p:nvSpPr>
        <p:spPr>
          <a:xfrm>
            <a:off x="0" y="-28211"/>
            <a:ext cx="9144000" cy="990600"/>
          </a:xfrm>
        </p:spPr>
        <p:txBody>
          <a:bodyPr/>
          <a:lstStyle/>
          <a:p>
            <a:pPr fontAlgn="auto">
              <a:spcAft>
                <a:spcPts val="0"/>
              </a:spcAft>
              <a:defRPr/>
            </a:pPr>
            <a:r>
              <a:rPr dirty="0"/>
              <a:t>The Epidermis</a:t>
            </a:r>
          </a:p>
        </p:txBody>
      </p:sp>
      <p:sp>
        <p:nvSpPr>
          <p:cNvPr id="12293" name="Rectangle 3"/>
          <p:cNvSpPr>
            <a:spLocks noGrp="1" noChangeArrowheads="1"/>
          </p:cNvSpPr>
          <p:nvPr>
            <p:ph type="body" idx="1"/>
          </p:nvPr>
        </p:nvSpPr>
        <p:spPr>
          <a:xfrm>
            <a:off x="197209" y="789400"/>
            <a:ext cx="4197810" cy="5726112"/>
          </a:xfrm>
        </p:spPr>
        <p:txBody>
          <a:bodyPr rtlCol="0">
            <a:noAutofit/>
          </a:bodyPr>
          <a:lstStyle/>
          <a:p>
            <a:pPr fontAlgn="auto">
              <a:spcAft>
                <a:spcPts val="0"/>
              </a:spcAft>
              <a:defRPr/>
            </a:pPr>
            <a:r>
              <a:rPr sz="1800" b="1" dirty="0" err="1">
                <a:solidFill>
                  <a:srgbClr val="00B400"/>
                </a:solidFill>
              </a:rPr>
              <a:t>Keratinization</a:t>
            </a:r>
            <a:r>
              <a:rPr sz="1800" dirty="0"/>
              <a:t> is the process of replacing viable cells in the stratum </a:t>
            </a:r>
            <a:r>
              <a:rPr sz="1800" dirty="0" err="1"/>
              <a:t>basale</a:t>
            </a:r>
            <a:r>
              <a:rPr sz="1800" dirty="0"/>
              <a:t> with more and more of the waxy keratin protein as cells move from the deepest layer to the surface layer.  </a:t>
            </a:r>
          </a:p>
          <a:p>
            <a:pPr fontAlgn="auto">
              <a:spcAft>
                <a:spcPts val="0"/>
              </a:spcAft>
              <a:defRPr/>
            </a:pPr>
            <a:r>
              <a:rPr lang="en-US" sz="1800" dirty="0"/>
              <a:t>Why does this happen?  As layers migrate further and further from their nutrient source (blood vessels), become less active, and eventually die.</a:t>
            </a:r>
          </a:p>
          <a:p>
            <a:pPr fontAlgn="auto">
              <a:spcAft>
                <a:spcPts val="0"/>
              </a:spcAft>
              <a:defRPr/>
            </a:pPr>
            <a:r>
              <a:rPr lang="en-US" sz="1800" dirty="0"/>
              <a:t>An increased rate of sloughing results in an increased rate of cell division in the stratum </a:t>
            </a:r>
            <a:r>
              <a:rPr lang="en-US" sz="1800" dirty="0" err="1"/>
              <a:t>basale</a:t>
            </a:r>
            <a:r>
              <a:rPr lang="en-US" sz="1800" dirty="0"/>
              <a:t>.</a:t>
            </a:r>
            <a:endParaRPr sz="1800" dirty="0"/>
          </a:p>
          <a:p>
            <a:pPr fontAlgn="auto">
              <a:spcAft>
                <a:spcPts val="0"/>
              </a:spcAft>
              <a:defRPr/>
            </a:pPr>
            <a:endParaRPr sz="1800" dirty="0"/>
          </a:p>
        </p:txBody>
      </p:sp>
      <p:pic>
        <p:nvPicPr>
          <p:cNvPr id="82946" name="Picture 2" descr="http://www.anatomyatlases.org/MicroscopicAnatomy/Images/plate136.jpg"/>
          <p:cNvPicPr>
            <a:picLocks noChangeAspect="1" noChangeArrowheads="1"/>
          </p:cNvPicPr>
          <p:nvPr/>
        </p:nvPicPr>
        <p:blipFill>
          <a:blip r:embed="rId3" cstate="print"/>
          <a:srcRect/>
          <a:stretch>
            <a:fillRect/>
          </a:stretch>
        </p:blipFill>
        <p:spPr bwMode="auto">
          <a:xfrm>
            <a:off x="4488008" y="1637071"/>
            <a:ext cx="4655992" cy="4527755"/>
          </a:xfrm>
          <a:prstGeom prst="rect">
            <a:avLst/>
          </a:prstGeom>
          <a:noFill/>
        </p:spPr>
      </p:pic>
      <p:sp>
        <p:nvSpPr>
          <p:cNvPr id="5" name="Rounded Rectangular Callout 4"/>
          <p:cNvSpPr/>
          <p:nvPr/>
        </p:nvSpPr>
        <p:spPr>
          <a:xfrm>
            <a:off x="4704736" y="766916"/>
            <a:ext cx="4011561" cy="612648"/>
          </a:xfrm>
          <a:prstGeom prst="wedgeRoundRectCallout">
            <a:avLst>
              <a:gd name="adj1" fmla="val -61274"/>
              <a:gd name="adj2" fmla="val 26390"/>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Aft>
                <a:spcPts val="0"/>
              </a:spcAft>
              <a:defRPr/>
            </a:pPr>
            <a:r>
              <a:rPr lang="en-US" sz="2000" dirty="0">
                <a:solidFill>
                  <a:schemeClr val="tx1"/>
                </a:solidFill>
              </a:rPr>
              <a:t>This process takes about </a:t>
            </a:r>
            <a:r>
              <a:rPr lang="en-US" sz="2000" b="1" dirty="0">
                <a:solidFill>
                  <a:schemeClr val="tx1"/>
                </a:solidFill>
              </a:rPr>
              <a:t>4-6 weeks </a:t>
            </a:r>
            <a:r>
              <a:rPr lang="en-US" sz="2000" dirty="0">
                <a:solidFill>
                  <a:schemeClr val="tx1"/>
                </a:solidFill>
              </a:rPr>
              <a:t>in 0.1mm thick skin.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3">
                                            <p:txEl>
                                              <p:pRg st="1" end="1"/>
                                            </p:txEl>
                                          </p:spTgt>
                                        </p:tgtEl>
                                        <p:attrNameLst>
                                          <p:attrName>style.visibility</p:attrName>
                                        </p:attrNameLst>
                                      </p:cBhvr>
                                      <p:to>
                                        <p:strVal val="visible"/>
                                      </p:to>
                                    </p:set>
                                    <p:animEffect transition="in" filter="fade">
                                      <p:cBhvr>
                                        <p:cTn id="12" dur="2000"/>
                                        <p:tgtEl>
                                          <p:spTgt spid="122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93">
                                            <p:txEl>
                                              <p:pRg st="2" end="2"/>
                                            </p:txEl>
                                          </p:spTgt>
                                        </p:tgtEl>
                                        <p:attrNameLst>
                                          <p:attrName>style.visibility</p:attrName>
                                        </p:attrNameLst>
                                      </p:cBhvr>
                                      <p:to>
                                        <p:strVal val="visible"/>
                                      </p:to>
                                    </p:set>
                                    <p:animEffect transition="in" filter="fade">
                                      <p:cBhvr>
                                        <p:cTn id="17" dur="2000"/>
                                        <p:tgtEl>
                                          <p:spTgt spid="122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a:solidFill>
                  <a:schemeClr val="accent1"/>
                </a:solidFill>
                <a:effectLst>
                  <a:outerShdw blurRad="38100" dist="38100" dir="2700000" algn="tl">
                    <a:srgbClr val="000000">
                      <a:alpha val="43137"/>
                    </a:srgbClr>
                  </a:outerShdw>
                </a:effectLst>
                <a:latin typeface="Blackadder ITC" pitchFamily="82" charset="0"/>
              </a:rPr>
              <a:t>Clinical Connection</a:t>
            </a:r>
          </a:p>
        </p:txBody>
      </p:sp>
      <p:sp>
        <p:nvSpPr>
          <p:cNvPr id="13" name="Title 2"/>
          <p:cNvSpPr txBox="1">
            <a:spLocks/>
          </p:cNvSpPr>
          <p:nvPr/>
        </p:nvSpPr>
        <p:spPr>
          <a:xfrm>
            <a:off x="0" y="6065838"/>
            <a:ext cx="4542503"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spc="-100" noProof="0" dirty="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A nail technician’s nightmare…</a:t>
            </a:r>
            <a:endParaRPr kumimoji="0" lang="en-US" sz="3200" b="0" i="0" u="none" strike="noStrike" kern="1200" cap="none" spc="-10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err="1">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Callouses</a:t>
            </a:r>
            <a:endParaRPr kumimoji="0" lang="en-US" sz="4000" b="0" i="0" u="none" strike="noStrike" kern="1200" cap="none" spc="-10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10" name="Rounded Rectangular Callout 9"/>
          <p:cNvSpPr/>
          <p:nvPr/>
        </p:nvSpPr>
        <p:spPr>
          <a:xfrm>
            <a:off x="4286251" y="1042987"/>
            <a:ext cx="4186237" cy="2486026"/>
          </a:xfrm>
          <a:prstGeom prst="wedgeRoundRectCallout">
            <a:avLst>
              <a:gd name="adj1" fmla="val -1031"/>
              <a:gd name="adj2" fmla="val 137783"/>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fontAlgn="auto">
              <a:spcAft>
                <a:spcPts val="0"/>
              </a:spcAft>
              <a:defRPr/>
            </a:pPr>
            <a:r>
              <a:rPr lang="en-US" dirty="0">
                <a:solidFill>
                  <a:schemeClr val="tx1"/>
                </a:solidFill>
              </a:rPr>
              <a:t>Constant friction can stimulate a thicker buildup of </a:t>
            </a:r>
            <a:r>
              <a:rPr lang="en-US" dirty="0" err="1">
                <a:solidFill>
                  <a:schemeClr val="tx1"/>
                </a:solidFill>
              </a:rPr>
              <a:t>keratinocytes</a:t>
            </a:r>
            <a:r>
              <a:rPr lang="en-US" dirty="0">
                <a:solidFill>
                  <a:schemeClr val="tx1"/>
                </a:solidFill>
              </a:rPr>
              <a:t> in the </a:t>
            </a:r>
            <a:r>
              <a:rPr lang="en-US" i="1" dirty="0">
                <a:solidFill>
                  <a:schemeClr val="tx1"/>
                </a:solidFill>
              </a:rPr>
              <a:t>stratum </a:t>
            </a:r>
            <a:r>
              <a:rPr lang="en-US" i="1" dirty="0" err="1">
                <a:solidFill>
                  <a:schemeClr val="tx1"/>
                </a:solidFill>
              </a:rPr>
              <a:t>corneum</a:t>
            </a:r>
            <a:r>
              <a:rPr lang="en-US" dirty="0">
                <a:solidFill>
                  <a:schemeClr val="tx1"/>
                </a:solidFill>
              </a:rPr>
              <a:t>.  A </a:t>
            </a:r>
            <a:r>
              <a:rPr lang="en-US" b="1" dirty="0">
                <a:solidFill>
                  <a:schemeClr val="tx1"/>
                </a:solidFill>
              </a:rPr>
              <a:t>callus</a:t>
            </a:r>
            <a:r>
              <a:rPr lang="en-US" dirty="0">
                <a:solidFill>
                  <a:schemeClr val="tx1"/>
                </a:solidFill>
              </a:rPr>
              <a:t> (or callous) results.</a:t>
            </a:r>
          </a:p>
        </p:txBody>
      </p:sp>
      <p:pic>
        <p:nvPicPr>
          <p:cNvPr id="111624" name="Picture 8" descr="http://www.severnpodiatry.co.uk/wp-content/uploads/2011/02/forefoot-callus-1-300x225.jpg"/>
          <p:cNvPicPr>
            <a:picLocks noChangeAspect="1" noChangeArrowheads="1"/>
          </p:cNvPicPr>
          <p:nvPr/>
        </p:nvPicPr>
        <p:blipFill>
          <a:blip r:embed="rId3" cstate="print"/>
          <a:srcRect/>
          <a:stretch>
            <a:fillRect/>
          </a:stretch>
        </p:blipFill>
        <p:spPr bwMode="auto">
          <a:xfrm>
            <a:off x="229317" y="755855"/>
            <a:ext cx="2857500" cy="2143125"/>
          </a:xfrm>
          <a:prstGeom prst="rect">
            <a:avLst/>
          </a:prstGeom>
          <a:ln>
            <a:noFill/>
          </a:ln>
          <a:effectLst>
            <a:outerShdw blurRad="292100" dist="139700" dir="2700000" algn="tl" rotWithShape="0">
              <a:srgbClr val="333333">
                <a:alpha val="65000"/>
              </a:srgbClr>
            </a:outerShdw>
          </a:effectLst>
        </p:spPr>
      </p:pic>
      <p:pic>
        <p:nvPicPr>
          <p:cNvPr id="111622" name="Picture 6" descr="http://img.diytrade.com/cdimg/695069/7003684/0/1222504034/Ped_egg_pedi_foot_Foot_buddy.jpg"/>
          <p:cNvPicPr>
            <a:picLocks noChangeAspect="1" noChangeArrowheads="1"/>
          </p:cNvPicPr>
          <p:nvPr/>
        </p:nvPicPr>
        <p:blipFill>
          <a:blip r:embed="rId4" cstate="print"/>
          <a:srcRect/>
          <a:stretch>
            <a:fillRect/>
          </a:stretch>
        </p:blipFill>
        <p:spPr bwMode="auto">
          <a:xfrm>
            <a:off x="896755" y="1192827"/>
            <a:ext cx="2628109" cy="2494271"/>
          </a:xfrm>
          <a:prstGeom prst="rect">
            <a:avLst/>
          </a:prstGeom>
          <a:ln>
            <a:noFill/>
          </a:ln>
          <a:effectLst>
            <a:outerShdw blurRad="292100" dist="139700" dir="2700000" algn="tl" rotWithShape="0">
              <a:srgbClr val="333333">
                <a:alpha val="65000"/>
              </a:srgbClr>
            </a:outerShdw>
          </a:effectLst>
        </p:spPr>
      </p:pic>
      <p:pic>
        <p:nvPicPr>
          <p:cNvPr id="111620" name="Picture 4" descr="http://uproxx.files.wordpress.com/2014/02/lays-do-us-a-flavor-parodies-11-ped-egg-shavings.jpg"/>
          <p:cNvPicPr>
            <a:picLocks noChangeAspect="1" noChangeArrowheads="1"/>
          </p:cNvPicPr>
          <p:nvPr/>
        </p:nvPicPr>
        <p:blipFill>
          <a:blip r:embed="rId5" cstate="print"/>
          <a:srcRect/>
          <a:stretch>
            <a:fillRect/>
          </a:stretch>
        </p:blipFill>
        <p:spPr bwMode="auto">
          <a:xfrm>
            <a:off x="317807" y="2097394"/>
            <a:ext cx="2505075" cy="3590926"/>
          </a:xfrm>
          <a:prstGeom prst="rect">
            <a:avLst/>
          </a:prstGeom>
          <a:ln>
            <a:noFill/>
          </a:ln>
          <a:effectLst>
            <a:outerShdw blurRad="292100" dist="139700" dir="2700000" algn="tl" rotWithShape="0">
              <a:srgbClr val="333333">
                <a:alpha val="65000"/>
              </a:srgbClr>
            </a:outerShdw>
          </a:effectLst>
        </p:spPr>
      </p:pic>
      <p:pic>
        <p:nvPicPr>
          <p:cNvPr id="111626" name="Picture 10" descr="http://www.oempromo.com/upload/Prod_755/Foot-Shaped-Callus-Remover_3172652.jpg"/>
          <p:cNvPicPr>
            <a:picLocks noChangeAspect="1" noChangeArrowheads="1"/>
          </p:cNvPicPr>
          <p:nvPr/>
        </p:nvPicPr>
        <p:blipFill>
          <a:blip r:embed="rId6" cstate="print"/>
          <a:srcRect/>
          <a:stretch>
            <a:fillRect/>
          </a:stretch>
        </p:blipFill>
        <p:spPr bwMode="auto">
          <a:xfrm>
            <a:off x="634180" y="3392838"/>
            <a:ext cx="3229897" cy="1382211"/>
          </a:xfrm>
          <a:prstGeom prst="rect">
            <a:avLst/>
          </a:prstGeom>
          <a:ln>
            <a:noFill/>
          </a:ln>
          <a:effectLst>
            <a:outerShdw blurRad="292100" dist="139700" dir="2700000" algn="tl" rotWithShape="0">
              <a:srgbClr val="333333">
                <a:alpha val="65000"/>
              </a:srgbClr>
            </a:outerShdw>
          </a:effectLst>
        </p:spPr>
      </p:pic>
      <p:pic>
        <p:nvPicPr>
          <p:cNvPr id="111618" name="Picture 2" descr="http://www.fahad.com/pics/fish_pedicure.jpg"/>
          <p:cNvPicPr>
            <a:picLocks noChangeAspect="1" noChangeArrowheads="1"/>
          </p:cNvPicPr>
          <p:nvPr/>
        </p:nvPicPr>
        <p:blipFill>
          <a:blip r:embed="rId7" cstate="print"/>
          <a:srcRect/>
          <a:stretch>
            <a:fillRect/>
          </a:stretch>
        </p:blipFill>
        <p:spPr bwMode="auto">
          <a:xfrm>
            <a:off x="589935" y="3973801"/>
            <a:ext cx="2890684" cy="1951212"/>
          </a:xfrm>
          <a:prstGeom prst="rect">
            <a:avLst/>
          </a:prstGeom>
          <a:ln>
            <a:noFill/>
          </a:ln>
          <a:effectLst>
            <a:outerShdw blurRad="292100" dist="139700" dir="2700000" algn="tl" rotWithShape="0">
              <a:srgbClr val="333333">
                <a:alpha val="65000"/>
              </a:srgbClr>
            </a:outerShdw>
          </a:effectLst>
        </p:spPr>
      </p:pic>
      <p:pic>
        <p:nvPicPr>
          <p:cNvPr id="111628" name="Picture 12" descr="http://www.well-healed.co.uk/wp-content/uploads/2012/12/corns-and-callaus1.jpg"/>
          <p:cNvPicPr>
            <a:picLocks noChangeAspect="1" noChangeArrowheads="1"/>
          </p:cNvPicPr>
          <p:nvPr/>
        </p:nvPicPr>
        <p:blipFill>
          <a:blip r:embed="rId8" cstate="print"/>
          <a:srcRect/>
          <a:stretch>
            <a:fillRect/>
          </a:stretch>
        </p:blipFill>
        <p:spPr bwMode="auto">
          <a:xfrm>
            <a:off x="4653834" y="4033154"/>
            <a:ext cx="3384038" cy="24708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166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1624"/>
                                        </p:tgtEl>
                                        <p:attrNameLst>
                                          <p:attrName>style.visibility</p:attrName>
                                        </p:attrNameLst>
                                      </p:cBhvr>
                                      <p:to>
                                        <p:strVal val="visible"/>
                                      </p:to>
                                    </p:set>
                                    <p:animEffect transition="in" filter="fade">
                                      <p:cBhvr>
                                        <p:cTn id="22" dur="2000"/>
                                        <p:tgtEl>
                                          <p:spTgt spid="1116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1622"/>
                                        </p:tgtEl>
                                        <p:attrNameLst>
                                          <p:attrName>style.visibility</p:attrName>
                                        </p:attrNameLst>
                                      </p:cBhvr>
                                      <p:to>
                                        <p:strVal val="visible"/>
                                      </p:to>
                                    </p:set>
                                    <p:animEffect transition="in" filter="fade">
                                      <p:cBhvr>
                                        <p:cTn id="27" dur="2000"/>
                                        <p:tgtEl>
                                          <p:spTgt spid="1116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1620"/>
                                        </p:tgtEl>
                                        <p:attrNameLst>
                                          <p:attrName>style.visibility</p:attrName>
                                        </p:attrNameLst>
                                      </p:cBhvr>
                                      <p:to>
                                        <p:strVal val="visible"/>
                                      </p:to>
                                    </p:set>
                                    <p:animEffect transition="in" filter="fade">
                                      <p:cBhvr>
                                        <p:cTn id="32" dur="2000"/>
                                        <p:tgtEl>
                                          <p:spTgt spid="1116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1626"/>
                                        </p:tgtEl>
                                        <p:attrNameLst>
                                          <p:attrName>style.visibility</p:attrName>
                                        </p:attrNameLst>
                                      </p:cBhvr>
                                      <p:to>
                                        <p:strVal val="visible"/>
                                      </p:to>
                                    </p:set>
                                    <p:animEffect transition="in" filter="fade">
                                      <p:cBhvr>
                                        <p:cTn id="37" dur="2000"/>
                                        <p:tgtEl>
                                          <p:spTgt spid="1116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1618"/>
                                        </p:tgtEl>
                                        <p:attrNameLst>
                                          <p:attrName>style.visibility</p:attrName>
                                        </p:attrNameLst>
                                      </p:cBhvr>
                                      <p:to>
                                        <p:strVal val="visible"/>
                                      </p:to>
                                    </p:set>
                                    <p:animEffect transition="in" filter="fade">
                                      <p:cBhvr>
                                        <p:cTn id="42" dur="2000"/>
                                        <p:tgtEl>
                                          <p:spTgt spid="1116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1628"/>
                                        </p:tgtEl>
                                        <p:attrNameLst>
                                          <p:attrName>style.visibility</p:attrName>
                                        </p:attrNameLst>
                                      </p:cBhvr>
                                      <p:to>
                                        <p:strVal val="visible"/>
                                      </p:to>
                                    </p:set>
                                    <p:animEffect transition="in" filter="fade">
                                      <p:cBhvr>
                                        <p:cTn id="47" dur="2000"/>
                                        <p:tgtEl>
                                          <p:spTgt spid="111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a:solidFill>
                  <a:schemeClr val="accent1"/>
                </a:solidFill>
                <a:effectLst>
                  <a:outerShdw blurRad="38100" dist="38100" dir="2700000" algn="tl">
                    <a:srgbClr val="000000">
                      <a:alpha val="43137"/>
                    </a:srgbClr>
                  </a:outerShdw>
                </a:effectLst>
                <a:latin typeface="Blackadder ITC" pitchFamily="82" charset="0"/>
              </a:rPr>
              <a:t>Clinical Connection</a:t>
            </a:r>
          </a:p>
        </p:txBody>
      </p:sp>
      <p:sp>
        <p:nvSpPr>
          <p:cNvPr id="13" name="Title 2"/>
          <p:cNvSpPr txBox="1">
            <a:spLocks/>
          </p:cNvSpPr>
          <p:nvPr/>
        </p:nvSpPr>
        <p:spPr>
          <a:xfrm>
            <a:off x="206478" y="5579141"/>
            <a:ext cx="3583858"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spc="-100" dirty="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More common than you might think</a:t>
            </a:r>
            <a:endParaRPr kumimoji="0" lang="en-US" sz="3200" b="0" i="0" u="none" strike="noStrike" kern="1200" cap="none" spc="-10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Dandruff</a:t>
            </a:r>
            <a:endParaRPr kumimoji="0" lang="en-US" sz="4000" b="0" i="0" u="none" strike="noStrike" kern="1200" cap="none" spc="-10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10" name="Rounded Rectangular Callout 9"/>
          <p:cNvSpPr/>
          <p:nvPr/>
        </p:nvSpPr>
        <p:spPr>
          <a:xfrm>
            <a:off x="4085303" y="1042986"/>
            <a:ext cx="5058697" cy="4177943"/>
          </a:xfrm>
          <a:prstGeom prst="wedgeRoundRectCallout">
            <a:avLst>
              <a:gd name="adj1" fmla="val -6644"/>
              <a:gd name="adj2" fmla="val 59272"/>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Aft>
                <a:spcPts val="0"/>
              </a:spcAft>
              <a:defRPr/>
            </a:pPr>
            <a:r>
              <a:rPr lang="en-US" sz="2000" b="1" dirty="0">
                <a:solidFill>
                  <a:schemeClr val="tx1"/>
                </a:solidFill>
              </a:rPr>
              <a:t>Dandruff</a:t>
            </a:r>
            <a:r>
              <a:rPr lang="en-US" sz="2000" dirty="0">
                <a:solidFill>
                  <a:schemeClr val="tx1"/>
                </a:solidFill>
              </a:rPr>
              <a:t>  is an excess of keratinized cells shed (Psoriasis) from the scalp. Human skin cells are forever renewing themselves. As skin cells in the scalp are renewed, the old (dead) ones are pushed to the surface and then out of the scalp; they are literally expelled.</a:t>
            </a:r>
            <a:br>
              <a:rPr lang="en-US" sz="2000" dirty="0">
                <a:solidFill>
                  <a:schemeClr val="tx1"/>
                </a:solidFill>
              </a:rPr>
            </a:br>
            <a:br>
              <a:rPr lang="en-US" sz="2000" dirty="0">
                <a:solidFill>
                  <a:schemeClr val="tx1"/>
                </a:solidFill>
              </a:rPr>
            </a:br>
            <a:r>
              <a:rPr lang="en-US" sz="2000" dirty="0">
                <a:solidFill>
                  <a:schemeClr val="tx1"/>
                </a:solidFill>
              </a:rPr>
              <a:t>For people with dandruff, the new cells are produced at a faster rate than they die, resulting in more skin being shed, making dandruff more noticeable.</a:t>
            </a:r>
          </a:p>
        </p:txBody>
      </p:sp>
      <p:pic>
        <p:nvPicPr>
          <p:cNvPr id="112642" name="Picture 2" descr="http://www.pharmainfo.net/files/u3121/051708-dandruff.gif"/>
          <p:cNvPicPr>
            <a:picLocks noChangeAspect="1" noChangeArrowheads="1" noCrop="1"/>
          </p:cNvPicPr>
          <p:nvPr/>
        </p:nvPicPr>
        <p:blipFill>
          <a:blip r:embed="rId3" cstate="print"/>
          <a:srcRect/>
          <a:stretch>
            <a:fillRect/>
          </a:stretch>
        </p:blipFill>
        <p:spPr bwMode="auto">
          <a:xfrm>
            <a:off x="435795" y="899651"/>
            <a:ext cx="1905000" cy="1905000"/>
          </a:xfrm>
          <a:prstGeom prst="rect">
            <a:avLst/>
          </a:prstGeom>
          <a:ln>
            <a:noFill/>
          </a:ln>
          <a:effectLst>
            <a:outerShdw blurRad="292100" dist="139700" dir="2700000" algn="tl" rotWithShape="0">
              <a:srgbClr val="333333">
                <a:alpha val="65000"/>
              </a:srgbClr>
            </a:outerShdw>
          </a:effectLst>
        </p:spPr>
      </p:pic>
      <p:pic>
        <p:nvPicPr>
          <p:cNvPr id="112646" name="Picture 6" descr="http://www.prohealthyhair.com/wp-content/uploads/2013/02/dandruff-shampoos.gif"/>
          <p:cNvPicPr>
            <a:picLocks noChangeAspect="1" noChangeArrowheads="1"/>
          </p:cNvPicPr>
          <p:nvPr/>
        </p:nvPicPr>
        <p:blipFill>
          <a:blip r:embed="rId4" cstate="print"/>
          <a:srcRect/>
          <a:stretch>
            <a:fillRect/>
          </a:stretch>
        </p:blipFill>
        <p:spPr bwMode="auto">
          <a:xfrm>
            <a:off x="206477" y="1562712"/>
            <a:ext cx="3834581" cy="1917291"/>
          </a:xfrm>
          <a:prstGeom prst="rect">
            <a:avLst/>
          </a:prstGeom>
          <a:ln>
            <a:noFill/>
          </a:ln>
          <a:effectLst>
            <a:outerShdw blurRad="292100" dist="139700" dir="2700000" algn="tl" rotWithShape="0">
              <a:srgbClr val="333333">
                <a:alpha val="65000"/>
              </a:srgbClr>
            </a:outerShdw>
          </a:effectLst>
        </p:spPr>
      </p:pic>
      <p:pic>
        <p:nvPicPr>
          <p:cNvPr id="112648" name="Picture 8" descr="http://images.totalbeauty.com/content/photos/BODandruff-Gallery-08.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76801" y="3003653"/>
            <a:ext cx="1987871" cy="2394258"/>
          </a:xfrm>
          <a:prstGeom prst="rect">
            <a:avLst/>
          </a:prstGeom>
          <a:ln>
            <a:noFill/>
          </a:ln>
          <a:effectLst>
            <a:outerShdw blurRad="292100" dist="139700" dir="2700000" algn="tl" rotWithShape="0">
              <a:srgbClr val="333333">
                <a:alpha val="65000"/>
              </a:srgbClr>
            </a:outerShdw>
          </a:effectLst>
        </p:spPr>
      </p:pic>
      <p:pic>
        <p:nvPicPr>
          <p:cNvPr id="112650" name="Picture 10" descr="http://i.walmartimages.com/i/p/00/71/62/37/13/0071623713008_500X500.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527175" y="3112219"/>
            <a:ext cx="2366399" cy="236639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2642"/>
                                        </p:tgtEl>
                                        <p:attrNameLst>
                                          <p:attrName>style.visibility</p:attrName>
                                        </p:attrNameLst>
                                      </p:cBhvr>
                                      <p:to>
                                        <p:strVal val="visible"/>
                                      </p:to>
                                    </p:set>
                                    <p:animEffect transition="in" filter="fade">
                                      <p:cBhvr>
                                        <p:cTn id="22" dur="2000"/>
                                        <p:tgtEl>
                                          <p:spTgt spid="1126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2646"/>
                                        </p:tgtEl>
                                        <p:attrNameLst>
                                          <p:attrName>style.visibility</p:attrName>
                                        </p:attrNameLst>
                                      </p:cBhvr>
                                      <p:to>
                                        <p:strVal val="visible"/>
                                      </p:to>
                                    </p:set>
                                    <p:animEffect transition="in" filter="fade">
                                      <p:cBhvr>
                                        <p:cTn id="27" dur="2000"/>
                                        <p:tgtEl>
                                          <p:spTgt spid="1126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2650"/>
                                        </p:tgtEl>
                                        <p:attrNameLst>
                                          <p:attrName>style.visibility</p:attrName>
                                        </p:attrNameLst>
                                      </p:cBhvr>
                                      <p:to>
                                        <p:strVal val="visible"/>
                                      </p:to>
                                    </p:set>
                                    <p:animEffect transition="in" filter="fade">
                                      <p:cBhvr>
                                        <p:cTn id="32" dur="2000"/>
                                        <p:tgtEl>
                                          <p:spTgt spid="1126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2648"/>
                                        </p:tgtEl>
                                        <p:attrNameLst>
                                          <p:attrName>style.visibility</p:attrName>
                                        </p:attrNameLst>
                                      </p:cBhvr>
                                      <p:to>
                                        <p:strVal val="visible"/>
                                      </p:to>
                                    </p:set>
                                    <p:animEffect transition="in" filter="fade">
                                      <p:cBhvr>
                                        <p:cTn id="37" dur="2000"/>
                                        <p:tgtEl>
                                          <p:spTgt spid="112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43263" y="1231900"/>
            <a:ext cx="1071562" cy="560388"/>
          </a:xfrm>
          <a:prstGeom prst="rect">
            <a:avLst/>
          </a:prstGeom>
          <a:solidFill>
            <a:srgbClr val="FFFF00">
              <a:alpha val="51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pic>
        <p:nvPicPr>
          <p:cNvPr id="30722" name="Picture 5" descr="pap13_fig_05_03.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304800" y="1162050"/>
            <a:ext cx="8534400" cy="5091113"/>
          </a:xfrm>
          <a:prstGeom prst="rect">
            <a:avLst/>
          </a:prstGeom>
          <a:noFill/>
          <a:ln w="9525">
            <a:noFill/>
            <a:miter lim="800000"/>
            <a:headEnd/>
            <a:tailEnd/>
          </a:ln>
        </p:spPr>
      </p:pic>
      <p:sp>
        <p:nvSpPr>
          <p:cNvPr id="13316" name="Rectangle 2"/>
          <p:cNvSpPr>
            <a:spLocks noGrp="1" noChangeArrowheads="1"/>
          </p:cNvSpPr>
          <p:nvPr>
            <p:ph type="title"/>
          </p:nvPr>
        </p:nvSpPr>
        <p:spPr/>
        <p:txBody>
          <a:bodyPr/>
          <a:lstStyle/>
          <a:p>
            <a:pPr fontAlgn="auto">
              <a:spcAft>
                <a:spcPts val="0"/>
              </a:spcAft>
              <a:defRPr/>
            </a:pPr>
            <a:r>
              <a:t>The Epidermis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a:xfrm>
            <a:off x="0" y="163513"/>
            <a:ext cx="9144000" cy="990600"/>
          </a:xfrm>
        </p:spPr>
        <p:txBody>
          <a:bodyPr/>
          <a:lstStyle/>
          <a:p>
            <a:pPr fontAlgn="auto">
              <a:spcAft>
                <a:spcPts val="0"/>
              </a:spcAft>
              <a:defRPr/>
            </a:pPr>
            <a:r>
              <a:t>The Epidermis</a:t>
            </a:r>
          </a:p>
        </p:txBody>
      </p:sp>
      <p:sp>
        <p:nvSpPr>
          <p:cNvPr id="32770" name="Rectangle 3"/>
          <p:cNvSpPr>
            <a:spLocks noGrp="1" noChangeArrowheads="1"/>
          </p:cNvSpPr>
          <p:nvPr>
            <p:ph type="body" idx="1"/>
          </p:nvPr>
        </p:nvSpPr>
        <p:spPr>
          <a:xfrm>
            <a:off x="438150" y="906463"/>
            <a:ext cx="8451850" cy="5951537"/>
          </a:xfrm>
        </p:spPr>
        <p:txBody>
          <a:bodyPr/>
          <a:lstStyle/>
          <a:p>
            <a:pPr>
              <a:lnSpc>
                <a:spcPct val="155000"/>
              </a:lnSpc>
              <a:spcBef>
                <a:spcPct val="0"/>
              </a:spcBef>
            </a:pPr>
            <a:r>
              <a:t>Types of skin:</a:t>
            </a:r>
          </a:p>
          <a:p>
            <a:pPr lvl="1">
              <a:lnSpc>
                <a:spcPct val="155000"/>
              </a:lnSpc>
              <a:spcBef>
                <a:spcPct val="0"/>
              </a:spcBef>
            </a:pPr>
            <a:r>
              <a:rPr b="1">
                <a:solidFill>
                  <a:srgbClr val="00B400"/>
                </a:solidFill>
              </a:rPr>
              <a:t>Thin (hairy) skin </a:t>
            </a:r>
            <a:r>
              <a:t>covers all body regions except the palms, palmar surfaces of digits, and soles.</a:t>
            </a:r>
          </a:p>
          <a:p>
            <a:pPr lvl="1">
              <a:lnSpc>
                <a:spcPct val="155000"/>
              </a:lnSpc>
              <a:spcBef>
                <a:spcPct val="0"/>
              </a:spcBef>
            </a:pPr>
            <a:r>
              <a:rPr b="1">
                <a:solidFill>
                  <a:srgbClr val="00B400"/>
                </a:solidFill>
              </a:rPr>
              <a:t>Thick (hairless) </a:t>
            </a:r>
          </a:p>
          <a:p>
            <a:pPr lvl="1">
              <a:lnSpc>
                <a:spcPct val="155000"/>
              </a:lnSpc>
              <a:spcBef>
                <a:spcPct val="0"/>
              </a:spcBef>
              <a:buFont typeface="Wingdings" pitchFamily="2" charset="2"/>
              <a:buNone/>
            </a:pPr>
            <a:r>
              <a:rPr b="1">
                <a:solidFill>
                  <a:srgbClr val="00B400"/>
                </a:solidFill>
              </a:rPr>
              <a:t>	skin </a:t>
            </a:r>
            <a:r>
              <a:t>covers the </a:t>
            </a:r>
          </a:p>
          <a:p>
            <a:pPr lvl="1">
              <a:lnSpc>
                <a:spcPct val="155000"/>
              </a:lnSpc>
              <a:spcBef>
                <a:spcPct val="0"/>
              </a:spcBef>
              <a:buFont typeface="Wingdings" pitchFamily="2" charset="2"/>
              <a:buNone/>
            </a:pPr>
            <a:r>
              <a:t>	palms, palmar </a:t>
            </a:r>
          </a:p>
          <a:p>
            <a:pPr lvl="1">
              <a:lnSpc>
                <a:spcPct val="155000"/>
              </a:lnSpc>
              <a:spcBef>
                <a:spcPct val="0"/>
              </a:spcBef>
              <a:buFont typeface="Wingdings" pitchFamily="2" charset="2"/>
              <a:buNone/>
            </a:pPr>
            <a:r>
              <a:t>	surfaces of </a:t>
            </a:r>
          </a:p>
          <a:p>
            <a:pPr lvl="1">
              <a:lnSpc>
                <a:spcPct val="155000"/>
              </a:lnSpc>
              <a:spcBef>
                <a:spcPct val="0"/>
              </a:spcBef>
              <a:buFont typeface="Wingdings" pitchFamily="2" charset="2"/>
              <a:buNone/>
            </a:pPr>
            <a:r>
              <a:t>	digits, and </a:t>
            </a:r>
          </a:p>
          <a:p>
            <a:pPr lvl="1">
              <a:lnSpc>
                <a:spcPct val="155000"/>
              </a:lnSpc>
              <a:spcBef>
                <a:spcPct val="0"/>
              </a:spcBef>
              <a:buFont typeface="Wingdings" pitchFamily="2" charset="2"/>
              <a:buNone/>
            </a:pPr>
            <a:r>
              <a:t>	soles.</a:t>
            </a:r>
          </a:p>
        </p:txBody>
      </p:sp>
      <p:grpSp>
        <p:nvGrpSpPr>
          <p:cNvPr id="32771" name="Group 7"/>
          <p:cNvGrpSpPr>
            <a:grpSpLocks/>
          </p:cNvGrpSpPr>
          <p:nvPr/>
        </p:nvGrpSpPr>
        <p:grpSpPr bwMode="auto">
          <a:xfrm>
            <a:off x="3429000" y="2971800"/>
            <a:ext cx="5486400" cy="3556000"/>
            <a:chOff x="685800" y="1268628"/>
            <a:chExt cx="7848601" cy="5277374"/>
          </a:xfrm>
        </p:grpSpPr>
        <p:pic>
          <p:nvPicPr>
            <p:cNvPr id="32772" name="Picture 2" descr="C:\Users\Curtis Home\Pictures\5. Chapter 5\apmt1_05_07_li.jpg"/>
            <p:cNvPicPr>
              <a:picLocks noChangeAspect="1" noChangeArrowheads="1"/>
            </p:cNvPicPr>
            <p:nvPr/>
          </p:nvPicPr>
          <p:blipFill>
            <a:blip r:embed="rId3" cstate="print"/>
            <a:srcRect t="1424"/>
            <a:stretch>
              <a:fillRect/>
            </a:stretch>
          </p:blipFill>
          <p:spPr bwMode="auto">
            <a:xfrm>
              <a:off x="685800" y="1268628"/>
              <a:ext cx="7848601" cy="5277374"/>
            </a:xfrm>
            <a:prstGeom prst="rect">
              <a:avLst/>
            </a:prstGeom>
            <a:noFill/>
            <a:ln w="9525">
              <a:noFill/>
              <a:miter lim="800000"/>
              <a:headEnd/>
              <a:tailEnd/>
            </a:ln>
          </p:spPr>
        </p:pic>
        <p:sp>
          <p:nvSpPr>
            <p:cNvPr id="10" name="Rectangle 9"/>
            <p:cNvSpPr/>
            <p:nvPr/>
          </p:nvSpPr>
          <p:spPr>
            <a:xfrm>
              <a:off x="1625997" y="6072453"/>
              <a:ext cx="990159" cy="303919"/>
            </a:xfrm>
            <a:prstGeom prst="rect">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sp>
          <p:nvSpPr>
            <p:cNvPr id="11" name="Rectangle 10"/>
            <p:cNvSpPr/>
            <p:nvPr/>
          </p:nvSpPr>
          <p:spPr>
            <a:xfrm>
              <a:off x="6363318" y="6084232"/>
              <a:ext cx="990159" cy="303921"/>
            </a:xfrm>
            <a:prstGeom prst="rect">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science.nationalgeographic.com/staticfiles/NGS/Shared/StaticFiles/Science/Images/Content/skin-colors-711079-sw.jpg"/>
          <p:cNvPicPr>
            <a:picLocks noChangeAspect="1" noChangeArrowheads="1"/>
          </p:cNvPicPr>
          <p:nvPr/>
        </p:nvPicPr>
        <p:blipFill>
          <a:blip r:embed="rId3" cstate="print"/>
          <a:srcRect/>
          <a:stretch>
            <a:fillRect/>
          </a:stretch>
        </p:blipFill>
        <p:spPr bwMode="auto">
          <a:xfrm>
            <a:off x="5147895" y="978974"/>
            <a:ext cx="3612442" cy="2708123"/>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0" y="163513"/>
            <a:ext cx="9144000" cy="990600"/>
          </a:xfrm>
        </p:spPr>
        <p:txBody>
          <a:bodyPr/>
          <a:lstStyle/>
          <a:p>
            <a:pPr fontAlgn="auto">
              <a:spcAft>
                <a:spcPts val="0"/>
              </a:spcAft>
              <a:defRPr/>
            </a:pPr>
            <a:r>
              <a:rPr dirty="0"/>
              <a:t>The Epidermis: pigments</a:t>
            </a:r>
          </a:p>
        </p:txBody>
      </p:sp>
      <p:sp>
        <p:nvSpPr>
          <p:cNvPr id="34818" name="Content Placeholder 10"/>
          <p:cNvSpPr>
            <a:spLocks noGrp="1"/>
          </p:cNvSpPr>
          <p:nvPr>
            <p:ph idx="1"/>
          </p:nvPr>
        </p:nvSpPr>
        <p:spPr>
          <a:xfrm>
            <a:off x="0" y="903288"/>
            <a:ext cx="5225845" cy="5954712"/>
          </a:xfrm>
        </p:spPr>
        <p:txBody>
          <a:bodyPr>
            <a:normAutofit fontScale="70000" lnSpcReduction="20000"/>
          </a:bodyPr>
          <a:lstStyle/>
          <a:p>
            <a:pPr>
              <a:spcBef>
                <a:spcPct val="0"/>
              </a:spcBef>
            </a:pPr>
            <a:r>
              <a:rPr dirty="0"/>
              <a:t>Skin Pigments</a:t>
            </a:r>
          </a:p>
          <a:p>
            <a:pPr lvl="1">
              <a:spcBef>
                <a:spcPct val="0"/>
              </a:spcBef>
            </a:pPr>
            <a:r>
              <a:rPr b="1" dirty="0"/>
              <a:t>Melanin</a:t>
            </a:r>
            <a:r>
              <a:rPr dirty="0"/>
              <a:t> is produced by </a:t>
            </a:r>
            <a:r>
              <a:rPr dirty="0" err="1"/>
              <a:t>melanocytes</a:t>
            </a:r>
            <a:r>
              <a:rPr dirty="0"/>
              <a:t> in the stratum </a:t>
            </a:r>
            <a:r>
              <a:rPr dirty="0" err="1"/>
              <a:t>basale</a:t>
            </a:r>
            <a:r>
              <a:rPr dirty="0"/>
              <a:t>; </a:t>
            </a:r>
            <a:r>
              <a:rPr b="1" dirty="0"/>
              <a:t>the number of </a:t>
            </a:r>
            <a:r>
              <a:rPr b="1" dirty="0" err="1"/>
              <a:t>melanocytes</a:t>
            </a:r>
            <a:r>
              <a:rPr b="1" dirty="0"/>
              <a:t> differs little between individuals </a:t>
            </a:r>
            <a:r>
              <a:rPr dirty="0"/>
              <a:t>therefore it is the </a:t>
            </a:r>
            <a:r>
              <a:rPr b="1" i="1" dirty="0"/>
              <a:t>type</a:t>
            </a:r>
            <a:r>
              <a:rPr i="1" dirty="0"/>
              <a:t> and </a:t>
            </a:r>
            <a:r>
              <a:rPr b="1" i="1" dirty="0"/>
              <a:t>amount</a:t>
            </a:r>
            <a:r>
              <a:rPr i="1" dirty="0"/>
              <a:t> of pigment that accounts </a:t>
            </a:r>
            <a:r>
              <a:rPr dirty="0"/>
              <a:t>for the vast variety of skin colors.  There are 2 types of melanin:</a:t>
            </a:r>
          </a:p>
          <a:p>
            <a:pPr lvl="2">
              <a:spcBef>
                <a:spcPct val="0"/>
              </a:spcBef>
              <a:buFont typeface="Arial" charset="0"/>
              <a:buChar char="•"/>
            </a:pPr>
            <a:r>
              <a:rPr b="1" dirty="0" err="1">
                <a:solidFill>
                  <a:schemeClr val="accent6">
                    <a:lumMod val="50000"/>
                  </a:schemeClr>
                </a:solidFill>
              </a:rPr>
              <a:t>Eumelanin</a:t>
            </a:r>
            <a:r>
              <a:rPr dirty="0"/>
              <a:t> (brown to black)</a:t>
            </a:r>
          </a:p>
          <a:p>
            <a:pPr lvl="2">
              <a:spcBef>
                <a:spcPct val="0"/>
              </a:spcBef>
              <a:buFont typeface="Arial" charset="0"/>
              <a:buChar char="•"/>
            </a:pPr>
            <a:r>
              <a:rPr dirty="0" err="1">
                <a:solidFill>
                  <a:schemeClr val="accent5">
                    <a:lumMod val="75000"/>
                  </a:schemeClr>
                </a:solidFill>
              </a:rPr>
              <a:t>Pheomelanin</a:t>
            </a:r>
            <a:r>
              <a:rPr dirty="0"/>
              <a:t> (yellow to red)</a:t>
            </a:r>
          </a:p>
          <a:p>
            <a:pPr lvl="1">
              <a:spcBef>
                <a:spcPct val="0"/>
              </a:spcBef>
            </a:pPr>
            <a:r>
              <a:rPr b="1" dirty="0">
                <a:solidFill>
                  <a:schemeClr val="tx1"/>
                </a:solidFill>
              </a:rPr>
              <a:t>Freckles</a:t>
            </a:r>
            <a:r>
              <a:rPr dirty="0"/>
              <a:t> are clusters of concentrated melanin triggered by exposure to sunlight; Having more freckles is a genetic trait.	</a:t>
            </a:r>
          </a:p>
          <a:p>
            <a:pPr>
              <a:spcBef>
                <a:spcPct val="0"/>
              </a:spcBef>
            </a:pPr>
            <a:endParaRPr dirty="0"/>
          </a:p>
        </p:txBody>
      </p:sp>
      <p:pic>
        <p:nvPicPr>
          <p:cNvPr id="76802" name="Picture 2" descr="http://upload.wikimedia.org/wikipedia/commons/e/ea/Vesnuschki.jpg"/>
          <p:cNvPicPr>
            <a:picLocks noChangeAspect="1" noChangeArrowheads="1"/>
          </p:cNvPicPr>
          <p:nvPr/>
        </p:nvPicPr>
        <p:blipFill>
          <a:blip r:embed="rId4" cstate="print"/>
          <a:srcRect/>
          <a:stretch>
            <a:fillRect/>
          </a:stretch>
        </p:blipFill>
        <p:spPr bwMode="auto">
          <a:xfrm>
            <a:off x="5500638" y="2949678"/>
            <a:ext cx="2694037" cy="2020528"/>
          </a:xfrm>
          <a:prstGeom prst="rect">
            <a:avLst/>
          </a:prstGeom>
          <a:ln>
            <a:noFill/>
          </a:ln>
          <a:effectLst>
            <a:outerShdw blurRad="292100" dist="139700" dir="2700000" algn="tl" rotWithShape="0">
              <a:srgbClr val="333333">
                <a:alpha val="65000"/>
              </a:srgbClr>
            </a:outerShdw>
          </a:effectLst>
        </p:spPr>
      </p:pic>
      <p:pic>
        <p:nvPicPr>
          <p:cNvPr id="76804" name="Picture 4" descr="http://wallpaper.pickywallpapers.com/1366x768/ultimate-freckles.jpg"/>
          <p:cNvPicPr>
            <a:picLocks noChangeAspect="1" noChangeArrowheads="1"/>
          </p:cNvPicPr>
          <p:nvPr/>
        </p:nvPicPr>
        <p:blipFill>
          <a:blip r:embed="rId5" cstate="print"/>
          <a:srcRect/>
          <a:stretch>
            <a:fillRect/>
          </a:stretch>
        </p:blipFill>
        <p:spPr bwMode="auto">
          <a:xfrm>
            <a:off x="6282812" y="4817704"/>
            <a:ext cx="2861187" cy="1608185"/>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575895" y="5867004"/>
            <a:ext cx="4572000" cy="707886"/>
          </a:xfrm>
          <a:prstGeom prst="rect">
            <a:avLst/>
          </a:prstGeom>
        </p:spPr>
        <p:txBody>
          <a:bodyPr>
            <a:spAutoFit/>
          </a:bodyPr>
          <a:lstStyle/>
          <a:p>
            <a:r>
              <a:rPr lang="en-US" sz="2000" dirty="0">
                <a:hlinkClick r:id="rId6" tooltip="How We Get Our Skin Color | HHMI BioInteractive Video"/>
              </a:rPr>
              <a:t>How We Get Our Skin Color | HHMI </a:t>
            </a:r>
            <a:r>
              <a:rPr lang="en-US" sz="2000" dirty="0" err="1">
                <a:hlinkClick r:id="rId6" tooltip="How We Get Our Skin Color | HHMI BioInteractive Video"/>
              </a:rPr>
              <a:t>BioInteractive</a:t>
            </a:r>
            <a:r>
              <a:rPr lang="en-US" sz="2000" dirty="0">
                <a:hlinkClick r:id="rId6" tooltip="How We Get Our Skin Color | HHMI BioInteractive Video"/>
              </a:rPr>
              <a:t> Video</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4818">
                                            <p:txEl>
                                              <p:pRg st="2" end="2"/>
                                            </p:txEl>
                                          </p:spTgt>
                                        </p:tgtEl>
                                        <p:attrNameLst>
                                          <p:attrName>style.visibility</p:attrName>
                                        </p:attrNameLst>
                                      </p:cBhvr>
                                      <p:to>
                                        <p:strVal val="visible"/>
                                      </p:to>
                                    </p:set>
                                    <p:animEffect transition="in" filter="dissolve">
                                      <p:cBhvr>
                                        <p:cTn id="7" dur="500"/>
                                        <p:tgtEl>
                                          <p:spTgt spid="3481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4818">
                                            <p:txEl>
                                              <p:pRg st="3" end="3"/>
                                            </p:txEl>
                                          </p:spTgt>
                                        </p:tgtEl>
                                        <p:attrNameLst>
                                          <p:attrName>style.visibility</p:attrName>
                                        </p:attrNameLst>
                                      </p:cBhvr>
                                      <p:to>
                                        <p:strVal val="visible"/>
                                      </p:to>
                                    </p:set>
                                    <p:animEffect transition="in" filter="dissolve">
                                      <p:cBhvr>
                                        <p:cTn id="12" dur="500"/>
                                        <p:tgtEl>
                                          <p:spTgt spid="3481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4818">
                                            <p:txEl>
                                              <p:pRg st="4" end="4"/>
                                            </p:txEl>
                                          </p:spTgt>
                                        </p:tgtEl>
                                        <p:attrNameLst>
                                          <p:attrName>style.visibility</p:attrName>
                                        </p:attrNameLst>
                                      </p:cBhvr>
                                      <p:to>
                                        <p:strVal val="visible"/>
                                      </p:to>
                                    </p:set>
                                    <p:animEffect transition="in" filter="dissolve">
                                      <p:cBhvr>
                                        <p:cTn id="17" dur="500"/>
                                        <p:tgtEl>
                                          <p:spTgt spid="3481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818">
                                            <p:txEl>
                                              <p:pRg st="4" end="4"/>
                                            </p:txEl>
                                          </p:spTgt>
                                        </p:tgtEl>
                                        <p:attrNameLst>
                                          <p:attrName>style.visibility</p:attrName>
                                        </p:attrNameLst>
                                      </p:cBhvr>
                                      <p:to>
                                        <p:strVal val="visible"/>
                                      </p:to>
                                    </p:set>
                                    <p:animEffect transition="in" filter="fade">
                                      <p:cBhvr>
                                        <p:cTn id="22" dur="2000"/>
                                        <p:tgtEl>
                                          <p:spTgt spid="3481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6802"/>
                                        </p:tgtEl>
                                        <p:attrNameLst>
                                          <p:attrName>style.visibility</p:attrName>
                                        </p:attrNameLst>
                                      </p:cBhvr>
                                      <p:to>
                                        <p:strVal val="visible"/>
                                      </p:to>
                                    </p:set>
                                    <p:animEffect transition="in" filter="fade">
                                      <p:cBhvr>
                                        <p:cTn id="27" dur="2000"/>
                                        <p:tgtEl>
                                          <p:spTgt spid="76802"/>
                                        </p:tgtEl>
                                      </p:cBhvr>
                                    </p:animEffect>
                                  </p:childTnLst>
                                </p:cTn>
                              </p:par>
                              <p:par>
                                <p:cTn id="28" presetID="10" presetClass="entr" presetSubtype="0" fill="hold" nodeType="withEffect">
                                  <p:stCondLst>
                                    <p:cond delay="0"/>
                                  </p:stCondLst>
                                  <p:childTnLst>
                                    <p:set>
                                      <p:cBhvr>
                                        <p:cTn id="29" dur="1" fill="hold">
                                          <p:stCondLst>
                                            <p:cond delay="0"/>
                                          </p:stCondLst>
                                        </p:cTn>
                                        <p:tgtEl>
                                          <p:spTgt spid="76804"/>
                                        </p:tgtEl>
                                        <p:attrNameLst>
                                          <p:attrName>style.visibility</p:attrName>
                                        </p:attrNameLst>
                                      </p:cBhvr>
                                      <p:to>
                                        <p:strVal val="visible"/>
                                      </p:to>
                                    </p:set>
                                    <p:animEffect transition="in" filter="fade">
                                      <p:cBhvr>
                                        <p:cTn id="30" dur="2000"/>
                                        <p:tgtEl>
                                          <p:spTgt spid="7680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0" y="163513"/>
            <a:ext cx="9144000" cy="990600"/>
          </a:xfrm>
        </p:spPr>
        <p:txBody>
          <a:bodyPr/>
          <a:lstStyle/>
          <a:p>
            <a:pPr fontAlgn="auto">
              <a:spcAft>
                <a:spcPts val="0"/>
              </a:spcAft>
              <a:defRPr/>
            </a:pPr>
            <a:r>
              <a:t>Introduction</a:t>
            </a:r>
          </a:p>
        </p:txBody>
      </p:sp>
      <p:sp>
        <p:nvSpPr>
          <p:cNvPr id="4101" name="Rectangle 3"/>
          <p:cNvSpPr>
            <a:spLocks noGrp="1" noChangeArrowheads="1"/>
          </p:cNvSpPr>
          <p:nvPr>
            <p:ph type="body" idx="1"/>
          </p:nvPr>
        </p:nvSpPr>
        <p:spPr>
          <a:xfrm>
            <a:off x="463550" y="903288"/>
            <a:ext cx="8451850" cy="5634037"/>
          </a:xfrm>
        </p:spPr>
        <p:txBody>
          <a:bodyPr rtlCol="0">
            <a:normAutofit lnSpcReduction="10000"/>
          </a:bodyPr>
          <a:lstStyle/>
          <a:p>
            <a:pPr fontAlgn="auto">
              <a:spcAft>
                <a:spcPts val="0"/>
              </a:spcAft>
              <a:defRPr/>
            </a:pPr>
            <a:r>
              <a:rPr dirty="0"/>
              <a:t>The organs of the </a:t>
            </a:r>
            <a:r>
              <a:rPr dirty="0" err="1"/>
              <a:t>integumentary</a:t>
            </a:r>
            <a:r>
              <a:rPr dirty="0"/>
              <a:t> system include the skin and its accessory structures including </a:t>
            </a:r>
            <a:r>
              <a:rPr b="1" dirty="0"/>
              <a:t>hair, nails </a:t>
            </a:r>
            <a:r>
              <a:rPr dirty="0"/>
              <a:t>and</a:t>
            </a:r>
            <a:r>
              <a:rPr b="1" dirty="0"/>
              <a:t> glands, </a:t>
            </a:r>
            <a:r>
              <a:rPr dirty="0"/>
              <a:t>as well as </a:t>
            </a:r>
            <a:r>
              <a:rPr b="1" dirty="0"/>
              <a:t>blood vessels, muscles </a:t>
            </a:r>
            <a:r>
              <a:rPr dirty="0"/>
              <a:t>and</a:t>
            </a:r>
            <a:r>
              <a:rPr b="1" dirty="0"/>
              <a:t> nerves</a:t>
            </a:r>
            <a:r>
              <a:rPr dirty="0"/>
              <a:t>.</a:t>
            </a:r>
          </a:p>
          <a:p>
            <a:pPr lvl="1" fontAlgn="auto">
              <a:spcAft>
                <a:spcPts val="0"/>
              </a:spcAft>
              <a:defRPr/>
            </a:pPr>
            <a:r>
              <a:rPr dirty="0"/>
              <a:t>Note that all 4 of the basic tissue types are well-represented in this </a:t>
            </a:r>
            <a:r>
              <a:rPr b="1" dirty="0">
                <a:solidFill>
                  <a:srgbClr val="00B400"/>
                </a:solidFill>
              </a:rPr>
              <a:t>organ system: </a:t>
            </a:r>
            <a:r>
              <a:rPr b="1" dirty="0"/>
              <a:t>Epithelium</a:t>
            </a:r>
            <a:r>
              <a:rPr dirty="0"/>
              <a:t> in the hair, nails, and the epidermis of the skin; the dermis contains </a:t>
            </a:r>
            <a:r>
              <a:rPr b="1" dirty="0"/>
              <a:t>C.T</a:t>
            </a:r>
            <a:r>
              <a:rPr dirty="0"/>
              <a:t>.; </a:t>
            </a:r>
            <a:r>
              <a:rPr b="1" dirty="0"/>
              <a:t>muscle</a:t>
            </a:r>
            <a:r>
              <a:rPr dirty="0"/>
              <a:t> is found attached to the hair follicles, and in the substance of arteries and veins; </a:t>
            </a:r>
            <a:r>
              <a:rPr b="1" dirty="0"/>
              <a:t>nerves</a:t>
            </a:r>
            <a:r>
              <a:rPr dirty="0"/>
              <a:t> provide an abundance of sensation. </a:t>
            </a:r>
          </a:p>
          <a:p>
            <a:pPr fontAlgn="auto">
              <a:spcAft>
                <a:spcPts val="0"/>
              </a:spcAft>
              <a:defRPr/>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76632" y="0"/>
            <a:ext cx="9144000" cy="990600"/>
          </a:xfrm>
        </p:spPr>
        <p:txBody>
          <a:bodyPr/>
          <a:lstStyle/>
          <a:p>
            <a:pPr fontAlgn="auto">
              <a:spcAft>
                <a:spcPts val="0"/>
              </a:spcAft>
              <a:defRPr/>
            </a:pPr>
            <a:r>
              <a:rPr dirty="0"/>
              <a:t>The Epidermis: Pigments</a:t>
            </a:r>
          </a:p>
        </p:txBody>
      </p:sp>
      <p:sp>
        <p:nvSpPr>
          <p:cNvPr id="36866" name="Content Placeholder 10"/>
          <p:cNvSpPr>
            <a:spLocks noGrp="1"/>
          </p:cNvSpPr>
          <p:nvPr>
            <p:ph idx="1"/>
          </p:nvPr>
        </p:nvSpPr>
        <p:spPr>
          <a:xfrm>
            <a:off x="139094" y="903288"/>
            <a:ext cx="8451850" cy="5634037"/>
          </a:xfrm>
        </p:spPr>
        <p:txBody>
          <a:bodyPr/>
          <a:lstStyle/>
          <a:p>
            <a:pPr>
              <a:spcBef>
                <a:spcPct val="0"/>
              </a:spcBef>
            </a:pPr>
            <a:r>
              <a:rPr dirty="0"/>
              <a:t>Skin Pigments</a:t>
            </a:r>
          </a:p>
          <a:p>
            <a:pPr lvl="1">
              <a:spcBef>
                <a:spcPct val="0"/>
              </a:spcBef>
            </a:pPr>
            <a:r>
              <a:rPr dirty="0"/>
              <a:t>Nevi (</a:t>
            </a:r>
            <a:r>
              <a:rPr lang="en-US" dirty="0"/>
              <a:t>nevus (</a:t>
            </a:r>
            <a:r>
              <a:rPr lang="en-US" i="1" dirty="0"/>
              <a:t>sing</a:t>
            </a:r>
            <a:r>
              <a:rPr lang="en-US" dirty="0"/>
              <a:t>.) also called </a:t>
            </a:r>
            <a:r>
              <a:rPr dirty="0"/>
              <a:t>“birthmarks” or moles;) are chronic lesions of the skin – they are, by definition, benign.</a:t>
            </a:r>
          </a:p>
          <a:p>
            <a:pPr lvl="1">
              <a:spcBef>
                <a:spcPct val="0"/>
              </a:spcBef>
            </a:pPr>
            <a:r>
              <a:rPr dirty="0"/>
              <a:t>Malignant melanoma, 				is a however, is cancer </a:t>
            </a:r>
          </a:p>
          <a:p>
            <a:pPr lvl="1">
              <a:spcBef>
                <a:spcPct val="0"/>
              </a:spcBef>
              <a:buFont typeface="Wingdings" pitchFamily="2" charset="2"/>
              <a:buNone/>
            </a:pPr>
            <a:r>
              <a:rPr dirty="0"/>
              <a:t>	of the </a:t>
            </a:r>
            <a:r>
              <a:rPr dirty="0" err="1"/>
              <a:t>melanocytes</a:t>
            </a:r>
            <a:r>
              <a:rPr dirty="0"/>
              <a:t> 					      and 25% arise from pre-existing nevi. </a:t>
            </a:r>
          </a:p>
          <a:p>
            <a:pPr>
              <a:spcBef>
                <a:spcPct val="0"/>
              </a:spcBef>
            </a:pPr>
            <a:endParaRPr dirty="0"/>
          </a:p>
        </p:txBody>
      </p:sp>
      <p:pic>
        <p:nvPicPr>
          <p:cNvPr id="36867" name="Picture 3" descr="05_08"/>
          <p:cNvPicPr>
            <a:picLocks noChangeAspect="1" noChangeArrowheads="1"/>
          </p:cNvPicPr>
          <p:nvPr/>
        </p:nvPicPr>
        <p:blipFill>
          <a:blip r:embed="rId3" cstate="print"/>
          <a:srcRect r="53847" b="6833"/>
          <a:stretch>
            <a:fillRect/>
          </a:stretch>
        </p:blipFill>
        <p:spPr bwMode="auto">
          <a:xfrm>
            <a:off x="4045974" y="3110784"/>
            <a:ext cx="1956620" cy="2361532"/>
          </a:xfrm>
          <a:prstGeom prst="rect">
            <a:avLst/>
          </a:prstGeom>
          <a:ln>
            <a:noFill/>
          </a:ln>
          <a:effectLst>
            <a:outerShdw blurRad="292100" dist="139700" dir="2700000" algn="tl" rotWithShape="0">
              <a:srgbClr val="333333">
                <a:alpha val="65000"/>
              </a:srgbClr>
            </a:outerShdw>
          </a:effectLst>
        </p:spPr>
      </p:pic>
      <p:pic>
        <p:nvPicPr>
          <p:cNvPr id="36868" name="Picture 2" descr="C:\Users\Curtis Home\Pictures\5. Chapter 5\Graphics to send Chapter 5\pap12e_05_02b_li modified.png"/>
          <p:cNvPicPr>
            <a:picLocks noChangeAspect="1" noChangeArrowheads="1"/>
          </p:cNvPicPr>
          <p:nvPr/>
        </p:nvPicPr>
        <p:blipFill>
          <a:blip r:embed="rId4" cstate="print"/>
          <a:srcRect/>
          <a:stretch>
            <a:fillRect/>
          </a:stretch>
        </p:blipFill>
        <p:spPr bwMode="auto">
          <a:xfrm>
            <a:off x="6570408" y="191729"/>
            <a:ext cx="2241550" cy="1600200"/>
          </a:xfrm>
          <a:prstGeom prst="rect">
            <a:avLst/>
          </a:prstGeom>
          <a:noFill/>
          <a:ln w="9525">
            <a:noFill/>
            <a:miter lim="800000"/>
            <a:headEnd/>
            <a:tailEnd/>
          </a:ln>
        </p:spPr>
      </p:pic>
      <p:pic>
        <p:nvPicPr>
          <p:cNvPr id="36869" name="Picture 3" descr="05_08"/>
          <p:cNvPicPr>
            <a:picLocks noChangeAspect="1" noChangeArrowheads="1"/>
          </p:cNvPicPr>
          <p:nvPr/>
        </p:nvPicPr>
        <p:blipFill>
          <a:blip r:embed="rId3" cstate="print"/>
          <a:srcRect l="53847" b="6833"/>
          <a:stretch>
            <a:fillRect/>
          </a:stretch>
        </p:blipFill>
        <p:spPr bwMode="auto">
          <a:xfrm>
            <a:off x="6548283" y="3188110"/>
            <a:ext cx="2286000" cy="27590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a:solidFill>
                  <a:schemeClr val="accent1"/>
                </a:solidFill>
                <a:effectLst>
                  <a:outerShdw blurRad="38100" dist="38100" dir="2700000" algn="tl">
                    <a:srgbClr val="000000">
                      <a:alpha val="43137"/>
                    </a:srgbClr>
                  </a:outerShdw>
                </a:effectLst>
                <a:latin typeface="Blackadder ITC" pitchFamily="82" charset="0"/>
              </a:rPr>
              <a:t>Clinical Connection</a:t>
            </a:r>
          </a:p>
        </p:txBody>
      </p:sp>
      <p:sp>
        <p:nvSpPr>
          <p:cNvPr id="13" name="Title 2"/>
          <p:cNvSpPr txBox="1">
            <a:spLocks/>
          </p:cNvSpPr>
          <p:nvPr/>
        </p:nvSpPr>
        <p:spPr>
          <a:xfrm>
            <a:off x="206478" y="5859360"/>
            <a:ext cx="3583858"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spc="-100" dirty="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Not seemingly toxic when you get it naturally through your diet…</a:t>
            </a:r>
            <a:endParaRPr kumimoji="0" lang="en-US" sz="2800" b="0" i="0" u="none" strike="noStrike" kern="1200" cap="none" spc="-10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err="1">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Carotenodermia</a:t>
            </a:r>
            <a:endParaRPr kumimoji="0" lang="en-US" sz="4000" b="0" i="0" u="none" strike="noStrike" kern="1200" cap="none" spc="-10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10" name="Rounded Rectangular Callout 9"/>
          <p:cNvSpPr/>
          <p:nvPr/>
        </p:nvSpPr>
        <p:spPr>
          <a:xfrm>
            <a:off x="4085303" y="1042987"/>
            <a:ext cx="5058697" cy="3529014"/>
          </a:xfrm>
          <a:prstGeom prst="wedgeRoundRectCallout">
            <a:avLst>
              <a:gd name="adj1" fmla="val 16097"/>
              <a:gd name="adj2" fmla="val 80168"/>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High doses of beta-carotene supplements (30 mg/day or more) and the consumption of large amounts of carotene-rich foods have resulted in a yellow discoloration of the skin known as ‘</a:t>
            </a:r>
            <a:r>
              <a:rPr lang="en-US" sz="2000" dirty="0" err="1">
                <a:solidFill>
                  <a:schemeClr val="tx1"/>
                </a:solidFill>
              </a:rPr>
              <a:t>carotenodermia</a:t>
            </a:r>
            <a:r>
              <a:rPr lang="en-US" sz="2000" dirty="0">
                <a:solidFill>
                  <a:schemeClr val="tx1"/>
                </a:solidFill>
              </a:rPr>
              <a:t>’. </a:t>
            </a:r>
            <a:r>
              <a:rPr lang="en-US" sz="2000" dirty="0" err="1">
                <a:solidFill>
                  <a:schemeClr val="tx1"/>
                </a:solidFill>
              </a:rPr>
              <a:t>Carotenodermia</a:t>
            </a:r>
            <a:r>
              <a:rPr lang="en-US" sz="2000" dirty="0">
                <a:solidFill>
                  <a:schemeClr val="tx1"/>
                </a:solidFill>
              </a:rPr>
              <a:t> is not associated with any underlying health problems and resolves when beta-carotene supplements are discontinued or dietary carotene intake is reduced. </a:t>
            </a:r>
          </a:p>
        </p:txBody>
      </p:sp>
      <p:pic>
        <p:nvPicPr>
          <p:cNvPr id="89090" name="Picture 2" descr="http://dailyhp.wpengine.netdna-cdn.com/wp-content/uploads/2013-07-25-7-good-foods-you-can-overdose-on-carrots.jpg"/>
          <p:cNvPicPr>
            <a:picLocks noChangeAspect="1" noChangeArrowheads="1"/>
          </p:cNvPicPr>
          <p:nvPr/>
        </p:nvPicPr>
        <p:blipFill>
          <a:blip r:embed="rId3" cstate="print"/>
          <a:srcRect/>
          <a:stretch>
            <a:fillRect/>
          </a:stretch>
        </p:blipFill>
        <p:spPr bwMode="auto">
          <a:xfrm>
            <a:off x="199821" y="706130"/>
            <a:ext cx="3546270" cy="1717725"/>
          </a:xfrm>
          <a:prstGeom prst="rect">
            <a:avLst/>
          </a:prstGeom>
          <a:noFill/>
        </p:spPr>
      </p:pic>
      <p:pic>
        <p:nvPicPr>
          <p:cNvPr id="89092" name="Picture 4" descr="http://upload.wikimedia.org/wikipedia/commons/4/4c/CarotenemiaBefore_After.jpg"/>
          <p:cNvPicPr>
            <a:picLocks noChangeAspect="1" noChangeArrowheads="1"/>
          </p:cNvPicPr>
          <p:nvPr/>
        </p:nvPicPr>
        <p:blipFill>
          <a:blip r:embed="rId4" cstate="print"/>
          <a:srcRect/>
          <a:stretch>
            <a:fillRect/>
          </a:stretch>
        </p:blipFill>
        <p:spPr bwMode="auto">
          <a:xfrm>
            <a:off x="191729" y="2340539"/>
            <a:ext cx="3672348" cy="1529608"/>
          </a:xfrm>
          <a:prstGeom prst="rect">
            <a:avLst/>
          </a:prstGeom>
          <a:noFill/>
        </p:spPr>
      </p:pic>
      <p:pic>
        <p:nvPicPr>
          <p:cNvPr id="89094" name="Picture 6" descr="http://i2.ytimg.com/vi/UfVFtkSbIj4/mqdefault.jpg"/>
          <p:cNvPicPr>
            <a:picLocks noChangeAspect="1" noChangeArrowheads="1"/>
          </p:cNvPicPr>
          <p:nvPr/>
        </p:nvPicPr>
        <p:blipFill>
          <a:blip r:embed="rId5" cstate="print"/>
          <a:srcRect/>
          <a:stretch>
            <a:fillRect/>
          </a:stretch>
        </p:blipFill>
        <p:spPr bwMode="auto">
          <a:xfrm>
            <a:off x="421046" y="3823417"/>
            <a:ext cx="3048000" cy="1714500"/>
          </a:xfrm>
          <a:prstGeom prst="rect">
            <a:avLst/>
          </a:prstGeom>
          <a:noFill/>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5303" y="4715165"/>
            <a:ext cx="2704625" cy="1645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090"/>
                                        </p:tgtEl>
                                        <p:attrNameLst>
                                          <p:attrName>style.visibility</p:attrName>
                                        </p:attrNameLst>
                                      </p:cBhvr>
                                      <p:to>
                                        <p:strVal val="visible"/>
                                      </p:to>
                                    </p:set>
                                    <p:animEffect transition="in" filter="fade">
                                      <p:cBhvr>
                                        <p:cTn id="17" dur="2000"/>
                                        <p:tgtEl>
                                          <p:spTgt spid="8909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092"/>
                                        </p:tgtEl>
                                        <p:attrNameLst>
                                          <p:attrName>style.visibility</p:attrName>
                                        </p:attrNameLst>
                                      </p:cBhvr>
                                      <p:to>
                                        <p:strVal val="visible"/>
                                      </p:to>
                                    </p:set>
                                    <p:animEffect transition="in" filter="fade">
                                      <p:cBhvr>
                                        <p:cTn id="22" dur="2000"/>
                                        <p:tgtEl>
                                          <p:spTgt spid="890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9094"/>
                                        </p:tgtEl>
                                        <p:attrNameLst>
                                          <p:attrName>style.visibility</p:attrName>
                                        </p:attrNameLst>
                                      </p:cBhvr>
                                      <p:to>
                                        <p:strVal val="visible"/>
                                      </p:to>
                                    </p:set>
                                    <p:animEffect transition="in" filter="fade">
                                      <p:cBhvr>
                                        <p:cTn id="32" dur="2000"/>
                                        <p:tgtEl>
                                          <p:spTgt spid="890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a:solidFill>
                  <a:schemeClr val="accent1"/>
                </a:solidFill>
                <a:effectLst>
                  <a:outerShdw blurRad="38100" dist="38100" dir="2700000" algn="tl">
                    <a:srgbClr val="000000">
                      <a:alpha val="43137"/>
                    </a:srgbClr>
                  </a:outerShdw>
                </a:effectLst>
                <a:latin typeface="Blackadder ITC" pitchFamily="82" charset="0"/>
              </a:rPr>
              <a:t>Clinical Connection</a:t>
            </a:r>
          </a:p>
        </p:txBody>
      </p:sp>
      <p:sp>
        <p:nvSpPr>
          <p:cNvPr id="13" name="Title 2"/>
          <p:cNvSpPr txBox="1">
            <a:spLocks/>
          </p:cNvSpPr>
          <p:nvPr/>
        </p:nvSpPr>
        <p:spPr>
          <a:xfrm>
            <a:off x="206478" y="5975222"/>
            <a:ext cx="3583858"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spc="-100" dirty="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I have seen this affect hair as well…</a:t>
            </a:r>
            <a:endParaRPr kumimoji="0" lang="en-US" sz="3200" b="0" i="0" u="none" strike="noStrike" kern="1200" cap="none" spc="-10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Vitiligo</a:t>
            </a:r>
            <a:endParaRPr kumimoji="0" lang="en-US" sz="4000" b="0" i="0" u="none" strike="noStrike" kern="1200" cap="none" spc="-10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10" name="Rounded Rectangular Callout 9"/>
          <p:cNvSpPr/>
          <p:nvPr/>
        </p:nvSpPr>
        <p:spPr>
          <a:xfrm>
            <a:off x="4085303" y="1042986"/>
            <a:ext cx="5058697" cy="4177943"/>
          </a:xfrm>
          <a:prstGeom prst="wedgeRoundRectCallout">
            <a:avLst>
              <a:gd name="adj1" fmla="val -6644"/>
              <a:gd name="adj2" fmla="val 59272"/>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err="1">
                <a:solidFill>
                  <a:schemeClr val="tx1"/>
                </a:solidFill>
              </a:rPr>
              <a:t>Vitiligo</a:t>
            </a:r>
            <a:r>
              <a:rPr lang="en-US" dirty="0">
                <a:solidFill>
                  <a:schemeClr val="tx1"/>
                </a:solidFill>
              </a:rPr>
              <a:t> is a chronic disorder that causes </a:t>
            </a:r>
            <a:r>
              <a:rPr lang="en-US" dirty="0" err="1">
                <a:solidFill>
                  <a:schemeClr val="tx1"/>
                </a:solidFill>
              </a:rPr>
              <a:t>depigmentation</a:t>
            </a:r>
            <a:r>
              <a:rPr lang="en-US" dirty="0">
                <a:solidFill>
                  <a:schemeClr val="tx1"/>
                </a:solidFill>
              </a:rPr>
              <a:t> patches in the skin. The precise pathogenesis, or cause, is not known, but is most likely a combination of genetic factors coupled with a disorder of the immune system (autoimmune disease).</a:t>
            </a:r>
          </a:p>
        </p:txBody>
      </p:sp>
      <p:pic>
        <p:nvPicPr>
          <p:cNvPr id="113666" name="Picture 2" descr="http://4.bp.blogspot.com/-Tcy-TG0dwyI/UZALSOvvSLI/AAAAAAAAGoE/o9yV8f1Fups/s1600/vitiligo-natural-treatment.jpg"/>
          <p:cNvPicPr>
            <a:picLocks noChangeAspect="1" noChangeArrowheads="1"/>
          </p:cNvPicPr>
          <p:nvPr/>
        </p:nvPicPr>
        <p:blipFill>
          <a:blip r:embed="rId3" cstate="print"/>
          <a:srcRect/>
          <a:stretch>
            <a:fillRect/>
          </a:stretch>
        </p:blipFill>
        <p:spPr bwMode="auto">
          <a:xfrm>
            <a:off x="442451" y="983124"/>
            <a:ext cx="2980199" cy="3727154"/>
          </a:xfrm>
          <a:prstGeom prst="rect">
            <a:avLst/>
          </a:prstGeom>
          <a:ln>
            <a:noFill/>
          </a:ln>
          <a:effectLst>
            <a:outerShdw blurRad="292100" dist="139700" dir="2700000" algn="tl" rotWithShape="0">
              <a:srgbClr val="333333">
                <a:alpha val="65000"/>
              </a:srgbClr>
            </a:outerShdw>
          </a:effec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2254" y="3647208"/>
            <a:ext cx="1596163" cy="21261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38327"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a:solidFill>
                  <a:schemeClr val="accent1"/>
                </a:solidFill>
                <a:effectLst>
                  <a:outerShdw blurRad="38100" dist="38100" dir="2700000" algn="tl">
                    <a:srgbClr val="000000">
                      <a:alpha val="43137"/>
                    </a:srgbClr>
                  </a:outerShdw>
                </a:effectLst>
                <a:latin typeface="Blackadder ITC" pitchFamily="82" charset="0"/>
              </a:rPr>
              <a:t>Clinical Connection</a:t>
            </a:r>
          </a:p>
        </p:txBody>
      </p:sp>
      <p:sp>
        <p:nvSpPr>
          <p:cNvPr id="13" name="Title 2"/>
          <p:cNvSpPr txBox="1">
            <a:spLocks/>
          </p:cNvSpPr>
          <p:nvPr/>
        </p:nvSpPr>
        <p:spPr>
          <a:xfrm>
            <a:off x="-412955" y="5800367"/>
            <a:ext cx="483747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spc="-100" dirty="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There are varying degrees of albinism…</a:t>
            </a:r>
            <a:endParaRPr kumimoji="0" lang="en-US" sz="3200" b="0" i="0" u="none" strike="noStrike" kern="1200" cap="none" spc="-10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Albinism</a:t>
            </a:r>
            <a:endParaRPr kumimoji="0" lang="en-US" sz="4000" b="0" i="0" u="none" strike="noStrike" kern="1200" cap="none" spc="-10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10" name="Rounded Rectangular Callout 9"/>
          <p:cNvSpPr/>
          <p:nvPr/>
        </p:nvSpPr>
        <p:spPr>
          <a:xfrm>
            <a:off x="4085303" y="1135626"/>
            <a:ext cx="5058697" cy="2949677"/>
          </a:xfrm>
          <a:prstGeom prst="wedgeRoundRectCallout">
            <a:avLst>
              <a:gd name="adj1" fmla="val -1979"/>
              <a:gd name="adj2" fmla="val 102772"/>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solidFill>
                  <a:schemeClr val="tx1"/>
                </a:solidFill>
              </a:rPr>
              <a:t>Albinism is a congenital disorder characterized by the complete or partial absence of pigment in the skin, hair, and eyes due to a defect of an enzyme involved in the production of melanin.</a:t>
            </a:r>
          </a:p>
        </p:txBody>
      </p:sp>
      <p:pic>
        <p:nvPicPr>
          <p:cNvPr id="114690" name="Picture 2" descr="http://www.dailymaverick.co.za/images/resized_images/706x410q70groundup-albinism-MAIN-PHOTO.jpg"/>
          <p:cNvPicPr>
            <a:picLocks noChangeAspect="1" noChangeArrowheads="1"/>
          </p:cNvPicPr>
          <p:nvPr/>
        </p:nvPicPr>
        <p:blipFill>
          <a:blip r:embed="rId3" cstate="print"/>
          <a:srcRect/>
          <a:stretch>
            <a:fillRect/>
          </a:stretch>
        </p:blipFill>
        <p:spPr bwMode="auto">
          <a:xfrm>
            <a:off x="214570" y="1133835"/>
            <a:ext cx="3590515" cy="2085144"/>
          </a:xfrm>
          <a:prstGeom prst="rect">
            <a:avLst/>
          </a:prstGeom>
          <a:ln>
            <a:noFill/>
          </a:ln>
          <a:effectLst>
            <a:outerShdw blurRad="292100" dist="139700" dir="2700000" algn="tl" rotWithShape="0">
              <a:srgbClr val="333333">
                <a:alpha val="65000"/>
              </a:srgbClr>
            </a:outerShdw>
          </a:effectLst>
        </p:spPr>
      </p:pic>
      <p:pic>
        <p:nvPicPr>
          <p:cNvPr id="114692" name="Picture 4" descr="http://melbourneer.com/wp-content/uploads/2014/03/8Wq4sWH.jpg"/>
          <p:cNvPicPr>
            <a:picLocks noChangeAspect="1" noChangeArrowheads="1"/>
          </p:cNvPicPr>
          <p:nvPr/>
        </p:nvPicPr>
        <p:blipFill>
          <a:blip r:embed="rId4" cstate="print"/>
          <a:srcRect/>
          <a:stretch>
            <a:fillRect/>
          </a:stretch>
        </p:blipFill>
        <p:spPr bwMode="auto">
          <a:xfrm>
            <a:off x="1069975" y="1764789"/>
            <a:ext cx="2490907" cy="3736360"/>
          </a:xfrm>
          <a:prstGeom prst="rect">
            <a:avLst/>
          </a:prstGeom>
          <a:noFill/>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068" y="1764789"/>
            <a:ext cx="3684265" cy="24561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12258" y="4220966"/>
            <a:ext cx="2533618" cy="1323439"/>
          </a:xfrm>
          <a:prstGeom prst="rect">
            <a:avLst/>
          </a:prstGeom>
        </p:spPr>
        <p:txBody>
          <a:bodyPr wrap="square">
            <a:spAutoFit/>
          </a:bodyPr>
          <a:lstStyle/>
          <a:p>
            <a:r>
              <a:rPr lang="en-US" sz="1600" dirty="0">
                <a:hlinkClick r:id="rId6"/>
              </a:rPr>
              <a:t>Fear &amp; Loathing: Albino Africans Survival in Tanzania (RT Documentary) - video Dailymotion</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4690"/>
                                        </p:tgtEl>
                                        <p:attrNameLst>
                                          <p:attrName>style.visibility</p:attrName>
                                        </p:attrNameLst>
                                      </p:cBhvr>
                                      <p:to>
                                        <p:strVal val="visible"/>
                                      </p:to>
                                    </p:set>
                                    <p:animEffect transition="in" filter="fade">
                                      <p:cBhvr>
                                        <p:cTn id="22" dur="2000"/>
                                        <p:tgtEl>
                                          <p:spTgt spid="11469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4692"/>
                                        </p:tgtEl>
                                        <p:attrNameLst>
                                          <p:attrName>style.visibility</p:attrName>
                                        </p:attrNameLst>
                                      </p:cBhvr>
                                      <p:to>
                                        <p:strVal val="visible"/>
                                      </p:to>
                                    </p:set>
                                    <p:animEffect transition="in" filter="fade">
                                      <p:cBhvr>
                                        <p:cTn id="27" dur="2000"/>
                                        <p:tgtEl>
                                          <p:spTgt spid="11469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fade">
                                      <p:cBhvr>
                                        <p:cTn id="32" dur="500"/>
                                        <p:tgtEl>
                                          <p:spTgt spid="307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38327" y="0"/>
            <a:ext cx="5249917" cy="6858001"/>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678207" y="0"/>
            <a:ext cx="5202910" cy="792162"/>
          </a:xfrm>
        </p:spPr>
        <p:txBody>
          <a:bodyPr/>
          <a:lstStyle/>
          <a:p>
            <a:r>
              <a:rPr lang="en-US" sz="4400" dirty="0">
                <a:solidFill>
                  <a:schemeClr val="accent1"/>
                </a:solidFill>
                <a:effectLst>
                  <a:outerShdw blurRad="38100" dist="38100" dir="2700000" algn="tl">
                    <a:srgbClr val="000000">
                      <a:alpha val="43137"/>
                    </a:srgbClr>
                  </a:outerShdw>
                </a:effectLst>
                <a:latin typeface="Blackadder ITC" pitchFamily="82" charset="0"/>
              </a:rPr>
              <a:t>Clinical Connection</a:t>
            </a:r>
          </a:p>
        </p:txBody>
      </p:sp>
      <p:sp>
        <p:nvSpPr>
          <p:cNvPr id="13" name="Title 2"/>
          <p:cNvSpPr txBox="1">
            <a:spLocks/>
          </p:cNvSpPr>
          <p:nvPr/>
        </p:nvSpPr>
        <p:spPr>
          <a:xfrm>
            <a:off x="-412955" y="5800367"/>
            <a:ext cx="483747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spc="-100" dirty="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There are varying degrees of seriousness…</a:t>
            </a:r>
            <a:endParaRPr kumimoji="0" lang="en-US" sz="3200" b="0" i="0" u="none" strike="noStrike" kern="1200" cap="none" spc="-10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Diagnostic clues…</a:t>
            </a:r>
            <a:endParaRPr kumimoji="0" lang="en-US" sz="4000" b="0" i="0" u="none" strike="noStrike" kern="1200" cap="none" spc="-10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10" name="Rounded Rectangular Callout 9"/>
          <p:cNvSpPr/>
          <p:nvPr/>
        </p:nvSpPr>
        <p:spPr>
          <a:xfrm>
            <a:off x="4085303" y="819662"/>
            <a:ext cx="5058697" cy="4298462"/>
          </a:xfrm>
          <a:prstGeom prst="wedgeRoundRectCallout">
            <a:avLst>
              <a:gd name="adj1" fmla="val 13391"/>
              <a:gd name="adj2" fmla="val 62436"/>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a:solidFill>
                  <a:schemeClr val="tx1"/>
                </a:solidFill>
              </a:rPr>
              <a:t>When an individual’s blood is not properly oxygenated, they are </a:t>
            </a:r>
            <a:r>
              <a:rPr lang="en-US" sz="2000" b="1" dirty="0">
                <a:solidFill>
                  <a:schemeClr val="tx1"/>
                </a:solidFill>
              </a:rPr>
              <a:t>cyanotic</a:t>
            </a:r>
            <a:r>
              <a:rPr lang="en-US" sz="2000" dirty="0">
                <a:solidFill>
                  <a:schemeClr val="tx1"/>
                </a:solidFill>
              </a:rPr>
              <a:t>…</a:t>
            </a:r>
          </a:p>
          <a:p>
            <a:pPr lvl="1"/>
            <a:r>
              <a:rPr lang="en-US" sz="2000" dirty="0">
                <a:solidFill>
                  <a:schemeClr val="tx1"/>
                </a:solidFill>
              </a:rPr>
              <a:t>When </a:t>
            </a:r>
            <a:r>
              <a:rPr lang="en-US" sz="2000" dirty="0" err="1">
                <a:solidFill>
                  <a:schemeClr val="tx1"/>
                </a:solidFill>
              </a:rPr>
              <a:t>bilirubin</a:t>
            </a:r>
            <a:r>
              <a:rPr lang="en-US" sz="2000" dirty="0">
                <a:solidFill>
                  <a:schemeClr val="tx1"/>
                </a:solidFill>
              </a:rPr>
              <a:t> (a yellow pigment) builds up in the skin, this is tell-tale liver-related and is called </a:t>
            </a:r>
            <a:r>
              <a:rPr lang="en-US" sz="2000" b="1" dirty="0">
                <a:solidFill>
                  <a:schemeClr val="tx1"/>
                </a:solidFill>
              </a:rPr>
              <a:t>jaundice</a:t>
            </a:r>
            <a:r>
              <a:rPr lang="en-US" sz="2000" dirty="0">
                <a:solidFill>
                  <a:schemeClr val="tx1"/>
                </a:solidFill>
              </a:rPr>
              <a:t>…</a:t>
            </a:r>
          </a:p>
          <a:p>
            <a:pPr lvl="1"/>
            <a:r>
              <a:rPr lang="en-US" sz="2000" dirty="0">
                <a:solidFill>
                  <a:schemeClr val="tx1"/>
                </a:solidFill>
              </a:rPr>
              <a:t>When blood vessels make their presence known </a:t>
            </a:r>
            <a:r>
              <a:rPr lang="en-US" sz="2000" dirty="0" err="1">
                <a:solidFill>
                  <a:schemeClr val="tx1"/>
                </a:solidFill>
              </a:rPr>
              <a:t>ans</a:t>
            </a:r>
            <a:r>
              <a:rPr lang="en-US" sz="2000" dirty="0">
                <a:solidFill>
                  <a:schemeClr val="tx1"/>
                </a:solidFill>
              </a:rPr>
              <a:t> individuals may appear flushed or mildly burnt, this is </a:t>
            </a:r>
            <a:r>
              <a:rPr lang="en-US" sz="2000" b="1" dirty="0" err="1">
                <a:solidFill>
                  <a:schemeClr val="tx1"/>
                </a:solidFill>
              </a:rPr>
              <a:t>erythema</a:t>
            </a:r>
            <a:r>
              <a:rPr lang="en-US" sz="2000" dirty="0">
                <a:solidFill>
                  <a:schemeClr val="tx1"/>
                </a:solidFill>
              </a:rPr>
              <a:t>…</a:t>
            </a:r>
          </a:p>
          <a:p>
            <a:pPr lvl="1"/>
            <a:r>
              <a:rPr lang="en-US" sz="2000" dirty="0">
                <a:solidFill>
                  <a:schemeClr val="tx1"/>
                </a:solidFill>
              </a:rPr>
              <a:t>When individuals experience shock or general malaise, they may have </a:t>
            </a:r>
            <a:r>
              <a:rPr lang="en-US" sz="2000" b="1" dirty="0">
                <a:solidFill>
                  <a:schemeClr val="tx1"/>
                </a:solidFill>
              </a:rPr>
              <a:t>pallor</a:t>
            </a:r>
            <a:r>
              <a:rPr lang="en-US" sz="2000" dirty="0">
                <a:solidFill>
                  <a:schemeClr val="tx1"/>
                </a:solidFill>
              </a:rPr>
              <a:t>…</a:t>
            </a:r>
          </a:p>
          <a:p>
            <a:pPr lvl="1"/>
            <a:endParaRPr lang="en-US" sz="2000" dirty="0">
              <a:solidFill>
                <a:schemeClr val="tx1"/>
              </a:solidFill>
            </a:endParaRPr>
          </a:p>
        </p:txBody>
      </p:sp>
      <p:pic>
        <p:nvPicPr>
          <p:cNvPr id="122882" name="Picture 2" descr="http://images.paraorkut.com/img/artists/images/g/green_day-191.jpg"/>
          <p:cNvPicPr>
            <a:picLocks noChangeAspect="1" noChangeArrowheads="1"/>
          </p:cNvPicPr>
          <p:nvPr/>
        </p:nvPicPr>
        <p:blipFill>
          <a:blip r:embed="rId3" cstate="print"/>
          <a:srcRect/>
          <a:stretch>
            <a:fillRect/>
          </a:stretch>
        </p:blipFill>
        <p:spPr bwMode="auto">
          <a:xfrm>
            <a:off x="229699" y="1022452"/>
            <a:ext cx="3264849" cy="3947754"/>
          </a:xfrm>
          <a:prstGeom prst="rect">
            <a:avLst/>
          </a:prstGeom>
          <a:ln>
            <a:noFill/>
          </a:ln>
          <a:effectLst>
            <a:outerShdw blurRad="292100" dist="139700" dir="2700000" algn="tl" rotWithShape="0">
              <a:srgbClr val="333333">
                <a:alpha val="65000"/>
              </a:srgbClr>
            </a:outerShdw>
          </a:effectLst>
        </p:spPr>
      </p:pic>
      <p:pic>
        <p:nvPicPr>
          <p:cNvPr id="122884" name="Picture 4" descr="http://www.nwedible.com/wp-content/uploads/2012/01/P1186649.jpg"/>
          <p:cNvPicPr>
            <a:picLocks noChangeAspect="1" noChangeArrowheads="1"/>
          </p:cNvPicPr>
          <p:nvPr/>
        </p:nvPicPr>
        <p:blipFill>
          <a:blip r:embed="rId4" cstate="print"/>
          <a:srcRect/>
          <a:stretch>
            <a:fillRect/>
          </a:stretch>
        </p:blipFill>
        <p:spPr bwMode="auto">
          <a:xfrm rot="16200000">
            <a:off x="-238697" y="1693772"/>
            <a:ext cx="4213758" cy="2634946"/>
          </a:xfrm>
          <a:prstGeom prst="rect">
            <a:avLst/>
          </a:prstGeom>
          <a:ln>
            <a:noFill/>
          </a:ln>
          <a:effectLst>
            <a:outerShdw blurRad="292100" dist="139700" dir="2700000" algn="tl" rotWithShape="0">
              <a:srgbClr val="333333">
                <a:alpha val="65000"/>
              </a:srgbClr>
            </a:outerShdw>
          </a:effectLst>
        </p:spPr>
      </p:pic>
      <p:pic>
        <p:nvPicPr>
          <p:cNvPr id="122888" name="Picture 8" descr="http://cdn.teckler.com/images/TheSimpsons/ad063a056858c89cce4af49d120b25b7.jpg"/>
          <p:cNvPicPr>
            <a:picLocks noChangeAspect="1" noChangeArrowheads="1"/>
          </p:cNvPicPr>
          <p:nvPr/>
        </p:nvPicPr>
        <p:blipFill>
          <a:blip r:embed="rId5" cstate="print"/>
          <a:srcRect r="30624"/>
          <a:stretch>
            <a:fillRect/>
          </a:stretch>
        </p:blipFill>
        <p:spPr bwMode="auto">
          <a:xfrm>
            <a:off x="347305" y="1268362"/>
            <a:ext cx="3074320" cy="3546577"/>
          </a:xfrm>
          <a:prstGeom prst="rect">
            <a:avLst/>
          </a:prstGeom>
          <a:ln>
            <a:noFill/>
          </a:ln>
          <a:effectLst>
            <a:outerShdw blurRad="292100" dist="139700" dir="2700000" algn="tl" rotWithShape="0">
              <a:srgbClr val="333333">
                <a:alpha val="65000"/>
              </a:srgbClr>
            </a:outerShdw>
          </a:effectLst>
        </p:spPr>
      </p:pic>
      <p:pic>
        <p:nvPicPr>
          <p:cNvPr id="122886" name="Picture 6" descr="http://medical.cdn.patient.co.uk/images/om831a.jpg"/>
          <p:cNvPicPr>
            <a:picLocks noChangeAspect="1" noChangeArrowheads="1"/>
          </p:cNvPicPr>
          <p:nvPr/>
        </p:nvPicPr>
        <p:blipFill>
          <a:blip r:embed="rId6" cstate="print"/>
          <a:srcRect/>
          <a:stretch>
            <a:fillRect/>
          </a:stretch>
        </p:blipFill>
        <p:spPr bwMode="auto">
          <a:xfrm>
            <a:off x="191728" y="1881649"/>
            <a:ext cx="3451123" cy="2239395"/>
          </a:xfrm>
          <a:prstGeom prst="rect">
            <a:avLst/>
          </a:prstGeom>
          <a:noFill/>
        </p:spPr>
      </p:pic>
      <p:pic>
        <p:nvPicPr>
          <p:cNvPr id="122890" name="Picture 10" descr="https://encrypted-tbn1.gstatic.com/images?q=tbn:ANd9GcTA3WbySnnbUhKzQbLHuTdUXWEd4AVCW2BJEUdg7z34EcUIiGm3"/>
          <p:cNvPicPr>
            <a:picLocks noChangeAspect="1" noChangeArrowheads="1"/>
          </p:cNvPicPr>
          <p:nvPr/>
        </p:nvPicPr>
        <p:blipFill>
          <a:blip r:embed="rId7" cstate="print"/>
          <a:srcRect/>
          <a:stretch>
            <a:fillRect/>
          </a:stretch>
        </p:blipFill>
        <p:spPr bwMode="auto">
          <a:xfrm>
            <a:off x="288311" y="1434281"/>
            <a:ext cx="3314700" cy="3314700"/>
          </a:xfrm>
          <a:prstGeom prst="rect">
            <a:avLst/>
          </a:prstGeom>
          <a:ln>
            <a:noFill/>
          </a:ln>
          <a:effectLst>
            <a:outerShdw blurRad="292100" dist="139700" dir="2700000" algn="tl" rotWithShape="0">
              <a:srgbClr val="333333">
                <a:alpha val="65000"/>
              </a:srgbClr>
            </a:outerShdw>
          </a:effectLst>
        </p:spPr>
      </p:pic>
      <p:pic>
        <p:nvPicPr>
          <p:cNvPr id="122892" name="Picture 12" descr="http://hardinmd.lib.uiowa.edu/pictures22/dermatlas/parvovirus_7_020310.jpg"/>
          <p:cNvPicPr>
            <a:picLocks noChangeAspect="1" noChangeArrowheads="1"/>
          </p:cNvPicPr>
          <p:nvPr/>
        </p:nvPicPr>
        <p:blipFill>
          <a:blip r:embed="rId8" cstate="print"/>
          <a:srcRect b="8699"/>
          <a:stretch>
            <a:fillRect/>
          </a:stretch>
        </p:blipFill>
        <p:spPr bwMode="auto">
          <a:xfrm>
            <a:off x="230346" y="997872"/>
            <a:ext cx="3265329" cy="3972334"/>
          </a:xfrm>
          <a:prstGeom prst="rect">
            <a:avLst/>
          </a:prstGeom>
          <a:ln>
            <a:noFill/>
          </a:ln>
          <a:effectLst>
            <a:outerShdw blurRad="292100" dist="139700" dir="2700000" algn="tl" rotWithShape="0">
              <a:srgbClr val="333333">
                <a:alpha val="65000"/>
              </a:srgbClr>
            </a:outerShdw>
          </a:effectLst>
        </p:spPr>
      </p:pic>
      <p:pic>
        <p:nvPicPr>
          <p:cNvPr id="122894" name="Picture 14" descr="http://www.nhs.uk/Conditions/erythema-multiforme/PublishingImages/Erythema-multiforme_342x198_A8FF20.jpg"/>
          <p:cNvPicPr>
            <a:picLocks noChangeAspect="1" noChangeArrowheads="1"/>
          </p:cNvPicPr>
          <p:nvPr/>
        </p:nvPicPr>
        <p:blipFill>
          <a:blip r:embed="rId9" cstate="print"/>
          <a:srcRect/>
          <a:stretch>
            <a:fillRect/>
          </a:stretch>
        </p:blipFill>
        <p:spPr bwMode="auto">
          <a:xfrm rot="16200000">
            <a:off x="-332875" y="1757936"/>
            <a:ext cx="4456799" cy="2580252"/>
          </a:xfrm>
          <a:prstGeom prst="rect">
            <a:avLst/>
          </a:prstGeom>
          <a:ln>
            <a:noFill/>
          </a:ln>
          <a:effectLst>
            <a:outerShdw blurRad="292100" dist="139700" dir="2700000" algn="tl" rotWithShape="0">
              <a:srgbClr val="333333">
                <a:alpha val="65000"/>
              </a:srgbClr>
            </a:outerShdw>
          </a:effectLst>
        </p:spPr>
      </p:pic>
      <p:pic>
        <p:nvPicPr>
          <p:cNvPr id="122896" name="Picture 16" descr="http://images.wikia.com/twilightsaga/images/archive/9/99/20100608031727%21EdwardNMCompanion.jpg"/>
          <p:cNvPicPr>
            <a:picLocks noChangeAspect="1" noChangeArrowheads="1"/>
          </p:cNvPicPr>
          <p:nvPr/>
        </p:nvPicPr>
        <p:blipFill>
          <a:blip r:embed="rId10" cstate="print"/>
          <a:srcRect/>
          <a:stretch>
            <a:fillRect/>
          </a:stretch>
        </p:blipFill>
        <p:spPr bwMode="auto">
          <a:xfrm>
            <a:off x="328677" y="1002891"/>
            <a:ext cx="3130433" cy="4154130"/>
          </a:xfrm>
          <a:prstGeom prst="rect">
            <a:avLst/>
          </a:prstGeom>
          <a:ln>
            <a:noFill/>
          </a:ln>
          <a:effectLst>
            <a:outerShdw blurRad="292100" dist="139700" dir="2700000" algn="tl" rotWithShape="0">
              <a:srgbClr val="333333">
                <a:alpha val="65000"/>
              </a:srgbClr>
            </a:outerShdw>
          </a:effectLst>
        </p:spPr>
      </p:pic>
      <p:pic>
        <p:nvPicPr>
          <p:cNvPr id="122898" name="Picture 18" descr="http://4.bp.blogspot.com/_6sg4od27dCI/St-XFlyotxI/AAAAAAAAAkU/WM0rYZoWgFA/s400/EDWARD+SCISSORHANDS.jpg"/>
          <p:cNvPicPr>
            <a:picLocks noChangeAspect="1" noChangeArrowheads="1"/>
          </p:cNvPicPr>
          <p:nvPr/>
        </p:nvPicPr>
        <p:blipFill>
          <a:blip r:embed="rId11" cstate="print"/>
          <a:srcRect/>
          <a:stretch>
            <a:fillRect/>
          </a:stretch>
        </p:blipFill>
        <p:spPr bwMode="auto">
          <a:xfrm>
            <a:off x="273562" y="1406576"/>
            <a:ext cx="3339788" cy="3371902"/>
          </a:xfrm>
          <a:prstGeom prst="rect">
            <a:avLst/>
          </a:prstGeom>
          <a:ln>
            <a:noFill/>
          </a:ln>
          <a:effectLst>
            <a:outerShdw blurRad="292100" dist="139700" dir="2700000" algn="tl" rotWithShape="0">
              <a:srgbClr val="333333">
                <a:alpha val="65000"/>
              </a:srgbClr>
            </a:outerShdw>
          </a:effectLst>
        </p:spPr>
      </p:pic>
      <p:pic>
        <p:nvPicPr>
          <p:cNvPr id="122900" name="Picture 20" descr="http://static.tumblr.com/aeedc0d1b11f069e11acc6bec581a089/arhjdyq/C01milubc/tumblr_static_eddie__honorary_woman_.jpg"/>
          <p:cNvPicPr>
            <a:picLocks noChangeAspect="1" noChangeArrowheads="1"/>
          </p:cNvPicPr>
          <p:nvPr/>
        </p:nvPicPr>
        <p:blipFill>
          <a:blip r:embed="rId12" cstate="print"/>
          <a:srcRect/>
          <a:stretch>
            <a:fillRect/>
          </a:stretch>
        </p:blipFill>
        <p:spPr bwMode="auto">
          <a:xfrm>
            <a:off x="420126" y="992957"/>
            <a:ext cx="2977841" cy="416897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882"/>
                                        </p:tgtEl>
                                        <p:attrNameLst>
                                          <p:attrName>style.visibility</p:attrName>
                                        </p:attrNameLst>
                                      </p:cBhvr>
                                      <p:to>
                                        <p:strVal val="visible"/>
                                      </p:to>
                                    </p:set>
                                    <p:animEffect transition="in" filter="fade">
                                      <p:cBhvr>
                                        <p:cTn id="12" dur="2000"/>
                                        <p:tgtEl>
                                          <p:spTgt spid="1228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bg/>
                                          </p:spTgt>
                                        </p:tgtEl>
                                        <p:attrNameLst>
                                          <p:attrName>style.visibility</p:attrName>
                                        </p:attrNameLst>
                                      </p:cBhvr>
                                      <p:to>
                                        <p:strVal val="visible"/>
                                      </p:to>
                                    </p:set>
                                    <p:animEffect transition="in" filter="fade">
                                      <p:cBhvr>
                                        <p:cTn id="17" dur="2000"/>
                                        <p:tgtEl>
                                          <p:spTgt spid="10">
                                            <p:bg/>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2000"/>
                                        <p:tgtEl>
                                          <p:spTgt spid="10">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fade">
                                      <p:cBhvr>
                                        <p:cTn id="23" dur="2000"/>
                                        <p:tgtEl>
                                          <p:spTgt spid="10">
                                            <p:txEl>
                                              <p:pRg st="1" end="1"/>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2000"/>
                                        <p:tgtEl>
                                          <p:spTgt spid="10">
                                            <p:txEl>
                                              <p:pRg st="2" end="2"/>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fade">
                                      <p:cBhvr>
                                        <p:cTn id="29" dur="2000"/>
                                        <p:tgtEl>
                                          <p:spTgt spid="1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fade">
                                      <p:cBhvr>
                                        <p:cTn id="39" dur="2000"/>
                                        <p:tgtEl>
                                          <p:spTgt spid="10">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2884"/>
                                        </p:tgtEl>
                                        <p:attrNameLst>
                                          <p:attrName>style.visibility</p:attrName>
                                        </p:attrNameLst>
                                      </p:cBhvr>
                                      <p:to>
                                        <p:strVal val="visible"/>
                                      </p:to>
                                    </p:set>
                                    <p:animEffect transition="in" filter="fade">
                                      <p:cBhvr>
                                        <p:cTn id="44" dur="2000"/>
                                        <p:tgtEl>
                                          <p:spTgt spid="12288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
                                            <p:txEl>
                                              <p:pRg st="1" end="1"/>
                                            </p:txEl>
                                          </p:spTgt>
                                        </p:tgtEl>
                                        <p:attrNameLst>
                                          <p:attrName>style.visibility</p:attrName>
                                        </p:attrNameLst>
                                      </p:cBhvr>
                                      <p:to>
                                        <p:strVal val="visible"/>
                                      </p:to>
                                    </p:set>
                                    <p:animEffect transition="in" filter="fade">
                                      <p:cBhvr>
                                        <p:cTn id="49" dur="2000"/>
                                        <p:tgtEl>
                                          <p:spTgt spid="10">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22888"/>
                                        </p:tgtEl>
                                        <p:attrNameLst>
                                          <p:attrName>style.visibility</p:attrName>
                                        </p:attrNameLst>
                                      </p:cBhvr>
                                      <p:to>
                                        <p:strVal val="visible"/>
                                      </p:to>
                                    </p:set>
                                    <p:animEffect transition="in" filter="fade">
                                      <p:cBhvr>
                                        <p:cTn id="54" dur="2000"/>
                                        <p:tgtEl>
                                          <p:spTgt spid="12288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22886"/>
                                        </p:tgtEl>
                                        <p:attrNameLst>
                                          <p:attrName>style.visibility</p:attrName>
                                        </p:attrNameLst>
                                      </p:cBhvr>
                                      <p:to>
                                        <p:strVal val="visible"/>
                                      </p:to>
                                    </p:set>
                                    <p:animEffect transition="in" filter="fade">
                                      <p:cBhvr>
                                        <p:cTn id="59" dur="2000"/>
                                        <p:tgtEl>
                                          <p:spTgt spid="12288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
                                            <p:txEl>
                                              <p:pRg st="2" end="2"/>
                                            </p:txEl>
                                          </p:spTgt>
                                        </p:tgtEl>
                                        <p:attrNameLst>
                                          <p:attrName>style.visibility</p:attrName>
                                        </p:attrNameLst>
                                      </p:cBhvr>
                                      <p:to>
                                        <p:strVal val="visible"/>
                                      </p:to>
                                    </p:set>
                                    <p:animEffect transition="in" filter="fade">
                                      <p:cBhvr>
                                        <p:cTn id="64" dur="2000"/>
                                        <p:tgtEl>
                                          <p:spTgt spid="10">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22890"/>
                                        </p:tgtEl>
                                        <p:attrNameLst>
                                          <p:attrName>style.visibility</p:attrName>
                                        </p:attrNameLst>
                                      </p:cBhvr>
                                      <p:to>
                                        <p:strVal val="visible"/>
                                      </p:to>
                                    </p:set>
                                    <p:animEffect transition="in" filter="fade">
                                      <p:cBhvr>
                                        <p:cTn id="69" dur="2000"/>
                                        <p:tgtEl>
                                          <p:spTgt spid="12289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22892"/>
                                        </p:tgtEl>
                                        <p:attrNameLst>
                                          <p:attrName>style.visibility</p:attrName>
                                        </p:attrNameLst>
                                      </p:cBhvr>
                                      <p:to>
                                        <p:strVal val="visible"/>
                                      </p:to>
                                    </p:set>
                                    <p:animEffect transition="in" filter="fade">
                                      <p:cBhvr>
                                        <p:cTn id="74" dur="2000"/>
                                        <p:tgtEl>
                                          <p:spTgt spid="12289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22894"/>
                                        </p:tgtEl>
                                        <p:attrNameLst>
                                          <p:attrName>style.visibility</p:attrName>
                                        </p:attrNameLst>
                                      </p:cBhvr>
                                      <p:to>
                                        <p:strVal val="visible"/>
                                      </p:to>
                                    </p:set>
                                    <p:animEffect transition="in" filter="fade">
                                      <p:cBhvr>
                                        <p:cTn id="79" dur="2000"/>
                                        <p:tgtEl>
                                          <p:spTgt spid="12289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0">
                                            <p:txEl>
                                              <p:pRg st="3" end="3"/>
                                            </p:txEl>
                                          </p:spTgt>
                                        </p:tgtEl>
                                        <p:attrNameLst>
                                          <p:attrName>style.visibility</p:attrName>
                                        </p:attrNameLst>
                                      </p:cBhvr>
                                      <p:to>
                                        <p:strVal val="visible"/>
                                      </p:to>
                                    </p:set>
                                    <p:animEffect transition="in" filter="fade">
                                      <p:cBhvr>
                                        <p:cTn id="84" dur="2000"/>
                                        <p:tgtEl>
                                          <p:spTgt spid="10">
                                            <p:txEl>
                                              <p:pRg st="3" end="3"/>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22896"/>
                                        </p:tgtEl>
                                        <p:attrNameLst>
                                          <p:attrName>style.visibility</p:attrName>
                                        </p:attrNameLst>
                                      </p:cBhvr>
                                      <p:to>
                                        <p:strVal val="visible"/>
                                      </p:to>
                                    </p:set>
                                    <p:animEffect transition="in" filter="fade">
                                      <p:cBhvr>
                                        <p:cTn id="89" dur="2000"/>
                                        <p:tgtEl>
                                          <p:spTgt spid="122896"/>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122898"/>
                                        </p:tgtEl>
                                        <p:attrNameLst>
                                          <p:attrName>style.visibility</p:attrName>
                                        </p:attrNameLst>
                                      </p:cBhvr>
                                      <p:to>
                                        <p:strVal val="visible"/>
                                      </p:to>
                                    </p:set>
                                    <p:animEffect transition="in" filter="fade">
                                      <p:cBhvr>
                                        <p:cTn id="94" dur="2000"/>
                                        <p:tgtEl>
                                          <p:spTgt spid="122898"/>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122900"/>
                                        </p:tgtEl>
                                        <p:attrNameLst>
                                          <p:attrName>style.visibility</p:attrName>
                                        </p:attrNameLst>
                                      </p:cBhvr>
                                      <p:to>
                                        <p:strVal val="visible"/>
                                      </p:to>
                                    </p:set>
                                    <p:animEffect transition="in" filter="fade">
                                      <p:cBhvr>
                                        <p:cTn id="99" dur="2000"/>
                                        <p:tgtEl>
                                          <p:spTgt spid="122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uiExpand="1" build="allAtOnce"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title"/>
          </p:nvPr>
        </p:nvSpPr>
        <p:spPr>
          <a:xfrm>
            <a:off x="0" y="163513"/>
            <a:ext cx="9144000" cy="990600"/>
          </a:xfrm>
        </p:spPr>
        <p:txBody>
          <a:bodyPr/>
          <a:lstStyle/>
          <a:p>
            <a:pPr fontAlgn="auto">
              <a:spcAft>
                <a:spcPts val="0"/>
              </a:spcAft>
              <a:defRPr/>
            </a:pPr>
            <a:r>
              <a:t>The Dermis</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9853" y="937026"/>
            <a:ext cx="5159831" cy="4524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0" name="Rectangle 3"/>
          <p:cNvSpPr>
            <a:spLocks noGrp="1" noChangeArrowheads="1"/>
          </p:cNvSpPr>
          <p:nvPr>
            <p:ph type="body" idx="1"/>
          </p:nvPr>
        </p:nvSpPr>
        <p:spPr>
          <a:xfrm>
            <a:off x="191407" y="903288"/>
            <a:ext cx="4271736" cy="5634037"/>
          </a:xfrm>
        </p:spPr>
        <p:txBody>
          <a:bodyPr>
            <a:normAutofit fontScale="77500" lnSpcReduction="20000"/>
          </a:bodyPr>
          <a:lstStyle/>
          <a:p>
            <a:pPr>
              <a:lnSpc>
                <a:spcPct val="155000"/>
              </a:lnSpc>
              <a:spcBef>
                <a:spcPct val="0"/>
              </a:spcBef>
            </a:pPr>
            <a:r>
              <a:rPr dirty="0"/>
              <a:t>The dermis is composed of </a:t>
            </a:r>
            <a:r>
              <a:rPr b="1" dirty="0"/>
              <a:t>connective tissue </a:t>
            </a:r>
            <a:r>
              <a:rPr dirty="0"/>
              <a:t>containing collagen and elastic fibers.</a:t>
            </a:r>
          </a:p>
          <a:p>
            <a:pPr>
              <a:lnSpc>
                <a:spcPct val="155000"/>
              </a:lnSpc>
              <a:spcBef>
                <a:spcPct val="0"/>
              </a:spcBef>
            </a:pPr>
            <a:r>
              <a:rPr dirty="0"/>
              <a:t>It contains two regions: </a:t>
            </a:r>
            <a:r>
              <a:rPr b="1" i="1" dirty="0"/>
              <a:t>Papillary</a:t>
            </a:r>
            <a:r>
              <a:rPr dirty="0"/>
              <a:t> &amp; </a:t>
            </a:r>
            <a:r>
              <a:rPr b="1" i="1" dirty="0"/>
              <a:t>Reticular</a:t>
            </a:r>
          </a:p>
          <a:p>
            <a:pPr lvl="1">
              <a:spcBef>
                <a:spcPct val="0"/>
              </a:spcBef>
            </a:pPr>
            <a:r>
              <a:rPr sz="2400" dirty="0"/>
              <a:t>The </a:t>
            </a:r>
            <a:r>
              <a:rPr sz="2400" b="1" dirty="0">
                <a:solidFill>
                  <a:srgbClr val="00B400"/>
                </a:solidFill>
              </a:rPr>
              <a:t>papillary region </a:t>
            </a:r>
            <a:r>
              <a:rPr sz="2400" dirty="0"/>
              <a:t>lies just below the epidermis and consists of </a:t>
            </a:r>
            <a:r>
              <a:rPr sz="2400" b="1" dirty="0" err="1"/>
              <a:t>areolar</a:t>
            </a:r>
            <a:r>
              <a:rPr sz="2400" b="1" dirty="0"/>
              <a:t> connective tissue </a:t>
            </a:r>
            <a:r>
              <a:rPr sz="2400" dirty="0"/>
              <a:t>containing thin collagen and elastic fibers, dermal papillae (including capillary loops), corpuscles of touch and free nerve endings.</a:t>
            </a:r>
          </a:p>
          <a:p>
            <a:pPr lvl="3"/>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9224" y="488744"/>
            <a:ext cx="5159831" cy="4524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58" name="Rectangle 3"/>
          <p:cNvSpPr>
            <a:spLocks noGrp="1" noChangeArrowheads="1"/>
          </p:cNvSpPr>
          <p:nvPr>
            <p:ph type="body" idx="1"/>
          </p:nvPr>
        </p:nvSpPr>
        <p:spPr>
          <a:xfrm>
            <a:off x="114300" y="852488"/>
            <a:ext cx="4610100" cy="5853112"/>
          </a:xfrm>
        </p:spPr>
        <p:txBody>
          <a:bodyPr>
            <a:normAutofit fontScale="92500"/>
          </a:bodyPr>
          <a:lstStyle/>
          <a:p>
            <a:pPr lvl="1">
              <a:lnSpc>
                <a:spcPct val="140000"/>
              </a:lnSpc>
              <a:spcBef>
                <a:spcPct val="0"/>
              </a:spcBef>
            </a:pPr>
            <a:r>
              <a:rPr dirty="0"/>
              <a:t>The </a:t>
            </a:r>
            <a:r>
              <a:rPr b="1" dirty="0">
                <a:solidFill>
                  <a:srgbClr val="00B400"/>
                </a:solidFill>
              </a:rPr>
              <a:t>reticular region </a:t>
            </a:r>
            <a:r>
              <a:rPr dirty="0"/>
              <a:t>consists of </a:t>
            </a:r>
            <a:r>
              <a:rPr b="1" dirty="0"/>
              <a:t>dense irregular connective tissue</a:t>
            </a:r>
            <a:r>
              <a:rPr dirty="0"/>
              <a:t> containing collagen and elastic fibers, adipose cells, hair follicles, nerves, sebaceous (oil) glands, and </a:t>
            </a:r>
            <a:r>
              <a:rPr dirty="0" err="1"/>
              <a:t>sudoriferous</a:t>
            </a:r>
            <a:r>
              <a:rPr dirty="0"/>
              <a:t> (sweat) glands.</a:t>
            </a:r>
          </a:p>
          <a:p>
            <a:pPr lvl="2">
              <a:lnSpc>
                <a:spcPct val="140000"/>
              </a:lnSpc>
              <a:spcBef>
                <a:spcPct val="0"/>
              </a:spcBef>
              <a:buFont typeface="Arial" charset="0"/>
              <a:buChar char="•"/>
            </a:pPr>
            <a:r>
              <a:rPr dirty="0"/>
              <a:t>Tears or excessive </a:t>
            </a:r>
          </a:p>
          <a:p>
            <a:pPr lvl="2">
              <a:lnSpc>
                <a:spcPct val="140000"/>
              </a:lnSpc>
              <a:spcBef>
                <a:spcPct val="0"/>
              </a:spcBef>
              <a:buFont typeface="Arial" charset="0"/>
              <a:buNone/>
            </a:pPr>
            <a:r>
              <a:rPr dirty="0"/>
              <a:t>	stretching in this region </a:t>
            </a:r>
          </a:p>
          <a:p>
            <a:pPr lvl="2">
              <a:lnSpc>
                <a:spcPct val="140000"/>
              </a:lnSpc>
              <a:spcBef>
                <a:spcPct val="0"/>
              </a:spcBef>
              <a:buFont typeface="Arial" charset="0"/>
              <a:buNone/>
            </a:pPr>
            <a:r>
              <a:rPr dirty="0"/>
              <a:t>	cause </a:t>
            </a:r>
            <a:r>
              <a:rPr b="1" dirty="0"/>
              <a:t>stretch marks</a:t>
            </a:r>
          </a:p>
          <a:p>
            <a:pPr lvl="2">
              <a:lnSpc>
                <a:spcPct val="140000"/>
              </a:lnSpc>
              <a:spcBef>
                <a:spcPct val="0"/>
              </a:spcBef>
              <a:buFont typeface="Arial" charset="0"/>
              <a:buNone/>
            </a:pPr>
            <a:r>
              <a:rPr dirty="0"/>
              <a:t>	(also called </a:t>
            </a:r>
            <a:r>
              <a:rPr b="1" i="1" dirty="0" err="1"/>
              <a:t>striae</a:t>
            </a:r>
            <a:r>
              <a:rPr dirty="0"/>
              <a:t>). </a:t>
            </a:r>
          </a:p>
        </p:txBody>
      </p:sp>
      <p:pic>
        <p:nvPicPr>
          <p:cNvPr id="1026" name="Picture 2" descr="Image result for leather belts, sho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1041" y="5106388"/>
            <a:ext cx="1603169" cy="1603169"/>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2"/>
          <p:cNvSpPr>
            <a:spLocks noGrp="1" noChangeArrowheads="1"/>
          </p:cNvSpPr>
          <p:nvPr>
            <p:ph type="title"/>
          </p:nvPr>
        </p:nvSpPr>
        <p:spPr>
          <a:xfrm>
            <a:off x="0" y="163513"/>
            <a:ext cx="9144000" cy="990600"/>
          </a:xfrm>
        </p:spPr>
        <p:txBody>
          <a:bodyPr/>
          <a:lstStyle/>
          <a:p>
            <a:pPr fontAlgn="auto">
              <a:spcAft>
                <a:spcPts val="0"/>
              </a:spcAft>
              <a:defRPr/>
            </a:pPr>
            <a:r>
              <a:rPr dirty="0"/>
              <a:t>The Dermis</a:t>
            </a:r>
          </a:p>
        </p:txBody>
      </p:sp>
      <p:sp>
        <p:nvSpPr>
          <p:cNvPr id="2" name="Rounded Rectangular Callout 1"/>
          <p:cNvSpPr/>
          <p:nvPr/>
        </p:nvSpPr>
        <p:spPr>
          <a:xfrm>
            <a:off x="6329548" y="5106387"/>
            <a:ext cx="2458192" cy="1341913"/>
          </a:xfrm>
          <a:prstGeom prst="wedgeRoundRectCallout">
            <a:avLst>
              <a:gd name="adj1" fmla="val -70108"/>
              <a:gd name="adj2" fmla="val -3404"/>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lumMod val="65000"/>
                    <a:lumOff val="35000"/>
                  </a:schemeClr>
                </a:solidFill>
              </a:rPr>
              <a:t>Are you wearing any leather?  Yup, you guessed it—the </a:t>
            </a:r>
            <a:r>
              <a:rPr lang="en-US" sz="1800" b="1" dirty="0">
                <a:solidFill>
                  <a:schemeClr val="tx1">
                    <a:lumMod val="65000"/>
                    <a:lumOff val="35000"/>
                  </a:schemeClr>
                </a:solidFill>
              </a:rPr>
              <a:t>dermis</a:t>
            </a:r>
            <a:r>
              <a:rPr lang="en-US" sz="1800" dirty="0">
                <a:solidFill>
                  <a:schemeClr val="tx1">
                    <a:lumMod val="65000"/>
                    <a:lumOff val="35000"/>
                  </a:schemeClr>
                </a:solidFill>
              </a:rPr>
              <a:t> of a cow.  Why the dermis?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38327"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a:solidFill>
                  <a:schemeClr val="accent1"/>
                </a:solidFill>
                <a:effectLst>
                  <a:outerShdw blurRad="38100" dist="38100" dir="2700000" algn="tl">
                    <a:srgbClr val="000000">
                      <a:alpha val="43137"/>
                    </a:srgbClr>
                  </a:outerShdw>
                </a:effectLst>
                <a:latin typeface="Blackadder ITC" pitchFamily="82" charset="0"/>
              </a:rPr>
              <a:t>Clinical Connection</a:t>
            </a:r>
          </a:p>
        </p:txBody>
      </p:sp>
      <p:sp>
        <p:nvSpPr>
          <p:cNvPr id="13" name="Title 2"/>
          <p:cNvSpPr txBox="1">
            <a:spLocks/>
          </p:cNvSpPr>
          <p:nvPr/>
        </p:nvSpPr>
        <p:spPr>
          <a:xfrm>
            <a:off x="0" y="5663381"/>
            <a:ext cx="3938327"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spc="-100" dirty="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These can appear on a great variety of individuals….</a:t>
            </a:r>
            <a:endParaRPr kumimoji="0" lang="en-US" sz="3200" b="0" i="0" u="none" strike="noStrike" kern="1200" cap="none" spc="-10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Stretch Marks</a:t>
            </a:r>
            <a:endParaRPr kumimoji="0" lang="en-US" sz="4000" b="0" i="0" u="none" strike="noStrike" kern="1200" cap="none" spc="-10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10" name="Rounded Rectangular Callout 9"/>
          <p:cNvSpPr/>
          <p:nvPr/>
        </p:nvSpPr>
        <p:spPr>
          <a:xfrm>
            <a:off x="3967317" y="855406"/>
            <a:ext cx="5176684" cy="2851575"/>
          </a:xfrm>
          <a:prstGeom prst="wedgeRoundRectCallout">
            <a:avLst>
              <a:gd name="adj1" fmla="val 19810"/>
              <a:gd name="adj2" fmla="val 123517"/>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Stretch marks (</a:t>
            </a:r>
            <a:r>
              <a:rPr lang="en-US" sz="1800" dirty="0" err="1">
                <a:solidFill>
                  <a:schemeClr val="tx1"/>
                </a:solidFill>
              </a:rPr>
              <a:t>striae</a:t>
            </a:r>
            <a:r>
              <a:rPr lang="en-US" sz="1800" dirty="0">
                <a:solidFill>
                  <a:schemeClr val="tx1"/>
                </a:solidFill>
              </a:rPr>
              <a:t>) are pink, red or purple indented streaks that often appear on the abdomen, breasts, upper arms, buttocks and thighs and eventually fade to white or gray.  </a:t>
            </a:r>
          </a:p>
          <a:p>
            <a:endParaRPr lang="en-US" sz="1800" dirty="0">
              <a:solidFill>
                <a:schemeClr val="tx1"/>
              </a:solidFill>
            </a:endParaRPr>
          </a:p>
          <a:p>
            <a:r>
              <a:rPr lang="en-US" sz="1800" dirty="0">
                <a:solidFill>
                  <a:schemeClr val="tx1"/>
                </a:solidFill>
              </a:rPr>
              <a:t>They are indicative of scarring—resulting from damage to the dermis when overstretched (pregnancy, extreme weight loss/gain) and the collagen fibers and blood vessels break…then heal (hence the color change)</a:t>
            </a:r>
          </a:p>
        </p:txBody>
      </p:sp>
      <p:pic>
        <p:nvPicPr>
          <p:cNvPr id="11" name="Picture 2" descr="http://www.healthyhobbit.com/wp-content/uploads/2014/06/get-ridof-Stretch-marks-.jpg"/>
          <p:cNvPicPr>
            <a:picLocks noChangeAspect="1" noChangeArrowheads="1"/>
          </p:cNvPicPr>
          <p:nvPr/>
        </p:nvPicPr>
        <p:blipFill>
          <a:blip r:embed="rId3" cstate="print"/>
          <a:srcRect/>
          <a:stretch>
            <a:fillRect/>
          </a:stretch>
        </p:blipFill>
        <p:spPr bwMode="auto">
          <a:xfrm>
            <a:off x="496880" y="4019267"/>
            <a:ext cx="3819831" cy="1391248"/>
          </a:xfrm>
          <a:prstGeom prst="rect">
            <a:avLst/>
          </a:prstGeom>
          <a:ln>
            <a:noFill/>
          </a:ln>
          <a:effectLst>
            <a:outerShdw blurRad="292100" dist="139700" dir="2700000" algn="tl" rotWithShape="0">
              <a:srgbClr val="333333">
                <a:alpha val="65000"/>
              </a:srgbClr>
            </a:outerShdw>
          </a:effec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984" y="746550"/>
            <a:ext cx="2209800" cy="1657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0873" y="2136615"/>
            <a:ext cx="2093822" cy="15703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0" y="163513"/>
            <a:ext cx="9144000" cy="990600"/>
          </a:xfrm>
        </p:spPr>
        <p:txBody>
          <a:bodyPr/>
          <a:lstStyle/>
          <a:p>
            <a:pPr fontAlgn="auto">
              <a:spcAft>
                <a:spcPts val="0"/>
              </a:spcAft>
              <a:defRPr/>
            </a:pPr>
            <a:r>
              <a:t>The Dermis</a:t>
            </a:r>
          </a:p>
        </p:txBody>
      </p:sp>
      <p:sp>
        <p:nvSpPr>
          <p:cNvPr id="47106" name="Rectangle 3"/>
          <p:cNvSpPr>
            <a:spLocks noGrp="1" noChangeArrowheads="1"/>
          </p:cNvSpPr>
          <p:nvPr>
            <p:ph type="body" idx="1"/>
          </p:nvPr>
        </p:nvSpPr>
        <p:spPr>
          <a:xfrm>
            <a:off x="304800" y="903288"/>
            <a:ext cx="5071872" cy="5954712"/>
          </a:xfrm>
        </p:spPr>
        <p:txBody>
          <a:bodyPr>
            <a:normAutofit/>
          </a:bodyPr>
          <a:lstStyle/>
          <a:p>
            <a:pPr>
              <a:spcBef>
                <a:spcPct val="0"/>
              </a:spcBef>
            </a:pPr>
            <a:r>
              <a:rPr b="1" dirty="0"/>
              <a:t>Lines of cleavage  (also called Langer lines) </a:t>
            </a:r>
            <a:r>
              <a:rPr dirty="0"/>
              <a:t>are “tension lines” in the skin that indicate the </a:t>
            </a:r>
            <a:r>
              <a:rPr i="1" dirty="0"/>
              <a:t>predominant direction </a:t>
            </a:r>
            <a:r>
              <a:rPr dirty="0"/>
              <a:t>of underlying collagen fibers.</a:t>
            </a:r>
          </a:p>
          <a:p>
            <a:pPr lvl="1">
              <a:spcBef>
                <a:spcPct val="0"/>
              </a:spcBef>
            </a:pPr>
            <a:r>
              <a:rPr dirty="0"/>
              <a:t>Plastic surgeons make their incisions </a:t>
            </a:r>
            <a:r>
              <a:rPr b="1" i="1" dirty="0"/>
              <a:t>parallel</a:t>
            </a:r>
            <a:r>
              <a:rPr dirty="0"/>
              <a:t>  </a:t>
            </a:r>
            <a:r>
              <a:rPr b="1" i="1" dirty="0"/>
              <a:t>to </a:t>
            </a:r>
            <a:r>
              <a:rPr dirty="0"/>
              <a:t> the normal cleavage lines in order to minimize scarring. </a:t>
            </a:r>
          </a:p>
        </p:txBody>
      </p:sp>
      <p:pic>
        <p:nvPicPr>
          <p:cNvPr id="64514" name="Picture 2" descr="http://img.tfd.com/dorland/thumbs/line_cleavage.jpg"/>
          <p:cNvPicPr>
            <a:picLocks noChangeAspect="1" noChangeArrowheads="1"/>
          </p:cNvPicPr>
          <p:nvPr/>
        </p:nvPicPr>
        <p:blipFill>
          <a:blip r:embed="rId3" cstate="print"/>
          <a:srcRect/>
          <a:stretch>
            <a:fillRect/>
          </a:stretch>
        </p:blipFill>
        <p:spPr bwMode="auto">
          <a:xfrm>
            <a:off x="5209912" y="1422205"/>
            <a:ext cx="3687200" cy="463112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06">
                                            <p:txEl>
                                              <p:pRg st="1" end="1"/>
                                            </p:txEl>
                                          </p:spTgt>
                                        </p:tgtEl>
                                        <p:attrNameLst>
                                          <p:attrName>style.visibility</p:attrName>
                                        </p:attrNameLst>
                                      </p:cBhvr>
                                      <p:to>
                                        <p:strVal val="visible"/>
                                      </p:to>
                                    </p:set>
                                    <p:animEffect transition="in" filter="fade">
                                      <p:cBhvr>
                                        <p:cTn id="7" dur="2000"/>
                                        <p:tgtEl>
                                          <p:spTgt spid="4710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514"/>
                                        </p:tgtEl>
                                        <p:attrNameLst>
                                          <p:attrName>style.visibility</p:attrName>
                                        </p:attrNameLst>
                                      </p:cBhvr>
                                      <p:to>
                                        <p:strVal val="visible"/>
                                      </p:to>
                                    </p:set>
                                    <p:animEffect transition="in" filter="fade">
                                      <p:cBhvr>
                                        <p:cTn id="12" dur="2000"/>
                                        <p:tgtEl>
                                          <p:spTgt spid="645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64514"/>
                                        </p:tgtEl>
                                      </p:cBhvr>
                                    </p:animEffect>
                                    <p:set>
                                      <p:cBhvr>
                                        <p:cTn id="17" dur="1" fill="hold">
                                          <p:stCondLst>
                                            <p:cond delay="499"/>
                                          </p:stCondLst>
                                        </p:cTn>
                                        <p:tgtEl>
                                          <p:spTgt spid="645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799" y="3177555"/>
            <a:ext cx="2818039" cy="15781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4" name="Rectangle 2"/>
          <p:cNvSpPr>
            <a:spLocks noGrp="1" noChangeArrowheads="1"/>
          </p:cNvSpPr>
          <p:nvPr>
            <p:ph type="title"/>
          </p:nvPr>
        </p:nvSpPr>
        <p:spPr>
          <a:xfrm>
            <a:off x="0" y="90361"/>
            <a:ext cx="9144000" cy="990600"/>
          </a:xfrm>
        </p:spPr>
        <p:txBody>
          <a:bodyPr/>
          <a:lstStyle/>
          <a:p>
            <a:pPr fontAlgn="auto">
              <a:spcAft>
                <a:spcPts val="0"/>
              </a:spcAft>
              <a:defRPr/>
            </a:pPr>
            <a:r>
              <a:rPr dirty="0"/>
              <a:t>The Dermis</a:t>
            </a:r>
          </a:p>
        </p:txBody>
      </p:sp>
      <p:sp>
        <p:nvSpPr>
          <p:cNvPr id="47106" name="Rectangle 3"/>
          <p:cNvSpPr>
            <a:spLocks noGrp="1" noChangeArrowheads="1"/>
          </p:cNvSpPr>
          <p:nvPr>
            <p:ph type="body" idx="1"/>
          </p:nvPr>
        </p:nvSpPr>
        <p:spPr>
          <a:xfrm>
            <a:off x="304800" y="903288"/>
            <a:ext cx="4367784" cy="5954712"/>
          </a:xfrm>
        </p:spPr>
        <p:txBody>
          <a:bodyPr>
            <a:normAutofit fontScale="77500" lnSpcReduction="20000"/>
          </a:bodyPr>
          <a:lstStyle/>
          <a:p>
            <a:pPr>
              <a:spcBef>
                <a:spcPct val="0"/>
              </a:spcBef>
            </a:pPr>
            <a:r>
              <a:rPr b="1" dirty="0"/>
              <a:t>Dermal Papillae produce </a:t>
            </a:r>
            <a:r>
              <a:rPr dirty="0"/>
              <a:t>Epidermal ridges which form the basis for fingerprints (and footprints)</a:t>
            </a:r>
          </a:p>
          <a:p>
            <a:pPr lvl="1">
              <a:spcBef>
                <a:spcPct val="0"/>
              </a:spcBef>
            </a:pPr>
            <a:r>
              <a:rPr dirty="0"/>
              <a:t>Function to increase </a:t>
            </a:r>
            <a:r>
              <a:rPr b="1" dirty="0">
                <a:solidFill>
                  <a:srgbClr val="0070C0"/>
                </a:solidFill>
              </a:rPr>
              <a:t>firmness of grip</a:t>
            </a:r>
            <a:r>
              <a:rPr dirty="0"/>
              <a:t> by increasing friction</a:t>
            </a:r>
          </a:p>
          <a:p>
            <a:pPr lvl="1">
              <a:spcBef>
                <a:spcPct val="0"/>
              </a:spcBef>
            </a:pPr>
            <a:r>
              <a:rPr lang="en-US" dirty="0"/>
              <a:t>Internally create a </a:t>
            </a:r>
            <a:r>
              <a:rPr lang="en-US" b="1" dirty="0">
                <a:solidFill>
                  <a:srgbClr val="0070C0"/>
                </a:solidFill>
              </a:rPr>
              <a:t>stronger bond between the epidermis and the dermis </a:t>
            </a:r>
            <a:r>
              <a:rPr lang="en-US" dirty="0"/>
              <a:t>in regions of high mechanical stress.</a:t>
            </a:r>
          </a:p>
          <a:p>
            <a:pPr lvl="1">
              <a:spcBef>
                <a:spcPct val="0"/>
              </a:spcBef>
            </a:pPr>
            <a:r>
              <a:rPr lang="en-US" dirty="0"/>
              <a:t>Greatly increase surface area and thereby increasing number of Meissner corpuscles therefore </a:t>
            </a:r>
            <a:r>
              <a:rPr lang="en-US" b="1" dirty="0">
                <a:solidFill>
                  <a:srgbClr val="0070C0"/>
                </a:solidFill>
              </a:rPr>
              <a:t>increasing tactile sensitivity</a:t>
            </a:r>
            <a:r>
              <a:rPr lang="en-US" dirty="0"/>
              <a:t>.</a:t>
            </a:r>
            <a:endParaRPr dirty="0"/>
          </a:p>
        </p:txBody>
      </p:sp>
      <p:sp>
        <p:nvSpPr>
          <p:cNvPr id="2" name="Rectangle 1"/>
          <p:cNvSpPr/>
          <p:nvPr/>
        </p:nvSpPr>
        <p:spPr>
          <a:xfrm>
            <a:off x="4550228" y="4935940"/>
            <a:ext cx="1678380" cy="1323439"/>
          </a:xfrm>
          <a:prstGeom prst="rect">
            <a:avLst/>
          </a:prstGeom>
        </p:spPr>
        <p:txBody>
          <a:bodyPr wrap="square">
            <a:spAutoFit/>
          </a:bodyPr>
          <a:lstStyle/>
          <a:p>
            <a:r>
              <a:rPr lang="en-US" sz="1600" dirty="0">
                <a:hlinkClick r:id="rId4"/>
              </a:rPr>
              <a:t>https://www.nga.gov/collection/art-object-page.69637.html</a:t>
            </a:r>
            <a:endParaRPr lang="en-US" sz="1600" dirty="0"/>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8920" y="1158431"/>
            <a:ext cx="2619375" cy="1743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8608" y="2660904"/>
            <a:ext cx="2627355" cy="38446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228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06">
                                            <p:txEl>
                                              <p:pRg st="1" end="1"/>
                                            </p:txEl>
                                          </p:spTgt>
                                        </p:tgtEl>
                                        <p:attrNameLst>
                                          <p:attrName>style.visibility</p:attrName>
                                        </p:attrNameLst>
                                      </p:cBhvr>
                                      <p:to>
                                        <p:strVal val="visible"/>
                                      </p:to>
                                    </p:set>
                                    <p:animEffect transition="in" filter="fade">
                                      <p:cBhvr>
                                        <p:cTn id="7" dur="500"/>
                                        <p:tgtEl>
                                          <p:spTgt spid="4710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106">
                                            <p:txEl>
                                              <p:pRg st="2" end="2"/>
                                            </p:txEl>
                                          </p:spTgt>
                                        </p:tgtEl>
                                        <p:attrNameLst>
                                          <p:attrName>style.visibility</p:attrName>
                                        </p:attrNameLst>
                                      </p:cBhvr>
                                      <p:to>
                                        <p:strVal val="visible"/>
                                      </p:to>
                                    </p:set>
                                    <p:animEffect transition="in" filter="fade">
                                      <p:cBhvr>
                                        <p:cTn id="12" dur="500"/>
                                        <p:tgtEl>
                                          <p:spTgt spid="4710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106">
                                            <p:txEl>
                                              <p:pRg st="3" end="3"/>
                                            </p:txEl>
                                          </p:spTgt>
                                        </p:tgtEl>
                                        <p:attrNameLst>
                                          <p:attrName>style.visibility</p:attrName>
                                        </p:attrNameLst>
                                      </p:cBhvr>
                                      <p:to>
                                        <p:strVal val="visible"/>
                                      </p:to>
                                    </p:set>
                                    <p:animEffect transition="in" filter="fade">
                                      <p:cBhvr>
                                        <p:cTn id="17" dur="500"/>
                                        <p:tgtEl>
                                          <p:spTgt spid="4710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257800" y="2590800"/>
            <a:ext cx="838200" cy="9144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sp>
        <p:nvSpPr>
          <p:cNvPr id="15" name="Title 14"/>
          <p:cNvSpPr>
            <a:spLocks noGrp="1"/>
          </p:cNvSpPr>
          <p:nvPr>
            <p:ph type="title"/>
          </p:nvPr>
        </p:nvSpPr>
        <p:spPr>
          <a:xfrm>
            <a:off x="0" y="163513"/>
            <a:ext cx="9144000" cy="990600"/>
          </a:xfrm>
        </p:spPr>
        <p:txBody>
          <a:bodyPr/>
          <a:lstStyle/>
          <a:p>
            <a:pPr fontAlgn="auto">
              <a:spcAft>
                <a:spcPts val="0"/>
              </a:spcAft>
              <a:defRPr/>
            </a:pPr>
            <a:r>
              <a:t>Introduction</a:t>
            </a:r>
          </a:p>
        </p:txBody>
      </p:sp>
      <p:sp>
        <p:nvSpPr>
          <p:cNvPr id="9219" name="Content Placeholder 10"/>
          <p:cNvSpPr>
            <a:spLocks noGrp="1"/>
          </p:cNvSpPr>
          <p:nvPr>
            <p:ph idx="1"/>
          </p:nvPr>
        </p:nvSpPr>
        <p:spPr>
          <a:xfrm>
            <a:off x="463550" y="903288"/>
            <a:ext cx="8451850" cy="5634037"/>
          </a:xfrm>
        </p:spPr>
        <p:txBody>
          <a:bodyPr/>
          <a:lstStyle/>
          <a:p>
            <a:pPr>
              <a:spcBef>
                <a:spcPct val="0"/>
              </a:spcBef>
            </a:pPr>
            <a:r>
              <a:rPr dirty="0"/>
              <a:t>The Integument is an organ </a:t>
            </a:r>
            <a:r>
              <a:rPr b="1" dirty="0"/>
              <a:t>system</a:t>
            </a:r>
            <a:r>
              <a:rPr dirty="0"/>
              <a:t> comprised of many organs such as hair and multiple types </a:t>
            </a:r>
          </a:p>
          <a:p>
            <a:pPr>
              <a:spcBef>
                <a:spcPct val="0"/>
              </a:spcBef>
              <a:buFont typeface="Wingdings" pitchFamily="2" charset="2"/>
              <a:buNone/>
            </a:pPr>
            <a:r>
              <a:rPr dirty="0"/>
              <a:t>	of glands.</a:t>
            </a:r>
          </a:p>
        </p:txBody>
      </p:sp>
      <p:pic>
        <p:nvPicPr>
          <p:cNvPr id="9220" name="Picture 4" descr="C:\Users\Curtis Home\Pictures\5. Chapter 5\Graphics to send Chapter 5\An Organ System transperent.png"/>
          <p:cNvPicPr>
            <a:picLocks noChangeAspect="1" noChangeArrowheads="1"/>
          </p:cNvPicPr>
          <p:nvPr/>
        </p:nvPicPr>
        <p:blipFill>
          <a:blip r:embed="rId3" cstate="print"/>
          <a:srcRect/>
          <a:stretch>
            <a:fillRect/>
          </a:stretch>
        </p:blipFill>
        <p:spPr bwMode="auto">
          <a:xfrm>
            <a:off x="6130925" y="1781175"/>
            <a:ext cx="2784475" cy="4695825"/>
          </a:xfrm>
          <a:prstGeom prst="rect">
            <a:avLst/>
          </a:prstGeom>
          <a:noFill/>
          <a:ln w="9525">
            <a:noFill/>
            <a:miter lim="800000"/>
            <a:headEnd/>
            <a:tailEnd/>
          </a:ln>
        </p:spPr>
      </p:pic>
      <p:pic>
        <p:nvPicPr>
          <p:cNvPr id="102402" name="Picture 2" descr="http://bloximages.chicago2.vip.townnews.com/host.madison.com/content/tncms/assets/v3/editorial/2/c5/2c5d012e-c299-11df-9faf-001cc4c03286/4c93cdd5b533d.preview-300.jpg"/>
          <p:cNvPicPr>
            <a:picLocks noChangeAspect="1" noChangeArrowheads="1"/>
          </p:cNvPicPr>
          <p:nvPr/>
        </p:nvPicPr>
        <p:blipFill>
          <a:blip r:embed="rId4" cstate="print"/>
          <a:srcRect/>
          <a:stretch>
            <a:fillRect/>
          </a:stretch>
        </p:blipFill>
        <p:spPr bwMode="auto">
          <a:xfrm>
            <a:off x="789755" y="3223084"/>
            <a:ext cx="4445921" cy="294912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geewall.com/mmc_uploads/7094-black-wood-wallpaper-70919.jpg"/>
          <p:cNvPicPr>
            <a:picLocks noChangeAspect="1" noChangeArrowheads="1"/>
          </p:cNvPicPr>
          <p:nvPr/>
        </p:nvPicPr>
        <p:blipFill>
          <a:blip r:embed="rId3" cstate="print"/>
          <a:srcRect/>
          <a:stretch>
            <a:fillRect/>
          </a:stretch>
        </p:blipFill>
        <p:spPr bwMode="auto">
          <a:xfrm>
            <a:off x="0" y="0"/>
            <a:ext cx="9190038" cy="6858000"/>
          </a:xfrm>
          <a:prstGeom prst="rect">
            <a:avLst/>
          </a:prstGeom>
          <a:noFill/>
          <a:ln w="9525">
            <a:noFill/>
            <a:miter lim="800000"/>
            <a:headEnd/>
            <a:tailEnd/>
          </a:ln>
        </p:spPr>
      </p:pic>
      <p:sp>
        <p:nvSpPr>
          <p:cNvPr id="8" name="TextBox 7"/>
          <p:cNvSpPr txBox="1"/>
          <p:nvPr/>
        </p:nvSpPr>
        <p:spPr>
          <a:xfrm>
            <a:off x="235974" y="-183264"/>
            <a:ext cx="8568813" cy="775149"/>
          </a:xfrm>
          <a:prstGeom prst="rect">
            <a:avLst/>
          </a:prstGeom>
          <a:noFill/>
        </p:spPr>
        <p:txBody>
          <a:bodyPr wrap="square">
            <a:spAutoFit/>
          </a:bodyPr>
          <a:lstStyle/>
          <a:p>
            <a:pPr>
              <a:lnSpc>
                <a:spcPct val="135000"/>
              </a:lnSpc>
              <a:spcBef>
                <a:spcPts val="1800"/>
              </a:spcBef>
              <a:defRPr/>
            </a:pPr>
            <a:r>
              <a:rPr lang="en-US" sz="3600" dirty="0" err="1">
                <a:solidFill>
                  <a:srgbClr val="FFC000"/>
                </a:solidFill>
                <a:latin typeface="Constantia" pitchFamily="18" charset="0"/>
                <a:cs typeface="Arial" pitchFamily="34" charset="0"/>
              </a:rPr>
              <a:t>Dermatoglyphics</a:t>
            </a:r>
            <a:r>
              <a:rPr lang="en-US" sz="3600" dirty="0">
                <a:solidFill>
                  <a:srgbClr val="FFC000"/>
                </a:solidFill>
                <a:latin typeface="Constantia" pitchFamily="18" charset="0"/>
                <a:cs typeface="Arial" pitchFamily="34" charset="0"/>
              </a:rPr>
              <a:t>… </a:t>
            </a:r>
            <a:r>
              <a:rPr lang="en-US" sz="2000" dirty="0">
                <a:solidFill>
                  <a:schemeClr val="accent1">
                    <a:lumMod val="75000"/>
                  </a:schemeClr>
                </a:solidFill>
                <a:latin typeface="Constantia" pitchFamily="18" charset="0"/>
                <a:cs typeface="Arial" pitchFamily="34" charset="0"/>
              </a:rPr>
              <a:t>study of epidermal ridges…</a:t>
            </a:r>
            <a:endParaRPr lang="en-US" sz="2800" dirty="0">
              <a:solidFill>
                <a:schemeClr val="accent1">
                  <a:lumMod val="75000"/>
                </a:schemeClr>
              </a:solidFill>
              <a:latin typeface="Constantia" pitchFamily="18" charset="0"/>
              <a:cs typeface="Arial" pitchFamily="34" charset="0"/>
            </a:endParaRPr>
          </a:p>
        </p:txBody>
      </p:sp>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0473"/>
          <a:stretch/>
        </p:blipFill>
        <p:spPr bwMode="auto">
          <a:xfrm>
            <a:off x="235974" y="979460"/>
            <a:ext cx="6359644" cy="5443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37456" y="3200401"/>
            <a:ext cx="6225504" cy="1687286"/>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012156" y="591885"/>
            <a:ext cx="1685530" cy="830997"/>
          </a:xfrm>
          <a:prstGeom prst="rect">
            <a:avLst/>
          </a:prstGeom>
          <a:noFill/>
        </p:spPr>
        <p:txBody>
          <a:bodyPr wrap="square" rtlCol="0">
            <a:spAutoFit/>
          </a:bodyPr>
          <a:lstStyle/>
          <a:p>
            <a:pPr algn="ctr">
              <a:lnSpc>
                <a:spcPct val="120000"/>
              </a:lnSpc>
            </a:pPr>
            <a:r>
              <a:rPr lang="en-US" sz="2000" dirty="0">
                <a:solidFill>
                  <a:srgbClr val="00759E"/>
                </a:solidFill>
                <a:latin typeface="Sylfaen" pitchFamily="18" charset="0"/>
              </a:rPr>
              <a:t>Which do you possess?</a:t>
            </a:r>
          </a:p>
        </p:txBody>
      </p:sp>
      <p:sp>
        <p:nvSpPr>
          <p:cNvPr id="5" name="Oval 4"/>
          <p:cNvSpPr/>
          <p:nvPr/>
        </p:nvSpPr>
        <p:spPr>
          <a:xfrm>
            <a:off x="3537857" y="2764971"/>
            <a:ext cx="2536372" cy="555172"/>
          </a:xfrm>
          <a:prstGeom prst="ellipse">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6912429" y="1730829"/>
            <a:ext cx="1785257" cy="1469571"/>
          </a:xfrm>
          <a:prstGeom prst="wedgeRoundRectCallout">
            <a:avLst>
              <a:gd name="adj1" fmla="val -104370"/>
              <a:gd name="adj2" fmla="val 32630"/>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Loops most common worldwide…</a:t>
            </a:r>
          </a:p>
        </p:txBody>
      </p:sp>
      <p:sp>
        <p:nvSpPr>
          <p:cNvPr id="14" name="Rounded Rectangular Callout 13"/>
          <p:cNvSpPr/>
          <p:nvPr/>
        </p:nvSpPr>
        <p:spPr>
          <a:xfrm>
            <a:off x="6912428" y="3690129"/>
            <a:ext cx="1785257" cy="1981328"/>
          </a:xfrm>
          <a:prstGeom prst="wedgeRoundRectCallout">
            <a:avLst>
              <a:gd name="adj1" fmla="val -159859"/>
              <a:gd name="adj2" fmla="val -4130"/>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Whorls are most common in New Guinea…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geewall.com/mmc_uploads/7094-black-wood-wallpaper-70919.jpg"/>
          <p:cNvPicPr>
            <a:picLocks noChangeAspect="1" noChangeArrowheads="1"/>
          </p:cNvPicPr>
          <p:nvPr/>
        </p:nvPicPr>
        <p:blipFill>
          <a:blip r:embed="rId3" cstate="print"/>
          <a:srcRect/>
          <a:stretch>
            <a:fillRect/>
          </a:stretch>
        </p:blipFill>
        <p:spPr bwMode="auto">
          <a:xfrm>
            <a:off x="-46038" y="0"/>
            <a:ext cx="9190038" cy="6858000"/>
          </a:xfrm>
          <a:prstGeom prst="rect">
            <a:avLst/>
          </a:prstGeom>
          <a:noFill/>
          <a:ln w="9525">
            <a:noFill/>
            <a:miter lim="800000"/>
            <a:headEnd/>
            <a:tailEnd/>
          </a:ln>
        </p:spPr>
      </p:pic>
      <p:sp>
        <p:nvSpPr>
          <p:cNvPr id="8" name="TextBox 7"/>
          <p:cNvSpPr txBox="1"/>
          <p:nvPr/>
        </p:nvSpPr>
        <p:spPr>
          <a:xfrm>
            <a:off x="235974" y="117223"/>
            <a:ext cx="8568813" cy="547522"/>
          </a:xfrm>
          <a:prstGeom prst="rect">
            <a:avLst/>
          </a:prstGeom>
          <a:noFill/>
        </p:spPr>
        <p:txBody>
          <a:bodyPr wrap="square">
            <a:spAutoFit/>
          </a:bodyPr>
          <a:lstStyle/>
          <a:p>
            <a:pPr>
              <a:lnSpc>
                <a:spcPct val="135000"/>
              </a:lnSpc>
              <a:spcBef>
                <a:spcPts val="1800"/>
              </a:spcBef>
              <a:defRPr/>
            </a:pPr>
            <a:r>
              <a:rPr lang="en-US" dirty="0" err="1">
                <a:solidFill>
                  <a:srgbClr val="FFC000"/>
                </a:solidFill>
                <a:latin typeface="Constantia" pitchFamily="18" charset="0"/>
                <a:cs typeface="Arial" pitchFamily="34" charset="0"/>
              </a:rPr>
              <a:t>Dermatoglyphics</a:t>
            </a:r>
            <a:r>
              <a:rPr lang="en-US" dirty="0">
                <a:solidFill>
                  <a:srgbClr val="FFC000"/>
                </a:solidFill>
                <a:latin typeface="Constantia" pitchFamily="18" charset="0"/>
                <a:cs typeface="Arial" pitchFamily="34" charset="0"/>
              </a:rPr>
              <a:t> in design…</a:t>
            </a:r>
            <a:endParaRPr lang="en-US" sz="1800" dirty="0">
              <a:solidFill>
                <a:schemeClr val="accent1">
                  <a:lumMod val="75000"/>
                </a:schemeClr>
              </a:solidFill>
              <a:latin typeface="Constantia" pitchFamily="18" charset="0"/>
              <a:cs typeface="Arial" pitchFamily="34" charset="0"/>
            </a:endParaRPr>
          </a:p>
        </p:txBody>
      </p:sp>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7048"/>
          <a:stretch/>
        </p:blipFill>
        <p:spPr bwMode="auto">
          <a:xfrm>
            <a:off x="626609" y="664745"/>
            <a:ext cx="2698296" cy="21717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721158" y="974205"/>
            <a:ext cx="5050972" cy="5840060"/>
          </a:xfrm>
          <a:prstGeom prst="rect">
            <a:avLst/>
          </a:prstGeom>
        </p:spPr>
        <p:txBody>
          <a:bodyPr wrap="square">
            <a:spAutoFit/>
          </a:bodyPr>
          <a:lstStyle/>
          <a:p>
            <a:r>
              <a:rPr lang="en-US" sz="1800" dirty="0">
                <a:solidFill>
                  <a:schemeClr val="accent1">
                    <a:lumMod val="75000"/>
                  </a:schemeClr>
                </a:solidFill>
              </a:rPr>
              <a:t>Design, itself, is a very tactile process. As designers (and humans in general), we’re inherently inclined to touch, feel, hold materials in our hands; it helps us perceive them, interpret them, envision how to use them. And fingerprints are ultimately central in this ability.</a:t>
            </a:r>
          </a:p>
          <a:p>
            <a:endParaRPr lang="en-US" sz="1800" dirty="0">
              <a:solidFill>
                <a:schemeClr val="accent1">
                  <a:lumMod val="75000"/>
                </a:schemeClr>
              </a:solidFill>
            </a:endParaRPr>
          </a:p>
          <a:p>
            <a:r>
              <a:rPr lang="en-US" sz="1800" dirty="0">
                <a:solidFill>
                  <a:schemeClr val="accent1">
                    <a:lumMod val="75000"/>
                  </a:schemeClr>
                </a:solidFill>
              </a:rPr>
              <a:t>So whether you’re inspired by their beautiful intricacy, or by the design principles deeply embedded within each, fingerprints are integral in the design world, allowing us to identify and connect to surfaces in such a uniquely physiological way. </a:t>
            </a:r>
          </a:p>
          <a:p>
            <a:endParaRPr lang="en-US" sz="1800" dirty="0">
              <a:solidFill>
                <a:schemeClr val="accent1">
                  <a:lumMod val="75000"/>
                </a:schemeClr>
              </a:solidFill>
            </a:endParaRPr>
          </a:p>
          <a:p>
            <a:r>
              <a:rPr lang="en-US" sz="1800" b="1" dirty="0">
                <a:solidFill>
                  <a:schemeClr val="accent1">
                    <a:lumMod val="75000"/>
                  </a:schemeClr>
                </a:solidFill>
              </a:rPr>
              <a:t>Fingerprints are at the very core of our understanding of textures, and at 1 in 7 billion, they are truly Mother Nature’s own personal Salute to Originals. </a:t>
            </a:r>
          </a:p>
          <a:p>
            <a:endParaRPr lang="en-US" sz="1800" b="1" dirty="0">
              <a:solidFill>
                <a:schemeClr val="accent1">
                  <a:lumMod val="75000"/>
                </a:schemeClr>
              </a:solidFill>
            </a:endParaRPr>
          </a:p>
          <a:p>
            <a:r>
              <a:rPr lang="en-US" sz="1050" b="1" dirty="0">
                <a:solidFill>
                  <a:schemeClr val="accent1">
                    <a:lumMod val="75000"/>
                  </a:schemeClr>
                </a:solidFill>
              </a:rPr>
              <a:t>From http://gpidesign.com/_blog/Beneath_the_Surface/tag/surface_materials/page/3/</a:t>
            </a:r>
          </a:p>
        </p:txBody>
      </p:sp>
      <p:sp>
        <p:nvSpPr>
          <p:cNvPr id="4" name="Rectangle 3"/>
          <p:cNvSpPr/>
          <p:nvPr/>
        </p:nvSpPr>
        <p:spPr>
          <a:xfrm>
            <a:off x="315686" y="2974183"/>
            <a:ext cx="3320143" cy="3785652"/>
          </a:xfrm>
          <a:prstGeom prst="rect">
            <a:avLst/>
          </a:prstGeom>
        </p:spPr>
        <p:txBody>
          <a:bodyPr wrap="square">
            <a:spAutoFit/>
          </a:bodyPr>
          <a:lstStyle/>
          <a:p>
            <a:r>
              <a:rPr lang="en-US" sz="1600" dirty="0">
                <a:solidFill>
                  <a:schemeClr val="accent1">
                    <a:lumMod val="75000"/>
                  </a:schemeClr>
                </a:solidFill>
              </a:rPr>
              <a:t>But pattern also plays a significant role in our interpretation of a material. The elliptical patterning of fingerprints (categorized generally as arch, loop, or whorl), allows for some ridges and valleys to always fall perpendicular to the surface, no matter the angle of the fingers. This, not only creates beautifully organic and one-of-a-kind patterns from a visual standpoint,</a:t>
            </a:r>
            <a:r>
              <a:rPr lang="en-US" sz="1600" u="sng" dirty="0">
                <a:solidFill>
                  <a:schemeClr val="accent1">
                    <a:lumMod val="75000"/>
                  </a:schemeClr>
                </a:solidFill>
              </a:rPr>
              <a:t> but also allows for optimum vibrations, generating a faster, more accurate analysis of a surface.</a:t>
            </a:r>
          </a:p>
        </p:txBody>
      </p:sp>
    </p:spTree>
    <p:extLst>
      <p:ext uri="{BB962C8B-B14F-4D97-AF65-F5344CB8AC3E}">
        <p14:creationId xmlns:p14="http://schemas.microsoft.com/office/powerpoint/2010/main" val="143191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443663" y="3817938"/>
            <a:ext cx="838200" cy="269875"/>
          </a:xfrm>
          <a:prstGeom prst="rect">
            <a:avLst/>
          </a:prstGeom>
          <a:solidFill>
            <a:srgbClr val="FFFF00">
              <a:alpha val="51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sp>
        <p:nvSpPr>
          <p:cNvPr id="10" name="Rectangle 9"/>
          <p:cNvSpPr/>
          <p:nvPr/>
        </p:nvSpPr>
        <p:spPr>
          <a:xfrm>
            <a:off x="6413500" y="3092450"/>
            <a:ext cx="838200" cy="247650"/>
          </a:xfrm>
          <a:prstGeom prst="rect">
            <a:avLst/>
          </a:prstGeom>
          <a:solidFill>
            <a:srgbClr val="FFFF00">
              <a:alpha val="53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sp>
        <p:nvSpPr>
          <p:cNvPr id="6" name="Rectangle 5"/>
          <p:cNvSpPr/>
          <p:nvPr/>
        </p:nvSpPr>
        <p:spPr>
          <a:xfrm>
            <a:off x="1276350" y="1741488"/>
            <a:ext cx="914400" cy="304800"/>
          </a:xfrm>
          <a:prstGeom prst="rect">
            <a:avLst/>
          </a:prstGeom>
          <a:solidFill>
            <a:srgbClr val="007FAC">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solidFill>
                <a:srgbClr val="007FAC"/>
              </a:solidFill>
            </a:endParaRPr>
          </a:p>
        </p:txBody>
      </p:sp>
      <p:sp>
        <p:nvSpPr>
          <p:cNvPr id="11" name="Rectangle 2"/>
          <p:cNvSpPr>
            <a:spLocks noGrp="1" noChangeArrowheads="1"/>
          </p:cNvSpPr>
          <p:nvPr>
            <p:ph type="title"/>
          </p:nvPr>
        </p:nvSpPr>
        <p:spPr/>
        <p:txBody>
          <a:bodyPr/>
          <a:lstStyle/>
          <a:p>
            <a:pPr fontAlgn="auto">
              <a:spcAft>
                <a:spcPts val="0"/>
              </a:spcAft>
              <a:defRPr/>
            </a:pPr>
            <a:r>
              <a:t>The Dermis</a:t>
            </a:r>
          </a:p>
        </p:txBody>
      </p:sp>
      <p:sp>
        <p:nvSpPr>
          <p:cNvPr id="8" name="Rectangle 7"/>
          <p:cNvSpPr/>
          <p:nvPr/>
        </p:nvSpPr>
        <p:spPr>
          <a:xfrm>
            <a:off x="1263650" y="2405952"/>
            <a:ext cx="914400" cy="304800"/>
          </a:xfrm>
          <a:prstGeom prst="rect">
            <a:avLst/>
          </a:prstGeom>
          <a:solidFill>
            <a:srgbClr val="FFFF00">
              <a:alpha val="51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pic>
        <p:nvPicPr>
          <p:cNvPr id="49156" name="Picture 7" descr="pap13_fig_05_01a.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1263650" y="1044575"/>
            <a:ext cx="6616700" cy="5537200"/>
          </a:xfrm>
          <a:prstGeom prst="rect">
            <a:avLst/>
          </a:prstGeom>
          <a:noFill/>
          <a:ln w="9525">
            <a:noFill/>
            <a:miter lim="800000"/>
            <a:headEnd/>
            <a:tailEnd/>
          </a:ln>
        </p:spPr>
      </p:pic>
      <p:sp>
        <p:nvSpPr>
          <p:cNvPr id="14" name="Rounded Rectangular Callout 13"/>
          <p:cNvSpPr/>
          <p:nvPr/>
        </p:nvSpPr>
        <p:spPr>
          <a:xfrm>
            <a:off x="164193" y="413654"/>
            <a:ext cx="1785257" cy="1121232"/>
          </a:xfrm>
          <a:prstGeom prst="wedgeRoundRectCallout">
            <a:avLst>
              <a:gd name="adj1" fmla="val -102"/>
              <a:gd name="adj2" fmla="val 113288"/>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What function do these serve?</a:t>
            </a:r>
          </a:p>
        </p:txBody>
      </p:sp>
      <p:sp>
        <p:nvSpPr>
          <p:cNvPr id="2" name="Left Brace 1"/>
          <p:cNvSpPr/>
          <p:nvPr/>
        </p:nvSpPr>
        <p:spPr>
          <a:xfrm>
            <a:off x="1056821" y="1741488"/>
            <a:ext cx="206829" cy="9692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ounded Rectangular Callout 16"/>
          <p:cNvSpPr/>
          <p:nvPr/>
        </p:nvSpPr>
        <p:spPr>
          <a:xfrm>
            <a:off x="7597774" y="2098106"/>
            <a:ext cx="1424896" cy="1363551"/>
          </a:xfrm>
          <a:prstGeom prst="wedgeRoundRectCallout">
            <a:avLst>
              <a:gd name="adj1" fmla="val -65687"/>
              <a:gd name="adj2" fmla="val 26175"/>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Comprises 1/5 of dermal layer; attaches to epidermal layer</a:t>
            </a:r>
          </a:p>
        </p:txBody>
      </p:sp>
      <p:sp>
        <p:nvSpPr>
          <p:cNvPr id="18" name="Rounded Rectangular Callout 17"/>
          <p:cNvSpPr/>
          <p:nvPr/>
        </p:nvSpPr>
        <p:spPr>
          <a:xfrm>
            <a:off x="7471567" y="4087812"/>
            <a:ext cx="1413330" cy="2008187"/>
          </a:xfrm>
          <a:prstGeom prst="wedgeRoundRectCallout">
            <a:avLst>
              <a:gd name="adj1" fmla="val -70846"/>
              <a:gd name="adj2" fmla="val -41624"/>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Comprises 4/5 of the dermal layer; attached to </a:t>
            </a:r>
            <a:r>
              <a:rPr lang="en-US" sz="1600" dirty="0" err="1">
                <a:solidFill>
                  <a:schemeClr val="tx1"/>
                </a:solidFill>
              </a:rPr>
              <a:t>SubQ</a:t>
            </a:r>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38327"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a:solidFill>
                  <a:schemeClr val="accent1"/>
                </a:solidFill>
                <a:effectLst>
                  <a:outerShdw blurRad="38100" dist="38100" dir="2700000" algn="tl">
                    <a:srgbClr val="000000">
                      <a:alpha val="43137"/>
                    </a:srgbClr>
                  </a:outerShdw>
                </a:effectLst>
                <a:latin typeface="Blackadder ITC" pitchFamily="82" charset="0"/>
              </a:rPr>
              <a:t>Clinical Connection</a:t>
            </a:r>
          </a:p>
        </p:txBody>
      </p:sp>
      <p:sp>
        <p:nvSpPr>
          <p:cNvPr id="13" name="Title 2"/>
          <p:cNvSpPr txBox="1">
            <a:spLocks/>
          </p:cNvSpPr>
          <p:nvPr/>
        </p:nvSpPr>
        <p:spPr>
          <a:xfrm>
            <a:off x="0" y="5471652"/>
            <a:ext cx="3938327"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spc="-100" dirty="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Pain depends on the size, location, and complexity of the tattoo…as well as the pain threshold of the individual….</a:t>
            </a:r>
            <a:endParaRPr kumimoji="0" lang="en-US" sz="3200" b="0" i="0" u="none" strike="noStrike" kern="1200" cap="none" spc="-10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Tattooing</a:t>
            </a:r>
            <a:endParaRPr kumimoji="0" lang="en-US" sz="4000" b="0" i="0" u="none" strike="noStrike" kern="1200" cap="none" spc="-10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10" name="Rounded Rectangular Callout 9"/>
          <p:cNvSpPr/>
          <p:nvPr/>
        </p:nvSpPr>
        <p:spPr>
          <a:xfrm>
            <a:off x="3967317" y="855406"/>
            <a:ext cx="5176684" cy="3554362"/>
          </a:xfrm>
          <a:prstGeom prst="wedgeRoundRectCallout">
            <a:avLst>
              <a:gd name="adj1" fmla="val 11833"/>
              <a:gd name="adj2" fmla="val 84236"/>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A tattoo is a permanent mark or design made on your skin with pigments deposited by needles inserted past the skin's top layer and into the next. Typically, the tattoo artist uses a hand-held machine that acts much like a sewing machine, with one or more needles piercing the skin repeatedly (50-3000x per minute). With every puncture, the needles insert tiny ink droplets into the stable dermis. The process — which is done without anesthetics — causes a small amount of bleeding and slight to potentially significant pain. </a:t>
            </a:r>
          </a:p>
        </p:txBody>
      </p:sp>
      <p:pic>
        <p:nvPicPr>
          <p:cNvPr id="133122" name="Picture 2" descr="http://www.sciencebuzz.org/sites/default/files/images/Skin-CrossSection.jpg"/>
          <p:cNvPicPr>
            <a:picLocks noChangeAspect="1" noChangeArrowheads="1"/>
          </p:cNvPicPr>
          <p:nvPr/>
        </p:nvPicPr>
        <p:blipFill>
          <a:blip r:embed="rId3" cstate="print"/>
          <a:srcRect/>
          <a:stretch>
            <a:fillRect/>
          </a:stretch>
        </p:blipFill>
        <p:spPr bwMode="auto">
          <a:xfrm>
            <a:off x="117984" y="745921"/>
            <a:ext cx="3701845" cy="3374849"/>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4143080" y="4520104"/>
            <a:ext cx="2568804" cy="523220"/>
          </a:xfrm>
          <a:prstGeom prst="rect">
            <a:avLst/>
          </a:prstGeom>
        </p:spPr>
        <p:txBody>
          <a:bodyPr wrap="square">
            <a:spAutoFit/>
          </a:bodyPr>
          <a:lstStyle/>
          <a:p>
            <a:r>
              <a:rPr lang="en-US" sz="1400" dirty="0">
                <a:hlinkClick r:id="rId4"/>
              </a:rPr>
              <a:t>https://mymodernmet.com/ariana-page-russell-skin/</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33122"/>
                                        </p:tgtEl>
                                        <p:attrNameLst>
                                          <p:attrName>style.visibility</p:attrName>
                                        </p:attrNameLst>
                                      </p:cBhvr>
                                      <p:to>
                                        <p:strVal val="visible"/>
                                      </p:to>
                                    </p:set>
                                    <p:animEffect transition="in" filter="fade">
                                      <p:cBhvr>
                                        <p:cTn id="15" dur="2000"/>
                                        <p:tgtEl>
                                          <p:spTgt spid="1331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38327"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a:solidFill>
                  <a:schemeClr val="accent1"/>
                </a:solidFill>
                <a:effectLst>
                  <a:outerShdw blurRad="38100" dist="38100" dir="2700000" algn="tl">
                    <a:srgbClr val="000000">
                      <a:alpha val="43137"/>
                    </a:srgbClr>
                  </a:outerShdw>
                </a:effectLst>
                <a:latin typeface="Blackadder ITC" pitchFamily="82" charset="0"/>
              </a:rPr>
              <a:t>Clinical Connection</a:t>
            </a: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Tattooing</a:t>
            </a:r>
            <a:endParaRPr kumimoji="0" lang="en-US" sz="4000" b="0" i="0" u="none" strike="noStrike" kern="1200" cap="none" spc="-10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12" name="Title 2"/>
          <p:cNvSpPr txBox="1">
            <a:spLocks/>
          </p:cNvSpPr>
          <p:nvPr/>
        </p:nvSpPr>
        <p:spPr>
          <a:xfrm>
            <a:off x="0" y="5589639"/>
            <a:ext cx="5324168"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spc="-100" dirty="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Laser removal involves degrading the ink over time by making it smaller so it can be dissolved by the immune system….</a:t>
            </a:r>
            <a:endParaRPr kumimoji="0" lang="en-US" sz="3200" b="0" i="0" u="none" strike="noStrike" kern="1200" cap="none" spc="-10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pic>
        <p:nvPicPr>
          <p:cNvPr id="133126" name="Picture 6" descr="http://www.fadedindustry.com/wp-content/uploads/2013/04/tattoo-chest-piece-crown.jpg"/>
          <p:cNvPicPr>
            <a:picLocks noChangeAspect="1" noChangeArrowheads="1"/>
          </p:cNvPicPr>
          <p:nvPr/>
        </p:nvPicPr>
        <p:blipFill>
          <a:blip r:embed="rId3" cstate="print"/>
          <a:srcRect/>
          <a:stretch>
            <a:fillRect/>
          </a:stretch>
        </p:blipFill>
        <p:spPr bwMode="auto">
          <a:xfrm>
            <a:off x="5567416" y="4733766"/>
            <a:ext cx="3488096" cy="1589657"/>
          </a:xfrm>
          <a:prstGeom prst="rect">
            <a:avLst/>
          </a:prstGeom>
          <a:ln>
            <a:noFill/>
          </a:ln>
          <a:effectLst>
            <a:outerShdw blurRad="292100" dist="139700" dir="2700000" algn="tl" rotWithShape="0">
              <a:srgbClr val="333333">
                <a:alpha val="65000"/>
              </a:srgbClr>
            </a:outerShdw>
          </a:effectLst>
        </p:spPr>
      </p:pic>
      <p:pic>
        <p:nvPicPr>
          <p:cNvPr id="133132" name="Picture 12" descr="http://s1.hubimg.com/u/8460114_f260.jpg"/>
          <p:cNvPicPr>
            <a:picLocks noChangeAspect="1" noChangeArrowheads="1"/>
          </p:cNvPicPr>
          <p:nvPr/>
        </p:nvPicPr>
        <p:blipFill>
          <a:blip r:embed="rId4" cstate="print"/>
          <a:srcRect/>
          <a:stretch>
            <a:fillRect/>
          </a:stretch>
        </p:blipFill>
        <p:spPr bwMode="auto">
          <a:xfrm>
            <a:off x="6667500" y="989933"/>
            <a:ext cx="2476500" cy="3724276"/>
          </a:xfrm>
          <a:prstGeom prst="rect">
            <a:avLst/>
          </a:prstGeom>
          <a:noFill/>
        </p:spPr>
      </p:pic>
      <p:pic>
        <p:nvPicPr>
          <p:cNvPr id="133136" name="Picture 16" descr="http://cdn.ultraswank.net/uploads/1951-The-Illustrated-Man-881x1500.jpg"/>
          <p:cNvPicPr>
            <a:picLocks noChangeAspect="1" noChangeArrowheads="1"/>
          </p:cNvPicPr>
          <p:nvPr/>
        </p:nvPicPr>
        <p:blipFill>
          <a:blip r:embed="rId5" cstate="print"/>
          <a:srcRect/>
          <a:stretch>
            <a:fillRect/>
          </a:stretch>
        </p:blipFill>
        <p:spPr bwMode="auto">
          <a:xfrm>
            <a:off x="319943" y="747143"/>
            <a:ext cx="2539371" cy="4322334"/>
          </a:xfrm>
          <a:prstGeom prst="rect">
            <a:avLst/>
          </a:prstGeom>
          <a:noFill/>
        </p:spPr>
      </p:pic>
      <p:pic>
        <p:nvPicPr>
          <p:cNvPr id="133138" name="Picture 18" descr="http://hookedontattoos.com/uploads/post/photo/200/flock-o-birds-tattoo.jpg"/>
          <p:cNvPicPr>
            <a:picLocks noChangeAspect="1" noChangeArrowheads="1"/>
          </p:cNvPicPr>
          <p:nvPr/>
        </p:nvPicPr>
        <p:blipFill>
          <a:blip r:embed="rId6" cstate="print"/>
          <a:srcRect/>
          <a:stretch>
            <a:fillRect/>
          </a:stretch>
        </p:blipFill>
        <p:spPr bwMode="auto">
          <a:xfrm>
            <a:off x="4409768" y="1103418"/>
            <a:ext cx="2505791" cy="1726328"/>
          </a:xfrm>
          <a:prstGeom prst="rect">
            <a:avLst/>
          </a:prstGeom>
          <a:noFill/>
        </p:spPr>
      </p:pic>
      <p:pic>
        <p:nvPicPr>
          <p:cNvPr id="16" name="Picture 4" descr="http://alexfolzi.ca/blog/wp-content/uploads/2013/04/tattoo.jpg"/>
          <p:cNvPicPr>
            <a:picLocks noChangeAspect="1" noChangeArrowheads="1"/>
          </p:cNvPicPr>
          <p:nvPr/>
        </p:nvPicPr>
        <p:blipFill>
          <a:blip r:embed="rId7" cstate="print"/>
          <a:srcRect/>
          <a:stretch>
            <a:fillRect/>
          </a:stretch>
        </p:blipFill>
        <p:spPr bwMode="auto">
          <a:xfrm>
            <a:off x="3075088" y="2494136"/>
            <a:ext cx="3123648" cy="186972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32"/>
                                        </p:tgtEl>
                                        <p:attrNameLst>
                                          <p:attrName>style.visibility</p:attrName>
                                        </p:attrNameLst>
                                      </p:cBhvr>
                                      <p:to>
                                        <p:strVal val="visible"/>
                                      </p:to>
                                    </p:set>
                                    <p:animEffect transition="in" filter="fade">
                                      <p:cBhvr>
                                        <p:cTn id="12" dur="2000"/>
                                        <p:tgtEl>
                                          <p:spTgt spid="1331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138"/>
                                        </p:tgtEl>
                                        <p:attrNameLst>
                                          <p:attrName>style.visibility</p:attrName>
                                        </p:attrNameLst>
                                      </p:cBhvr>
                                      <p:to>
                                        <p:strVal val="visible"/>
                                      </p:to>
                                    </p:set>
                                    <p:animEffect transition="in" filter="fade">
                                      <p:cBhvr>
                                        <p:cTn id="17" dur="500"/>
                                        <p:tgtEl>
                                          <p:spTgt spid="1331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126"/>
                                        </p:tgtEl>
                                        <p:attrNameLst>
                                          <p:attrName>style.visibility</p:attrName>
                                        </p:attrNameLst>
                                      </p:cBhvr>
                                      <p:to>
                                        <p:strVal val="visible"/>
                                      </p:to>
                                    </p:set>
                                    <p:animEffect transition="in" filter="fade">
                                      <p:cBhvr>
                                        <p:cTn id="22" dur="500"/>
                                        <p:tgtEl>
                                          <p:spTgt spid="1331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38327"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a:solidFill>
                  <a:schemeClr val="accent1"/>
                </a:solidFill>
                <a:effectLst>
                  <a:outerShdw blurRad="38100" dist="38100" dir="2700000" algn="tl">
                    <a:srgbClr val="000000">
                      <a:alpha val="43137"/>
                    </a:srgbClr>
                  </a:outerShdw>
                </a:effectLst>
                <a:latin typeface="Blackadder ITC" pitchFamily="82" charset="0"/>
              </a:rPr>
              <a:t>Clinical Connection</a:t>
            </a:r>
          </a:p>
        </p:txBody>
      </p:sp>
      <p:sp>
        <p:nvSpPr>
          <p:cNvPr id="9" name="Title 2"/>
          <p:cNvSpPr txBox="1">
            <a:spLocks/>
          </p:cNvSpPr>
          <p:nvPr/>
        </p:nvSpPr>
        <p:spPr>
          <a:xfrm>
            <a:off x="3957138" y="63320"/>
            <a:ext cx="520291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Tattooing</a:t>
            </a:r>
            <a:endParaRPr kumimoji="0" lang="en-US" sz="4000" b="0" i="0" u="none" strike="noStrike" kern="1200" cap="none" spc="-10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pic>
        <p:nvPicPr>
          <p:cNvPr id="133128" name="Picture 8" descr="http://images.boomsbeat.com/data/images/full/138113/tattooing-close-up-jpg.jpg"/>
          <p:cNvPicPr>
            <a:picLocks noChangeAspect="1" noChangeArrowheads="1"/>
          </p:cNvPicPr>
          <p:nvPr/>
        </p:nvPicPr>
        <p:blipFill>
          <a:blip r:embed="rId3" cstate="print"/>
          <a:srcRect/>
          <a:stretch>
            <a:fillRect/>
          </a:stretch>
        </p:blipFill>
        <p:spPr bwMode="auto">
          <a:xfrm>
            <a:off x="457200" y="974824"/>
            <a:ext cx="3126658" cy="1844729"/>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634180" y="1047135"/>
            <a:ext cx="2787445" cy="1692771"/>
          </a:xfrm>
          <a:prstGeom prst="rect">
            <a:avLst/>
          </a:prstGeom>
          <a:noFill/>
        </p:spPr>
        <p:txBody>
          <a:bodyPr wrap="square" rtlCol="0">
            <a:spAutoFit/>
          </a:bodyPr>
          <a:lstStyle/>
          <a:p>
            <a:r>
              <a:rPr lang="en-US" sz="2000" b="1" i="1" dirty="0">
                <a:hlinkClick r:id="rId4"/>
              </a:rPr>
              <a:t>TATTOOING Close Up</a:t>
            </a:r>
            <a:r>
              <a:rPr lang="en-US" sz="2000" b="1" dirty="0">
                <a:hlinkClick r:id="rId4"/>
              </a:rPr>
              <a:t> (in Slow Motion) - Smarter Every Da</a:t>
            </a:r>
            <a:r>
              <a:rPr lang="en-US" sz="2000" b="1" dirty="0">
                <a:solidFill>
                  <a:srgbClr val="00759E"/>
                </a:solidFill>
              </a:rPr>
              <a:t>y</a:t>
            </a:r>
          </a:p>
          <a:p>
            <a:endParaRPr lang="en-US" sz="2000" b="1" dirty="0"/>
          </a:p>
          <a:p>
            <a:pPr algn="ctr">
              <a:lnSpc>
                <a:spcPct val="120000"/>
              </a:lnSpc>
            </a:pPr>
            <a:endParaRPr lang="en-US" sz="2000" dirty="0">
              <a:latin typeface="Sylfaen" pitchFamily="18" charset="0"/>
            </a:endParaRPr>
          </a:p>
        </p:txBody>
      </p:sp>
      <p:pic>
        <p:nvPicPr>
          <p:cNvPr id="133134" name="Picture 14" descr="http://www.funny-tattoos.com/wp-content/uploads/2012/10/Full-Body-Tattoo-of-Rick-Genest-7.jpg"/>
          <p:cNvPicPr>
            <a:picLocks noChangeAspect="1" noChangeArrowheads="1"/>
          </p:cNvPicPr>
          <p:nvPr/>
        </p:nvPicPr>
        <p:blipFill>
          <a:blip r:embed="rId5" cstate="print"/>
          <a:srcRect/>
          <a:stretch>
            <a:fillRect/>
          </a:stretch>
        </p:blipFill>
        <p:spPr bwMode="auto">
          <a:xfrm>
            <a:off x="4682621" y="855481"/>
            <a:ext cx="3751943" cy="5632945"/>
          </a:xfrm>
          <a:prstGeom prst="rect">
            <a:avLst/>
          </a:prstGeom>
          <a:ln>
            <a:noFill/>
          </a:ln>
          <a:effectLst>
            <a:outerShdw blurRad="292100" dist="139700" dir="2700000" algn="tl" rotWithShape="0">
              <a:srgbClr val="333333">
                <a:alpha val="65000"/>
              </a:srgbClr>
            </a:outerShdw>
          </a:effectLst>
        </p:spPr>
      </p:pic>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2315" y="3037115"/>
            <a:ext cx="3491173" cy="29034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18197" y="1153978"/>
            <a:ext cx="4490176" cy="45500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99351" y="1422462"/>
            <a:ext cx="4236452" cy="401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84812" y="1153755"/>
            <a:ext cx="3547560" cy="5036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82621" y="1290693"/>
            <a:ext cx="3657615" cy="4762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04072" y="1472059"/>
            <a:ext cx="4718426" cy="3963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82315" y="6064074"/>
            <a:ext cx="4572000" cy="646331"/>
          </a:xfrm>
          <a:prstGeom prst="rect">
            <a:avLst/>
          </a:prstGeom>
        </p:spPr>
        <p:txBody>
          <a:bodyPr>
            <a:spAutoFit/>
          </a:bodyPr>
          <a:lstStyle/>
          <a:p>
            <a:r>
              <a:rPr lang="en-US" sz="1800" b="1" dirty="0">
                <a:hlinkClick r:id="rId12" tooltip="How Laser Tattoo Removal Works - Smarter Every Day 123"/>
              </a:rPr>
              <a:t>How Laser Tattoo Removal Works - Smarter Every Day 123</a:t>
            </a:r>
            <a:endParaRPr lang="en-US" sz="1800" b="1" dirty="0"/>
          </a:p>
        </p:txBody>
      </p:sp>
    </p:spTree>
    <p:extLst>
      <p:ext uri="{BB962C8B-B14F-4D97-AF65-F5344CB8AC3E}">
        <p14:creationId xmlns:p14="http://schemas.microsoft.com/office/powerpoint/2010/main" val="150700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34"/>
                                        </p:tgtEl>
                                        <p:attrNameLst>
                                          <p:attrName>style.visibility</p:attrName>
                                        </p:attrNameLst>
                                      </p:cBhvr>
                                      <p:to>
                                        <p:strVal val="visible"/>
                                      </p:to>
                                    </p:set>
                                    <p:animEffect transition="in" filter="fade">
                                      <p:cBhvr>
                                        <p:cTn id="7" dur="500"/>
                                        <p:tgtEl>
                                          <p:spTgt spid="133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fade">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fade">
                                      <p:cBhvr>
                                        <p:cTn id="22" dur="500"/>
                                        <p:tgtEl>
                                          <p:spTgt spid="410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01"/>
                                        </p:tgtEl>
                                        <p:attrNameLst>
                                          <p:attrName>style.visibility</p:attrName>
                                        </p:attrNameLst>
                                      </p:cBhvr>
                                      <p:to>
                                        <p:strVal val="visible"/>
                                      </p:to>
                                    </p:set>
                                    <p:animEffect transition="in" filter="fade">
                                      <p:cBhvr>
                                        <p:cTn id="27" dur="500"/>
                                        <p:tgtEl>
                                          <p:spTgt spid="410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02"/>
                                        </p:tgtEl>
                                        <p:attrNameLst>
                                          <p:attrName>style.visibility</p:attrName>
                                        </p:attrNameLst>
                                      </p:cBhvr>
                                      <p:to>
                                        <p:strVal val="visible"/>
                                      </p:to>
                                    </p:set>
                                    <p:animEffect transition="in" filter="fade">
                                      <p:cBhvr>
                                        <p:cTn id="32" dur="500"/>
                                        <p:tgtEl>
                                          <p:spTgt spid="410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03"/>
                                        </p:tgtEl>
                                        <p:attrNameLst>
                                          <p:attrName>style.visibility</p:attrName>
                                        </p:attrNameLst>
                                      </p:cBhvr>
                                      <p:to>
                                        <p:strVal val="visible"/>
                                      </p:to>
                                    </p:set>
                                    <p:animEffect transition="in" filter="fade">
                                      <p:cBhvr>
                                        <p:cTn id="37" dur="500"/>
                                        <p:tgtEl>
                                          <p:spTgt spid="410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3"/>
          <p:cNvSpPr>
            <a:spLocks noGrp="1" noChangeArrowheads="1"/>
          </p:cNvSpPr>
          <p:nvPr>
            <p:ph type="body" idx="1"/>
          </p:nvPr>
        </p:nvSpPr>
        <p:spPr>
          <a:xfrm>
            <a:off x="463550" y="903288"/>
            <a:ext cx="8451850" cy="5802312"/>
          </a:xfrm>
        </p:spPr>
        <p:txBody>
          <a:bodyPr/>
          <a:lstStyle/>
          <a:p>
            <a:pPr>
              <a:spcBef>
                <a:spcPct val="0"/>
              </a:spcBef>
            </a:pPr>
            <a:r>
              <a:t>The </a:t>
            </a:r>
            <a:r>
              <a:rPr b="1">
                <a:solidFill>
                  <a:srgbClr val="00B400"/>
                </a:solidFill>
              </a:rPr>
              <a:t>subcutaneous layer </a:t>
            </a:r>
            <a:r>
              <a:t>is also called the </a:t>
            </a:r>
            <a:r>
              <a:rPr b="1"/>
              <a:t>hypodermis,</a:t>
            </a:r>
            <a:r>
              <a:t> and it attaches the skin to underlying tissues and organs. </a:t>
            </a:r>
          </a:p>
          <a:p>
            <a:pPr lvl="1">
              <a:spcBef>
                <a:spcPct val="0"/>
              </a:spcBef>
            </a:pPr>
            <a:r>
              <a:t>It contains blood vessels and nerves in transit to the more superficial layers.</a:t>
            </a:r>
          </a:p>
          <a:p>
            <a:pPr lvl="1">
              <a:spcBef>
                <a:spcPct val="0"/>
              </a:spcBef>
            </a:pPr>
            <a:r>
              <a:t>It also contains lamellated </a:t>
            </a:r>
          </a:p>
          <a:p>
            <a:pPr lvl="1">
              <a:spcBef>
                <a:spcPct val="0"/>
              </a:spcBef>
              <a:buFont typeface="Wingdings" pitchFamily="2" charset="2"/>
              <a:buNone/>
            </a:pPr>
            <a:r>
              <a:t>	(pacinian) corpuscles </a:t>
            </a:r>
          </a:p>
          <a:p>
            <a:pPr lvl="1">
              <a:spcBef>
                <a:spcPct val="0"/>
              </a:spcBef>
              <a:buFont typeface="Wingdings" pitchFamily="2" charset="2"/>
              <a:buNone/>
            </a:pPr>
            <a:r>
              <a:t>	that detect external </a:t>
            </a:r>
          </a:p>
          <a:p>
            <a:pPr lvl="1">
              <a:spcBef>
                <a:spcPct val="0"/>
              </a:spcBef>
              <a:buFont typeface="Wingdings" pitchFamily="2" charset="2"/>
              <a:buNone/>
            </a:pPr>
            <a:r>
              <a:t>	pressure applied to the skin.</a:t>
            </a:r>
          </a:p>
        </p:txBody>
      </p:sp>
      <p:grpSp>
        <p:nvGrpSpPr>
          <p:cNvPr id="51202" name="Group 7"/>
          <p:cNvGrpSpPr>
            <a:grpSpLocks/>
          </p:cNvGrpSpPr>
          <p:nvPr/>
        </p:nvGrpSpPr>
        <p:grpSpPr bwMode="auto">
          <a:xfrm>
            <a:off x="7551738" y="5338763"/>
            <a:ext cx="180975" cy="412750"/>
            <a:chOff x="6574776" y="1752600"/>
            <a:chExt cx="159531" cy="731520"/>
          </a:xfrm>
        </p:grpSpPr>
        <p:sp>
          <p:nvSpPr>
            <p:cNvPr id="12" name="Rectangle 11"/>
            <p:cNvSpPr/>
            <p:nvPr/>
          </p:nvSpPr>
          <p:spPr>
            <a:xfrm>
              <a:off x="6606962" y="1817310"/>
              <a:ext cx="127345" cy="6414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sp>
          <p:nvSpPr>
            <p:cNvPr id="13" name="Rectangle 12"/>
            <p:cNvSpPr/>
            <p:nvPr/>
          </p:nvSpPr>
          <p:spPr>
            <a:xfrm>
              <a:off x="6574776" y="1752600"/>
              <a:ext cx="90960" cy="731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grpSp>
      <p:pic>
        <p:nvPicPr>
          <p:cNvPr id="51203" name="Picture 2" descr="C:\Users\Curtis Home\Pictures\5. Chapter 5\pap12e_05_01a_ul.jpg"/>
          <p:cNvPicPr>
            <a:picLocks noChangeAspect="1" noChangeArrowheads="1"/>
          </p:cNvPicPr>
          <p:nvPr/>
        </p:nvPicPr>
        <p:blipFill>
          <a:blip r:embed="rId3" cstate="print"/>
          <a:srcRect l="1411" t="1033" b="3751"/>
          <a:stretch>
            <a:fillRect/>
          </a:stretch>
        </p:blipFill>
        <p:spPr bwMode="auto">
          <a:xfrm>
            <a:off x="5140325" y="3384550"/>
            <a:ext cx="2462213" cy="2863850"/>
          </a:xfrm>
          <a:prstGeom prst="rect">
            <a:avLst/>
          </a:prstGeom>
          <a:noFill/>
          <a:ln w="9525">
            <a:noFill/>
            <a:miter lim="800000"/>
            <a:headEnd/>
            <a:tailEnd/>
          </a:ln>
        </p:spPr>
      </p:pic>
      <p:sp>
        <p:nvSpPr>
          <p:cNvPr id="51204" name="TextBox 15"/>
          <p:cNvSpPr txBox="1">
            <a:spLocks noChangeArrowheads="1"/>
          </p:cNvSpPr>
          <p:nvPr/>
        </p:nvSpPr>
        <p:spPr bwMode="auto">
          <a:xfrm>
            <a:off x="7780338" y="5329238"/>
            <a:ext cx="906462" cy="350837"/>
          </a:xfrm>
          <a:prstGeom prst="rect">
            <a:avLst/>
          </a:prstGeom>
          <a:noFill/>
          <a:ln w="9525">
            <a:noFill/>
            <a:miter lim="800000"/>
            <a:headEnd/>
            <a:tailEnd/>
          </a:ln>
        </p:spPr>
        <p:txBody>
          <a:bodyPr>
            <a:spAutoFit/>
          </a:bodyPr>
          <a:lstStyle/>
          <a:p>
            <a:pPr>
              <a:lnSpc>
                <a:spcPct val="120000"/>
              </a:lnSpc>
              <a:spcBef>
                <a:spcPct val="20000"/>
              </a:spcBef>
              <a:buClr>
                <a:schemeClr val="hlink"/>
              </a:buClr>
              <a:buSzPct val="55000"/>
              <a:buFont typeface="Wingdings" pitchFamily="2" charset="2"/>
              <a:buNone/>
            </a:pPr>
            <a:r>
              <a:rPr lang="en-US" sz="1400">
                <a:latin typeface="Sylfaen" pitchFamily="18" charset="0"/>
              </a:rPr>
              <a:t>subQ</a:t>
            </a:r>
          </a:p>
        </p:txBody>
      </p:sp>
      <p:sp>
        <p:nvSpPr>
          <p:cNvPr id="18436" name="Rectangle 2"/>
          <p:cNvSpPr>
            <a:spLocks noGrp="1" noChangeArrowheads="1"/>
          </p:cNvSpPr>
          <p:nvPr>
            <p:ph type="title"/>
          </p:nvPr>
        </p:nvSpPr>
        <p:spPr>
          <a:xfrm>
            <a:off x="0" y="163513"/>
            <a:ext cx="9144000" cy="990600"/>
          </a:xfrm>
        </p:spPr>
        <p:txBody>
          <a:bodyPr/>
          <a:lstStyle/>
          <a:p>
            <a:pPr fontAlgn="auto">
              <a:spcAft>
                <a:spcPts val="0"/>
              </a:spcAft>
              <a:defRPr/>
            </a:pPr>
            <a:r>
              <a:t>The Subcutaneous Layer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0" y="163513"/>
            <a:ext cx="9144000" cy="990600"/>
          </a:xfrm>
        </p:spPr>
        <p:txBody>
          <a:bodyPr/>
          <a:lstStyle/>
          <a:p>
            <a:pPr fontAlgn="auto">
              <a:spcAft>
                <a:spcPts val="0"/>
              </a:spcAft>
              <a:defRPr/>
            </a:pPr>
            <a:r>
              <a:t>Benefits of Multiple Layers</a:t>
            </a:r>
          </a:p>
        </p:txBody>
      </p:sp>
      <p:sp>
        <p:nvSpPr>
          <p:cNvPr id="53250" name="Content Placeholder 4"/>
          <p:cNvSpPr>
            <a:spLocks noGrp="1"/>
          </p:cNvSpPr>
          <p:nvPr>
            <p:ph idx="1"/>
          </p:nvPr>
        </p:nvSpPr>
        <p:spPr>
          <a:xfrm>
            <a:off x="206477" y="903288"/>
            <a:ext cx="8708923" cy="5634037"/>
          </a:xfrm>
        </p:spPr>
        <p:txBody>
          <a:bodyPr/>
          <a:lstStyle/>
          <a:p>
            <a:pPr>
              <a:spcBef>
                <a:spcPct val="0"/>
              </a:spcBef>
            </a:pPr>
            <a:r>
              <a:rPr dirty="0"/>
              <a:t>Multiple layers in the skin allow for specialization.</a:t>
            </a:r>
          </a:p>
          <a:p>
            <a:pPr lvl="1">
              <a:spcBef>
                <a:spcPct val="0"/>
              </a:spcBef>
            </a:pPr>
            <a:r>
              <a:rPr dirty="0"/>
              <a:t>Adapted to fast turn-over, the </a:t>
            </a:r>
            <a:r>
              <a:rPr b="1" dirty="0">
                <a:solidFill>
                  <a:srgbClr val="00B400"/>
                </a:solidFill>
              </a:rPr>
              <a:t>epidermis</a:t>
            </a:r>
            <a:r>
              <a:rPr dirty="0"/>
              <a:t> resists damage and offers </a:t>
            </a:r>
            <a:r>
              <a:rPr b="1" dirty="0"/>
              <a:t>protection</a:t>
            </a:r>
            <a:r>
              <a:rPr dirty="0"/>
              <a:t> to underlying tissues.</a:t>
            </a:r>
          </a:p>
          <a:p>
            <a:pPr lvl="1">
              <a:spcBef>
                <a:spcPct val="0"/>
              </a:spcBef>
            </a:pPr>
            <a:r>
              <a:rPr dirty="0"/>
              <a:t>The </a:t>
            </a:r>
            <a:r>
              <a:rPr b="1" dirty="0">
                <a:solidFill>
                  <a:srgbClr val="00B400"/>
                </a:solidFill>
              </a:rPr>
              <a:t>dermis</a:t>
            </a:r>
            <a:r>
              <a:rPr dirty="0"/>
              <a:t>  provides </a:t>
            </a:r>
            <a:r>
              <a:rPr b="1" dirty="0"/>
              <a:t>temperature stability (</a:t>
            </a:r>
            <a:r>
              <a:rPr b="1" dirty="0" err="1"/>
              <a:t>sud</a:t>
            </a:r>
            <a:r>
              <a:rPr b="1" dirty="0"/>
              <a:t>. glands) </a:t>
            </a:r>
            <a:r>
              <a:rPr dirty="0"/>
              <a:t>and </a:t>
            </a:r>
            <a:r>
              <a:rPr b="1" dirty="0"/>
              <a:t>prevents dehydration (</a:t>
            </a:r>
            <a:r>
              <a:rPr b="1" dirty="0" err="1"/>
              <a:t>seb</a:t>
            </a:r>
            <a:r>
              <a:rPr b="1" dirty="0"/>
              <a:t>. </a:t>
            </a:r>
            <a:r>
              <a:rPr lang="en-US" b="1" dirty="0"/>
              <a:t>g</a:t>
            </a:r>
            <a:r>
              <a:rPr b="1" dirty="0"/>
              <a:t>lands)</a:t>
            </a:r>
            <a:r>
              <a:rPr dirty="0"/>
              <a:t>, and yet is </a:t>
            </a:r>
          </a:p>
          <a:p>
            <a:pPr lvl="1">
              <a:spcBef>
                <a:spcPct val="0"/>
              </a:spcBef>
              <a:buFont typeface="Wingdings" pitchFamily="2" charset="2"/>
              <a:buNone/>
            </a:pPr>
            <a:r>
              <a:rPr dirty="0"/>
              <a:t>	capable of limited healing.</a:t>
            </a:r>
          </a:p>
          <a:p>
            <a:pPr lvl="1">
              <a:spcBef>
                <a:spcPct val="0"/>
              </a:spcBef>
            </a:pPr>
            <a:r>
              <a:rPr dirty="0"/>
              <a:t>The subcutaneous tissues </a:t>
            </a:r>
            <a:r>
              <a:rPr b="1" dirty="0"/>
              <a:t>insulate</a:t>
            </a:r>
            <a:r>
              <a:rPr dirty="0"/>
              <a:t>, </a:t>
            </a:r>
          </a:p>
          <a:p>
            <a:pPr lvl="1">
              <a:spcBef>
                <a:spcPct val="0"/>
              </a:spcBef>
              <a:buFont typeface="Wingdings" pitchFamily="2" charset="2"/>
              <a:buNone/>
            </a:pPr>
            <a:r>
              <a:rPr dirty="0"/>
              <a:t>	 </a:t>
            </a:r>
            <a:r>
              <a:rPr b="1" dirty="0"/>
              <a:t>store fat</a:t>
            </a:r>
            <a:r>
              <a:rPr dirty="0"/>
              <a:t>, and </a:t>
            </a:r>
            <a:r>
              <a:rPr b="1" dirty="0"/>
              <a:t>anchor</a:t>
            </a:r>
            <a:r>
              <a:rPr dirty="0"/>
              <a:t> the skin.</a:t>
            </a:r>
          </a:p>
        </p:txBody>
      </p:sp>
      <p:pic>
        <p:nvPicPr>
          <p:cNvPr id="53251" name="Picture 3" descr="C:\Users\Curtis Home\Pictures\5. Chapter 5\Graphics to send Chapter 5\pap11e_05_07d_ul modified.png"/>
          <p:cNvPicPr>
            <a:picLocks noChangeAspect="1" noChangeArrowheads="1"/>
          </p:cNvPicPr>
          <p:nvPr/>
        </p:nvPicPr>
        <p:blipFill>
          <a:blip r:embed="rId3" cstate="print"/>
          <a:srcRect/>
          <a:stretch>
            <a:fillRect/>
          </a:stretch>
        </p:blipFill>
        <p:spPr bwMode="auto">
          <a:xfrm>
            <a:off x="5834742" y="4177504"/>
            <a:ext cx="2601687" cy="2598626"/>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87463" y="3270250"/>
            <a:ext cx="1066800" cy="322263"/>
          </a:xfrm>
          <a:prstGeom prst="rect">
            <a:avLst/>
          </a:prstGeom>
          <a:solidFill>
            <a:srgbClr val="FFFF00">
              <a:alpha val="41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sp>
        <p:nvSpPr>
          <p:cNvPr id="13" name="Rectangle 12"/>
          <p:cNvSpPr/>
          <p:nvPr/>
        </p:nvSpPr>
        <p:spPr>
          <a:xfrm>
            <a:off x="6427788" y="1931988"/>
            <a:ext cx="1009650" cy="304800"/>
          </a:xfrm>
          <a:prstGeom prst="rect">
            <a:avLst/>
          </a:prstGeom>
          <a:solidFill>
            <a:srgbClr val="FFFF00">
              <a:alpha val="38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sp>
        <p:nvSpPr>
          <p:cNvPr id="315394" name="Rectangle 2"/>
          <p:cNvSpPr>
            <a:spLocks noGrp="1" noChangeArrowheads="1"/>
          </p:cNvSpPr>
          <p:nvPr>
            <p:ph type="title"/>
          </p:nvPr>
        </p:nvSpPr>
        <p:spPr/>
        <p:txBody>
          <a:bodyPr/>
          <a:lstStyle/>
          <a:p>
            <a:pPr fontAlgn="auto">
              <a:spcAft>
                <a:spcPts val="0"/>
              </a:spcAft>
              <a:defRPr/>
            </a:pPr>
            <a:r>
              <a:t>Sensory Receptors</a:t>
            </a:r>
          </a:p>
        </p:txBody>
      </p:sp>
      <p:sp>
        <p:nvSpPr>
          <p:cNvPr id="12" name="Rectangle 11"/>
          <p:cNvSpPr/>
          <p:nvPr/>
        </p:nvSpPr>
        <p:spPr>
          <a:xfrm>
            <a:off x="1270000" y="4740275"/>
            <a:ext cx="1143000" cy="304800"/>
          </a:xfrm>
          <a:prstGeom prst="rect">
            <a:avLst/>
          </a:prstGeom>
          <a:solidFill>
            <a:srgbClr val="FFFF00">
              <a:alpha val="41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pic>
        <p:nvPicPr>
          <p:cNvPr id="56325" name="Picture 8" descr="pap13_fig_05_01a.jpg"/>
          <p:cNvPicPr>
            <a:picLocks noChangeAspect="1"/>
          </p:cNvPicPr>
          <p:nvPr/>
        </p:nvPicPr>
        <p:blipFill>
          <a:blip r:embed="rId3" cstate="print">
            <a:clrChange>
              <a:clrFrom>
                <a:srgbClr val="FAFAFB"/>
              </a:clrFrom>
              <a:clrTo>
                <a:srgbClr val="FAFAFB">
                  <a:alpha val="0"/>
                </a:srgbClr>
              </a:clrTo>
            </a:clrChange>
          </a:blip>
          <a:srcRect/>
          <a:stretch>
            <a:fillRect/>
          </a:stretch>
        </p:blipFill>
        <p:spPr bwMode="auto">
          <a:xfrm>
            <a:off x="1263650" y="1044575"/>
            <a:ext cx="6616700" cy="5537200"/>
          </a:xfrm>
          <a:prstGeom prst="rect">
            <a:avLst/>
          </a:prstGeom>
          <a:noFill/>
          <a:ln w="9525">
            <a:noFill/>
            <a:miter lim="800000"/>
            <a:headEnd/>
            <a:tailEnd/>
          </a:ln>
        </p:spPr>
      </p:pic>
      <p:sp>
        <p:nvSpPr>
          <p:cNvPr id="7" name="Rounded Rectangular Callout 6"/>
          <p:cNvSpPr/>
          <p:nvPr/>
        </p:nvSpPr>
        <p:spPr>
          <a:xfrm>
            <a:off x="7032172" y="293911"/>
            <a:ext cx="1936749" cy="1556660"/>
          </a:xfrm>
          <a:prstGeom prst="wedgeRoundRectCallout">
            <a:avLst>
              <a:gd name="adj1" fmla="val -29213"/>
              <a:gd name="adj2" fmla="val 55016"/>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Unassociated with specific receptors…these aid in sensing heat, pain, and itching</a:t>
            </a:r>
          </a:p>
        </p:txBody>
      </p:sp>
      <p:sp>
        <p:nvSpPr>
          <p:cNvPr id="8" name="Rounded Rectangular Callout 7"/>
          <p:cNvSpPr/>
          <p:nvPr/>
        </p:nvSpPr>
        <p:spPr>
          <a:xfrm>
            <a:off x="163286" y="1404257"/>
            <a:ext cx="1100364" cy="1306286"/>
          </a:xfrm>
          <a:prstGeom prst="wedgeRoundRectCallout">
            <a:avLst>
              <a:gd name="adj1" fmla="val 45973"/>
              <a:gd name="adj2" fmla="val 105366"/>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Sensitive to touch</a:t>
            </a:r>
          </a:p>
        </p:txBody>
      </p:sp>
      <p:sp>
        <p:nvSpPr>
          <p:cNvPr id="9" name="Rounded Rectangular Callout 8"/>
          <p:cNvSpPr/>
          <p:nvPr/>
        </p:nvSpPr>
        <p:spPr>
          <a:xfrm>
            <a:off x="92981" y="4087132"/>
            <a:ext cx="1100364" cy="1306286"/>
          </a:xfrm>
          <a:prstGeom prst="wedgeRoundRectCallout">
            <a:avLst>
              <a:gd name="adj1" fmla="val 53887"/>
              <a:gd name="adj2" fmla="val 12033"/>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Sensitive </a:t>
            </a:r>
            <a:r>
              <a:rPr lang="en-US" sz="1600">
                <a:solidFill>
                  <a:schemeClr val="tx1"/>
                </a:solidFill>
              </a:rPr>
              <a:t>to pressure</a:t>
            </a:r>
            <a:endParaRPr lang="en-US" sz="1600" dirty="0">
              <a:solidFill>
                <a:schemeClr val="tx1"/>
              </a:solidFill>
            </a:endParaRPr>
          </a:p>
        </p:txBody>
      </p:sp>
      <p:sp>
        <p:nvSpPr>
          <p:cNvPr id="14" name="Rectangle 13"/>
          <p:cNvSpPr/>
          <p:nvPr/>
        </p:nvSpPr>
        <p:spPr>
          <a:xfrm>
            <a:off x="221225" y="6091084"/>
            <a:ext cx="8436077" cy="471948"/>
          </a:xfrm>
          <a:prstGeom prst="rect">
            <a:avLst/>
          </a:prstGeom>
          <a:solidFill>
            <a:schemeClr val="accent2">
              <a:lumMod val="75000"/>
              <a:alpha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Practicum: any structure here fair game; incl. hair and nail </a:t>
            </a:r>
            <a:r>
              <a:rPr lang="en-US" dirty="0" err="1"/>
              <a:t>pic</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38327"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a:solidFill>
                  <a:schemeClr val="accent1"/>
                </a:solidFill>
                <a:effectLst>
                  <a:outerShdw blurRad="38100" dist="38100" dir="2700000" algn="tl">
                    <a:srgbClr val="000000">
                      <a:alpha val="43137"/>
                    </a:srgbClr>
                  </a:outerShdw>
                </a:effectLst>
                <a:latin typeface="Blackadder ITC" pitchFamily="82" charset="0"/>
              </a:rPr>
              <a:t>Clinical Connection</a:t>
            </a:r>
          </a:p>
        </p:txBody>
      </p:sp>
      <p:sp>
        <p:nvSpPr>
          <p:cNvPr id="13" name="Title 2"/>
          <p:cNvSpPr txBox="1">
            <a:spLocks/>
          </p:cNvSpPr>
          <p:nvPr/>
        </p:nvSpPr>
        <p:spPr>
          <a:xfrm>
            <a:off x="0" y="5874109"/>
            <a:ext cx="6651523"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spc="-100" dirty="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The best grafts are </a:t>
            </a:r>
            <a:r>
              <a:rPr lang="en-US" sz="3200" spc="-100" dirty="0" err="1">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autografts</a:t>
            </a:r>
            <a:r>
              <a:rPr lang="en-US" sz="3200" spc="-100" dirty="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 (</a:t>
            </a:r>
            <a:r>
              <a:rPr lang="en-US" sz="3200" spc="-100" dirty="0" err="1">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allografts</a:t>
            </a:r>
            <a:r>
              <a:rPr lang="en-US" sz="3200" spc="-100" dirty="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  (others) and  </a:t>
            </a:r>
            <a:r>
              <a:rPr lang="en-US" sz="3200" spc="-100" dirty="0" err="1">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xenografts</a:t>
            </a:r>
            <a:r>
              <a:rPr lang="en-US" sz="3200" spc="-100" dirty="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 (animals) are inevitably rejected).</a:t>
            </a:r>
            <a:endParaRPr kumimoji="0" lang="en-US" sz="3200" b="0" i="0" u="none" strike="noStrike" kern="1200" cap="none" spc="-10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Skin Grafting</a:t>
            </a:r>
            <a:endParaRPr kumimoji="0" lang="en-US" sz="4000" b="0" i="0" u="none" strike="noStrike" kern="1200" cap="none" spc="-10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10" name="Rounded Rectangular Callout 9"/>
          <p:cNvSpPr/>
          <p:nvPr/>
        </p:nvSpPr>
        <p:spPr>
          <a:xfrm>
            <a:off x="3967317" y="855407"/>
            <a:ext cx="5176684" cy="4807974"/>
          </a:xfrm>
          <a:prstGeom prst="wedgeRoundRectCallout">
            <a:avLst>
              <a:gd name="adj1" fmla="val 12871"/>
              <a:gd name="adj2" fmla="val 56158"/>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rPr>
              <a:t>Split-thickness grafts</a:t>
            </a:r>
            <a:r>
              <a:rPr lang="en-US" sz="1800" dirty="0">
                <a:solidFill>
                  <a:schemeClr val="tx1"/>
                </a:solidFill>
              </a:rPr>
              <a:t> are for the shallowest wounds, or those that affect only the epidermis and part of the dermis and the doctor removes only a few layers of skin from the donor site.</a:t>
            </a:r>
          </a:p>
          <a:p>
            <a:r>
              <a:rPr lang="en-US" sz="1800" b="1" dirty="0">
                <a:solidFill>
                  <a:schemeClr val="tx1"/>
                </a:solidFill>
              </a:rPr>
              <a:t>Full-thickness grafts</a:t>
            </a:r>
            <a:r>
              <a:rPr lang="en-US" sz="1800" dirty="0">
                <a:solidFill>
                  <a:schemeClr val="tx1"/>
                </a:solidFill>
              </a:rPr>
              <a:t> require that all three skin layers -- epidermis, dermis and hypodermis -- be removed from the donor site. Full-thickness grafts are often used in cases where the cosmetic appearance of the injured area is very important, like the face. Full-thickness grafts include hair follicles, sweat glands and blood vessels that allow the graft area to look and function more normally. Split thickness grafts, since they lack underlying glands and blood vessels, tend to look flat and discolored.</a:t>
            </a:r>
          </a:p>
        </p:txBody>
      </p:sp>
      <p:pic>
        <p:nvPicPr>
          <p:cNvPr id="115714" name="Picture 2" descr="http://biomed.brown.edu/Courses/BI108/BI108_2007_Groups/group11/ProcDerm.jpg"/>
          <p:cNvPicPr>
            <a:picLocks noChangeAspect="1" noChangeArrowheads="1"/>
          </p:cNvPicPr>
          <p:nvPr/>
        </p:nvPicPr>
        <p:blipFill>
          <a:blip r:embed="rId3" cstate="print"/>
          <a:srcRect/>
          <a:stretch>
            <a:fillRect/>
          </a:stretch>
        </p:blipFill>
        <p:spPr bwMode="auto">
          <a:xfrm>
            <a:off x="293701" y="779667"/>
            <a:ext cx="2528158" cy="2022527"/>
          </a:xfrm>
          <a:prstGeom prst="rect">
            <a:avLst/>
          </a:prstGeom>
          <a:noFill/>
        </p:spPr>
      </p:pic>
      <p:pic>
        <p:nvPicPr>
          <p:cNvPr id="115716" name="Picture 4" descr="http://www.medivisuals.com/images/products/detail/R14912_07X.jpg"/>
          <p:cNvPicPr>
            <a:picLocks noChangeAspect="1" noChangeArrowheads="1"/>
          </p:cNvPicPr>
          <p:nvPr/>
        </p:nvPicPr>
        <p:blipFill>
          <a:blip r:embed="rId4" cstate="print"/>
          <a:srcRect/>
          <a:stretch>
            <a:fillRect/>
          </a:stretch>
        </p:blipFill>
        <p:spPr bwMode="auto">
          <a:xfrm>
            <a:off x="176982" y="2642348"/>
            <a:ext cx="3657601" cy="2844053"/>
          </a:xfrm>
          <a:prstGeom prst="rect">
            <a:avLst/>
          </a:prstGeom>
          <a:noFill/>
        </p:spPr>
      </p:pic>
    </p:spTree>
    <p:extLst>
      <p:ext uri="{BB962C8B-B14F-4D97-AF65-F5344CB8AC3E}">
        <p14:creationId xmlns:p14="http://schemas.microsoft.com/office/powerpoint/2010/main" val="404376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5714"/>
                                        </p:tgtEl>
                                        <p:attrNameLst>
                                          <p:attrName>style.visibility</p:attrName>
                                        </p:attrNameLst>
                                      </p:cBhvr>
                                      <p:to>
                                        <p:strVal val="visible"/>
                                      </p:to>
                                    </p:set>
                                    <p:animEffect transition="in" filter="fade">
                                      <p:cBhvr>
                                        <p:cTn id="22" dur="2000"/>
                                        <p:tgtEl>
                                          <p:spTgt spid="1157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5716"/>
                                        </p:tgtEl>
                                        <p:attrNameLst>
                                          <p:attrName>style.visibility</p:attrName>
                                        </p:attrNameLst>
                                      </p:cBhvr>
                                      <p:to>
                                        <p:strVal val="visible"/>
                                      </p:to>
                                    </p:set>
                                    <p:animEffect transition="in" filter="fade">
                                      <p:cBhvr>
                                        <p:cTn id="27" dur="2000"/>
                                        <p:tgtEl>
                                          <p:spTgt spid="115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0" y="163513"/>
            <a:ext cx="9144000" cy="990600"/>
          </a:xfrm>
        </p:spPr>
        <p:txBody>
          <a:bodyPr/>
          <a:lstStyle/>
          <a:p>
            <a:pPr fontAlgn="auto">
              <a:spcAft>
                <a:spcPts val="0"/>
              </a:spcAft>
              <a:defRPr/>
            </a:pPr>
            <a:r>
              <a:t>Introduction</a:t>
            </a:r>
          </a:p>
        </p:txBody>
      </p:sp>
      <p:sp>
        <p:nvSpPr>
          <p:cNvPr id="5125" name="Rectangle 3"/>
          <p:cNvSpPr>
            <a:spLocks noGrp="1" noChangeArrowheads="1"/>
          </p:cNvSpPr>
          <p:nvPr>
            <p:ph type="body" idx="1"/>
          </p:nvPr>
        </p:nvSpPr>
        <p:spPr>
          <a:xfrm>
            <a:off x="433388" y="598488"/>
            <a:ext cx="8534400" cy="4031878"/>
          </a:xfrm>
        </p:spPr>
        <p:txBody>
          <a:bodyPr rtlCol="0">
            <a:normAutofit fontScale="92500" lnSpcReduction="10000"/>
          </a:bodyPr>
          <a:lstStyle/>
          <a:p>
            <a:pPr fontAlgn="auto">
              <a:spcAft>
                <a:spcPts val="0"/>
              </a:spcAft>
              <a:defRPr/>
            </a:pPr>
            <a:r>
              <a:rPr dirty="0"/>
              <a:t>The integument can also be thought of as a </a:t>
            </a:r>
            <a:r>
              <a:rPr b="1" dirty="0">
                <a:solidFill>
                  <a:srgbClr val="00B400"/>
                </a:solidFill>
              </a:rPr>
              <a:t>cutaneous membrane</a:t>
            </a:r>
            <a:r>
              <a:rPr dirty="0"/>
              <a:t> that covers the outer surface of the body. </a:t>
            </a:r>
          </a:p>
          <a:p>
            <a:pPr lvl="1" fontAlgn="auto">
              <a:spcAft>
                <a:spcPts val="0"/>
              </a:spcAft>
              <a:defRPr/>
            </a:pPr>
            <a:r>
              <a:rPr sz="2200" dirty="0"/>
              <a:t>It is the largest organ by surface area and weight.</a:t>
            </a:r>
          </a:p>
          <a:p>
            <a:pPr lvl="2" fontAlgn="auto">
              <a:spcAft>
                <a:spcPts val="0"/>
              </a:spcAft>
              <a:defRPr/>
            </a:pPr>
            <a:r>
              <a:rPr sz="2200" dirty="0"/>
              <a:t>Its area is about 2 square meters (22 square feet) and weighs 4.5–5kg (10–11 </a:t>
            </a:r>
            <a:r>
              <a:rPr sz="2200" dirty="0" err="1"/>
              <a:t>lb</a:t>
            </a:r>
            <a:r>
              <a:rPr sz="2200" dirty="0"/>
              <a:t>), about 7% of body weight.</a:t>
            </a:r>
          </a:p>
          <a:p>
            <a:pPr lvl="1" fontAlgn="auto">
              <a:spcAft>
                <a:spcPts val="0"/>
              </a:spcAft>
              <a:defRPr/>
            </a:pPr>
            <a:r>
              <a:rPr sz="2200" dirty="0"/>
              <a:t>It is 0.5–4 mm thick, thinnest on the eyelids, thickest on the heels.</a:t>
            </a:r>
          </a:p>
          <a:p>
            <a:pPr lvl="1" fontAlgn="auto">
              <a:spcAft>
                <a:spcPts val="0"/>
              </a:spcAft>
              <a:defRPr/>
            </a:pPr>
            <a:r>
              <a:rPr sz="2200" dirty="0"/>
              <a:t>We lose almost a kg of skin epithelium a year that becomes a major part of household “dust”.</a:t>
            </a:r>
          </a:p>
        </p:txBody>
      </p:sp>
      <p:sp>
        <p:nvSpPr>
          <p:cNvPr id="4" name="Rounded Rectangular Callout 3"/>
          <p:cNvSpPr/>
          <p:nvPr/>
        </p:nvSpPr>
        <p:spPr>
          <a:xfrm>
            <a:off x="4371974" y="1028699"/>
            <a:ext cx="4271964" cy="1114425"/>
          </a:xfrm>
          <a:prstGeom prst="wedgeRoundRectCallout">
            <a:avLst>
              <a:gd name="adj1" fmla="val -55337"/>
              <a:gd name="adj2" fmla="val 62919"/>
              <a:gd name="adj3" fmla="val 16667"/>
            </a:avLst>
          </a:prstGeom>
          <a:solidFill>
            <a:srgbClr val="28727C">
              <a:alpha val="8666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As large as your average kitchen table top…or ½ a ping pong table</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303" y="4444137"/>
            <a:ext cx="5176127" cy="21998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a:stretch/>
        </p:blipFill>
        <p:spPr bwMode="auto">
          <a:xfrm>
            <a:off x="4690381" y="3880120"/>
            <a:ext cx="1428750" cy="866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5463" y="4628470"/>
            <a:ext cx="2809875" cy="1628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5">
                                            <p:txEl>
                                              <p:pRg st="3" end="3"/>
                                            </p:txEl>
                                          </p:spTgt>
                                        </p:tgtEl>
                                        <p:attrNameLst>
                                          <p:attrName>style.visibility</p:attrName>
                                        </p:attrNameLst>
                                      </p:cBhvr>
                                      <p:to>
                                        <p:strVal val="visible"/>
                                      </p:to>
                                    </p:set>
                                    <p:animEffect transition="in" filter="fade">
                                      <p:cBhvr>
                                        <p:cTn id="15" dur="500"/>
                                        <p:tgtEl>
                                          <p:spTgt spid="5125">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500"/>
                                        <p:tgtEl>
                                          <p:spTgt spid="10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125">
                                            <p:txEl>
                                              <p:pRg st="4" end="4"/>
                                            </p:txEl>
                                          </p:spTgt>
                                        </p:tgtEl>
                                        <p:attrNameLst>
                                          <p:attrName>style.visibility</p:attrName>
                                        </p:attrNameLst>
                                      </p:cBhvr>
                                      <p:to>
                                        <p:strVal val="visible"/>
                                      </p:to>
                                    </p:set>
                                    <p:animEffect transition="in" filter="fade">
                                      <p:cBhvr>
                                        <p:cTn id="23" dur="500"/>
                                        <p:tgtEl>
                                          <p:spTgt spid="5125">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1295400"/>
            <a:ext cx="9144000" cy="990600"/>
          </a:xfrm>
        </p:spPr>
        <p:txBody>
          <a:bodyPr/>
          <a:lstStyle/>
          <a:p>
            <a:pPr fontAlgn="auto">
              <a:lnSpc>
                <a:spcPct val="150000"/>
              </a:lnSpc>
              <a:spcAft>
                <a:spcPts val="0"/>
              </a:spcAft>
              <a:defRPr/>
            </a:pPr>
            <a:r>
              <a:rPr sz="4800">
                <a:latin typeface="+mj-lt"/>
              </a:rPr>
              <a:t>Accessory Structures of </a:t>
            </a:r>
            <a:br>
              <a:rPr sz="4800">
                <a:latin typeface="+mj-lt"/>
              </a:rPr>
            </a:br>
            <a:r>
              <a:rPr sz="4800">
                <a:latin typeface="+mj-lt"/>
              </a:rPr>
              <a:t>the Skin</a:t>
            </a:r>
            <a:r>
              <a:rPr sz="4800" b="1">
                <a:latin typeface="+mj-lt"/>
              </a:rPr>
              <a:t> </a:t>
            </a:r>
            <a:endParaRPr sz="4800">
              <a:latin typeface="+mj-lt"/>
            </a:endParaRPr>
          </a:p>
        </p:txBody>
      </p:sp>
      <p:pic>
        <p:nvPicPr>
          <p:cNvPr id="58370" name="Picture 5" descr="C:\Users\Curtis Home\Pictures\5. Chapter 5\Graphics to send Chapter 5\ihb7_05_03a_ul modified.png"/>
          <p:cNvPicPr>
            <a:picLocks noChangeAspect="1" noChangeArrowheads="1"/>
          </p:cNvPicPr>
          <p:nvPr/>
        </p:nvPicPr>
        <p:blipFill>
          <a:blip r:embed="rId3" cstate="print"/>
          <a:srcRect/>
          <a:stretch>
            <a:fillRect/>
          </a:stretch>
        </p:blipFill>
        <p:spPr bwMode="auto">
          <a:xfrm>
            <a:off x="6400800" y="2362200"/>
            <a:ext cx="2438400" cy="4033838"/>
          </a:xfrm>
          <a:prstGeom prst="rect">
            <a:avLst/>
          </a:prstGeom>
          <a:noFill/>
          <a:ln w="9525">
            <a:noFill/>
            <a:miter lim="800000"/>
            <a:headEnd/>
            <a:tailEnd/>
          </a:ln>
        </p:spPr>
      </p:pic>
      <p:pic>
        <p:nvPicPr>
          <p:cNvPr id="58371" name="Picture 6" descr="C:\Users\Curtis Home\Pictures\5. Chapter 5\Graphics to send Chapter 5\ihb7_05_03b_ul modified.png"/>
          <p:cNvPicPr>
            <a:picLocks noChangeAspect="1" noChangeArrowheads="1"/>
          </p:cNvPicPr>
          <p:nvPr/>
        </p:nvPicPr>
        <p:blipFill>
          <a:blip r:embed="rId4" cstate="print"/>
          <a:srcRect/>
          <a:stretch>
            <a:fillRect/>
          </a:stretch>
        </p:blipFill>
        <p:spPr bwMode="auto">
          <a:xfrm>
            <a:off x="381000" y="1928813"/>
            <a:ext cx="2441575" cy="4167187"/>
          </a:xfrm>
          <a:prstGeom prst="rect">
            <a:avLst/>
          </a:prstGeom>
          <a:noFill/>
          <a:ln w="9525">
            <a:noFill/>
            <a:miter lim="800000"/>
            <a:headEnd/>
            <a:tailEnd/>
          </a:ln>
        </p:spPr>
      </p:pic>
      <p:pic>
        <p:nvPicPr>
          <p:cNvPr id="58372" name="Picture 7" descr="C:\Users\Curtis Home\Pictures\5. Chapter 5\Graphics to send Chapter 5\ihb7_05_04a_ul modified.png"/>
          <p:cNvPicPr>
            <a:picLocks noChangeAspect="1" noChangeArrowheads="1"/>
          </p:cNvPicPr>
          <p:nvPr/>
        </p:nvPicPr>
        <p:blipFill>
          <a:blip r:embed="rId5" cstate="print"/>
          <a:srcRect/>
          <a:stretch>
            <a:fillRect/>
          </a:stretch>
        </p:blipFill>
        <p:spPr bwMode="auto">
          <a:xfrm>
            <a:off x="2895600" y="4038600"/>
            <a:ext cx="3122613" cy="1722438"/>
          </a:xfrm>
          <a:prstGeom prst="rect">
            <a:avLst/>
          </a:prstGeom>
          <a:noFill/>
          <a:ln w="9525">
            <a:noFill/>
            <a:miter lim="800000"/>
            <a:headEnd/>
            <a:tailEnd/>
          </a:ln>
        </p:spPr>
      </p:pic>
      <p:sp>
        <p:nvSpPr>
          <p:cNvPr id="2" name="Rectangle 1"/>
          <p:cNvSpPr/>
          <p:nvPr/>
        </p:nvSpPr>
        <p:spPr>
          <a:xfrm>
            <a:off x="536575" y="5981014"/>
            <a:ext cx="4572000" cy="646331"/>
          </a:xfrm>
          <a:prstGeom prst="rect">
            <a:avLst/>
          </a:prstGeom>
        </p:spPr>
        <p:txBody>
          <a:bodyPr>
            <a:spAutoFit/>
          </a:bodyPr>
          <a:lstStyle/>
          <a:p>
            <a:r>
              <a:rPr lang="en-US" sz="1800" dirty="0">
                <a:hlinkClick r:id="rId6" tooltip="The Integumentary System, Part 2 - Skin Deeper: Crash Course A&amp;P #7"/>
              </a:rPr>
              <a:t>The Integumentary System, Part 2 - Skin Deeper: Crash Course A&amp;P #7 </a:t>
            </a: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3513"/>
            <a:ext cx="9144000" cy="990600"/>
          </a:xfrm>
        </p:spPr>
        <p:txBody>
          <a:bodyPr/>
          <a:lstStyle/>
          <a:p>
            <a:pPr fontAlgn="auto">
              <a:spcAft>
                <a:spcPts val="0"/>
              </a:spcAft>
              <a:defRPr/>
            </a:pPr>
            <a:r>
              <a:t>Hair</a:t>
            </a:r>
          </a:p>
        </p:txBody>
      </p:sp>
      <p:sp>
        <p:nvSpPr>
          <p:cNvPr id="60418" name="Content Placeholder 2"/>
          <p:cNvSpPr>
            <a:spLocks noGrp="1"/>
          </p:cNvSpPr>
          <p:nvPr>
            <p:ph idx="1"/>
          </p:nvPr>
        </p:nvSpPr>
        <p:spPr>
          <a:xfrm>
            <a:off x="463550" y="903288"/>
            <a:ext cx="5317818" cy="5634037"/>
          </a:xfrm>
        </p:spPr>
        <p:txBody>
          <a:bodyPr>
            <a:normAutofit fontScale="85000" lnSpcReduction="20000"/>
          </a:bodyPr>
          <a:lstStyle/>
          <a:p>
            <a:pPr>
              <a:spcBef>
                <a:spcPct val="0"/>
              </a:spcBef>
            </a:pPr>
            <a:r>
              <a:rPr dirty="0"/>
              <a:t>Hair is associated with the word “</a:t>
            </a:r>
            <a:r>
              <a:rPr dirty="0" err="1"/>
              <a:t>pili</a:t>
            </a:r>
            <a:r>
              <a:rPr dirty="0"/>
              <a:t>”.</a:t>
            </a:r>
          </a:p>
          <a:p>
            <a:pPr lvl="1">
              <a:spcBef>
                <a:spcPct val="0"/>
              </a:spcBef>
            </a:pPr>
            <a:r>
              <a:rPr dirty="0"/>
              <a:t>It is present on most surfaces </a:t>
            </a:r>
            <a:r>
              <a:rPr b="1" i="1" dirty="0"/>
              <a:t>except</a:t>
            </a:r>
            <a:r>
              <a:rPr dirty="0"/>
              <a:t> the palms, anterior surfaces of fingers, and the soles of the feet.</a:t>
            </a:r>
          </a:p>
          <a:p>
            <a:pPr lvl="1">
              <a:spcBef>
                <a:spcPct val="0"/>
              </a:spcBef>
            </a:pPr>
            <a:r>
              <a:rPr dirty="0"/>
              <a:t>It is composed of </a:t>
            </a:r>
            <a:r>
              <a:rPr b="1" dirty="0"/>
              <a:t>dead</a:t>
            </a:r>
            <a:r>
              <a:rPr dirty="0"/>
              <a:t>, keratinized epidermal cells.</a:t>
            </a:r>
          </a:p>
          <a:p>
            <a:pPr lvl="1">
              <a:spcBef>
                <a:spcPct val="0"/>
              </a:spcBef>
            </a:pPr>
            <a:r>
              <a:rPr dirty="0"/>
              <a:t>Genetics determines </a:t>
            </a:r>
            <a:r>
              <a:rPr b="1" dirty="0"/>
              <a:t>thickness</a:t>
            </a:r>
            <a:r>
              <a:rPr dirty="0"/>
              <a:t> and </a:t>
            </a:r>
            <a:r>
              <a:rPr b="1" dirty="0"/>
              <a:t>distribution</a:t>
            </a:r>
            <a:r>
              <a:rPr dirty="0"/>
              <a:t>.</a:t>
            </a:r>
          </a:p>
          <a:p>
            <a:pPr marL="288925" lvl="2">
              <a:spcBef>
                <a:spcPct val="0"/>
              </a:spcBef>
              <a:buClr>
                <a:srgbClr val="00B400"/>
              </a:buClr>
              <a:buSzPct val="70000"/>
              <a:buFont typeface="Wingdings" pitchFamily="2" charset="2"/>
              <a:buChar char="v"/>
            </a:pPr>
            <a:r>
              <a:rPr dirty="0"/>
              <a:t>Hair helps with touch </a:t>
            </a:r>
            <a:r>
              <a:rPr b="1" dirty="0"/>
              <a:t>sensations</a:t>
            </a:r>
            <a:r>
              <a:rPr dirty="0"/>
              <a:t> and protects the body </a:t>
            </a:r>
            <a:r>
              <a:rPr b="1" dirty="0"/>
              <a:t>against the harmful effects of the sun </a:t>
            </a:r>
            <a:r>
              <a:rPr dirty="0"/>
              <a:t>and </a:t>
            </a:r>
            <a:r>
              <a:rPr b="1" dirty="0"/>
              <a:t>against heat loss</a:t>
            </a:r>
            <a:r>
              <a:rPr dirty="0"/>
              <a:t>.</a:t>
            </a:r>
          </a:p>
        </p:txBody>
      </p:sp>
      <p:pic>
        <p:nvPicPr>
          <p:cNvPr id="59394" name="Picture 2" descr="http://curezone.com/upload/Blogs/Zoebess/long_hair.jpg"/>
          <p:cNvPicPr>
            <a:picLocks noChangeAspect="1" noChangeArrowheads="1"/>
          </p:cNvPicPr>
          <p:nvPr/>
        </p:nvPicPr>
        <p:blipFill>
          <a:blip r:embed="rId2" cstate="print"/>
          <a:srcRect/>
          <a:stretch>
            <a:fillRect/>
          </a:stretch>
        </p:blipFill>
        <p:spPr bwMode="auto">
          <a:xfrm>
            <a:off x="5678532" y="1154061"/>
            <a:ext cx="3282136" cy="471579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4" descr="pap13_fig_05_04b.jpg"/>
          <p:cNvPicPr>
            <a:picLocks noChangeAspect="1"/>
          </p:cNvPicPr>
          <p:nvPr/>
        </p:nvPicPr>
        <p:blipFill>
          <a:blip r:embed="rId3" cstate="print"/>
          <a:srcRect/>
          <a:stretch>
            <a:fillRect/>
          </a:stretch>
        </p:blipFill>
        <p:spPr bwMode="auto">
          <a:xfrm>
            <a:off x="5122863" y="2946400"/>
            <a:ext cx="3611562" cy="3600450"/>
          </a:xfrm>
          <a:prstGeom prst="rect">
            <a:avLst/>
          </a:prstGeom>
          <a:noFill/>
          <a:ln w="9525">
            <a:noFill/>
            <a:miter lim="800000"/>
            <a:headEnd/>
            <a:tailEnd/>
          </a:ln>
        </p:spPr>
      </p:pic>
      <p:sp>
        <p:nvSpPr>
          <p:cNvPr id="19460" name="Rectangle 2"/>
          <p:cNvSpPr>
            <a:spLocks noGrp="1" noChangeArrowheads="1"/>
          </p:cNvSpPr>
          <p:nvPr>
            <p:ph type="title"/>
          </p:nvPr>
        </p:nvSpPr>
        <p:spPr>
          <a:xfrm>
            <a:off x="0" y="163513"/>
            <a:ext cx="9144000" cy="990600"/>
          </a:xfrm>
        </p:spPr>
        <p:txBody>
          <a:bodyPr/>
          <a:lstStyle/>
          <a:p>
            <a:pPr fontAlgn="auto">
              <a:spcAft>
                <a:spcPts val="0"/>
              </a:spcAft>
              <a:defRPr/>
            </a:pPr>
            <a:r>
              <a:t>Hair</a:t>
            </a:r>
          </a:p>
        </p:txBody>
      </p:sp>
      <p:sp>
        <p:nvSpPr>
          <p:cNvPr id="61443" name="Rectangle 3"/>
          <p:cNvSpPr>
            <a:spLocks noGrp="1" noChangeArrowheads="1"/>
          </p:cNvSpPr>
          <p:nvPr>
            <p:ph idx="1"/>
          </p:nvPr>
        </p:nvSpPr>
        <p:spPr>
          <a:xfrm>
            <a:off x="463550" y="903288"/>
            <a:ext cx="8451850" cy="5634037"/>
          </a:xfrm>
        </p:spPr>
        <p:txBody>
          <a:bodyPr/>
          <a:lstStyle/>
          <a:p>
            <a:pPr>
              <a:spcBef>
                <a:spcPct val="0"/>
              </a:spcBef>
            </a:pPr>
            <a:r>
              <a:t>The parts of a hair include: </a:t>
            </a:r>
          </a:p>
          <a:p>
            <a:pPr lvl="1">
              <a:spcBef>
                <a:spcPct val="0"/>
              </a:spcBef>
            </a:pPr>
            <a:r>
              <a:t>The shaft (above the skin surface)</a:t>
            </a:r>
          </a:p>
          <a:p>
            <a:pPr lvl="1">
              <a:spcBef>
                <a:spcPct val="0"/>
              </a:spcBef>
            </a:pPr>
            <a:r>
              <a:t>The follicle (below the level of the skin)</a:t>
            </a:r>
          </a:p>
          <a:p>
            <a:pPr lvl="1">
              <a:spcBef>
                <a:spcPct val="0"/>
              </a:spcBef>
            </a:pPr>
            <a:r>
              <a:t>A root that penetrates into </a:t>
            </a:r>
          </a:p>
          <a:p>
            <a:pPr lvl="1">
              <a:spcBef>
                <a:spcPct val="0"/>
              </a:spcBef>
              <a:buFont typeface="Wingdings" pitchFamily="2" charset="2"/>
              <a:buNone/>
            </a:pPr>
            <a:r>
              <a:t>	the dermis includes:</a:t>
            </a:r>
          </a:p>
          <a:p>
            <a:pPr lvl="2">
              <a:spcBef>
                <a:spcPct val="0"/>
              </a:spcBef>
              <a:buFont typeface="Arial" charset="0"/>
              <a:buChar char="•"/>
            </a:pPr>
            <a:r>
              <a:t>An epithelial root sheath</a:t>
            </a:r>
          </a:p>
          <a:p>
            <a:pPr lvl="2">
              <a:spcBef>
                <a:spcPct val="0"/>
              </a:spcBef>
              <a:buFont typeface="Arial" charset="0"/>
              <a:buChar char="•"/>
            </a:pPr>
            <a:r>
              <a:t>A dermal root sheath</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fontAlgn="auto">
              <a:spcAft>
                <a:spcPts val="0"/>
              </a:spcAft>
              <a:defRPr/>
            </a:pPr>
            <a:r>
              <a:rPr dirty="0"/>
              <a:t>Hair: stuff you need to know</a:t>
            </a:r>
          </a:p>
        </p:txBody>
      </p:sp>
      <p:pic>
        <p:nvPicPr>
          <p:cNvPr id="63490" name="Picture 3" descr="pap13_fig_05_04a.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1331913" y="1365250"/>
            <a:ext cx="6480175" cy="5078413"/>
          </a:xfrm>
          <a:prstGeom prst="rect">
            <a:avLst/>
          </a:prstGeom>
          <a:noFill/>
          <a:ln w="9525">
            <a:noFill/>
            <a:miter lim="800000"/>
            <a:headEnd/>
            <a:tailEnd/>
          </a:ln>
        </p:spPr>
      </p:pic>
      <p:cxnSp>
        <p:nvCxnSpPr>
          <p:cNvPr id="5" name="Straight Connector 4"/>
          <p:cNvCxnSpPr/>
          <p:nvPr/>
        </p:nvCxnSpPr>
        <p:spPr>
          <a:xfrm>
            <a:off x="1253613" y="4100052"/>
            <a:ext cx="1666568" cy="4424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fontAlgn="auto">
              <a:spcAft>
                <a:spcPts val="0"/>
              </a:spcAft>
              <a:defRPr/>
            </a:pPr>
            <a:r>
              <a:rPr dirty="0"/>
              <a:t>Hair: practicum practice</a:t>
            </a:r>
          </a:p>
        </p:txBody>
      </p:sp>
      <p:pic>
        <p:nvPicPr>
          <p:cNvPr id="65538" name="Picture 4" descr="pap13_fig_05_04cd.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1087438" y="1144588"/>
            <a:ext cx="6969125" cy="5375275"/>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3"/>
          <p:cNvSpPr>
            <a:spLocks noGrp="1" noChangeArrowheads="1"/>
          </p:cNvSpPr>
          <p:nvPr>
            <p:ph type="body" idx="1"/>
          </p:nvPr>
        </p:nvSpPr>
        <p:spPr>
          <a:xfrm>
            <a:off x="463550" y="903288"/>
            <a:ext cx="5583289" cy="5802312"/>
          </a:xfrm>
        </p:spPr>
        <p:txBody>
          <a:bodyPr rtlCol="0">
            <a:normAutofit fontScale="92500" lnSpcReduction="10000"/>
          </a:bodyPr>
          <a:lstStyle/>
          <a:p>
            <a:pPr fontAlgn="auto">
              <a:spcAft>
                <a:spcPts val="0"/>
              </a:spcAft>
              <a:defRPr/>
            </a:pPr>
            <a:r>
              <a:rPr dirty="0"/>
              <a:t>Types of hairs </a:t>
            </a:r>
          </a:p>
          <a:p>
            <a:pPr lvl="1" fontAlgn="auto">
              <a:spcAft>
                <a:spcPts val="0"/>
              </a:spcAft>
              <a:defRPr/>
            </a:pPr>
            <a:r>
              <a:rPr b="1" dirty="0" err="1"/>
              <a:t>Lanugo</a:t>
            </a:r>
            <a:r>
              <a:rPr dirty="0"/>
              <a:t> – fine, </a:t>
            </a:r>
            <a:r>
              <a:rPr dirty="0" err="1"/>
              <a:t>nonpigmented</a:t>
            </a:r>
            <a:r>
              <a:rPr dirty="0"/>
              <a:t>, downy hairs that cover the body of the fetus</a:t>
            </a:r>
          </a:p>
          <a:p>
            <a:pPr lvl="1" fontAlgn="auto">
              <a:spcAft>
                <a:spcPts val="0"/>
              </a:spcAft>
              <a:defRPr/>
            </a:pPr>
            <a:r>
              <a:rPr b="1" dirty="0" err="1"/>
              <a:t>Vellus</a:t>
            </a:r>
            <a:r>
              <a:rPr b="1" dirty="0"/>
              <a:t> hairs </a:t>
            </a:r>
            <a:r>
              <a:rPr dirty="0"/>
              <a:t>– short, fine, pale hairs </a:t>
            </a:r>
          </a:p>
          <a:p>
            <a:pPr lvl="1" fontAlgn="auto">
              <a:spcAft>
                <a:spcPts val="0"/>
              </a:spcAft>
              <a:buFont typeface="Wingdings" pitchFamily="2" charset="2"/>
              <a:buNone/>
              <a:defRPr/>
            </a:pPr>
            <a:r>
              <a:rPr dirty="0"/>
              <a:t>	barely visible to the naked eye </a:t>
            </a:r>
          </a:p>
          <a:p>
            <a:pPr lvl="1" fontAlgn="auto">
              <a:spcAft>
                <a:spcPts val="0"/>
              </a:spcAft>
              <a:defRPr/>
            </a:pPr>
            <a:r>
              <a:rPr b="1" dirty="0"/>
              <a:t>Terminal hairs </a:t>
            </a:r>
            <a:r>
              <a:rPr dirty="0"/>
              <a:t>– long, coarse, </a:t>
            </a:r>
          </a:p>
          <a:p>
            <a:pPr lvl="1" fontAlgn="auto">
              <a:spcAft>
                <a:spcPts val="0"/>
              </a:spcAft>
              <a:buFont typeface="Wingdings" pitchFamily="2" charset="2"/>
              <a:buNone/>
              <a:defRPr/>
            </a:pPr>
            <a:r>
              <a:rPr dirty="0"/>
              <a:t>	heavily pigmented hairs</a:t>
            </a:r>
          </a:p>
          <a:p>
            <a:pPr fontAlgn="auto">
              <a:spcAft>
                <a:spcPts val="0"/>
              </a:spcAft>
              <a:defRPr/>
            </a:pPr>
            <a:r>
              <a:rPr dirty="0"/>
              <a:t>Hair color is determined by the </a:t>
            </a:r>
            <a:r>
              <a:rPr dirty="0">
                <a:effectLst>
                  <a:outerShdw blurRad="38100" dist="38100" dir="2700000" algn="tl">
                    <a:srgbClr val="000000">
                      <a:alpha val="43137"/>
                    </a:srgbClr>
                  </a:outerShdw>
                </a:effectLst>
              </a:rPr>
              <a:t>amount </a:t>
            </a:r>
          </a:p>
          <a:p>
            <a:pPr fontAlgn="auto">
              <a:spcAft>
                <a:spcPts val="0"/>
              </a:spcAft>
              <a:buFont typeface="Wingdings" pitchFamily="2" charset="2"/>
              <a:buNone/>
              <a:defRPr/>
            </a:pPr>
            <a:r>
              <a:rPr dirty="0"/>
              <a:t>	and </a:t>
            </a:r>
            <a:r>
              <a:rPr b="1" dirty="0"/>
              <a:t>type</a:t>
            </a:r>
            <a:r>
              <a:rPr dirty="0"/>
              <a:t> of melanin.</a:t>
            </a:r>
          </a:p>
          <a:p>
            <a:pPr lvl="1" fontAlgn="auto">
              <a:spcAft>
                <a:spcPts val="0"/>
              </a:spcAft>
              <a:defRPr/>
            </a:pPr>
            <a:endParaRPr dirty="0"/>
          </a:p>
          <a:p>
            <a:pPr fontAlgn="auto">
              <a:spcAft>
                <a:spcPts val="0"/>
              </a:spcAft>
              <a:defRPr/>
            </a:pPr>
            <a:endParaRPr dirty="0"/>
          </a:p>
        </p:txBody>
      </p:sp>
      <p:sp>
        <p:nvSpPr>
          <p:cNvPr id="21508" name="Rectangle 2"/>
          <p:cNvSpPr>
            <a:spLocks noGrp="1" noChangeArrowheads="1"/>
          </p:cNvSpPr>
          <p:nvPr>
            <p:ph type="title"/>
          </p:nvPr>
        </p:nvSpPr>
        <p:spPr>
          <a:xfrm>
            <a:off x="0" y="163513"/>
            <a:ext cx="9144000" cy="990600"/>
          </a:xfrm>
        </p:spPr>
        <p:txBody>
          <a:bodyPr/>
          <a:lstStyle/>
          <a:p>
            <a:pPr fontAlgn="auto">
              <a:spcAft>
                <a:spcPts val="0"/>
              </a:spcAft>
              <a:defRPr/>
            </a:pPr>
            <a:r>
              <a:t>Hair</a:t>
            </a:r>
          </a:p>
        </p:txBody>
      </p:sp>
      <p:pic>
        <p:nvPicPr>
          <p:cNvPr id="52226" name="Picture 2" descr="http://1.bp.blogspot.com/-ghKyUVYygPc/T2sHKHaTZII/AAAAAAAAD_Q/GjnmCPId5a0/s1600/bebe-lanugo.jpg"/>
          <p:cNvPicPr>
            <a:picLocks noChangeAspect="1" noChangeArrowheads="1"/>
          </p:cNvPicPr>
          <p:nvPr/>
        </p:nvPicPr>
        <p:blipFill>
          <a:blip r:embed="rId3" cstate="print"/>
          <a:srcRect/>
          <a:stretch>
            <a:fillRect/>
          </a:stretch>
        </p:blipFill>
        <p:spPr bwMode="auto">
          <a:xfrm>
            <a:off x="6087236" y="798769"/>
            <a:ext cx="2841527" cy="1885029"/>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6087236" y="3809497"/>
            <a:ext cx="2630557" cy="1200329"/>
          </a:xfrm>
          <a:prstGeom prst="rect">
            <a:avLst/>
          </a:prstGeom>
        </p:spPr>
        <p:txBody>
          <a:bodyPr wrap="square">
            <a:spAutoFit/>
          </a:bodyPr>
          <a:lstStyle/>
          <a:p>
            <a:r>
              <a:rPr lang="en-US" sz="1800" dirty="0">
                <a:hlinkClick r:id="rId4"/>
              </a:rPr>
              <a:t>https://www.inverse.com/mind-body/scientists-discover-reason-stress-hair-turn-gray</a:t>
            </a:r>
            <a:endParaRPr lang="en-US" sz="18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3"/>
          <p:cNvSpPr>
            <a:spLocks noGrp="1" noChangeArrowheads="1"/>
          </p:cNvSpPr>
          <p:nvPr>
            <p:ph type="body" idx="1"/>
          </p:nvPr>
        </p:nvSpPr>
        <p:spPr>
          <a:xfrm>
            <a:off x="463550" y="859043"/>
            <a:ext cx="8414979" cy="5802312"/>
          </a:xfrm>
        </p:spPr>
        <p:txBody>
          <a:bodyPr rtlCol="0">
            <a:normAutofit fontScale="92500" lnSpcReduction="10000"/>
          </a:bodyPr>
          <a:lstStyle/>
          <a:p>
            <a:pPr>
              <a:buNone/>
            </a:pPr>
            <a:r>
              <a:rPr lang="en-US" b="1" dirty="0"/>
              <a:t>How Hair Grows</a:t>
            </a:r>
          </a:p>
          <a:p>
            <a:r>
              <a:rPr lang="en-US" dirty="0"/>
              <a:t>The average scalp has </a:t>
            </a:r>
          </a:p>
          <a:p>
            <a:pPr>
              <a:buNone/>
            </a:pPr>
            <a:r>
              <a:rPr lang="en-US" dirty="0"/>
              <a:t>100,000 hairs. Each </a:t>
            </a:r>
          </a:p>
          <a:p>
            <a:pPr>
              <a:buNone/>
            </a:pPr>
            <a:r>
              <a:rPr lang="en-US" dirty="0"/>
              <a:t>follicle produces a single </a:t>
            </a:r>
          </a:p>
          <a:p>
            <a:pPr>
              <a:buNone/>
            </a:pPr>
            <a:r>
              <a:rPr lang="en-US" dirty="0"/>
              <a:t>hair that  grows at a rate </a:t>
            </a:r>
          </a:p>
          <a:p>
            <a:pPr>
              <a:buNone/>
            </a:pPr>
            <a:r>
              <a:rPr lang="en-US" dirty="0"/>
              <a:t>of half an inch per month. </a:t>
            </a:r>
          </a:p>
          <a:p>
            <a:pPr>
              <a:buNone/>
            </a:pPr>
            <a:r>
              <a:rPr lang="en-US" dirty="0"/>
              <a:t>After growing for two to six years, hair rests awhile before falling out. It's soon replaced with a new hair, and the cycle begins again. At any given time, 85% of hair is growing, and the remainder is resting.</a:t>
            </a:r>
          </a:p>
          <a:p>
            <a:pPr lvl="1" fontAlgn="auto">
              <a:spcAft>
                <a:spcPts val="0"/>
              </a:spcAft>
              <a:defRPr/>
            </a:pPr>
            <a:endParaRPr dirty="0"/>
          </a:p>
          <a:p>
            <a:pPr fontAlgn="auto">
              <a:spcAft>
                <a:spcPts val="0"/>
              </a:spcAft>
              <a:defRPr/>
            </a:pPr>
            <a:endParaRPr dirty="0"/>
          </a:p>
        </p:txBody>
      </p:sp>
      <p:sp>
        <p:nvSpPr>
          <p:cNvPr id="21508" name="Rectangle 2"/>
          <p:cNvSpPr>
            <a:spLocks noGrp="1" noChangeArrowheads="1"/>
          </p:cNvSpPr>
          <p:nvPr>
            <p:ph type="title"/>
          </p:nvPr>
        </p:nvSpPr>
        <p:spPr>
          <a:xfrm>
            <a:off x="0" y="163513"/>
            <a:ext cx="9144000" cy="824629"/>
          </a:xfrm>
        </p:spPr>
        <p:txBody>
          <a:bodyPr/>
          <a:lstStyle/>
          <a:p>
            <a:pPr fontAlgn="auto">
              <a:spcAft>
                <a:spcPts val="0"/>
              </a:spcAft>
              <a:defRPr/>
            </a:pPr>
            <a:r>
              <a:rPr dirty="0"/>
              <a:t>Hair</a:t>
            </a:r>
          </a:p>
        </p:txBody>
      </p:sp>
      <p:pic>
        <p:nvPicPr>
          <p:cNvPr id="135170" name="Picture 2" descr="Scanning electron micrograph of hairs emerging fro"/>
          <p:cNvPicPr>
            <a:picLocks noChangeAspect="1" noChangeArrowheads="1"/>
          </p:cNvPicPr>
          <p:nvPr/>
        </p:nvPicPr>
        <p:blipFill>
          <a:blip r:embed="rId3" cstate="print"/>
          <a:srcRect/>
          <a:stretch>
            <a:fillRect/>
          </a:stretch>
        </p:blipFill>
        <p:spPr bwMode="auto">
          <a:xfrm>
            <a:off x="4196631" y="842550"/>
            <a:ext cx="4695825" cy="3190876"/>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3"/>
          <p:cNvSpPr>
            <a:spLocks noGrp="1" noChangeArrowheads="1"/>
          </p:cNvSpPr>
          <p:nvPr>
            <p:ph type="body" idx="1"/>
          </p:nvPr>
        </p:nvSpPr>
        <p:spPr>
          <a:xfrm>
            <a:off x="463550" y="859043"/>
            <a:ext cx="8414979" cy="3712957"/>
          </a:xfrm>
        </p:spPr>
        <p:txBody>
          <a:bodyPr rtlCol="0">
            <a:normAutofit fontScale="85000" lnSpcReduction="20000"/>
          </a:bodyPr>
          <a:lstStyle/>
          <a:p>
            <a:r>
              <a:rPr lang="en-US" b="1" dirty="0"/>
              <a:t>How Much Hair Loss Is Normal?</a:t>
            </a:r>
          </a:p>
          <a:p>
            <a:pPr>
              <a:buNone/>
            </a:pPr>
            <a:r>
              <a:rPr lang="en-US" dirty="0"/>
              <a:t>Because resting hairs regularly fall out, most people shed about 50-100 strands every day. You'll typically find a few in your hairbrush or on your clothes. Abnormal hair loss can happen in several ways. You may notice dramatic clumps falling out when you shampoo or style. Or your hair may thin slowly over time. If you're concerned about changes in your hair, check with your doctor.</a:t>
            </a:r>
          </a:p>
          <a:p>
            <a:pPr lvl="1" fontAlgn="auto">
              <a:spcAft>
                <a:spcPts val="0"/>
              </a:spcAft>
              <a:defRPr/>
            </a:pPr>
            <a:endParaRPr dirty="0"/>
          </a:p>
          <a:p>
            <a:pPr fontAlgn="auto">
              <a:spcAft>
                <a:spcPts val="0"/>
              </a:spcAft>
              <a:defRPr/>
            </a:pPr>
            <a:endParaRPr dirty="0"/>
          </a:p>
        </p:txBody>
      </p:sp>
      <p:sp>
        <p:nvSpPr>
          <p:cNvPr id="21508" name="Rectangle 2"/>
          <p:cNvSpPr>
            <a:spLocks noGrp="1" noChangeArrowheads="1"/>
          </p:cNvSpPr>
          <p:nvPr>
            <p:ph type="title"/>
          </p:nvPr>
        </p:nvSpPr>
        <p:spPr>
          <a:xfrm>
            <a:off x="0" y="163513"/>
            <a:ext cx="9144000" cy="824629"/>
          </a:xfrm>
        </p:spPr>
        <p:txBody>
          <a:bodyPr/>
          <a:lstStyle/>
          <a:p>
            <a:pPr fontAlgn="auto">
              <a:spcAft>
                <a:spcPts val="0"/>
              </a:spcAft>
              <a:defRPr/>
            </a:pPr>
            <a:r>
              <a:t>Hair</a:t>
            </a:r>
          </a:p>
        </p:txBody>
      </p:sp>
      <p:pic>
        <p:nvPicPr>
          <p:cNvPr id="137218" name="Picture 2" descr="Close-up of hairs in hairbrush"/>
          <p:cNvPicPr>
            <a:picLocks noChangeAspect="1" noChangeArrowheads="1"/>
          </p:cNvPicPr>
          <p:nvPr/>
        </p:nvPicPr>
        <p:blipFill>
          <a:blip r:embed="rId3" cstate="print"/>
          <a:srcRect/>
          <a:stretch>
            <a:fillRect/>
          </a:stretch>
        </p:blipFill>
        <p:spPr bwMode="auto">
          <a:xfrm>
            <a:off x="1091381" y="4497976"/>
            <a:ext cx="3125839" cy="2124049"/>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4572000" y="4729003"/>
            <a:ext cx="4572000" cy="830997"/>
          </a:xfrm>
          <a:prstGeom prst="rect">
            <a:avLst/>
          </a:prstGeom>
        </p:spPr>
        <p:txBody>
          <a:bodyPr>
            <a:spAutoFit/>
          </a:bodyPr>
          <a:lstStyle/>
          <a:p>
            <a:r>
              <a:rPr lang="en-US" dirty="0">
                <a:hlinkClick r:id="rId4" tooltip="Why Do We All Have Different Hair?"/>
              </a:rPr>
              <a:t>Why Do We All Have Different Hair?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24930" name="Picture 2" descr="http://blog.julep.com/wp-content/uploads/2012/10/cat3.jpeg"/>
          <p:cNvPicPr>
            <a:picLocks noChangeAspect="1" noChangeArrowheads="1"/>
          </p:cNvPicPr>
          <p:nvPr/>
        </p:nvPicPr>
        <p:blipFill>
          <a:blip r:embed="rId2" cstate="print"/>
          <a:srcRect/>
          <a:stretch>
            <a:fillRect/>
          </a:stretch>
        </p:blipFill>
        <p:spPr bwMode="auto">
          <a:xfrm>
            <a:off x="229317" y="1078321"/>
            <a:ext cx="3562350" cy="3286126"/>
          </a:xfrm>
          <a:prstGeom prst="rect">
            <a:avLst/>
          </a:prstGeom>
          <a:noFill/>
        </p:spPr>
      </p:pic>
      <p:pic>
        <p:nvPicPr>
          <p:cNvPr id="157698" name="Picture 2" descr="http://www.freakingnews.com/pictures/74000/The-Operation-Game-by-Rembrandt-74090.jpg"/>
          <p:cNvPicPr>
            <a:picLocks noChangeAspect="1" noChangeArrowheads="1"/>
          </p:cNvPicPr>
          <p:nvPr/>
        </p:nvPicPr>
        <p:blipFill>
          <a:blip r:embed="rId3" cstate="print"/>
          <a:srcRect b="7447"/>
          <a:stretch>
            <a:fillRect/>
          </a:stretch>
        </p:blipFill>
        <p:spPr bwMode="auto">
          <a:xfrm>
            <a:off x="3938327"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a:solidFill>
                  <a:schemeClr val="accent1"/>
                </a:solidFill>
                <a:effectLst>
                  <a:outerShdw blurRad="38100" dist="38100" dir="2700000" algn="tl">
                    <a:srgbClr val="000000">
                      <a:alpha val="43137"/>
                    </a:srgbClr>
                  </a:outerShdw>
                </a:effectLst>
                <a:latin typeface="Blackadder ITC" pitchFamily="82" charset="0"/>
              </a:rPr>
              <a:t>Clinical Connection</a:t>
            </a:r>
          </a:p>
        </p:txBody>
      </p:sp>
      <p:sp>
        <p:nvSpPr>
          <p:cNvPr id="13" name="Title 2"/>
          <p:cNvSpPr txBox="1">
            <a:spLocks/>
          </p:cNvSpPr>
          <p:nvPr/>
        </p:nvSpPr>
        <p:spPr>
          <a:xfrm>
            <a:off x="-412955" y="5800367"/>
            <a:ext cx="483747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spc="-100" dirty="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There are varying products &amp; </a:t>
            </a:r>
            <a:r>
              <a:rPr lang="en-US" sz="3200" spc="-100" dirty="0" err="1">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sevices</a:t>
            </a:r>
            <a:r>
              <a:rPr lang="en-US" sz="3200" spc="-100" dirty="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a:t>
            </a:r>
            <a:endParaRPr kumimoji="0" lang="en-US" sz="3200" b="0" i="0" u="none" strike="noStrike" kern="1200" cap="none" spc="-10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Hair removal</a:t>
            </a:r>
            <a:endParaRPr kumimoji="0" lang="en-US" sz="4000" b="0" i="0" u="none" strike="noStrike" kern="1200" cap="none" spc="-10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10" name="Rounded Rectangular Callout 9"/>
          <p:cNvSpPr/>
          <p:nvPr/>
        </p:nvSpPr>
        <p:spPr>
          <a:xfrm>
            <a:off x="4085303" y="1135626"/>
            <a:ext cx="5058697" cy="2949677"/>
          </a:xfrm>
          <a:prstGeom prst="wedgeRoundRectCallout">
            <a:avLst>
              <a:gd name="adj1" fmla="val -1979"/>
              <a:gd name="adj2" fmla="val 102772"/>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solidFill>
                  <a:schemeClr val="tx1"/>
                </a:solidFill>
              </a:rPr>
              <a:t>Depilatory products and services range from creams that dissolve the protein in the hair shaft (unaffected root continues hair growth) to electrolysis and laser where hair follicles are rendered destroyed.</a:t>
            </a:r>
          </a:p>
        </p:txBody>
      </p:sp>
      <p:pic>
        <p:nvPicPr>
          <p:cNvPr id="123908" name="Picture 4" descr="https://fbcdn-sphotos-d-a.akamaihd.net/hphotos-ak-snc7/302705_437059529691205_1753754288_n.jpg"/>
          <p:cNvPicPr>
            <a:picLocks noChangeAspect="1" noChangeArrowheads="1"/>
          </p:cNvPicPr>
          <p:nvPr/>
        </p:nvPicPr>
        <p:blipFill>
          <a:blip r:embed="rId4" cstate="print"/>
          <a:srcRect/>
          <a:stretch>
            <a:fillRect/>
          </a:stretch>
        </p:blipFill>
        <p:spPr bwMode="auto">
          <a:xfrm>
            <a:off x="235973" y="722665"/>
            <a:ext cx="4321277" cy="3505411"/>
          </a:xfrm>
          <a:prstGeom prst="rect">
            <a:avLst/>
          </a:prstGeom>
          <a:ln>
            <a:noFill/>
          </a:ln>
          <a:effectLst>
            <a:outerShdw blurRad="292100" dist="139700" dir="2700000" algn="tl" rotWithShape="0">
              <a:srgbClr val="333333">
                <a:alpha val="65000"/>
              </a:srgbClr>
            </a:outerShdw>
          </a:effectLst>
        </p:spPr>
      </p:pic>
      <p:pic>
        <p:nvPicPr>
          <p:cNvPr id="123906" name="Picture 2" descr="http://www.laserskinsolutions.com/files/2013/02/laser_hair_removal_how_it_works.jpg"/>
          <p:cNvPicPr>
            <a:picLocks noChangeAspect="1" noChangeArrowheads="1"/>
          </p:cNvPicPr>
          <p:nvPr/>
        </p:nvPicPr>
        <p:blipFill>
          <a:blip r:embed="rId5" cstate="print"/>
          <a:srcRect/>
          <a:stretch>
            <a:fillRect/>
          </a:stretch>
        </p:blipFill>
        <p:spPr bwMode="auto">
          <a:xfrm>
            <a:off x="188015" y="2630028"/>
            <a:ext cx="3619079" cy="279737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4930"/>
                                        </p:tgtEl>
                                        <p:attrNameLst>
                                          <p:attrName>style.visibility</p:attrName>
                                        </p:attrNameLst>
                                      </p:cBhvr>
                                      <p:to>
                                        <p:strVal val="visible"/>
                                      </p:to>
                                    </p:set>
                                    <p:animEffect transition="in" filter="fade">
                                      <p:cBhvr>
                                        <p:cTn id="22" dur="2000"/>
                                        <p:tgtEl>
                                          <p:spTgt spid="1249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3908"/>
                                        </p:tgtEl>
                                        <p:attrNameLst>
                                          <p:attrName>style.visibility</p:attrName>
                                        </p:attrNameLst>
                                      </p:cBhvr>
                                      <p:to>
                                        <p:strVal val="visible"/>
                                      </p:to>
                                    </p:set>
                                    <p:animEffect transition="in" filter="fade">
                                      <p:cBhvr>
                                        <p:cTn id="27" dur="2000"/>
                                        <p:tgtEl>
                                          <p:spTgt spid="12390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3906"/>
                                        </p:tgtEl>
                                        <p:attrNameLst>
                                          <p:attrName>style.visibility</p:attrName>
                                        </p:attrNameLst>
                                      </p:cBhvr>
                                      <p:to>
                                        <p:strVal val="visible"/>
                                      </p:to>
                                    </p:set>
                                    <p:animEffect transition="in" filter="fade">
                                      <p:cBhvr>
                                        <p:cTn id="32" dur="2000"/>
                                        <p:tgtEl>
                                          <p:spTgt spid="123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38327"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a:solidFill>
                  <a:schemeClr val="accent1"/>
                </a:solidFill>
                <a:effectLst>
                  <a:outerShdw blurRad="38100" dist="38100" dir="2700000" algn="tl">
                    <a:srgbClr val="000000">
                      <a:alpha val="43137"/>
                    </a:srgbClr>
                  </a:outerShdw>
                </a:effectLst>
                <a:latin typeface="Blackadder ITC" pitchFamily="82" charset="0"/>
              </a:rPr>
              <a:t>Clinical Connection</a:t>
            </a:r>
          </a:p>
        </p:txBody>
      </p:sp>
      <p:sp>
        <p:nvSpPr>
          <p:cNvPr id="13" name="Title 2"/>
          <p:cNvSpPr txBox="1">
            <a:spLocks/>
          </p:cNvSpPr>
          <p:nvPr/>
        </p:nvSpPr>
        <p:spPr>
          <a:xfrm>
            <a:off x="-250727" y="5800367"/>
            <a:ext cx="483747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spc="-100" dirty="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The very strength of a cancer drug is what causes these side-affects …</a:t>
            </a:r>
            <a:endParaRPr kumimoji="0" lang="en-US" sz="3200" b="0" i="0" u="none" strike="noStrike" kern="1200" cap="none" spc="-10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Chemotherapy &amp; Hair</a:t>
            </a:r>
            <a:endParaRPr kumimoji="0" lang="en-US" sz="4000" b="0" i="0" u="none" strike="noStrike" kern="1200" cap="none" spc="-10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10" name="Rounded Rectangular Callout 9"/>
          <p:cNvSpPr/>
          <p:nvPr/>
        </p:nvSpPr>
        <p:spPr>
          <a:xfrm>
            <a:off x="4085303" y="1135626"/>
            <a:ext cx="5058697" cy="3569109"/>
          </a:xfrm>
          <a:prstGeom prst="wedgeRoundRectCallout">
            <a:avLst>
              <a:gd name="adj1" fmla="val -1396"/>
              <a:gd name="adj2" fmla="val 78272"/>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solidFill>
                  <a:schemeClr val="tx1"/>
                </a:solidFill>
              </a:rPr>
              <a:t>If cancer is multiplying cells gone awry, then most cancer drugs serve to stop this wanton division.  Unfortunately, this affects other organ systems in the dividing stage…thus 85% or so of scalp hairs are affected, lose their follicles, then </a:t>
            </a:r>
            <a:r>
              <a:rPr lang="en-US" dirty="0" err="1">
                <a:solidFill>
                  <a:schemeClr val="tx1"/>
                </a:solidFill>
              </a:rPr>
              <a:t>regrow</a:t>
            </a:r>
            <a:r>
              <a:rPr lang="en-US" dirty="0">
                <a:solidFill>
                  <a:schemeClr val="tx1"/>
                </a:solidFill>
              </a:rPr>
              <a:t> after the drug cycle is done…</a:t>
            </a:r>
          </a:p>
        </p:txBody>
      </p:sp>
      <p:pic>
        <p:nvPicPr>
          <p:cNvPr id="123912" name="Picture 8" descr="http://www.ecouterre.com/wp-content/uploads/2012/12/asha-therapeutic-headscarf-1-537x402.jpg"/>
          <p:cNvPicPr>
            <a:picLocks noChangeAspect="1" noChangeArrowheads="1"/>
          </p:cNvPicPr>
          <p:nvPr/>
        </p:nvPicPr>
        <p:blipFill>
          <a:blip r:embed="rId3" cstate="print"/>
          <a:srcRect/>
          <a:stretch>
            <a:fillRect/>
          </a:stretch>
        </p:blipFill>
        <p:spPr bwMode="auto">
          <a:xfrm>
            <a:off x="250722" y="744230"/>
            <a:ext cx="3463106" cy="2592493"/>
          </a:xfrm>
          <a:prstGeom prst="rect">
            <a:avLst/>
          </a:prstGeom>
          <a:ln>
            <a:noFill/>
          </a:ln>
          <a:effectLst>
            <a:outerShdw blurRad="292100" dist="139700" dir="2700000" algn="tl" rotWithShape="0">
              <a:srgbClr val="333333">
                <a:alpha val="65000"/>
              </a:srgbClr>
            </a:outerShdw>
          </a:effectLst>
        </p:spPr>
      </p:pic>
      <p:pic>
        <p:nvPicPr>
          <p:cNvPr id="123910" name="Picture 6" descr="https://rosaslump.files.wordpress.com/2009/11/hair-again-006.jpg"/>
          <p:cNvPicPr>
            <a:picLocks noChangeAspect="1" noChangeArrowheads="1"/>
          </p:cNvPicPr>
          <p:nvPr/>
        </p:nvPicPr>
        <p:blipFill>
          <a:blip r:embed="rId4" cstate="print"/>
          <a:srcRect/>
          <a:stretch>
            <a:fillRect/>
          </a:stretch>
        </p:blipFill>
        <p:spPr bwMode="auto">
          <a:xfrm>
            <a:off x="642052" y="2114600"/>
            <a:ext cx="2676335" cy="356844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3910"/>
                                        </p:tgtEl>
                                        <p:attrNameLst>
                                          <p:attrName>style.visibility</p:attrName>
                                        </p:attrNameLst>
                                      </p:cBhvr>
                                      <p:to>
                                        <p:strVal val="visible"/>
                                      </p:to>
                                    </p:set>
                                    <p:animEffect transition="in" filter="fade">
                                      <p:cBhvr>
                                        <p:cTn id="17" dur="500"/>
                                        <p:tgtEl>
                                          <p:spTgt spid="1239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0" y="163513"/>
            <a:ext cx="9144000" cy="990600"/>
          </a:xfrm>
        </p:spPr>
        <p:txBody>
          <a:bodyPr/>
          <a:lstStyle/>
          <a:p>
            <a:pPr fontAlgn="auto">
              <a:spcAft>
                <a:spcPts val="0"/>
              </a:spcAft>
              <a:defRPr/>
            </a:pPr>
            <a:r>
              <a:rPr dirty="0"/>
              <a:t>Functions</a:t>
            </a:r>
          </a:p>
        </p:txBody>
      </p:sp>
      <p:sp>
        <p:nvSpPr>
          <p:cNvPr id="13314" name="Content Placeholder 9"/>
          <p:cNvSpPr>
            <a:spLocks noGrp="1"/>
          </p:cNvSpPr>
          <p:nvPr>
            <p:ph idx="1"/>
          </p:nvPr>
        </p:nvSpPr>
        <p:spPr>
          <a:xfrm>
            <a:off x="457200" y="1016000"/>
            <a:ext cx="8077200" cy="5634038"/>
          </a:xfrm>
        </p:spPr>
        <p:txBody>
          <a:bodyPr/>
          <a:lstStyle/>
          <a:p>
            <a:pPr>
              <a:spcBef>
                <a:spcPct val="0"/>
              </a:spcBef>
            </a:pPr>
            <a:r>
              <a:rPr dirty="0"/>
              <a:t>Besides </a:t>
            </a:r>
            <a:r>
              <a:rPr b="1" dirty="0"/>
              <a:t>protection</a:t>
            </a:r>
            <a:r>
              <a:rPr dirty="0"/>
              <a:t>, the skin contributes to:</a:t>
            </a:r>
          </a:p>
          <a:p>
            <a:pPr lvl="1">
              <a:spcBef>
                <a:spcPct val="0"/>
              </a:spcBef>
            </a:pPr>
            <a:r>
              <a:rPr b="1" dirty="0"/>
              <a:t>Regulation</a:t>
            </a:r>
            <a:r>
              <a:rPr dirty="0"/>
              <a:t> of body temperature</a:t>
            </a:r>
          </a:p>
          <a:p>
            <a:pPr lvl="1">
              <a:spcBef>
                <a:spcPct val="0"/>
              </a:spcBef>
            </a:pPr>
            <a:r>
              <a:rPr b="1" dirty="0"/>
              <a:t>Sensory</a:t>
            </a:r>
            <a:r>
              <a:rPr dirty="0"/>
              <a:t> perceptions</a:t>
            </a:r>
          </a:p>
          <a:p>
            <a:pPr lvl="1">
              <a:spcBef>
                <a:spcPct val="0"/>
              </a:spcBef>
            </a:pPr>
            <a:r>
              <a:rPr b="1" dirty="0"/>
              <a:t>Synthesis</a:t>
            </a:r>
            <a:r>
              <a:rPr dirty="0"/>
              <a:t> of vitamin D</a:t>
            </a:r>
          </a:p>
          <a:p>
            <a:pPr lvl="1">
              <a:spcBef>
                <a:spcPct val="0"/>
              </a:spcBef>
            </a:pPr>
            <a:r>
              <a:rPr dirty="0"/>
              <a:t>Emotional </a:t>
            </a:r>
            <a:r>
              <a:rPr b="1" dirty="0"/>
              <a:t>expression</a:t>
            </a:r>
          </a:p>
          <a:p>
            <a:pPr>
              <a:spcBef>
                <a:spcPct val="0"/>
              </a:spcBef>
            </a:pPr>
            <a:r>
              <a:rPr dirty="0"/>
              <a:t>It also serves as an important </a:t>
            </a:r>
            <a:r>
              <a:rPr b="1" dirty="0"/>
              <a:t>reservoir</a:t>
            </a:r>
            <a:r>
              <a:rPr dirty="0"/>
              <a:t> of blood. </a:t>
            </a:r>
          </a:p>
          <a:p>
            <a:pPr>
              <a:spcBef>
                <a:spcPct val="0"/>
              </a:spcBef>
            </a:pPr>
            <a:r>
              <a:rPr lang="en-US" dirty="0"/>
              <a:t>It can be considered to be the “exterior </a:t>
            </a:r>
            <a:r>
              <a:rPr lang="en-US"/>
              <a:t>of the soul.”</a:t>
            </a:r>
            <a:endParaRPr dirty="0"/>
          </a:p>
        </p:txBody>
      </p:sp>
      <p:sp>
        <p:nvSpPr>
          <p:cNvPr id="4" name="Rectangle 3"/>
          <p:cNvSpPr/>
          <p:nvPr/>
        </p:nvSpPr>
        <p:spPr>
          <a:xfrm>
            <a:off x="146304" y="5864197"/>
            <a:ext cx="4572000" cy="830997"/>
          </a:xfrm>
          <a:prstGeom prst="rect">
            <a:avLst/>
          </a:prstGeom>
          <a:solidFill>
            <a:schemeClr val="bg1">
              <a:lumMod val="50000"/>
            </a:schemeClr>
          </a:solidFill>
        </p:spPr>
        <p:txBody>
          <a:bodyPr>
            <a:spAutoFit/>
          </a:bodyPr>
          <a:lstStyle/>
          <a:p>
            <a:r>
              <a:rPr lang="en-US" sz="1600" dirty="0">
                <a:hlinkClick r:id="rId3"/>
              </a:rPr>
              <a:t>http://www.aholyexperience.com/2014/09/dear-kids-why-wait-till-marriage-what-no-one-tells-you-what-i-wish-someone-had-told-me/</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xEl>
                                              <p:pRg st="1" end="1"/>
                                            </p:txEl>
                                          </p:spTgt>
                                        </p:tgtEl>
                                        <p:attrNameLst>
                                          <p:attrName>style.visibility</p:attrName>
                                        </p:attrNameLst>
                                      </p:cBhvr>
                                      <p:to>
                                        <p:strVal val="visible"/>
                                      </p:to>
                                    </p:set>
                                    <p:animEffect transition="in" filter="fade">
                                      <p:cBhvr>
                                        <p:cTn id="7" dur="2000"/>
                                        <p:tgtEl>
                                          <p:spTgt spid="133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4">
                                            <p:txEl>
                                              <p:pRg st="2" end="2"/>
                                            </p:txEl>
                                          </p:spTgt>
                                        </p:tgtEl>
                                        <p:attrNameLst>
                                          <p:attrName>style.visibility</p:attrName>
                                        </p:attrNameLst>
                                      </p:cBhvr>
                                      <p:to>
                                        <p:strVal val="visible"/>
                                      </p:to>
                                    </p:set>
                                    <p:animEffect transition="in" filter="fade">
                                      <p:cBhvr>
                                        <p:cTn id="12" dur="2000"/>
                                        <p:tgtEl>
                                          <p:spTgt spid="133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14">
                                            <p:txEl>
                                              <p:pRg st="3" end="3"/>
                                            </p:txEl>
                                          </p:spTgt>
                                        </p:tgtEl>
                                        <p:attrNameLst>
                                          <p:attrName>style.visibility</p:attrName>
                                        </p:attrNameLst>
                                      </p:cBhvr>
                                      <p:to>
                                        <p:strVal val="visible"/>
                                      </p:to>
                                    </p:set>
                                    <p:animEffect transition="in" filter="fade">
                                      <p:cBhvr>
                                        <p:cTn id="17" dur="2000"/>
                                        <p:tgtEl>
                                          <p:spTgt spid="133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14">
                                            <p:txEl>
                                              <p:pRg st="4" end="4"/>
                                            </p:txEl>
                                          </p:spTgt>
                                        </p:tgtEl>
                                        <p:attrNameLst>
                                          <p:attrName>style.visibility</p:attrName>
                                        </p:attrNameLst>
                                      </p:cBhvr>
                                      <p:to>
                                        <p:strVal val="visible"/>
                                      </p:to>
                                    </p:set>
                                    <p:animEffect transition="in" filter="fade">
                                      <p:cBhvr>
                                        <p:cTn id="22" dur="2000"/>
                                        <p:tgtEl>
                                          <p:spTgt spid="133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314">
                                            <p:txEl>
                                              <p:pRg st="5" end="5"/>
                                            </p:txEl>
                                          </p:spTgt>
                                        </p:tgtEl>
                                        <p:attrNameLst>
                                          <p:attrName>style.visibility</p:attrName>
                                        </p:attrNameLst>
                                      </p:cBhvr>
                                      <p:to>
                                        <p:strVal val="visible"/>
                                      </p:to>
                                    </p:set>
                                    <p:animEffect transition="in" filter="fade">
                                      <p:cBhvr>
                                        <p:cTn id="27" dur="2000"/>
                                        <p:tgtEl>
                                          <p:spTgt spid="133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314">
                                            <p:txEl>
                                              <p:pRg st="6" end="6"/>
                                            </p:txEl>
                                          </p:spTgt>
                                        </p:tgtEl>
                                        <p:attrNameLst>
                                          <p:attrName>style.visibility</p:attrName>
                                        </p:attrNameLst>
                                      </p:cBhvr>
                                      <p:to>
                                        <p:strVal val="visible"/>
                                      </p:to>
                                    </p:set>
                                    <p:animEffect transition="in" filter="fade">
                                      <p:cBhvr>
                                        <p:cTn id="32" dur="2000"/>
                                        <p:tgtEl>
                                          <p:spTgt spid="1331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38327"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a:solidFill>
                  <a:schemeClr val="accent1"/>
                </a:solidFill>
                <a:effectLst>
                  <a:outerShdw blurRad="38100" dist="38100" dir="2700000" algn="tl">
                    <a:srgbClr val="000000">
                      <a:alpha val="43137"/>
                    </a:srgbClr>
                  </a:outerShdw>
                </a:effectLst>
                <a:latin typeface="Blackadder ITC" pitchFamily="82" charset="0"/>
              </a:rPr>
              <a:t>Clinical Connection</a:t>
            </a:r>
          </a:p>
        </p:txBody>
      </p:sp>
      <p:sp>
        <p:nvSpPr>
          <p:cNvPr id="13" name="Title 2"/>
          <p:cNvSpPr txBox="1">
            <a:spLocks/>
          </p:cNvSpPr>
          <p:nvPr/>
        </p:nvSpPr>
        <p:spPr>
          <a:xfrm>
            <a:off x="191729" y="4277032"/>
            <a:ext cx="3583858" cy="2227006"/>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spc="-100" noProof="0" dirty="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There are not only factors beyond genes, researchers are finding multiple genes themselves are involved…</a:t>
            </a:r>
            <a:endParaRPr kumimoji="0" lang="en-US" sz="3200" b="0" i="0" u="none" strike="noStrike" kern="1200" cap="none" spc="-10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Male pattern baldness</a:t>
            </a:r>
            <a:endParaRPr kumimoji="0" lang="en-US" sz="4000" b="0" i="0" u="none" strike="noStrike" kern="1200" cap="none" spc="-10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10" name="Rounded Rectangular Callout 9"/>
          <p:cNvSpPr/>
          <p:nvPr/>
        </p:nvSpPr>
        <p:spPr>
          <a:xfrm>
            <a:off x="4085303" y="1135626"/>
            <a:ext cx="5058697" cy="3569109"/>
          </a:xfrm>
          <a:prstGeom prst="wedgeRoundRectCallout">
            <a:avLst>
              <a:gd name="adj1" fmla="val -1396"/>
              <a:gd name="adj2" fmla="val 78272"/>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solidFill>
                  <a:schemeClr val="tx1"/>
                </a:solidFill>
              </a:rPr>
              <a:t>Also known as </a:t>
            </a:r>
            <a:r>
              <a:rPr lang="en-US" b="1" dirty="0">
                <a:solidFill>
                  <a:schemeClr val="tx1"/>
                </a:solidFill>
              </a:rPr>
              <a:t>androgenic alopecia</a:t>
            </a:r>
            <a:r>
              <a:rPr lang="en-US" dirty="0">
                <a:solidFill>
                  <a:schemeClr val="tx1"/>
                </a:solidFill>
              </a:rPr>
              <a:t>, it affects male and females and leads to thinning and/or gradual hair loss due to the early dormancy of hair follicles…</a:t>
            </a:r>
          </a:p>
        </p:txBody>
      </p:sp>
      <p:pic>
        <p:nvPicPr>
          <p:cNvPr id="125954" name="Picture 2" descr="https://encrypted-tbn0.gstatic.com/images?q=tbn:ANd9GcTf3_GqKmNNMdIU1F4U69okeRjK4LEIHgmYzWqyIDUVpxrqfj2eeQ"/>
          <p:cNvPicPr>
            <a:picLocks noChangeAspect="1" noChangeArrowheads="1"/>
          </p:cNvPicPr>
          <p:nvPr/>
        </p:nvPicPr>
        <p:blipFill>
          <a:blip r:embed="rId3" cstate="print"/>
          <a:srcRect/>
          <a:stretch>
            <a:fillRect/>
          </a:stretch>
        </p:blipFill>
        <p:spPr bwMode="auto">
          <a:xfrm>
            <a:off x="258815" y="1456732"/>
            <a:ext cx="3531521" cy="2399716"/>
          </a:xfrm>
          <a:prstGeom prst="rect">
            <a:avLst/>
          </a:prstGeom>
          <a:ln>
            <a:noFill/>
          </a:ln>
          <a:effectLst>
            <a:outerShdw blurRad="292100" dist="139700" dir="2700000" algn="tl" rotWithShape="0">
              <a:srgbClr val="333333">
                <a:alpha val="65000"/>
              </a:srgbClr>
            </a:outerShdw>
          </a:effectLst>
        </p:spPr>
      </p:pic>
      <p:pic>
        <p:nvPicPr>
          <p:cNvPr id="125956" name="Picture 4" descr="http://www.baumanmedical.com/Portals/0/Norwood1.jpg"/>
          <p:cNvPicPr>
            <a:picLocks noChangeAspect="1" noChangeArrowheads="1"/>
          </p:cNvPicPr>
          <p:nvPr/>
        </p:nvPicPr>
        <p:blipFill>
          <a:blip r:embed="rId4" cstate="print"/>
          <a:srcRect/>
          <a:stretch>
            <a:fillRect/>
          </a:stretch>
        </p:blipFill>
        <p:spPr bwMode="auto">
          <a:xfrm>
            <a:off x="4550595" y="5005285"/>
            <a:ext cx="4048125" cy="15240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25954"/>
                                        </p:tgtEl>
                                        <p:attrNameLst>
                                          <p:attrName>style.visibility</p:attrName>
                                        </p:attrNameLst>
                                      </p:cBhvr>
                                      <p:to>
                                        <p:strVal val="visible"/>
                                      </p:to>
                                    </p:set>
                                    <p:animEffect transition="in" filter="fade">
                                      <p:cBhvr>
                                        <p:cTn id="15" dur="2000"/>
                                        <p:tgtEl>
                                          <p:spTgt spid="12595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5956"/>
                                        </p:tgtEl>
                                        <p:attrNameLst>
                                          <p:attrName>style.visibility</p:attrName>
                                        </p:attrNameLst>
                                      </p:cBhvr>
                                      <p:to>
                                        <p:strVal val="visible"/>
                                      </p:to>
                                    </p:set>
                                    <p:animEffect transition="in" filter="fade">
                                      <p:cBhvr>
                                        <p:cTn id="25" dur="2000"/>
                                        <p:tgtEl>
                                          <p:spTgt spid="125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descr="pap13_fig_05_04a_ul.jpg"/>
          <p:cNvPicPr>
            <a:picLocks noChangeAspect="1"/>
          </p:cNvPicPr>
          <p:nvPr/>
        </p:nvPicPr>
        <p:blipFill>
          <a:blip r:embed="rId3" cstate="print"/>
          <a:srcRect l="33020" r="23158" b="3162"/>
          <a:stretch>
            <a:fillRect/>
          </a:stretch>
        </p:blipFill>
        <p:spPr bwMode="auto">
          <a:xfrm>
            <a:off x="6623050" y="2652713"/>
            <a:ext cx="2170113" cy="3879850"/>
          </a:xfrm>
          <a:prstGeom prst="rect">
            <a:avLst/>
          </a:prstGeom>
          <a:noFill/>
          <a:ln w="9525">
            <a:noFill/>
            <a:miter lim="800000"/>
            <a:headEnd/>
            <a:tailEnd/>
          </a:ln>
        </p:spPr>
      </p:pic>
      <p:sp>
        <p:nvSpPr>
          <p:cNvPr id="69634" name="Rectangle 3"/>
          <p:cNvSpPr>
            <a:spLocks noGrp="1" noChangeArrowheads="1"/>
          </p:cNvSpPr>
          <p:nvPr>
            <p:ph type="body" idx="1"/>
          </p:nvPr>
        </p:nvSpPr>
        <p:spPr>
          <a:xfrm>
            <a:off x="381000" y="877888"/>
            <a:ext cx="8583613" cy="5918200"/>
          </a:xfrm>
        </p:spPr>
        <p:txBody>
          <a:bodyPr/>
          <a:lstStyle/>
          <a:p>
            <a:pPr>
              <a:spcBef>
                <a:spcPct val="0"/>
              </a:spcBef>
            </a:pPr>
            <a:r>
              <a:rPr dirty="0"/>
              <a:t>Recall from Chapter 4 that glands are epithelial cells that secrete a substance.</a:t>
            </a:r>
          </a:p>
          <a:p>
            <a:pPr>
              <a:spcBef>
                <a:spcPct val="0"/>
              </a:spcBef>
            </a:pPr>
            <a:r>
              <a:rPr b="1" dirty="0">
                <a:solidFill>
                  <a:srgbClr val="00B400"/>
                </a:solidFill>
              </a:rPr>
              <a:t>Sebaceous (oil) glands </a:t>
            </a:r>
            <a:r>
              <a:rPr dirty="0"/>
              <a:t>are connected to hair follicles.</a:t>
            </a:r>
          </a:p>
          <a:p>
            <a:pPr lvl="1">
              <a:spcBef>
                <a:spcPct val="0"/>
              </a:spcBef>
            </a:pPr>
            <a:r>
              <a:rPr dirty="0"/>
              <a:t> They secrete an oily substance called </a:t>
            </a:r>
          </a:p>
          <a:p>
            <a:pPr lvl="1">
              <a:spcBef>
                <a:spcPct val="0"/>
              </a:spcBef>
              <a:buFont typeface="Wingdings" pitchFamily="2" charset="2"/>
              <a:buNone/>
            </a:pPr>
            <a:r>
              <a:rPr b="1" i="1" dirty="0"/>
              <a:t>	sebum  </a:t>
            </a:r>
            <a:r>
              <a:rPr dirty="0"/>
              <a:t>which does 2 important things:</a:t>
            </a:r>
          </a:p>
          <a:p>
            <a:pPr lvl="2">
              <a:spcBef>
                <a:spcPct val="0"/>
              </a:spcBef>
              <a:buFont typeface="Arial" charset="0"/>
              <a:buChar char="•"/>
            </a:pPr>
            <a:r>
              <a:rPr sz="2400" dirty="0"/>
              <a:t>Prevents dehydration of hair </a:t>
            </a:r>
          </a:p>
          <a:p>
            <a:pPr lvl="2">
              <a:spcBef>
                <a:spcPct val="0"/>
              </a:spcBef>
              <a:buFont typeface="Arial" charset="0"/>
              <a:buNone/>
            </a:pPr>
            <a:r>
              <a:rPr sz="2400" dirty="0"/>
              <a:t>	and skin</a:t>
            </a:r>
          </a:p>
          <a:p>
            <a:pPr lvl="2">
              <a:spcBef>
                <a:spcPct val="0"/>
              </a:spcBef>
              <a:buFont typeface="Arial" charset="0"/>
              <a:buChar char="•"/>
            </a:pPr>
            <a:r>
              <a:rPr dirty="0"/>
              <a:t>Inhibits growth of certain bacteria</a:t>
            </a:r>
          </a:p>
        </p:txBody>
      </p:sp>
      <p:sp>
        <p:nvSpPr>
          <p:cNvPr id="21508" name="Rectangle 2"/>
          <p:cNvSpPr>
            <a:spLocks noGrp="1" noChangeArrowheads="1"/>
          </p:cNvSpPr>
          <p:nvPr>
            <p:ph type="title"/>
          </p:nvPr>
        </p:nvSpPr>
        <p:spPr>
          <a:xfrm>
            <a:off x="0" y="163513"/>
            <a:ext cx="9144000" cy="990600"/>
          </a:xfrm>
        </p:spPr>
        <p:txBody>
          <a:bodyPr/>
          <a:lstStyle/>
          <a:p>
            <a:pPr fontAlgn="auto">
              <a:spcAft>
                <a:spcPts val="0"/>
              </a:spcAft>
              <a:defRPr/>
            </a:pPr>
            <a:r>
              <a:t>Skin Glands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26984" name="Picture 8" descr="http://1.bp.blogspot.com/-TSsIyKaNK9g/UZw1obj4YhI/AAAAAAAAB8E/V8duyHy9oCg/s400/face_washing__2_.jpg"/>
          <p:cNvPicPr>
            <a:picLocks noChangeAspect="1" noChangeArrowheads="1"/>
          </p:cNvPicPr>
          <p:nvPr/>
        </p:nvPicPr>
        <p:blipFill>
          <a:blip r:embed="rId2" cstate="print"/>
          <a:srcRect/>
          <a:stretch>
            <a:fillRect/>
          </a:stretch>
        </p:blipFill>
        <p:spPr bwMode="auto">
          <a:xfrm>
            <a:off x="303059" y="856533"/>
            <a:ext cx="3333750" cy="2838450"/>
          </a:xfrm>
          <a:prstGeom prst="rect">
            <a:avLst/>
          </a:prstGeom>
          <a:ln>
            <a:noFill/>
          </a:ln>
          <a:effectLst>
            <a:outerShdw blurRad="292100" dist="139700" dir="2700000" algn="tl" rotWithShape="0">
              <a:srgbClr val="333333">
                <a:alpha val="65000"/>
              </a:srgbClr>
            </a:outerShdw>
          </a:effectLst>
        </p:spPr>
      </p:pic>
      <p:pic>
        <p:nvPicPr>
          <p:cNvPr id="157698" name="Picture 2" descr="http://www.freakingnews.com/pictures/74000/The-Operation-Game-by-Rembrandt-74090.jpg"/>
          <p:cNvPicPr>
            <a:picLocks noChangeAspect="1" noChangeArrowheads="1"/>
          </p:cNvPicPr>
          <p:nvPr/>
        </p:nvPicPr>
        <p:blipFill>
          <a:blip r:embed="rId3" cstate="print"/>
          <a:srcRect b="7447"/>
          <a:stretch>
            <a:fillRect/>
          </a:stretch>
        </p:blipFill>
        <p:spPr bwMode="auto">
          <a:xfrm>
            <a:off x="3938327"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a:solidFill>
                  <a:schemeClr val="accent1"/>
                </a:solidFill>
                <a:effectLst>
                  <a:outerShdw blurRad="38100" dist="38100" dir="2700000" algn="tl">
                    <a:srgbClr val="000000">
                      <a:alpha val="43137"/>
                    </a:srgbClr>
                  </a:outerShdw>
                </a:effectLst>
                <a:latin typeface="Blackadder ITC" pitchFamily="82" charset="0"/>
              </a:rPr>
              <a:t>Clinical Connection</a:t>
            </a:r>
          </a:p>
        </p:txBody>
      </p:sp>
      <p:sp>
        <p:nvSpPr>
          <p:cNvPr id="13" name="Title 2"/>
          <p:cNvSpPr txBox="1">
            <a:spLocks/>
          </p:cNvSpPr>
          <p:nvPr/>
        </p:nvSpPr>
        <p:spPr>
          <a:xfrm>
            <a:off x="103241" y="4439264"/>
            <a:ext cx="3731342" cy="2227006"/>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spc="-100" dirty="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Washing the face with a gentle cleanser is a great way to reduce acne..however medication is sometimes necessary</a:t>
            </a:r>
            <a:r>
              <a:rPr lang="en-US" sz="3200" spc="-100" noProof="0" dirty="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a:t>
            </a:r>
            <a:endParaRPr kumimoji="0" lang="en-US" sz="3200" b="0" i="0" u="none" strike="noStrike" kern="1200" cap="none" spc="-10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Acne</a:t>
            </a:r>
            <a:endParaRPr kumimoji="0" lang="en-US" sz="4000" b="0" i="0" u="none" strike="noStrike" kern="1200" cap="none" spc="-10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10" name="Rounded Rectangular Callout 9"/>
          <p:cNvSpPr/>
          <p:nvPr/>
        </p:nvSpPr>
        <p:spPr>
          <a:xfrm>
            <a:off x="4085303" y="1135626"/>
            <a:ext cx="5058697" cy="3569109"/>
          </a:xfrm>
          <a:prstGeom prst="wedgeRoundRectCallout">
            <a:avLst>
              <a:gd name="adj1" fmla="val -1396"/>
              <a:gd name="adj2" fmla="val 78272"/>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solidFill>
                  <a:schemeClr val="tx1"/>
                </a:solidFill>
              </a:rPr>
              <a:t>Acne occurs when sebaceous glands get clogged with oil and dead skin cells.  Bacteria take up lodging in the lipid-rich sebum and infections may result…</a:t>
            </a:r>
          </a:p>
        </p:txBody>
      </p:sp>
      <p:pic>
        <p:nvPicPr>
          <p:cNvPr id="126980" name="Picture 4" descr="http://texasdermatology.com/wp-content/themes/blessing/admin/extensions/timthumb.php?src=http%3A%2F%2Ftexasdermatology.com%2Fwp-content%2Fuploads%2F2013%2F09%2F633983807648084646.jpg&amp;w=450&amp;h=300&amp;a=t"/>
          <p:cNvPicPr>
            <a:picLocks noChangeAspect="1" noChangeArrowheads="1"/>
          </p:cNvPicPr>
          <p:nvPr/>
        </p:nvPicPr>
        <p:blipFill>
          <a:blip r:embed="rId4" cstate="print"/>
          <a:srcRect/>
          <a:stretch>
            <a:fillRect/>
          </a:stretch>
        </p:blipFill>
        <p:spPr bwMode="auto">
          <a:xfrm>
            <a:off x="338106" y="853440"/>
            <a:ext cx="3517490" cy="2344993"/>
          </a:xfrm>
          <a:prstGeom prst="rect">
            <a:avLst/>
          </a:prstGeom>
          <a:ln>
            <a:noFill/>
          </a:ln>
          <a:effectLst>
            <a:outerShdw blurRad="292100" dist="139700" dir="2700000" algn="tl" rotWithShape="0">
              <a:srgbClr val="333333">
                <a:alpha val="65000"/>
              </a:srgbClr>
            </a:outerShdw>
          </a:effectLst>
        </p:spPr>
      </p:pic>
      <p:pic>
        <p:nvPicPr>
          <p:cNvPr id="126986" name="Picture 10" descr="http://firstworldfacts.com/wp-content/uploads/2013/10/Miley-Cyrus-800x1090.jpeg"/>
          <p:cNvPicPr>
            <a:picLocks noChangeAspect="1" noChangeArrowheads="1"/>
          </p:cNvPicPr>
          <p:nvPr/>
        </p:nvPicPr>
        <p:blipFill>
          <a:blip r:embed="rId5" cstate="print"/>
          <a:srcRect/>
          <a:stretch>
            <a:fillRect/>
          </a:stretch>
        </p:blipFill>
        <p:spPr bwMode="auto">
          <a:xfrm>
            <a:off x="853440" y="796237"/>
            <a:ext cx="2546350" cy="3469480"/>
          </a:xfrm>
          <a:prstGeom prst="rect">
            <a:avLst/>
          </a:prstGeom>
          <a:ln>
            <a:noFill/>
          </a:ln>
          <a:effectLst>
            <a:outerShdw blurRad="292100" dist="139700" dir="2700000" algn="tl" rotWithShape="0">
              <a:srgbClr val="333333">
                <a:alpha val="65000"/>
              </a:srgbClr>
            </a:outerShdw>
          </a:effectLst>
        </p:spPr>
      </p:pic>
      <p:pic>
        <p:nvPicPr>
          <p:cNvPr id="126978" name="Picture 2" descr="cystic acne"/>
          <p:cNvPicPr>
            <a:picLocks noChangeAspect="1" noChangeArrowheads="1"/>
          </p:cNvPicPr>
          <p:nvPr/>
        </p:nvPicPr>
        <p:blipFill>
          <a:blip r:embed="rId6" cstate="print"/>
          <a:srcRect/>
          <a:stretch>
            <a:fillRect/>
          </a:stretch>
        </p:blipFill>
        <p:spPr bwMode="auto">
          <a:xfrm>
            <a:off x="191725" y="2134829"/>
            <a:ext cx="3601203" cy="2112706"/>
          </a:xfrm>
          <a:prstGeom prst="rect">
            <a:avLst/>
          </a:prstGeom>
          <a:noFill/>
        </p:spPr>
      </p:pic>
      <p:pic>
        <p:nvPicPr>
          <p:cNvPr id="126982" name="Picture 6" descr="http://assets.nydailynews.com/polopoly_fs/1.1398971.1373904373%21/img/httpImage/image.jpg_gen/derivatives/landscape_635/521335552.jpg"/>
          <p:cNvPicPr>
            <a:picLocks noChangeAspect="1" noChangeArrowheads="1"/>
          </p:cNvPicPr>
          <p:nvPr/>
        </p:nvPicPr>
        <p:blipFill>
          <a:blip r:embed="rId7" cstate="print"/>
          <a:srcRect/>
          <a:stretch>
            <a:fillRect/>
          </a:stretch>
        </p:blipFill>
        <p:spPr bwMode="auto">
          <a:xfrm>
            <a:off x="152400" y="927571"/>
            <a:ext cx="3723248" cy="266783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26984"/>
                                        </p:tgtEl>
                                        <p:attrNameLst>
                                          <p:attrName>style.visibility</p:attrName>
                                        </p:attrNameLst>
                                      </p:cBhvr>
                                      <p:to>
                                        <p:strVal val="visible"/>
                                      </p:to>
                                    </p:set>
                                    <p:animEffect transition="in" filter="fade">
                                      <p:cBhvr>
                                        <p:cTn id="20" dur="2000"/>
                                        <p:tgtEl>
                                          <p:spTgt spid="12698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6980"/>
                                        </p:tgtEl>
                                        <p:attrNameLst>
                                          <p:attrName>style.visibility</p:attrName>
                                        </p:attrNameLst>
                                      </p:cBhvr>
                                      <p:to>
                                        <p:strVal val="visible"/>
                                      </p:to>
                                    </p:set>
                                    <p:animEffect transition="in" filter="fade">
                                      <p:cBhvr>
                                        <p:cTn id="25" dur="2000"/>
                                        <p:tgtEl>
                                          <p:spTgt spid="12698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6986"/>
                                        </p:tgtEl>
                                        <p:attrNameLst>
                                          <p:attrName>style.visibility</p:attrName>
                                        </p:attrNameLst>
                                      </p:cBhvr>
                                      <p:to>
                                        <p:strVal val="visible"/>
                                      </p:to>
                                    </p:set>
                                    <p:animEffect transition="in" filter="fade">
                                      <p:cBhvr>
                                        <p:cTn id="30" dur="2000"/>
                                        <p:tgtEl>
                                          <p:spTgt spid="12698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6978"/>
                                        </p:tgtEl>
                                        <p:attrNameLst>
                                          <p:attrName>style.visibility</p:attrName>
                                        </p:attrNameLst>
                                      </p:cBhvr>
                                      <p:to>
                                        <p:strVal val="visible"/>
                                      </p:to>
                                    </p:set>
                                    <p:animEffect transition="in" filter="fade">
                                      <p:cBhvr>
                                        <p:cTn id="35" dur="2000"/>
                                        <p:tgtEl>
                                          <p:spTgt spid="12697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6982"/>
                                        </p:tgtEl>
                                        <p:attrNameLst>
                                          <p:attrName>style.visibility</p:attrName>
                                        </p:attrNameLst>
                                      </p:cBhvr>
                                      <p:to>
                                        <p:strVal val="visible"/>
                                      </p:to>
                                    </p:set>
                                    <p:animEffect transition="in" filter="fade">
                                      <p:cBhvr>
                                        <p:cTn id="40" dur="2000"/>
                                        <p:tgtEl>
                                          <p:spTgt spid="126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title"/>
          </p:nvPr>
        </p:nvSpPr>
        <p:spPr>
          <a:xfrm>
            <a:off x="0" y="163513"/>
            <a:ext cx="9144000" cy="990600"/>
          </a:xfrm>
        </p:spPr>
        <p:txBody>
          <a:bodyPr/>
          <a:lstStyle/>
          <a:p>
            <a:pPr fontAlgn="auto">
              <a:spcAft>
                <a:spcPts val="0"/>
              </a:spcAft>
              <a:defRPr/>
            </a:pPr>
            <a:r>
              <a:t>Skin Glands</a:t>
            </a:r>
          </a:p>
        </p:txBody>
      </p:sp>
      <p:sp>
        <p:nvSpPr>
          <p:cNvPr id="22533" name="Rectangle 3"/>
          <p:cNvSpPr>
            <a:spLocks noGrp="1" noChangeArrowheads="1"/>
          </p:cNvSpPr>
          <p:nvPr>
            <p:ph type="body" idx="1"/>
          </p:nvPr>
        </p:nvSpPr>
        <p:spPr>
          <a:xfrm>
            <a:off x="463550" y="903288"/>
            <a:ext cx="8451850" cy="5634037"/>
          </a:xfrm>
        </p:spPr>
        <p:txBody>
          <a:bodyPr>
            <a:normAutofit fontScale="92500" lnSpcReduction="10000"/>
          </a:bodyPr>
          <a:lstStyle/>
          <a:p>
            <a:pPr>
              <a:lnSpc>
                <a:spcPct val="155000"/>
              </a:lnSpc>
              <a:spcBef>
                <a:spcPct val="0"/>
              </a:spcBef>
            </a:pPr>
            <a:r>
              <a:rPr dirty="0"/>
              <a:t>In addition to oil glands, there are 2 types of skin sweat glands (also called </a:t>
            </a:r>
            <a:r>
              <a:rPr b="1" dirty="0" err="1">
                <a:solidFill>
                  <a:srgbClr val="00B400"/>
                </a:solidFill>
              </a:rPr>
              <a:t>sudoriferous</a:t>
            </a:r>
            <a:r>
              <a:rPr b="1" dirty="0">
                <a:solidFill>
                  <a:srgbClr val="00B400"/>
                </a:solidFill>
              </a:rPr>
              <a:t> glands</a:t>
            </a:r>
            <a:r>
              <a:rPr dirty="0"/>
              <a:t>). Both are simple, coiled tubular glands.</a:t>
            </a:r>
          </a:p>
          <a:p>
            <a:pPr lvl="1">
              <a:lnSpc>
                <a:spcPct val="155000"/>
              </a:lnSpc>
              <a:spcBef>
                <a:spcPct val="0"/>
              </a:spcBef>
            </a:pPr>
            <a:r>
              <a:rPr b="1" dirty="0" err="1">
                <a:solidFill>
                  <a:srgbClr val="FFC000"/>
                </a:solidFill>
                <a:effectLst>
                  <a:outerShdw blurRad="38100" dist="38100" dir="2700000" algn="tl">
                    <a:srgbClr val="000000">
                      <a:alpha val="43137"/>
                    </a:srgbClr>
                  </a:outerShdw>
                </a:effectLst>
              </a:rPr>
              <a:t>Eccrine</a:t>
            </a:r>
            <a:r>
              <a:rPr b="1" dirty="0">
                <a:solidFill>
                  <a:srgbClr val="00B400"/>
                </a:solidFill>
                <a:effectLst>
                  <a:outerShdw blurRad="38100" dist="38100" dir="2700000" algn="tl">
                    <a:srgbClr val="000000">
                      <a:alpha val="43137"/>
                    </a:srgbClr>
                  </a:outerShdw>
                </a:effectLst>
              </a:rPr>
              <a:t> </a:t>
            </a:r>
            <a:r>
              <a:rPr dirty="0">
                <a:solidFill>
                  <a:schemeClr val="tx1"/>
                </a:solidFill>
              </a:rPr>
              <a:t>sweat glands </a:t>
            </a:r>
            <a:r>
              <a:rPr dirty="0"/>
              <a:t>are the most numerous as they cover most of the body. They secrete a watery solution (600 ml per day) that helps to cool the body and eliminates small amounts of waste.</a:t>
            </a:r>
          </a:p>
          <a:p>
            <a:pPr lvl="1">
              <a:lnSpc>
                <a:spcPct val="155000"/>
              </a:lnSpc>
              <a:spcBef>
                <a:spcPct val="0"/>
              </a:spcBef>
            </a:pPr>
            <a:r>
              <a:rPr b="1" dirty="0" err="1">
                <a:solidFill>
                  <a:schemeClr val="accent5">
                    <a:lumMod val="50000"/>
                  </a:schemeClr>
                </a:solidFill>
              </a:rPr>
              <a:t>Apocrine</a:t>
            </a:r>
            <a:r>
              <a:rPr b="1" dirty="0">
                <a:solidFill>
                  <a:srgbClr val="00B400"/>
                </a:solidFill>
              </a:rPr>
              <a:t> </a:t>
            </a:r>
            <a:r>
              <a:rPr dirty="0">
                <a:solidFill>
                  <a:schemeClr val="tx1"/>
                </a:solidFill>
              </a:rPr>
              <a:t>sweat glands </a:t>
            </a:r>
            <a:r>
              <a:rPr dirty="0"/>
              <a:t>are located mainly in the skin of the </a:t>
            </a:r>
            <a:r>
              <a:rPr dirty="0" err="1"/>
              <a:t>axilla</a:t>
            </a:r>
            <a:r>
              <a:rPr dirty="0"/>
              <a:t>, groin, </a:t>
            </a:r>
            <a:r>
              <a:rPr dirty="0" err="1"/>
              <a:t>areolae</a:t>
            </a:r>
            <a:r>
              <a:rPr dirty="0"/>
              <a:t>, and bearded facial regions of adult males. They secrete a slightly viscous sweat.</a:t>
            </a:r>
          </a:p>
          <a:p>
            <a:pPr lvl="1">
              <a:lnSpc>
                <a:spcPct val="155000"/>
              </a:lnSpc>
              <a:spcBef>
                <a:spcPct val="0"/>
              </a:spcBef>
            </a:pPr>
            <a:endParaRPr dirty="0"/>
          </a:p>
          <a:p>
            <a:pPr>
              <a:lnSpc>
                <a:spcPct val="155000"/>
              </a:lnSpc>
              <a:spcBef>
                <a:spcPct val="0"/>
              </a:spcBef>
            </a:pPr>
            <a:endParaRPr dirty="0"/>
          </a:p>
        </p:txBody>
      </p:sp>
      <p:pic>
        <p:nvPicPr>
          <p:cNvPr id="39938" name="Picture 2" descr="http://www.miradry.com/wp-content/uploads/2013/07/sweat-gland-diagram.png"/>
          <p:cNvPicPr>
            <a:picLocks noChangeAspect="1" noChangeArrowheads="1"/>
          </p:cNvPicPr>
          <p:nvPr/>
        </p:nvPicPr>
        <p:blipFill>
          <a:blip r:embed="rId3" cstate="print"/>
          <a:srcRect/>
          <a:stretch>
            <a:fillRect/>
          </a:stretch>
        </p:blipFill>
        <p:spPr bwMode="auto">
          <a:xfrm>
            <a:off x="598660" y="151585"/>
            <a:ext cx="8088140" cy="24671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533">
                                            <p:txEl>
                                              <p:pRg st="1" end="1"/>
                                            </p:txEl>
                                          </p:spTgt>
                                        </p:tgtEl>
                                        <p:attrNameLst>
                                          <p:attrName>style.visibility</p:attrName>
                                        </p:attrNameLst>
                                      </p:cBhvr>
                                      <p:to>
                                        <p:strVal val="visible"/>
                                      </p:to>
                                    </p:set>
                                    <p:animEffect transition="in" filter="dissolve">
                                      <p:cBhvr>
                                        <p:cTn id="7" dur="500"/>
                                        <p:tgtEl>
                                          <p:spTgt spid="2253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533">
                                            <p:txEl>
                                              <p:pRg st="2" end="2"/>
                                            </p:txEl>
                                          </p:spTgt>
                                        </p:tgtEl>
                                        <p:attrNameLst>
                                          <p:attrName>style.visibility</p:attrName>
                                        </p:attrNameLst>
                                      </p:cBhvr>
                                      <p:to>
                                        <p:strVal val="visible"/>
                                      </p:to>
                                    </p:set>
                                    <p:animEffect transition="in" filter="dissolve">
                                      <p:cBhvr>
                                        <p:cTn id="12" dur="500"/>
                                        <p:tgtEl>
                                          <p:spTgt spid="2253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9938"/>
                                        </p:tgtEl>
                                        <p:attrNameLst>
                                          <p:attrName>style.visibility</p:attrName>
                                        </p:attrNameLst>
                                      </p:cBhvr>
                                      <p:to>
                                        <p:strVal val="visible"/>
                                      </p:to>
                                    </p:set>
                                    <p:animEffect transition="in" filter="dissolve">
                                      <p:cBhvr>
                                        <p:cTn id="17" dur="5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title"/>
          </p:nvPr>
        </p:nvSpPr>
        <p:spPr>
          <a:xfrm>
            <a:off x="0" y="163513"/>
            <a:ext cx="9144000" cy="990600"/>
          </a:xfrm>
        </p:spPr>
        <p:txBody>
          <a:bodyPr/>
          <a:lstStyle/>
          <a:p>
            <a:pPr fontAlgn="auto">
              <a:spcAft>
                <a:spcPts val="0"/>
              </a:spcAft>
              <a:defRPr/>
            </a:pPr>
            <a:r>
              <a:rPr dirty="0"/>
              <a:t>Skin Glands</a:t>
            </a:r>
          </a:p>
        </p:txBody>
      </p:sp>
      <p:sp>
        <p:nvSpPr>
          <p:cNvPr id="22533" name="Rectangle 3"/>
          <p:cNvSpPr>
            <a:spLocks noGrp="1" noChangeArrowheads="1"/>
          </p:cNvSpPr>
          <p:nvPr>
            <p:ph type="body" idx="1"/>
          </p:nvPr>
        </p:nvSpPr>
        <p:spPr>
          <a:xfrm>
            <a:off x="463550" y="903288"/>
            <a:ext cx="8451850" cy="5954712"/>
          </a:xfrm>
        </p:spPr>
        <p:txBody>
          <a:bodyPr rtlCol="0">
            <a:normAutofit fontScale="92500"/>
          </a:bodyPr>
          <a:lstStyle/>
          <a:p>
            <a:pPr fontAlgn="auto">
              <a:spcAft>
                <a:spcPts val="0"/>
              </a:spcAft>
              <a:defRPr/>
            </a:pPr>
            <a:r>
              <a:rPr b="1" dirty="0">
                <a:solidFill>
                  <a:srgbClr val="00B400"/>
                </a:solidFill>
              </a:rPr>
              <a:t>Eccrine </a:t>
            </a:r>
            <a:r>
              <a:rPr b="1" u="sng" dirty="0">
                <a:solidFill>
                  <a:srgbClr val="00B400"/>
                </a:solidFill>
              </a:rPr>
              <a:t>sweat</a:t>
            </a:r>
            <a:r>
              <a:rPr b="1" dirty="0">
                <a:solidFill>
                  <a:srgbClr val="00B400"/>
                </a:solidFill>
              </a:rPr>
              <a:t> glands </a:t>
            </a:r>
            <a:r>
              <a:rPr dirty="0">
                <a:solidFill>
                  <a:schemeClr val="tx1"/>
                </a:solidFill>
              </a:rPr>
              <a:t>found all over body and </a:t>
            </a:r>
            <a:r>
              <a:rPr dirty="0"/>
              <a:t>release sweat in response to heating (major role) or an emotional stress such as fear or embarrassment. This latter type of sweating is referred to as emotional sweating or a “cold sweat”.</a:t>
            </a:r>
          </a:p>
          <a:p>
            <a:pPr fontAlgn="auto">
              <a:spcAft>
                <a:spcPts val="0"/>
              </a:spcAft>
              <a:defRPr/>
            </a:pPr>
            <a:r>
              <a:rPr dirty="0"/>
              <a:t> The </a:t>
            </a:r>
            <a:r>
              <a:rPr dirty="0" err="1"/>
              <a:t>secretory</a:t>
            </a:r>
            <a:r>
              <a:rPr dirty="0"/>
              <a:t> portion of </a:t>
            </a:r>
            <a:r>
              <a:rPr b="1" dirty="0" err="1">
                <a:solidFill>
                  <a:srgbClr val="00B400"/>
                </a:solidFill>
              </a:rPr>
              <a:t>apocrine</a:t>
            </a:r>
            <a:r>
              <a:rPr b="1" dirty="0">
                <a:solidFill>
                  <a:srgbClr val="00B400"/>
                </a:solidFill>
              </a:rPr>
              <a:t> sweat  (odor) glands </a:t>
            </a:r>
            <a:r>
              <a:rPr dirty="0"/>
              <a:t>is located mostly in the subcutaneous layer, and the excretory duct opens into hair follicles, with sweat secreted during emotional stress and sexual excitement.</a:t>
            </a:r>
          </a:p>
          <a:p>
            <a:pPr lvl="1" fontAlgn="auto">
              <a:spcAft>
                <a:spcPts val="0"/>
              </a:spcAft>
              <a:defRPr/>
            </a:pPr>
            <a:r>
              <a:rPr dirty="0"/>
              <a:t>Much of body odor is due to </a:t>
            </a:r>
            <a:r>
              <a:rPr dirty="0" err="1"/>
              <a:t>apocrine</a:t>
            </a:r>
            <a:r>
              <a:rPr dirty="0"/>
              <a:t> sweat.</a:t>
            </a:r>
          </a:p>
          <a:p>
            <a:pPr fontAlgn="auto">
              <a:spcAft>
                <a:spcPts val="0"/>
              </a:spcAft>
              <a:defRPr/>
            </a:pPr>
            <a:endParaRPr dirty="0"/>
          </a:p>
        </p:txBody>
      </p:sp>
      <p:sp>
        <p:nvSpPr>
          <p:cNvPr id="4" name="Rounded Rectangular Callout 3"/>
          <p:cNvSpPr/>
          <p:nvPr/>
        </p:nvSpPr>
        <p:spPr>
          <a:xfrm>
            <a:off x="2406290" y="302547"/>
            <a:ext cx="6623410" cy="712531"/>
          </a:xfrm>
          <a:prstGeom prst="wedgeRoundRectCallout">
            <a:avLst>
              <a:gd name="adj1" fmla="val 2589"/>
              <a:gd name="adj2" fmla="val 410075"/>
              <a:gd name="adj3" fmla="val 16667"/>
            </a:avLst>
          </a:prstGeom>
          <a:solidFill>
            <a:srgbClr val="28727C">
              <a:alpha val="8666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Sweat is actually odorless when secreted…bacteria simply take up the task of stinking it up once they get involved…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533">
                                            <p:txEl>
                                              <p:pRg st="1" end="1"/>
                                            </p:txEl>
                                          </p:spTgt>
                                        </p:tgtEl>
                                        <p:attrNameLst>
                                          <p:attrName>style.visibility</p:attrName>
                                        </p:attrNameLst>
                                      </p:cBhvr>
                                      <p:to>
                                        <p:strVal val="visible"/>
                                      </p:to>
                                    </p:set>
                                    <p:animEffect transition="in" filter="dissolve">
                                      <p:cBhvr>
                                        <p:cTn id="7" dur="500"/>
                                        <p:tgtEl>
                                          <p:spTgt spid="2253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533">
                                            <p:txEl>
                                              <p:pRg st="2" end="2"/>
                                            </p:txEl>
                                          </p:spTgt>
                                        </p:tgtEl>
                                        <p:attrNameLst>
                                          <p:attrName>style.visibility</p:attrName>
                                        </p:attrNameLst>
                                      </p:cBhvr>
                                      <p:to>
                                        <p:strVal val="visible"/>
                                      </p:to>
                                    </p:set>
                                    <p:animEffect transition="in" filter="dissolve">
                                      <p:cBhvr>
                                        <p:cTn id="12" dur="500"/>
                                        <p:tgtEl>
                                          <p:spTgt spid="2253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noChangeArrowheads="1"/>
          </p:cNvSpPr>
          <p:nvPr>
            <p:ph type="title"/>
          </p:nvPr>
        </p:nvSpPr>
        <p:spPr>
          <a:xfrm>
            <a:off x="221226" y="0"/>
            <a:ext cx="9144000" cy="990600"/>
          </a:xfrm>
        </p:spPr>
        <p:txBody>
          <a:bodyPr/>
          <a:lstStyle/>
          <a:p>
            <a:pPr fontAlgn="auto">
              <a:spcAft>
                <a:spcPts val="0"/>
              </a:spcAft>
              <a:defRPr/>
            </a:pPr>
            <a:r>
              <a:t>Skin Glands</a:t>
            </a:r>
          </a:p>
        </p:txBody>
      </p:sp>
      <p:sp>
        <p:nvSpPr>
          <p:cNvPr id="75778" name="Rectangle 3"/>
          <p:cNvSpPr>
            <a:spLocks noGrp="1" noChangeArrowheads="1"/>
          </p:cNvSpPr>
          <p:nvPr>
            <p:ph type="body" idx="1"/>
          </p:nvPr>
        </p:nvSpPr>
        <p:spPr>
          <a:xfrm>
            <a:off x="0" y="903288"/>
            <a:ext cx="5966747" cy="5634037"/>
          </a:xfrm>
        </p:spPr>
        <p:txBody>
          <a:bodyPr/>
          <a:lstStyle/>
          <a:p>
            <a:pPr>
              <a:spcBef>
                <a:spcPct val="0"/>
              </a:spcBef>
            </a:pPr>
            <a:r>
              <a:rPr b="1" dirty="0" err="1">
                <a:solidFill>
                  <a:srgbClr val="00B400"/>
                </a:solidFill>
              </a:rPr>
              <a:t>Ceruminous</a:t>
            </a:r>
            <a:r>
              <a:rPr b="1" dirty="0">
                <a:solidFill>
                  <a:srgbClr val="00B400"/>
                </a:solidFill>
              </a:rPr>
              <a:t> glands </a:t>
            </a:r>
            <a:r>
              <a:rPr dirty="0"/>
              <a:t>are modified sweat glands located in the ear canal.</a:t>
            </a:r>
          </a:p>
          <a:p>
            <a:pPr lvl="1">
              <a:spcBef>
                <a:spcPct val="0"/>
              </a:spcBef>
            </a:pPr>
            <a:r>
              <a:rPr dirty="0"/>
              <a:t>Along with nearby sebaceous glands, they are involved in producing a waxy secretion called </a:t>
            </a:r>
            <a:r>
              <a:rPr dirty="0" err="1"/>
              <a:t>cerumen</a:t>
            </a:r>
            <a:r>
              <a:rPr dirty="0"/>
              <a:t> (earwax) which provides a sticky barrier that prevents entry of foreign bodies into the ear canal.</a:t>
            </a:r>
          </a:p>
        </p:txBody>
      </p:sp>
      <p:pic>
        <p:nvPicPr>
          <p:cNvPr id="35842" name="Picture 2" descr="http://news.bbcimg.co.uk/media/images/73591000/jpg/_73591449_earcanal.jpg"/>
          <p:cNvPicPr>
            <a:picLocks noChangeAspect="1" noChangeArrowheads="1"/>
          </p:cNvPicPr>
          <p:nvPr/>
        </p:nvPicPr>
        <p:blipFill>
          <a:blip r:embed="rId3" cstate="print"/>
          <a:srcRect/>
          <a:stretch>
            <a:fillRect/>
          </a:stretch>
        </p:blipFill>
        <p:spPr bwMode="auto">
          <a:xfrm>
            <a:off x="5419316" y="2986549"/>
            <a:ext cx="3296981" cy="1854552"/>
          </a:xfrm>
          <a:prstGeom prst="rect">
            <a:avLst/>
          </a:prstGeom>
          <a:ln>
            <a:noFill/>
          </a:ln>
          <a:effectLst>
            <a:outerShdw blurRad="292100" dist="139700" dir="2700000" algn="tl" rotWithShape="0">
              <a:srgbClr val="333333">
                <a:alpha val="65000"/>
              </a:srgbClr>
            </a:outerShdw>
          </a:effectLst>
        </p:spPr>
      </p:pic>
      <p:pic>
        <p:nvPicPr>
          <p:cNvPr id="35844" name="Picture 4" descr="http://www.homeremedyshop.com/wp-content/uploads/2013/11/Home-Remedies-for-Safe-Ear-Wax-Removal.jpg"/>
          <p:cNvPicPr>
            <a:picLocks noChangeAspect="1" noChangeArrowheads="1"/>
          </p:cNvPicPr>
          <p:nvPr/>
        </p:nvPicPr>
        <p:blipFill>
          <a:blip r:embed="rId4" cstate="print"/>
          <a:srcRect/>
          <a:stretch>
            <a:fillRect/>
          </a:stretch>
        </p:blipFill>
        <p:spPr bwMode="auto">
          <a:xfrm>
            <a:off x="6379395" y="1312607"/>
            <a:ext cx="2225459" cy="1251821"/>
          </a:xfrm>
          <a:prstGeom prst="rect">
            <a:avLst/>
          </a:prstGeom>
          <a:noFill/>
        </p:spPr>
      </p:pic>
      <p:sp>
        <p:nvSpPr>
          <p:cNvPr id="6" name="&quot;No&quot; Symbol 5"/>
          <p:cNvSpPr/>
          <p:nvPr/>
        </p:nvSpPr>
        <p:spPr>
          <a:xfrm rot="5400000">
            <a:off x="6245942" y="744794"/>
            <a:ext cx="2433484" cy="2448232"/>
          </a:xfrm>
          <a:prstGeom prst="noSmoking">
            <a:avLst>
              <a:gd name="adj" fmla="val 9718"/>
            </a:avLst>
          </a:prstGeom>
          <a:solidFill>
            <a:srgbClr val="C00000">
              <a:alpha val="58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5846" name="Picture 6" descr="http://www.skinsolutions.biz/ear-candling-in-miami-lakes.jpg"/>
          <p:cNvPicPr>
            <a:picLocks noChangeAspect="1" noChangeArrowheads="1"/>
          </p:cNvPicPr>
          <p:nvPr/>
        </p:nvPicPr>
        <p:blipFill>
          <a:blip r:embed="rId5" cstate="print"/>
          <a:srcRect/>
          <a:stretch>
            <a:fillRect/>
          </a:stretch>
        </p:blipFill>
        <p:spPr bwMode="auto">
          <a:xfrm>
            <a:off x="6113924" y="2698955"/>
            <a:ext cx="2533650" cy="3810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dissolve">
                                      <p:cBhvr>
                                        <p:cTn id="7" dur="500"/>
                                        <p:tgtEl>
                                          <p:spTgt spid="358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846"/>
                                        </p:tgtEl>
                                        <p:attrNameLst>
                                          <p:attrName>style.visibility</p:attrName>
                                        </p:attrNameLst>
                                      </p:cBhvr>
                                      <p:to>
                                        <p:strVal val="visible"/>
                                      </p:to>
                                    </p:set>
                                    <p:animEffect transition="in" filter="fade">
                                      <p:cBhvr>
                                        <p:cTn id="12" dur="20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38327"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a:solidFill>
                  <a:schemeClr val="accent1"/>
                </a:solidFill>
                <a:effectLst>
                  <a:outerShdw blurRad="38100" dist="38100" dir="2700000" algn="tl">
                    <a:srgbClr val="000000">
                      <a:alpha val="43137"/>
                    </a:srgbClr>
                  </a:outerShdw>
                </a:effectLst>
                <a:latin typeface="Blackadder ITC" pitchFamily="82" charset="0"/>
              </a:rPr>
              <a:t>Clinical Connection</a:t>
            </a:r>
          </a:p>
        </p:txBody>
      </p:sp>
      <p:sp>
        <p:nvSpPr>
          <p:cNvPr id="13" name="Title 2"/>
          <p:cNvSpPr txBox="1">
            <a:spLocks/>
          </p:cNvSpPr>
          <p:nvPr/>
        </p:nvSpPr>
        <p:spPr>
          <a:xfrm>
            <a:off x="103241" y="4439264"/>
            <a:ext cx="3731342" cy="2227006"/>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spc="-100" dirty="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Once impacted, a temporary loss of hearing occurs.</a:t>
            </a:r>
            <a:r>
              <a:rPr lang="en-US" sz="3200" spc="-100" noProof="0" dirty="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a:t>
            </a:r>
            <a:endParaRPr kumimoji="0" lang="en-US" sz="3200" b="0" i="0" u="none" strike="noStrike" kern="1200" cap="none" spc="-10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Impacted </a:t>
            </a:r>
            <a:r>
              <a:rPr lang="en-US" sz="4000" spc="-100" dirty="0" err="1">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Cerumen</a:t>
            </a:r>
            <a:endParaRPr kumimoji="0" lang="en-US" sz="4000" b="0" i="0" u="none" strike="noStrike" kern="1200" cap="none" spc="-10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10" name="Rounded Rectangular Callout 9"/>
          <p:cNvSpPr/>
          <p:nvPr/>
        </p:nvSpPr>
        <p:spPr>
          <a:xfrm>
            <a:off x="4085303" y="1135626"/>
            <a:ext cx="5058697" cy="1887793"/>
          </a:xfrm>
          <a:prstGeom prst="wedgeRoundRectCallout">
            <a:avLst>
              <a:gd name="adj1" fmla="val -521"/>
              <a:gd name="adj2" fmla="val 189210"/>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solidFill>
                  <a:schemeClr val="tx1"/>
                </a:solidFill>
              </a:rPr>
              <a:t>Over-active </a:t>
            </a:r>
            <a:r>
              <a:rPr lang="en-US" dirty="0" err="1">
                <a:solidFill>
                  <a:schemeClr val="tx1"/>
                </a:solidFill>
              </a:rPr>
              <a:t>cerumenous</a:t>
            </a:r>
            <a:r>
              <a:rPr lang="en-US" dirty="0">
                <a:solidFill>
                  <a:schemeClr val="tx1"/>
                </a:solidFill>
              </a:rPr>
              <a:t> glands can produce so much wax that they clog the auditory canal…</a:t>
            </a:r>
          </a:p>
        </p:txBody>
      </p:sp>
      <p:pic>
        <p:nvPicPr>
          <p:cNvPr id="128002" name="Picture 2" descr="https://encrypted-tbn0.gstatic.com/images?q=tbn:ANd9GcSJXVwrFRKc-fx-ZUbiRdZdfkK186waduh7dPqT1-1EaQlZHzrB"/>
          <p:cNvPicPr>
            <a:picLocks noChangeAspect="1" noChangeArrowheads="1"/>
          </p:cNvPicPr>
          <p:nvPr/>
        </p:nvPicPr>
        <p:blipFill>
          <a:blip r:embed="rId3" cstate="print"/>
          <a:srcRect/>
          <a:stretch>
            <a:fillRect/>
          </a:stretch>
        </p:blipFill>
        <p:spPr bwMode="auto">
          <a:xfrm>
            <a:off x="482720" y="2512808"/>
            <a:ext cx="3100934" cy="2324663"/>
          </a:xfrm>
          <a:prstGeom prst="rect">
            <a:avLst/>
          </a:prstGeom>
          <a:ln>
            <a:noFill/>
          </a:ln>
          <a:effectLst>
            <a:outerShdw blurRad="292100" dist="139700" dir="2700000" algn="tl" rotWithShape="0">
              <a:srgbClr val="333333">
                <a:alpha val="65000"/>
              </a:srgbClr>
            </a:outerShdw>
          </a:effectLst>
        </p:spPr>
      </p:pic>
      <p:pic>
        <p:nvPicPr>
          <p:cNvPr id="128004" name="Picture 4" descr="http://i1.ytimg.com/vi/JVktI_1N274/maxresdefault.jpg"/>
          <p:cNvPicPr>
            <a:picLocks noChangeAspect="1" noChangeArrowheads="1"/>
          </p:cNvPicPr>
          <p:nvPr/>
        </p:nvPicPr>
        <p:blipFill>
          <a:blip r:embed="rId4" cstate="print"/>
          <a:srcRect/>
          <a:stretch>
            <a:fillRect/>
          </a:stretch>
        </p:blipFill>
        <p:spPr bwMode="auto">
          <a:xfrm>
            <a:off x="132736" y="697989"/>
            <a:ext cx="3718539" cy="209083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8004"/>
                                        </p:tgtEl>
                                        <p:attrNameLst>
                                          <p:attrName>style.visibility</p:attrName>
                                        </p:attrNameLst>
                                      </p:cBhvr>
                                      <p:to>
                                        <p:strVal val="visible"/>
                                      </p:to>
                                    </p:set>
                                    <p:animEffect transition="in" filter="fade">
                                      <p:cBhvr>
                                        <p:cTn id="22" dur="2000"/>
                                        <p:tgtEl>
                                          <p:spTgt spid="12800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8002"/>
                                        </p:tgtEl>
                                        <p:attrNameLst>
                                          <p:attrName>style.visibility</p:attrName>
                                        </p:attrNameLst>
                                      </p:cBhvr>
                                      <p:to>
                                        <p:strVal val="visible"/>
                                      </p:to>
                                    </p:set>
                                    <p:animEffect transition="in" filter="fade">
                                      <p:cBhvr>
                                        <p:cTn id="27" dur="2000"/>
                                        <p:tgtEl>
                                          <p:spTgt spid="128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http://www.edugen.com:30121/apvl/resources/ch5/print/apmt1_05_06a_li.jpg"/>
          <p:cNvPicPr>
            <a:picLocks noChangeAspect="1" noChangeArrowheads="1"/>
          </p:cNvPicPr>
          <p:nvPr/>
        </p:nvPicPr>
        <p:blipFill>
          <a:blip r:embed="rId3" cstate="print"/>
          <a:srcRect r="4361" b="6393"/>
          <a:stretch>
            <a:fillRect/>
          </a:stretch>
        </p:blipFill>
        <p:spPr bwMode="auto">
          <a:xfrm>
            <a:off x="5534025" y="2363788"/>
            <a:ext cx="3381375" cy="3951287"/>
          </a:xfrm>
          <a:prstGeom prst="rect">
            <a:avLst/>
          </a:prstGeom>
          <a:noFill/>
          <a:ln w="9525">
            <a:noFill/>
            <a:miter lim="800000"/>
            <a:headEnd/>
            <a:tailEnd/>
          </a:ln>
        </p:spPr>
      </p:pic>
      <p:sp>
        <p:nvSpPr>
          <p:cNvPr id="24580" name="Rectangle 2"/>
          <p:cNvSpPr>
            <a:spLocks noGrp="1" noChangeArrowheads="1"/>
          </p:cNvSpPr>
          <p:nvPr>
            <p:ph type="title"/>
          </p:nvPr>
        </p:nvSpPr>
        <p:spPr>
          <a:xfrm>
            <a:off x="0" y="163513"/>
            <a:ext cx="9144000" cy="990600"/>
          </a:xfrm>
        </p:spPr>
        <p:txBody>
          <a:bodyPr/>
          <a:lstStyle/>
          <a:p>
            <a:pPr fontAlgn="auto">
              <a:spcAft>
                <a:spcPts val="0"/>
              </a:spcAft>
              <a:defRPr/>
            </a:pPr>
            <a:r>
              <a:t>Nails</a:t>
            </a:r>
          </a:p>
        </p:txBody>
      </p:sp>
      <p:sp>
        <p:nvSpPr>
          <p:cNvPr id="77827" name="Rectangle 3"/>
          <p:cNvSpPr>
            <a:spLocks noGrp="1" noChangeArrowheads="1"/>
          </p:cNvSpPr>
          <p:nvPr>
            <p:ph type="body" idx="1"/>
          </p:nvPr>
        </p:nvSpPr>
        <p:spPr>
          <a:xfrm>
            <a:off x="463550" y="903288"/>
            <a:ext cx="8147050" cy="5634037"/>
          </a:xfrm>
        </p:spPr>
        <p:txBody>
          <a:bodyPr>
            <a:normAutofit lnSpcReduction="10000"/>
          </a:bodyPr>
          <a:lstStyle/>
          <a:p>
            <a:pPr>
              <a:spcBef>
                <a:spcPct val="0"/>
              </a:spcBef>
            </a:pPr>
            <a:r>
              <a:rPr dirty="0"/>
              <a:t>Nails are composed of hard, keratinized epidermal cells located over the dorsal surfaces of the ends of fingers and toes.</a:t>
            </a:r>
          </a:p>
          <a:p>
            <a:pPr>
              <a:spcBef>
                <a:spcPct val="0"/>
              </a:spcBef>
            </a:pPr>
            <a:r>
              <a:rPr dirty="0"/>
              <a:t>Nail structures include:</a:t>
            </a:r>
          </a:p>
          <a:p>
            <a:pPr lvl="1">
              <a:spcBef>
                <a:spcPct val="0"/>
              </a:spcBef>
            </a:pPr>
            <a:r>
              <a:rPr b="1" dirty="0">
                <a:solidFill>
                  <a:schemeClr val="tx1"/>
                </a:solidFill>
              </a:rPr>
              <a:t>Free edge</a:t>
            </a:r>
          </a:p>
          <a:p>
            <a:pPr lvl="1">
              <a:spcBef>
                <a:spcPct val="0"/>
              </a:spcBef>
            </a:pPr>
            <a:r>
              <a:rPr dirty="0"/>
              <a:t>Transparent </a:t>
            </a:r>
            <a:r>
              <a:rPr b="1" dirty="0"/>
              <a:t>nail body </a:t>
            </a:r>
            <a:r>
              <a:rPr dirty="0"/>
              <a:t>(plate) </a:t>
            </a:r>
          </a:p>
          <a:p>
            <a:pPr lvl="1">
              <a:spcBef>
                <a:spcPct val="0"/>
              </a:spcBef>
              <a:buFont typeface="Wingdings" pitchFamily="2" charset="2"/>
              <a:buNone/>
            </a:pPr>
            <a:r>
              <a:rPr dirty="0"/>
              <a:t>	with a whitish </a:t>
            </a:r>
            <a:r>
              <a:rPr b="1" dirty="0" err="1"/>
              <a:t>lunula</a:t>
            </a:r>
            <a:r>
              <a:rPr dirty="0"/>
              <a:t> at its base</a:t>
            </a:r>
          </a:p>
          <a:p>
            <a:pPr lvl="1">
              <a:spcBef>
                <a:spcPct val="0"/>
              </a:spcBef>
            </a:pPr>
            <a:r>
              <a:rPr lang="en-US" b="1" dirty="0" err="1"/>
              <a:t>Eponychium</a:t>
            </a:r>
            <a:r>
              <a:rPr lang="en-US" b="1" dirty="0"/>
              <a:t> (cuticle)</a:t>
            </a:r>
            <a:endParaRPr b="1" dirty="0"/>
          </a:p>
          <a:p>
            <a:pPr lvl="1">
              <a:spcBef>
                <a:spcPct val="0"/>
              </a:spcBef>
            </a:pPr>
            <a:r>
              <a:rPr b="1" dirty="0"/>
              <a:t>Nail root </a:t>
            </a:r>
            <a:r>
              <a:rPr dirty="0"/>
              <a:t>embedded in a fold of skin</a:t>
            </a:r>
          </a:p>
          <a:p>
            <a:pPr>
              <a:spcBef>
                <a:spcPct val="0"/>
              </a:spcBef>
            </a:pPr>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title"/>
          </p:nvPr>
        </p:nvSpPr>
        <p:spPr/>
        <p:txBody>
          <a:bodyPr/>
          <a:lstStyle/>
          <a:p>
            <a:pPr fontAlgn="auto">
              <a:spcAft>
                <a:spcPts val="0"/>
              </a:spcAft>
              <a:defRPr/>
            </a:pPr>
            <a:r>
              <a:rPr dirty="0"/>
              <a:t>Nails: practicum practice</a:t>
            </a:r>
          </a:p>
        </p:txBody>
      </p:sp>
      <p:pic>
        <p:nvPicPr>
          <p:cNvPr id="79874" name="Picture 3" descr="pap13_fig_05_05b.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304800" y="1192213"/>
            <a:ext cx="8534400" cy="5291137"/>
          </a:xfrm>
          <a:prstGeom prst="rect">
            <a:avLst/>
          </a:prstGeom>
          <a:noFill/>
          <a:ln w="9525">
            <a:noFill/>
            <a:miter lim="800000"/>
            <a:headEnd/>
            <a:tailEnd/>
          </a:ln>
        </p:spPr>
      </p:pic>
      <p:sp>
        <p:nvSpPr>
          <p:cNvPr id="2" name="Rectangle 1"/>
          <p:cNvSpPr/>
          <p:nvPr/>
        </p:nvSpPr>
        <p:spPr>
          <a:xfrm>
            <a:off x="225042" y="961380"/>
            <a:ext cx="3756156" cy="461665"/>
          </a:xfrm>
          <a:prstGeom prst="rect">
            <a:avLst/>
          </a:prstGeom>
        </p:spPr>
        <p:txBody>
          <a:bodyPr wrap="none">
            <a:spAutoFit/>
          </a:bodyPr>
          <a:lstStyle/>
          <a:p>
            <a:r>
              <a:rPr lang="en-US" b="1" dirty="0">
                <a:hlinkClick r:id="rId4" tooltip="Integumentary System"/>
              </a:rPr>
              <a:t>Integumentary System</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5"/>
          <p:cNvSpPr>
            <a:spLocks noGrp="1" noChangeArrowheads="1"/>
          </p:cNvSpPr>
          <p:nvPr>
            <p:ph type="title"/>
          </p:nvPr>
        </p:nvSpPr>
        <p:spPr>
          <a:xfrm>
            <a:off x="0" y="0"/>
            <a:ext cx="9144000" cy="1330325"/>
          </a:xfrm>
        </p:spPr>
        <p:txBody>
          <a:bodyPr/>
          <a:lstStyle/>
          <a:p>
            <a:pPr fontAlgn="auto">
              <a:spcAft>
                <a:spcPts val="0"/>
              </a:spcAft>
              <a:defRPr/>
            </a:pPr>
            <a:r>
              <a:rPr sz="3800">
                <a:solidFill>
                  <a:srgbClr val="DE0000"/>
                </a:solidFill>
                <a:latin typeface="Bookman Old Style"/>
                <a:cs typeface="Bookman Old Style"/>
              </a:rPr>
              <a:t>Anatomy Overview:</a:t>
            </a:r>
            <a:br>
              <a:rPr sz="3800">
                <a:solidFill>
                  <a:srgbClr val="DE0000"/>
                </a:solidFill>
                <a:latin typeface="Bookman Old Style"/>
                <a:cs typeface="Bookman Old Style"/>
              </a:rPr>
            </a:br>
            <a:r>
              <a:rPr sz="3800" i="1">
                <a:solidFill>
                  <a:srgbClr val="DE0000"/>
                </a:solidFill>
                <a:latin typeface="Bookman Old Style"/>
                <a:cs typeface="Bookman Old Style"/>
              </a:rPr>
              <a:t>Interactive Animation</a:t>
            </a:r>
            <a:endParaRPr sz="3800">
              <a:solidFill>
                <a:srgbClr val="DE0000"/>
              </a:solidFill>
              <a:latin typeface="Bookman Old Style"/>
              <a:cs typeface="Bookman Old Style"/>
            </a:endParaRPr>
          </a:p>
        </p:txBody>
      </p:sp>
      <p:sp>
        <p:nvSpPr>
          <p:cNvPr id="81922" name="Content Placeholder 11"/>
          <p:cNvSpPr>
            <a:spLocks noGrp="1"/>
          </p:cNvSpPr>
          <p:nvPr>
            <p:ph idx="1"/>
          </p:nvPr>
        </p:nvSpPr>
        <p:spPr>
          <a:xfrm>
            <a:off x="304800" y="1282700"/>
            <a:ext cx="8534400" cy="1039813"/>
          </a:xfrm>
        </p:spPr>
        <p:txBody>
          <a:bodyPr/>
          <a:lstStyle/>
          <a:p>
            <a:pPr>
              <a:lnSpc>
                <a:spcPct val="135000"/>
              </a:lnSpc>
              <a:spcBef>
                <a:spcPct val="0"/>
              </a:spcBef>
            </a:pPr>
            <a:r>
              <a:rPr>
                <a:solidFill>
                  <a:srgbClr val="003300"/>
                </a:solidFill>
                <a:hlinkClick r:id="rId2"/>
              </a:rPr>
              <a:t>The Integument and Disease Resistance</a:t>
            </a:r>
            <a:endParaRPr/>
          </a:p>
        </p:txBody>
      </p:sp>
      <p:pic>
        <p:nvPicPr>
          <p:cNvPr id="81923" name="Picture 1"/>
          <p:cNvPicPr>
            <a:picLocks noChangeAspect="1" noChangeArrowheads="1"/>
          </p:cNvPicPr>
          <p:nvPr/>
        </p:nvPicPr>
        <p:blipFill>
          <a:blip r:embed="rId3" cstate="print"/>
          <a:srcRect/>
          <a:stretch>
            <a:fillRect/>
          </a:stretch>
        </p:blipFill>
        <p:spPr bwMode="auto">
          <a:xfrm>
            <a:off x="1371600" y="2101850"/>
            <a:ext cx="6400800" cy="3798888"/>
          </a:xfrm>
          <a:prstGeom prst="rect">
            <a:avLst/>
          </a:prstGeom>
          <a:noFill/>
          <a:ln w="9525">
            <a:noFill/>
            <a:miter lim="800000"/>
            <a:headEnd/>
            <a:tailEnd/>
          </a:ln>
        </p:spPr>
      </p:pic>
      <p:sp>
        <p:nvSpPr>
          <p:cNvPr id="81924" name="Text Box 4"/>
          <p:cNvSpPr txBox="1">
            <a:spLocks noChangeArrowheads="1"/>
          </p:cNvSpPr>
          <p:nvPr/>
        </p:nvSpPr>
        <p:spPr bwMode="auto">
          <a:xfrm>
            <a:off x="430213" y="5997575"/>
            <a:ext cx="8283575" cy="346075"/>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buSzPct val="55000"/>
              <a:buFont typeface="Wingdings" pitchFamily="2" charset="2"/>
              <a:buNone/>
            </a:pPr>
            <a:r>
              <a:rPr lang="en-US" sz="1800" b="1">
                <a:latin typeface="Bookman Old Style" pitchFamily="18" charset="0"/>
                <a:ea typeface="Bookman Old Style" pitchFamily="18" charset="0"/>
                <a:cs typeface="Bookman Old Style" pitchFamily="18" charset="0"/>
              </a:rPr>
              <a:t>You must be connected to the internet to run this animation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0" y="163513"/>
            <a:ext cx="9144000" cy="990600"/>
          </a:xfrm>
        </p:spPr>
        <p:txBody>
          <a:bodyPr/>
          <a:lstStyle/>
          <a:p>
            <a:pPr fontAlgn="auto">
              <a:spcAft>
                <a:spcPts val="0"/>
              </a:spcAft>
              <a:defRPr/>
            </a:pPr>
            <a:r>
              <a:t>Structures of the Skin</a:t>
            </a:r>
          </a:p>
        </p:txBody>
      </p:sp>
      <p:sp>
        <p:nvSpPr>
          <p:cNvPr id="6149" name="Rectangle 3"/>
          <p:cNvSpPr>
            <a:spLocks noGrp="1" noChangeArrowheads="1"/>
          </p:cNvSpPr>
          <p:nvPr>
            <p:ph type="body" idx="1"/>
          </p:nvPr>
        </p:nvSpPr>
        <p:spPr>
          <a:xfrm>
            <a:off x="533400" y="903288"/>
            <a:ext cx="8229600" cy="5802312"/>
          </a:xfrm>
        </p:spPr>
        <p:txBody>
          <a:bodyPr rtlCol="0">
            <a:normAutofit lnSpcReduction="10000"/>
          </a:bodyPr>
          <a:lstStyle/>
          <a:p>
            <a:pPr fontAlgn="auto">
              <a:spcAft>
                <a:spcPts val="0"/>
              </a:spcAft>
              <a:defRPr/>
            </a:pPr>
            <a:r>
              <a:rPr dirty="0"/>
              <a:t>The skin has 3 major layers:</a:t>
            </a:r>
          </a:p>
          <a:p>
            <a:pPr lvl="1" fontAlgn="auto">
              <a:spcAft>
                <a:spcPts val="0"/>
              </a:spcAft>
              <a:defRPr/>
            </a:pPr>
            <a:r>
              <a:rPr dirty="0"/>
              <a:t>The outer, thinner layer is called the </a:t>
            </a:r>
            <a:r>
              <a:rPr b="1" dirty="0">
                <a:solidFill>
                  <a:srgbClr val="00B400"/>
                </a:solidFill>
              </a:rPr>
              <a:t>epidermis </a:t>
            </a:r>
            <a:r>
              <a:rPr dirty="0"/>
              <a:t>and consists of epithelial tissue.</a:t>
            </a:r>
          </a:p>
          <a:p>
            <a:pPr lvl="1" fontAlgn="auto">
              <a:spcAft>
                <a:spcPts val="0"/>
              </a:spcAft>
              <a:defRPr/>
            </a:pPr>
            <a:r>
              <a:rPr dirty="0"/>
              <a:t>The inner, thicker layer is called the </a:t>
            </a:r>
            <a:r>
              <a:rPr b="1" dirty="0">
                <a:solidFill>
                  <a:srgbClr val="00B400"/>
                </a:solidFill>
              </a:rPr>
              <a:t>dermis </a:t>
            </a:r>
            <a:r>
              <a:rPr dirty="0"/>
              <a:t>and consists of C.T.</a:t>
            </a:r>
            <a:endParaRPr b="1" dirty="0">
              <a:solidFill>
                <a:srgbClr val="00B400"/>
              </a:solidFill>
            </a:endParaRPr>
          </a:p>
          <a:p>
            <a:pPr fontAlgn="auto">
              <a:spcAft>
                <a:spcPts val="0"/>
              </a:spcAft>
              <a:defRPr/>
            </a:pPr>
            <a:r>
              <a:rPr dirty="0"/>
              <a:t>The subcutaneous </a:t>
            </a:r>
            <a:r>
              <a:rPr b="1" dirty="0">
                <a:solidFill>
                  <a:srgbClr val="00B400"/>
                </a:solidFill>
              </a:rPr>
              <a:t>(</a:t>
            </a:r>
            <a:r>
              <a:rPr b="1" dirty="0" err="1">
                <a:solidFill>
                  <a:srgbClr val="00B400"/>
                </a:solidFill>
              </a:rPr>
              <a:t>subQ</a:t>
            </a:r>
            <a:r>
              <a:rPr b="1" dirty="0">
                <a:solidFill>
                  <a:srgbClr val="00B400"/>
                </a:solidFill>
              </a:rPr>
              <a:t>) </a:t>
            </a:r>
            <a:r>
              <a:rPr dirty="0"/>
              <a:t>layer (also called the </a:t>
            </a:r>
            <a:r>
              <a:rPr b="1" dirty="0"/>
              <a:t>hypodermis</a:t>
            </a:r>
            <a:r>
              <a:rPr dirty="0"/>
              <a:t>) is located underneath the dermis.</a:t>
            </a:r>
          </a:p>
          <a:p>
            <a:pPr lvl="1" fontAlgn="auto">
              <a:spcAft>
                <a:spcPts val="0"/>
              </a:spcAft>
              <a:defRPr/>
            </a:pPr>
            <a:r>
              <a:rPr dirty="0"/>
              <a:t>It is a loose areolar/adipose C.T. that attaches the skin to the underlying tissues and organs.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8100" y="1828800"/>
            <a:ext cx="4495800" cy="2209800"/>
          </a:xfrm>
        </p:spPr>
        <p:txBody>
          <a:bodyPr/>
          <a:lstStyle/>
          <a:p>
            <a:pPr fontAlgn="auto">
              <a:lnSpc>
                <a:spcPct val="135000"/>
              </a:lnSpc>
              <a:spcAft>
                <a:spcPts val="0"/>
              </a:spcAft>
              <a:defRPr/>
            </a:pPr>
            <a:r>
              <a:rPr lang="en-US" dirty="0">
                <a:latin typeface="+mj-lt"/>
              </a:rPr>
              <a:t>Maintaining </a:t>
            </a:r>
            <a:br>
              <a:rPr lang="en-US" dirty="0">
                <a:latin typeface="+mj-lt"/>
              </a:rPr>
            </a:br>
            <a:r>
              <a:rPr lang="en-US" dirty="0">
                <a:latin typeface="+mj-lt"/>
              </a:rPr>
              <a:t>Homeostasis</a:t>
            </a:r>
            <a:br>
              <a:rPr lang="en-US" dirty="0">
                <a:latin typeface="+mj-lt"/>
              </a:rPr>
            </a:br>
            <a:r>
              <a:rPr lang="en-US" sz="4000" dirty="0">
                <a:latin typeface="+mj-lt"/>
              </a:rPr>
              <a:t>(review)</a:t>
            </a:r>
            <a:endParaRPr lang="en-US" dirty="0">
              <a:latin typeface="+mj-lt"/>
            </a:endParaRPr>
          </a:p>
        </p:txBody>
      </p:sp>
      <p:sp>
        <p:nvSpPr>
          <p:cNvPr id="8" name="Subtitle 7"/>
          <p:cNvSpPr>
            <a:spLocks noGrp="1"/>
          </p:cNvSpPr>
          <p:nvPr>
            <p:ph type="subTitle" idx="1"/>
          </p:nvPr>
        </p:nvSpPr>
        <p:spPr>
          <a:xfrm>
            <a:off x="381000" y="5649913"/>
            <a:ext cx="8458200" cy="1066800"/>
          </a:xfrm>
        </p:spPr>
        <p:txBody>
          <a:bodyPr rtlCol="0"/>
          <a:lstStyle/>
          <a:p>
            <a:pPr algn="l" fontAlgn="auto">
              <a:lnSpc>
                <a:spcPct val="125000"/>
              </a:lnSpc>
              <a:spcBef>
                <a:spcPts val="0"/>
              </a:spcBef>
              <a:spcAft>
                <a:spcPts val="0"/>
              </a:spcAft>
              <a:buFont typeface="Arial"/>
              <a:buNone/>
              <a:defRPr/>
            </a:pPr>
            <a:r>
              <a:rPr lang="en-US" sz="2000" dirty="0">
                <a:latin typeface="+mn-lt"/>
              </a:rPr>
              <a:t>Skin damage sets in motion a sequence of events that repairs the skin to its normal (or near-normal) structure and function.</a:t>
            </a:r>
          </a:p>
          <a:p>
            <a:pPr fontAlgn="auto">
              <a:lnSpc>
                <a:spcPct val="125000"/>
              </a:lnSpc>
              <a:spcBef>
                <a:spcPts val="0"/>
              </a:spcBef>
              <a:spcAft>
                <a:spcPts val="0"/>
              </a:spcAft>
              <a:buFont typeface="Arial"/>
              <a:buNone/>
              <a:defRPr/>
            </a:pPr>
            <a:endParaRPr lang="en-US" sz="2000" dirty="0">
              <a:latin typeface="+mn-lt"/>
            </a:endParaRPr>
          </a:p>
        </p:txBody>
      </p:sp>
      <p:pic>
        <p:nvPicPr>
          <p:cNvPr id="82947" name="Picture 2" descr="C:\Users\Curtis Home\Pictures\5. Chapter 5\Graphics to send Chapter 5\vhb2_01_01_li.png"/>
          <p:cNvPicPr>
            <a:picLocks noChangeAspect="1" noChangeArrowheads="1"/>
          </p:cNvPicPr>
          <p:nvPr/>
        </p:nvPicPr>
        <p:blipFill>
          <a:blip r:embed="rId3" cstate="print"/>
          <a:srcRect/>
          <a:stretch>
            <a:fillRect/>
          </a:stretch>
        </p:blipFill>
        <p:spPr bwMode="auto">
          <a:xfrm>
            <a:off x="4495800" y="762000"/>
            <a:ext cx="4495800" cy="4754563"/>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title"/>
          </p:nvPr>
        </p:nvSpPr>
        <p:spPr>
          <a:xfrm>
            <a:off x="0" y="163513"/>
            <a:ext cx="9144000" cy="990600"/>
          </a:xfrm>
        </p:spPr>
        <p:txBody>
          <a:bodyPr/>
          <a:lstStyle/>
          <a:p>
            <a:pPr fontAlgn="auto">
              <a:spcAft>
                <a:spcPts val="0"/>
              </a:spcAft>
              <a:defRPr/>
            </a:pPr>
            <a:r>
              <a:t>Wound Healing</a:t>
            </a:r>
          </a:p>
        </p:txBody>
      </p:sp>
      <p:sp>
        <p:nvSpPr>
          <p:cNvPr id="4" name="Content Placeholder 3"/>
          <p:cNvSpPr>
            <a:spLocks noGrp="1"/>
          </p:cNvSpPr>
          <p:nvPr>
            <p:ph idx="1"/>
          </p:nvPr>
        </p:nvSpPr>
        <p:spPr>
          <a:xfrm>
            <a:off x="463550" y="903288"/>
            <a:ext cx="8451850" cy="5954712"/>
          </a:xfrm>
        </p:spPr>
        <p:txBody>
          <a:bodyPr rtlCol="0">
            <a:normAutofit/>
          </a:bodyPr>
          <a:lstStyle/>
          <a:p>
            <a:pPr fontAlgn="auto">
              <a:spcAft>
                <a:spcPts val="0"/>
              </a:spcAft>
              <a:defRPr/>
            </a:pPr>
            <a:r>
              <a:rPr dirty="0"/>
              <a:t>Two kinds of wound-healing processes can occur, depending on the depth of the injury.</a:t>
            </a:r>
          </a:p>
          <a:p>
            <a:pPr lvl="1" fontAlgn="auto">
              <a:spcAft>
                <a:spcPts val="0"/>
              </a:spcAft>
              <a:defRPr/>
            </a:pPr>
            <a:r>
              <a:rPr b="1" dirty="0">
                <a:solidFill>
                  <a:srgbClr val="00B400"/>
                </a:solidFill>
              </a:rPr>
              <a:t>Epidermal wound healing </a:t>
            </a:r>
            <a:r>
              <a:rPr dirty="0"/>
              <a:t>occurs following superficial wounds that affect </a:t>
            </a:r>
            <a:r>
              <a:rPr b="1" dirty="0"/>
              <a:t>only the epidermis (1 main)</a:t>
            </a:r>
            <a:r>
              <a:rPr dirty="0"/>
              <a:t>.</a:t>
            </a:r>
          </a:p>
          <a:p>
            <a:pPr lvl="2" fontAlgn="auto">
              <a:spcAft>
                <a:spcPts val="0"/>
              </a:spcAft>
              <a:defRPr/>
            </a:pPr>
            <a:r>
              <a:rPr dirty="0"/>
              <a:t>Return to normal function is the rule.</a:t>
            </a:r>
          </a:p>
          <a:p>
            <a:pPr lvl="1" fontAlgn="auto">
              <a:spcAft>
                <a:spcPts val="0"/>
              </a:spcAft>
              <a:defRPr/>
            </a:pPr>
            <a:r>
              <a:rPr b="1" dirty="0">
                <a:solidFill>
                  <a:srgbClr val="00B400"/>
                </a:solidFill>
              </a:rPr>
              <a:t>Deep wound healing </a:t>
            </a:r>
            <a:r>
              <a:rPr dirty="0"/>
              <a:t>occurs when an injury </a:t>
            </a:r>
            <a:r>
              <a:rPr b="1" dirty="0"/>
              <a:t>extends to the dermis and subcutaneous layer (3 main)</a:t>
            </a:r>
            <a:r>
              <a:rPr dirty="0"/>
              <a:t>.</a:t>
            </a:r>
          </a:p>
          <a:p>
            <a:pPr lvl="2" fontAlgn="auto">
              <a:spcAft>
                <a:spcPts val="0"/>
              </a:spcAft>
              <a:defRPr/>
            </a:pPr>
            <a:r>
              <a:rPr dirty="0"/>
              <a:t>Loss of some function and development of scar tissue is the rule.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20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20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0" y="163513"/>
            <a:ext cx="9144000" cy="990600"/>
          </a:xfrm>
        </p:spPr>
        <p:txBody>
          <a:bodyPr/>
          <a:lstStyle/>
          <a:p>
            <a:pPr fontAlgn="auto">
              <a:spcAft>
                <a:spcPts val="0"/>
              </a:spcAft>
              <a:defRPr/>
            </a:pPr>
            <a:r>
              <a:rPr dirty="0"/>
              <a:t>Epidermal Wound Healing</a:t>
            </a:r>
          </a:p>
        </p:txBody>
      </p:sp>
      <p:sp>
        <p:nvSpPr>
          <p:cNvPr id="87042" name="Content Placeholder 7"/>
          <p:cNvSpPr>
            <a:spLocks noGrp="1"/>
          </p:cNvSpPr>
          <p:nvPr>
            <p:ph idx="1"/>
          </p:nvPr>
        </p:nvSpPr>
        <p:spPr>
          <a:xfrm>
            <a:off x="381000" y="5630863"/>
            <a:ext cx="8451850" cy="990600"/>
          </a:xfrm>
        </p:spPr>
        <p:txBody>
          <a:bodyPr/>
          <a:lstStyle/>
          <a:p>
            <a:pPr marL="0" indent="0">
              <a:lnSpc>
                <a:spcPct val="125000"/>
              </a:lnSpc>
              <a:spcBef>
                <a:spcPct val="0"/>
              </a:spcBef>
              <a:buFont typeface="Wingdings" pitchFamily="2" charset="2"/>
              <a:buNone/>
            </a:pPr>
            <a:r>
              <a:rPr sz="2000"/>
              <a:t>We will observe similar attempts at </a:t>
            </a:r>
            <a:r>
              <a:rPr sz="2000" b="1">
                <a:solidFill>
                  <a:srgbClr val="00B400"/>
                </a:solidFill>
              </a:rPr>
              <a:t>homeostasis</a:t>
            </a:r>
            <a:r>
              <a:rPr sz="2000"/>
              <a:t> in all the organ systems we study for the remainder of the year.</a:t>
            </a:r>
          </a:p>
        </p:txBody>
      </p:sp>
      <p:pic>
        <p:nvPicPr>
          <p:cNvPr id="87043" name="Picture 9" descr="pap13_fig_05_06ab.jpg"/>
          <p:cNvPicPr>
            <a:picLocks noChangeAspect="1"/>
          </p:cNvPicPr>
          <p:nvPr/>
        </p:nvPicPr>
        <p:blipFill>
          <a:blip r:embed="rId3" cstate="print"/>
          <a:srcRect/>
          <a:stretch>
            <a:fillRect/>
          </a:stretch>
        </p:blipFill>
        <p:spPr bwMode="auto">
          <a:xfrm>
            <a:off x="304800" y="2008188"/>
            <a:ext cx="8534400" cy="2841625"/>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0" y="163513"/>
            <a:ext cx="9144000" cy="990600"/>
          </a:xfrm>
        </p:spPr>
        <p:txBody>
          <a:bodyPr/>
          <a:lstStyle/>
          <a:p>
            <a:pPr fontAlgn="auto">
              <a:spcAft>
                <a:spcPts val="0"/>
              </a:spcAft>
              <a:defRPr/>
            </a:pPr>
            <a:r>
              <a:rPr dirty="0"/>
              <a:t>Deep Wound Healing</a:t>
            </a:r>
          </a:p>
        </p:txBody>
      </p:sp>
      <p:sp>
        <p:nvSpPr>
          <p:cNvPr id="89090" name="Content Placeholder 7"/>
          <p:cNvSpPr>
            <a:spLocks noGrp="1"/>
          </p:cNvSpPr>
          <p:nvPr>
            <p:ph idx="1"/>
          </p:nvPr>
        </p:nvSpPr>
        <p:spPr>
          <a:xfrm>
            <a:off x="381000" y="5630863"/>
            <a:ext cx="8451850" cy="990600"/>
          </a:xfrm>
        </p:spPr>
        <p:txBody>
          <a:bodyPr/>
          <a:lstStyle/>
          <a:p>
            <a:pPr marL="0" indent="0">
              <a:lnSpc>
                <a:spcPct val="125000"/>
              </a:lnSpc>
              <a:spcBef>
                <a:spcPct val="0"/>
              </a:spcBef>
              <a:buFont typeface="Wingdings" pitchFamily="2" charset="2"/>
              <a:buNone/>
            </a:pPr>
            <a:r>
              <a:rPr sz="2000"/>
              <a:t>We will observe similar attempts at </a:t>
            </a:r>
            <a:r>
              <a:rPr sz="2000" b="1">
                <a:solidFill>
                  <a:srgbClr val="00B400"/>
                </a:solidFill>
              </a:rPr>
              <a:t>homeostasis</a:t>
            </a:r>
            <a:r>
              <a:rPr sz="2000"/>
              <a:t> in all the organ systems we study for the remainder of the year.</a:t>
            </a:r>
          </a:p>
        </p:txBody>
      </p:sp>
      <p:pic>
        <p:nvPicPr>
          <p:cNvPr id="89091" name="Picture 4" descr="pap13_fig_05_06cd.jpg"/>
          <p:cNvPicPr>
            <a:picLocks noChangeAspect="1"/>
          </p:cNvPicPr>
          <p:nvPr/>
        </p:nvPicPr>
        <p:blipFill>
          <a:blip r:embed="rId3" cstate="print"/>
          <a:srcRect/>
          <a:stretch>
            <a:fillRect/>
          </a:stretch>
        </p:blipFill>
        <p:spPr bwMode="auto">
          <a:xfrm>
            <a:off x="304800" y="1427163"/>
            <a:ext cx="8534400" cy="4003675"/>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title"/>
          </p:nvPr>
        </p:nvSpPr>
        <p:spPr>
          <a:xfrm>
            <a:off x="0" y="163513"/>
            <a:ext cx="9144000" cy="990600"/>
          </a:xfrm>
        </p:spPr>
        <p:txBody>
          <a:bodyPr/>
          <a:lstStyle/>
          <a:p>
            <a:pPr fontAlgn="auto">
              <a:spcAft>
                <a:spcPts val="0"/>
              </a:spcAft>
              <a:defRPr/>
            </a:pPr>
            <a:r>
              <a:t>Burns</a:t>
            </a:r>
          </a:p>
        </p:txBody>
      </p:sp>
      <p:sp>
        <p:nvSpPr>
          <p:cNvPr id="91138" name="Content Placeholder 3"/>
          <p:cNvSpPr>
            <a:spLocks noGrp="1"/>
          </p:cNvSpPr>
          <p:nvPr>
            <p:ph idx="1"/>
          </p:nvPr>
        </p:nvSpPr>
        <p:spPr>
          <a:xfrm>
            <a:off x="463550" y="903288"/>
            <a:ext cx="8451850" cy="5954712"/>
          </a:xfrm>
        </p:spPr>
        <p:txBody>
          <a:bodyPr/>
          <a:lstStyle/>
          <a:p>
            <a:pPr>
              <a:spcBef>
                <a:spcPct val="0"/>
              </a:spcBef>
            </a:pPr>
            <a:r>
              <a:rPr dirty="0"/>
              <a:t>A </a:t>
            </a:r>
            <a:r>
              <a:rPr b="1" dirty="0"/>
              <a:t>burn</a:t>
            </a:r>
            <a:r>
              <a:rPr dirty="0"/>
              <a:t> is tissue damage caused by excessive heat, electricity, radioactivity, or corrosive chemicals that denature (break down) the proteins in the skin cells.</a:t>
            </a:r>
          </a:p>
          <a:p>
            <a:pPr lvl="1">
              <a:spcBef>
                <a:spcPct val="0"/>
              </a:spcBef>
            </a:pPr>
            <a:r>
              <a:rPr dirty="0"/>
              <a:t>Burns destroy some of the skin's important contributions to homeostasis—protection against microbial invasion and desiccation, and thermoregulation.</a:t>
            </a:r>
          </a:p>
          <a:p>
            <a:pPr>
              <a:spcBef>
                <a:spcPct val="0"/>
              </a:spcBef>
            </a:pPr>
            <a:r>
              <a:rPr dirty="0"/>
              <a:t>Burns are graded according to their severity.</a:t>
            </a:r>
          </a:p>
          <a:p>
            <a:pPr>
              <a:spcBef>
                <a:spcPct val="0"/>
              </a:spcBef>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138">
                                            <p:txEl>
                                              <p:pRg st="1" end="1"/>
                                            </p:txEl>
                                          </p:spTgt>
                                        </p:tgtEl>
                                        <p:attrNameLst>
                                          <p:attrName>style.visibility</p:attrName>
                                        </p:attrNameLst>
                                      </p:cBhvr>
                                      <p:to>
                                        <p:strVal val="visible"/>
                                      </p:to>
                                    </p:set>
                                    <p:animEffect transition="in" filter="fade">
                                      <p:cBhvr>
                                        <p:cTn id="7" dur="2000"/>
                                        <p:tgtEl>
                                          <p:spTgt spid="9113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138">
                                            <p:txEl>
                                              <p:pRg st="2" end="2"/>
                                            </p:txEl>
                                          </p:spTgt>
                                        </p:tgtEl>
                                        <p:attrNameLst>
                                          <p:attrName>style.visibility</p:attrName>
                                        </p:attrNameLst>
                                      </p:cBhvr>
                                      <p:to>
                                        <p:strVal val="visible"/>
                                      </p:to>
                                    </p:set>
                                    <p:animEffect transition="in" filter="fade">
                                      <p:cBhvr>
                                        <p:cTn id="12" dur="2000"/>
                                        <p:tgtEl>
                                          <p:spTgt spid="911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title"/>
          </p:nvPr>
        </p:nvSpPr>
        <p:spPr>
          <a:xfrm>
            <a:off x="0" y="163513"/>
            <a:ext cx="9144000" cy="990600"/>
          </a:xfrm>
        </p:spPr>
        <p:txBody>
          <a:bodyPr/>
          <a:lstStyle/>
          <a:p>
            <a:pPr fontAlgn="auto">
              <a:spcAft>
                <a:spcPts val="0"/>
              </a:spcAft>
              <a:defRPr/>
            </a:pPr>
            <a:r>
              <a:t>Burns</a:t>
            </a:r>
          </a:p>
        </p:txBody>
      </p:sp>
      <p:sp>
        <p:nvSpPr>
          <p:cNvPr id="93186" name="Content Placeholder 3"/>
          <p:cNvSpPr>
            <a:spLocks noGrp="1"/>
          </p:cNvSpPr>
          <p:nvPr>
            <p:ph idx="1"/>
          </p:nvPr>
        </p:nvSpPr>
        <p:spPr>
          <a:xfrm>
            <a:off x="463550" y="903288"/>
            <a:ext cx="8451850" cy="5954712"/>
          </a:xfrm>
        </p:spPr>
        <p:txBody>
          <a:bodyPr/>
          <a:lstStyle/>
          <a:p>
            <a:pPr>
              <a:spcBef>
                <a:spcPct val="0"/>
              </a:spcBef>
            </a:pPr>
            <a:r>
              <a:t>A </a:t>
            </a:r>
            <a:r>
              <a:rPr b="1">
                <a:solidFill>
                  <a:srgbClr val="00B400"/>
                </a:solidFill>
              </a:rPr>
              <a:t>first-degree burn </a:t>
            </a:r>
            <a:r>
              <a:t>involves only the epidermis </a:t>
            </a:r>
          </a:p>
          <a:p>
            <a:pPr lvl="1">
              <a:spcBef>
                <a:spcPct val="0"/>
              </a:spcBef>
            </a:pPr>
            <a:r>
              <a:t>It is characterized by mild pain and erythema (redness) but no blisters and skin functions remain intact.</a:t>
            </a:r>
          </a:p>
        </p:txBody>
      </p:sp>
      <p:pic>
        <p:nvPicPr>
          <p:cNvPr id="93187" name="Picture 4" descr="pap13_fig_05_09a.jpg"/>
          <p:cNvPicPr>
            <a:picLocks noChangeAspect="1"/>
          </p:cNvPicPr>
          <p:nvPr/>
        </p:nvPicPr>
        <p:blipFill>
          <a:blip r:embed="rId3" cstate="print"/>
          <a:srcRect/>
          <a:stretch>
            <a:fillRect/>
          </a:stretch>
        </p:blipFill>
        <p:spPr bwMode="auto">
          <a:xfrm>
            <a:off x="1219200" y="3033713"/>
            <a:ext cx="6705600" cy="336550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title"/>
          </p:nvPr>
        </p:nvSpPr>
        <p:spPr>
          <a:xfrm>
            <a:off x="0" y="163513"/>
            <a:ext cx="9144000" cy="990600"/>
          </a:xfrm>
        </p:spPr>
        <p:txBody>
          <a:bodyPr/>
          <a:lstStyle/>
          <a:p>
            <a:pPr fontAlgn="auto">
              <a:spcAft>
                <a:spcPts val="0"/>
              </a:spcAft>
              <a:defRPr/>
            </a:pPr>
            <a:r>
              <a:t>Burns</a:t>
            </a:r>
          </a:p>
        </p:txBody>
      </p:sp>
      <p:sp>
        <p:nvSpPr>
          <p:cNvPr id="95234" name="Content Placeholder 3"/>
          <p:cNvSpPr>
            <a:spLocks noGrp="1"/>
          </p:cNvSpPr>
          <p:nvPr>
            <p:ph idx="1"/>
          </p:nvPr>
        </p:nvSpPr>
        <p:spPr>
          <a:xfrm>
            <a:off x="463550" y="903288"/>
            <a:ext cx="8451850" cy="5954712"/>
          </a:xfrm>
        </p:spPr>
        <p:txBody>
          <a:bodyPr/>
          <a:lstStyle/>
          <a:p>
            <a:pPr>
              <a:spcBef>
                <a:spcPct val="0"/>
              </a:spcBef>
            </a:pPr>
            <a:r>
              <a:rPr dirty="0"/>
              <a:t>A </a:t>
            </a:r>
            <a:r>
              <a:rPr b="1" dirty="0">
                <a:solidFill>
                  <a:srgbClr val="00B400"/>
                </a:solidFill>
              </a:rPr>
              <a:t>second-degree burn </a:t>
            </a:r>
            <a:r>
              <a:rPr dirty="0">
                <a:solidFill>
                  <a:schemeClr val="tx1"/>
                </a:solidFill>
              </a:rPr>
              <a:t>(partial-thickness) </a:t>
            </a:r>
            <a:r>
              <a:rPr dirty="0"/>
              <a:t>destroys the epidermis and part of the dermis - some skin functions are lost.</a:t>
            </a:r>
          </a:p>
          <a:p>
            <a:pPr lvl="1">
              <a:spcBef>
                <a:spcPct val="0"/>
              </a:spcBef>
            </a:pPr>
            <a:r>
              <a:rPr dirty="0"/>
              <a:t>Redness, blister formation, edema, and pain result.</a:t>
            </a:r>
          </a:p>
        </p:txBody>
      </p:sp>
      <p:pic>
        <p:nvPicPr>
          <p:cNvPr id="95235" name="Picture 4" descr="pap13_fig_05_09b.jpg"/>
          <p:cNvPicPr>
            <a:picLocks noChangeAspect="1"/>
          </p:cNvPicPr>
          <p:nvPr/>
        </p:nvPicPr>
        <p:blipFill>
          <a:blip r:embed="rId3" cstate="print"/>
          <a:srcRect/>
          <a:stretch>
            <a:fillRect/>
          </a:stretch>
        </p:blipFill>
        <p:spPr bwMode="auto">
          <a:xfrm>
            <a:off x="1219200" y="3081338"/>
            <a:ext cx="6705600" cy="3370262"/>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title"/>
          </p:nvPr>
        </p:nvSpPr>
        <p:spPr>
          <a:xfrm>
            <a:off x="0" y="163513"/>
            <a:ext cx="9144000" cy="990600"/>
          </a:xfrm>
        </p:spPr>
        <p:txBody>
          <a:bodyPr/>
          <a:lstStyle/>
          <a:p>
            <a:pPr fontAlgn="auto">
              <a:spcAft>
                <a:spcPts val="0"/>
              </a:spcAft>
              <a:defRPr/>
            </a:pPr>
            <a:r>
              <a:t>Burns</a:t>
            </a:r>
          </a:p>
        </p:txBody>
      </p:sp>
      <p:sp>
        <p:nvSpPr>
          <p:cNvPr id="97282" name="Content Placeholder 3"/>
          <p:cNvSpPr>
            <a:spLocks noGrp="1"/>
          </p:cNvSpPr>
          <p:nvPr>
            <p:ph idx="1"/>
          </p:nvPr>
        </p:nvSpPr>
        <p:spPr>
          <a:xfrm>
            <a:off x="463550" y="903288"/>
            <a:ext cx="8451850" cy="5954712"/>
          </a:xfrm>
        </p:spPr>
        <p:txBody>
          <a:bodyPr/>
          <a:lstStyle/>
          <a:p>
            <a:pPr>
              <a:spcBef>
                <a:spcPct val="0"/>
              </a:spcBef>
            </a:pPr>
            <a:r>
              <a:t>A </a:t>
            </a:r>
            <a:r>
              <a:rPr b="1">
                <a:solidFill>
                  <a:srgbClr val="00B400"/>
                </a:solidFill>
              </a:rPr>
              <a:t>third-degree burn </a:t>
            </a:r>
            <a:r>
              <a:t>is a full-thickness burn (destroys the epidermis, dermis, and subcutaneous layer).</a:t>
            </a:r>
          </a:p>
          <a:p>
            <a:pPr lvl="1">
              <a:spcBef>
                <a:spcPct val="0"/>
              </a:spcBef>
            </a:pPr>
            <a:r>
              <a:t>Most skin functions are lost, and the region is numb because sensory nerve endings have been destroyed.</a:t>
            </a:r>
          </a:p>
        </p:txBody>
      </p:sp>
      <p:pic>
        <p:nvPicPr>
          <p:cNvPr id="97283" name="Picture 4" descr="pap13_fig_05_09c.jpg"/>
          <p:cNvPicPr>
            <a:picLocks noChangeAspect="1"/>
          </p:cNvPicPr>
          <p:nvPr/>
        </p:nvPicPr>
        <p:blipFill>
          <a:blip r:embed="rId3" cstate="print"/>
          <a:srcRect/>
          <a:stretch>
            <a:fillRect/>
          </a:stretch>
        </p:blipFill>
        <p:spPr bwMode="auto">
          <a:xfrm>
            <a:off x="1320800" y="3582988"/>
            <a:ext cx="6502400" cy="2986087"/>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title"/>
          </p:nvPr>
        </p:nvSpPr>
        <p:spPr>
          <a:xfrm>
            <a:off x="0" y="163513"/>
            <a:ext cx="9144000" cy="990600"/>
          </a:xfrm>
        </p:spPr>
        <p:txBody>
          <a:bodyPr/>
          <a:lstStyle/>
          <a:p>
            <a:pPr fontAlgn="auto">
              <a:spcAft>
                <a:spcPts val="0"/>
              </a:spcAft>
              <a:defRPr/>
            </a:pPr>
            <a:r>
              <a:t>Burns</a:t>
            </a:r>
          </a:p>
        </p:txBody>
      </p:sp>
      <p:sp>
        <p:nvSpPr>
          <p:cNvPr id="99330" name="Content Placeholder 3"/>
          <p:cNvSpPr>
            <a:spLocks noGrp="1"/>
          </p:cNvSpPr>
          <p:nvPr>
            <p:ph idx="1"/>
          </p:nvPr>
        </p:nvSpPr>
        <p:spPr>
          <a:xfrm>
            <a:off x="463550" y="903288"/>
            <a:ext cx="7043379" cy="5954712"/>
          </a:xfrm>
        </p:spPr>
        <p:txBody>
          <a:bodyPr>
            <a:normAutofit fontScale="92500"/>
          </a:bodyPr>
          <a:lstStyle/>
          <a:p>
            <a:pPr>
              <a:spcBef>
                <a:spcPct val="0"/>
              </a:spcBef>
            </a:pPr>
            <a:r>
              <a:rPr dirty="0"/>
              <a:t>According to the American Burn Association's classification of burn injury, a </a:t>
            </a:r>
            <a:r>
              <a:rPr b="1" dirty="0"/>
              <a:t>major burn </a:t>
            </a:r>
            <a:r>
              <a:rPr dirty="0"/>
              <a:t>includes: </a:t>
            </a:r>
          </a:p>
          <a:p>
            <a:pPr lvl="1">
              <a:spcBef>
                <a:spcPct val="0"/>
              </a:spcBef>
            </a:pPr>
            <a:r>
              <a:rPr dirty="0"/>
              <a:t>3</a:t>
            </a:r>
            <a:r>
              <a:rPr b="1" baseline="50000" dirty="0"/>
              <a:t>o</a:t>
            </a:r>
            <a:r>
              <a:rPr dirty="0"/>
              <a:t> burns over </a:t>
            </a:r>
            <a:r>
              <a:rPr b="1" dirty="0"/>
              <a:t>10% </a:t>
            </a:r>
            <a:r>
              <a:rPr dirty="0"/>
              <a:t>of body surface area; or </a:t>
            </a:r>
          </a:p>
          <a:p>
            <a:pPr lvl="1">
              <a:spcBef>
                <a:spcPct val="0"/>
              </a:spcBef>
            </a:pPr>
            <a:r>
              <a:rPr dirty="0"/>
              <a:t>2</a:t>
            </a:r>
            <a:r>
              <a:rPr b="1" baseline="50000" dirty="0"/>
              <a:t>o</a:t>
            </a:r>
            <a:r>
              <a:rPr dirty="0"/>
              <a:t> burns over </a:t>
            </a:r>
            <a:r>
              <a:rPr b="1" dirty="0"/>
              <a:t>25%</a:t>
            </a:r>
            <a:r>
              <a:rPr dirty="0"/>
              <a:t> of body surface area; or </a:t>
            </a:r>
          </a:p>
          <a:p>
            <a:pPr lvl="1">
              <a:spcBef>
                <a:spcPct val="0"/>
              </a:spcBef>
            </a:pPr>
            <a:r>
              <a:rPr dirty="0"/>
              <a:t>Any 3</a:t>
            </a:r>
            <a:r>
              <a:rPr b="1" baseline="50000" dirty="0"/>
              <a:t>o</a:t>
            </a:r>
            <a:r>
              <a:rPr dirty="0"/>
              <a:t> burns on the face, hands, feet, or </a:t>
            </a:r>
            <a:r>
              <a:rPr i="1" dirty="0"/>
              <a:t>perineum</a:t>
            </a:r>
            <a:r>
              <a:rPr dirty="0"/>
              <a:t> (which includes the anal and </a:t>
            </a:r>
            <a:r>
              <a:rPr dirty="0" err="1"/>
              <a:t>urogenital</a:t>
            </a:r>
            <a:r>
              <a:rPr dirty="0"/>
              <a:t> regions)</a:t>
            </a:r>
          </a:p>
          <a:p>
            <a:pPr>
              <a:spcBef>
                <a:spcPct val="0"/>
              </a:spcBef>
            </a:pPr>
            <a:r>
              <a:rPr dirty="0"/>
              <a:t>When the burn area exceeds 70%, more than half the victims die.</a:t>
            </a:r>
          </a:p>
        </p:txBody>
      </p:sp>
      <p:sp>
        <p:nvSpPr>
          <p:cNvPr id="4" name="Rounded Rectangular Callout 3"/>
          <p:cNvSpPr/>
          <p:nvPr/>
        </p:nvSpPr>
        <p:spPr>
          <a:xfrm>
            <a:off x="6931743" y="2182762"/>
            <a:ext cx="1932038" cy="3126658"/>
          </a:xfrm>
          <a:prstGeom prst="wedgeRoundRectCallout">
            <a:avLst>
              <a:gd name="adj1" fmla="val -63581"/>
              <a:gd name="adj2" fmla="val -30071"/>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We will refer to patients with major burns as “critical”; note that a combo such as 7% 3</a:t>
            </a:r>
            <a:r>
              <a:rPr lang="en-US" sz="1800" baseline="30000" dirty="0">
                <a:solidFill>
                  <a:schemeClr val="tx1"/>
                </a:solidFill>
              </a:rPr>
              <a:t>rd</a:t>
            </a:r>
            <a:r>
              <a:rPr lang="en-US" sz="1800" dirty="0">
                <a:solidFill>
                  <a:schemeClr val="tx1"/>
                </a:solidFill>
              </a:rPr>
              <a:t> degree and 18% 2</a:t>
            </a:r>
            <a:r>
              <a:rPr lang="en-US" sz="1800" baseline="30000" dirty="0">
                <a:solidFill>
                  <a:schemeClr val="tx1"/>
                </a:solidFill>
              </a:rPr>
              <a:t>nd</a:t>
            </a:r>
            <a:r>
              <a:rPr lang="en-US" sz="1800" dirty="0">
                <a:solidFill>
                  <a:schemeClr val="tx1"/>
                </a:solidFill>
              </a:rPr>
              <a:t> degree would be considered critical.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geewall.com/mmc_uploads/7094-black-wood-wallpaper-70919.jpg"/>
          <p:cNvPicPr>
            <a:picLocks noChangeAspect="1" noChangeArrowheads="1"/>
          </p:cNvPicPr>
          <p:nvPr/>
        </p:nvPicPr>
        <p:blipFill>
          <a:blip r:embed="rId3" cstate="print"/>
          <a:srcRect/>
          <a:stretch>
            <a:fillRect/>
          </a:stretch>
        </p:blipFill>
        <p:spPr bwMode="auto">
          <a:xfrm>
            <a:off x="0" y="0"/>
            <a:ext cx="9190038" cy="6858000"/>
          </a:xfrm>
          <a:prstGeom prst="rect">
            <a:avLst/>
          </a:prstGeom>
          <a:noFill/>
          <a:ln w="9525">
            <a:noFill/>
            <a:miter lim="800000"/>
            <a:headEnd/>
            <a:tailEnd/>
          </a:ln>
        </p:spPr>
      </p:pic>
      <p:sp>
        <p:nvSpPr>
          <p:cNvPr id="8" name="TextBox 7"/>
          <p:cNvSpPr txBox="1"/>
          <p:nvPr/>
        </p:nvSpPr>
        <p:spPr>
          <a:xfrm>
            <a:off x="365284" y="265271"/>
            <a:ext cx="8483748" cy="1588127"/>
          </a:xfrm>
          <a:prstGeom prst="rect">
            <a:avLst/>
          </a:prstGeom>
          <a:noFill/>
        </p:spPr>
        <p:txBody>
          <a:bodyPr wrap="square">
            <a:spAutoFit/>
          </a:bodyPr>
          <a:lstStyle/>
          <a:p>
            <a:pPr>
              <a:lnSpc>
                <a:spcPct val="135000"/>
              </a:lnSpc>
              <a:spcBef>
                <a:spcPts val="1800"/>
              </a:spcBef>
              <a:defRPr/>
            </a:pPr>
            <a:r>
              <a:rPr lang="en-US" sz="3600" dirty="0">
                <a:solidFill>
                  <a:schemeClr val="accent2">
                    <a:lumMod val="75000"/>
                  </a:schemeClr>
                </a:solidFill>
                <a:latin typeface="Arial Black" pitchFamily="34" charset="0"/>
                <a:cs typeface="Arial" pitchFamily="34" charset="0"/>
              </a:rPr>
              <a:t>Estimating Surface Area Percentages…(TBSA)</a:t>
            </a:r>
            <a:endParaRPr lang="en-US" sz="2800" dirty="0">
              <a:solidFill>
                <a:schemeClr val="accent1">
                  <a:lumMod val="75000"/>
                </a:schemeClr>
              </a:solidFill>
              <a:latin typeface="Arial Black" pitchFamily="34" charset="0"/>
              <a:cs typeface="Arial" pitchFamily="34" charset="0"/>
            </a:endParaRPr>
          </a:p>
        </p:txBody>
      </p:sp>
      <p:pic>
        <p:nvPicPr>
          <p:cNvPr id="119810" name="Picture 2" descr="http://upload.wikimedia.org/wikipedia/commons/e/e5/Dice_%28typical_role_playing_game_dice%29.jpg"/>
          <p:cNvPicPr>
            <a:picLocks noChangeAspect="1" noChangeArrowheads="1"/>
          </p:cNvPicPr>
          <p:nvPr/>
        </p:nvPicPr>
        <p:blipFill>
          <a:blip r:embed="rId4" cstate="print"/>
          <a:srcRect/>
          <a:stretch>
            <a:fillRect/>
          </a:stretch>
        </p:blipFill>
        <p:spPr bwMode="auto">
          <a:xfrm>
            <a:off x="1453433" y="1838532"/>
            <a:ext cx="6181725" cy="465772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85589" y="4841210"/>
            <a:ext cx="793750" cy="38100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sp>
        <p:nvSpPr>
          <p:cNvPr id="4" name="Rectangle 3"/>
          <p:cNvSpPr/>
          <p:nvPr/>
        </p:nvSpPr>
        <p:spPr>
          <a:xfrm>
            <a:off x="7760314" y="3636093"/>
            <a:ext cx="673100" cy="24923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sp>
        <p:nvSpPr>
          <p:cNvPr id="5" name="Rectangle 4"/>
          <p:cNvSpPr/>
          <p:nvPr/>
        </p:nvSpPr>
        <p:spPr>
          <a:xfrm>
            <a:off x="6865297" y="2363788"/>
            <a:ext cx="604837" cy="27940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sp>
        <p:nvSpPr>
          <p:cNvPr id="7172" name="Rectangle 2"/>
          <p:cNvSpPr>
            <a:spLocks noGrp="1" noChangeArrowheads="1"/>
          </p:cNvSpPr>
          <p:nvPr>
            <p:ph type="title"/>
          </p:nvPr>
        </p:nvSpPr>
        <p:spPr>
          <a:xfrm>
            <a:off x="0" y="-176976"/>
            <a:ext cx="9144000" cy="990600"/>
          </a:xfrm>
        </p:spPr>
        <p:txBody>
          <a:bodyPr/>
          <a:lstStyle/>
          <a:p>
            <a:pPr fontAlgn="auto">
              <a:spcAft>
                <a:spcPts val="0"/>
              </a:spcAft>
              <a:defRPr/>
            </a:pPr>
            <a:r>
              <a:rPr dirty="0"/>
              <a:t>Structures of the Skin</a:t>
            </a:r>
          </a:p>
        </p:txBody>
      </p:sp>
      <p:pic>
        <p:nvPicPr>
          <p:cNvPr id="17413" name="Picture 6" descr="pap13_fig_05_01a.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1076632" y="581612"/>
            <a:ext cx="7270954" cy="608465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a:xfrm>
            <a:off x="0" y="0"/>
            <a:ext cx="9144000" cy="990600"/>
          </a:xfrm>
        </p:spPr>
        <p:txBody>
          <a:bodyPr/>
          <a:lstStyle/>
          <a:p>
            <a:pPr fontAlgn="auto">
              <a:spcAft>
                <a:spcPts val="0"/>
              </a:spcAft>
              <a:defRPr/>
            </a:pPr>
            <a:r>
              <a:rPr dirty="0"/>
              <a:t>The Rule of Nines</a:t>
            </a:r>
          </a:p>
        </p:txBody>
      </p:sp>
      <p:pic>
        <p:nvPicPr>
          <p:cNvPr id="8194" name="Picture 2" descr="http://www.uofmhealth.org/sites/default/files/healthwise/media/medical/hw/h5551003.jpg"/>
          <p:cNvPicPr>
            <a:picLocks noChangeAspect="1" noChangeArrowheads="1"/>
          </p:cNvPicPr>
          <p:nvPr/>
        </p:nvPicPr>
        <p:blipFill>
          <a:blip r:embed="rId3" cstate="print"/>
          <a:srcRect/>
          <a:stretch>
            <a:fillRect/>
          </a:stretch>
        </p:blipFill>
        <p:spPr bwMode="auto">
          <a:xfrm>
            <a:off x="524279" y="1430615"/>
            <a:ext cx="8236258" cy="5371473"/>
          </a:xfrm>
          <a:prstGeom prst="rect">
            <a:avLst/>
          </a:prstGeom>
          <a:noFill/>
        </p:spPr>
      </p:pic>
      <p:sp>
        <p:nvSpPr>
          <p:cNvPr id="5" name="Rectangle 4"/>
          <p:cNvSpPr/>
          <p:nvPr/>
        </p:nvSpPr>
        <p:spPr>
          <a:xfrm>
            <a:off x="191728" y="667895"/>
            <a:ext cx="8952271" cy="830997"/>
          </a:xfrm>
          <a:prstGeom prst="rect">
            <a:avLst/>
          </a:prstGeom>
        </p:spPr>
        <p:txBody>
          <a:bodyPr wrap="square">
            <a:spAutoFit/>
          </a:bodyPr>
          <a:lstStyle/>
          <a:p>
            <a:r>
              <a:rPr lang="en-US" dirty="0"/>
              <a:t>A quick means for estimating the surface area affected by a burn in an adult is the </a:t>
            </a:r>
            <a:r>
              <a:rPr lang="en-US" dirty="0">
                <a:solidFill>
                  <a:srgbClr val="00B400"/>
                </a:solidFill>
              </a:rPr>
              <a:t>rule of nines</a:t>
            </a:r>
            <a:r>
              <a:rPr lang="en-US" dirty="0"/>
              <a:t>:</a:t>
            </a:r>
            <a:r>
              <a:rPr lang="en-US" dirty="0">
                <a:solidFill>
                  <a:srgbClr val="00B400"/>
                </a:solidFill>
              </a:rPr>
              <a:t>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pPr fontAlgn="auto">
              <a:spcAft>
                <a:spcPts val="0"/>
              </a:spcAft>
              <a:defRPr/>
            </a:pPr>
            <a:r>
              <a:rPr dirty="0"/>
              <a:t>The Rule of Nines</a:t>
            </a:r>
          </a:p>
        </p:txBody>
      </p:sp>
      <p:pic>
        <p:nvPicPr>
          <p:cNvPr id="103426" name="Picture 1" descr="C:\Users\Curtis Home\Pictures\5. Chapter 5\Graphics to send Chapter 5\pap12_05_10_li modified.png"/>
          <p:cNvPicPr>
            <a:picLocks noChangeAspect="1" noChangeArrowheads="1"/>
          </p:cNvPicPr>
          <p:nvPr/>
        </p:nvPicPr>
        <p:blipFill>
          <a:blip r:embed="rId3" cstate="print"/>
          <a:srcRect/>
          <a:stretch>
            <a:fillRect/>
          </a:stretch>
        </p:blipFill>
        <p:spPr bwMode="auto">
          <a:xfrm>
            <a:off x="1524000" y="982663"/>
            <a:ext cx="6229350" cy="5722937"/>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title"/>
          </p:nvPr>
        </p:nvSpPr>
        <p:spPr>
          <a:xfrm>
            <a:off x="0" y="163513"/>
            <a:ext cx="9144000" cy="990600"/>
          </a:xfrm>
        </p:spPr>
        <p:txBody>
          <a:bodyPr/>
          <a:lstStyle/>
          <a:p>
            <a:pPr fontAlgn="auto">
              <a:spcAft>
                <a:spcPts val="0"/>
              </a:spcAft>
              <a:defRPr/>
            </a:pPr>
            <a:r>
              <a:t>Burns</a:t>
            </a:r>
          </a:p>
        </p:txBody>
      </p:sp>
      <p:sp>
        <p:nvSpPr>
          <p:cNvPr id="101378" name="Content Placeholder 3"/>
          <p:cNvSpPr>
            <a:spLocks noGrp="1"/>
          </p:cNvSpPr>
          <p:nvPr>
            <p:ph idx="1"/>
          </p:nvPr>
        </p:nvSpPr>
        <p:spPr>
          <a:xfrm>
            <a:off x="463550" y="903288"/>
            <a:ext cx="8451850" cy="5954712"/>
          </a:xfrm>
        </p:spPr>
        <p:txBody>
          <a:bodyPr/>
          <a:lstStyle/>
          <a:p>
            <a:pPr>
              <a:spcBef>
                <a:spcPct val="0"/>
              </a:spcBef>
            </a:pPr>
            <a:r>
              <a:rPr dirty="0"/>
              <a:t>A quick means for estimating the surface area affected by a burn in an adult is the </a:t>
            </a:r>
            <a:r>
              <a:rPr dirty="0">
                <a:solidFill>
                  <a:srgbClr val="00B400"/>
                </a:solidFill>
              </a:rPr>
              <a:t>rule of nines</a:t>
            </a:r>
            <a:r>
              <a:rPr dirty="0">
                <a:solidFill>
                  <a:schemeClr val="tx1"/>
                </a:solidFill>
              </a:rPr>
              <a:t>:</a:t>
            </a:r>
            <a:r>
              <a:rPr dirty="0">
                <a:solidFill>
                  <a:srgbClr val="00B400"/>
                </a:solidFill>
              </a:rPr>
              <a:t> </a:t>
            </a:r>
          </a:p>
          <a:p>
            <a:pPr lvl="1">
              <a:spcBef>
                <a:spcPct val="0"/>
              </a:spcBef>
            </a:pPr>
            <a:r>
              <a:rPr sz="2000" dirty="0"/>
              <a:t>Count 9% if both the anterior and posterior surfaces of the head and neck are affected.</a:t>
            </a:r>
          </a:p>
          <a:p>
            <a:pPr lvl="1">
              <a:spcBef>
                <a:spcPct val="0"/>
              </a:spcBef>
            </a:pPr>
            <a:r>
              <a:rPr sz="2000" dirty="0"/>
              <a:t>Count 9% for both the anterior and posterior surfaces of each upper limb (total of 18% for both upper limbs).</a:t>
            </a:r>
          </a:p>
          <a:p>
            <a:pPr lvl="1">
              <a:spcBef>
                <a:spcPct val="0"/>
              </a:spcBef>
            </a:pPr>
            <a:r>
              <a:rPr sz="2000" dirty="0"/>
              <a:t>Count four times nine or 36% for both the anterior and posterior surfaces of the trunk.</a:t>
            </a:r>
          </a:p>
          <a:p>
            <a:pPr lvl="1">
              <a:spcBef>
                <a:spcPct val="0"/>
              </a:spcBef>
            </a:pPr>
            <a:r>
              <a:rPr sz="2000" dirty="0"/>
              <a:t>Count 9% for the anterior and 9% for the posterior surfaces of each lower limb as far up as the buttocks (total of 36% for both lower limbs).</a:t>
            </a:r>
          </a:p>
          <a:p>
            <a:pPr>
              <a:spcBef>
                <a:spcPct val="0"/>
              </a:spcBef>
            </a:pPr>
            <a:endParaRP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38327"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a:solidFill>
                  <a:schemeClr val="accent1"/>
                </a:solidFill>
                <a:effectLst>
                  <a:outerShdw blurRad="38100" dist="38100" dir="2700000" algn="tl">
                    <a:srgbClr val="000000">
                      <a:alpha val="43137"/>
                    </a:srgbClr>
                  </a:outerShdw>
                </a:effectLst>
                <a:latin typeface="Blackadder ITC" pitchFamily="82" charset="0"/>
              </a:rPr>
              <a:t>Clinical Connection</a:t>
            </a:r>
          </a:p>
        </p:txBody>
      </p:sp>
      <p:sp>
        <p:nvSpPr>
          <p:cNvPr id="13" name="Title 2"/>
          <p:cNvSpPr txBox="1">
            <a:spLocks/>
          </p:cNvSpPr>
          <p:nvPr/>
        </p:nvSpPr>
        <p:spPr>
          <a:xfrm>
            <a:off x="0" y="4793222"/>
            <a:ext cx="5353662" cy="2227006"/>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spc="-100" dirty="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Common drugs include those for heart disease, motion sickness, hormone-replacement therapy , smoke-quitting  and cancer pain.</a:t>
            </a:r>
            <a:r>
              <a:rPr lang="en-US" sz="3200" spc="-100" noProof="0" dirty="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a:t>
            </a:r>
            <a:endParaRPr kumimoji="0" lang="en-US" sz="3200" b="0" i="0" u="none" strike="noStrike" kern="1200" cap="none" spc="-10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err="1">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Transdermal</a:t>
            </a:r>
            <a:r>
              <a:rPr lang="en-US" sz="4000" spc="-100" dirty="0">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 Drug Administration</a:t>
            </a:r>
            <a:endParaRPr kumimoji="0" lang="en-US" sz="4000" b="0" i="0" u="none" strike="noStrike" kern="1200" cap="none" spc="-10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10" name="Rounded Rectangular Callout 9"/>
          <p:cNvSpPr/>
          <p:nvPr/>
        </p:nvSpPr>
        <p:spPr>
          <a:xfrm>
            <a:off x="4085303" y="1135626"/>
            <a:ext cx="5058697" cy="1887793"/>
          </a:xfrm>
          <a:prstGeom prst="wedgeRoundRectCallout">
            <a:avLst>
              <a:gd name="adj1" fmla="val -521"/>
              <a:gd name="adj2" fmla="val 189210"/>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solidFill>
                  <a:schemeClr val="tx1"/>
                </a:solidFill>
              </a:rPr>
              <a:t>Most drugs are ingested or given through the Sub Q, but patches that permit drugs to be absorbed by blood vessels in the skin is becoming more common…</a:t>
            </a:r>
          </a:p>
        </p:txBody>
      </p:sp>
      <p:pic>
        <p:nvPicPr>
          <p:cNvPr id="129030" name="Picture 6" descr="https://store-5a9ea.mybigcommerce.com/product_images/uploaded_images/girlpatch.png"/>
          <p:cNvPicPr>
            <a:picLocks noChangeAspect="1" noChangeArrowheads="1"/>
          </p:cNvPicPr>
          <p:nvPr/>
        </p:nvPicPr>
        <p:blipFill>
          <a:blip r:embed="rId3" cstate="print"/>
          <a:srcRect/>
          <a:stretch>
            <a:fillRect/>
          </a:stretch>
        </p:blipFill>
        <p:spPr bwMode="auto">
          <a:xfrm>
            <a:off x="182324" y="669260"/>
            <a:ext cx="2122827" cy="3416044"/>
          </a:xfrm>
          <a:prstGeom prst="rect">
            <a:avLst/>
          </a:prstGeom>
          <a:ln>
            <a:noFill/>
          </a:ln>
          <a:effectLst>
            <a:outerShdw blurRad="292100" dist="139700" dir="2700000" algn="tl" rotWithShape="0">
              <a:srgbClr val="333333">
                <a:alpha val="65000"/>
              </a:srgbClr>
            </a:outerShdw>
          </a:effectLst>
        </p:spPr>
      </p:pic>
      <p:pic>
        <p:nvPicPr>
          <p:cNvPr id="129026" name="Picture 2" descr="http://coretanfifi.files.wordpress.com/2010/12/transdermal-patch.jpg"/>
          <p:cNvPicPr>
            <a:picLocks noChangeAspect="1" noChangeArrowheads="1"/>
          </p:cNvPicPr>
          <p:nvPr/>
        </p:nvPicPr>
        <p:blipFill>
          <a:blip r:embed="rId4" cstate="print"/>
          <a:srcRect/>
          <a:stretch>
            <a:fillRect/>
          </a:stretch>
        </p:blipFill>
        <p:spPr bwMode="auto">
          <a:xfrm>
            <a:off x="412955" y="2541075"/>
            <a:ext cx="4055806" cy="217811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9030"/>
                                        </p:tgtEl>
                                        <p:attrNameLst>
                                          <p:attrName>style.visibility</p:attrName>
                                        </p:attrNameLst>
                                      </p:cBhvr>
                                      <p:to>
                                        <p:strVal val="visible"/>
                                      </p:to>
                                    </p:set>
                                    <p:animEffect transition="in" filter="fade">
                                      <p:cBhvr>
                                        <p:cTn id="22" dur="2000"/>
                                        <p:tgtEl>
                                          <p:spTgt spid="129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9026"/>
                                        </p:tgtEl>
                                        <p:attrNameLst>
                                          <p:attrName>style.visibility</p:attrName>
                                        </p:attrNameLst>
                                      </p:cBhvr>
                                      <p:to>
                                        <p:strVal val="visible"/>
                                      </p:to>
                                    </p:set>
                                    <p:animEffect transition="in" filter="fade">
                                      <p:cBhvr>
                                        <p:cTn id="27" dur="2000"/>
                                        <p:tgtEl>
                                          <p:spTgt spid="129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38327"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a:solidFill>
                  <a:schemeClr val="accent1"/>
                </a:solidFill>
                <a:effectLst>
                  <a:outerShdw blurRad="38100" dist="38100" dir="2700000" algn="tl">
                    <a:srgbClr val="000000">
                      <a:alpha val="43137"/>
                    </a:srgbClr>
                  </a:outerShdw>
                </a:effectLst>
                <a:latin typeface="Blackadder ITC" pitchFamily="82" charset="0"/>
              </a:rPr>
              <a:t>Clinical Connection</a:t>
            </a:r>
          </a:p>
        </p:txBody>
      </p:sp>
      <p:sp>
        <p:nvSpPr>
          <p:cNvPr id="13" name="Title 2"/>
          <p:cNvSpPr txBox="1">
            <a:spLocks/>
          </p:cNvSpPr>
          <p:nvPr/>
        </p:nvSpPr>
        <p:spPr>
          <a:xfrm>
            <a:off x="0" y="4527758"/>
            <a:ext cx="5353662" cy="2227006"/>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spc="-100" dirty="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Though sunscreens may prevent sunburns,  is thought that they may actually contribute to  skin cancer because of the false sense of security they provide.</a:t>
            </a:r>
            <a:r>
              <a:rPr lang="en-US" sz="3200" spc="-100" noProof="0" dirty="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a:t>
            </a:r>
            <a:endParaRPr kumimoji="0" lang="en-US" sz="3200" b="0" i="0" u="none" strike="noStrike" kern="1200" cap="none" spc="-10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Sunburns</a:t>
            </a:r>
            <a:endParaRPr kumimoji="0" lang="en-US" sz="4000" b="0" i="0" u="none" strike="noStrike" kern="1200" cap="none" spc="-10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10" name="Rounded Rectangular Callout 9"/>
          <p:cNvSpPr/>
          <p:nvPr/>
        </p:nvSpPr>
        <p:spPr>
          <a:xfrm>
            <a:off x="4085303" y="825910"/>
            <a:ext cx="5058697" cy="3893574"/>
          </a:xfrm>
          <a:prstGeom prst="wedgeRoundRectCallout">
            <a:avLst>
              <a:gd name="adj1" fmla="val 62"/>
              <a:gd name="adj2" fmla="val 77570"/>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solidFill>
                  <a:schemeClr val="tx1"/>
                </a:solidFill>
              </a:rPr>
              <a:t>UVA’s and UVB’s (ultraviolet A &amp; B). UVA’s rays penetrate the skin deeply and activate </a:t>
            </a:r>
            <a:r>
              <a:rPr lang="en-US" dirty="0" err="1">
                <a:solidFill>
                  <a:schemeClr val="tx1"/>
                </a:solidFill>
              </a:rPr>
              <a:t>melanocytes</a:t>
            </a:r>
            <a:r>
              <a:rPr lang="en-US" dirty="0">
                <a:solidFill>
                  <a:schemeClr val="tx1"/>
                </a:solidFill>
              </a:rPr>
              <a:t>…hence tanning occurs.  UVB’s cause sunburn and tissue damage. Sunscreens scatter UVA’s, </a:t>
            </a:r>
            <a:r>
              <a:rPr lang="en-US" dirty="0" err="1">
                <a:solidFill>
                  <a:schemeClr val="tx1"/>
                </a:solidFill>
              </a:rPr>
              <a:t>sunblocks</a:t>
            </a:r>
            <a:r>
              <a:rPr lang="en-US" dirty="0">
                <a:solidFill>
                  <a:schemeClr val="tx1"/>
                </a:solidFill>
              </a:rPr>
              <a:t> scatter both types of UV rays…</a:t>
            </a:r>
          </a:p>
        </p:txBody>
      </p:sp>
      <p:pic>
        <p:nvPicPr>
          <p:cNvPr id="130050" name="Picture 2" descr="http://www.dawnshealinghands.com/wp-content/uploads/2014/06/sunscreen.jpg"/>
          <p:cNvPicPr>
            <a:picLocks noChangeAspect="1" noChangeArrowheads="1"/>
          </p:cNvPicPr>
          <p:nvPr/>
        </p:nvPicPr>
        <p:blipFill>
          <a:blip r:embed="rId3" cstate="print"/>
          <a:srcRect/>
          <a:stretch>
            <a:fillRect/>
          </a:stretch>
        </p:blipFill>
        <p:spPr bwMode="auto">
          <a:xfrm>
            <a:off x="317807" y="1337750"/>
            <a:ext cx="4048125" cy="2686051"/>
          </a:xfrm>
          <a:prstGeom prst="rect">
            <a:avLst/>
          </a:prstGeom>
          <a:ln>
            <a:noFill/>
          </a:ln>
          <a:effectLst>
            <a:outerShdw blurRad="292100" dist="139700" dir="2700000" algn="tl" rotWithShape="0">
              <a:srgbClr val="333333">
                <a:alpha val="65000"/>
              </a:srgbClr>
            </a:outerShdw>
          </a:effectLst>
        </p:spPr>
      </p:pic>
      <p:pic>
        <p:nvPicPr>
          <p:cNvPr id="130052" name="Picture 4" descr="http://www.bloggingora.com/wp-content/uploads/2013/05/sunburn3.jpg"/>
          <p:cNvPicPr>
            <a:picLocks noChangeAspect="1" noChangeArrowheads="1"/>
          </p:cNvPicPr>
          <p:nvPr/>
        </p:nvPicPr>
        <p:blipFill>
          <a:blip r:embed="rId4" cstate="print"/>
          <a:srcRect/>
          <a:stretch>
            <a:fillRect/>
          </a:stretch>
        </p:blipFill>
        <p:spPr bwMode="auto">
          <a:xfrm>
            <a:off x="566066" y="639763"/>
            <a:ext cx="2929302" cy="4010781"/>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4482445" y="6382357"/>
            <a:ext cx="4572000" cy="369332"/>
          </a:xfrm>
          <a:prstGeom prst="rect">
            <a:avLst/>
          </a:prstGeom>
        </p:spPr>
        <p:txBody>
          <a:bodyPr>
            <a:spAutoFit/>
          </a:bodyPr>
          <a:lstStyle/>
          <a:p>
            <a:r>
              <a:rPr lang="en-US" sz="1800" b="1" i="1" dirty="0">
                <a:hlinkClick r:id="rId5"/>
              </a:rPr>
              <a:t>How the sun sees you</a:t>
            </a:r>
            <a:r>
              <a:rPr lang="en-US" sz="1800" b="1" dirty="0">
                <a:hlinkClick r:id="rId5"/>
              </a:rPr>
              <a:t> - YouTube</a:t>
            </a:r>
            <a:endParaRPr lang="en-US" sz="1800" b="1"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par>
                                <p:cTn id="13" presetID="9" presetClass="entr" presetSubtype="0" fill="hold" nodeType="withEffect">
                                  <p:stCondLst>
                                    <p:cond delay="0"/>
                                  </p:stCondLst>
                                  <p:childTnLst>
                                    <p:set>
                                      <p:cBhvr>
                                        <p:cTn id="14" dur="1" fill="hold">
                                          <p:stCondLst>
                                            <p:cond delay="0"/>
                                          </p:stCondLst>
                                        </p:cTn>
                                        <p:tgtEl>
                                          <p:spTgt spid="130050"/>
                                        </p:tgtEl>
                                        <p:attrNameLst>
                                          <p:attrName>style.visibility</p:attrName>
                                        </p:attrNameLst>
                                      </p:cBhvr>
                                      <p:to>
                                        <p:strVal val="visible"/>
                                      </p:to>
                                    </p:set>
                                    <p:animEffect transition="in" filter="dissolve">
                                      <p:cBhvr>
                                        <p:cTn id="15" dur="500"/>
                                        <p:tgtEl>
                                          <p:spTgt spid="1300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0052"/>
                                        </p:tgtEl>
                                        <p:attrNameLst>
                                          <p:attrName>style.visibility</p:attrName>
                                        </p:attrNameLst>
                                      </p:cBhvr>
                                      <p:to>
                                        <p:strVal val="visible"/>
                                      </p:to>
                                    </p:set>
                                    <p:animEffect transition="in" filter="fade">
                                      <p:cBhvr>
                                        <p:cTn id="25" dur="2000"/>
                                        <p:tgtEl>
                                          <p:spTgt spid="1300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animBg="1"/>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3513"/>
            <a:ext cx="9144000" cy="990600"/>
          </a:xfrm>
        </p:spPr>
        <p:txBody>
          <a:bodyPr/>
          <a:lstStyle/>
          <a:p>
            <a:pPr fontAlgn="auto">
              <a:spcAft>
                <a:spcPts val="0"/>
              </a:spcAft>
              <a:defRPr/>
            </a:pPr>
            <a:r>
              <a:t>Aging</a:t>
            </a:r>
          </a:p>
        </p:txBody>
      </p:sp>
      <p:sp>
        <p:nvSpPr>
          <p:cNvPr id="3" name="Content Placeholder 2"/>
          <p:cNvSpPr>
            <a:spLocks noGrp="1"/>
          </p:cNvSpPr>
          <p:nvPr>
            <p:ph idx="1"/>
          </p:nvPr>
        </p:nvSpPr>
        <p:spPr>
          <a:xfrm>
            <a:off x="463550" y="1033917"/>
            <a:ext cx="8451850" cy="5634037"/>
          </a:xfrm>
        </p:spPr>
        <p:txBody>
          <a:bodyPr rtlCol="0">
            <a:normAutofit fontScale="70000" lnSpcReduction="20000"/>
          </a:bodyPr>
          <a:lstStyle/>
          <a:p>
            <a:pPr fontAlgn="auto">
              <a:spcAft>
                <a:spcPts val="0"/>
              </a:spcAft>
              <a:defRPr/>
            </a:pPr>
            <a:r>
              <a:rPr dirty="0"/>
              <a:t>The integumentary system changes with age:</a:t>
            </a:r>
          </a:p>
          <a:p>
            <a:pPr lvl="1" fontAlgn="auto">
              <a:spcAft>
                <a:spcPts val="0"/>
              </a:spcAft>
              <a:defRPr/>
            </a:pPr>
            <a:r>
              <a:rPr dirty="0"/>
              <a:t>Wrinkles develop as the collagen fibers decrease in number, stiffen, break, or fray.</a:t>
            </a:r>
          </a:p>
          <a:p>
            <a:pPr lvl="1" fontAlgn="auto">
              <a:spcAft>
                <a:spcPts val="0"/>
              </a:spcAft>
              <a:defRPr/>
            </a:pPr>
            <a:r>
              <a:rPr lang="en-US" dirty="0"/>
              <a:t>Number of Langerhans cells decrease resulting in a lessened immune response.</a:t>
            </a:r>
            <a:endParaRPr dirty="0"/>
          </a:p>
          <a:p>
            <a:pPr lvl="1" fontAlgn="auto">
              <a:spcAft>
                <a:spcPts val="0"/>
              </a:spcAft>
              <a:defRPr/>
            </a:pPr>
            <a:r>
              <a:rPr dirty="0"/>
              <a:t>Dehydration and cracking occurs.</a:t>
            </a:r>
          </a:p>
          <a:p>
            <a:pPr lvl="1" fontAlgn="auto">
              <a:spcAft>
                <a:spcPts val="0"/>
              </a:spcAft>
              <a:defRPr/>
            </a:pPr>
            <a:r>
              <a:rPr dirty="0"/>
              <a:t>Sweat production decreases</a:t>
            </a:r>
            <a:r>
              <a:rPr lang="en-US" dirty="0"/>
              <a:t>—</a:t>
            </a:r>
            <a:r>
              <a:rPr dirty="0"/>
              <a:t>contributing to poss. </a:t>
            </a:r>
            <a:r>
              <a:rPr lang="en-US" dirty="0"/>
              <a:t>heat strokes in the elderly.</a:t>
            </a:r>
            <a:endParaRPr dirty="0"/>
          </a:p>
          <a:p>
            <a:pPr lvl="1" fontAlgn="auto">
              <a:spcAft>
                <a:spcPts val="0"/>
              </a:spcAft>
              <a:defRPr/>
            </a:pPr>
            <a:r>
              <a:rPr dirty="0"/>
              <a:t>A decrease in the numbers of functional melanocytes results in gray hair and atypical skin pigmentation while an increase in the size of other melanocytes cause skin blotching/spotting.</a:t>
            </a:r>
          </a:p>
          <a:p>
            <a:pPr lvl="1" fontAlgn="auto">
              <a:spcAft>
                <a:spcPts val="0"/>
              </a:spcAft>
              <a:defRPr/>
            </a:pPr>
            <a:r>
              <a:rPr dirty="0"/>
              <a:t>Subcutaneous fat is lost, and there is a general decrease in skin thickness.</a:t>
            </a:r>
          </a:p>
          <a:p>
            <a:pPr lvl="1" fontAlgn="auto">
              <a:spcAft>
                <a:spcPts val="0"/>
              </a:spcAft>
              <a:defRPr/>
            </a:pPr>
            <a:r>
              <a:rPr dirty="0"/>
              <a:t>Nails may also become more brittle and tend to grow more slowly.</a:t>
            </a:r>
          </a:p>
          <a:p>
            <a:pPr lvl="1" fontAlgn="auto">
              <a:spcAft>
                <a:spcPts val="0"/>
              </a:spcAft>
              <a:defRPr/>
            </a:pPr>
            <a:endParaRP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3513"/>
            <a:ext cx="9144000" cy="990600"/>
          </a:xfrm>
        </p:spPr>
        <p:txBody>
          <a:bodyPr/>
          <a:lstStyle/>
          <a:p>
            <a:pPr fontAlgn="auto">
              <a:spcAft>
                <a:spcPts val="0"/>
              </a:spcAft>
              <a:defRPr/>
            </a:pPr>
            <a:r>
              <a:t>Aging</a:t>
            </a:r>
          </a:p>
        </p:txBody>
      </p:sp>
      <p:sp>
        <p:nvSpPr>
          <p:cNvPr id="107522" name="Content Placeholder 2"/>
          <p:cNvSpPr>
            <a:spLocks noGrp="1"/>
          </p:cNvSpPr>
          <p:nvPr>
            <p:ph idx="1"/>
          </p:nvPr>
        </p:nvSpPr>
        <p:spPr>
          <a:xfrm>
            <a:off x="463550" y="903288"/>
            <a:ext cx="8451850" cy="5634037"/>
          </a:xfrm>
        </p:spPr>
        <p:txBody>
          <a:bodyPr/>
          <a:lstStyle/>
          <a:p>
            <a:pPr>
              <a:spcBef>
                <a:spcPct val="0"/>
              </a:spcBef>
            </a:pPr>
            <a:r>
              <a:t>With age, there is also an increased susceptibility to pathological conditions (as demonstrated by this decubitus ulcer).</a:t>
            </a:r>
          </a:p>
          <a:p>
            <a:pPr lvl="1">
              <a:spcBef>
                <a:spcPct val="0"/>
              </a:spcBef>
            </a:pPr>
            <a:r>
              <a:t>These type of pressure </a:t>
            </a:r>
          </a:p>
          <a:p>
            <a:pPr lvl="1">
              <a:spcBef>
                <a:spcPct val="0"/>
              </a:spcBef>
              <a:buFont typeface="Wingdings" pitchFamily="2" charset="2"/>
              <a:buNone/>
            </a:pPr>
            <a:r>
              <a:t>	ulcers (“bed sores”) </a:t>
            </a:r>
          </a:p>
          <a:p>
            <a:pPr lvl="1">
              <a:spcBef>
                <a:spcPct val="0"/>
              </a:spcBef>
              <a:buFont typeface="Wingdings" pitchFamily="2" charset="2"/>
              <a:buNone/>
            </a:pPr>
            <a:r>
              <a:t>	are an all-to-common </a:t>
            </a:r>
          </a:p>
          <a:p>
            <a:pPr lvl="1">
              <a:spcBef>
                <a:spcPct val="0"/>
              </a:spcBef>
              <a:buFont typeface="Wingdings" pitchFamily="2" charset="2"/>
              <a:buNone/>
            </a:pPr>
            <a:r>
              <a:t>	occurrence in </a:t>
            </a:r>
          </a:p>
          <a:p>
            <a:pPr lvl="1">
              <a:spcBef>
                <a:spcPct val="0"/>
              </a:spcBef>
              <a:buFont typeface="Wingdings" pitchFamily="2" charset="2"/>
              <a:buNone/>
            </a:pPr>
            <a:r>
              <a:t>	nursing homes.</a:t>
            </a:r>
          </a:p>
          <a:p>
            <a:pPr lvl="1">
              <a:spcBef>
                <a:spcPct val="0"/>
              </a:spcBef>
            </a:pPr>
            <a:endParaRPr/>
          </a:p>
        </p:txBody>
      </p:sp>
      <p:pic>
        <p:nvPicPr>
          <p:cNvPr id="107523" name="Picture 4" descr="pap13_fig_05_11.jpg"/>
          <p:cNvPicPr>
            <a:picLocks noChangeAspect="1"/>
          </p:cNvPicPr>
          <p:nvPr/>
        </p:nvPicPr>
        <p:blipFill>
          <a:blip r:embed="rId2" cstate="print"/>
          <a:srcRect/>
          <a:stretch>
            <a:fillRect/>
          </a:stretch>
        </p:blipFill>
        <p:spPr bwMode="auto">
          <a:xfrm>
            <a:off x="4387850" y="2774950"/>
            <a:ext cx="4416425" cy="3449638"/>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0" y="163513"/>
            <a:ext cx="9144000" cy="990600"/>
          </a:xfrm>
        </p:spPr>
        <p:txBody>
          <a:bodyPr/>
          <a:lstStyle/>
          <a:p>
            <a:pPr fontAlgn="auto">
              <a:spcAft>
                <a:spcPts val="0"/>
              </a:spcAft>
              <a:defRPr/>
            </a:pPr>
            <a:r>
              <a:rPr dirty="0"/>
              <a:t>dermatology</a:t>
            </a:r>
          </a:p>
        </p:txBody>
      </p:sp>
      <p:sp>
        <p:nvSpPr>
          <p:cNvPr id="18434" name="Rectangle 3"/>
          <p:cNvSpPr>
            <a:spLocks noGrp="1" noChangeArrowheads="1"/>
          </p:cNvSpPr>
          <p:nvPr>
            <p:ph type="body" idx="1"/>
          </p:nvPr>
        </p:nvSpPr>
        <p:spPr>
          <a:xfrm>
            <a:off x="227581" y="973395"/>
            <a:ext cx="8451850" cy="1209367"/>
          </a:xfrm>
        </p:spPr>
        <p:txBody>
          <a:bodyPr/>
          <a:lstStyle/>
          <a:p>
            <a:pPr>
              <a:lnSpc>
                <a:spcPct val="130000"/>
              </a:lnSpc>
              <a:spcBef>
                <a:spcPct val="0"/>
              </a:spcBef>
            </a:pPr>
            <a:r>
              <a:rPr b="1" dirty="0"/>
              <a:t>Dermatologist</a:t>
            </a:r>
            <a:r>
              <a:rPr dirty="0"/>
              <a:t> are doctors who treat disorders of all layers of the </a:t>
            </a:r>
            <a:r>
              <a:rPr dirty="0" err="1"/>
              <a:t>integumentary</a:t>
            </a:r>
            <a:r>
              <a:rPr dirty="0"/>
              <a:t> system.</a:t>
            </a:r>
          </a:p>
        </p:txBody>
      </p:sp>
      <p:pic>
        <p:nvPicPr>
          <p:cNvPr id="18435" name="Picture 8" descr="pap13_fig_05_09.jpg"/>
          <p:cNvPicPr>
            <a:picLocks noChangeAspect="1"/>
          </p:cNvPicPr>
          <p:nvPr/>
        </p:nvPicPr>
        <p:blipFill>
          <a:blip r:embed="rId3" cstate="print"/>
          <a:srcRect/>
          <a:stretch>
            <a:fillRect/>
          </a:stretch>
        </p:blipFill>
        <p:spPr bwMode="auto">
          <a:xfrm>
            <a:off x="1068388" y="2081213"/>
            <a:ext cx="7007225" cy="4446587"/>
          </a:xfrm>
          <a:prstGeom prst="rect">
            <a:avLst/>
          </a:prstGeom>
          <a:noFill/>
          <a:ln w="9525">
            <a:noFill/>
            <a:miter lim="800000"/>
            <a:headEnd/>
            <a:tailEnd/>
          </a:ln>
        </p:spPr>
      </p:pic>
      <p:pic>
        <p:nvPicPr>
          <p:cNvPr id="93186" name="Picture 2" descr="http://kellythurgood.com/wp-content/uploads/2010/03/blue-ribbon-183x300.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20873883">
            <a:off x="7371427" y="-85005"/>
            <a:ext cx="1743075" cy="2857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93186"/>
                                        </p:tgtEl>
                                        <p:attrNameLst>
                                          <p:attrName>style.visibility</p:attrName>
                                        </p:attrNameLst>
                                      </p:cBhvr>
                                      <p:to>
                                        <p:strVal val="visible"/>
                                      </p:to>
                                    </p:set>
                                    <p:anim calcmode="lin" valueType="num">
                                      <p:cBhvr>
                                        <p:cTn id="7" dur="1000" fill="hold"/>
                                        <p:tgtEl>
                                          <p:spTgt spid="93186"/>
                                        </p:tgtEl>
                                        <p:attrNameLst>
                                          <p:attrName>ppt_w</p:attrName>
                                        </p:attrNameLst>
                                      </p:cBhvr>
                                      <p:tavLst>
                                        <p:tav tm="0">
                                          <p:val>
                                            <p:fltVal val="0"/>
                                          </p:val>
                                        </p:tav>
                                        <p:tav tm="100000">
                                          <p:val>
                                            <p:strVal val="#ppt_w"/>
                                          </p:val>
                                        </p:tav>
                                      </p:tavLst>
                                    </p:anim>
                                    <p:anim calcmode="lin" valueType="num">
                                      <p:cBhvr>
                                        <p:cTn id="8" dur="1000" fill="hold"/>
                                        <p:tgtEl>
                                          <p:spTgt spid="93186"/>
                                        </p:tgtEl>
                                        <p:attrNameLst>
                                          <p:attrName>ppt_h</p:attrName>
                                        </p:attrNameLst>
                                      </p:cBhvr>
                                      <p:tavLst>
                                        <p:tav tm="0">
                                          <p:val>
                                            <p:fltVal val="0"/>
                                          </p:val>
                                        </p:tav>
                                        <p:tav tm="100000">
                                          <p:val>
                                            <p:strVal val="#ppt_h"/>
                                          </p:val>
                                        </p:tav>
                                      </p:tavLst>
                                    </p:anim>
                                    <p:anim calcmode="lin" valueType="num">
                                      <p:cBhvr>
                                        <p:cTn id="9" dur="1000" fill="hold"/>
                                        <p:tgtEl>
                                          <p:spTgt spid="931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318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noGrp="1" noChangeArrowheads="1"/>
          </p:cNvSpPr>
          <p:nvPr>
            <p:ph type="body" idx="1"/>
          </p:nvPr>
        </p:nvSpPr>
        <p:spPr>
          <a:xfrm>
            <a:off x="533400" y="903288"/>
            <a:ext cx="8534400" cy="5726112"/>
          </a:xfrm>
        </p:spPr>
        <p:txBody>
          <a:bodyPr/>
          <a:lstStyle/>
          <a:p>
            <a:pPr>
              <a:spcBef>
                <a:spcPct val="0"/>
              </a:spcBef>
            </a:pPr>
            <a:r>
              <a:rPr dirty="0"/>
              <a:t>The epidermis is composed of </a:t>
            </a:r>
            <a:r>
              <a:rPr b="1" dirty="0">
                <a:solidFill>
                  <a:srgbClr val="00B400"/>
                </a:solidFill>
              </a:rPr>
              <a:t>keratinized stratified </a:t>
            </a:r>
            <a:r>
              <a:rPr b="1" dirty="0" err="1">
                <a:solidFill>
                  <a:srgbClr val="00B400"/>
                </a:solidFill>
              </a:rPr>
              <a:t>squamous</a:t>
            </a:r>
            <a:r>
              <a:rPr b="1" dirty="0">
                <a:solidFill>
                  <a:srgbClr val="00B400"/>
                </a:solidFill>
              </a:rPr>
              <a:t> epithelium</a:t>
            </a:r>
          </a:p>
          <a:p>
            <a:pPr>
              <a:spcBef>
                <a:spcPct val="0"/>
              </a:spcBef>
              <a:buFont typeface="Wingdings" pitchFamily="2" charset="2"/>
              <a:buNone/>
            </a:pPr>
            <a:r>
              <a:rPr b="1" dirty="0">
                <a:solidFill>
                  <a:srgbClr val="00B400"/>
                </a:solidFill>
              </a:rPr>
              <a:t>	</a:t>
            </a:r>
            <a:r>
              <a:rPr dirty="0"/>
              <a:t>which contains four </a:t>
            </a:r>
          </a:p>
          <a:p>
            <a:pPr>
              <a:spcBef>
                <a:spcPct val="0"/>
              </a:spcBef>
              <a:buFont typeface="Wingdings" pitchFamily="2" charset="2"/>
              <a:buNone/>
            </a:pPr>
            <a:r>
              <a:rPr dirty="0"/>
              <a:t>	major types of cells:</a:t>
            </a:r>
          </a:p>
          <a:p>
            <a:pPr lvl="1">
              <a:spcBef>
                <a:spcPct val="0"/>
              </a:spcBef>
            </a:pPr>
            <a:r>
              <a:rPr b="1" dirty="0" err="1"/>
              <a:t>Keratinocytes</a:t>
            </a:r>
            <a:endParaRPr b="1" dirty="0"/>
          </a:p>
          <a:p>
            <a:pPr lvl="1">
              <a:spcBef>
                <a:spcPct val="0"/>
              </a:spcBef>
            </a:pPr>
            <a:r>
              <a:rPr b="1" dirty="0" err="1"/>
              <a:t>Melanocytes</a:t>
            </a:r>
            <a:endParaRPr b="1" dirty="0"/>
          </a:p>
          <a:p>
            <a:pPr lvl="1">
              <a:spcBef>
                <a:spcPct val="0"/>
              </a:spcBef>
            </a:pPr>
            <a:r>
              <a:rPr b="1" dirty="0" err="1"/>
              <a:t>Langerhans</a:t>
            </a:r>
            <a:r>
              <a:rPr b="1" dirty="0"/>
              <a:t> cells</a:t>
            </a:r>
          </a:p>
          <a:p>
            <a:pPr lvl="1">
              <a:spcBef>
                <a:spcPct val="0"/>
              </a:spcBef>
            </a:pPr>
            <a:r>
              <a:rPr b="1" dirty="0"/>
              <a:t>Merkel cells</a:t>
            </a:r>
          </a:p>
          <a:p>
            <a:pPr lvl="2">
              <a:spcBef>
                <a:spcPct val="0"/>
              </a:spcBef>
              <a:buFont typeface="Arial" charset="0"/>
              <a:buChar char="•"/>
            </a:pPr>
            <a:endParaRPr dirty="0"/>
          </a:p>
          <a:p>
            <a:pPr>
              <a:spcBef>
                <a:spcPct val="0"/>
              </a:spcBef>
            </a:pPr>
            <a:endParaRPr dirty="0"/>
          </a:p>
        </p:txBody>
      </p:sp>
      <p:sp>
        <p:nvSpPr>
          <p:cNvPr id="8196" name="Rectangle 2"/>
          <p:cNvSpPr>
            <a:spLocks noGrp="1" noChangeArrowheads="1"/>
          </p:cNvSpPr>
          <p:nvPr>
            <p:ph type="title"/>
          </p:nvPr>
        </p:nvSpPr>
        <p:spPr>
          <a:xfrm>
            <a:off x="0" y="163513"/>
            <a:ext cx="9144000" cy="990600"/>
          </a:xfrm>
        </p:spPr>
        <p:txBody>
          <a:bodyPr/>
          <a:lstStyle/>
          <a:p>
            <a:pPr fontAlgn="auto">
              <a:spcAft>
                <a:spcPts val="0"/>
              </a:spcAft>
              <a:defRPr/>
            </a:pPr>
            <a:r>
              <a:t>The Epidermis</a:t>
            </a:r>
          </a:p>
        </p:txBody>
      </p:sp>
      <p:pic>
        <p:nvPicPr>
          <p:cNvPr id="20483" name="Picture 4" descr="pap13_fig_05_02.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4549775" y="1631950"/>
            <a:ext cx="4391025" cy="4897438"/>
          </a:xfrm>
          <a:prstGeom prst="rect">
            <a:avLst/>
          </a:prstGeom>
          <a:noFill/>
          <a:ln w="9525">
            <a:noFill/>
            <a:miter lim="800000"/>
            <a:headEnd/>
            <a:tailEnd/>
          </a:ln>
        </p:spPr>
      </p:pic>
      <p:sp>
        <p:nvSpPr>
          <p:cNvPr id="5" name="Rounded Rectangular Callout 4"/>
          <p:cNvSpPr/>
          <p:nvPr/>
        </p:nvSpPr>
        <p:spPr>
          <a:xfrm>
            <a:off x="3929290" y="2771372"/>
            <a:ext cx="620485" cy="3758016"/>
          </a:xfrm>
          <a:prstGeom prst="wedgeRoundRectCallout">
            <a:avLst>
              <a:gd name="adj1" fmla="val -118136"/>
              <a:gd name="adj2" fmla="val 2335"/>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sz="1800" dirty="0">
                <a:solidFill>
                  <a:schemeClr val="tx1"/>
                </a:solidFill>
              </a:rPr>
              <a:t>Functions?</a:t>
            </a:r>
          </a:p>
        </p:txBody>
      </p:sp>
      <p:sp>
        <p:nvSpPr>
          <p:cNvPr id="2" name="Rectangle 1"/>
          <p:cNvSpPr/>
          <p:nvPr/>
        </p:nvSpPr>
        <p:spPr>
          <a:xfrm>
            <a:off x="106822" y="6110421"/>
            <a:ext cx="4572000" cy="646331"/>
          </a:xfrm>
          <a:prstGeom prst="rect">
            <a:avLst/>
          </a:prstGeom>
        </p:spPr>
        <p:txBody>
          <a:bodyPr>
            <a:spAutoFit/>
          </a:bodyPr>
          <a:lstStyle/>
          <a:p>
            <a:r>
              <a:rPr lang="en-US" sz="1800" dirty="0">
                <a:hlinkClick r:id="rId4" tooltip="The Integumentary System, Part 1 - Skin Deep: Crash Course A&amp;P #6"/>
              </a:rPr>
              <a:t>The Integumentary System, Part 1 - Skin Deep: Crash Course A&amp;P #6</a:t>
            </a: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1">
                                            <p:txEl>
                                              <p:pRg st="3" end="3"/>
                                            </p:txEl>
                                          </p:spTgt>
                                        </p:tgtEl>
                                        <p:attrNameLst>
                                          <p:attrName>style.visibility</p:attrName>
                                        </p:attrNameLst>
                                      </p:cBhvr>
                                      <p:to>
                                        <p:strVal val="visible"/>
                                      </p:to>
                                    </p:set>
                                    <p:animEffect transition="in" filter="fade">
                                      <p:cBhvr>
                                        <p:cTn id="7" dur="500"/>
                                        <p:tgtEl>
                                          <p:spTgt spid="20481">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481">
                                            <p:txEl>
                                              <p:pRg st="4" end="4"/>
                                            </p:txEl>
                                          </p:spTgt>
                                        </p:tgtEl>
                                        <p:attrNameLst>
                                          <p:attrName>style.visibility</p:attrName>
                                        </p:attrNameLst>
                                      </p:cBhvr>
                                      <p:to>
                                        <p:strVal val="visible"/>
                                      </p:to>
                                    </p:set>
                                    <p:animEffect transition="in" filter="fade">
                                      <p:cBhvr>
                                        <p:cTn id="10" dur="500"/>
                                        <p:tgtEl>
                                          <p:spTgt spid="20481">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481">
                                            <p:txEl>
                                              <p:pRg st="5" end="5"/>
                                            </p:txEl>
                                          </p:spTgt>
                                        </p:tgtEl>
                                        <p:attrNameLst>
                                          <p:attrName>style.visibility</p:attrName>
                                        </p:attrNameLst>
                                      </p:cBhvr>
                                      <p:to>
                                        <p:strVal val="visible"/>
                                      </p:to>
                                    </p:set>
                                    <p:animEffect transition="in" filter="fade">
                                      <p:cBhvr>
                                        <p:cTn id="13" dur="500"/>
                                        <p:tgtEl>
                                          <p:spTgt spid="20481">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0481">
                                            <p:txEl>
                                              <p:pRg st="6" end="6"/>
                                            </p:txEl>
                                          </p:spTgt>
                                        </p:tgtEl>
                                        <p:attrNameLst>
                                          <p:attrName>style.visibility</p:attrName>
                                        </p:attrNameLst>
                                      </p:cBhvr>
                                      <p:to>
                                        <p:strVal val="visible"/>
                                      </p:to>
                                    </p:set>
                                    <p:animEffect transition="in" filter="fade">
                                      <p:cBhvr>
                                        <p:cTn id="16" dur="500"/>
                                        <p:tgtEl>
                                          <p:spTgt spid="20481">
                                            <p:txEl>
                                              <p:pRg st="6" end="6"/>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pter 4 Tissues">
  <a:themeElements>
    <a:clrScheme name="Custom 2">
      <a:dk1>
        <a:sysClr val="windowText" lastClr="000000"/>
      </a:dk1>
      <a:lt1>
        <a:sysClr val="window" lastClr="FFFFFF"/>
      </a:lt1>
      <a:dk2>
        <a:srgbClr val="5A6378"/>
      </a:dk2>
      <a:lt2>
        <a:srgbClr val="D4D4D6"/>
      </a:lt2>
      <a:accent1>
        <a:srgbClr val="F0AD00"/>
      </a:accent1>
      <a:accent2>
        <a:srgbClr val="0082B0"/>
      </a:accent2>
      <a:accent3>
        <a:srgbClr val="E66C7D"/>
      </a:accent3>
      <a:accent4>
        <a:srgbClr val="6BB76D"/>
      </a:accent4>
      <a:accent5>
        <a:srgbClr val="E88651"/>
      </a:accent5>
      <a:accent6>
        <a:srgbClr val="C64847"/>
      </a:accent6>
      <a:hlink>
        <a:srgbClr val="0070C0"/>
      </a:hlink>
      <a:folHlink>
        <a:srgbClr val="680000"/>
      </a:folHlink>
    </a:clrScheme>
    <a:fontScheme name="Wiley PowerPoint slides Project">
      <a:majorFont>
        <a:latin typeface="Bookman Old Style"/>
        <a:ea typeface=""/>
        <a:cs typeface=""/>
      </a:majorFont>
      <a:minorFont>
        <a:latin typeface="Sylfaen"/>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spDef>
      <a:spPr>
        <a:solidFill>
          <a:srgbClr val="FFFF00">
            <a:alpha val="25000"/>
          </a:srgbClr>
        </a:solidFill>
        <a:ln w="952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lnSpc>
            <a:spcPct val="120000"/>
          </a:lnSpc>
          <a:defRPr sz="2000" dirty="0" smtClean="0">
            <a:latin typeface="Sylfaen" pitchFamily="18"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Chapter 4 Tissues</Template>
  <TotalTime>51261</TotalTime>
  <Words>4853</Words>
  <Application>Microsoft Office PowerPoint</Application>
  <PresentationFormat>On-screen Show (4:3)</PresentationFormat>
  <Paragraphs>421</Paragraphs>
  <Slides>76</Slides>
  <Notes>52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76</vt:i4>
      </vt:variant>
    </vt:vector>
  </HeadingPairs>
  <TitlesOfParts>
    <vt:vector size="88" baseType="lpstr">
      <vt:lpstr>Arial</vt:lpstr>
      <vt:lpstr>Arial Black</vt:lpstr>
      <vt:lpstr>Blackadder ITC</vt:lpstr>
      <vt:lpstr>Bookman Old Style</vt:lpstr>
      <vt:lpstr>Calibri</vt:lpstr>
      <vt:lpstr>Constantia</vt:lpstr>
      <vt:lpstr>Dali</vt:lpstr>
      <vt:lpstr>Sylfaen</vt:lpstr>
      <vt:lpstr>Tahoma</vt:lpstr>
      <vt:lpstr>Times New Roman</vt:lpstr>
      <vt:lpstr>Wingdings</vt:lpstr>
      <vt:lpstr>Chapter 4 Tissues</vt:lpstr>
      <vt:lpstr>PowerPoint Presentation</vt:lpstr>
      <vt:lpstr>Introduction</vt:lpstr>
      <vt:lpstr>Introduction</vt:lpstr>
      <vt:lpstr>Introduction</vt:lpstr>
      <vt:lpstr>Functions</vt:lpstr>
      <vt:lpstr>Structures of the Skin</vt:lpstr>
      <vt:lpstr>Structures of the Skin</vt:lpstr>
      <vt:lpstr>dermatology</vt:lpstr>
      <vt:lpstr>The Epidermis</vt:lpstr>
      <vt:lpstr>The Epidermis</vt:lpstr>
      <vt:lpstr>The Epidermis</vt:lpstr>
      <vt:lpstr>The Epidermis</vt:lpstr>
      <vt:lpstr>Clinical Connection</vt:lpstr>
      <vt:lpstr>The Epidermis</vt:lpstr>
      <vt:lpstr>Clinical Connection</vt:lpstr>
      <vt:lpstr>Clinical Connection</vt:lpstr>
      <vt:lpstr>The Epidermis</vt:lpstr>
      <vt:lpstr>The Epidermis</vt:lpstr>
      <vt:lpstr>The Epidermis: pigments</vt:lpstr>
      <vt:lpstr>The Epidermis: Pigments</vt:lpstr>
      <vt:lpstr>Clinical Connection</vt:lpstr>
      <vt:lpstr>Clinical Connection</vt:lpstr>
      <vt:lpstr>Clinical Connection</vt:lpstr>
      <vt:lpstr>Clinical Connection</vt:lpstr>
      <vt:lpstr>The Dermis</vt:lpstr>
      <vt:lpstr>The Dermis</vt:lpstr>
      <vt:lpstr>Clinical Connection</vt:lpstr>
      <vt:lpstr>The Dermis</vt:lpstr>
      <vt:lpstr>The Dermis</vt:lpstr>
      <vt:lpstr>PowerPoint Presentation</vt:lpstr>
      <vt:lpstr>PowerPoint Presentation</vt:lpstr>
      <vt:lpstr>The Dermis</vt:lpstr>
      <vt:lpstr>Clinical Connection</vt:lpstr>
      <vt:lpstr>Clinical Connection</vt:lpstr>
      <vt:lpstr>Clinical Connection</vt:lpstr>
      <vt:lpstr>The Subcutaneous Layer</vt:lpstr>
      <vt:lpstr>Benefits of Multiple Layers</vt:lpstr>
      <vt:lpstr>Sensory Receptors</vt:lpstr>
      <vt:lpstr>Clinical Connection</vt:lpstr>
      <vt:lpstr>Accessory Structures of  the Skin </vt:lpstr>
      <vt:lpstr>Hair</vt:lpstr>
      <vt:lpstr>Hair</vt:lpstr>
      <vt:lpstr>Hair: stuff you need to know</vt:lpstr>
      <vt:lpstr>Hair: practicum practice</vt:lpstr>
      <vt:lpstr>Hair</vt:lpstr>
      <vt:lpstr>Hair</vt:lpstr>
      <vt:lpstr>Hair</vt:lpstr>
      <vt:lpstr>Clinical Connection</vt:lpstr>
      <vt:lpstr>Clinical Connection</vt:lpstr>
      <vt:lpstr>Clinical Connection</vt:lpstr>
      <vt:lpstr>Skin Glands</vt:lpstr>
      <vt:lpstr>Clinical Connection</vt:lpstr>
      <vt:lpstr>Skin Glands</vt:lpstr>
      <vt:lpstr>Skin Glands</vt:lpstr>
      <vt:lpstr>Skin Glands</vt:lpstr>
      <vt:lpstr>Clinical Connection</vt:lpstr>
      <vt:lpstr>Nails</vt:lpstr>
      <vt:lpstr>Nails: practicum practice</vt:lpstr>
      <vt:lpstr>Anatomy Overview: Interactive Animation</vt:lpstr>
      <vt:lpstr>Maintaining  Homeostasis (review)</vt:lpstr>
      <vt:lpstr>Wound Healing</vt:lpstr>
      <vt:lpstr>Epidermal Wound Healing</vt:lpstr>
      <vt:lpstr>Deep Wound Healing</vt:lpstr>
      <vt:lpstr>Burns</vt:lpstr>
      <vt:lpstr>Burns</vt:lpstr>
      <vt:lpstr>Burns</vt:lpstr>
      <vt:lpstr>Burns</vt:lpstr>
      <vt:lpstr>Burns</vt:lpstr>
      <vt:lpstr>PowerPoint Presentation</vt:lpstr>
      <vt:lpstr>The Rule of Nines</vt:lpstr>
      <vt:lpstr>The Rule of Nines</vt:lpstr>
      <vt:lpstr>Burns</vt:lpstr>
      <vt:lpstr>Clinical Connection</vt:lpstr>
      <vt:lpstr>Clinical Connection</vt:lpstr>
      <vt:lpstr>Aging</vt:lpstr>
      <vt:lpstr>Aging</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Curtis Home</dc:creator>
  <cp:lastModifiedBy>Chris Eckart</cp:lastModifiedBy>
  <cp:revision>410</cp:revision>
  <cp:lastPrinted>2024-11-15T20:11:59Z</cp:lastPrinted>
  <dcterms:created xsi:type="dcterms:W3CDTF">2010-12-08T22:09:07Z</dcterms:created>
  <dcterms:modified xsi:type="dcterms:W3CDTF">2024-11-19T18:56:37Z</dcterms:modified>
</cp:coreProperties>
</file>