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6" r:id="rId6"/>
    <p:sldId id="265" r:id="rId7"/>
    <p:sldId id="264" r:id="rId8"/>
    <p:sldId id="262" r:id="rId9"/>
    <p:sldId id="261" r:id="rId10"/>
    <p:sldId id="260" r:id="rId11"/>
    <p:sldId id="259" r:id="rId12"/>
    <p:sldId id="269" r:id="rId13"/>
    <p:sldId id="271" r:id="rId14"/>
    <p:sldId id="270" r:id="rId15"/>
    <p:sldId id="263" r:id="rId16"/>
    <p:sldId id="26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0CF60-9DB3-48F9-81CD-CF0D0CED02B9}" v="203" dt="2023-05-11T19:13:25.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69B15F3-F64F-4EB5-BA59-C7D9E4B55C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06B6625-39BA-42F9-A755-E6A4EB4B13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EA25D72-A8C3-49C3-9932-2E5EC9F5EC54}"/>
              </a:ext>
            </a:extLst>
          </p:cNvPr>
          <p:cNvSpPr>
            <a:spLocks noGrp="1" noChangeArrowheads="1"/>
          </p:cNvSpPr>
          <p:nvPr>
            <p:ph type="sldNum" sz="quarter" idx="12"/>
          </p:nvPr>
        </p:nvSpPr>
        <p:spPr>
          <a:ln/>
        </p:spPr>
        <p:txBody>
          <a:bodyPr/>
          <a:lstStyle>
            <a:lvl1pPr>
              <a:defRPr/>
            </a:lvl1pPr>
          </a:lstStyle>
          <a:p>
            <a:fld id="{E2862F20-C38F-4FBB-BF1C-95866EB44BED}" type="slidenum">
              <a:rPr lang="en-US" altLang="en-US"/>
              <a:pPr/>
              <a:t>‹#›</a:t>
            </a:fld>
            <a:endParaRPr lang="en-US" altLang="en-US"/>
          </a:p>
        </p:txBody>
      </p:sp>
    </p:spTree>
    <p:extLst>
      <p:ext uri="{BB962C8B-B14F-4D97-AF65-F5344CB8AC3E}">
        <p14:creationId xmlns:p14="http://schemas.microsoft.com/office/powerpoint/2010/main" val="47294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099F20-8C48-4444-936E-3524710CBA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56B9BC-7DD6-465C-B388-52280BE7B5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740F9BC-1B8A-4E39-A0EE-1C52DF926CC2}"/>
              </a:ext>
            </a:extLst>
          </p:cNvPr>
          <p:cNvSpPr>
            <a:spLocks noGrp="1" noChangeArrowheads="1"/>
          </p:cNvSpPr>
          <p:nvPr>
            <p:ph type="sldNum" sz="quarter" idx="12"/>
          </p:nvPr>
        </p:nvSpPr>
        <p:spPr>
          <a:ln/>
        </p:spPr>
        <p:txBody>
          <a:bodyPr/>
          <a:lstStyle>
            <a:lvl1pPr>
              <a:defRPr/>
            </a:lvl1pPr>
          </a:lstStyle>
          <a:p>
            <a:fld id="{5446D728-3AA2-4184-A4BE-8C3D4345E49A}" type="slidenum">
              <a:rPr lang="en-US" altLang="en-US"/>
              <a:pPr/>
              <a:t>‹#›</a:t>
            </a:fld>
            <a:endParaRPr lang="en-US" altLang="en-US"/>
          </a:p>
        </p:txBody>
      </p:sp>
    </p:spTree>
    <p:extLst>
      <p:ext uri="{BB962C8B-B14F-4D97-AF65-F5344CB8AC3E}">
        <p14:creationId xmlns:p14="http://schemas.microsoft.com/office/powerpoint/2010/main" val="324578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161492-D6FB-4154-8DAA-1260094FA4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B28767-05E2-49A4-83E0-0D1264E293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18411F-B853-4179-8748-910C13F3A9C8}"/>
              </a:ext>
            </a:extLst>
          </p:cNvPr>
          <p:cNvSpPr>
            <a:spLocks noGrp="1" noChangeArrowheads="1"/>
          </p:cNvSpPr>
          <p:nvPr>
            <p:ph type="sldNum" sz="quarter" idx="12"/>
          </p:nvPr>
        </p:nvSpPr>
        <p:spPr>
          <a:ln/>
        </p:spPr>
        <p:txBody>
          <a:bodyPr/>
          <a:lstStyle>
            <a:lvl1pPr>
              <a:defRPr/>
            </a:lvl1pPr>
          </a:lstStyle>
          <a:p>
            <a:fld id="{BD6B6882-12F4-4BDE-98F9-8A244025E2E4}" type="slidenum">
              <a:rPr lang="en-US" altLang="en-US"/>
              <a:pPr/>
              <a:t>‹#›</a:t>
            </a:fld>
            <a:endParaRPr lang="en-US" altLang="en-US"/>
          </a:p>
        </p:txBody>
      </p:sp>
    </p:spTree>
    <p:extLst>
      <p:ext uri="{BB962C8B-B14F-4D97-AF65-F5344CB8AC3E}">
        <p14:creationId xmlns:p14="http://schemas.microsoft.com/office/powerpoint/2010/main" val="91868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0EBAE0-A2E0-4613-B4A7-0BEA3F563C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DF63143-4BB2-417B-BE50-117C1AF15B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B2EE930-8D80-4268-9A36-9A261F41BE66}"/>
              </a:ext>
            </a:extLst>
          </p:cNvPr>
          <p:cNvSpPr>
            <a:spLocks noGrp="1" noChangeArrowheads="1"/>
          </p:cNvSpPr>
          <p:nvPr>
            <p:ph type="sldNum" sz="quarter" idx="12"/>
          </p:nvPr>
        </p:nvSpPr>
        <p:spPr>
          <a:ln/>
        </p:spPr>
        <p:txBody>
          <a:bodyPr/>
          <a:lstStyle>
            <a:lvl1pPr>
              <a:defRPr/>
            </a:lvl1pPr>
          </a:lstStyle>
          <a:p>
            <a:fld id="{848D7BD3-ACEE-4702-8D05-AB38ABDF7DD4}" type="slidenum">
              <a:rPr lang="en-US" altLang="en-US"/>
              <a:pPr/>
              <a:t>‹#›</a:t>
            </a:fld>
            <a:endParaRPr lang="en-US" altLang="en-US"/>
          </a:p>
        </p:txBody>
      </p:sp>
    </p:spTree>
    <p:extLst>
      <p:ext uri="{BB962C8B-B14F-4D97-AF65-F5344CB8AC3E}">
        <p14:creationId xmlns:p14="http://schemas.microsoft.com/office/powerpoint/2010/main" val="91744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ABFF4B5-306A-482F-A63B-4F512EF567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51D49DF-A491-42FD-A752-05639D30F2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AFBB3F1-0CAE-4E62-8485-16994EFCD87A}"/>
              </a:ext>
            </a:extLst>
          </p:cNvPr>
          <p:cNvSpPr>
            <a:spLocks noGrp="1" noChangeArrowheads="1"/>
          </p:cNvSpPr>
          <p:nvPr>
            <p:ph type="sldNum" sz="quarter" idx="12"/>
          </p:nvPr>
        </p:nvSpPr>
        <p:spPr>
          <a:ln/>
        </p:spPr>
        <p:txBody>
          <a:bodyPr/>
          <a:lstStyle>
            <a:lvl1pPr>
              <a:defRPr/>
            </a:lvl1pPr>
          </a:lstStyle>
          <a:p>
            <a:fld id="{6650D7F0-BC1A-419D-80E5-06E3ABE29567}" type="slidenum">
              <a:rPr lang="en-US" altLang="en-US"/>
              <a:pPr/>
              <a:t>‹#›</a:t>
            </a:fld>
            <a:endParaRPr lang="en-US" altLang="en-US"/>
          </a:p>
        </p:txBody>
      </p:sp>
    </p:spTree>
    <p:extLst>
      <p:ext uri="{BB962C8B-B14F-4D97-AF65-F5344CB8AC3E}">
        <p14:creationId xmlns:p14="http://schemas.microsoft.com/office/powerpoint/2010/main" val="32913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82A7BD-342F-4C85-8CC5-78367D465D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8951227-60F7-4FDE-BBBE-CCB3BB44C4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A7985D3-3F2E-4A9E-A85E-82147220DEC1}"/>
              </a:ext>
            </a:extLst>
          </p:cNvPr>
          <p:cNvSpPr>
            <a:spLocks noGrp="1" noChangeArrowheads="1"/>
          </p:cNvSpPr>
          <p:nvPr>
            <p:ph type="sldNum" sz="quarter" idx="12"/>
          </p:nvPr>
        </p:nvSpPr>
        <p:spPr>
          <a:ln/>
        </p:spPr>
        <p:txBody>
          <a:bodyPr/>
          <a:lstStyle>
            <a:lvl1pPr>
              <a:defRPr/>
            </a:lvl1pPr>
          </a:lstStyle>
          <a:p>
            <a:fld id="{E0DA104A-7EB6-420F-82C4-B955AF6F7D59}" type="slidenum">
              <a:rPr lang="en-US" altLang="en-US"/>
              <a:pPr/>
              <a:t>‹#›</a:t>
            </a:fld>
            <a:endParaRPr lang="en-US" altLang="en-US"/>
          </a:p>
        </p:txBody>
      </p:sp>
    </p:spTree>
    <p:extLst>
      <p:ext uri="{BB962C8B-B14F-4D97-AF65-F5344CB8AC3E}">
        <p14:creationId xmlns:p14="http://schemas.microsoft.com/office/powerpoint/2010/main" val="33591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43D63C8-5DFF-47B3-AB2F-9A2206E255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83EC92E-D52F-4349-86BC-9DD0E1DF8B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95E07F5-B538-452B-ADD9-E144CD0C2319}"/>
              </a:ext>
            </a:extLst>
          </p:cNvPr>
          <p:cNvSpPr>
            <a:spLocks noGrp="1" noChangeArrowheads="1"/>
          </p:cNvSpPr>
          <p:nvPr>
            <p:ph type="sldNum" sz="quarter" idx="12"/>
          </p:nvPr>
        </p:nvSpPr>
        <p:spPr>
          <a:ln/>
        </p:spPr>
        <p:txBody>
          <a:bodyPr/>
          <a:lstStyle>
            <a:lvl1pPr>
              <a:defRPr/>
            </a:lvl1pPr>
          </a:lstStyle>
          <a:p>
            <a:fld id="{51760469-BAC4-436C-B78E-15EDF2D080D5}" type="slidenum">
              <a:rPr lang="en-US" altLang="en-US"/>
              <a:pPr/>
              <a:t>‹#›</a:t>
            </a:fld>
            <a:endParaRPr lang="en-US" altLang="en-US"/>
          </a:p>
        </p:txBody>
      </p:sp>
    </p:spTree>
    <p:extLst>
      <p:ext uri="{BB962C8B-B14F-4D97-AF65-F5344CB8AC3E}">
        <p14:creationId xmlns:p14="http://schemas.microsoft.com/office/powerpoint/2010/main" val="129980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9508B1C-580F-48E7-A17B-1D2E0BFB79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A4FAB05-3648-4280-8EE8-8900C5D811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45A893F-86E0-4A73-A624-76D7275C153A}"/>
              </a:ext>
            </a:extLst>
          </p:cNvPr>
          <p:cNvSpPr>
            <a:spLocks noGrp="1" noChangeArrowheads="1"/>
          </p:cNvSpPr>
          <p:nvPr>
            <p:ph type="sldNum" sz="quarter" idx="12"/>
          </p:nvPr>
        </p:nvSpPr>
        <p:spPr>
          <a:ln/>
        </p:spPr>
        <p:txBody>
          <a:bodyPr/>
          <a:lstStyle>
            <a:lvl1pPr>
              <a:defRPr/>
            </a:lvl1pPr>
          </a:lstStyle>
          <a:p>
            <a:fld id="{EDBB882D-FFFC-4BE7-8F62-528CB6B714BE}" type="slidenum">
              <a:rPr lang="en-US" altLang="en-US"/>
              <a:pPr/>
              <a:t>‹#›</a:t>
            </a:fld>
            <a:endParaRPr lang="en-US" altLang="en-US"/>
          </a:p>
        </p:txBody>
      </p:sp>
    </p:spTree>
    <p:extLst>
      <p:ext uri="{BB962C8B-B14F-4D97-AF65-F5344CB8AC3E}">
        <p14:creationId xmlns:p14="http://schemas.microsoft.com/office/powerpoint/2010/main" val="192598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DA84908-F103-4FC0-A959-EAA845EC5E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7AF46E1-773B-436D-8326-1A59F0CC86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1F0FA1D-8E3F-495B-BCA9-C13FD365DE27}"/>
              </a:ext>
            </a:extLst>
          </p:cNvPr>
          <p:cNvSpPr>
            <a:spLocks noGrp="1" noChangeArrowheads="1"/>
          </p:cNvSpPr>
          <p:nvPr>
            <p:ph type="sldNum" sz="quarter" idx="12"/>
          </p:nvPr>
        </p:nvSpPr>
        <p:spPr>
          <a:ln/>
        </p:spPr>
        <p:txBody>
          <a:bodyPr/>
          <a:lstStyle>
            <a:lvl1pPr>
              <a:defRPr/>
            </a:lvl1pPr>
          </a:lstStyle>
          <a:p>
            <a:fld id="{2C3CA31F-AD9D-41F9-A07E-9A0E94546301}" type="slidenum">
              <a:rPr lang="en-US" altLang="en-US"/>
              <a:pPr/>
              <a:t>‹#›</a:t>
            </a:fld>
            <a:endParaRPr lang="en-US" altLang="en-US"/>
          </a:p>
        </p:txBody>
      </p:sp>
    </p:spTree>
    <p:extLst>
      <p:ext uri="{BB962C8B-B14F-4D97-AF65-F5344CB8AC3E}">
        <p14:creationId xmlns:p14="http://schemas.microsoft.com/office/powerpoint/2010/main" val="296863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9838C22-F4E8-4490-A6A7-94A79AC566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5D1629D-A92B-4F76-B552-0326BABF54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A7123F0-5D6A-4E5D-8B4C-87712F560E52}"/>
              </a:ext>
            </a:extLst>
          </p:cNvPr>
          <p:cNvSpPr>
            <a:spLocks noGrp="1" noChangeArrowheads="1"/>
          </p:cNvSpPr>
          <p:nvPr>
            <p:ph type="sldNum" sz="quarter" idx="12"/>
          </p:nvPr>
        </p:nvSpPr>
        <p:spPr>
          <a:ln/>
        </p:spPr>
        <p:txBody>
          <a:bodyPr/>
          <a:lstStyle>
            <a:lvl1pPr>
              <a:defRPr/>
            </a:lvl1pPr>
          </a:lstStyle>
          <a:p>
            <a:fld id="{E1FB148C-768A-4FAD-AC50-52C93FD0A18E}" type="slidenum">
              <a:rPr lang="en-US" altLang="en-US"/>
              <a:pPr/>
              <a:t>‹#›</a:t>
            </a:fld>
            <a:endParaRPr lang="en-US" altLang="en-US"/>
          </a:p>
        </p:txBody>
      </p:sp>
    </p:spTree>
    <p:extLst>
      <p:ext uri="{BB962C8B-B14F-4D97-AF65-F5344CB8AC3E}">
        <p14:creationId xmlns:p14="http://schemas.microsoft.com/office/powerpoint/2010/main" val="282039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F915CAF-081A-4E00-A4CD-B706DD514A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538A1B5-7FD5-4250-800A-72E6FED1A6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63ABC8A-56FB-4D74-B9A6-2AAC3FF1AEE0}"/>
              </a:ext>
            </a:extLst>
          </p:cNvPr>
          <p:cNvSpPr>
            <a:spLocks noGrp="1" noChangeArrowheads="1"/>
          </p:cNvSpPr>
          <p:nvPr>
            <p:ph type="sldNum" sz="quarter" idx="12"/>
          </p:nvPr>
        </p:nvSpPr>
        <p:spPr>
          <a:ln/>
        </p:spPr>
        <p:txBody>
          <a:bodyPr/>
          <a:lstStyle>
            <a:lvl1pPr>
              <a:defRPr/>
            </a:lvl1pPr>
          </a:lstStyle>
          <a:p>
            <a:fld id="{4C0E2A42-5C60-4AE7-B348-FF7E45CE91F6}" type="slidenum">
              <a:rPr lang="en-US" altLang="en-US"/>
              <a:pPr/>
              <a:t>‹#›</a:t>
            </a:fld>
            <a:endParaRPr lang="en-US" altLang="en-US"/>
          </a:p>
        </p:txBody>
      </p:sp>
    </p:spTree>
    <p:extLst>
      <p:ext uri="{BB962C8B-B14F-4D97-AF65-F5344CB8AC3E}">
        <p14:creationId xmlns:p14="http://schemas.microsoft.com/office/powerpoint/2010/main" val="292170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B3B3B"/>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1309F3-3FF7-40C6-B0EC-D3BA916A272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F2D8D03-7C2E-4170-8EF9-A66E9548438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197B3C9-76CB-46CA-8CA8-D2C77BC52D1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497D7C51-0556-4EB1-8D6B-6A1E1B3A010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BF7DC848-0D1A-4BFD-BD41-305C0F4D0C4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F135C96-822C-4A82-B41D-2D2E6BFFA5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frame-poythress.org/abortion-and-the-christian/" TargetMode="External"/><Relationship Id="rId2" Type="http://schemas.openxmlformats.org/officeDocument/2006/relationships/hyperlink" Target="https://www.youtube.com/watch?v=enkIK6Wqqdk" TargetMode="External"/><Relationship Id="rId1" Type="http://schemas.openxmlformats.org/officeDocument/2006/relationships/slideLayout" Target="../slideLayouts/slideLayout2.xml"/><Relationship Id="rId6" Type="http://schemas.openxmlformats.org/officeDocument/2006/relationships/hyperlink" Target="https://frame-poythress.org/the-law-theology-and-abortion/"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1685170-A3A3-4CDD-9F6A-8DCE7C13F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725" y="0"/>
            <a:ext cx="5502275"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2">
            <a:extLst>
              <a:ext uri="{FF2B5EF4-FFF2-40B4-BE49-F238E27FC236}">
                <a16:creationId xmlns:a16="http://schemas.microsoft.com/office/drawing/2014/main" id="{34DE9928-BA7C-41A3-A702-32B5302A67C0}"/>
              </a:ext>
            </a:extLst>
          </p:cNvPr>
          <p:cNvSpPr>
            <a:spLocks noGrp="1" noChangeArrowheads="1"/>
          </p:cNvSpPr>
          <p:nvPr>
            <p:ph type="ctrTitle"/>
          </p:nvPr>
        </p:nvSpPr>
        <p:spPr>
          <a:xfrm>
            <a:off x="685800" y="1524000"/>
            <a:ext cx="2590800" cy="1470025"/>
          </a:xfrm>
        </p:spPr>
        <p:txBody>
          <a:bodyPr/>
          <a:lstStyle/>
          <a:p>
            <a:pPr eaLnBrk="1" hangingPunct="1"/>
            <a:r>
              <a:rPr lang="en-US" altLang="en-US" sz="4000">
                <a:solidFill>
                  <a:schemeClr val="bg1"/>
                </a:solidFill>
                <a:latin typeface="Papyrus" panose="03070502060502030205" pitchFamily="66" charset="0"/>
              </a:rPr>
              <a:t>When does life Begin?</a:t>
            </a:r>
          </a:p>
        </p:txBody>
      </p:sp>
      <p:sp>
        <p:nvSpPr>
          <p:cNvPr id="2" name="Rectangle 3">
            <a:extLst>
              <a:ext uri="{FF2B5EF4-FFF2-40B4-BE49-F238E27FC236}">
                <a16:creationId xmlns:a16="http://schemas.microsoft.com/office/drawing/2014/main" id="{B4410A6A-D1AD-4A71-9A19-8DE075DA6318}"/>
              </a:ext>
            </a:extLst>
          </p:cNvPr>
          <p:cNvSpPr>
            <a:spLocks noGrp="1" noChangeArrowheads="1"/>
          </p:cNvSpPr>
          <p:nvPr>
            <p:ph type="subTitle" idx="1"/>
          </p:nvPr>
        </p:nvSpPr>
        <p:spPr>
          <a:xfrm>
            <a:off x="914400" y="3962400"/>
            <a:ext cx="2057400" cy="1752600"/>
          </a:xfrm>
        </p:spPr>
        <p:txBody>
          <a:bodyPr/>
          <a:lstStyle/>
          <a:p>
            <a:pPr eaLnBrk="1" hangingPunct="1">
              <a:lnSpc>
                <a:spcPct val="90000"/>
              </a:lnSpc>
            </a:pPr>
            <a:r>
              <a:rPr lang="en-US" altLang="en-US" sz="2000">
                <a:solidFill>
                  <a:schemeClr val="bg1"/>
                </a:solidFill>
                <a:latin typeface="Papyrus" panose="03070502060502030205" pitchFamily="66" charset="0"/>
              </a:rPr>
              <a:t>mr. e ~ bioethical discussion</a:t>
            </a:r>
          </a:p>
          <a:p>
            <a:pPr eaLnBrk="1" hangingPunct="1">
              <a:lnSpc>
                <a:spcPct val="90000"/>
              </a:lnSpc>
            </a:pPr>
            <a:r>
              <a:rPr lang="en-US" altLang="en-US" sz="2000">
                <a:solidFill>
                  <a:schemeClr val="bg1"/>
                </a:solidFill>
                <a:latin typeface="Papyrus" panose="03070502060502030205" pitchFamily="66" charset="0"/>
              </a:rPr>
              <a:t>Fall 2007</a:t>
            </a:r>
          </a:p>
        </p:txBody>
      </p:sp>
      <p:pic>
        <p:nvPicPr>
          <p:cNvPr id="2053" name="Picture 6">
            <a:extLst>
              <a:ext uri="{FF2B5EF4-FFF2-40B4-BE49-F238E27FC236}">
                <a16:creationId xmlns:a16="http://schemas.microsoft.com/office/drawing/2014/main" id="{29053A52-6BAC-410B-97D7-F910E567C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419600"/>
            <a:ext cx="1495425" cy="2076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0CFB1D-9B5F-4125-A9C2-4CEDA7A75AB5}"/>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6147" name="Text Box 3">
            <a:extLst>
              <a:ext uri="{FF2B5EF4-FFF2-40B4-BE49-F238E27FC236}">
                <a16:creationId xmlns:a16="http://schemas.microsoft.com/office/drawing/2014/main" id="{8BD7D67A-75F3-499F-8E5F-B817C8E98BAF}"/>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6148" name="Rectangle 4">
            <a:extLst>
              <a:ext uri="{FF2B5EF4-FFF2-40B4-BE49-F238E27FC236}">
                <a16:creationId xmlns:a16="http://schemas.microsoft.com/office/drawing/2014/main" id="{E532FA7A-4A43-4069-A99F-E7AB8A7BF581}"/>
              </a:ext>
            </a:extLst>
          </p:cNvPr>
          <p:cNvSpPr>
            <a:spLocks noGrp="1" noChangeArrowheads="1"/>
          </p:cNvSpPr>
          <p:nvPr>
            <p:ph type="body" idx="1"/>
          </p:nvPr>
        </p:nvSpPr>
        <p:spPr>
          <a:xfrm>
            <a:off x="0" y="1371600"/>
            <a:ext cx="8686800" cy="4525963"/>
          </a:xfrm>
        </p:spPr>
        <p:txBody>
          <a:bodyPr/>
          <a:lstStyle/>
          <a:p>
            <a:pPr eaLnBrk="1" hangingPunct="1">
              <a:buFontTx/>
              <a:buNone/>
              <a:defRPr/>
            </a:pPr>
            <a:r>
              <a:rPr lang="en-US" altLang="en-US" sz="2800" dirty="0">
                <a:solidFill>
                  <a:schemeClr val="bg1"/>
                </a:solidFill>
                <a:latin typeface="Papyrus" pitchFamily="66" charset="0"/>
              </a:rPr>
              <a:t>	“At what point does the fetus possess personhood?”</a:t>
            </a:r>
          </a:p>
          <a:p>
            <a:pPr eaLnBrk="1" hangingPunct="1">
              <a:buFontTx/>
              <a:buNone/>
              <a:defRPr/>
            </a:pPr>
            <a:r>
              <a:rPr lang="en-US" altLang="en-US" b="1" dirty="0">
                <a:solidFill>
                  <a:schemeClr val="folHlink"/>
                </a:solidFill>
                <a:effectLst>
                  <a:outerShdw blurRad="38100" dist="38100" dir="2700000" algn="tl">
                    <a:srgbClr val="000000"/>
                  </a:outerShdw>
                </a:effectLst>
                <a:latin typeface="Papyrus" pitchFamily="66" charset="0"/>
              </a:rPr>
              <a:t>Implantation</a:t>
            </a:r>
            <a:r>
              <a:rPr lang="en-US" altLang="en-US" dirty="0">
                <a:effectLst>
                  <a:outerShdw blurRad="38100" dist="38100" dir="2700000" algn="tl">
                    <a:srgbClr val="FFFFFF"/>
                  </a:outerShdw>
                </a:effectLst>
                <a:latin typeface="Papyrus" pitchFamily="66" charset="0"/>
              </a:rPr>
              <a:t> : </a:t>
            </a:r>
            <a:r>
              <a:rPr lang="en-US" altLang="en-US" dirty="0">
                <a:solidFill>
                  <a:schemeClr val="bg1"/>
                </a:solidFill>
                <a:latin typeface="Papyrus" pitchFamily="66" charset="0"/>
              </a:rPr>
              <a:t>“life begins when the embryo fastens itself to the uterine wall ”</a:t>
            </a:r>
          </a:p>
          <a:p>
            <a:pPr eaLnBrk="1" hangingPunct="1">
              <a:defRPr/>
            </a:pPr>
            <a:r>
              <a:rPr lang="en-US" altLang="en-US" sz="2800" dirty="0">
                <a:solidFill>
                  <a:srgbClr val="FFCC00"/>
                </a:solidFill>
                <a:latin typeface="Papyrus" pitchFamily="66" charset="0"/>
              </a:rPr>
              <a:t>Objective in itself/subjective in practice</a:t>
            </a:r>
          </a:p>
          <a:p>
            <a:pPr eaLnBrk="1" hangingPunct="1">
              <a:defRPr/>
            </a:pPr>
            <a:r>
              <a:rPr lang="en-US" altLang="en-US" sz="2800" dirty="0">
                <a:solidFill>
                  <a:srgbClr val="FFCC00"/>
                </a:solidFill>
                <a:latin typeface="Papyrus" pitchFamily="66" charset="0"/>
              </a:rPr>
              <a:t>Humanness accompanies the point at which the embryo hormonally signals its presence</a:t>
            </a:r>
          </a:p>
          <a:p>
            <a:pPr eaLnBrk="1" hangingPunct="1">
              <a:defRPr/>
            </a:pPr>
            <a:r>
              <a:rPr lang="en-US" altLang="en-US" sz="2800" dirty="0">
                <a:solidFill>
                  <a:srgbClr val="FFCC00"/>
                </a:solidFill>
                <a:latin typeface="Papyrus" pitchFamily="66" charset="0"/>
              </a:rPr>
              <a:t>Twinning occurs (most often) prior to implantation</a:t>
            </a:r>
          </a:p>
          <a:p>
            <a:pPr eaLnBrk="1" hangingPunct="1">
              <a:defRPr/>
            </a:pPr>
            <a:r>
              <a:rPr lang="en-US" altLang="en-US" sz="2800" dirty="0">
                <a:solidFill>
                  <a:srgbClr val="FFCC00"/>
                </a:solidFill>
                <a:latin typeface="Papyrus" pitchFamily="66" charset="0"/>
              </a:rPr>
              <a:t>Embryo will miscarry if not nourished</a:t>
            </a:r>
          </a:p>
          <a:p>
            <a:pPr eaLnBrk="1" hangingPunct="1">
              <a:buFontTx/>
              <a:buNone/>
              <a:defRPr/>
            </a:pPr>
            <a:endParaRPr lang="en-US" altLang="en-US" sz="2800" dirty="0">
              <a:solidFill>
                <a:srgbClr val="FFCC00"/>
              </a:solidFill>
              <a:latin typeface="Papyrus" pitchFamily="66" charset="0"/>
            </a:endParaRPr>
          </a:p>
          <a:p>
            <a:pPr eaLnBrk="1" hangingPunct="1">
              <a:defRPr/>
            </a:pPr>
            <a:endParaRPr lang="en-US" altLang="en-US" sz="2800" dirty="0">
              <a:solidFill>
                <a:srgbClr val="FFCC00"/>
              </a:solidFill>
              <a:latin typeface="Papyrus" pitchFamily="66" charset="0"/>
            </a:endParaRPr>
          </a:p>
          <a:p>
            <a:pPr eaLnBrk="1" hangingPunct="1">
              <a:defRPr/>
            </a:pPr>
            <a:endParaRPr lang="en-US" altLang="en-US" sz="2800" dirty="0">
              <a:solidFill>
                <a:schemeClr val="bg1"/>
              </a:solidFill>
              <a:latin typeface="Papyrus" pitchFamily="66" charset="0"/>
            </a:endParaRPr>
          </a:p>
          <a:p>
            <a:pPr eaLnBrk="1" hangingPunct="1">
              <a:buFontTx/>
              <a:buNone/>
              <a:defRPr/>
            </a:pPr>
            <a:endParaRPr lang="en-US" altLang="en-US" sz="2800" b="1" dirty="0">
              <a:solidFill>
                <a:schemeClr val="bg1"/>
              </a:solidFill>
              <a:effectLst>
                <a:outerShdw blurRad="38100" dist="38100" dir="2700000" algn="tl">
                  <a:srgbClr val="000000"/>
                </a:outerShdw>
              </a:effectLst>
              <a:latin typeface="Papyrus" pitchFamily="66" charset="0"/>
            </a:endParaRPr>
          </a:p>
        </p:txBody>
      </p:sp>
      <p:sp>
        <p:nvSpPr>
          <p:cNvPr id="6149" name="AutoShape 5">
            <a:extLst>
              <a:ext uri="{FF2B5EF4-FFF2-40B4-BE49-F238E27FC236}">
                <a16:creationId xmlns:a16="http://schemas.microsoft.com/office/drawing/2014/main" id="{56CABB64-B87F-465B-884C-A7EDCEBDB1FB}"/>
              </a:ext>
            </a:extLst>
          </p:cNvPr>
          <p:cNvSpPr>
            <a:spLocks noChangeArrowheads="1"/>
          </p:cNvSpPr>
          <p:nvPr/>
        </p:nvSpPr>
        <p:spPr bwMode="auto">
          <a:xfrm>
            <a:off x="304800" y="4876800"/>
            <a:ext cx="8534400" cy="1676400"/>
          </a:xfrm>
          <a:prstGeom prst="wedgeRoundRectCallout">
            <a:avLst>
              <a:gd name="adj1" fmla="val -36606"/>
              <a:gd name="adj2" fmla="val -26678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embryos because implantation is tied to both development &amp; essence… it also morally permits certain chemical means of birth control (RU-486) and IVF embryos are able to be discarded/experimented upon.  Challenge?  Transfer of essence…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Effect transition="in" filter="dissolve">
                                      <p:cBhvr>
                                        <p:cTn id="7" dur="500"/>
                                        <p:tgtEl>
                                          <p:spTgt spid="614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8">
                                            <p:txEl>
                                              <p:pRg st="3" end="3"/>
                                            </p:txEl>
                                          </p:spTgt>
                                        </p:tgtEl>
                                        <p:attrNameLst>
                                          <p:attrName>style.visibility</p:attrName>
                                        </p:attrNameLst>
                                      </p:cBhvr>
                                      <p:to>
                                        <p:strVal val="visible"/>
                                      </p:to>
                                    </p:set>
                                    <p:animEffect transition="in" filter="dissolve">
                                      <p:cBhvr>
                                        <p:cTn id="12" dur="500"/>
                                        <p:tgtEl>
                                          <p:spTgt spid="614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animEffect transition="in" filter="dissolve">
                                      <p:cBhvr>
                                        <p:cTn id="17" dur="500"/>
                                        <p:tgtEl>
                                          <p:spTgt spid="614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148">
                                            <p:txEl>
                                              <p:pRg st="5" end="5"/>
                                            </p:txEl>
                                          </p:spTgt>
                                        </p:tgtEl>
                                        <p:attrNameLst>
                                          <p:attrName>style.visibility</p:attrName>
                                        </p:attrNameLst>
                                      </p:cBhvr>
                                      <p:to>
                                        <p:strVal val="visible"/>
                                      </p:to>
                                    </p:set>
                                    <p:animEffect transition="in" filter="dissolve">
                                      <p:cBhvr>
                                        <p:cTn id="22" dur="500"/>
                                        <p:tgtEl>
                                          <p:spTgt spid="614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dissolve">
                                      <p:cBhvr>
                                        <p:cTn id="2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7DC4DD-4293-4562-83F2-C4CEF3B16A70}"/>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5123" name="Text Box 3">
            <a:extLst>
              <a:ext uri="{FF2B5EF4-FFF2-40B4-BE49-F238E27FC236}">
                <a16:creationId xmlns:a16="http://schemas.microsoft.com/office/drawing/2014/main" id="{72B7B44A-558C-44E0-9C25-BECD0B914AED}"/>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5124" name="Rectangle 4">
            <a:extLst>
              <a:ext uri="{FF2B5EF4-FFF2-40B4-BE49-F238E27FC236}">
                <a16:creationId xmlns:a16="http://schemas.microsoft.com/office/drawing/2014/main" id="{7B96177D-30F6-4BEA-83B2-C2904D56C9F6}"/>
              </a:ext>
            </a:extLst>
          </p:cNvPr>
          <p:cNvSpPr>
            <a:spLocks noGrp="1" noChangeArrowheads="1"/>
          </p:cNvSpPr>
          <p:nvPr>
            <p:ph type="body" idx="1"/>
          </p:nvPr>
        </p:nvSpPr>
        <p:spPr>
          <a:xfrm>
            <a:off x="0" y="1371600"/>
            <a:ext cx="8686800" cy="4525963"/>
          </a:xfrm>
        </p:spPr>
        <p:txBody>
          <a:bodyPr/>
          <a:lstStyle/>
          <a:p>
            <a:pPr eaLnBrk="1" hangingPunct="1">
              <a:lnSpc>
                <a:spcPct val="90000"/>
              </a:lnSpc>
              <a:buFontTx/>
              <a:buNone/>
              <a:defRPr/>
            </a:pPr>
            <a:r>
              <a:rPr lang="en-US" altLang="en-US" sz="2400" dirty="0">
                <a:solidFill>
                  <a:schemeClr val="bg1"/>
                </a:solidFill>
                <a:latin typeface="Papyrus" pitchFamily="66" charset="0"/>
              </a:rPr>
              <a:t>	“At what point does the fetus possess personhood?”</a:t>
            </a:r>
          </a:p>
          <a:p>
            <a:pPr eaLnBrk="1" hangingPunct="1">
              <a:lnSpc>
                <a:spcPct val="90000"/>
              </a:lnSpc>
              <a:buFontTx/>
              <a:buNone/>
              <a:defRPr/>
            </a:pPr>
            <a:r>
              <a:rPr lang="en-US" altLang="en-US" sz="2800" b="1" dirty="0">
                <a:solidFill>
                  <a:schemeClr val="folHlink"/>
                </a:solidFill>
                <a:effectLst>
                  <a:outerShdw blurRad="38100" dist="38100" dir="2700000" algn="tl">
                    <a:srgbClr val="000000"/>
                  </a:outerShdw>
                </a:effectLst>
                <a:latin typeface="Papyrus" pitchFamily="66" charset="0"/>
              </a:rPr>
              <a:t>Conception</a:t>
            </a:r>
            <a:r>
              <a:rPr lang="en-US" altLang="en-US" sz="2800" dirty="0">
                <a:effectLst>
                  <a:outerShdw blurRad="38100" dist="38100" dir="2700000" algn="tl">
                    <a:srgbClr val="FFFFFF"/>
                  </a:outerShdw>
                </a:effectLst>
                <a:latin typeface="Papyrus" pitchFamily="66" charset="0"/>
              </a:rPr>
              <a:t> : </a:t>
            </a:r>
            <a:r>
              <a:rPr lang="en-US" altLang="en-US" sz="2800" dirty="0">
                <a:solidFill>
                  <a:schemeClr val="bg1"/>
                </a:solidFill>
                <a:latin typeface="Papyrus" pitchFamily="66" charset="0"/>
              </a:rPr>
              <a:t>“life begins when the sperm fuses with the ovule”</a:t>
            </a:r>
          </a:p>
          <a:p>
            <a:pPr eaLnBrk="1" hangingPunct="1">
              <a:lnSpc>
                <a:spcPct val="90000"/>
              </a:lnSpc>
              <a:defRPr/>
            </a:pPr>
            <a:r>
              <a:rPr lang="en-US" altLang="en-US" sz="2400" dirty="0">
                <a:solidFill>
                  <a:srgbClr val="FFCC00"/>
                </a:solidFill>
                <a:latin typeface="Papyrus" pitchFamily="66" charset="0"/>
              </a:rPr>
              <a:t>Objective/ Subjective in practice (</a:t>
            </a:r>
            <a:r>
              <a:rPr lang="en-US" altLang="en-US" sz="2400" dirty="0" err="1">
                <a:solidFill>
                  <a:srgbClr val="FFCC00"/>
                </a:solidFill>
                <a:latin typeface="Papyrus" pitchFamily="66" charset="0"/>
              </a:rPr>
              <a:t>eg.</a:t>
            </a:r>
            <a:r>
              <a:rPr lang="en-US" altLang="en-US" sz="2400" dirty="0">
                <a:solidFill>
                  <a:srgbClr val="FFCC00"/>
                </a:solidFill>
                <a:latin typeface="Papyrus" pitchFamily="66" charset="0"/>
              </a:rPr>
              <a:t> caution: shooting when hunting)</a:t>
            </a:r>
          </a:p>
          <a:p>
            <a:pPr eaLnBrk="1" hangingPunct="1">
              <a:lnSpc>
                <a:spcPct val="90000"/>
              </a:lnSpc>
              <a:defRPr/>
            </a:pPr>
            <a:r>
              <a:rPr lang="en-US" altLang="en-US" sz="2400" dirty="0">
                <a:solidFill>
                  <a:srgbClr val="FFCC00"/>
                </a:solidFill>
                <a:latin typeface="Papyrus" pitchFamily="66" charset="0"/>
              </a:rPr>
              <a:t>Humanness accompanies (though not defined by) a definite informational change (23+23=46 ‘full complement of chromosomes)</a:t>
            </a:r>
          </a:p>
          <a:p>
            <a:pPr eaLnBrk="1" hangingPunct="1">
              <a:lnSpc>
                <a:spcPct val="90000"/>
              </a:lnSpc>
              <a:defRPr/>
            </a:pPr>
            <a:r>
              <a:rPr lang="en-US" altLang="en-US" sz="2400" dirty="0">
                <a:solidFill>
                  <a:srgbClr val="FFCC00"/>
                </a:solidFill>
                <a:latin typeface="Papyrus" pitchFamily="66" charset="0"/>
              </a:rPr>
              <a:t>Human adult is viewed (practically by all) as the end result of continuous growth of an organism from conception.</a:t>
            </a:r>
          </a:p>
          <a:p>
            <a:pPr lvl="1" eaLnBrk="1" hangingPunct="1">
              <a:lnSpc>
                <a:spcPct val="90000"/>
              </a:lnSpc>
              <a:defRPr/>
            </a:pPr>
            <a:r>
              <a:rPr lang="en-US" altLang="en-US" sz="2000" dirty="0">
                <a:solidFill>
                  <a:srgbClr val="FFCC00"/>
                </a:solidFill>
                <a:latin typeface="Papyrus" pitchFamily="66" charset="0"/>
              </a:rPr>
              <a:t>No break that is relevant to essential nature of fetus</a:t>
            </a:r>
          </a:p>
          <a:p>
            <a:pPr eaLnBrk="1" hangingPunct="1">
              <a:lnSpc>
                <a:spcPct val="90000"/>
              </a:lnSpc>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chemeClr val="bg1"/>
              </a:solidFill>
              <a:latin typeface="Papyrus" pitchFamily="66" charset="0"/>
            </a:endParaRPr>
          </a:p>
          <a:p>
            <a:pPr eaLnBrk="1" hangingPunct="1">
              <a:lnSpc>
                <a:spcPct val="9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pic>
        <p:nvPicPr>
          <p:cNvPr id="5125" name="Picture 5">
            <a:extLst>
              <a:ext uri="{FF2B5EF4-FFF2-40B4-BE49-F238E27FC236}">
                <a16:creationId xmlns:a16="http://schemas.microsoft.com/office/drawing/2014/main" id="{1458CC70-0361-438F-87F1-13C3D2498E29}"/>
              </a:ext>
            </a:extLst>
          </p:cNvPr>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22800" r="18001"/>
          <a:stretch>
            <a:fillRect/>
          </a:stretch>
        </p:blipFill>
        <p:spPr bwMode="auto">
          <a:xfrm>
            <a:off x="6019800" y="1447800"/>
            <a:ext cx="2819400" cy="476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AutoShape 6">
            <a:extLst>
              <a:ext uri="{FF2B5EF4-FFF2-40B4-BE49-F238E27FC236}">
                <a16:creationId xmlns:a16="http://schemas.microsoft.com/office/drawing/2014/main" id="{82E19161-FD03-4CF7-B142-8ED805BD82A6}"/>
              </a:ext>
            </a:extLst>
          </p:cNvPr>
          <p:cNvSpPr>
            <a:spLocks noChangeArrowheads="1"/>
          </p:cNvSpPr>
          <p:nvPr/>
        </p:nvSpPr>
        <p:spPr bwMode="auto">
          <a:xfrm>
            <a:off x="152400" y="5181600"/>
            <a:ext cx="8839200" cy="1371600"/>
          </a:xfrm>
          <a:prstGeom prst="wedgeRoundRectCallout">
            <a:avLst>
              <a:gd name="adj1" fmla="val -36477"/>
              <a:gd name="adj2" fmla="val -25810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places an obligation to protect all zygotes (outside of natural miscarriage) because fertilization is tied to both development &amp; essence… it disallows certain chemical means of birth control…&amp;IVF…abortion  of any kind other than just war/protect life of mother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animEffect transition="in" filter="dissolve">
                                      <p:cBhvr>
                                        <p:cTn id="7" dur="500"/>
                                        <p:tgtEl>
                                          <p:spTgt spid="512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4">
                                            <p:txEl>
                                              <p:pRg st="3" end="3"/>
                                            </p:txEl>
                                          </p:spTgt>
                                        </p:tgtEl>
                                        <p:attrNameLst>
                                          <p:attrName>style.visibility</p:attrName>
                                        </p:attrNameLst>
                                      </p:cBhvr>
                                      <p:to>
                                        <p:strVal val="visible"/>
                                      </p:to>
                                    </p:set>
                                    <p:animEffect transition="in" filter="dissolve">
                                      <p:cBhvr>
                                        <p:cTn id="12" dur="500"/>
                                        <p:tgtEl>
                                          <p:spTgt spid="512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4">
                                            <p:txEl>
                                              <p:pRg st="4" end="4"/>
                                            </p:txEl>
                                          </p:spTgt>
                                        </p:tgtEl>
                                        <p:attrNameLst>
                                          <p:attrName>style.visibility</p:attrName>
                                        </p:attrNameLst>
                                      </p:cBhvr>
                                      <p:to>
                                        <p:strVal val="visible"/>
                                      </p:to>
                                    </p:set>
                                    <p:animEffect transition="in" filter="dissolve">
                                      <p:cBhvr>
                                        <p:cTn id="17" dur="500"/>
                                        <p:tgtEl>
                                          <p:spTgt spid="512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4">
                                            <p:txEl>
                                              <p:pRg st="5" end="5"/>
                                            </p:txEl>
                                          </p:spTgt>
                                        </p:tgtEl>
                                        <p:attrNameLst>
                                          <p:attrName>style.visibility</p:attrName>
                                        </p:attrNameLst>
                                      </p:cBhvr>
                                      <p:to>
                                        <p:strVal val="visible"/>
                                      </p:to>
                                    </p:set>
                                    <p:animEffect transition="in" filter="dissolve">
                                      <p:cBhvr>
                                        <p:cTn id="22" dur="500"/>
                                        <p:tgtEl>
                                          <p:spTgt spid="512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dissolve">
                                      <p:cBhvr>
                                        <p:cTn id="27" dur="500"/>
                                        <p:tgtEl>
                                          <p:spTgt spid="51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dissolve">
                                      <p:cBhvr>
                                        <p:cTn id="3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7DC4DD-4293-4562-83F2-C4CEF3B16A70}"/>
              </a:ext>
            </a:extLst>
          </p:cNvPr>
          <p:cNvSpPr>
            <a:spLocks noGrp="1" noChangeArrowheads="1"/>
          </p:cNvSpPr>
          <p:nvPr>
            <p:ph type="title"/>
          </p:nvPr>
        </p:nvSpPr>
        <p:spPr>
          <a:xfrm>
            <a:off x="304800" y="296863"/>
            <a:ext cx="8229600" cy="922337"/>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does Scripture say about when human life begins?</a:t>
            </a:r>
          </a:p>
        </p:txBody>
      </p:sp>
      <p:sp>
        <p:nvSpPr>
          <p:cNvPr id="5123" name="Text Box 3">
            <a:extLst>
              <a:ext uri="{FF2B5EF4-FFF2-40B4-BE49-F238E27FC236}">
                <a16:creationId xmlns:a16="http://schemas.microsoft.com/office/drawing/2014/main" id="{72B7B44A-558C-44E0-9C25-BECD0B914AED}"/>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5124" name="Rectangle 4">
            <a:extLst>
              <a:ext uri="{FF2B5EF4-FFF2-40B4-BE49-F238E27FC236}">
                <a16:creationId xmlns:a16="http://schemas.microsoft.com/office/drawing/2014/main" id="{7B96177D-30F6-4BEA-83B2-C2904D56C9F6}"/>
              </a:ext>
            </a:extLst>
          </p:cNvPr>
          <p:cNvSpPr>
            <a:spLocks noGrp="1" noChangeArrowheads="1"/>
          </p:cNvSpPr>
          <p:nvPr>
            <p:ph type="body" idx="1"/>
          </p:nvPr>
        </p:nvSpPr>
        <p:spPr>
          <a:xfrm>
            <a:off x="0" y="1371600"/>
            <a:ext cx="8686800" cy="4525963"/>
          </a:xfrm>
        </p:spPr>
        <p:txBody>
          <a:bodyPr/>
          <a:lstStyle/>
          <a:p>
            <a:pPr marL="0" indent="0" eaLnBrk="1" hangingPunct="1">
              <a:lnSpc>
                <a:spcPct val="90000"/>
              </a:lnSpc>
              <a:buNone/>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chemeClr val="bg1"/>
              </a:solidFill>
              <a:latin typeface="Papyrus" pitchFamily="66" charset="0"/>
            </a:endParaRPr>
          </a:p>
          <a:p>
            <a:pPr eaLnBrk="1" hangingPunct="1">
              <a:lnSpc>
                <a:spcPct val="9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sp>
        <p:nvSpPr>
          <p:cNvPr id="5126" name="AutoShape 6">
            <a:extLst>
              <a:ext uri="{FF2B5EF4-FFF2-40B4-BE49-F238E27FC236}">
                <a16:creationId xmlns:a16="http://schemas.microsoft.com/office/drawing/2014/main" id="{82E19161-FD03-4CF7-B142-8ED805BD82A6}"/>
              </a:ext>
            </a:extLst>
          </p:cNvPr>
          <p:cNvSpPr>
            <a:spLocks noChangeArrowheads="1"/>
          </p:cNvSpPr>
          <p:nvPr/>
        </p:nvSpPr>
        <p:spPr bwMode="auto">
          <a:xfrm>
            <a:off x="18738" y="1219200"/>
            <a:ext cx="9106524" cy="5486400"/>
          </a:xfrm>
          <a:prstGeom prst="wedgeRoundRectCallout">
            <a:avLst>
              <a:gd name="adj1" fmla="val -35836"/>
              <a:gd name="adj2" fmla="val -5887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600" dirty="0"/>
              <a:t>Scripture requires us to </a:t>
            </a:r>
            <a:r>
              <a:rPr lang="en-US" sz="1600" i="1" dirty="0"/>
              <a:t>assume </a:t>
            </a:r>
            <a:r>
              <a:rPr lang="en-US" sz="1600" dirty="0"/>
              <a:t>that the unborn child is a human being from the point of conception. The unborn child should be </a:t>
            </a:r>
            <a:r>
              <a:rPr lang="en-US" sz="1600" i="1" dirty="0"/>
              <a:t>treated </a:t>
            </a:r>
            <a:r>
              <a:rPr lang="en-US" sz="1600" dirty="0"/>
              <a:t>as a human being when questions about his life or death arise. Here is the argument:</a:t>
            </a:r>
          </a:p>
          <a:p>
            <a:pPr eaLnBrk="1" hangingPunct="1">
              <a:spcBef>
                <a:spcPct val="0"/>
              </a:spcBef>
              <a:buFontTx/>
              <a:buNone/>
            </a:pPr>
            <a:endParaRPr lang="en-US" sz="1600" dirty="0"/>
          </a:p>
          <a:p>
            <a:pPr marL="457200" indent="-457200" eaLnBrk="1" hangingPunct="1">
              <a:spcBef>
                <a:spcPct val="0"/>
              </a:spcBef>
              <a:buFontTx/>
              <a:buAutoNum type="arabicPeriod"/>
            </a:pPr>
            <a:r>
              <a:rPr lang="en-US" sz="1800" dirty="0"/>
              <a:t>There is no Scriptural proof that the un­born child is anything less than a human being from the point of conception. </a:t>
            </a:r>
          </a:p>
          <a:p>
            <a:pPr marL="457200" indent="-457200" eaLnBrk="1" hangingPunct="1">
              <a:spcBef>
                <a:spcPct val="0"/>
              </a:spcBef>
              <a:buFontTx/>
              <a:buAutoNum type="arabicPeriod"/>
            </a:pPr>
            <a:r>
              <a:rPr lang="en-US" sz="1800" dirty="0"/>
              <a:t>There is no principle of Scripture, science or philosophy authorizing us to pinpoint a time between conception and birth at which a human being emerges from something less.  </a:t>
            </a:r>
          </a:p>
          <a:p>
            <a:pPr marL="457200" indent="-457200" eaLnBrk="1" hangingPunct="1">
              <a:spcBef>
                <a:spcPct val="0"/>
              </a:spcBef>
              <a:buFontTx/>
              <a:buAutoNum type="arabicPeriod"/>
            </a:pPr>
            <a:r>
              <a:rPr lang="en-US" sz="1800" dirty="0"/>
              <a:t>The Scriptures do teach that the unborn child is not merely part of his mother’s body. He has a special, independent significance. </a:t>
            </a:r>
          </a:p>
          <a:p>
            <a:pPr marL="457200" indent="-457200" eaLnBrk="1" hangingPunct="1">
              <a:spcBef>
                <a:spcPct val="0"/>
              </a:spcBef>
              <a:buFontTx/>
              <a:buAutoNum type="arabicPeriod"/>
            </a:pPr>
            <a:r>
              <a:rPr lang="en-US" sz="1800" dirty="0"/>
              <a:t>Scientific considerations confirm this assessment of the probabilities.</a:t>
            </a:r>
            <a:r>
              <a:rPr lang="en-US" sz="1800" i="1" dirty="0">
                <a:solidFill>
                  <a:srgbClr val="4E4E4E"/>
                </a:solidFill>
                <a:latin typeface="merriweather" panose="00000500000000000000" pitchFamily="2" charset="0"/>
              </a:rPr>
              <a:t> </a:t>
            </a:r>
            <a:r>
              <a:rPr lang="en-US" sz="2000" i="1" dirty="0">
                <a:solidFill>
                  <a:srgbClr val="4E4E4E"/>
                </a:solidFill>
                <a:latin typeface="merriweather" panose="00000500000000000000" pitchFamily="2" charset="0"/>
              </a:rPr>
              <a:t>“</a:t>
            </a:r>
            <a:r>
              <a:rPr lang="en-US" sz="1600" i="1" dirty="0">
                <a:solidFill>
                  <a:srgbClr val="4E4E4E"/>
                </a:solidFill>
                <a:latin typeface="merriweather" panose="00000500000000000000" pitchFamily="2" charset="0"/>
              </a:rPr>
              <a:t>When the sperm and egg nuclei unite, all of the characteristics, such as color of the eyes, hair, skin, that make a unique personality, are laid down determinatively”</a:t>
            </a:r>
          </a:p>
          <a:p>
            <a:pPr marL="457200" indent="-457200" eaLnBrk="1" hangingPunct="1">
              <a:spcBef>
                <a:spcPct val="0"/>
              </a:spcBef>
              <a:buFontTx/>
              <a:buAutoNum type="arabicPeriod"/>
            </a:pPr>
            <a:r>
              <a:rPr lang="en-US" sz="1800" dirty="0"/>
              <a:t>Scripture not only condemns premeditated murder, but also manslaughter—destruction of human life caused by negligence.</a:t>
            </a:r>
          </a:p>
          <a:p>
            <a:pPr marL="457200" indent="-457200" eaLnBrk="1" hangingPunct="1">
              <a:spcBef>
                <a:spcPct val="0"/>
              </a:spcBef>
              <a:buFontTx/>
              <a:buAutoNum type="arabicPeriod"/>
            </a:pPr>
            <a:r>
              <a:rPr lang="en-US" sz="1800" dirty="0"/>
              <a:t>Further confirming this conclusion is an in­teresting recent development in legal thinking</a:t>
            </a:r>
            <a:r>
              <a:rPr lang="en-US" sz="1600" dirty="0"/>
              <a:t>…”</a:t>
            </a:r>
            <a:r>
              <a:rPr lang="en-US" sz="1600" dirty="0">
                <a:solidFill>
                  <a:srgbClr val="4E4E4E"/>
                </a:solidFill>
                <a:latin typeface="merriweather" panose="00000500000000000000" pitchFamily="2" charset="0"/>
              </a:rPr>
              <a:t>all harm, whether to the unborn or to the born, is harm to a </a:t>
            </a:r>
            <a:r>
              <a:rPr lang="en-US" sz="1600" i="1" dirty="0">
                <a:solidFill>
                  <a:srgbClr val="4E4E4E"/>
                </a:solidFill>
                <a:latin typeface="merriweather" panose="00000500000000000000" pitchFamily="2" charset="0"/>
              </a:rPr>
              <a:t>person” </a:t>
            </a:r>
            <a:r>
              <a:rPr lang="en-US" sz="1600" dirty="0">
                <a:solidFill>
                  <a:srgbClr val="4E4E4E"/>
                </a:solidFill>
                <a:latin typeface="+mn-lt"/>
              </a:rPr>
              <a:t>to preserve the continuity of life…</a:t>
            </a:r>
            <a:endParaRPr lang="en-US" sz="1600" dirty="0">
              <a:latin typeface="+mn-lt"/>
            </a:endParaRPr>
          </a:p>
          <a:p>
            <a:pPr marL="228600" indent="-228600" eaLnBrk="1" hangingPunct="1">
              <a:spcBef>
                <a:spcPct val="0"/>
              </a:spcBef>
              <a:buFontTx/>
              <a:buAutoNum type="arabicPeriod"/>
            </a:pPr>
            <a:endParaRPr lang="en-US" altLang="en-US" sz="1100" dirty="0">
              <a:solidFill>
                <a:schemeClr val="bg2">
                  <a:lumMod val="50000"/>
                </a:schemeClr>
              </a:solidFill>
              <a:latin typeface="Papyrus" panose="03070502060502030205" pitchFamily="66" charset="0"/>
            </a:endParaRPr>
          </a:p>
        </p:txBody>
      </p:sp>
      <p:sp>
        <p:nvSpPr>
          <p:cNvPr id="3" name="TextBox 2">
            <a:extLst>
              <a:ext uri="{FF2B5EF4-FFF2-40B4-BE49-F238E27FC236}">
                <a16:creationId xmlns:a16="http://schemas.microsoft.com/office/drawing/2014/main" id="{0B4DA025-EFAF-E190-0C2D-68741D98941C}"/>
              </a:ext>
            </a:extLst>
          </p:cNvPr>
          <p:cNvSpPr txBox="1"/>
          <p:nvPr/>
        </p:nvSpPr>
        <p:spPr>
          <a:xfrm rot="5400000">
            <a:off x="6299465" y="3936283"/>
            <a:ext cx="5116944" cy="461665"/>
          </a:xfrm>
          <a:prstGeom prst="rect">
            <a:avLst/>
          </a:prstGeom>
          <a:noFill/>
        </p:spPr>
        <p:txBody>
          <a:bodyPr wrap="square" rtlCol="0">
            <a:spAutoFit/>
          </a:bodyPr>
          <a:lstStyle/>
          <a:p>
            <a:endParaRPr lang="en-US" sz="1200" dirty="0">
              <a:latin typeface="Papyrus" panose="03070502060502030205" pitchFamily="66" charset="0"/>
            </a:endParaRPr>
          </a:p>
          <a:p>
            <a:r>
              <a:rPr lang="en-US" sz="1200" dirty="0">
                <a:latin typeface="Papyrus" panose="03070502060502030205" pitchFamily="66" charset="0"/>
              </a:rPr>
              <a:t>The Law, Theology and Abortion MAY 21, 2012 By John Frame</a:t>
            </a:r>
          </a:p>
        </p:txBody>
      </p:sp>
      <p:sp>
        <p:nvSpPr>
          <p:cNvPr id="2" name="AutoShape 6">
            <a:extLst>
              <a:ext uri="{FF2B5EF4-FFF2-40B4-BE49-F238E27FC236}">
                <a16:creationId xmlns:a16="http://schemas.microsoft.com/office/drawing/2014/main" id="{F70DD129-C479-760A-8DBD-B44BCE052BFB}"/>
              </a:ext>
            </a:extLst>
          </p:cNvPr>
          <p:cNvSpPr>
            <a:spLocks noChangeArrowheads="1"/>
          </p:cNvSpPr>
          <p:nvPr/>
        </p:nvSpPr>
        <p:spPr bwMode="auto">
          <a:xfrm>
            <a:off x="286062" y="507207"/>
            <a:ext cx="8839200" cy="1854993"/>
          </a:xfrm>
          <a:prstGeom prst="wedgeRoundRectCallout">
            <a:avLst>
              <a:gd name="adj1" fmla="val 39800"/>
              <a:gd name="adj2" fmla="val -5813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8600" indent="-228600" eaLnBrk="1" hangingPunct="1">
              <a:spcBef>
                <a:spcPct val="0"/>
              </a:spcBef>
              <a:buFontTx/>
              <a:buAutoNum type="arabicPeriod"/>
            </a:pPr>
            <a:r>
              <a:rPr lang="en-US" altLang="en-US" sz="2000" dirty="0">
                <a:solidFill>
                  <a:schemeClr val="bg2">
                    <a:lumMod val="50000"/>
                  </a:schemeClr>
                </a:solidFill>
                <a:latin typeface="+mn-lt"/>
              </a:rPr>
              <a:t>To summarize: Steps 1 and 2 demonstrate the </a:t>
            </a:r>
            <a:r>
              <a:rPr lang="en-US" altLang="en-US" sz="2000" b="1" i="1" dirty="0">
                <a:solidFill>
                  <a:schemeClr val="bg2">
                    <a:lumMod val="50000"/>
                  </a:schemeClr>
                </a:solidFill>
                <a:latin typeface="+mn-lt"/>
              </a:rPr>
              <a:t>possibility</a:t>
            </a:r>
            <a:r>
              <a:rPr lang="en-US" altLang="en-US" sz="2000" dirty="0">
                <a:solidFill>
                  <a:schemeClr val="bg2">
                    <a:lumMod val="50000"/>
                  </a:schemeClr>
                </a:solidFill>
                <a:latin typeface="+mn-lt"/>
              </a:rPr>
              <a:t> that the unborn child is a human per­son; 3 and 4 establish the </a:t>
            </a:r>
            <a:r>
              <a:rPr lang="en-US" altLang="en-US" sz="2000" b="1" i="1" dirty="0">
                <a:solidFill>
                  <a:schemeClr val="bg2">
                    <a:lumMod val="50000"/>
                  </a:schemeClr>
                </a:solidFill>
                <a:latin typeface="+mn-lt"/>
              </a:rPr>
              <a:t>probability</a:t>
            </a:r>
            <a:r>
              <a:rPr lang="en-US" altLang="en-US" sz="2000" dirty="0">
                <a:solidFill>
                  <a:schemeClr val="bg2">
                    <a:lumMod val="50000"/>
                  </a:schemeClr>
                </a:solidFill>
                <a:latin typeface="+mn-lt"/>
              </a:rPr>
              <a:t> that he is such; and 5 and 6 establish the </a:t>
            </a:r>
            <a:r>
              <a:rPr lang="en-US" altLang="en-US" sz="2000" b="1" i="1" dirty="0">
                <a:solidFill>
                  <a:schemeClr val="bg2">
                    <a:lumMod val="50000"/>
                  </a:schemeClr>
                </a:solidFill>
                <a:latin typeface="+mn-lt"/>
              </a:rPr>
              <a:t>necessity</a:t>
            </a:r>
            <a:r>
              <a:rPr lang="en-US" altLang="en-US" sz="2000" dirty="0">
                <a:solidFill>
                  <a:schemeClr val="bg2">
                    <a:lumMod val="50000"/>
                  </a:schemeClr>
                </a:solidFill>
                <a:latin typeface="+mn-lt"/>
              </a:rPr>
              <a:t> of a certain practical policy for Christians in the light of that probability and in the light of the demon­strated continuity between fetal and post-natal life.</a:t>
            </a:r>
          </a:p>
        </p:txBody>
      </p:sp>
    </p:spTree>
    <p:extLst>
      <p:ext uri="{BB962C8B-B14F-4D97-AF65-F5344CB8AC3E}">
        <p14:creationId xmlns:p14="http://schemas.microsoft.com/office/powerpoint/2010/main" val="3460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6">
                                            <p:bg/>
                                          </p:spTgt>
                                        </p:tgtEl>
                                        <p:attrNameLst>
                                          <p:attrName>style.visibility</p:attrName>
                                        </p:attrNameLst>
                                      </p:cBhvr>
                                      <p:to>
                                        <p:strVal val="visible"/>
                                      </p:to>
                                    </p:set>
                                    <p:animEffect transition="in" filter="fade">
                                      <p:cBhvr>
                                        <p:cTn id="7" dur="500"/>
                                        <p:tgtEl>
                                          <p:spTgt spid="512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fade">
                                      <p:cBhvr>
                                        <p:cTn id="12" dur="500"/>
                                        <p:tgtEl>
                                          <p:spTgt spid="5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6">
                                            <p:txEl>
                                              <p:pRg st="2" end="2"/>
                                            </p:txEl>
                                          </p:spTgt>
                                        </p:tgtEl>
                                        <p:attrNameLst>
                                          <p:attrName>style.visibility</p:attrName>
                                        </p:attrNameLst>
                                      </p:cBhvr>
                                      <p:to>
                                        <p:strVal val="visible"/>
                                      </p:to>
                                    </p:set>
                                    <p:animEffect transition="in" filter="fade">
                                      <p:cBhvr>
                                        <p:cTn id="17" dur="500"/>
                                        <p:tgtEl>
                                          <p:spTgt spid="5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6">
                                            <p:txEl>
                                              <p:pRg st="3" end="3"/>
                                            </p:txEl>
                                          </p:spTgt>
                                        </p:tgtEl>
                                        <p:attrNameLst>
                                          <p:attrName>style.visibility</p:attrName>
                                        </p:attrNameLst>
                                      </p:cBhvr>
                                      <p:to>
                                        <p:strVal val="visible"/>
                                      </p:to>
                                    </p:set>
                                    <p:animEffect transition="in" filter="fade">
                                      <p:cBhvr>
                                        <p:cTn id="22" dur="500"/>
                                        <p:tgtEl>
                                          <p:spTgt spid="5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6">
                                            <p:txEl>
                                              <p:pRg st="4" end="4"/>
                                            </p:txEl>
                                          </p:spTgt>
                                        </p:tgtEl>
                                        <p:attrNameLst>
                                          <p:attrName>style.visibility</p:attrName>
                                        </p:attrNameLst>
                                      </p:cBhvr>
                                      <p:to>
                                        <p:strVal val="visible"/>
                                      </p:to>
                                    </p:set>
                                    <p:animEffect transition="in" filter="fade">
                                      <p:cBhvr>
                                        <p:cTn id="27" dur="500"/>
                                        <p:tgtEl>
                                          <p:spTgt spid="5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6">
                                            <p:txEl>
                                              <p:pRg st="5" end="5"/>
                                            </p:txEl>
                                          </p:spTgt>
                                        </p:tgtEl>
                                        <p:attrNameLst>
                                          <p:attrName>style.visibility</p:attrName>
                                        </p:attrNameLst>
                                      </p:cBhvr>
                                      <p:to>
                                        <p:strVal val="visible"/>
                                      </p:to>
                                    </p:set>
                                    <p:animEffect transition="in" filter="fade">
                                      <p:cBhvr>
                                        <p:cTn id="32" dur="500"/>
                                        <p:tgtEl>
                                          <p:spTgt spid="51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6">
                                            <p:txEl>
                                              <p:pRg st="6" end="6"/>
                                            </p:txEl>
                                          </p:spTgt>
                                        </p:tgtEl>
                                        <p:attrNameLst>
                                          <p:attrName>style.visibility</p:attrName>
                                        </p:attrNameLst>
                                      </p:cBhvr>
                                      <p:to>
                                        <p:strVal val="visible"/>
                                      </p:to>
                                    </p:set>
                                    <p:animEffect transition="in" filter="fade">
                                      <p:cBhvr>
                                        <p:cTn id="37" dur="500"/>
                                        <p:tgtEl>
                                          <p:spTgt spid="51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6">
                                            <p:txEl>
                                              <p:pRg st="7" end="7"/>
                                            </p:txEl>
                                          </p:spTgt>
                                        </p:tgtEl>
                                        <p:attrNameLst>
                                          <p:attrName>style.visibility</p:attrName>
                                        </p:attrNameLst>
                                      </p:cBhvr>
                                      <p:to>
                                        <p:strVal val="visible"/>
                                      </p:to>
                                    </p:set>
                                    <p:animEffect transition="in" filter="fade">
                                      <p:cBhvr>
                                        <p:cTn id="42" dur="500"/>
                                        <p:tgtEl>
                                          <p:spTgt spid="51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uiExpand="1" build="p"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7DC4DD-4293-4562-83F2-C4CEF3B16A70}"/>
              </a:ext>
            </a:extLst>
          </p:cNvPr>
          <p:cNvSpPr>
            <a:spLocks noGrp="1" noChangeArrowheads="1"/>
          </p:cNvSpPr>
          <p:nvPr>
            <p:ph type="title"/>
          </p:nvPr>
        </p:nvSpPr>
        <p:spPr>
          <a:xfrm>
            <a:off x="304800" y="296863"/>
            <a:ext cx="8229600" cy="922337"/>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does Scripture say about when human life begins?</a:t>
            </a:r>
          </a:p>
        </p:txBody>
      </p:sp>
      <p:sp>
        <p:nvSpPr>
          <p:cNvPr id="5123" name="Text Box 3">
            <a:extLst>
              <a:ext uri="{FF2B5EF4-FFF2-40B4-BE49-F238E27FC236}">
                <a16:creationId xmlns:a16="http://schemas.microsoft.com/office/drawing/2014/main" id="{72B7B44A-558C-44E0-9C25-BECD0B914AED}"/>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5124" name="Rectangle 4">
            <a:extLst>
              <a:ext uri="{FF2B5EF4-FFF2-40B4-BE49-F238E27FC236}">
                <a16:creationId xmlns:a16="http://schemas.microsoft.com/office/drawing/2014/main" id="{7B96177D-30F6-4BEA-83B2-C2904D56C9F6}"/>
              </a:ext>
            </a:extLst>
          </p:cNvPr>
          <p:cNvSpPr>
            <a:spLocks noGrp="1" noChangeArrowheads="1"/>
          </p:cNvSpPr>
          <p:nvPr>
            <p:ph type="body" idx="1"/>
          </p:nvPr>
        </p:nvSpPr>
        <p:spPr>
          <a:xfrm>
            <a:off x="0" y="1371600"/>
            <a:ext cx="8686800" cy="4525963"/>
          </a:xfrm>
        </p:spPr>
        <p:txBody>
          <a:bodyPr/>
          <a:lstStyle/>
          <a:p>
            <a:pPr marL="0" indent="0" eaLnBrk="1" hangingPunct="1">
              <a:lnSpc>
                <a:spcPct val="90000"/>
              </a:lnSpc>
              <a:buNone/>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chemeClr val="bg1"/>
              </a:solidFill>
              <a:latin typeface="Papyrus" pitchFamily="66" charset="0"/>
            </a:endParaRPr>
          </a:p>
          <a:p>
            <a:pPr eaLnBrk="1" hangingPunct="1">
              <a:lnSpc>
                <a:spcPct val="9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sp>
        <p:nvSpPr>
          <p:cNvPr id="5126" name="AutoShape 6">
            <a:extLst>
              <a:ext uri="{FF2B5EF4-FFF2-40B4-BE49-F238E27FC236}">
                <a16:creationId xmlns:a16="http://schemas.microsoft.com/office/drawing/2014/main" id="{82E19161-FD03-4CF7-B142-8ED805BD82A6}"/>
              </a:ext>
            </a:extLst>
          </p:cNvPr>
          <p:cNvSpPr>
            <a:spLocks noChangeArrowheads="1"/>
          </p:cNvSpPr>
          <p:nvPr/>
        </p:nvSpPr>
        <p:spPr bwMode="auto">
          <a:xfrm>
            <a:off x="152400" y="1219200"/>
            <a:ext cx="8839200" cy="5486400"/>
          </a:xfrm>
          <a:prstGeom prst="wedgeRoundRectCallout">
            <a:avLst>
              <a:gd name="adj1" fmla="val -35836"/>
              <a:gd name="adj2" fmla="val -5887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dirty="0"/>
              <a:t>Now even if our argument is faulty, the Christian should beware of supporting those movements currently urging the liberalization of abortion laws. Even if the unborn child is, in the final analysis, “only” a part of his mother’s body, the Christian cannot support the view that this fact gives the mother absolute control over the child, to treat it according to her whim. We cannot treat even our own bodies just as we like; for our bodies are God’s, not our own.15 The argument that a woman has the right to do anything she pleases with her own body breathes a spirit of rebellion against God.</a:t>
            </a:r>
          </a:p>
          <a:p>
            <a:pPr eaLnBrk="1" hangingPunct="1">
              <a:spcBef>
                <a:spcPct val="0"/>
              </a:spcBef>
              <a:buFontTx/>
              <a:buNone/>
            </a:pPr>
            <a:endParaRPr lang="en-US" sz="1800" dirty="0"/>
          </a:p>
          <a:p>
            <a:pPr eaLnBrk="1" hangingPunct="1">
              <a:spcBef>
                <a:spcPct val="0"/>
              </a:spcBef>
              <a:buFontTx/>
              <a:buNone/>
            </a:pPr>
            <a:r>
              <a:rPr lang="en-US" sz="1800" dirty="0"/>
              <a:t>Finally, let me quote the conclusion of a com­mittee report which I helped prepare, submitted for study to my denomination:</a:t>
            </a:r>
          </a:p>
          <a:p>
            <a:pPr eaLnBrk="1" hangingPunct="1">
              <a:spcBef>
                <a:spcPct val="0"/>
              </a:spcBef>
              <a:buFontTx/>
              <a:buNone/>
            </a:pPr>
            <a:endParaRPr lang="en-US" sz="1800" dirty="0"/>
          </a:p>
          <a:p>
            <a:pPr eaLnBrk="1" hangingPunct="1">
              <a:spcBef>
                <a:spcPct val="0"/>
              </a:spcBef>
              <a:buFontTx/>
              <a:buNone/>
            </a:pPr>
            <a:r>
              <a:rPr lang="en-US" sz="1800" dirty="0"/>
              <a:t>We conclude, therefore, that the Christian should regard the unborn child as a human person made in the image of God. Such a regard for the unborn child will involve rejection of abortion, except possibly to save the life of the mother. On the basis of this concern, the Christian should use his in­fluence to promote legislation which will protect unborn human life.</a:t>
            </a:r>
            <a:r>
              <a:rPr lang="en-US" sz="2000" dirty="0">
                <a:solidFill>
                  <a:srgbClr val="4E4E4E"/>
                </a:solidFill>
                <a:latin typeface="+mn-lt"/>
              </a:rPr>
              <a:t>…</a:t>
            </a:r>
            <a:endParaRPr lang="en-US" sz="2000" dirty="0">
              <a:latin typeface="+mn-lt"/>
            </a:endParaRPr>
          </a:p>
          <a:p>
            <a:pPr marL="228600" indent="-228600" eaLnBrk="1" hangingPunct="1">
              <a:spcBef>
                <a:spcPct val="0"/>
              </a:spcBef>
              <a:buFontTx/>
              <a:buAutoNum type="arabicPeriod"/>
            </a:pPr>
            <a:endParaRPr lang="en-US" altLang="en-US" sz="1100" dirty="0">
              <a:solidFill>
                <a:schemeClr val="bg2">
                  <a:lumMod val="50000"/>
                </a:schemeClr>
              </a:solidFill>
              <a:latin typeface="Papyrus" panose="03070502060502030205" pitchFamily="66" charset="0"/>
            </a:endParaRPr>
          </a:p>
        </p:txBody>
      </p:sp>
    </p:spTree>
    <p:extLst>
      <p:ext uri="{BB962C8B-B14F-4D97-AF65-F5344CB8AC3E}">
        <p14:creationId xmlns:p14="http://schemas.microsoft.com/office/powerpoint/2010/main" val="422057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6">
                                            <p:bg/>
                                          </p:spTgt>
                                        </p:tgtEl>
                                        <p:attrNameLst>
                                          <p:attrName>style.visibility</p:attrName>
                                        </p:attrNameLst>
                                      </p:cBhvr>
                                      <p:to>
                                        <p:strVal val="visible"/>
                                      </p:to>
                                    </p:set>
                                    <p:animEffect transition="in" filter="fade">
                                      <p:cBhvr>
                                        <p:cTn id="7" dur="500"/>
                                        <p:tgtEl>
                                          <p:spTgt spid="512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fade">
                                      <p:cBhvr>
                                        <p:cTn id="12" dur="500"/>
                                        <p:tgtEl>
                                          <p:spTgt spid="5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6">
                                            <p:txEl>
                                              <p:pRg st="2" end="2"/>
                                            </p:txEl>
                                          </p:spTgt>
                                        </p:tgtEl>
                                        <p:attrNameLst>
                                          <p:attrName>style.visibility</p:attrName>
                                        </p:attrNameLst>
                                      </p:cBhvr>
                                      <p:to>
                                        <p:strVal val="visible"/>
                                      </p:to>
                                    </p:set>
                                    <p:animEffect transition="in" filter="fade">
                                      <p:cBhvr>
                                        <p:cTn id="17" dur="500"/>
                                        <p:tgtEl>
                                          <p:spTgt spid="5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6">
                                            <p:txEl>
                                              <p:pRg st="4" end="4"/>
                                            </p:txEl>
                                          </p:spTgt>
                                        </p:tgtEl>
                                        <p:attrNameLst>
                                          <p:attrName>style.visibility</p:attrName>
                                        </p:attrNameLst>
                                      </p:cBhvr>
                                      <p:to>
                                        <p:strVal val="visible"/>
                                      </p:to>
                                    </p:set>
                                    <p:animEffect transition="in" filter="fade">
                                      <p:cBhvr>
                                        <p:cTn id="22" dur="500"/>
                                        <p:tgtEl>
                                          <p:spTgt spid="51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7DC4DD-4293-4562-83F2-C4CEF3B16A70}"/>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5123" name="Text Box 3">
            <a:extLst>
              <a:ext uri="{FF2B5EF4-FFF2-40B4-BE49-F238E27FC236}">
                <a16:creationId xmlns:a16="http://schemas.microsoft.com/office/drawing/2014/main" id="{72B7B44A-558C-44E0-9C25-BECD0B914AED}"/>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5124" name="Rectangle 4">
            <a:extLst>
              <a:ext uri="{FF2B5EF4-FFF2-40B4-BE49-F238E27FC236}">
                <a16:creationId xmlns:a16="http://schemas.microsoft.com/office/drawing/2014/main" id="{7B96177D-30F6-4BEA-83B2-C2904D56C9F6}"/>
              </a:ext>
            </a:extLst>
          </p:cNvPr>
          <p:cNvSpPr>
            <a:spLocks noGrp="1" noChangeArrowheads="1"/>
          </p:cNvSpPr>
          <p:nvPr>
            <p:ph type="body" idx="1"/>
          </p:nvPr>
        </p:nvSpPr>
        <p:spPr>
          <a:xfrm>
            <a:off x="0" y="1371600"/>
            <a:ext cx="8686800" cy="4525963"/>
          </a:xfrm>
        </p:spPr>
        <p:txBody>
          <a:bodyPr/>
          <a:lstStyle/>
          <a:p>
            <a:pPr eaLnBrk="1" hangingPunct="1">
              <a:lnSpc>
                <a:spcPct val="90000"/>
              </a:lnSpc>
              <a:buFontTx/>
              <a:buNone/>
              <a:defRPr/>
            </a:pPr>
            <a:r>
              <a:rPr lang="en-US" altLang="en-US" sz="2400" dirty="0">
                <a:solidFill>
                  <a:schemeClr val="bg1"/>
                </a:solidFill>
                <a:latin typeface="Papyrus" pitchFamily="66" charset="0"/>
              </a:rPr>
              <a:t>	“At what point does the fetus possess personhood?”</a:t>
            </a:r>
          </a:p>
          <a:p>
            <a:pPr eaLnBrk="1" hangingPunct="1">
              <a:lnSpc>
                <a:spcPct val="90000"/>
              </a:lnSpc>
              <a:buFontTx/>
              <a:buNone/>
              <a:defRPr/>
            </a:pPr>
            <a:r>
              <a:rPr lang="en-US" altLang="en-US" sz="2800" b="1" dirty="0">
                <a:solidFill>
                  <a:schemeClr val="folHlink"/>
                </a:solidFill>
                <a:effectLst>
                  <a:outerShdw blurRad="38100" dist="38100" dir="2700000" algn="tl">
                    <a:srgbClr val="000000"/>
                  </a:outerShdw>
                </a:effectLst>
                <a:latin typeface="Papyrus" pitchFamily="66" charset="0"/>
              </a:rPr>
              <a:t>Conception</a:t>
            </a:r>
            <a:r>
              <a:rPr lang="en-US" altLang="en-US" sz="2800" dirty="0">
                <a:effectLst>
                  <a:outerShdw blurRad="38100" dist="38100" dir="2700000" algn="tl">
                    <a:srgbClr val="FFFFFF"/>
                  </a:outerShdw>
                </a:effectLst>
                <a:latin typeface="Papyrus" pitchFamily="66" charset="0"/>
              </a:rPr>
              <a:t> : </a:t>
            </a:r>
            <a:r>
              <a:rPr lang="en-US" altLang="en-US" sz="2800" dirty="0">
                <a:solidFill>
                  <a:schemeClr val="bg1"/>
                </a:solidFill>
                <a:latin typeface="Papyrus" pitchFamily="66" charset="0"/>
              </a:rPr>
              <a:t>“life begins when the sperm fuses with the ovule”</a:t>
            </a:r>
          </a:p>
          <a:p>
            <a:pPr marL="0" indent="0" eaLnBrk="1" hangingPunct="1">
              <a:lnSpc>
                <a:spcPct val="90000"/>
              </a:lnSpc>
              <a:buNone/>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chemeClr val="bg1"/>
              </a:solidFill>
              <a:latin typeface="Papyrus" pitchFamily="66" charset="0"/>
            </a:endParaRPr>
          </a:p>
          <a:p>
            <a:pPr eaLnBrk="1" hangingPunct="1">
              <a:lnSpc>
                <a:spcPct val="9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sp>
        <p:nvSpPr>
          <p:cNvPr id="5126" name="AutoShape 6">
            <a:extLst>
              <a:ext uri="{FF2B5EF4-FFF2-40B4-BE49-F238E27FC236}">
                <a16:creationId xmlns:a16="http://schemas.microsoft.com/office/drawing/2014/main" id="{82E19161-FD03-4CF7-B142-8ED805BD82A6}"/>
              </a:ext>
            </a:extLst>
          </p:cNvPr>
          <p:cNvSpPr>
            <a:spLocks noChangeArrowheads="1"/>
          </p:cNvSpPr>
          <p:nvPr/>
        </p:nvSpPr>
        <p:spPr bwMode="auto">
          <a:xfrm>
            <a:off x="457200" y="2895600"/>
            <a:ext cx="8382000" cy="3657599"/>
          </a:xfrm>
          <a:prstGeom prst="wedgeRoundRectCallout">
            <a:avLst>
              <a:gd name="adj1" fmla="val -37329"/>
              <a:gd name="adj2" fmla="val -687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Psalm 139:13-16</a:t>
            </a:r>
          </a:p>
          <a:p>
            <a:pPr eaLnBrk="1" hangingPunct="1">
              <a:spcBef>
                <a:spcPct val="0"/>
              </a:spcBef>
              <a:buFontTx/>
              <a:buNone/>
            </a:pPr>
            <a:r>
              <a:rPr lang="en-US" altLang="en-US" sz="2000" dirty="0">
                <a:solidFill>
                  <a:schemeClr val="bg2">
                    <a:lumMod val="50000"/>
                  </a:schemeClr>
                </a:solidFill>
                <a:latin typeface="Papyrus" panose="03070502060502030205" pitchFamily="66" charset="0"/>
              </a:rPr>
              <a:t>13 For you created my inmost being; you knit me together in my mother’s womb. 14 I praise you because I am fearfully and wonderfully made; your works are wonderful, I know that full well. 15 My frame was not hidden from you when I was made in the secret place, when I was woven together in the depths of the earth. 16 Your eyes saw my unformed body; all the days ordained for me were written in your book before one of them came to be.</a:t>
            </a:r>
          </a:p>
          <a:p>
            <a:pPr eaLnBrk="1" hangingPunct="1">
              <a:spcBef>
                <a:spcPct val="0"/>
              </a:spcBef>
              <a:buFontTx/>
              <a:buNone/>
            </a:pPr>
            <a:r>
              <a:rPr lang="en-US" altLang="en-US" sz="2000" dirty="0">
                <a:solidFill>
                  <a:srgbClr val="002060"/>
                </a:solidFill>
                <a:latin typeface="Papyrus" panose="03070502060502030205" pitchFamily="66" charset="0"/>
              </a:rPr>
              <a:t>Psalm 51:5</a:t>
            </a:r>
          </a:p>
          <a:p>
            <a:pPr eaLnBrk="1" hangingPunct="1">
              <a:spcBef>
                <a:spcPct val="0"/>
              </a:spcBef>
              <a:buFontTx/>
              <a:buNone/>
            </a:pPr>
            <a:r>
              <a:rPr lang="en-US" altLang="en-US" sz="2000" dirty="0">
                <a:solidFill>
                  <a:schemeClr val="bg2">
                    <a:lumMod val="50000"/>
                  </a:schemeClr>
                </a:solidFill>
                <a:latin typeface="Papyrus" panose="03070502060502030205" pitchFamily="66" charset="0"/>
              </a:rPr>
              <a:t>Indeed, I was born guilty, a sinner when my mother conceived me.</a:t>
            </a:r>
          </a:p>
        </p:txBody>
      </p:sp>
    </p:spTree>
    <p:extLst>
      <p:ext uri="{BB962C8B-B14F-4D97-AF65-F5344CB8AC3E}">
        <p14:creationId xmlns:p14="http://schemas.microsoft.com/office/powerpoint/2010/main" val="2574322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dissolv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6">
                                            <p:txEl>
                                              <p:pRg st="2" end="2"/>
                                            </p:txEl>
                                          </p:spTgt>
                                        </p:tgtEl>
                                        <p:attrNameLst>
                                          <p:attrName>style.visibility</p:attrName>
                                        </p:attrNameLst>
                                      </p:cBhvr>
                                      <p:to>
                                        <p:strVal val="visible"/>
                                      </p:to>
                                    </p:set>
                                    <p:animEffect transition="in" filter="fade">
                                      <p:cBhvr>
                                        <p:cTn id="12" dur="500"/>
                                        <p:tgtEl>
                                          <p:spTgt spid="512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6">
                                            <p:txEl>
                                              <p:pRg st="3" end="3"/>
                                            </p:txEl>
                                          </p:spTgt>
                                        </p:tgtEl>
                                        <p:attrNameLst>
                                          <p:attrName>style.visibility</p:attrName>
                                        </p:attrNameLst>
                                      </p:cBhvr>
                                      <p:to>
                                        <p:strVal val="visible"/>
                                      </p:to>
                                    </p:set>
                                    <p:animEffect transition="in" filter="fade">
                                      <p:cBhvr>
                                        <p:cTn id="15" dur="500"/>
                                        <p:tgtEl>
                                          <p:spTgt spid="51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EFA4CBF-5A26-4F7A-A70B-2F93E77A1F52}"/>
              </a:ext>
            </a:extLst>
          </p:cNvPr>
          <p:cNvSpPr>
            <a:spLocks noGrp="1" noChangeArrowheads="1"/>
          </p:cNvSpPr>
          <p:nvPr>
            <p:ph type="title"/>
          </p:nvPr>
        </p:nvSpPr>
        <p:spPr>
          <a:xfrm>
            <a:off x="304800" y="563563"/>
            <a:ext cx="8229600" cy="625475"/>
          </a:xfrm>
        </p:spPr>
        <p:txBody>
          <a:bodyPr/>
          <a:lstStyle/>
          <a:p>
            <a:pPr marL="838200" indent="-838200" eaLnBrk="1" hangingPunct="1">
              <a:defRPr/>
            </a:pPr>
            <a:r>
              <a:rPr lang="en-US" altLang="en-US" sz="3500">
                <a:solidFill>
                  <a:schemeClr val="accent1"/>
                </a:solidFill>
                <a:effectLst>
                  <a:outerShdw blurRad="38100" dist="38100" dir="2700000" algn="tl">
                    <a:srgbClr val="000000"/>
                  </a:outerShdw>
                </a:effectLst>
                <a:latin typeface="Papyrus" pitchFamily="66" charset="0"/>
              </a:rPr>
              <a:t>What, biologically, signals human death?</a:t>
            </a:r>
          </a:p>
        </p:txBody>
      </p:sp>
      <p:sp>
        <p:nvSpPr>
          <p:cNvPr id="9219" name="Text Box 3">
            <a:extLst>
              <a:ext uri="{FF2B5EF4-FFF2-40B4-BE49-F238E27FC236}">
                <a16:creationId xmlns:a16="http://schemas.microsoft.com/office/drawing/2014/main" id="{A6486225-15F4-429A-A879-B72349D91E0F}"/>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9220" name="Rectangle 4">
            <a:extLst>
              <a:ext uri="{FF2B5EF4-FFF2-40B4-BE49-F238E27FC236}">
                <a16:creationId xmlns:a16="http://schemas.microsoft.com/office/drawing/2014/main" id="{2C6D8C2F-0007-48A2-8F8F-8F7AF3977619}"/>
              </a:ext>
            </a:extLst>
          </p:cNvPr>
          <p:cNvSpPr>
            <a:spLocks noGrp="1" noChangeArrowheads="1"/>
          </p:cNvSpPr>
          <p:nvPr>
            <p:ph type="body" idx="1"/>
          </p:nvPr>
        </p:nvSpPr>
        <p:spPr>
          <a:xfrm>
            <a:off x="228600" y="1600200"/>
            <a:ext cx="8686800" cy="4525963"/>
          </a:xfrm>
        </p:spPr>
        <p:txBody>
          <a:bodyPr/>
          <a:lstStyle/>
          <a:p>
            <a:pPr eaLnBrk="1" hangingPunct="1">
              <a:buFontTx/>
              <a:buNone/>
            </a:pPr>
            <a:r>
              <a:rPr lang="en-US" altLang="en-US" sz="2800" b="1" dirty="0">
                <a:latin typeface="Papyrus" panose="03070502060502030205" pitchFamily="66" charset="0"/>
              </a:rPr>
              <a:t>The Uniform Determination of Death Act (UDDA)</a:t>
            </a:r>
            <a:r>
              <a:rPr lang="en-US" altLang="en-US" sz="2800" dirty="0">
                <a:latin typeface="Papyrus" panose="03070502060502030205" pitchFamily="66" charset="0"/>
              </a:rPr>
              <a:t> </a:t>
            </a:r>
            <a:endParaRPr lang="en-US" altLang="en-US" sz="2800" b="1" dirty="0">
              <a:solidFill>
                <a:schemeClr val="bg1"/>
              </a:solidFill>
              <a:latin typeface="Papyrus" panose="03070502060502030205" pitchFamily="66" charset="0"/>
            </a:endParaRPr>
          </a:p>
          <a:p>
            <a:pPr eaLnBrk="1" hangingPunct="1">
              <a:buFontTx/>
              <a:buNone/>
            </a:pPr>
            <a:r>
              <a:rPr lang="en-US" altLang="en-US" sz="2800" b="1" dirty="0">
                <a:solidFill>
                  <a:schemeClr val="bg1"/>
                </a:solidFill>
                <a:latin typeface="Papyrus" panose="03070502060502030205" pitchFamily="66" charset="0"/>
              </a:rPr>
              <a:t>Section 1</a:t>
            </a:r>
          </a:p>
          <a:p>
            <a:pPr eaLnBrk="1" hangingPunct="1"/>
            <a:r>
              <a:rPr lang="en-US" altLang="en-US" sz="2800" b="1" dirty="0">
                <a:solidFill>
                  <a:schemeClr val="bg1"/>
                </a:solidFill>
                <a:latin typeface="Papyrus" panose="03070502060502030205" pitchFamily="66" charset="0"/>
              </a:rPr>
              <a:t>Determination of Death</a:t>
            </a:r>
            <a:r>
              <a:rPr lang="en-US" altLang="en-US" sz="2800" dirty="0">
                <a:solidFill>
                  <a:schemeClr val="bg1"/>
                </a:solidFill>
                <a:latin typeface="Papyrus" panose="03070502060502030205" pitchFamily="66" charset="0"/>
              </a:rPr>
              <a:t>. </a:t>
            </a:r>
          </a:p>
          <a:p>
            <a:pPr eaLnBrk="1" hangingPunct="1">
              <a:buFontTx/>
              <a:buNone/>
            </a:pPr>
            <a:r>
              <a:rPr lang="en-US" altLang="en-US" sz="2800" dirty="0">
                <a:solidFill>
                  <a:schemeClr val="bg1"/>
                </a:solidFill>
                <a:latin typeface="Papyrus" panose="03070502060502030205" pitchFamily="66" charset="0"/>
              </a:rPr>
              <a:t>An individual who has sustained either (1) irreversible cessation of circulatory and respiratory functions, or (2) irreversible cessation of all functions of the entire brain, including the brain stem, is dead. A determination of death must be made in accordance with accepted medical standards.</a:t>
            </a:r>
          </a:p>
        </p:txBody>
      </p:sp>
      <p:sp>
        <p:nvSpPr>
          <p:cNvPr id="9221" name="Text Box 5">
            <a:extLst>
              <a:ext uri="{FF2B5EF4-FFF2-40B4-BE49-F238E27FC236}">
                <a16:creationId xmlns:a16="http://schemas.microsoft.com/office/drawing/2014/main" id="{8D3C54BE-2801-4117-9BA6-C4DFB4097063}"/>
              </a:ext>
            </a:extLst>
          </p:cNvPr>
          <p:cNvSpPr txBox="1">
            <a:spLocks noChangeArrowheads="1"/>
          </p:cNvSpPr>
          <p:nvPr/>
        </p:nvSpPr>
        <p:spPr bwMode="auto">
          <a:xfrm>
            <a:off x="685800" y="5943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CC00"/>
                </a:solidFill>
              </a:rPr>
              <a:t>	Supports: Developmental Models</a:t>
            </a:r>
          </a:p>
        </p:txBody>
      </p:sp>
      <p:sp>
        <p:nvSpPr>
          <p:cNvPr id="6" name="AutoShape 5">
            <a:extLst>
              <a:ext uri="{FF2B5EF4-FFF2-40B4-BE49-F238E27FC236}">
                <a16:creationId xmlns:a16="http://schemas.microsoft.com/office/drawing/2014/main" id="{70421E0D-FC8E-42F9-8358-D9007AE7B611}"/>
              </a:ext>
            </a:extLst>
          </p:cNvPr>
          <p:cNvSpPr>
            <a:spLocks noChangeArrowheads="1"/>
          </p:cNvSpPr>
          <p:nvPr/>
        </p:nvSpPr>
        <p:spPr bwMode="auto">
          <a:xfrm>
            <a:off x="1066800" y="4191000"/>
            <a:ext cx="7543800" cy="1341438"/>
          </a:xfrm>
          <a:prstGeom prst="wedgeRoundRectCallout">
            <a:avLst>
              <a:gd name="adj1" fmla="val -14307"/>
              <a:gd name="adj2" fmla="val -13760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Some would be tempted to use the biological definition of death to extrapolate in reverse when life officially began.  Why is this untenable? (IE. Apples to Oranges?)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EB3AD6C-4464-474F-A919-4655B13F3AF7}"/>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14339" name="Text Box 3">
            <a:extLst>
              <a:ext uri="{FF2B5EF4-FFF2-40B4-BE49-F238E27FC236}">
                <a16:creationId xmlns:a16="http://schemas.microsoft.com/office/drawing/2014/main" id="{D9CCA78D-5930-4BAB-B951-ADE2DF15CD76}"/>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13316" name="Rectangle 4">
            <a:extLst>
              <a:ext uri="{FF2B5EF4-FFF2-40B4-BE49-F238E27FC236}">
                <a16:creationId xmlns:a16="http://schemas.microsoft.com/office/drawing/2014/main" id="{54F04936-689E-4036-B2ED-B0488621B3F5}"/>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400" dirty="0">
                <a:solidFill>
                  <a:schemeClr val="bg1"/>
                </a:solidFill>
                <a:latin typeface="Papyrus" pitchFamily="66" charset="0"/>
              </a:rPr>
              <a:t>	</a:t>
            </a:r>
          </a:p>
          <a:p>
            <a:pPr eaLnBrk="1" hangingPunct="1">
              <a:lnSpc>
                <a:spcPct val="80000"/>
              </a:lnSpc>
              <a:buFontTx/>
              <a:buNone/>
              <a:defRPr/>
            </a:pPr>
            <a:r>
              <a:rPr lang="en-US" sz="2000" dirty="0">
                <a:hlinkClick r:id="rId2" tooltip="What's your stance on birth control?"/>
              </a:rPr>
              <a:t>What's your stance on birth control? </a:t>
            </a:r>
            <a:endParaRPr lang="en-US" altLang="en-US" sz="2000" b="1" dirty="0">
              <a:solidFill>
                <a:schemeClr val="bg1"/>
              </a:solidFill>
              <a:effectLst>
                <a:outerShdw blurRad="38100" dist="38100" dir="2700000" algn="tl">
                  <a:srgbClr val="000000"/>
                </a:outerShdw>
              </a:effectLst>
              <a:latin typeface="Papyrus" pitchFamily="66" charset="0"/>
            </a:endParaRPr>
          </a:p>
        </p:txBody>
      </p:sp>
      <p:pic>
        <p:nvPicPr>
          <p:cNvPr id="14338" name="Picture 2" descr="https://s-media-cache-ak0.pinimg.com/736x/85/56/03/85560374bccfb89e83a234249420567b.jpg">
            <a:extLst>
              <a:ext uri="{FF2B5EF4-FFF2-40B4-BE49-F238E27FC236}">
                <a16:creationId xmlns:a16="http://schemas.microsoft.com/office/drawing/2014/main" id="{FD009643-DA4D-4AF1-9224-06687F7A841D}"/>
              </a:ext>
            </a:extLst>
          </p:cNvPr>
          <p:cNvPicPr>
            <a:picLocks noChangeAspect="1" noChangeArrowheads="1"/>
          </p:cNvPicPr>
          <p:nvPr/>
        </p:nvPicPr>
        <p:blipFill>
          <a:blip r:embed="rId3"/>
          <a:srcRect/>
          <a:stretch>
            <a:fillRect/>
          </a:stretch>
        </p:blipFill>
        <p:spPr bwMode="auto">
          <a:xfrm>
            <a:off x="228600" y="2286000"/>
            <a:ext cx="3352800" cy="188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40" name="Picture 4" descr="http://www4.christianaudio.com/siteimages/landingpages/DesiringGodLogo.png">
            <a:extLst>
              <a:ext uri="{FF2B5EF4-FFF2-40B4-BE49-F238E27FC236}">
                <a16:creationId xmlns:a16="http://schemas.microsoft.com/office/drawing/2014/main" id="{C042839A-8925-4E4A-9628-F26F64A2ED62}"/>
              </a:ext>
            </a:extLst>
          </p:cNvPr>
          <p:cNvPicPr>
            <a:picLocks noChangeAspect="1" noChangeArrowheads="1"/>
          </p:cNvPicPr>
          <p:nvPr/>
        </p:nvPicPr>
        <p:blipFill>
          <a:blip r:embed="rId4"/>
          <a:srcRect/>
          <a:stretch>
            <a:fillRect/>
          </a:stretch>
        </p:blipFill>
        <p:spPr bwMode="auto">
          <a:xfrm>
            <a:off x="3595688" y="2239963"/>
            <a:ext cx="520700" cy="1931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KEA-Valentines-Ad-e1360849069736-634x563">
            <a:extLst>
              <a:ext uri="{FF2B5EF4-FFF2-40B4-BE49-F238E27FC236}">
                <a16:creationId xmlns:a16="http://schemas.microsoft.com/office/drawing/2014/main" id="{FA0A6836-8B4F-45E5-82DC-CA96F76FC6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828800"/>
            <a:ext cx="46482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C1246DB-8132-4787-8C28-542949756FC3}"/>
              </a:ext>
            </a:extLst>
          </p:cNvPr>
          <p:cNvSpPr txBox="1"/>
          <p:nvPr/>
        </p:nvSpPr>
        <p:spPr>
          <a:xfrm>
            <a:off x="373062" y="4479924"/>
            <a:ext cx="3048000" cy="369888"/>
          </a:xfrm>
          <a:prstGeom prst="rect">
            <a:avLst/>
          </a:prstGeom>
          <a:noFill/>
        </p:spPr>
        <p:txBody>
          <a:bodyPr>
            <a:spAutoFit/>
          </a:bodyPr>
          <a:lstStyle/>
          <a:p>
            <a:pPr>
              <a:defRPr/>
            </a:pPr>
            <a:r>
              <a:rPr lang="en-US" dirty="0">
                <a:effectLst>
                  <a:outerShdw blurRad="38100" dist="38100" dir="2700000" algn="tl">
                    <a:srgbClr val="000000">
                      <a:alpha val="43137"/>
                    </a:srgbClr>
                  </a:outerShdw>
                </a:effectLst>
                <a:latin typeface="Arial" charset="0"/>
              </a:rPr>
              <a:t>Q&amp;A….</a:t>
            </a:r>
          </a:p>
        </p:txBody>
      </p:sp>
      <p:sp>
        <p:nvSpPr>
          <p:cNvPr id="6" name="TextBox 5">
            <a:extLst>
              <a:ext uri="{FF2B5EF4-FFF2-40B4-BE49-F238E27FC236}">
                <a16:creationId xmlns:a16="http://schemas.microsoft.com/office/drawing/2014/main" id="{957B5A2C-CB08-95B3-23F6-FB914BD62FFE}"/>
              </a:ext>
            </a:extLst>
          </p:cNvPr>
          <p:cNvSpPr txBox="1"/>
          <p:nvPr/>
        </p:nvSpPr>
        <p:spPr>
          <a:xfrm>
            <a:off x="398462" y="5951428"/>
            <a:ext cx="3733800" cy="646331"/>
          </a:xfrm>
          <a:prstGeom prst="rect">
            <a:avLst/>
          </a:prstGeom>
          <a:noFill/>
        </p:spPr>
        <p:txBody>
          <a:bodyPr wrap="square">
            <a:spAutoFit/>
          </a:bodyPr>
          <a:lstStyle/>
          <a:p>
            <a:r>
              <a:rPr lang="en-US" dirty="0">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The Law, Theology and Abortion (frame-poythress.org)</a:t>
            </a:r>
            <a:endParaRPr lang="en-US"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FE0413A2-3834-5847-3E80-3205CA664103}"/>
              </a:ext>
            </a:extLst>
          </p:cNvPr>
          <p:cNvSpPr txBox="1"/>
          <p:nvPr/>
        </p:nvSpPr>
        <p:spPr>
          <a:xfrm>
            <a:off x="373062" y="5118566"/>
            <a:ext cx="4607718" cy="646331"/>
          </a:xfrm>
          <a:prstGeom prst="rect">
            <a:avLst/>
          </a:prstGeom>
          <a:noFill/>
        </p:spPr>
        <p:txBody>
          <a:bodyPr wrap="square">
            <a:spAutoFit/>
          </a:bodyPr>
          <a:lstStyle/>
          <a:p>
            <a:r>
              <a:rPr lang="en-US" dirty="0">
                <a:effectLst>
                  <a:outerShdw blurRad="38100" dist="38100" dir="2700000" algn="tl">
                    <a:srgbClr val="000000">
                      <a:alpha val="43137"/>
                    </a:srgbClr>
                  </a:outerShdw>
                </a:effectLst>
                <a:hlinkClick r:id="rId7">
                  <a:extLst>
                    <a:ext uri="{A12FA001-AC4F-418D-AE19-62706E023703}">
                      <ahyp:hlinkClr xmlns:ahyp="http://schemas.microsoft.com/office/drawing/2018/hyperlinkcolor" val="tx"/>
                    </a:ext>
                  </a:extLst>
                </a:hlinkClick>
              </a:rPr>
              <a:t>Abortion and the Christian (frame-poythress.org)</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6E51427-A6B9-4362-BF5C-8484D997E25C}"/>
              </a:ext>
            </a:extLst>
          </p:cNvPr>
          <p:cNvPicPr>
            <a:picLocks noChangeAspect="1" noChangeArrowheads="1"/>
          </p:cNvPicPr>
          <p:nvPr/>
        </p:nvPicPr>
        <p:blipFill>
          <a:blip r:embed="rId2">
            <a:lum bright="-30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a:extLst>
              <a:ext uri="{FF2B5EF4-FFF2-40B4-BE49-F238E27FC236}">
                <a16:creationId xmlns:a16="http://schemas.microsoft.com/office/drawing/2014/main" id="{4BF16A09-7022-4BF2-922C-1D03E4C4FF51}"/>
              </a:ext>
            </a:extLst>
          </p:cNvPr>
          <p:cNvSpPr>
            <a:spLocks noGrp="1" noChangeArrowheads="1"/>
          </p:cNvSpPr>
          <p:nvPr>
            <p:ph type="title"/>
          </p:nvPr>
        </p:nvSpPr>
        <p:spPr>
          <a:xfrm>
            <a:off x="381000" y="381000"/>
            <a:ext cx="8229600" cy="625475"/>
          </a:xfrm>
        </p:spPr>
        <p:txBody>
          <a:bodyPr/>
          <a:lstStyle/>
          <a:p>
            <a:pPr marL="838200" indent="-838200" eaLnBrk="1" hangingPunct="1">
              <a:defRPr/>
            </a:pPr>
            <a:r>
              <a:rPr lang="en-US" altLang="en-US" sz="3500" b="1">
                <a:solidFill>
                  <a:schemeClr val="hlink"/>
                </a:solidFill>
                <a:effectLst>
                  <a:outerShdw blurRad="38100" dist="38100" dir="2700000" algn="tl">
                    <a:srgbClr val="000000"/>
                  </a:outerShdw>
                </a:effectLst>
                <a:latin typeface="Papyrus" pitchFamily="66" charset="0"/>
              </a:rPr>
              <a:t>When does human life begin?</a:t>
            </a:r>
          </a:p>
        </p:txBody>
      </p:sp>
      <p:sp>
        <p:nvSpPr>
          <p:cNvPr id="3076" name="Text Box 4">
            <a:extLst>
              <a:ext uri="{FF2B5EF4-FFF2-40B4-BE49-F238E27FC236}">
                <a16:creationId xmlns:a16="http://schemas.microsoft.com/office/drawing/2014/main" id="{75F0D7D2-8777-48E5-A2E6-7E321C7D5D12}"/>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3077" name="Rectangle 5">
            <a:extLst>
              <a:ext uri="{FF2B5EF4-FFF2-40B4-BE49-F238E27FC236}">
                <a16:creationId xmlns:a16="http://schemas.microsoft.com/office/drawing/2014/main" id="{22A9EC08-213C-43BD-843B-0C53C0261E22}"/>
              </a:ext>
            </a:extLst>
          </p:cNvPr>
          <p:cNvSpPr>
            <a:spLocks noGrp="1" noChangeArrowheads="1"/>
          </p:cNvSpPr>
          <p:nvPr>
            <p:ph type="body" idx="1"/>
          </p:nvPr>
        </p:nvSpPr>
        <p:spPr/>
        <p:txBody>
          <a:bodyPr/>
          <a:lstStyle/>
          <a:p>
            <a:pPr eaLnBrk="1" hangingPunct="1">
              <a:lnSpc>
                <a:spcPct val="90000"/>
              </a:lnSpc>
              <a:defRPr/>
            </a:pPr>
            <a:r>
              <a:rPr lang="en-US" altLang="en-US" sz="2400" b="1">
                <a:solidFill>
                  <a:schemeClr val="bg1"/>
                </a:solidFill>
                <a:effectLst>
                  <a:outerShdw blurRad="38100" dist="38100" dir="2700000" algn="tl">
                    <a:srgbClr val="000000"/>
                  </a:outerShdw>
                </a:effectLst>
                <a:latin typeface="Papyrus" pitchFamily="66" charset="0"/>
              </a:rPr>
              <a:t>The question of when a human life begins is a profoundly intricate one, with widespread implications, ranging from abortion rights to stem cell research and beyond. </a:t>
            </a:r>
          </a:p>
          <a:p>
            <a:pPr eaLnBrk="1" hangingPunct="1">
              <a:lnSpc>
                <a:spcPct val="90000"/>
              </a:lnSpc>
              <a:defRPr/>
            </a:pPr>
            <a:endParaRPr lang="en-US" altLang="en-US" sz="2400" b="1">
              <a:solidFill>
                <a:schemeClr val="bg1"/>
              </a:solidFill>
              <a:effectLst>
                <a:outerShdw blurRad="38100" dist="38100" dir="2700000" algn="tl">
                  <a:srgbClr val="000000"/>
                </a:outerShdw>
              </a:effectLst>
              <a:latin typeface="Papyrus" pitchFamily="66" charset="0"/>
            </a:endParaRPr>
          </a:p>
          <a:p>
            <a:pPr eaLnBrk="1" hangingPunct="1">
              <a:lnSpc>
                <a:spcPct val="90000"/>
              </a:lnSpc>
              <a:defRPr/>
            </a:pPr>
            <a:r>
              <a:rPr lang="en-US" altLang="en-US" sz="2400" b="1">
                <a:solidFill>
                  <a:schemeClr val="bg1"/>
                </a:solidFill>
                <a:effectLst>
                  <a:outerShdw blurRad="38100" dist="38100" dir="2700000" algn="tl">
                    <a:srgbClr val="000000"/>
                  </a:outerShdw>
                </a:effectLst>
                <a:latin typeface="Papyrus" pitchFamily="66" charset="0"/>
              </a:rPr>
              <a:t>The way in which we choose to define the concepts of humanity/humanness &amp; life informs when life begins perhaps more than anything.</a:t>
            </a:r>
          </a:p>
          <a:p>
            <a:pPr eaLnBrk="1" hangingPunct="1">
              <a:lnSpc>
                <a:spcPct val="90000"/>
              </a:lnSpc>
              <a:buFontTx/>
              <a:buNone/>
              <a:defRPr/>
            </a:pPr>
            <a:endParaRPr lang="en-US" altLang="en-US" sz="2400" b="1">
              <a:solidFill>
                <a:schemeClr val="bg1"/>
              </a:solidFill>
              <a:effectLst>
                <a:outerShdw blurRad="38100" dist="38100" dir="2700000" algn="tl">
                  <a:srgbClr val="000000"/>
                </a:outerShdw>
              </a:effectLst>
              <a:latin typeface="Papyrus" pitchFamily="66" charset="0"/>
            </a:endParaRPr>
          </a:p>
          <a:p>
            <a:pPr lvl="1" eaLnBrk="1" hangingPunct="1">
              <a:lnSpc>
                <a:spcPct val="90000"/>
              </a:lnSpc>
              <a:defRPr/>
            </a:pPr>
            <a:r>
              <a:rPr lang="en-US" altLang="en-US" sz="2000" b="1">
                <a:solidFill>
                  <a:schemeClr val="bg1"/>
                </a:solidFill>
                <a:effectLst>
                  <a:outerShdw blurRad="38100" dist="38100" dir="2700000" algn="tl">
                    <a:srgbClr val="000000"/>
                  </a:outerShdw>
                </a:effectLst>
                <a:latin typeface="Papyrus" pitchFamily="66" charset="0"/>
              </a:rPr>
              <a:t> What does it mean to be alive? What does it mean to be human? </a:t>
            </a:r>
          </a:p>
          <a:p>
            <a:pPr lvl="1" eaLnBrk="1" hangingPunct="1">
              <a:lnSpc>
                <a:spcPct val="90000"/>
              </a:lnSpc>
              <a:defRPr/>
            </a:pPr>
            <a:r>
              <a:rPr lang="en-US" altLang="en-US" sz="2000" b="1">
                <a:solidFill>
                  <a:schemeClr val="bg1"/>
                </a:solidFill>
                <a:effectLst>
                  <a:outerShdw blurRad="38100" dist="38100" dir="2700000" algn="tl">
                    <a:srgbClr val="000000"/>
                  </a:outerShdw>
                </a:effectLst>
                <a:latin typeface="Papyrus" pitchFamily="66" charset="0"/>
              </a:rPr>
              <a:t>Is a zygote or an embryo alive? Is a zygote or an embryo a human being?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dissolve">
                                      <p:cBhvr>
                                        <p:cTn id="7" dur="500"/>
                                        <p:tgtEl>
                                          <p:spTgt spid="30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7">
                                            <p:txEl>
                                              <p:pRg st="2" end="2"/>
                                            </p:txEl>
                                          </p:spTgt>
                                        </p:tgtEl>
                                        <p:attrNameLst>
                                          <p:attrName>style.visibility</p:attrName>
                                        </p:attrNameLst>
                                      </p:cBhvr>
                                      <p:to>
                                        <p:strVal val="visible"/>
                                      </p:to>
                                    </p:set>
                                    <p:animEffect transition="in" filter="dissolve">
                                      <p:cBhvr>
                                        <p:cTn id="12" dur="500"/>
                                        <p:tgtEl>
                                          <p:spTgt spid="3077">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animEffect transition="in" filter="dissolve">
                                      <p:cBhvr>
                                        <p:cTn id="15" dur="500"/>
                                        <p:tgtEl>
                                          <p:spTgt spid="3077">
                                            <p:txEl>
                                              <p:pRg st="4" end="4"/>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077">
                                            <p:txEl>
                                              <p:pRg st="5" end="5"/>
                                            </p:txEl>
                                          </p:spTgt>
                                        </p:tgtEl>
                                        <p:attrNameLst>
                                          <p:attrName>style.visibility</p:attrName>
                                        </p:attrNameLst>
                                      </p:cBhvr>
                                      <p:to>
                                        <p:strVal val="visible"/>
                                      </p:to>
                                    </p:set>
                                    <p:animEffect transition="in" filter="dissolve">
                                      <p:cBhvr>
                                        <p:cTn id="18" dur="500"/>
                                        <p:tgtEl>
                                          <p:spTgt spid="30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A737D5C-A500-460E-803E-C0DC3CCAF6D1}"/>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4099" name="Text Box 3">
            <a:extLst>
              <a:ext uri="{FF2B5EF4-FFF2-40B4-BE49-F238E27FC236}">
                <a16:creationId xmlns:a16="http://schemas.microsoft.com/office/drawing/2014/main" id="{D4F6448B-8EC9-4256-85B7-968AEC25B015}"/>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4100" name="Rectangle 4">
            <a:extLst>
              <a:ext uri="{FF2B5EF4-FFF2-40B4-BE49-F238E27FC236}">
                <a16:creationId xmlns:a16="http://schemas.microsoft.com/office/drawing/2014/main" id="{47A5F366-9AAA-4DAE-AB6B-F710B61AE4DA}"/>
              </a:ext>
            </a:extLst>
          </p:cNvPr>
          <p:cNvSpPr>
            <a:spLocks noGrp="1" noChangeArrowheads="1"/>
          </p:cNvSpPr>
          <p:nvPr>
            <p:ph type="body" idx="1"/>
          </p:nvPr>
        </p:nvSpPr>
        <p:spPr>
          <a:xfrm>
            <a:off x="228600" y="1600200"/>
            <a:ext cx="8686800" cy="4525963"/>
          </a:xfrm>
        </p:spPr>
        <p:txBody>
          <a:bodyPr/>
          <a:lstStyle/>
          <a:p>
            <a:pPr eaLnBrk="1" hangingPunct="1">
              <a:lnSpc>
                <a:spcPct val="90000"/>
              </a:lnSpc>
              <a:buFontTx/>
              <a:buNone/>
              <a:defRPr/>
            </a:pPr>
            <a:r>
              <a:rPr lang="en-US" altLang="en-US" sz="2400">
                <a:solidFill>
                  <a:schemeClr val="bg1"/>
                </a:solidFill>
                <a:latin typeface="Papyrus" pitchFamily="66" charset="0"/>
              </a:rPr>
              <a:t>Positions: Vary from conception to birth to some even placing it after birth (less popular since it justifies infanticide)…</a:t>
            </a:r>
          </a:p>
          <a:p>
            <a:pPr eaLnBrk="1" hangingPunct="1">
              <a:lnSpc>
                <a:spcPct val="90000"/>
              </a:lnSpc>
              <a:buFontTx/>
              <a:buNone/>
              <a:defRPr/>
            </a:pPr>
            <a:r>
              <a:rPr lang="en-US" altLang="en-US" sz="2400">
                <a:solidFill>
                  <a:schemeClr val="accent1"/>
                </a:solidFill>
                <a:latin typeface="Papyrus" pitchFamily="66" charset="0"/>
              </a:rPr>
              <a:t>The incisive question becomes…</a:t>
            </a:r>
          </a:p>
          <a:p>
            <a:pPr eaLnBrk="1" hangingPunct="1">
              <a:lnSpc>
                <a:spcPct val="90000"/>
              </a:lnSpc>
              <a:buFontTx/>
              <a:buNone/>
              <a:defRPr/>
            </a:pPr>
            <a:r>
              <a:rPr lang="en-US" altLang="en-US" sz="2400">
                <a:solidFill>
                  <a:schemeClr val="bg1"/>
                </a:solidFill>
                <a:latin typeface="Papyrus" pitchFamily="66" charset="0"/>
              </a:rPr>
              <a:t>	“At what point does the fetus possess personhood?”</a:t>
            </a:r>
          </a:p>
          <a:p>
            <a:pPr eaLnBrk="1" hangingPunct="1">
              <a:lnSpc>
                <a:spcPct val="90000"/>
              </a:lnSpc>
              <a:buFontTx/>
              <a:buNone/>
              <a:defRPr/>
            </a:pPr>
            <a:r>
              <a:rPr lang="en-US" altLang="en-US" sz="2400">
                <a:solidFill>
                  <a:schemeClr val="bg1"/>
                </a:solidFill>
                <a:latin typeface="Papyrus" pitchFamily="66" charset="0"/>
              </a:rPr>
              <a:t>Because Science cannot clearly answer the question, it has been viewed (correctly) as a religious &amp; philosophical question and (incorrectly, I believe) relegated to individual choice…</a:t>
            </a:r>
          </a:p>
          <a:p>
            <a:pPr eaLnBrk="1" hangingPunct="1">
              <a:lnSpc>
                <a:spcPct val="90000"/>
              </a:lnSpc>
              <a:buFontTx/>
              <a:buNone/>
              <a:defRPr/>
            </a:pPr>
            <a:r>
              <a:rPr lang="en-US" altLang="en-US" sz="2400">
                <a:solidFill>
                  <a:schemeClr val="bg1"/>
                </a:solidFill>
                <a:latin typeface="Papyrus" pitchFamily="66" charset="0"/>
              </a:rPr>
              <a:t>Here are the distinct views—each associated with “moments”:</a:t>
            </a:r>
          </a:p>
          <a:p>
            <a:pPr eaLnBrk="1" hangingPunct="1">
              <a:lnSpc>
                <a:spcPct val="90000"/>
              </a:lnSpc>
              <a:buFontTx/>
              <a:buNone/>
              <a:defRPr/>
            </a:pPr>
            <a:r>
              <a:rPr lang="en-US" altLang="en-US" sz="2800" b="1">
                <a:solidFill>
                  <a:schemeClr val="folHlink"/>
                </a:solidFill>
                <a:effectLst>
                  <a:outerShdw blurRad="38100" dist="38100" dir="2700000" algn="tl">
                    <a:srgbClr val="000000"/>
                  </a:outerShdw>
                </a:effectLst>
                <a:latin typeface="Papyrus" pitchFamily="66" charset="0"/>
              </a:rPr>
              <a:t>	Conception	Implantation     Viability		</a:t>
            </a:r>
          </a:p>
          <a:p>
            <a:pPr eaLnBrk="1" hangingPunct="1">
              <a:lnSpc>
                <a:spcPct val="90000"/>
              </a:lnSpc>
              <a:buFontTx/>
              <a:buNone/>
              <a:defRPr/>
            </a:pPr>
            <a:r>
              <a:rPr lang="en-US" altLang="en-US" sz="2800" b="1">
                <a:solidFill>
                  <a:schemeClr val="folHlink"/>
                </a:solidFill>
                <a:effectLst>
                  <a:outerShdw blurRad="38100" dist="38100" dir="2700000" algn="tl">
                    <a:srgbClr val="000000"/>
                  </a:outerShdw>
                </a:effectLst>
                <a:latin typeface="Papyrus" pitchFamily="66" charset="0"/>
              </a:rPr>
              <a:t>Brain Development	Sentience	   Quickening</a:t>
            </a:r>
          </a:p>
          <a:p>
            <a:pPr eaLnBrk="1" hangingPunct="1">
              <a:lnSpc>
                <a:spcPct val="90000"/>
              </a:lnSpc>
              <a:buFontTx/>
              <a:buNone/>
              <a:defRPr/>
            </a:pPr>
            <a:r>
              <a:rPr lang="en-US" altLang="en-US" sz="2800" b="1">
                <a:solidFill>
                  <a:schemeClr val="folHlink"/>
                </a:solidFill>
                <a:effectLst>
                  <a:outerShdw blurRad="38100" dist="38100" dir="2700000" algn="tl">
                    <a:srgbClr val="000000"/>
                  </a:outerShdw>
                </a:effectLst>
                <a:latin typeface="Papyrus" pitchFamily="66" charset="0"/>
              </a:rPr>
              <a:t>		Appearance of Humanness		Birth	</a:t>
            </a:r>
          </a:p>
          <a:p>
            <a:pPr eaLnBrk="1" hangingPunct="1">
              <a:lnSpc>
                <a:spcPct val="90000"/>
              </a:lnSpc>
              <a:buFontTx/>
              <a:buNone/>
              <a:defRPr/>
            </a:pPr>
            <a:endParaRPr lang="en-US" altLang="en-US" sz="2400" b="1">
              <a:solidFill>
                <a:schemeClr val="bg1"/>
              </a:solidFill>
              <a:effectLst>
                <a:outerShdw blurRad="38100" dist="38100" dir="2700000" algn="tl">
                  <a:srgbClr val="000000"/>
                </a:outerShdw>
              </a:effectLst>
              <a:latin typeface="Papyrus" pitchFamily="66" charset="0"/>
            </a:endParaRPr>
          </a:p>
        </p:txBody>
      </p:sp>
      <p:pic>
        <p:nvPicPr>
          <p:cNvPr id="4101" name="Picture 5">
            <a:extLst>
              <a:ext uri="{FF2B5EF4-FFF2-40B4-BE49-F238E27FC236}">
                <a16:creationId xmlns:a16="http://schemas.microsoft.com/office/drawing/2014/main" id="{838026D5-6E30-41B7-BDF4-ED746FF19788}"/>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5867400" y="2057400"/>
            <a:ext cx="2782888" cy="4181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dissolve">
                                      <p:cBhvr>
                                        <p:cTn id="7" dur="5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dissolve">
                                      <p:cBhvr>
                                        <p:cTn id="12" dur="500"/>
                                        <p:tgtEl>
                                          <p:spTgt spid="4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dissolve">
                                      <p:cBhvr>
                                        <p:cTn id="17" dur="500"/>
                                        <p:tgtEl>
                                          <p:spTgt spid="4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dissolve">
                                      <p:cBhvr>
                                        <p:cTn id="22" dur="500"/>
                                        <p:tgtEl>
                                          <p:spTgt spid="41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0">
                                            <p:txEl>
                                              <p:pRg st="4" end="4"/>
                                            </p:txEl>
                                          </p:spTgt>
                                        </p:tgtEl>
                                        <p:attrNameLst>
                                          <p:attrName>style.visibility</p:attrName>
                                        </p:attrNameLst>
                                      </p:cBhvr>
                                      <p:to>
                                        <p:strVal val="visible"/>
                                      </p:to>
                                    </p:set>
                                    <p:animEffect transition="in" filter="dissolve">
                                      <p:cBhvr>
                                        <p:cTn id="27" dur="500"/>
                                        <p:tgtEl>
                                          <p:spTgt spid="410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00">
                                            <p:txEl>
                                              <p:pRg st="5" end="5"/>
                                            </p:txEl>
                                          </p:spTgt>
                                        </p:tgtEl>
                                        <p:attrNameLst>
                                          <p:attrName>style.visibility</p:attrName>
                                        </p:attrNameLst>
                                      </p:cBhvr>
                                      <p:to>
                                        <p:strVal val="visible"/>
                                      </p:to>
                                    </p:set>
                                    <p:animEffect transition="in" filter="dissolve">
                                      <p:cBhvr>
                                        <p:cTn id="32" dur="500"/>
                                        <p:tgtEl>
                                          <p:spTgt spid="410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00">
                                            <p:txEl>
                                              <p:pRg st="6" end="6"/>
                                            </p:txEl>
                                          </p:spTgt>
                                        </p:tgtEl>
                                        <p:attrNameLst>
                                          <p:attrName>style.visibility</p:attrName>
                                        </p:attrNameLst>
                                      </p:cBhvr>
                                      <p:to>
                                        <p:strVal val="visible"/>
                                      </p:to>
                                    </p:set>
                                    <p:animEffect transition="in" filter="dissolve">
                                      <p:cBhvr>
                                        <p:cTn id="37" dur="500"/>
                                        <p:tgtEl>
                                          <p:spTgt spid="410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00">
                                            <p:txEl>
                                              <p:pRg st="7" end="7"/>
                                            </p:txEl>
                                          </p:spTgt>
                                        </p:tgtEl>
                                        <p:attrNameLst>
                                          <p:attrName>style.visibility</p:attrName>
                                        </p:attrNameLst>
                                      </p:cBhvr>
                                      <p:to>
                                        <p:strVal val="visible"/>
                                      </p:to>
                                    </p:set>
                                    <p:animEffect transition="in" filter="dissolve">
                                      <p:cBhvr>
                                        <p:cTn id="42" dur="500"/>
                                        <p:tgtEl>
                                          <p:spTgt spid="410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101"/>
                                        </p:tgtEl>
                                        <p:attrNameLst>
                                          <p:attrName>style.visibility</p:attrName>
                                        </p:attrNameLst>
                                      </p:cBhvr>
                                      <p:to>
                                        <p:strVal val="visible"/>
                                      </p:to>
                                    </p:set>
                                    <p:animEffect transition="in" filter="dissolve">
                                      <p:cBhvr>
                                        <p:cTn id="4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C259EF6-18C2-4E6C-938C-422676A5AFBA}"/>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13315" name="Text Box 3">
            <a:extLst>
              <a:ext uri="{FF2B5EF4-FFF2-40B4-BE49-F238E27FC236}">
                <a16:creationId xmlns:a16="http://schemas.microsoft.com/office/drawing/2014/main" id="{00E1B664-B97B-48B9-B46C-5411A654435B}"/>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13316" name="Rectangle 4">
            <a:extLst>
              <a:ext uri="{FF2B5EF4-FFF2-40B4-BE49-F238E27FC236}">
                <a16:creationId xmlns:a16="http://schemas.microsoft.com/office/drawing/2014/main" id="{2598CC33-3E58-4D03-BAE4-39DA925A50DF}"/>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400">
                <a:solidFill>
                  <a:schemeClr val="bg1"/>
                </a:solidFill>
                <a:latin typeface="Papyrus" pitchFamily="66" charset="0"/>
              </a:rPr>
              <a:t>	“At what point does the fetus possess personhood?”</a:t>
            </a:r>
          </a:p>
          <a:p>
            <a:pPr eaLnBrk="1" hangingPunct="1">
              <a:lnSpc>
                <a:spcPct val="80000"/>
              </a:lnSpc>
              <a:buFontTx/>
              <a:buNone/>
              <a:defRPr/>
            </a:pPr>
            <a:r>
              <a:rPr lang="en-US" altLang="en-US" sz="2800" b="1">
                <a:solidFill>
                  <a:schemeClr val="folHlink"/>
                </a:solidFill>
                <a:effectLst>
                  <a:outerShdw blurRad="38100" dist="38100" dir="2700000" algn="tl">
                    <a:srgbClr val="000000"/>
                  </a:outerShdw>
                </a:effectLst>
                <a:latin typeface="Papyrus" pitchFamily="66" charset="0"/>
              </a:rPr>
              <a:t>Birth</a:t>
            </a:r>
            <a:r>
              <a:rPr lang="en-US" altLang="en-US" sz="2800">
                <a:effectLst>
                  <a:outerShdw blurRad="38100" dist="38100" dir="2700000" algn="tl">
                    <a:srgbClr val="FFFFFF"/>
                  </a:outerShdw>
                </a:effectLst>
                <a:latin typeface="Papyrus" pitchFamily="66" charset="0"/>
              </a:rPr>
              <a:t> : </a:t>
            </a:r>
            <a:r>
              <a:rPr lang="en-US" altLang="en-US" sz="2800">
                <a:solidFill>
                  <a:schemeClr val="bg1"/>
                </a:solidFill>
                <a:latin typeface="Papyrus" pitchFamily="66" charset="0"/>
              </a:rPr>
              <a:t>“life begins when the fetus is born”</a:t>
            </a:r>
          </a:p>
          <a:p>
            <a:pPr eaLnBrk="1" hangingPunct="1">
              <a:spcBef>
                <a:spcPct val="0"/>
              </a:spcBef>
              <a:defRPr/>
            </a:pPr>
            <a:r>
              <a:rPr lang="en-US" altLang="en-US" sz="2400">
                <a:solidFill>
                  <a:srgbClr val="FFCC00"/>
                </a:solidFill>
                <a:latin typeface="Papyrus" pitchFamily="66" charset="0"/>
              </a:rPr>
              <a:t>Subjective: differs from individual to individual; based on location</a:t>
            </a:r>
            <a:endParaRPr lang="en-US" altLang="en-US" sz="2000">
              <a:solidFill>
                <a:srgbClr val="FFCC00"/>
              </a:solidFill>
              <a:latin typeface="Papyrus" pitchFamily="66" charset="0"/>
            </a:endParaRPr>
          </a:p>
          <a:p>
            <a:pPr eaLnBrk="1" hangingPunct="1">
              <a:spcBef>
                <a:spcPct val="0"/>
              </a:spcBef>
              <a:defRPr/>
            </a:pPr>
            <a:r>
              <a:rPr lang="en-US" altLang="en-US" sz="2400">
                <a:solidFill>
                  <a:srgbClr val="FFCC00"/>
                </a:solidFill>
                <a:latin typeface="Papyrus" pitchFamily="66" charset="0"/>
              </a:rPr>
              <a:t>Humanness accompanies the point at which the fetus is outside the womb</a:t>
            </a:r>
          </a:p>
          <a:p>
            <a:pPr eaLnBrk="1" hangingPunct="1">
              <a:spcBef>
                <a:spcPct val="0"/>
              </a:spcBef>
              <a:defRPr/>
            </a:pPr>
            <a:r>
              <a:rPr lang="en-US" altLang="en-US" sz="2400">
                <a:solidFill>
                  <a:srgbClr val="FFCC00"/>
                </a:solidFill>
                <a:latin typeface="Papyrus" pitchFamily="66" charset="0"/>
              </a:rPr>
              <a:t>This developmental model steps up the emotional difficulty of having an abortion yet passively allows for it until birth (“partial-birth” permitted)</a:t>
            </a:r>
          </a:p>
          <a:p>
            <a:pPr eaLnBrk="1" hangingPunct="1">
              <a:lnSpc>
                <a:spcPct val="80000"/>
              </a:lnSpc>
              <a:defRPr/>
            </a:pPr>
            <a:r>
              <a:rPr lang="en-US" altLang="en-US" sz="2400">
                <a:solidFill>
                  <a:schemeClr val="folHlink"/>
                </a:solidFill>
                <a:latin typeface="Papyrus" pitchFamily="66" charset="0"/>
              </a:rPr>
              <a:t>Logically speaking, it confuses the nature of the fetus with the location of the fetus</a:t>
            </a:r>
          </a:p>
          <a:p>
            <a:pPr eaLnBrk="1" hangingPunct="1">
              <a:lnSpc>
                <a:spcPct val="80000"/>
              </a:lnSpc>
              <a:buFontTx/>
              <a:buNone/>
              <a:defRPr/>
            </a:pPr>
            <a:endParaRPr lang="en-US" altLang="en-US" sz="2400">
              <a:solidFill>
                <a:schemeClr val="bg1"/>
              </a:solidFill>
              <a:latin typeface="Papyrus" pitchFamily="66" charset="0"/>
            </a:endParaRPr>
          </a:p>
          <a:p>
            <a:pPr eaLnBrk="1" hangingPunct="1">
              <a:lnSpc>
                <a:spcPct val="80000"/>
              </a:lnSpc>
              <a:buFontTx/>
              <a:buNone/>
              <a:defRPr/>
            </a:pPr>
            <a:endParaRPr lang="en-US" altLang="en-US" sz="2400" b="1">
              <a:solidFill>
                <a:schemeClr val="bg1"/>
              </a:solidFill>
              <a:effectLst>
                <a:outerShdw blurRad="38100" dist="38100" dir="2700000" algn="tl">
                  <a:srgbClr val="000000"/>
                </a:outerShdw>
              </a:effectLst>
              <a:latin typeface="Papyrus" pitchFamily="66" charset="0"/>
            </a:endParaRPr>
          </a:p>
        </p:txBody>
      </p:sp>
      <p:sp>
        <p:nvSpPr>
          <p:cNvPr id="13317" name="AutoShape 5">
            <a:extLst>
              <a:ext uri="{FF2B5EF4-FFF2-40B4-BE49-F238E27FC236}">
                <a16:creationId xmlns:a16="http://schemas.microsoft.com/office/drawing/2014/main" id="{441169A4-9A5C-46A8-897D-2C29E58839C4}"/>
              </a:ext>
            </a:extLst>
          </p:cNvPr>
          <p:cNvSpPr>
            <a:spLocks noChangeArrowheads="1"/>
          </p:cNvSpPr>
          <p:nvPr/>
        </p:nvSpPr>
        <p:spPr bwMode="auto">
          <a:xfrm>
            <a:off x="685800" y="3505200"/>
            <a:ext cx="7848600" cy="2819400"/>
          </a:xfrm>
          <a:prstGeom prst="wedgeRoundRectCallout">
            <a:avLst>
              <a:gd name="adj1" fmla="val -45977"/>
              <a:gd name="adj2" fmla="val -9993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born fetuses because the act of birthing  is tied to fetal essence… it links the imparting of essence with location (not logically sustainable)…also allows all chemical means of birth control, IVF, up to the latest of stages of abortion (because humanness accompanies emergence); denies the humanness of a fetus hours before birth vs. protects a child minutes after birth;</a:t>
            </a:r>
            <a:r>
              <a:rPr lang="en-US" altLang="en-US" sz="2000" dirty="0">
                <a:solidFill>
                  <a:srgbClr val="000000"/>
                </a:solidFill>
                <a:latin typeface="Papyrus" panose="03070502060502030205" pitchFamily="66" charset="0"/>
              </a:rPr>
              <a:t> conflates mere experience as enough to confer humanity/life: Challenge?  Transfer of essence…</a:t>
            </a:r>
            <a:endParaRPr lang="en-US" altLang="en-US" sz="2000" dirty="0">
              <a:latin typeface="Papyrus" panose="030705020605020302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6">
                                            <p:txEl>
                                              <p:pRg st="2" end="2"/>
                                            </p:txEl>
                                          </p:spTgt>
                                        </p:tgtEl>
                                        <p:attrNameLst>
                                          <p:attrName>style.visibility</p:attrName>
                                        </p:attrNameLst>
                                      </p:cBhvr>
                                      <p:to>
                                        <p:strVal val="visible"/>
                                      </p:to>
                                    </p:set>
                                    <p:animEffect transition="in" filter="dissolve">
                                      <p:cBhvr>
                                        <p:cTn id="7" dur="500"/>
                                        <p:tgtEl>
                                          <p:spTgt spid="1331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16">
                                            <p:txEl>
                                              <p:pRg st="3" end="3"/>
                                            </p:txEl>
                                          </p:spTgt>
                                        </p:tgtEl>
                                        <p:attrNameLst>
                                          <p:attrName>style.visibility</p:attrName>
                                        </p:attrNameLst>
                                      </p:cBhvr>
                                      <p:to>
                                        <p:strVal val="visible"/>
                                      </p:to>
                                    </p:set>
                                    <p:animEffect transition="in" filter="dissolve">
                                      <p:cBhvr>
                                        <p:cTn id="12" dur="500"/>
                                        <p:tgtEl>
                                          <p:spTgt spid="1331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animEffect transition="in" filter="dissolve">
                                      <p:cBhvr>
                                        <p:cTn id="17" dur="500"/>
                                        <p:tgtEl>
                                          <p:spTgt spid="1331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316">
                                            <p:txEl>
                                              <p:pRg st="5" end="5"/>
                                            </p:txEl>
                                          </p:spTgt>
                                        </p:tgtEl>
                                        <p:attrNameLst>
                                          <p:attrName>style.visibility</p:attrName>
                                        </p:attrNameLst>
                                      </p:cBhvr>
                                      <p:to>
                                        <p:strVal val="visible"/>
                                      </p:to>
                                    </p:set>
                                    <p:animEffect transition="in" filter="dissolve">
                                      <p:cBhvr>
                                        <p:cTn id="22" dur="500"/>
                                        <p:tgtEl>
                                          <p:spTgt spid="1331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7"/>
                                        </p:tgtEl>
                                        <p:attrNameLst>
                                          <p:attrName>style.visibility</p:attrName>
                                        </p:attrNameLst>
                                      </p:cBhvr>
                                      <p:to>
                                        <p:strVal val="visible"/>
                                      </p:to>
                                    </p:set>
                                    <p:animEffect transition="in" filter="dissolve">
                                      <p:cBhvr>
                                        <p:cTn id="2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D4D78D8-1966-46E4-A92E-2D52A0270DF2}"/>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12291" name="Text Box 3">
            <a:extLst>
              <a:ext uri="{FF2B5EF4-FFF2-40B4-BE49-F238E27FC236}">
                <a16:creationId xmlns:a16="http://schemas.microsoft.com/office/drawing/2014/main" id="{8550D4A0-0880-43E3-9417-7181F092D5E7}"/>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12292" name="Rectangle 4">
            <a:extLst>
              <a:ext uri="{FF2B5EF4-FFF2-40B4-BE49-F238E27FC236}">
                <a16:creationId xmlns:a16="http://schemas.microsoft.com/office/drawing/2014/main" id="{A1D116A4-1A4A-4446-A610-A40EA2E72B81}"/>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000">
                <a:solidFill>
                  <a:schemeClr val="bg1"/>
                </a:solidFill>
                <a:latin typeface="Papyrus" pitchFamily="66" charset="0"/>
              </a:rPr>
              <a:t>	“At what point does the fetus possess personhood?”</a:t>
            </a:r>
          </a:p>
          <a:p>
            <a:pPr eaLnBrk="1" hangingPunct="1">
              <a:lnSpc>
                <a:spcPct val="80000"/>
              </a:lnSpc>
              <a:buFontTx/>
              <a:buNone/>
              <a:defRPr/>
            </a:pPr>
            <a:r>
              <a:rPr lang="en-US" altLang="en-US" sz="2400" b="1">
                <a:solidFill>
                  <a:schemeClr val="folHlink"/>
                </a:solidFill>
                <a:effectLst>
                  <a:outerShdw blurRad="38100" dist="38100" dir="2700000" algn="tl">
                    <a:srgbClr val="000000"/>
                  </a:outerShdw>
                </a:effectLst>
                <a:latin typeface="Papyrus" pitchFamily="66" charset="0"/>
              </a:rPr>
              <a:t>Appearance of Humanness</a:t>
            </a:r>
            <a:r>
              <a:rPr lang="en-US" altLang="en-US" sz="2400">
                <a:effectLst>
                  <a:outerShdw blurRad="38100" dist="38100" dir="2700000" algn="tl">
                    <a:srgbClr val="FFFFFF"/>
                  </a:outerShdw>
                </a:effectLst>
                <a:latin typeface="Papyrus" pitchFamily="66" charset="0"/>
              </a:rPr>
              <a:t> : </a:t>
            </a:r>
            <a:r>
              <a:rPr lang="en-US" altLang="en-US" sz="2400">
                <a:solidFill>
                  <a:schemeClr val="bg1"/>
                </a:solidFill>
                <a:latin typeface="Papyrus" pitchFamily="66" charset="0"/>
              </a:rPr>
              <a:t>“life begins when the fetus resembles a human baby”</a:t>
            </a:r>
          </a:p>
          <a:p>
            <a:pPr eaLnBrk="1" hangingPunct="1">
              <a:spcBef>
                <a:spcPct val="0"/>
              </a:spcBef>
              <a:defRPr/>
            </a:pPr>
            <a:r>
              <a:rPr lang="en-US" altLang="en-US" sz="2000">
                <a:solidFill>
                  <a:srgbClr val="FFCC00"/>
                </a:solidFill>
                <a:latin typeface="Papyrus" pitchFamily="66" charset="0"/>
              </a:rPr>
              <a:t>Subjective: differs from individual to individual; based on observer’s awareness</a:t>
            </a:r>
            <a:endParaRPr lang="en-US" altLang="en-US" sz="1800">
              <a:solidFill>
                <a:srgbClr val="FFCC00"/>
              </a:solidFill>
              <a:latin typeface="Papyrus" pitchFamily="66" charset="0"/>
            </a:endParaRPr>
          </a:p>
          <a:p>
            <a:pPr eaLnBrk="1" hangingPunct="1">
              <a:spcBef>
                <a:spcPct val="0"/>
              </a:spcBef>
              <a:defRPr/>
            </a:pPr>
            <a:r>
              <a:rPr lang="en-US" altLang="en-US" sz="2000">
                <a:solidFill>
                  <a:srgbClr val="FFCC00"/>
                </a:solidFill>
                <a:latin typeface="Papyrus" pitchFamily="66" charset="0"/>
              </a:rPr>
              <a:t>Humanness accompanies the point at which the fetus becomes “recognizably human”</a:t>
            </a:r>
          </a:p>
          <a:p>
            <a:pPr eaLnBrk="1" hangingPunct="1">
              <a:spcBef>
                <a:spcPct val="0"/>
              </a:spcBef>
              <a:defRPr/>
            </a:pPr>
            <a:r>
              <a:rPr lang="en-US" altLang="en-US" sz="2000">
                <a:solidFill>
                  <a:srgbClr val="FFCC00"/>
                </a:solidFill>
                <a:latin typeface="Papyrus" pitchFamily="66" charset="0"/>
              </a:rPr>
              <a:t>This developmental model steps up the emotional difficulty of having an abortion</a:t>
            </a:r>
          </a:p>
          <a:p>
            <a:pPr eaLnBrk="1" hangingPunct="1">
              <a:lnSpc>
                <a:spcPct val="80000"/>
              </a:lnSpc>
              <a:defRPr/>
            </a:pPr>
            <a:r>
              <a:rPr lang="en-US" altLang="en-US" sz="2000">
                <a:solidFill>
                  <a:schemeClr val="folHlink"/>
                </a:solidFill>
                <a:latin typeface="Papyrus" pitchFamily="66" charset="0"/>
              </a:rPr>
              <a:t>Logically speaking it also confuses the nature of the fetus with one’s awareness of the fetus (Philosophically speaking, this model confuses the knowledge of the fetus’ resemblance [Epistemology] with the essence of the fetus [Ontology])</a:t>
            </a:r>
          </a:p>
          <a:p>
            <a:pPr eaLnBrk="1" hangingPunct="1">
              <a:lnSpc>
                <a:spcPct val="80000"/>
              </a:lnSpc>
              <a:buFontTx/>
              <a:buNone/>
              <a:defRPr/>
            </a:pPr>
            <a:endParaRPr lang="en-US" altLang="en-US" sz="2000">
              <a:solidFill>
                <a:schemeClr val="bg1"/>
              </a:solidFill>
              <a:latin typeface="Papyrus" pitchFamily="66" charset="0"/>
            </a:endParaRPr>
          </a:p>
          <a:p>
            <a:pPr eaLnBrk="1" hangingPunct="1">
              <a:lnSpc>
                <a:spcPct val="80000"/>
              </a:lnSpc>
              <a:buFontTx/>
              <a:buNone/>
              <a:defRPr/>
            </a:pPr>
            <a:endParaRPr lang="en-US" altLang="en-US" sz="2000" b="1">
              <a:solidFill>
                <a:schemeClr val="bg1"/>
              </a:solidFill>
              <a:effectLst>
                <a:outerShdw blurRad="38100" dist="38100" dir="2700000" algn="tl">
                  <a:srgbClr val="000000"/>
                </a:outerShdw>
              </a:effectLst>
              <a:latin typeface="Papyrus" pitchFamily="66" charset="0"/>
            </a:endParaRPr>
          </a:p>
        </p:txBody>
      </p:sp>
      <p:sp>
        <p:nvSpPr>
          <p:cNvPr id="12293" name="AutoShape 5">
            <a:extLst>
              <a:ext uri="{FF2B5EF4-FFF2-40B4-BE49-F238E27FC236}">
                <a16:creationId xmlns:a16="http://schemas.microsoft.com/office/drawing/2014/main" id="{C0DF7B3E-4C22-4ABC-9156-1BAE715C0C15}"/>
              </a:ext>
            </a:extLst>
          </p:cNvPr>
          <p:cNvSpPr>
            <a:spLocks noChangeArrowheads="1"/>
          </p:cNvSpPr>
          <p:nvPr/>
        </p:nvSpPr>
        <p:spPr bwMode="auto">
          <a:xfrm>
            <a:off x="685800" y="3200400"/>
            <a:ext cx="8229600" cy="3352800"/>
          </a:xfrm>
          <a:prstGeom prst="wedgeRoundRectCallout">
            <a:avLst>
              <a:gd name="adj1" fmla="val -44379"/>
              <a:gd name="adj2" fmla="val -8816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fetuses determined to be human by their appearance because the sensory experience of observation is tied to fetal essence… it links the imparting of essence with one’s ability to recognize morphology (not logically sustainable)…also allows all chemical means of birth control, IVF, up to later stages of abortion (because humanness accompanies the awareness of the mother); potentially brings into question the humanness of fetuses with birth defects</a:t>
            </a:r>
            <a:r>
              <a:rPr lang="en-US" altLang="en-US" sz="2000" dirty="0">
                <a:solidFill>
                  <a:srgbClr val="000000"/>
                </a:solidFill>
                <a:latin typeface="Papyrus" panose="03070502060502030205" pitchFamily="66" charset="0"/>
              </a:rPr>
              <a:t> conflates observer’s opinion as enough to confer humanity/life to object (subject/object problem); Challenge?  Transfer of essence (!)</a:t>
            </a:r>
            <a:endParaRPr lang="en-US" altLang="en-US" sz="2000" dirty="0">
              <a:latin typeface="Papyrus" panose="030705020605020302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92">
                                            <p:txEl>
                                              <p:pRg st="2" end="2"/>
                                            </p:txEl>
                                          </p:spTgt>
                                        </p:tgtEl>
                                        <p:attrNameLst>
                                          <p:attrName>style.visibility</p:attrName>
                                        </p:attrNameLst>
                                      </p:cBhvr>
                                      <p:to>
                                        <p:strVal val="visible"/>
                                      </p:to>
                                    </p:set>
                                    <p:animEffect transition="in" filter="dissolve">
                                      <p:cBhvr>
                                        <p:cTn id="7" dur="500"/>
                                        <p:tgtEl>
                                          <p:spTgt spid="1229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92">
                                            <p:txEl>
                                              <p:pRg st="3" end="3"/>
                                            </p:txEl>
                                          </p:spTgt>
                                        </p:tgtEl>
                                        <p:attrNameLst>
                                          <p:attrName>style.visibility</p:attrName>
                                        </p:attrNameLst>
                                      </p:cBhvr>
                                      <p:to>
                                        <p:strVal val="visible"/>
                                      </p:to>
                                    </p:set>
                                    <p:animEffect transition="in" filter="dissolve">
                                      <p:cBhvr>
                                        <p:cTn id="12" dur="500"/>
                                        <p:tgtEl>
                                          <p:spTgt spid="1229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292">
                                            <p:txEl>
                                              <p:pRg st="4" end="4"/>
                                            </p:txEl>
                                          </p:spTgt>
                                        </p:tgtEl>
                                        <p:attrNameLst>
                                          <p:attrName>style.visibility</p:attrName>
                                        </p:attrNameLst>
                                      </p:cBhvr>
                                      <p:to>
                                        <p:strVal val="visible"/>
                                      </p:to>
                                    </p:set>
                                    <p:animEffect transition="in" filter="dissolve">
                                      <p:cBhvr>
                                        <p:cTn id="17" dur="500"/>
                                        <p:tgtEl>
                                          <p:spTgt spid="1229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292">
                                            <p:txEl>
                                              <p:pRg st="5" end="5"/>
                                            </p:txEl>
                                          </p:spTgt>
                                        </p:tgtEl>
                                        <p:attrNameLst>
                                          <p:attrName>style.visibility</p:attrName>
                                        </p:attrNameLst>
                                      </p:cBhvr>
                                      <p:to>
                                        <p:strVal val="visible"/>
                                      </p:to>
                                    </p:set>
                                    <p:animEffect transition="in" filter="dissolve">
                                      <p:cBhvr>
                                        <p:cTn id="22" dur="500"/>
                                        <p:tgtEl>
                                          <p:spTgt spid="1229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dissolve">
                                      <p:cBhvr>
                                        <p:cTn id="2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538E51D-6621-4529-9110-BD7AF9B27FE3}"/>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11267" name="Text Box 3">
            <a:extLst>
              <a:ext uri="{FF2B5EF4-FFF2-40B4-BE49-F238E27FC236}">
                <a16:creationId xmlns:a16="http://schemas.microsoft.com/office/drawing/2014/main" id="{B04CA17A-A44C-4FEE-A6CC-16CACAB882A3}"/>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11268" name="Rectangle 4">
            <a:extLst>
              <a:ext uri="{FF2B5EF4-FFF2-40B4-BE49-F238E27FC236}">
                <a16:creationId xmlns:a16="http://schemas.microsoft.com/office/drawing/2014/main" id="{463539B9-B741-4114-80BB-DE0C351AF46B}"/>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000">
                <a:solidFill>
                  <a:schemeClr val="bg1"/>
                </a:solidFill>
                <a:latin typeface="Papyrus" pitchFamily="66" charset="0"/>
              </a:rPr>
              <a:t>	“At what point does the fetus possess personhood?”</a:t>
            </a:r>
          </a:p>
          <a:p>
            <a:pPr eaLnBrk="1" hangingPunct="1">
              <a:lnSpc>
                <a:spcPct val="80000"/>
              </a:lnSpc>
              <a:buFontTx/>
              <a:buNone/>
              <a:defRPr/>
            </a:pPr>
            <a:r>
              <a:rPr lang="en-US" altLang="en-US" sz="2400" b="1">
                <a:solidFill>
                  <a:schemeClr val="folHlink"/>
                </a:solidFill>
                <a:effectLst>
                  <a:outerShdw blurRad="38100" dist="38100" dir="2700000" algn="tl">
                    <a:srgbClr val="000000"/>
                  </a:outerShdw>
                </a:effectLst>
                <a:latin typeface="Papyrus" pitchFamily="66" charset="0"/>
              </a:rPr>
              <a:t>Quickening</a:t>
            </a:r>
            <a:r>
              <a:rPr lang="en-US" altLang="en-US" sz="2400">
                <a:effectLst>
                  <a:outerShdw blurRad="38100" dist="38100" dir="2700000" algn="tl">
                    <a:srgbClr val="FFFFFF"/>
                  </a:outerShdw>
                </a:effectLst>
                <a:latin typeface="Papyrus" pitchFamily="66" charset="0"/>
              </a:rPr>
              <a:t> : </a:t>
            </a:r>
            <a:r>
              <a:rPr lang="en-US" altLang="en-US" sz="2400">
                <a:solidFill>
                  <a:schemeClr val="bg1"/>
                </a:solidFill>
                <a:latin typeface="Papyrus" pitchFamily="66" charset="0"/>
              </a:rPr>
              <a:t>“life begins when the mother senses the fetus beginning to move in the womb”</a:t>
            </a:r>
          </a:p>
          <a:p>
            <a:pPr eaLnBrk="1" hangingPunct="1">
              <a:spcBef>
                <a:spcPct val="0"/>
              </a:spcBef>
              <a:defRPr/>
            </a:pPr>
            <a:r>
              <a:rPr lang="en-US" altLang="en-US" sz="2000">
                <a:solidFill>
                  <a:srgbClr val="FFCC00"/>
                </a:solidFill>
                <a:latin typeface="Papyrus" pitchFamily="66" charset="0"/>
              </a:rPr>
              <a:t>Subjective: differs from individual to individual; based on mother’s awareness</a:t>
            </a:r>
            <a:endParaRPr lang="en-US" altLang="en-US" sz="1800">
              <a:solidFill>
                <a:srgbClr val="FFCC00"/>
              </a:solidFill>
              <a:latin typeface="Papyrus" pitchFamily="66" charset="0"/>
            </a:endParaRPr>
          </a:p>
          <a:p>
            <a:pPr eaLnBrk="1" hangingPunct="1">
              <a:spcBef>
                <a:spcPct val="0"/>
              </a:spcBef>
              <a:defRPr/>
            </a:pPr>
            <a:r>
              <a:rPr lang="en-US" altLang="en-US" sz="2000">
                <a:solidFill>
                  <a:srgbClr val="FFCC00"/>
                </a:solidFill>
                <a:latin typeface="Papyrus" pitchFamily="66" charset="0"/>
              </a:rPr>
              <a:t>Humanness accompanies the point at which the fetus becomes active &amp; mother is able to sense its activity:</a:t>
            </a:r>
          </a:p>
          <a:p>
            <a:pPr eaLnBrk="1" hangingPunct="1">
              <a:spcBef>
                <a:spcPct val="0"/>
              </a:spcBef>
              <a:defRPr/>
            </a:pPr>
            <a:r>
              <a:rPr lang="en-US" altLang="en-US" sz="2000">
                <a:solidFill>
                  <a:srgbClr val="FFCC00"/>
                </a:solidFill>
                <a:latin typeface="Papyrus" pitchFamily="66" charset="0"/>
              </a:rPr>
              <a:t>Historic standard :before the advent if in vitro observation (eg. ultrasound), this was an external means of indicating the presence of life</a:t>
            </a:r>
          </a:p>
          <a:p>
            <a:pPr eaLnBrk="1" hangingPunct="1">
              <a:lnSpc>
                <a:spcPct val="80000"/>
              </a:lnSpc>
              <a:defRPr/>
            </a:pPr>
            <a:r>
              <a:rPr lang="en-US" altLang="en-US" sz="2000">
                <a:solidFill>
                  <a:schemeClr val="folHlink"/>
                </a:solidFill>
                <a:latin typeface="Papyrus" pitchFamily="66" charset="0"/>
              </a:rPr>
              <a:t>Logically speaking, it confuses the nature of the fetus with the awareness of the fetus (Philosophically speaking, this model confuses the knowledge of the fetus [Epistemology] with the essence of the fetus [Ontology])</a:t>
            </a:r>
          </a:p>
          <a:p>
            <a:pPr eaLnBrk="1" hangingPunct="1">
              <a:lnSpc>
                <a:spcPct val="80000"/>
              </a:lnSpc>
              <a:buFontTx/>
              <a:buNone/>
              <a:defRPr/>
            </a:pPr>
            <a:endParaRPr lang="en-US" altLang="en-US" sz="2000">
              <a:solidFill>
                <a:schemeClr val="bg1"/>
              </a:solidFill>
              <a:latin typeface="Papyrus" pitchFamily="66" charset="0"/>
            </a:endParaRPr>
          </a:p>
          <a:p>
            <a:pPr eaLnBrk="1" hangingPunct="1">
              <a:lnSpc>
                <a:spcPct val="80000"/>
              </a:lnSpc>
              <a:buFontTx/>
              <a:buNone/>
              <a:defRPr/>
            </a:pPr>
            <a:endParaRPr lang="en-US" altLang="en-US" sz="2000" b="1">
              <a:solidFill>
                <a:schemeClr val="bg1"/>
              </a:solidFill>
              <a:effectLst>
                <a:outerShdw blurRad="38100" dist="38100" dir="2700000" algn="tl">
                  <a:srgbClr val="000000"/>
                </a:outerShdw>
              </a:effectLst>
              <a:latin typeface="Papyrus" pitchFamily="66" charset="0"/>
            </a:endParaRPr>
          </a:p>
        </p:txBody>
      </p:sp>
      <p:sp>
        <p:nvSpPr>
          <p:cNvPr id="11269" name="AutoShape 5">
            <a:extLst>
              <a:ext uri="{FF2B5EF4-FFF2-40B4-BE49-F238E27FC236}">
                <a16:creationId xmlns:a16="http://schemas.microsoft.com/office/drawing/2014/main" id="{C2AC5CF8-2C03-4451-A804-D05D833ED4F6}"/>
              </a:ext>
            </a:extLst>
          </p:cNvPr>
          <p:cNvSpPr>
            <a:spLocks noChangeArrowheads="1"/>
          </p:cNvSpPr>
          <p:nvPr/>
        </p:nvSpPr>
        <p:spPr bwMode="auto">
          <a:xfrm>
            <a:off x="685800" y="3276600"/>
            <a:ext cx="7924800" cy="3276600"/>
          </a:xfrm>
          <a:prstGeom prst="wedgeRoundRectCallout">
            <a:avLst>
              <a:gd name="adj1" fmla="val -46014"/>
              <a:gd name="adj2" fmla="val -8994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fetuses sensed to be active by the bearing mother because the sensory experience of movement is tied to essence… it links the imparting of essence with one’s ability to sense movement (not logically sustainable)…also allows all chemical means of birth control, IVF, up to later stages of abortion (because humanness accompanies the awareness of the mother; usually 16-25 weeks; potentially brings into question the humanness of fetuses with mothers who have sensory-related deficiencies</a:t>
            </a:r>
            <a:r>
              <a:rPr lang="en-US" altLang="en-US" sz="2000" dirty="0">
                <a:solidFill>
                  <a:srgbClr val="000000"/>
                </a:solidFill>
                <a:latin typeface="Papyrus" panose="03070502060502030205" pitchFamily="66" charset="0"/>
              </a:rPr>
              <a:t> conflates neurological as enough (man as viewed by naturalism) Challenge?  Transfer of essence…</a:t>
            </a:r>
            <a:endParaRPr lang="en-US" altLang="en-US" sz="2000" dirty="0">
              <a:latin typeface="Papyrus" panose="030705020605020302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animEffect transition="in" filter="dissolve">
                                      <p:cBhvr>
                                        <p:cTn id="7" dur="500"/>
                                        <p:tgtEl>
                                          <p:spTgt spid="1126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8">
                                            <p:txEl>
                                              <p:pRg st="3" end="3"/>
                                            </p:txEl>
                                          </p:spTgt>
                                        </p:tgtEl>
                                        <p:attrNameLst>
                                          <p:attrName>style.visibility</p:attrName>
                                        </p:attrNameLst>
                                      </p:cBhvr>
                                      <p:to>
                                        <p:strVal val="visible"/>
                                      </p:to>
                                    </p:set>
                                    <p:animEffect transition="in" filter="dissolve">
                                      <p:cBhvr>
                                        <p:cTn id="12" dur="500"/>
                                        <p:tgtEl>
                                          <p:spTgt spid="1126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8">
                                            <p:txEl>
                                              <p:pRg st="4" end="4"/>
                                            </p:txEl>
                                          </p:spTgt>
                                        </p:tgtEl>
                                        <p:attrNameLst>
                                          <p:attrName>style.visibility</p:attrName>
                                        </p:attrNameLst>
                                      </p:cBhvr>
                                      <p:to>
                                        <p:strVal val="visible"/>
                                      </p:to>
                                    </p:set>
                                    <p:animEffect transition="in" filter="dissolve">
                                      <p:cBhvr>
                                        <p:cTn id="17" dur="500"/>
                                        <p:tgtEl>
                                          <p:spTgt spid="1126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8">
                                            <p:txEl>
                                              <p:pRg st="5" end="5"/>
                                            </p:txEl>
                                          </p:spTgt>
                                        </p:tgtEl>
                                        <p:attrNameLst>
                                          <p:attrName>style.visibility</p:attrName>
                                        </p:attrNameLst>
                                      </p:cBhvr>
                                      <p:to>
                                        <p:strVal val="visible"/>
                                      </p:to>
                                    </p:set>
                                    <p:animEffect transition="in" filter="dissolve">
                                      <p:cBhvr>
                                        <p:cTn id="22" dur="500"/>
                                        <p:tgtEl>
                                          <p:spTgt spid="1126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9"/>
                                        </p:tgtEl>
                                        <p:attrNameLst>
                                          <p:attrName>style.visibility</p:attrName>
                                        </p:attrNameLst>
                                      </p:cBhvr>
                                      <p:to>
                                        <p:strVal val="visible"/>
                                      </p:to>
                                    </p:set>
                                    <p:animEffect transition="in" filter="dissolve">
                                      <p:cBhvr>
                                        <p:cTn id="2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2054145-C8FF-4F6D-9DD1-2082C8B26114}"/>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10243" name="Text Box 3">
            <a:extLst>
              <a:ext uri="{FF2B5EF4-FFF2-40B4-BE49-F238E27FC236}">
                <a16:creationId xmlns:a16="http://schemas.microsoft.com/office/drawing/2014/main" id="{8FA79BD6-17B9-46D7-A4EC-AC42CFCD3F26}"/>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10244" name="Rectangle 4">
            <a:extLst>
              <a:ext uri="{FF2B5EF4-FFF2-40B4-BE49-F238E27FC236}">
                <a16:creationId xmlns:a16="http://schemas.microsoft.com/office/drawing/2014/main" id="{63344967-34D2-432B-B97F-C019F8C7B962}"/>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400">
                <a:solidFill>
                  <a:schemeClr val="bg1"/>
                </a:solidFill>
                <a:latin typeface="Papyrus" pitchFamily="66" charset="0"/>
              </a:rPr>
              <a:t>	“At what point does the fetus possess personhood?”</a:t>
            </a:r>
          </a:p>
          <a:p>
            <a:pPr eaLnBrk="1" hangingPunct="1">
              <a:lnSpc>
                <a:spcPct val="80000"/>
              </a:lnSpc>
              <a:buFontTx/>
              <a:buNone/>
              <a:defRPr/>
            </a:pPr>
            <a:r>
              <a:rPr lang="en-US" altLang="en-US" sz="2800" b="1">
                <a:solidFill>
                  <a:schemeClr val="folHlink"/>
                </a:solidFill>
                <a:effectLst>
                  <a:outerShdw blurRad="38100" dist="38100" dir="2700000" algn="tl">
                    <a:srgbClr val="000000"/>
                  </a:outerShdw>
                </a:effectLst>
                <a:latin typeface="Papyrus" pitchFamily="66" charset="0"/>
              </a:rPr>
              <a:t>Sentience</a:t>
            </a:r>
            <a:r>
              <a:rPr lang="en-US" altLang="en-US" sz="2800">
                <a:effectLst>
                  <a:outerShdw blurRad="38100" dist="38100" dir="2700000" algn="tl">
                    <a:srgbClr val="FFFFFF"/>
                  </a:outerShdw>
                </a:effectLst>
                <a:latin typeface="Papyrus" pitchFamily="66" charset="0"/>
              </a:rPr>
              <a:t> : </a:t>
            </a:r>
            <a:r>
              <a:rPr lang="en-US" altLang="en-US" sz="2800">
                <a:solidFill>
                  <a:schemeClr val="bg1"/>
                </a:solidFill>
                <a:latin typeface="Papyrus" pitchFamily="66" charset="0"/>
              </a:rPr>
              <a:t>“life begins when the fetus begins to experience sensations, particularly pain”</a:t>
            </a:r>
          </a:p>
          <a:p>
            <a:pPr eaLnBrk="1" hangingPunct="1">
              <a:spcBef>
                <a:spcPct val="0"/>
              </a:spcBef>
              <a:defRPr/>
            </a:pPr>
            <a:r>
              <a:rPr lang="en-US" altLang="en-US" sz="2400">
                <a:solidFill>
                  <a:srgbClr val="FFCC00"/>
                </a:solidFill>
                <a:latin typeface="Papyrus" pitchFamily="66" charset="0"/>
              </a:rPr>
              <a:t>Subjective: differs from individual to individual</a:t>
            </a:r>
            <a:endParaRPr lang="en-US" altLang="en-US" sz="2000">
              <a:solidFill>
                <a:srgbClr val="FFCC00"/>
              </a:solidFill>
              <a:latin typeface="Papyrus" pitchFamily="66" charset="0"/>
            </a:endParaRPr>
          </a:p>
          <a:p>
            <a:pPr eaLnBrk="1" hangingPunct="1">
              <a:spcBef>
                <a:spcPct val="0"/>
              </a:spcBef>
              <a:defRPr/>
            </a:pPr>
            <a:r>
              <a:rPr lang="en-US" altLang="en-US" sz="2400">
                <a:solidFill>
                  <a:srgbClr val="FFCC00"/>
                </a:solidFill>
                <a:latin typeface="Papyrus" pitchFamily="66" charset="0"/>
              </a:rPr>
              <a:t>Humanness accompanies the point at which the fetus becomes able to sense pain</a:t>
            </a:r>
            <a:endParaRPr lang="en-US" altLang="en-US" sz="2400">
              <a:solidFill>
                <a:schemeClr val="folHlink"/>
              </a:solidFill>
              <a:latin typeface="Papyrus" pitchFamily="66" charset="0"/>
            </a:endParaRPr>
          </a:p>
          <a:p>
            <a:pPr eaLnBrk="1" hangingPunct="1">
              <a:lnSpc>
                <a:spcPct val="80000"/>
              </a:lnSpc>
              <a:defRPr/>
            </a:pPr>
            <a:r>
              <a:rPr lang="en-US" altLang="en-US" sz="2400">
                <a:solidFill>
                  <a:srgbClr val="FFCC00"/>
                </a:solidFill>
                <a:latin typeface="Papyrus" pitchFamily="66" charset="0"/>
              </a:rPr>
              <a:t>Occurs later than 45 days into pregnancy…</a:t>
            </a:r>
          </a:p>
          <a:p>
            <a:pPr eaLnBrk="1" hangingPunct="1">
              <a:lnSpc>
                <a:spcPct val="80000"/>
              </a:lnSpc>
              <a:defRPr/>
            </a:pPr>
            <a:r>
              <a:rPr lang="en-US" altLang="en-US" sz="2400">
                <a:solidFill>
                  <a:schemeClr val="folHlink"/>
                </a:solidFill>
                <a:latin typeface="Papyrus" pitchFamily="66" charset="0"/>
              </a:rPr>
              <a:t>By logic, it passively admits those in persistently vegetative state, momentarily unconscious, &amp; even those in deep sleep as non-persons; if the objection is made to this on the basis that these could be temporary—then this developmental model must be wrong—simply due to the objection: one cannot vacillate between humanness &amp; non-humanness</a:t>
            </a:r>
          </a:p>
          <a:p>
            <a:pPr eaLnBrk="1" hangingPunct="1">
              <a:lnSpc>
                <a:spcPct val="80000"/>
              </a:lnSpc>
              <a:buFontTx/>
              <a:buNone/>
              <a:defRPr/>
            </a:pPr>
            <a:endParaRPr lang="en-US" altLang="en-US" sz="2400">
              <a:solidFill>
                <a:srgbClr val="FFCC00"/>
              </a:solidFill>
              <a:latin typeface="Papyrus" pitchFamily="66" charset="0"/>
            </a:endParaRPr>
          </a:p>
          <a:p>
            <a:pPr eaLnBrk="1" hangingPunct="1">
              <a:lnSpc>
                <a:spcPct val="80000"/>
              </a:lnSpc>
              <a:defRPr/>
            </a:pPr>
            <a:endParaRPr lang="en-US" altLang="en-US" sz="2400">
              <a:solidFill>
                <a:srgbClr val="FFCC00"/>
              </a:solidFill>
              <a:latin typeface="Papyrus" pitchFamily="66" charset="0"/>
            </a:endParaRPr>
          </a:p>
          <a:p>
            <a:pPr eaLnBrk="1" hangingPunct="1">
              <a:lnSpc>
                <a:spcPct val="80000"/>
              </a:lnSpc>
              <a:defRPr/>
            </a:pPr>
            <a:endParaRPr lang="en-US" altLang="en-US" sz="2400">
              <a:solidFill>
                <a:schemeClr val="bg1"/>
              </a:solidFill>
              <a:latin typeface="Papyrus" pitchFamily="66" charset="0"/>
            </a:endParaRPr>
          </a:p>
          <a:p>
            <a:pPr eaLnBrk="1" hangingPunct="1">
              <a:lnSpc>
                <a:spcPct val="80000"/>
              </a:lnSpc>
              <a:buFontTx/>
              <a:buNone/>
              <a:defRPr/>
            </a:pPr>
            <a:endParaRPr lang="en-US" altLang="en-US" sz="2400" b="1">
              <a:solidFill>
                <a:schemeClr val="bg1"/>
              </a:solidFill>
              <a:effectLst>
                <a:outerShdw blurRad="38100" dist="38100" dir="2700000" algn="tl">
                  <a:srgbClr val="000000"/>
                </a:outerShdw>
              </a:effectLst>
              <a:latin typeface="Papyrus" pitchFamily="66" charset="0"/>
            </a:endParaRPr>
          </a:p>
        </p:txBody>
      </p:sp>
      <p:sp>
        <p:nvSpPr>
          <p:cNvPr id="10245" name="AutoShape 5">
            <a:extLst>
              <a:ext uri="{FF2B5EF4-FFF2-40B4-BE49-F238E27FC236}">
                <a16:creationId xmlns:a16="http://schemas.microsoft.com/office/drawing/2014/main" id="{9EB7DE98-ED69-4E86-A1B4-0B25DD68F360}"/>
              </a:ext>
            </a:extLst>
          </p:cNvPr>
          <p:cNvSpPr>
            <a:spLocks noChangeArrowheads="1"/>
          </p:cNvSpPr>
          <p:nvPr/>
        </p:nvSpPr>
        <p:spPr bwMode="auto">
          <a:xfrm>
            <a:off x="685800" y="3429000"/>
            <a:ext cx="7924800" cy="3124200"/>
          </a:xfrm>
          <a:prstGeom prst="wedgeRoundRectCallout">
            <a:avLst>
              <a:gd name="adj1" fmla="val -46014"/>
              <a:gd name="adj2" fmla="val -1055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fetuses able to sense pain because the sensory experience of harm is tied to essence… it confuses the experience of harm with the reality of harm (willfully stopping fetal development)…also allows all chemical means of birth control, IVF, up to later stages of abortion (because humanness accompanies the development of the senses); brings into question the humanness of those with sensory-related deficiencies; conflates neurological as enough (man as viewed by naturalism)</a:t>
            </a:r>
            <a:r>
              <a:rPr lang="en-US" altLang="en-US" sz="2000" dirty="0">
                <a:solidFill>
                  <a:srgbClr val="000000"/>
                </a:solidFill>
                <a:latin typeface="Papyrus" panose="03070502060502030205" pitchFamily="66" charset="0"/>
              </a:rPr>
              <a:t> Challenge?  Transfer of essence…</a:t>
            </a:r>
            <a:endParaRPr lang="en-US" altLang="en-US" sz="2000" dirty="0">
              <a:latin typeface="Papyrus" panose="030705020605020302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4">
                                            <p:txEl>
                                              <p:pRg st="2" end="2"/>
                                            </p:txEl>
                                          </p:spTgt>
                                        </p:tgtEl>
                                        <p:attrNameLst>
                                          <p:attrName>style.visibility</p:attrName>
                                        </p:attrNameLst>
                                      </p:cBhvr>
                                      <p:to>
                                        <p:strVal val="visible"/>
                                      </p:to>
                                    </p:set>
                                    <p:animEffect transition="in" filter="dissolve">
                                      <p:cBhvr>
                                        <p:cTn id="7" dur="500"/>
                                        <p:tgtEl>
                                          <p:spTgt spid="1024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44">
                                            <p:txEl>
                                              <p:pRg st="3" end="3"/>
                                            </p:txEl>
                                          </p:spTgt>
                                        </p:tgtEl>
                                        <p:attrNameLst>
                                          <p:attrName>style.visibility</p:attrName>
                                        </p:attrNameLst>
                                      </p:cBhvr>
                                      <p:to>
                                        <p:strVal val="visible"/>
                                      </p:to>
                                    </p:set>
                                    <p:animEffect transition="in" filter="dissolve">
                                      <p:cBhvr>
                                        <p:cTn id="12" dur="500"/>
                                        <p:tgtEl>
                                          <p:spTgt spid="1024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244">
                                            <p:txEl>
                                              <p:pRg st="4" end="4"/>
                                            </p:txEl>
                                          </p:spTgt>
                                        </p:tgtEl>
                                        <p:attrNameLst>
                                          <p:attrName>style.visibility</p:attrName>
                                        </p:attrNameLst>
                                      </p:cBhvr>
                                      <p:to>
                                        <p:strVal val="visible"/>
                                      </p:to>
                                    </p:set>
                                    <p:animEffect transition="in" filter="dissolve">
                                      <p:cBhvr>
                                        <p:cTn id="17" dur="500"/>
                                        <p:tgtEl>
                                          <p:spTgt spid="1024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244">
                                            <p:txEl>
                                              <p:pRg st="5" end="5"/>
                                            </p:txEl>
                                          </p:spTgt>
                                        </p:tgtEl>
                                        <p:attrNameLst>
                                          <p:attrName>style.visibility</p:attrName>
                                        </p:attrNameLst>
                                      </p:cBhvr>
                                      <p:to>
                                        <p:strVal val="visible"/>
                                      </p:to>
                                    </p:set>
                                    <p:animEffect transition="in" filter="dissolve">
                                      <p:cBhvr>
                                        <p:cTn id="22" dur="500"/>
                                        <p:tgtEl>
                                          <p:spTgt spid="1024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dissolve">
                                      <p:cBhvr>
                                        <p:cTn id="2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426A451-86F7-4BD7-95E2-CFEC3EB55037}"/>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8195" name="Text Box 3">
            <a:extLst>
              <a:ext uri="{FF2B5EF4-FFF2-40B4-BE49-F238E27FC236}">
                <a16:creationId xmlns:a16="http://schemas.microsoft.com/office/drawing/2014/main" id="{3E63C799-6368-4D10-B59E-D66D579CF435}"/>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8196" name="Rectangle 4">
            <a:extLst>
              <a:ext uri="{FF2B5EF4-FFF2-40B4-BE49-F238E27FC236}">
                <a16:creationId xmlns:a16="http://schemas.microsoft.com/office/drawing/2014/main" id="{D1261205-AF30-4F5B-9DBC-9B0E45A4DB7F}"/>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400" dirty="0">
                <a:solidFill>
                  <a:schemeClr val="bg1"/>
                </a:solidFill>
                <a:latin typeface="Papyrus" pitchFamily="66" charset="0"/>
              </a:rPr>
              <a:t>	“At what point does the fetus possess personhood?”</a:t>
            </a:r>
          </a:p>
          <a:p>
            <a:pPr eaLnBrk="1" hangingPunct="1">
              <a:lnSpc>
                <a:spcPct val="80000"/>
              </a:lnSpc>
              <a:buFontTx/>
              <a:buNone/>
              <a:defRPr/>
            </a:pPr>
            <a:r>
              <a:rPr lang="en-US" altLang="en-US" sz="2800" b="1" dirty="0">
                <a:solidFill>
                  <a:schemeClr val="folHlink"/>
                </a:solidFill>
                <a:effectLst>
                  <a:outerShdw blurRad="38100" dist="38100" dir="2700000" algn="tl">
                    <a:srgbClr val="000000"/>
                  </a:outerShdw>
                </a:effectLst>
                <a:latin typeface="Papyrus" pitchFamily="66" charset="0"/>
              </a:rPr>
              <a:t>Brain Development</a:t>
            </a:r>
            <a:r>
              <a:rPr lang="en-US" altLang="en-US" sz="2800" dirty="0">
                <a:effectLst>
                  <a:outerShdw blurRad="38100" dist="38100" dir="2700000" algn="tl">
                    <a:srgbClr val="FFFFFF"/>
                  </a:outerShdw>
                </a:effectLst>
                <a:latin typeface="Papyrus" pitchFamily="66" charset="0"/>
              </a:rPr>
              <a:t> : </a:t>
            </a:r>
            <a:r>
              <a:rPr lang="en-US" altLang="en-US" sz="2800" dirty="0">
                <a:solidFill>
                  <a:schemeClr val="bg1"/>
                </a:solidFill>
                <a:latin typeface="Papyrus" pitchFamily="66" charset="0"/>
              </a:rPr>
              <a:t>“life begins when the fetus’ brain begins to function”</a:t>
            </a:r>
          </a:p>
          <a:p>
            <a:pPr eaLnBrk="1" hangingPunct="1">
              <a:lnSpc>
                <a:spcPct val="80000"/>
              </a:lnSpc>
              <a:defRPr/>
            </a:pPr>
            <a:r>
              <a:rPr lang="en-US" altLang="en-US" sz="2400" dirty="0">
                <a:solidFill>
                  <a:srgbClr val="FFCC00"/>
                </a:solidFill>
                <a:latin typeface="Papyrus" pitchFamily="66" charset="0"/>
              </a:rPr>
              <a:t>Objective in itself/Narrowly subjective in practice: differs slightly from individual to individual</a:t>
            </a:r>
          </a:p>
          <a:p>
            <a:pPr eaLnBrk="1" hangingPunct="1">
              <a:lnSpc>
                <a:spcPct val="80000"/>
              </a:lnSpc>
              <a:defRPr/>
            </a:pPr>
            <a:r>
              <a:rPr lang="en-US" altLang="en-US" sz="2000" dirty="0">
                <a:solidFill>
                  <a:srgbClr val="FFCC00"/>
                </a:solidFill>
                <a:latin typeface="Papyrus" pitchFamily="66" charset="0"/>
              </a:rPr>
              <a:t>2</a:t>
            </a:r>
            <a:r>
              <a:rPr lang="en-US" altLang="en-US" sz="2000" baseline="30000" dirty="0">
                <a:solidFill>
                  <a:srgbClr val="FFCC00"/>
                </a:solidFill>
                <a:latin typeface="Papyrus" pitchFamily="66" charset="0"/>
              </a:rPr>
              <a:t>nd</a:t>
            </a:r>
            <a:r>
              <a:rPr lang="en-US" altLang="en-US" sz="2000" dirty="0">
                <a:solidFill>
                  <a:srgbClr val="FFCC00"/>
                </a:solidFill>
                <a:latin typeface="Papyrus" pitchFamily="66" charset="0"/>
              </a:rPr>
              <a:t> most commonly proposed decisive moment</a:t>
            </a:r>
          </a:p>
          <a:p>
            <a:pPr eaLnBrk="1" hangingPunct="1">
              <a:lnSpc>
                <a:spcPct val="80000"/>
              </a:lnSpc>
              <a:defRPr/>
            </a:pPr>
            <a:r>
              <a:rPr lang="en-US" altLang="en-US" sz="2400" dirty="0">
                <a:solidFill>
                  <a:srgbClr val="FFCC00"/>
                </a:solidFill>
                <a:latin typeface="Papyrus" pitchFamily="66" charset="0"/>
              </a:rPr>
              <a:t>Humanness accompanies the point at which the fetus becomes brain-active (based on the fact that death, the loss of personhood, is medically considered to be defined by brain death) (see UDDA…to follow); </a:t>
            </a:r>
            <a:r>
              <a:rPr lang="en-US" altLang="en-US" sz="2400" dirty="0">
                <a:solidFill>
                  <a:schemeClr val="folHlink"/>
                </a:solidFill>
                <a:latin typeface="Papyrus" pitchFamily="66" charset="0"/>
              </a:rPr>
              <a:t>significant difference: brain death is irreversible while fetal brain is temporarily inactive/latent yet developing</a:t>
            </a:r>
          </a:p>
          <a:p>
            <a:pPr eaLnBrk="1" hangingPunct="1">
              <a:lnSpc>
                <a:spcPct val="80000"/>
              </a:lnSpc>
              <a:defRPr/>
            </a:pPr>
            <a:r>
              <a:rPr lang="en-US" altLang="en-US" sz="2400" dirty="0">
                <a:solidFill>
                  <a:srgbClr val="FFCC00"/>
                </a:solidFill>
                <a:latin typeface="Papyrus" pitchFamily="66" charset="0"/>
              </a:rPr>
              <a:t>Occurs generally 45 days into pregnancy</a:t>
            </a:r>
          </a:p>
          <a:p>
            <a:pPr eaLnBrk="1" hangingPunct="1">
              <a:lnSpc>
                <a:spcPct val="80000"/>
              </a:lnSpc>
              <a:buFontTx/>
              <a:buNone/>
              <a:defRPr/>
            </a:pPr>
            <a:endParaRPr lang="en-US" altLang="en-US" sz="2400" dirty="0">
              <a:solidFill>
                <a:srgbClr val="FFCC00"/>
              </a:solidFill>
              <a:latin typeface="Papyrus" pitchFamily="66" charset="0"/>
            </a:endParaRPr>
          </a:p>
          <a:p>
            <a:pPr eaLnBrk="1" hangingPunct="1">
              <a:lnSpc>
                <a:spcPct val="80000"/>
              </a:lnSpc>
              <a:defRPr/>
            </a:pPr>
            <a:endParaRPr lang="en-US" altLang="en-US" sz="2400" dirty="0">
              <a:solidFill>
                <a:srgbClr val="FFCC00"/>
              </a:solidFill>
              <a:latin typeface="Papyrus" pitchFamily="66" charset="0"/>
            </a:endParaRPr>
          </a:p>
          <a:p>
            <a:pPr eaLnBrk="1" hangingPunct="1">
              <a:lnSpc>
                <a:spcPct val="80000"/>
              </a:lnSpc>
              <a:defRPr/>
            </a:pPr>
            <a:endParaRPr lang="en-US" altLang="en-US" sz="2400" dirty="0">
              <a:solidFill>
                <a:schemeClr val="bg1"/>
              </a:solidFill>
              <a:latin typeface="Papyrus" pitchFamily="66" charset="0"/>
            </a:endParaRPr>
          </a:p>
          <a:p>
            <a:pPr eaLnBrk="1" hangingPunct="1">
              <a:lnSpc>
                <a:spcPct val="8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sp>
        <p:nvSpPr>
          <p:cNvPr id="8197" name="AutoShape 5">
            <a:extLst>
              <a:ext uri="{FF2B5EF4-FFF2-40B4-BE49-F238E27FC236}">
                <a16:creationId xmlns:a16="http://schemas.microsoft.com/office/drawing/2014/main" id="{DF9027FB-4E87-49CF-9E43-83797853ED64}"/>
              </a:ext>
            </a:extLst>
          </p:cNvPr>
          <p:cNvSpPr>
            <a:spLocks noChangeArrowheads="1"/>
          </p:cNvSpPr>
          <p:nvPr/>
        </p:nvSpPr>
        <p:spPr bwMode="auto">
          <a:xfrm>
            <a:off x="1014412" y="4211636"/>
            <a:ext cx="7543800" cy="2362200"/>
          </a:xfrm>
          <a:prstGeom prst="wedgeRoundRectCallout">
            <a:avLst>
              <a:gd name="adj1" fmla="val -50482"/>
              <a:gd name="adj2" fmla="val -1390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fetuses able to send brain impulses because brain function is tied to essence… it also allows all chemical means of birth control, IVF, up to later stages of abortion (because humanness accompanies the medical technology available to the patient (location/culture/era and development of brain);</a:t>
            </a:r>
            <a:r>
              <a:rPr lang="en-US" altLang="en-US" sz="2000" dirty="0">
                <a:solidFill>
                  <a:srgbClr val="000000"/>
                </a:solidFill>
                <a:latin typeface="Papyrus" panose="03070502060502030205" pitchFamily="66" charset="0"/>
              </a:rPr>
              <a:t> Challenge?  Transfer of essence…</a:t>
            </a:r>
            <a:endParaRPr lang="en-US" altLang="en-US" sz="2000" dirty="0">
              <a:latin typeface="Papyrus" panose="030705020605020302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animEffect transition="in" filter="dissolve">
                                      <p:cBhvr>
                                        <p:cTn id="7" dur="500"/>
                                        <p:tgtEl>
                                          <p:spTgt spid="819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6">
                                            <p:txEl>
                                              <p:pRg st="3" end="3"/>
                                            </p:txEl>
                                          </p:spTgt>
                                        </p:tgtEl>
                                        <p:attrNameLst>
                                          <p:attrName>style.visibility</p:attrName>
                                        </p:attrNameLst>
                                      </p:cBhvr>
                                      <p:to>
                                        <p:strVal val="visible"/>
                                      </p:to>
                                    </p:set>
                                    <p:animEffect transition="in" filter="dissolve">
                                      <p:cBhvr>
                                        <p:cTn id="12" dur="500"/>
                                        <p:tgtEl>
                                          <p:spTgt spid="819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196">
                                            <p:txEl>
                                              <p:pRg st="4" end="4"/>
                                            </p:txEl>
                                          </p:spTgt>
                                        </p:tgtEl>
                                        <p:attrNameLst>
                                          <p:attrName>style.visibility</p:attrName>
                                        </p:attrNameLst>
                                      </p:cBhvr>
                                      <p:to>
                                        <p:strVal val="visible"/>
                                      </p:to>
                                    </p:set>
                                    <p:animEffect transition="in" filter="dissolve">
                                      <p:cBhvr>
                                        <p:cTn id="17" dur="500"/>
                                        <p:tgtEl>
                                          <p:spTgt spid="819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196">
                                            <p:txEl>
                                              <p:pRg st="5" end="5"/>
                                            </p:txEl>
                                          </p:spTgt>
                                        </p:tgtEl>
                                        <p:attrNameLst>
                                          <p:attrName>style.visibility</p:attrName>
                                        </p:attrNameLst>
                                      </p:cBhvr>
                                      <p:to>
                                        <p:strVal val="visible"/>
                                      </p:to>
                                    </p:set>
                                    <p:animEffect transition="in" filter="dissolve">
                                      <p:cBhvr>
                                        <p:cTn id="22" dur="500"/>
                                        <p:tgtEl>
                                          <p:spTgt spid="819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dissolve">
                                      <p:cBhvr>
                                        <p:cTn id="2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6AF9BCD-AB0C-4B67-8B4E-F3F36FD05D2D}"/>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7171" name="Text Box 3">
            <a:extLst>
              <a:ext uri="{FF2B5EF4-FFF2-40B4-BE49-F238E27FC236}">
                <a16:creationId xmlns:a16="http://schemas.microsoft.com/office/drawing/2014/main" id="{21162A5B-AC9B-4BC5-8C19-6AA50891B2BC}"/>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7172" name="Rectangle 4">
            <a:extLst>
              <a:ext uri="{FF2B5EF4-FFF2-40B4-BE49-F238E27FC236}">
                <a16:creationId xmlns:a16="http://schemas.microsoft.com/office/drawing/2014/main" id="{305D5D8C-9727-4422-8392-0A1E693CF6BF}"/>
              </a:ext>
            </a:extLst>
          </p:cNvPr>
          <p:cNvSpPr>
            <a:spLocks noGrp="1" noChangeArrowheads="1"/>
          </p:cNvSpPr>
          <p:nvPr>
            <p:ph type="body" idx="1"/>
          </p:nvPr>
        </p:nvSpPr>
        <p:spPr>
          <a:xfrm>
            <a:off x="0" y="1371600"/>
            <a:ext cx="9144000" cy="4525963"/>
          </a:xfrm>
        </p:spPr>
        <p:txBody>
          <a:bodyPr/>
          <a:lstStyle/>
          <a:p>
            <a:pPr eaLnBrk="1" hangingPunct="1">
              <a:lnSpc>
                <a:spcPct val="90000"/>
              </a:lnSpc>
              <a:buFontTx/>
              <a:buNone/>
              <a:defRPr/>
            </a:pPr>
            <a:r>
              <a:rPr lang="en-US" altLang="en-US" sz="2800">
                <a:solidFill>
                  <a:schemeClr val="bg1"/>
                </a:solidFill>
                <a:latin typeface="Papyrus" pitchFamily="66" charset="0"/>
              </a:rPr>
              <a:t>	“At what point does the fetus possess personhood?”</a:t>
            </a:r>
          </a:p>
          <a:p>
            <a:pPr eaLnBrk="1" hangingPunct="1">
              <a:lnSpc>
                <a:spcPct val="90000"/>
              </a:lnSpc>
              <a:buFontTx/>
              <a:buNone/>
              <a:defRPr/>
            </a:pPr>
            <a:r>
              <a:rPr lang="en-US" altLang="en-US" b="1">
                <a:solidFill>
                  <a:schemeClr val="folHlink"/>
                </a:solidFill>
                <a:effectLst>
                  <a:outerShdw blurRad="38100" dist="38100" dir="2700000" algn="tl">
                    <a:srgbClr val="000000"/>
                  </a:outerShdw>
                </a:effectLst>
                <a:latin typeface="Papyrus" pitchFamily="66" charset="0"/>
              </a:rPr>
              <a:t>Viability</a:t>
            </a:r>
            <a:r>
              <a:rPr lang="en-US" altLang="en-US">
                <a:effectLst>
                  <a:outerShdw blurRad="38100" dist="38100" dir="2700000" algn="tl">
                    <a:srgbClr val="FFFFFF"/>
                  </a:outerShdw>
                </a:effectLst>
                <a:latin typeface="Papyrus" pitchFamily="66" charset="0"/>
              </a:rPr>
              <a:t> : </a:t>
            </a:r>
            <a:r>
              <a:rPr lang="en-US" altLang="en-US">
                <a:solidFill>
                  <a:schemeClr val="bg1"/>
                </a:solidFill>
                <a:latin typeface="Papyrus" pitchFamily="66" charset="0"/>
              </a:rPr>
              <a:t>“life begins when the fetus is able to live outside the womb on its own ”</a:t>
            </a:r>
          </a:p>
          <a:p>
            <a:pPr eaLnBrk="1" hangingPunct="1">
              <a:lnSpc>
                <a:spcPct val="90000"/>
              </a:lnSpc>
              <a:defRPr/>
            </a:pPr>
            <a:r>
              <a:rPr lang="en-US" altLang="en-US" sz="2800">
                <a:solidFill>
                  <a:srgbClr val="FFCC00"/>
                </a:solidFill>
                <a:latin typeface="Papyrus" pitchFamily="66" charset="0"/>
              </a:rPr>
              <a:t>Subjective: differs from individual to individual (location/technology/historical niche)</a:t>
            </a:r>
          </a:p>
          <a:p>
            <a:pPr eaLnBrk="1" hangingPunct="1">
              <a:lnSpc>
                <a:spcPct val="90000"/>
              </a:lnSpc>
              <a:defRPr/>
            </a:pPr>
            <a:r>
              <a:rPr lang="en-US" altLang="en-US" sz="2400">
                <a:solidFill>
                  <a:srgbClr val="FFCC00"/>
                </a:solidFill>
                <a:latin typeface="Papyrus" pitchFamily="66" charset="0"/>
              </a:rPr>
              <a:t>most commonly proposed/endorsed by the Supreme Court</a:t>
            </a:r>
          </a:p>
          <a:p>
            <a:pPr eaLnBrk="1" hangingPunct="1">
              <a:lnSpc>
                <a:spcPct val="90000"/>
              </a:lnSpc>
              <a:defRPr/>
            </a:pPr>
            <a:r>
              <a:rPr lang="en-US" altLang="en-US" sz="2800">
                <a:solidFill>
                  <a:srgbClr val="FFCC00"/>
                </a:solidFill>
                <a:latin typeface="Papyrus" pitchFamily="66" charset="0"/>
              </a:rPr>
              <a:t>Humanness accompanies the point at which the fetus can leave its uterine nourishment (albeit dependent on medical technology)</a:t>
            </a:r>
          </a:p>
          <a:p>
            <a:pPr eaLnBrk="1" hangingPunct="1">
              <a:lnSpc>
                <a:spcPct val="90000"/>
              </a:lnSpc>
              <a:defRPr/>
            </a:pPr>
            <a:r>
              <a:rPr lang="en-US" altLang="en-US" sz="2800">
                <a:solidFill>
                  <a:srgbClr val="FFCC00"/>
                </a:solidFill>
                <a:latin typeface="Papyrus" pitchFamily="66" charset="0"/>
              </a:rPr>
              <a:t>Occurs (now) roughly between 24-26 weeks</a:t>
            </a:r>
          </a:p>
          <a:p>
            <a:pPr eaLnBrk="1" hangingPunct="1">
              <a:lnSpc>
                <a:spcPct val="90000"/>
              </a:lnSpc>
              <a:buFontTx/>
              <a:buNone/>
              <a:defRPr/>
            </a:pPr>
            <a:endParaRPr lang="en-US" altLang="en-US" sz="2800">
              <a:solidFill>
                <a:srgbClr val="FFCC00"/>
              </a:solidFill>
              <a:latin typeface="Papyrus" pitchFamily="66" charset="0"/>
            </a:endParaRPr>
          </a:p>
          <a:p>
            <a:pPr eaLnBrk="1" hangingPunct="1">
              <a:lnSpc>
                <a:spcPct val="90000"/>
              </a:lnSpc>
              <a:defRPr/>
            </a:pPr>
            <a:endParaRPr lang="en-US" altLang="en-US" sz="2800">
              <a:solidFill>
                <a:srgbClr val="FFCC00"/>
              </a:solidFill>
              <a:latin typeface="Papyrus" pitchFamily="66" charset="0"/>
            </a:endParaRPr>
          </a:p>
          <a:p>
            <a:pPr eaLnBrk="1" hangingPunct="1">
              <a:lnSpc>
                <a:spcPct val="90000"/>
              </a:lnSpc>
              <a:defRPr/>
            </a:pPr>
            <a:endParaRPr lang="en-US" altLang="en-US" sz="2800">
              <a:solidFill>
                <a:schemeClr val="bg1"/>
              </a:solidFill>
              <a:latin typeface="Papyrus" pitchFamily="66" charset="0"/>
            </a:endParaRPr>
          </a:p>
          <a:p>
            <a:pPr eaLnBrk="1" hangingPunct="1">
              <a:lnSpc>
                <a:spcPct val="90000"/>
              </a:lnSpc>
              <a:buFontTx/>
              <a:buNone/>
              <a:defRPr/>
            </a:pPr>
            <a:endParaRPr lang="en-US" altLang="en-US" sz="2800" b="1">
              <a:solidFill>
                <a:schemeClr val="bg1"/>
              </a:solidFill>
              <a:effectLst>
                <a:outerShdw blurRad="38100" dist="38100" dir="2700000" algn="tl">
                  <a:srgbClr val="000000"/>
                </a:outerShdw>
              </a:effectLst>
              <a:latin typeface="Papyrus" pitchFamily="66" charset="0"/>
            </a:endParaRPr>
          </a:p>
        </p:txBody>
      </p:sp>
      <p:sp>
        <p:nvSpPr>
          <p:cNvPr id="7173" name="AutoShape 5">
            <a:extLst>
              <a:ext uri="{FF2B5EF4-FFF2-40B4-BE49-F238E27FC236}">
                <a16:creationId xmlns:a16="http://schemas.microsoft.com/office/drawing/2014/main" id="{42D4E177-EEB9-4C2A-BCCF-924E015BE9CC}"/>
              </a:ext>
            </a:extLst>
          </p:cNvPr>
          <p:cNvSpPr>
            <a:spLocks noChangeArrowheads="1"/>
          </p:cNvSpPr>
          <p:nvPr/>
        </p:nvSpPr>
        <p:spPr bwMode="auto">
          <a:xfrm>
            <a:off x="1066800" y="4495800"/>
            <a:ext cx="7543800" cy="2057400"/>
          </a:xfrm>
          <a:prstGeom prst="wedgeRoundRectCallout">
            <a:avLst>
              <a:gd name="adj1" fmla="val -50861"/>
              <a:gd name="adj2" fmla="val -15732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fetuses able to be externally sustained because viability is tied to essence… it also allows all chemical means of birth control, IVF, up to later stages of abortion (because humanness accompanies the medical technology available to the patient (location/culture/era)</a:t>
            </a:r>
          </a:p>
          <a:p>
            <a:pPr eaLnBrk="1" hangingPunct="1">
              <a:spcBef>
                <a:spcPct val="0"/>
              </a:spcBef>
              <a:buFontTx/>
              <a:buNone/>
            </a:pPr>
            <a:r>
              <a:rPr lang="en-US" altLang="en-US" sz="2000" dirty="0">
                <a:latin typeface="Papyrus" panose="03070502060502030205" pitchFamily="66" charset="0"/>
              </a:rPr>
              <a:t>Challenge?  Transfer of essence…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2">
                                            <p:txEl>
                                              <p:pRg st="2" end="2"/>
                                            </p:txEl>
                                          </p:spTgt>
                                        </p:tgtEl>
                                        <p:attrNameLst>
                                          <p:attrName>style.visibility</p:attrName>
                                        </p:attrNameLst>
                                      </p:cBhvr>
                                      <p:to>
                                        <p:strVal val="visible"/>
                                      </p:to>
                                    </p:set>
                                    <p:animEffect transition="in" filter="dissolve">
                                      <p:cBhvr>
                                        <p:cTn id="7" dur="500"/>
                                        <p:tgtEl>
                                          <p:spTgt spid="717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72">
                                            <p:txEl>
                                              <p:pRg st="3" end="3"/>
                                            </p:txEl>
                                          </p:spTgt>
                                        </p:tgtEl>
                                        <p:attrNameLst>
                                          <p:attrName>style.visibility</p:attrName>
                                        </p:attrNameLst>
                                      </p:cBhvr>
                                      <p:to>
                                        <p:strVal val="visible"/>
                                      </p:to>
                                    </p:set>
                                    <p:animEffect transition="in" filter="dissolve">
                                      <p:cBhvr>
                                        <p:cTn id="12" dur="500"/>
                                        <p:tgtEl>
                                          <p:spTgt spid="717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2">
                                            <p:txEl>
                                              <p:pRg st="4" end="4"/>
                                            </p:txEl>
                                          </p:spTgt>
                                        </p:tgtEl>
                                        <p:attrNameLst>
                                          <p:attrName>style.visibility</p:attrName>
                                        </p:attrNameLst>
                                      </p:cBhvr>
                                      <p:to>
                                        <p:strVal val="visible"/>
                                      </p:to>
                                    </p:set>
                                    <p:animEffect transition="in" filter="dissolve">
                                      <p:cBhvr>
                                        <p:cTn id="17" dur="500"/>
                                        <p:tgtEl>
                                          <p:spTgt spid="717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72">
                                            <p:txEl>
                                              <p:pRg st="5" end="5"/>
                                            </p:txEl>
                                          </p:spTgt>
                                        </p:tgtEl>
                                        <p:attrNameLst>
                                          <p:attrName>style.visibility</p:attrName>
                                        </p:attrNameLst>
                                      </p:cBhvr>
                                      <p:to>
                                        <p:strVal val="visible"/>
                                      </p:to>
                                    </p:set>
                                    <p:animEffect transition="in" filter="dissolve">
                                      <p:cBhvr>
                                        <p:cTn id="22" dur="500"/>
                                        <p:tgtEl>
                                          <p:spTgt spid="717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dissolve">
                                      <p:cBhvr>
                                        <p:cTn id="2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383</TotalTime>
  <Words>2648</Words>
  <Application>Microsoft Office PowerPoint</Application>
  <PresentationFormat>On-screen Show (4:3)</PresentationFormat>
  <Paragraphs>153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merriweather</vt:lpstr>
      <vt:lpstr>Papyrus</vt:lpstr>
      <vt:lpstr>Default Design</vt:lpstr>
      <vt:lpstr>When does life Begin?</vt:lpstr>
      <vt:lpstr>When does human life begin?</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does Scripture say about when human life begins?</vt:lpstr>
      <vt:lpstr>What does Scripture say about when human life begins?</vt:lpstr>
      <vt:lpstr>What are the traditional views of when human life begins?</vt:lpstr>
      <vt:lpstr>What, biologically, signals human death?</vt:lpstr>
      <vt:lpstr>What are the traditional views of when human life begins?</vt:lpstr>
    </vt:vector>
  </TitlesOfParts>
  <Company>Seven Rivers Christian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does life Begin?</dc:title>
  <dc:creator>ceckart</dc:creator>
  <cp:lastModifiedBy>Chris Eckart</cp:lastModifiedBy>
  <cp:revision>10</cp:revision>
  <dcterms:created xsi:type="dcterms:W3CDTF">2008-06-02T14:54:00Z</dcterms:created>
  <dcterms:modified xsi:type="dcterms:W3CDTF">2023-05-18T17:49:26Z</dcterms:modified>
</cp:coreProperties>
</file>