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58" r:id="rId4"/>
    <p:sldId id="257" r:id="rId5"/>
    <p:sldId id="260" r:id="rId6"/>
    <p:sldId id="262" r:id="rId7"/>
    <p:sldId id="263" r:id="rId8"/>
    <p:sldId id="264" r:id="rId9"/>
    <p:sldId id="261" r:id="rId10"/>
    <p:sldId id="265" r:id="rId11"/>
    <p:sldId id="268" r:id="rId12"/>
    <p:sldId id="267"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6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AD295-34C4-4EAF-A8D2-500BF1C12C70}" type="datetimeFigureOut">
              <a:rPr lang="en-US" smtClean="0"/>
              <a:t>3/17/2014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25247-09F1-436D-9A0E-19DBDE4F411E}" type="slidenum">
              <a:rPr lang="en-US" smtClean="0"/>
              <a:t>‹#›</a:t>
            </a:fld>
            <a:endParaRPr lang="en-US"/>
          </a:p>
        </p:txBody>
      </p:sp>
    </p:spTree>
    <p:extLst>
      <p:ext uri="{BB962C8B-B14F-4D97-AF65-F5344CB8AC3E}">
        <p14:creationId xmlns:p14="http://schemas.microsoft.com/office/powerpoint/2010/main" val="3069003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F25247-09F1-436D-9A0E-19DBDE4F411E}"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F25247-09F1-436D-9A0E-19DBDE4F411E}"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90276C-22DA-4424-9383-2B3ED4883CD7}"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9886D-AAD4-4633-AE20-564FB041050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0276C-22DA-4424-9383-2B3ED4883CD7}"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9886D-AAD4-4633-AE20-564FB041050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0276C-22DA-4424-9383-2B3ED4883CD7}"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9886D-AAD4-4633-AE20-564FB041050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0276C-22DA-4424-9383-2B3ED4883CD7}"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9886D-AAD4-4633-AE20-564FB041050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90276C-22DA-4424-9383-2B3ED4883CD7}"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9886D-AAD4-4633-AE20-564FB041050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90276C-22DA-4424-9383-2B3ED4883CD7}"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9886D-AAD4-4633-AE20-564FB041050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90276C-22DA-4424-9383-2B3ED4883CD7}" type="datetimeFigureOut">
              <a:rPr lang="en-US" smtClean="0"/>
              <a:t>3/17/2014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99886D-AAD4-4633-AE20-564FB041050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90276C-22DA-4424-9383-2B3ED4883CD7}" type="datetimeFigureOut">
              <a:rPr lang="en-US" smtClean="0"/>
              <a:t>3/17/2014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99886D-AAD4-4633-AE20-564FB041050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0276C-22DA-4424-9383-2B3ED4883CD7}" type="datetimeFigureOut">
              <a:rPr lang="en-US" smtClean="0"/>
              <a:t>3/17/2014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99886D-AAD4-4633-AE20-564FB04105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0276C-22DA-4424-9383-2B3ED4883CD7}"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9886D-AAD4-4633-AE20-564FB041050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0276C-22DA-4424-9383-2B3ED4883CD7}"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9886D-AAD4-4633-AE20-564FB041050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bg2">
                <a:lumMod val="25000"/>
              </a:schemeClr>
            </a:gs>
            <a:gs pos="50000">
              <a:schemeClr val="bg2">
                <a:lumMod val="10000"/>
              </a:schemeClr>
            </a:gs>
            <a:gs pos="100000">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0276C-22DA-4424-9383-2B3ED4883CD7}" type="datetimeFigureOut">
              <a:rPr lang="en-US" smtClean="0"/>
              <a:t>3/17/2014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9886D-AAD4-4633-AE20-564FB041050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http://www.graceevangelical.net/PC300047web.JPG"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2209800" y="457200"/>
            <a:ext cx="4648200" cy="5900012"/>
          </a:xfrm>
          <a:prstGeom prst="rect">
            <a:avLst/>
          </a:prstGeom>
          <a:noFill/>
          <a:ln w="9525">
            <a:noFill/>
            <a:miter lim="800000"/>
            <a:headEnd/>
            <a:tailEnd/>
          </a:ln>
        </p:spPr>
      </p:pic>
      <p:sp>
        <p:nvSpPr>
          <p:cNvPr id="2" name="Title 1"/>
          <p:cNvSpPr>
            <a:spLocks noGrp="1"/>
          </p:cNvSpPr>
          <p:nvPr>
            <p:ph type="ctrTitle"/>
          </p:nvPr>
        </p:nvSpPr>
        <p:spPr>
          <a:xfrm>
            <a:off x="762000" y="1905000"/>
            <a:ext cx="7772400" cy="1470025"/>
          </a:xfrm>
        </p:spPr>
        <p:txBody>
          <a:bodyPr>
            <a:prstTxWarp prst="textPlain">
              <a:avLst/>
            </a:prstTxWarp>
            <a:normAutofit/>
          </a:bodyPr>
          <a:lstStyle/>
          <a:p>
            <a:r>
              <a:rPr lang="en-US" sz="4800" b="1" spc="50" baseline="6400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apyrus" pitchFamily="66" charset="0"/>
              </a:rPr>
              <a:t>t</a:t>
            </a:r>
            <a:r>
              <a:rPr lang="en-US" sz="4800" b="1" spc="50" baseline="6400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apyrus" pitchFamily="66" charset="0"/>
              </a:rPr>
              <a:t>he</a:t>
            </a: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apyrus" pitchFamily="66" charset="0"/>
              </a:rPr>
              <a:t> Four Gospels</a:t>
            </a:r>
            <a:endPar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apyrus" pitchFamily="66" charset="0"/>
            </a:endParaRPr>
          </a:p>
        </p:txBody>
      </p:sp>
      <p:sp>
        <p:nvSpPr>
          <p:cNvPr id="3" name="Subtitle 2"/>
          <p:cNvSpPr>
            <a:spLocks noGrp="1"/>
          </p:cNvSpPr>
          <p:nvPr>
            <p:ph type="subTitle" idx="1"/>
          </p:nvPr>
        </p:nvSpPr>
        <p:spPr>
          <a:xfrm>
            <a:off x="1447800" y="5486400"/>
            <a:ext cx="6400800" cy="685800"/>
          </a:xfrm>
        </p:spPr>
        <p:txBody>
          <a:bodyPr>
            <a:noAutofit/>
          </a:bodyPr>
          <a:lstStyle/>
          <a:p>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latin typeface="Papyrus" pitchFamily="66" charset="0"/>
              </a:rPr>
              <a:t>Life of Christ ~fall 2010</a:t>
            </a:r>
            <a:endPar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latin typeface="Papyrus" pitchFamily="66" charset="0"/>
            </a:endParaRPr>
          </a:p>
        </p:txBody>
      </p:sp>
      <p:sp>
        <p:nvSpPr>
          <p:cNvPr id="7" name="Rectangle 6"/>
          <p:cNvSpPr/>
          <p:nvPr/>
        </p:nvSpPr>
        <p:spPr>
          <a:xfrm>
            <a:off x="-152400" y="6488668"/>
            <a:ext cx="9372600" cy="338554"/>
          </a:xfrm>
          <a:prstGeom prst="rect">
            <a:avLst/>
          </a:prstGeom>
        </p:spPr>
        <p:txBody>
          <a:bodyPr wrap="square">
            <a:spAutoFit/>
          </a:bodyPr>
          <a:lstStyle/>
          <a:p>
            <a:pPr algn="ctr"/>
            <a:r>
              <a:rPr lang="en-US" sz="1600" dirty="0" smtClean="0">
                <a:solidFill>
                  <a:schemeClr val="bg2"/>
                </a:solidFill>
                <a:latin typeface="Papyrus" pitchFamily="66" charset="0"/>
              </a:rPr>
              <a:t>The Four Evangelists</a:t>
            </a:r>
            <a:r>
              <a:rPr lang="en-US" sz="1600" dirty="0">
                <a:solidFill>
                  <a:schemeClr val="bg2"/>
                </a:solidFill>
                <a:latin typeface="Papyrus" pitchFamily="66" charset="0"/>
              </a:rPr>
              <a:t> </a:t>
            </a:r>
            <a:r>
              <a:rPr lang="en-US" sz="1600" dirty="0" smtClean="0">
                <a:solidFill>
                  <a:schemeClr val="bg2"/>
                </a:solidFill>
                <a:latin typeface="Papyrus" pitchFamily="66" charset="0"/>
              </a:rPr>
              <a:t>       8</a:t>
            </a:r>
            <a:r>
              <a:rPr lang="en-US" sz="1600" baseline="30000" dirty="0" smtClean="0">
                <a:solidFill>
                  <a:schemeClr val="bg2"/>
                </a:solidFill>
                <a:latin typeface="Papyrus" pitchFamily="66" charset="0"/>
              </a:rPr>
              <a:t>th</a:t>
            </a:r>
            <a:r>
              <a:rPr lang="en-US" sz="1600" dirty="0" smtClean="0">
                <a:solidFill>
                  <a:schemeClr val="bg2"/>
                </a:solidFill>
                <a:latin typeface="Papyrus" pitchFamily="66" charset="0"/>
              </a:rPr>
              <a:t> century	the Book of </a:t>
            </a:r>
            <a:r>
              <a:rPr lang="en-US" sz="1600" dirty="0" err="1" smtClean="0">
                <a:solidFill>
                  <a:schemeClr val="bg2"/>
                </a:solidFill>
                <a:latin typeface="Papyrus" pitchFamily="66" charset="0"/>
              </a:rPr>
              <a:t>Kells</a:t>
            </a:r>
            <a:endParaRPr lang="en-US" sz="1600" dirty="0" smtClean="0">
              <a:solidFill>
                <a:schemeClr val="bg2"/>
              </a:solidFill>
              <a:latin typeface="Papyrus" pitchFamily="66" charset="0"/>
            </a:endParaRPr>
          </a:p>
        </p:txBody>
      </p:sp>
      <p:sp>
        <p:nvSpPr>
          <p:cNvPr id="9" name="Subtitle 2"/>
          <p:cNvSpPr txBox="1">
            <a:spLocks/>
          </p:cNvSpPr>
          <p:nvPr/>
        </p:nvSpPr>
        <p:spPr>
          <a:xfrm>
            <a:off x="1371600" y="914400"/>
            <a:ext cx="6400800" cy="685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01600">
                    <a:schemeClr val="accent6">
                      <a:satMod val="175000"/>
                      <a:alpha val="40000"/>
                    </a:schemeClr>
                  </a:glow>
                  <a:outerShdw blurRad="38100" dist="38100" dir="2700000" algn="tl">
                    <a:srgbClr val="000000">
                      <a:alpha val="43137"/>
                    </a:srgbClr>
                  </a:outerShdw>
                </a:effectLst>
                <a:latin typeface="Papyrus" pitchFamily="66" charset="0"/>
              </a:rPr>
              <a:t>Intro</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01600">
                    <a:schemeClr val="accent6">
                      <a:satMod val="175000"/>
                      <a:alpha val="40000"/>
                    </a:schemeClr>
                  </a:glow>
                </a:effectLst>
                <a:latin typeface="Papyrus" pitchFamily="66" charset="0"/>
              </a:rPr>
              <a:t> </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01600">
                    <a:schemeClr val="accent6">
                      <a:satMod val="175000"/>
                      <a:alpha val="40000"/>
                    </a:schemeClr>
                  </a:glow>
                  <a:outerShdw blurRad="38100" dist="38100" dir="2700000" algn="tl">
                    <a:srgbClr val="000000">
                      <a:alpha val="43137"/>
                    </a:srgbClr>
                  </a:outerShdw>
                </a:effectLst>
                <a:latin typeface="Papyrus" pitchFamily="66" charset="0"/>
              </a:rPr>
              <a:t>to</a:t>
            </a:r>
            <a:endParaRPr kumimoji="0" lang="en-US" sz="4000" b="1" i="0" u="none" strike="noStrike" kern="1200" cap="none" spc="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01600">
                  <a:schemeClr val="accent6">
                    <a:satMod val="175000"/>
                    <a:alpha val="40000"/>
                  </a:schemeClr>
                </a:glow>
                <a:outerShdw blurRad="38100" dist="38100" dir="2700000" algn="tl">
                  <a:srgbClr val="000000">
                    <a:alpha val="43137"/>
                  </a:srgbClr>
                </a:outerShdw>
              </a:effectLst>
              <a:uLnTx/>
              <a:uFillTx/>
              <a:latin typeface="Papyrus" pitchFamily="66"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US" dirty="0" smtClean="0">
                <a:solidFill>
                  <a:schemeClr val="accent6"/>
                </a:solidFill>
                <a:effectLst>
                  <a:outerShdw blurRad="38100" dist="38100" dir="2700000" algn="tl">
                    <a:srgbClr val="000000">
                      <a:alpha val="43137"/>
                    </a:srgbClr>
                  </a:outerShdw>
                </a:effectLst>
                <a:latin typeface="Papyrus" pitchFamily="66" charset="0"/>
              </a:rPr>
              <a:t>The Four Gospels</a:t>
            </a:r>
            <a:endParaRPr lang="en-US" dirty="0">
              <a:solidFill>
                <a:schemeClr val="bg2"/>
              </a:solidFill>
              <a:effectLst>
                <a:outerShdw blurRad="38100" dist="38100" dir="2700000" algn="tl">
                  <a:srgbClr val="000000">
                    <a:alpha val="43137"/>
                  </a:srgbClr>
                </a:outerShdw>
              </a:effectLst>
              <a:latin typeface="Papyrus" pitchFamily="66"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90"/>
          <a:stretch/>
        </p:blipFill>
        <p:spPr bwMode="auto">
          <a:xfrm>
            <a:off x="304800" y="1219200"/>
            <a:ext cx="7010400" cy="537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53325" y="2743200"/>
            <a:ext cx="1143000" cy="2677656"/>
          </a:xfrm>
          <a:prstGeom prst="rect">
            <a:avLst/>
          </a:prstGeom>
          <a:noFill/>
        </p:spPr>
        <p:txBody>
          <a:bodyPr wrap="square" rtlCol="0">
            <a:spAutoFit/>
          </a:bodyPr>
          <a:lstStyle/>
          <a:p>
            <a:r>
              <a:rPr lang="en-US" sz="1400" dirty="0">
                <a:solidFill>
                  <a:schemeClr val="bg2">
                    <a:lumMod val="50000"/>
                  </a:schemeClr>
                </a:solidFill>
              </a:rPr>
              <a:t>Ecce Homo (oil on canvas) by Antonio </a:t>
            </a:r>
            <a:r>
              <a:rPr lang="en-US" sz="1400" dirty="0" err="1">
                <a:solidFill>
                  <a:schemeClr val="bg2">
                    <a:lumMod val="50000"/>
                  </a:schemeClr>
                </a:solidFill>
              </a:rPr>
              <a:t>Ciseri</a:t>
            </a:r>
            <a:r>
              <a:rPr lang="en-US" sz="1400" dirty="0">
                <a:solidFill>
                  <a:schemeClr val="bg2">
                    <a:lumMod val="50000"/>
                  </a:schemeClr>
                </a:solidFill>
              </a:rPr>
              <a:t> </a:t>
            </a:r>
            <a:endParaRPr lang="en-US" sz="1400" dirty="0" smtClean="0">
              <a:solidFill>
                <a:schemeClr val="bg2">
                  <a:lumMod val="50000"/>
                </a:schemeClr>
              </a:solidFill>
            </a:endParaRPr>
          </a:p>
          <a:p>
            <a:endParaRPr lang="en-US" sz="1400" dirty="0">
              <a:solidFill>
                <a:schemeClr val="bg2">
                  <a:lumMod val="50000"/>
                </a:schemeClr>
              </a:solidFill>
            </a:endParaRPr>
          </a:p>
          <a:p>
            <a:r>
              <a:rPr lang="en-US" sz="1400" dirty="0" smtClean="0">
                <a:solidFill>
                  <a:schemeClr val="bg2">
                    <a:lumMod val="50000"/>
                  </a:schemeClr>
                </a:solidFill>
              </a:rPr>
              <a:t>(</a:t>
            </a:r>
            <a:r>
              <a:rPr lang="en-US" sz="1400" dirty="0">
                <a:solidFill>
                  <a:schemeClr val="bg2">
                    <a:lumMod val="50000"/>
                  </a:schemeClr>
                </a:solidFill>
              </a:rPr>
              <a:t>1821-91) Galleria </a:t>
            </a:r>
            <a:r>
              <a:rPr lang="en-US" sz="1400" dirty="0" err="1">
                <a:solidFill>
                  <a:schemeClr val="bg2">
                    <a:lumMod val="50000"/>
                  </a:schemeClr>
                </a:solidFill>
              </a:rPr>
              <a:t>d'Arte</a:t>
            </a:r>
            <a:r>
              <a:rPr lang="en-US" sz="1400" dirty="0">
                <a:solidFill>
                  <a:schemeClr val="bg2">
                    <a:lumMod val="50000"/>
                  </a:schemeClr>
                </a:solidFill>
              </a:rPr>
              <a:t> </a:t>
            </a:r>
            <a:r>
              <a:rPr lang="en-US" sz="1400" dirty="0" err="1">
                <a:solidFill>
                  <a:schemeClr val="bg2">
                    <a:lumMod val="50000"/>
                  </a:schemeClr>
                </a:solidFill>
              </a:rPr>
              <a:t>Moderna</a:t>
            </a:r>
            <a:r>
              <a:rPr lang="en-US" sz="1400" dirty="0">
                <a:solidFill>
                  <a:schemeClr val="bg2">
                    <a:lumMod val="50000"/>
                  </a:schemeClr>
                </a:solidFill>
              </a:rPr>
              <a:t>, Florence, Italy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2209800" y="457200"/>
            <a:ext cx="4648200" cy="5900012"/>
          </a:xfrm>
          <a:prstGeom prst="rect">
            <a:avLst/>
          </a:prstGeom>
          <a:noFill/>
          <a:ln w="9525">
            <a:noFill/>
            <a:miter lim="800000"/>
            <a:headEnd/>
            <a:tailEnd/>
          </a:ln>
        </p:spPr>
      </p:pic>
      <p:sp>
        <p:nvSpPr>
          <p:cNvPr id="7" name="Rectangle 6"/>
          <p:cNvSpPr/>
          <p:nvPr/>
        </p:nvSpPr>
        <p:spPr>
          <a:xfrm>
            <a:off x="-152400" y="6488668"/>
            <a:ext cx="9372600" cy="338554"/>
          </a:xfrm>
          <a:prstGeom prst="rect">
            <a:avLst/>
          </a:prstGeom>
        </p:spPr>
        <p:txBody>
          <a:bodyPr wrap="square">
            <a:spAutoFit/>
          </a:bodyPr>
          <a:lstStyle/>
          <a:p>
            <a:pPr algn="ctr"/>
            <a:r>
              <a:rPr lang="en-US" sz="1600" dirty="0" smtClean="0">
                <a:solidFill>
                  <a:schemeClr val="bg2"/>
                </a:solidFill>
                <a:latin typeface="Papyrus" pitchFamily="66" charset="0"/>
              </a:rPr>
              <a:t>The Four Evangelists</a:t>
            </a:r>
            <a:r>
              <a:rPr lang="en-US" sz="1600" dirty="0">
                <a:solidFill>
                  <a:schemeClr val="bg2"/>
                </a:solidFill>
                <a:latin typeface="Papyrus" pitchFamily="66" charset="0"/>
              </a:rPr>
              <a:t> </a:t>
            </a:r>
            <a:r>
              <a:rPr lang="en-US" sz="1600" dirty="0" smtClean="0">
                <a:solidFill>
                  <a:schemeClr val="bg2"/>
                </a:solidFill>
                <a:latin typeface="Papyrus" pitchFamily="66" charset="0"/>
              </a:rPr>
              <a:t>       8</a:t>
            </a:r>
            <a:r>
              <a:rPr lang="en-US" sz="1600" baseline="30000" dirty="0" smtClean="0">
                <a:solidFill>
                  <a:schemeClr val="bg2"/>
                </a:solidFill>
                <a:latin typeface="Papyrus" pitchFamily="66" charset="0"/>
              </a:rPr>
              <a:t>th</a:t>
            </a:r>
            <a:r>
              <a:rPr lang="en-US" sz="1600" dirty="0" smtClean="0">
                <a:solidFill>
                  <a:schemeClr val="bg2"/>
                </a:solidFill>
                <a:latin typeface="Papyrus" pitchFamily="66" charset="0"/>
              </a:rPr>
              <a:t> century	the Book of </a:t>
            </a:r>
            <a:r>
              <a:rPr lang="en-US" sz="1600" dirty="0" err="1" smtClean="0">
                <a:solidFill>
                  <a:schemeClr val="bg2"/>
                </a:solidFill>
                <a:latin typeface="Papyrus" pitchFamily="66" charset="0"/>
              </a:rPr>
              <a:t>Kells</a:t>
            </a:r>
            <a:endParaRPr lang="en-US" sz="1600" dirty="0" smtClean="0">
              <a:solidFill>
                <a:schemeClr val="bg2"/>
              </a:solidFill>
              <a:latin typeface="Papyrus" pitchFamily="66" charset="0"/>
            </a:endParaRPr>
          </a:p>
        </p:txBody>
      </p:sp>
      <p:sp>
        <p:nvSpPr>
          <p:cNvPr id="6" name="Rounded Rectangular Callout 5"/>
          <p:cNvSpPr/>
          <p:nvPr/>
        </p:nvSpPr>
        <p:spPr>
          <a:xfrm>
            <a:off x="304800" y="838200"/>
            <a:ext cx="2209800" cy="612648"/>
          </a:xfrm>
          <a:prstGeom prst="wedgeRoundRectCallout">
            <a:avLst>
              <a:gd name="adj1" fmla="val 80280"/>
              <a:gd name="adj2" fmla="val 796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r>
              <a:rPr lang="en-US" dirty="0" smtClean="0"/>
              <a:t>an: to highlight Christ’s humanity</a:t>
            </a:r>
            <a:endParaRPr lang="en-US" dirty="0"/>
          </a:p>
        </p:txBody>
      </p:sp>
      <p:sp>
        <p:nvSpPr>
          <p:cNvPr id="10" name="Rounded Rectangular Callout 9"/>
          <p:cNvSpPr/>
          <p:nvPr/>
        </p:nvSpPr>
        <p:spPr>
          <a:xfrm>
            <a:off x="457200" y="4495800"/>
            <a:ext cx="2209800" cy="612648"/>
          </a:xfrm>
          <a:prstGeom prst="wedgeRoundRectCallout">
            <a:avLst>
              <a:gd name="adj1" fmla="val 79418"/>
              <a:gd name="adj2" fmla="val 360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ox: to highlight Christ’s sacrifice</a:t>
            </a:r>
            <a:endParaRPr lang="en-US" dirty="0"/>
          </a:p>
        </p:txBody>
      </p:sp>
      <p:sp>
        <p:nvSpPr>
          <p:cNvPr id="11" name="Rounded Rectangular Callout 10"/>
          <p:cNvSpPr/>
          <p:nvPr/>
        </p:nvSpPr>
        <p:spPr>
          <a:xfrm>
            <a:off x="6553200" y="914400"/>
            <a:ext cx="2209800" cy="612648"/>
          </a:xfrm>
          <a:prstGeom prst="wedgeRoundRectCallout">
            <a:avLst>
              <a:gd name="adj1" fmla="val -84375"/>
              <a:gd name="adj2" fmla="val 547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lion: to highlight Christ’s kingship</a:t>
            </a:r>
            <a:endParaRPr lang="en-US" dirty="0"/>
          </a:p>
        </p:txBody>
      </p:sp>
      <p:sp>
        <p:nvSpPr>
          <p:cNvPr id="12" name="Rounded Rectangular Callout 11"/>
          <p:cNvSpPr/>
          <p:nvPr/>
        </p:nvSpPr>
        <p:spPr>
          <a:xfrm>
            <a:off x="6534150" y="4572000"/>
            <a:ext cx="2209800" cy="612648"/>
          </a:xfrm>
          <a:prstGeom prst="wedgeRoundRectCallout">
            <a:avLst>
              <a:gd name="adj1" fmla="val -83944"/>
              <a:gd name="adj2" fmla="val 205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eagle: to highlight Christ’s divinity</a:t>
            </a:r>
            <a:endParaRPr lang="en-US" dirty="0"/>
          </a:p>
        </p:txBody>
      </p:sp>
    </p:spTree>
    <p:extLst>
      <p:ext uri="{BB962C8B-B14F-4D97-AF65-F5344CB8AC3E}">
        <p14:creationId xmlns:p14="http://schemas.microsoft.com/office/powerpoint/2010/main" val="9361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US" dirty="0" smtClean="0">
                <a:solidFill>
                  <a:schemeClr val="accent6"/>
                </a:solidFill>
                <a:effectLst>
                  <a:outerShdw blurRad="38100" dist="38100" dir="2700000" algn="tl">
                    <a:srgbClr val="000000">
                      <a:alpha val="43137"/>
                    </a:srgbClr>
                  </a:outerShdw>
                </a:effectLst>
                <a:latin typeface="Papyrus" pitchFamily="66" charset="0"/>
              </a:rPr>
              <a:t>The Four Gospels</a:t>
            </a:r>
            <a:endParaRPr lang="en-US" dirty="0">
              <a:solidFill>
                <a:schemeClr val="bg2"/>
              </a:solidFill>
              <a:effectLst>
                <a:outerShdw blurRad="38100" dist="38100" dir="2700000" algn="tl">
                  <a:srgbClr val="000000">
                    <a:alpha val="43137"/>
                  </a:srgbClr>
                </a:outerShdw>
              </a:effectLst>
              <a:latin typeface="Papyrus" pitchFamily="66" charset="0"/>
            </a:endParaRPr>
          </a:p>
        </p:txBody>
      </p:sp>
      <p:pic>
        <p:nvPicPr>
          <p:cNvPr id="1027" name="Picture 3"/>
          <p:cNvPicPr>
            <a:picLocks noChangeAspect="1" noChangeArrowheads="1"/>
          </p:cNvPicPr>
          <p:nvPr/>
        </p:nvPicPr>
        <p:blipFill>
          <a:blip r:embed="rId2" cstate="print"/>
          <a:srcRect/>
          <a:stretch>
            <a:fillRect/>
          </a:stretch>
        </p:blipFill>
        <p:spPr bwMode="auto">
          <a:xfrm>
            <a:off x="1828800" y="1295400"/>
            <a:ext cx="6908800" cy="51816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US" dirty="0" smtClean="0">
                <a:solidFill>
                  <a:schemeClr val="accent6"/>
                </a:solidFill>
                <a:effectLst>
                  <a:outerShdw blurRad="38100" dist="38100" dir="2700000" algn="tl">
                    <a:srgbClr val="000000">
                      <a:alpha val="43137"/>
                    </a:srgbClr>
                  </a:outerShdw>
                </a:effectLst>
                <a:latin typeface="Papyrus" pitchFamily="66" charset="0"/>
              </a:rPr>
              <a:t>The Four Gospels</a:t>
            </a:r>
            <a:endParaRPr lang="en-US" dirty="0">
              <a:solidFill>
                <a:schemeClr val="bg2"/>
              </a:solidFill>
              <a:effectLst>
                <a:outerShdw blurRad="38100" dist="38100" dir="2700000" algn="tl">
                  <a:srgbClr val="000000">
                    <a:alpha val="43137"/>
                  </a:srgbClr>
                </a:outerShdw>
              </a:effectLst>
              <a:latin typeface="Papyrus" pitchFamily="66" charset="0"/>
            </a:endParaRPr>
          </a:p>
        </p:txBody>
      </p:sp>
      <p:pic>
        <p:nvPicPr>
          <p:cNvPr id="2050" name="Picture 2" descr="http://www.graceevangelical.net/PC300047web.JPG"/>
          <p:cNvPicPr>
            <a:picLocks noChangeAspect="1" noChangeArrowheads="1"/>
          </p:cNvPicPr>
          <p:nvPr/>
        </p:nvPicPr>
        <p:blipFill>
          <a:blip r:embed="rId2" r:link="rId3" cstate="print"/>
          <a:srcRect/>
          <a:stretch>
            <a:fillRect/>
          </a:stretch>
        </p:blipFill>
        <p:spPr bwMode="auto">
          <a:xfrm>
            <a:off x="457200" y="1219200"/>
            <a:ext cx="6934200" cy="520065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981200" y="1200150"/>
            <a:ext cx="6724650" cy="5505450"/>
          </a:xfrm>
          <a:prstGeom prst="rect">
            <a:avLst/>
          </a:prstGeom>
          <a:noFill/>
          <a:ln w="9525">
            <a:noFill/>
            <a:miter lim="800000"/>
            <a:headEnd/>
            <a:tailEnd/>
          </a:ln>
        </p:spPr>
      </p:pic>
      <p:sp>
        <p:nvSpPr>
          <p:cNvPr id="6" name="Title 1"/>
          <p:cNvSpPr txBox="1">
            <a:spLocks/>
          </p:cNvSpPr>
          <p:nvPr/>
        </p:nvSpPr>
        <p:spPr>
          <a:xfrm>
            <a:off x="1219200" y="206375"/>
            <a:ext cx="6553200" cy="860425"/>
          </a:xfrm>
          <a:prstGeom prst="rect">
            <a:avLst/>
          </a:prstGeom>
        </p:spPr>
        <p:txBody>
          <a:bodyPr vert="horz" lIns="91440" tIns="45720" rIns="91440" bIns="45720" numCol="1" rtlCol="0" anchor="ctr">
            <a:prstTxWarp prst="textPlain">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50" normalizeH="0" baseline="6400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Papyrus" pitchFamily="66" charset="0"/>
                <a:ea typeface="+mj-ea"/>
                <a:cs typeface="+mj-cs"/>
              </a:rPr>
              <a:t>the</a:t>
            </a:r>
            <a:r>
              <a:rPr kumimoji="0" lang="en-US" sz="2000" b="1" i="0" u="none" strike="noStrike" kern="1200" cap="none"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Papyrus" pitchFamily="66" charset="0"/>
                <a:ea typeface="+mj-ea"/>
                <a:cs typeface="+mj-cs"/>
              </a:rPr>
              <a:t> Four Evangelists</a:t>
            </a:r>
          </a:p>
        </p:txBody>
      </p:sp>
      <p:sp>
        <p:nvSpPr>
          <p:cNvPr id="7" name="TextBox 6"/>
          <p:cNvSpPr txBox="1"/>
          <p:nvPr/>
        </p:nvSpPr>
        <p:spPr>
          <a:xfrm>
            <a:off x="228600" y="4953000"/>
            <a:ext cx="1676400" cy="1477328"/>
          </a:xfrm>
          <a:prstGeom prst="rect">
            <a:avLst/>
          </a:prstGeom>
          <a:noFill/>
        </p:spPr>
        <p:txBody>
          <a:bodyPr wrap="square" rtlCol="0">
            <a:spAutoFit/>
          </a:bodyPr>
          <a:lstStyle/>
          <a:p>
            <a:pPr algn="r"/>
            <a:r>
              <a:rPr lang="en-US" i="1" dirty="0" smtClean="0">
                <a:solidFill>
                  <a:schemeClr val="bg2"/>
                </a:solidFill>
                <a:latin typeface="Papyrus" pitchFamily="66" charset="0"/>
              </a:rPr>
              <a:t>The Four Evangelists</a:t>
            </a:r>
          </a:p>
          <a:p>
            <a:pPr algn="r"/>
            <a:r>
              <a:rPr lang="en-US" b="1" dirty="0" smtClean="0">
                <a:solidFill>
                  <a:schemeClr val="bg2"/>
                </a:solidFill>
                <a:latin typeface="Papyrus" pitchFamily="66" charset="0"/>
              </a:rPr>
              <a:t>1614</a:t>
            </a:r>
          </a:p>
          <a:p>
            <a:pPr algn="r"/>
            <a:r>
              <a:rPr lang="en-US" b="1" dirty="0" smtClean="0">
                <a:solidFill>
                  <a:schemeClr val="bg2"/>
                </a:solidFill>
                <a:latin typeface="Papyrus" pitchFamily="66" charset="0"/>
              </a:rPr>
              <a:t>Peter Paul Rubens</a:t>
            </a:r>
            <a:endParaRPr lang="en-US" b="1" dirty="0">
              <a:solidFill>
                <a:schemeClr val="bg2"/>
              </a:solidFill>
              <a:latin typeface="Papyru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1066800" y="283339"/>
            <a:ext cx="5495925" cy="6269861"/>
          </a:xfrm>
          <a:prstGeom prst="rect">
            <a:avLst/>
          </a:prstGeom>
          <a:noFill/>
          <a:ln w="9525">
            <a:noFill/>
            <a:miter lim="800000"/>
            <a:headEnd/>
            <a:tailEnd/>
          </a:ln>
        </p:spPr>
      </p:pic>
      <p:sp>
        <p:nvSpPr>
          <p:cNvPr id="5" name="TextBox 4"/>
          <p:cNvSpPr txBox="1"/>
          <p:nvPr/>
        </p:nvSpPr>
        <p:spPr>
          <a:xfrm>
            <a:off x="6934200" y="4953000"/>
            <a:ext cx="1676400" cy="1477328"/>
          </a:xfrm>
          <a:prstGeom prst="rect">
            <a:avLst/>
          </a:prstGeom>
          <a:noFill/>
        </p:spPr>
        <p:txBody>
          <a:bodyPr wrap="square" rtlCol="0">
            <a:spAutoFit/>
          </a:bodyPr>
          <a:lstStyle/>
          <a:p>
            <a:r>
              <a:rPr lang="fr-FR" b="1" dirty="0" smtClean="0">
                <a:solidFill>
                  <a:schemeClr val="bg2">
                    <a:lumMod val="75000"/>
                  </a:schemeClr>
                </a:solidFill>
                <a:latin typeface="Papyrus" pitchFamily="66" charset="0"/>
              </a:rPr>
              <a:t>Jacob Jordaens (1593-1678):</a:t>
            </a:r>
            <a:br>
              <a:rPr lang="fr-FR" b="1" dirty="0" smtClean="0">
                <a:solidFill>
                  <a:schemeClr val="bg2">
                    <a:lumMod val="75000"/>
                  </a:schemeClr>
                </a:solidFill>
                <a:latin typeface="Papyrus" pitchFamily="66" charset="0"/>
              </a:rPr>
            </a:br>
            <a:r>
              <a:rPr lang="fr-FR" i="1" dirty="0" smtClean="0">
                <a:solidFill>
                  <a:schemeClr val="bg2">
                    <a:lumMod val="75000"/>
                  </a:schemeClr>
                </a:solidFill>
                <a:latin typeface="Papyrus" pitchFamily="66" charset="0"/>
              </a:rPr>
              <a:t>Les quatre Evangélistes</a:t>
            </a:r>
            <a:endParaRPr lang="en-US" i="1" dirty="0">
              <a:solidFill>
                <a:schemeClr val="bg2">
                  <a:lumMod val="75000"/>
                </a:schemeClr>
              </a:solidFill>
              <a:latin typeface="Papyru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p:nvPr/>
        </p:nvSpPr>
        <p:spPr>
          <a:xfrm>
            <a:off x="838200" y="4800600"/>
            <a:ext cx="3733800" cy="1219200"/>
          </a:xfrm>
          <a:prstGeom prst="wedgeRoundRectCallout">
            <a:avLst>
              <a:gd name="adj1" fmla="val 63133"/>
              <a:gd name="adj2" fmla="val -231732"/>
              <a:gd name="adj3" fmla="val 16667"/>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Why, especially since Christ had been gone for 20 or more years?</a:t>
            </a:r>
            <a:endParaRPr lang="en-US" sz="2400" dirty="0"/>
          </a:p>
        </p:txBody>
      </p:sp>
      <p:sp>
        <p:nvSpPr>
          <p:cNvPr id="2" name="Title 1"/>
          <p:cNvSpPr>
            <a:spLocks noGrp="1"/>
          </p:cNvSpPr>
          <p:nvPr>
            <p:ph type="ctrTitle"/>
          </p:nvPr>
        </p:nvSpPr>
        <p:spPr>
          <a:xfrm>
            <a:off x="609600" y="0"/>
            <a:ext cx="7772400" cy="1470025"/>
          </a:xfrm>
        </p:spPr>
        <p:txBody>
          <a:bodyPr/>
          <a:lstStyle/>
          <a:p>
            <a:r>
              <a:rPr lang="en-US" dirty="0" smtClean="0">
                <a:solidFill>
                  <a:schemeClr val="accent6"/>
                </a:solidFill>
                <a:effectLst>
                  <a:outerShdw blurRad="38100" dist="38100" dir="2700000" algn="tl">
                    <a:srgbClr val="000000">
                      <a:alpha val="43137"/>
                    </a:srgbClr>
                  </a:outerShdw>
                </a:effectLst>
                <a:latin typeface="Papyrus" pitchFamily="66" charset="0"/>
              </a:rPr>
              <a:t>The Four Gospels: </a:t>
            </a:r>
            <a:r>
              <a:rPr lang="en-US" b="1" dirty="0" smtClean="0">
                <a:solidFill>
                  <a:schemeClr val="accent6"/>
                </a:solidFill>
                <a:effectLst>
                  <a:outerShdw blurRad="38100" dist="38100" dir="2700000" algn="tl">
                    <a:srgbClr val="000000">
                      <a:alpha val="43137"/>
                    </a:srgbClr>
                  </a:outerShdw>
                </a:effectLst>
                <a:latin typeface="Papyrus" pitchFamily="66" charset="0"/>
              </a:rPr>
              <a:t>dates</a:t>
            </a:r>
            <a:endParaRPr lang="en-US" b="1" dirty="0">
              <a:solidFill>
                <a:schemeClr val="accent6"/>
              </a:solidFill>
              <a:effectLst>
                <a:outerShdw blurRad="38100" dist="38100" dir="2700000" algn="tl">
                  <a:srgbClr val="000000">
                    <a:alpha val="43137"/>
                  </a:srgbClr>
                </a:outerShdw>
              </a:effectLst>
              <a:latin typeface="Papyrus" pitchFamily="66" charset="0"/>
            </a:endParaRPr>
          </a:p>
        </p:txBody>
      </p:sp>
      <p:pic>
        <p:nvPicPr>
          <p:cNvPr id="1027" name="Picture 3"/>
          <p:cNvPicPr>
            <a:picLocks noChangeAspect="1" noChangeArrowheads="1"/>
          </p:cNvPicPr>
          <p:nvPr/>
        </p:nvPicPr>
        <p:blipFill>
          <a:blip r:embed="rId2" cstate="print"/>
          <a:srcRect/>
          <a:stretch>
            <a:fillRect/>
          </a:stretch>
        </p:blipFill>
        <p:spPr bwMode="auto">
          <a:xfrm>
            <a:off x="5029200" y="3733800"/>
            <a:ext cx="3505200" cy="2628900"/>
          </a:xfrm>
          <a:prstGeom prst="rect">
            <a:avLst/>
          </a:prstGeom>
          <a:noFill/>
          <a:ln w="9525">
            <a:solidFill>
              <a:srgbClr val="000000"/>
            </a:solidFill>
            <a:miter lim="800000"/>
            <a:headEnd/>
            <a:tailEnd/>
          </a:ln>
        </p:spPr>
      </p:pic>
      <p:sp>
        <p:nvSpPr>
          <p:cNvPr id="9" name="TextBox 8"/>
          <p:cNvSpPr txBox="1"/>
          <p:nvPr/>
        </p:nvSpPr>
        <p:spPr>
          <a:xfrm>
            <a:off x="457200" y="1447800"/>
            <a:ext cx="8153400" cy="3539430"/>
          </a:xfrm>
          <a:prstGeom prst="rect">
            <a:avLst/>
          </a:prstGeom>
          <a:noFill/>
        </p:spPr>
        <p:txBody>
          <a:bodyPr wrap="square" rtlCol="0">
            <a:spAutoFit/>
          </a:bodyPr>
          <a:lstStyle/>
          <a:p>
            <a:pPr marL="857250" indent="-857250">
              <a:buAutoNum type="romanUcPeriod"/>
            </a:pPr>
            <a:r>
              <a:rPr lang="en-US" sz="3200" b="1" dirty="0" smtClean="0">
                <a:solidFill>
                  <a:schemeClr val="accent6"/>
                </a:solidFill>
              </a:rPr>
              <a:t>Focus</a:t>
            </a:r>
            <a:r>
              <a:rPr lang="en-US" sz="3200" dirty="0" smtClean="0">
                <a:solidFill>
                  <a:schemeClr val="bg2"/>
                </a:solidFill>
              </a:rPr>
              <a:t>: events of the earthly Life of Christ</a:t>
            </a:r>
          </a:p>
          <a:p>
            <a:pPr marL="857250" indent="-857250">
              <a:buAutoNum type="romanUcPeriod"/>
            </a:pPr>
            <a:r>
              <a:rPr lang="en-US" sz="3200" b="1" dirty="0" smtClean="0">
                <a:solidFill>
                  <a:schemeClr val="accent6"/>
                </a:solidFill>
              </a:rPr>
              <a:t>Written</a:t>
            </a:r>
            <a:r>
              <a:rPr lang="en-US" sz="3200" dirty="0" smtClean="0">
                <a:solidFill>
                  <a:schemeClr val="bg2"/>
                </a:solidFill>
              </a:rPr>
              <a:t>:  later first century </a:t>
            </a:r>
          </a:p>
          <a:p>
            <a:pPr marL="857250" indent="-857250"/>
            <a:r>
              <a:rPr lang="en-US" sz="3200" dirty="0" smtClean="0">
                <a:solidFill>
                  <a:schemeClr val="bg2"/>
                </a:solidFill>
              </a:rPr>
              <a:t>	A.  Matthew (70 AD)</a:t>
            </a:r>
          </a:p>
          <a:p>
            <a:pPr marL="857250" indent="-857250"/>
            <a:r>
              <a:rPr lang="en-US" sz="3200" dirty="0">
                <a:solidFill>
                  <a:schemeClr val="bg2"/>
                </a:solidFill>
              </a:rPr>
              <a:t>	</a:t>
            </a:r>
            <a:r>
              <a:rPr lang="en-US" sz="3200" dirty="0" smtClean="0">
                <a:solidFill>
                  <a:schemeClr val="bg2"/>
                </a:solidFill>
              </a:rPr>
              <a:t>B.  Mark (late 50’s- early 60’s AD)</a:t>
            </a:r>
          </a:p>
          <a:p>
            <a:pPr marL="857250" indent="-857250"/>
            <a:r>
              <a:rPr lang="en-US" sz="3200" dirty="0">
                <a:solidFill>
                  <a:schemeClr val="bg2"/>
                </a:solidFill>
              </a:rPr>
              <a:t>	</a:t>
            </a:r>
            <a:r>
              <a:rPr lang="en-US" sz="3200" dirty="0" smtClean="0">
                <a:solidFill>
                  <a:schemeClr val="bg2"/>
                </a:solidFill>
              </a:rPr>
              <a:t>C.  Luke (60 AD)</a:t>
            </a:r>
          </a:p>
          <a:p>
            <a:pPr marL="857250" indent="-857250"/>
            <a:r>
              <a:rPr lang="en-US" sz="3200" dirty="0">
                <a:solidFill>
                  <a:schemeClr val="bg2"/>
                </a:solidFill>
              </a:rPr>
              <a:t>	</a:t>
            </a:r>
            <a:r>
              <a:rPr lang="en-US" sz="3200" dirty="0" smtClean="0">
                <a:solidFill>
                  <a:schemeClr val="bg2"/>
                </a:solidFill>
              </a:rPr>
              <a:t>D.  John (60-90 AD)</a:t>
            </a:r>
          </a:p>
          <a:p>
            <a:endParaRPr lang="en-US" sz="32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dissolve">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dissolve">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dissolve">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dissolve">
                                      <p:cBhvr>
                                        <p:cTn id="4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uiExpand="1"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p:nvPr/>
        </p:nvSpPr>
        <p:spPr>
          <a:xfrm>
            <a:off x="4267200" y="1066800"/>
            <a:ext cx="4724400" cy="1450848"/>
          </a:xfrm>
          <a:prstGeom prst="wedgeRoundRectCallout">
            <a:avLst>
              <a:gd name="adj1" fmla="val 16404"/>
              <a:gd name="adj2" fmla="val 154412"/>
              <a:gd name="adj3" fmla="val 16667"/>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Ever wonder  why Matthew begins with a genealogy?  It goes back to Abraham …why is this significant?</a:t>
            </a:r>
          </a:p>
          <a:p>
            <a:pPr algn="ctr"/>
            <a:r>
              <a:rPr lang="en-US" sz="2000" dirty="0" smtClean="0"/>
              <a:t>It also goes back through David …why is this significant?</a:t>
            </a:r>
            <a:endParaRPr lang="en-US" sz="2000" dirty="0"/>
          </a:p>
        </p:txBody>
      </p:sp>
      <p:pic>
        <p:nvPicPr>
          <p:cNvPr id="5122" name="Picture 2"/>
          <p:cNvPicPr>
            <a:picLocks noChangeAspect="1" noChangeArrowheads="1"/>
          </p:cNvPicPr>
          <p:nvPr/>
        </p:nvPicPr>
        <p:blipFill>
          <a:blip r:embed="rId2" cstate="print"/>
          <a:srcRect/>
          <a:stretch>
            <a:fillRect/>
          </a:stretch>
        </p:blipFill>
        <p:spPr bwMode="auto">
          <a:xfrm>
            <a:off x="6248400" y="4724400"/>
            <a:ext cx="2619375" cy="1743075"/>
          </a:xfrm>
          <a:prstGeom prst="rect">
            <a:avLst/>
          </a:prstGeom>
          <a:noFill/>
          <a:ln w="9525">
            <a:noFill/>
            <a:miter lim="800000"/>
            <a:headEnd/>
            <a:tailEnd/>
          </a:ln>
        </p:spPr>
      </p:pic>
      <p:sp>
        <p:nvSpPr>
          <p:cNvPr id="2" name="Title 1"/>
          <p:cNvSpPr>
            <a:spLocks noGrp="1"/>
          </p:cNvSpPr>
          <p:nvPr>
            <p:ph type="ctrTitle"/>
          </p:nvPr>
        </p:nvSpPr>
        <p:spPr>
          <a:xfrm>
            <a:off x="609600" y="0"/>
            <a:ext cx="7772400" cy="1470025"/>
          </a:xfrm>
        </p:spPr>
        <p:txBody>
          <a:bodyPr/>
          <a:lstStyle/>
          <a:p>
            <a:r>
              <a:rPr lang="en-US" dirty="0" smtClean="0">
                <a:solidFill>
                  <a:schemeClr val="accent6"/>
                </a:solidFill>
                <a:effectLst>
                  <a:outerShdw blurRad="38100" dist="38100" dir="2700000" algn="tl">
                    <a:srgbClr val="000000">
                      <a:alpha val="43137"/>
                    </a:srgbClr>
                  </a:outerShdw>
                </a:effectLst>
                <a:latin typeface="Papyrus" pitchFamily="66" charset="0"/>
              </a:rPr>
              <a:t>The Four Gospels: </a:t>
            </a:r>
            <a:r>
              <a:rPr lang="en-US" dirty="0" smtClean="0">
                <a:solidFill>
                  <a:schemeClr val="bg2"/>
                </a:solidFill>
                <a:effectLst>
                  <a:outerShdw blurRad="38100" dist="38100" dir="2700000" algn="tl">
                    <a:srgbClr val="000000">
                      <a:alpha val="43137"/>
                    </a:srgbClr>
                  </a:outerShdw>
                </a:effectLst>
                <a:latin typeface="Papyrus" pitchFamily="66" charset="0"/>
              </a:rPr>
              <a:t>Matthew</a:t>
            </a:r>
            <a:endParaRPr lang="en-US" dirty="0">
              <a:solidFill>
                <a:schemeClr val="bg2"/>
              </a:solidFill>
              <a:effectLst>
                <a:outerShdw blurRad="38100" dist="38100" dir="2700000" algn="tl">
                  <a:srgbClr val="000000">
                    <a:alpha val="43137"/>
                  </a:srgbClr>
                </a:outerShdw>
              </a:effectLst>
              <a:latin typeface="Papyrus" pitchFamily="66" charset="0"/>
            </a:endParaRPr>
          </a:p>
        </p:txBody>
      </p:sp>
      <p:sp>
        <p:nvSpPr>
          <p:cNvPr id="9" name="TextBox 8"/>
          <p:cNvSpPr txBox="1"/>
          <p:nvPr/>
        </p:nvSpPr>
        <p:spPr>
          <a:xfrm>
            <a:off x="609600" y="1066800"/>
            <a:ext cx="7772400" cy="5262979"/>
          </a:xfrm>
          <a:prstGeom prst="rect">
            <a:avLst/>
          </a:prstGeom>
          <a:noFill/>
        </p:spPr>
        <p:txBody>
          <a:bodyPr wrap="square" rtlCol="0">
            <a:spAutoFit/>
          </a:bodyPr>
          <a:lstStyle/>
          <a:p>
            <a:pPr marL="857250" indent="-857250">
              <a:buAutoNum type="romanUcPeriod"/>
            </a:pPr>
            <a:r>
              <a:rPr lang="en-US" sz="2400" dirty="0" err="1" smtClean="0">
                <a:solidFill>
                  <a:schemeClr val="accent6"/>
                </a:solidFill>
              </a:rPr>
              <a:t>Backstory</a:t>
            </a:r>
            <a:endParaRPr lang="en-US" sz="2400" dirty="0">
              <a:solidFill>
                <a:schemeClr val="accent6"/>
              </a:solidFill>
            </a:endParaRPr>
          </a:p>
          <a:p>
            <a:pPr marL="1314450" lvl="1" indent="-857250">
              <a:buAutoNum type="alphaUcPeriod"/>
            </a:pPr>
            <a:r>
              <a:rPr lang="en-US" sz="2400" dirty="0" smtClean="0">
                <a:solidFill>
                  <a:schemeClr val="bg2"/>
                </a:solidFill>
              </a:rPr>
              <a:t>1 of 12 disciples</a:t>
            </a:r>
          </a:p>
          <a:p>
            <a:pPr marL="1314450" lvl="1" indent="-857250">
              <a:buAutoNum type="alphaUcPeriod"/>
            </a:pPr>
            <a:r>
              <a:rPr lang="en-US" sz="2400" dirty="0" smtClean="0">
                <a:solidFill>
                  <a:schemeClr val="bg2"/>
                </a:solidFill>
              </a:rPr>
              <a:t>Identified in </a:t>
            </a:r>
            <a:r>
              <a:rPr lang="en-US" sz="2400" dirty="0" err="1" smtClean="0">
                <a:solidFill>
                  <a:schemeClr val="bg2"/>
                </a:solidFill>
              </a:rPr>
              <a:t>ch</a:t>
            </a:r>
            <a:r>
              <a:rPr lang="en-US" sz="2400" dirty="0" smtClean="0">
                <a:solidFill>
                  <a:schemeClr val="bg2"/>
                </a:solidFill>
              </a:rPr>
              <a:t>. 9 </a:t>
            </a:r>
          </a:p>
          <a:p>
            <a:pPr marL="857250" indent="-857250">
              <a:buAutoNum type="romanUcPeriod"/>
            </a:pPr>
            <a:r>
              <a:rPr lang="en-US" sz="2400" dirty="0" smtClean="0">
                <a:solidFill>
                  <a:schemeClr val="accent6"/>
                </a:solidFill>
              </a:rPr>
              <a:t>Audience</a:t>
            </a:r>
            <a:endParaRPr lang="en-US" sz="2400" dirty="0">
              <a:solidFill>
                <a:schemeClr val="accent6"/>
              </a:solidFill>
            </a:endParaRPr>
          </a:p>
          <a:p>
            <a:pPr marL="1314450" lvl="1" indent="-857250">
              <a:buAutoNum type="alphaUcPeriod"/>
            </a:pPr>
            <a:r>
              <a:rPr lang="en-US" sz="2400" dirty="0" smtClean="0">
                <a:solidFill>
                  <a:schemeClr val="bg2"/>
                </a:solidFill>
              </a:rPr>
              <a:t>Wrote </a:t>
            </a:r>
            <a:r>
              <a:rPr lang="en-US" sz="2400" b="1" dirty="0" smtClean="0">
                <a:solidFill>
                  <a:schemeClr val="bg2"/>
                </a:solidFill>
              </a:rPr>
              <a:t>Aramaic</a:t>
            </a:r>
            <a:r>
              <a:rPr lang="en-US" sz="2400" dirty="0" smtClean="0">
                <a:solidFill>
                  <a:schemeClr val="bg2"/>
                </a:solidFill>
              </a:rPr>
              <a:t> version for Jews</a:t>
            </a:r>
          </a:p>
          <a:p>
            <a:pPr marL="1314450" lvl="1" indent="-857250">
              <a:buAutoNum type="alphaUcPeriod"/>
            </a:pPr>
            <a:r>
              <a:rPr lang="en-US" sz="2400" dirty="0" smtClean="0">
                <a:solidFill>
                  <a:schemeClr val="bg2"/>
                </a:solidFill>
              </a:rPr>
              <a:t>Later wrote a more widely circulated version in </a:t>
            </a:r>
            <a:r>
              <a:rPr lang="en-US" sz="2400" b="1" dirty="0" smtClean="0">
                <a:solidFill>
                  <a:schemeClr val="bg2"/>
                </a:solidFill>
              </a:rPr>
              <a:t>Greek</a:t>
            </a:r>
          </a:p>
          <a:p>
            <a:pPr marL="857250" indent="-857250">
              <a:buAutoNum type="romanUcPeriod"/>
            </a:pPr>
            <a:r>
              <a:rPr lang="en-US" sz="2400" dirty="0" smtClean="0">
                <a:solidFill>
                  <a:schemeClr val="accent6"/>
                </a:solidFill>
              </a:rPr>
              <a:t>Message </a:t>
            </a:r>
            <a:r>
              <a:rPr lang="en-US" sz="2400" dirty="0" smtClean="0">
                <a:solidFill>
                  <a:schemeClr val="bg2"/>
                </a:solidFill>
              </a:rPr>
              <a:t>: </a:t>
            </a:r>
          </a:p>
          <a:p>
            <a:pPr marL="1314450" lvl="1" indent="-857250">
              <a:buAutoNum type="alphaUcPeriod"/>
            </a:pPr>
            <a:r>
              <a:rPr lang="en-US" sz="2400" dirty="0" smtClean="0">
                <a:solidFill>
                  <a:schemeClr val="accent6"/>
                </a:solidFill>
              </a:rPr>
              <a:t>Focus: </a:t>
            </a:r>
            <a:r>
              <a:rPr lang="en-US" sz="2400" dirty="0" smtClean="0">
                <a:solidFill>
                  <a:schemeClr val="bg2"/>
                </a:solidFill>
              </a:rPr>
              <a:t>of Christ is not new but a continuation of the Jewish faith; Matthew presents Christ as the Jewish Messiah; cites much </a:t>
            </a:r>
            <a:r>
              <a:rPr lang="en-US" sz="2400" dirty="0" smtClean="0">
                <a:solidFill>
                  <a:schemeClr val="bg1"/>
                </a:solidFill>
                <a:effectLst>
                  <a:outerShdw blurRad="38100" dist="38100" dir="2700000" algn="tl">
                    <a:srgbClr val="000000">
                      <a:alpha val="43137"/>
                    </a:srgbClr>
                  </a:outerShdw>
                </a:effectLst>
              </a:rPr>
              <a:t>OT prophecy</a:t>
            </a:r>
          </a:p>
          <a:p>
            <a:pPr marL="1314450" lvl="1" indent="-857250">
              <a:buAutoNum type="alphaUcPeriod"/>
            </a:pPr>
            <a:r>
              <a:rPr lang="en-US" sz="2400" dirty="0" smtClean="0">
                <a:solidFill>
                  <a:schemeClr val="bg2"/>
                </a:solidFill>
              </a:rPr>
              <a:t>What Jesus </a:t>
            </a:r>
            <a:r>
              <a:rPr lang="en-US" sz="2400" i="1" dirty="0" smtClean="0">
                <a:solidFill>
                  <a:schemeClr val="accent6"/>
                </a:solidFill>
                <a:effectLst>
                  <a:outerShdw blurRad="38100" dist="38100" dir="2700000" algn="tl">
                    <a:srgbClr val="000000">
                      <a:alpha val="43137"/>
                    </a:srgbClr>
                  </a:outerShdw>
                </a:effectLst>
              </a:rPr>
              <a:t>said</a:t>
            </a:r>
            <a:r>
              <a:rPr lang="en-US" sz="2400" i="1" dirty="0" smtClean="0">
                <a:solidFill>
                  <a:schemeClr val="bg2"/>
                </a:solidFill>
                <a:effectLst>
                  <a:outerShdw blurRad="38100" dist="38100" dir="2700000" algn="tl">
                    <a:srgbClr val="000000">
                      <a:alpha val="43137"/>
                    </a:srgbClr>
                  </a:outerShdw>
                </a:effectLst>
              </a:rPr>
              <a:t> </a:t>
            </a:r>
            <a:r>
              <a:rPr lang="en-US" sz="2400" i="1" dirty="0" smtClean="0">
                <a:solidFill>
                  <a:schemeClr val="bg2"/>
                </a:solidFill>
              </a:rPr>
              <a:t>(knew shorthand</a:t>
            </a:r>
          </a:p>
          <a:p>
            <a:pPr marL="1314450" lvl="1" indent="-857250"/>
            <a:r>
              <a:rPr lang="en-US" sz="2400" i="1" dirty="0">
                <a:solidFill>
                  <a:schemeClr val="bg2"/>
                </a:solidFill>
              </a:rPr>
              <a:t>	</a:t>
            </a:r>
            <a:r>
              <a:rPr lang="en-US" sz="2400" i="1" dirty="0" smtClean="0">
                <a:solidFill>
                  <a:schemeClr val="bg2"/>
                </a:solidFill>
              </a:rPr>
              <a:t>to capture conversations)</a:t>
            </a:r>
          </a:p>
          <a:p>
            <a:pPr marL="857250" indent="-857250">
              <a:buAutoNum type="romanUcPeriod"/>
            </a:pPr>
            <a:r>
              <a:rPr lang="en-US" sz="2400" dirty="0" smtClean="0">
                <a:solidFill>
                  <a:schemeClr val="accent6"/>
                </a:solidFill>
              </a:rPr>
              <a:t>Tagline</a:t>
            </a:r>
            <a:r>
              <a:rPr lang="en-US" sz="2400" dirty="0" smtClean="0">
                <a:solidFill>
                  <a:schemeClr val="bg2"/>
                </a:solidFill>
              </a:rPr>
              <a:t>: “Jewish Messiah/King”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dissolv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dissolv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dissolv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
                                            <p:txEl>
                                              <p:pRg st="8" end="8"/>
                                            </p:txEl>
                                          </p:spTgt>
                                        </p:tgtEl>
                                        <p:attrNameLst>
                                          <p:attrName>style.visibility</p:attrName>
                                        </p:attrNameLst>
                                      </p:cBhvr>
                                      <p:to>
                                        <p:strVal val="visible"/>
                                      </p:to>
                                    </p:set>
                                    <p:animEffect transition="in" filter="dissolve">
                                      <p:cBhvr>
                                        <p:cTn id="57" dur="500"/>
                                        <p:tgtEl>
                                          <p:spTgt spid="9">
                                            <p:txEl>
                                              <p:pRg st="8" end="8"/>
                                            </p:txEl>
                                          </p:spTgt>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9">
                                            <p:txEl>
                                              <p:pRg st="9" end="9"/>
                                            </p:txEl>
                                          </p:spTgt>
                                        </p:tgtEl>
                                        <p:attrNameLst>
                                          <p:attrName>style.visibility</p:attrName>
                                        </p:attrNameLst>
                                      </p:cBhvr>
                                      <p:to>
                                        <p:strVal val="visible"/>
                                      </p:to>
                                    </p:set>
                                    <p:animEffect transition="in" filter="dissolve">
                                      <p:cBhvr>
                                        <p:cTn id="60" dur="500"/>
                                        <p:tgtEl>
                                          <p:spTgt spid="9">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9">
                                            <p:txEl>
                                              <p:pRg st="10" end="10"/>
                                            </p:txEl>
                                          </p:spTgt>
                                        </p:tgtEl>
                                        <p:attrNameLst>
                                          <p:attrName>style.visibility</p:attrName>
                                        </p:attrNameLst>
                                      </p:cBhvr>
                                      <p:to>
                                        <p:strVal val="visible"/>
                                      </p:to>
                                    </p:set>
                                    <p:animEffect transition="in" filter="dissolve">
                                      <p:cBhvr>
                                        <p:cTn id="65"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uiExpand="1"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US" dirty="0" smtClean="0">
                <a:solidFill>
                  <a:schemeClr val="accent6"/>
                </a:solidFill>
                <a:effectLst>
                  <a:outerShdw blurRad="38100" dist="38100" dir="2700000" algn="tl">
                    <a:srgbClr val="000000">
                      <a:alpha val="43137"/>
                    </a:srgbClr>
                  </a:outerShdw>
                </a:effectLst>
                <a:latin typeface="Papyrus" pitchFamily="66" charset="0"/>
              </a:rPr>
              <a:t>The Four Gospels: </a:t>
            </a:r>
            <a:r>
              <a:rPr lang="en-US" dirty="0" smtClean="0">
                <a:solidFill>
                  <a:schemeClr val="bg2"/>
                </a:solidFill>
                <a:effectLst>
                  <a:outerShdw blurRad="38100" dist="38100" dir="2700000" algn="tl">
                    <a:srgbClr val="000000">
                      <a:alpha val="43137"/>
                    </a:srgbClr>
                  </a:outerShdw>
                </a:effectLst>
                <a:latin typeface="Papyrus" pitchFamily="66" charset="0"/>
              </a:rPr>
              <a:t>Mark</a:t>
            </a:r>
            <a:endParaRPr lang="en-US" dirty="0">
              <a:solidFill>
                <a:schemeClr val="bg2"/>
              </a:solidFill>
              <a:effectLst>
                <a:outerShdw blurRad="38100" dist="38100" dir="2700000" algn="tl">
                  <a:srgbClr val="000000">
                    <a:alpha val="43137"/>
                  </a:srgbClr>
                </a:outerShdw>
              </a:effectLst>
              <a:latin typeface="Papyrus" pitchFamily="66" charset="0"/>
            </a:endParaRPr>
          </a:p>
        </p:txBody>
      </p:sp>
      <p:sp>
        <p:nvSpPr>
          <p:cNvPr id="9" name="TextBox 8"/>
          <p:cNvSpPr txBox="1"/>
          <p:nvPr/>
        </p:nvSpPr>
        <p:spPr>
          <a:xfrm>
            <a:off x="609600" y="990600"/>
            <a:ext cx="7620000" cy="4154984"/>
          </a:xfrm>
          <a:prstGeom prst="rect">
            <a:avLst/>
          </a:prstGeom>
          <a:noFill/>
        </p:spPr>
        <p:txBody>
          <a:bodyPr wrap="square" rtlCol="0">
            <a:spAutoFit/>
          </a:bodyPr>
          <a:lstStyle/>
          <a:p>
            <a:pPr marL="857250" indent="-857250">
              <a:buAutoNum type="romanUcPeriod"/>
            </a:pPr>
            <a:r>
              <a:rPr lang="en-US" sz="2400" dirty="0" err="1" smtClean="0">
                <a:solidFill>
                  <a:schemeClr val="accent6"/>
                </a:solidFill>
              </a:rPr>
              <a:t>Backstory</a:t>
            </a:r>
            <a:endParaRPr lang="en-US" sz="2400" dirty="0">
              <a:solidFill>
                <a:schemeClr val="accent6"/>
              </a:solidFill>
            </a:endParaRPr>
          </a:p>
          <a:p>
            <a:pPr marL="1314450" lvl="1" indent="-857250">
              <a:buAutoNum type="alphaUcPeriod"/>
            </a:pPr>
            <a:r>
              <a:rPr lang="en-US" sz="2400" dirty="0" smtClean="0">
                <a:solidFill>
                  <a:schemeClr val="bg2"/>
                </a:solidFill>
              </a:rPr>
              <a:t>Barnabas’ cousin; friend of Simon Peter</a:t>
            </a:r>
          </a:p>
          <a:p>
            <a:pPr marL="1314450" lvl="1" indent="-857250">
              <a:buAutoNum type="alphaUcPeriod"/>
            </a:pPr>
            <a:r>
              <a:rPr lang="en-US" sz="2400" dirty="0" smtClean="0">
                <a:solidFill>
                  <a:schemeClr val="bg2"/>
                </a:solidFill>
              </a:rPr>
              <a:t>Part Jew, part gentile</a:t>
            </a:r>
          </a:p>
          <a:p>
            <a:pPr marL="1314450" lvl="1" indent="-857250">
              <a:buAutoNum type="alphaUcPeriod"/>
            </a:pPr>
            <a:r>
              <a:rPr lang="en-US" sz="2400" dirty="0" smtClean="0">
                <a:solidFill>
                  <a:schemeClr val="bg2"/>
                </a:solidFill>
              </a:rPr>
              <a:t>From Peter’s perspective</a:t>
            </a:r>
          </a:p>
          <a:p>
            <a:pPr marL="857250" indent="-857250">
              <a:buAutoNum type="romanUcPeriod"/>
            </a:pPr>
            <a:r>
              <a:rPr lang="en-US" sz="2400" dirty="0" smtClean="0">
                <a:solidFill>
                  <a:schemeClr val="accent6"/>
                </a:solidFill>
              </a:rPr>
              <a:t>Audience: </a:t>
            </a:r>
            <a:r>
              <a:rPr lang="en-US" sz="2400" dirty="0" smtClean="0">
                <a:solidFill>
                  <a:schemeClr val="bg2"/>
                </a:solidFill>
              </a:rPr>
              <a:t>Wrote to Gentiles </a:t>
            </a:r>
            <a:r>
              <a:rPr lang="en-US" dirty="0" smtClean="0">
                <a:solidFill>
                  <a:schemeClr val="bg2"/>
                </a:solidFill>
              </a:rPr>
              <a:t>(Romans)</a:t>
            </a:r>
            <a:endParaRPr lang="en-US" sz="1600" dirty="0" smtClean="0">
              <a:solidFill>
                <a:schemeClr val="bg2"/>
              </a:solidFill>
            </a:endParaRPr>
          </a:p>
          <a:p>
            <a:pPr marL="857250" indent="-857250">
              <a:buAutoNum type="romanUcPeriod"/>
            </a:pPr>
            <a:r>
              <a:rPr lang="en-US" sz="2400" dirty="0" smtClean="0">
                <a:solidFill>
                  <a:schemeClr val="accent6"/>
                </a:solidFill>
              </a:rPr>
              <a:t>Message</a:t>
            </a:r>
            <a:r>
              <a:rPr lang="en-US" sz="2400" dirty="0" smtClean="0">
                <a:solidFill>
                  <a:schemeClr val="bg2"/>
                </a:solidFill>
              </a:rPr>
              <a:t> : </a:t>
            </a:r>
          </a:p>
          <a:p>
            <a:pPr marL="1314450" lvl="1" indent="-857250">
              <a:buAutoNum type="alphaUcPeriod"/>
            </a:pPr>
            <a:r>
              <a:rPr lang="en-US" sz="2400" dirty="0" smtClean="0">
                <a:solidFill>
                  <a:schemeClr val="accent6"/>
                </a:solidFill>
              </a:rPr>
              <a:t>Focus</a:t>
            </a:r>
            <a:r>
              <a:rPr lang="en-US" sz="2400" dirty="0">
                <a:solidFill>
                  <a:schemeClr val="bg2"/>
                </a:solidFill>
              </a:rPr>
              <a:t>:</a:t>
            </a:r>
            <a:r>
              <a:rPr lang="en-US" sz="2400" dirty="0" smtClean="0">
                <a:solidFill>
                  <a:schemeClr val="bg2"/>
                </a:solidFill>
              </a:rPr>
              <a:t> Christ as suffering Servant </a:t>
            </a:r>
          </a:p>
          <a:p>
            <a:pPr marL="1314450" lvl="1" indent="-857250">
              <a:buAutoNum type="alphaUcPeriod"/>
            </a:pPr>
            <a:r>
              <a:rPr lang="en-US" sz="2400" dirty="0" smtClean="0">
                <a:solidFill>
                  <a:schemeClr val="bg2"/>
                </a:solidFill>
              </a:rPr>
              <a:t>What Jesus </a:t>
            </a:r>
            <a:r>
              <a:rPr lang="en-US" sz="2400" i="1" dirty="0" smtClean="0">
                <a:solidFill>
                  <a:schemeClr val="accent6"/>
                </a:solidFill>
                <a:effectLst>
                  <a:outerShdw blurRad="38100" dist="38100" dir="2700000" algn="tl">
                    <a:srgbClr val="000000">
                      <a:alpha val="43137"/>
                    </a:srgbClr>
                  </a:outerShdw>
                </a:effectLst>
              </a:rPr>
              <a:t>did</a:t>
            </a:r>
            <a:r>
              <a:rPr lang="en-US" sz="2400" i="1" dirty="0" smtClean="0">
                <a:solidFill>
                  <a:schemeClr val="bg2"/>
                </a:solidFill>
                <a:effectLst>
                  <a:outerShdw blurRad="38100" dist="38100" dir="2700000" algn="tl">
                    <a:srgbClr val="000000">
                      <a:alpha val="43137"/>
                    </a:srgbClr>
                  </a:outerShdw>
                </a:effectLst>
              </a:rPr>
              <a:t> </a:t>
            </a:r>
            <a:r>
              <a:rPr lang="en-US" sz="2400" i="1" dirty="0" smtClean="0">
                <a:solidFill>
                  <a:schemeClr val="bg2"/>
                </a:solidFill>
              </a:rPr>
              <a:t>(book is written like a screenplay; full of action)</a:t>
            </a:r>
          </a:p>
          <a:p>
            <a:pPr marL="857250" indent="-857250">
              <a:buAutoNum type="romanUcPeriod"/>
            </a:pPr>
            <a:r>
              <a:rPr lang="en-US" sz="2400" dirty="0" smtClean="0">
                <a:solidFill>
                  <a:schemeClr val="accent6"/>
                </a:solidFill>
              </a:rPr>
              <a:t>Tagline</a:t>
            </a:r>
            <a:r>
              <a:rPr lang="en-US" sz="2400" dirty="0" smtClean="0">
                <a:solidFill>
                  <a:schemeClr val="bg2"/>
                </a:solidFill>
              </a:rPr>
              <a:t>: </a:t>
            </a:r>
          </a:p>
          <a:p>
            <a:pPr marL="857250" indent="-857250"/>
            <a:r>
              <a:rPr lang="en-US" sz="2400" dirty="0" smtClean="0">
                <a:solidFill>
                  <a:schemeClr val="bg2"/>
                </a:solidFill>
              </a:rPr>
              <a:t>	“Suffering Servant”</a:t>
            </a:r>
          </a:p>
        </p:txBody>
      </p:sp>
      <p:pic>
        <p:nvPicPr>
          <p:cNvPr id="6146" name="Picture 2"/>
          <p:cNvPicPr>
            <a:picLocks noChangeAspect="1" noChangeArrowheads="1"/>
          </p:cNvPicPr>
          <p:nvPr/>
        </p:nvPicPr>
        <p:blipFill>
          <a:blip r:embed="rId2" cstate="print"/>
          <a:srcRect/>
          <a:stretch>
            <a:fillRect/>
          </a:stretch>
        </p:blipFill>
        <p:spPr bwMode="auto">
          <a:xfrm>
            <a:off x="5105400" y="4038600"/>
            <a:ext cx="3676650" cy="2418418"/>
          </a:xfrm>
          <a:prstGeom prst="rect">
            <a:avLst/>
          </a:prstGeom>
          <a:noFill/>
          <a:ln w="9525">
            <a:noFill/>
            <a:miter lim="800000"/>
            <a:headEnd/>
            <a:tailEnd/>
          </a:ln>
        </p:spPr>
      </p:pic>
      <p:sp>
        <p:nvSpPr>
          <p:cNvPr id="10" name="Rounded Rectangular Callout 9"/>
          <p:cNvSpPr/>
          <p:nvPr/>
        </p:nvSpPr>
        <p:spPr>
          <a:xfrm>
            <a:off x="247650" y="5600700"/>
            <a:ext cx="8763000" cy="1143000"/>
          </a:xfrm>
          <a:prstGeom prst="wedgeRoundRectCallout">
            <a:avLst>
              <a:gd name="adj1" fmla="val 13451"/>
              <a:gd name="adj2" fmla="val -230024"/>
              <a:gd name="adj3" fmla="val 16667"/>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Does this make sense knowing it was from Peter’s point of view?  It is written in present tense and does not include genealogies, the Christmas story…or even Jesus’ childhood…it just jumps right into Jesus’ public ministry</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dissolv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dissolv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dissolv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
                                            <p:txEl>
                                              <p:pRg st="8" end="8"/>
                                            </p:txEl>
                                          </p:spTgt>
                                        </p:tgtEl>
                                        <p:attrNameLst>
                                          <p:attrName>style.visibility</p:attrName>
                                        </p:attrNameLst>
                                      </p:cBhvr>
                                      <p:to>
                                        <p:strVal val="visible"/>
                                      </p:to>
                                    </p:set>
                                    <p:animEffect transition="in" filter="dissolve">
                                      <p:cBhvr>
                                        <p:cTn id="57" dur="500"/>
                                        <p:tgtEl>
                                          <p:spTgt spid="9">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9">
                                            <p:txEl>
                                              <p:pRg st="9" end="9"/>
                                            </p:txEl>
                                          </p:spTgt>
                                        </p:tgtEl>
                                        <p:attrNameLst>
                                          <p:attrName>style.visibility</p:attrName>
                                        </p:attrNameLst>
                                      </p:cBhvr>
                                      <p:to>
                                        <p:strVal val="visible"/>
                                      </p:to>
                                    </p:set>
                                    <p:animEffect transition="in" filter="dissolve">
                                      <p:cBhvr>
                                        <p:cTn id="62"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P spid="10" grpId="0" uiExpand="1" animBg="1"/>
      <p:bldP spid="10" grpId="1" uiExpan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p:nvPr/>
        </p:nvSpPr>
        <p:spPr>
          <a:xfrm>
            <a:off x="3352800" y="4724400"/>
            <a:ext cx="5638800" cy="1905000"/>
          </a:xfrm>
          <a:prstGeom prst="wedgeRoundRectCallout">
            <a:avLst>
              <a:gd name="adj1" fmla="val 9135"/>
              <a:gd name="adj2" fmla="val -117327"/>
              <a:gd name="adj3" fmla="val 16667"/>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Does this make sense looking at the opening chapters of Luke?  He starts his account with what?  He includes many of the daily human activities that we take for granted…</a:t>
            </a:r>
            <a:endParaRPr lang="en-US" sz="2400" dirty="0"/>
          </a:p>
        </p:txBody>
      </p:sp>
      <p:sp>
        <p:nvSpPr>
          <p:cNvPr id="2" name="Title 1"/>
          <p:cNvSpPr>
            <a:spLocks noGrp="1"/>
          </p:cNvSpPr>
          <p:nvPr>
            <p:ph type="ctrTitle"/>
          </p:nvPr>
        </p:nvSpPr>
        <p:spPr>
          <a:xfrm>
            <a:off x="609600" y="0"/>
            <a:ext cx="7772400" cy="1470025"/>
          </a:xfrm>
        </p:spPr>
        <p:txBody>
          <a:bodyPr/>
          <a:lstStyle/>
          <a:p>
            <a:r>
              <a:rPr lang="en-US" dirty="0" smtClean="0">
                <a:solidFill>
                  <a:schemeClr val="accent6"/>
                </a:solidFill>
                <a:effectLst>
                  <a:outerShdw blurRad="38100" dist="38100" dir="2700000" algn="tl">
                    <a:srgbClr val="000000">
                      <a:alpha val="43137"/>
                    </a:srgbClr>
                  </a:outerShdw>
                </a:effectLst>
                <a:latin typeface="Papyrus" pitchFamily="66" charset="0"/>
              </a:rPr>
              <a:t>The Four Gospels: </a:t>
            </a:r>
            <a:r>
              <a:rPr lang="en-US" dirty="0" smtClean="0">
                <a:solidFill>
                  <a:schemeClr val="bg2"/>
                </a:solidFill>
                <a:effectLst>
                  <a:outerShdw blurRad="38100" dist="38100" dir="2700000" algn="tl">
                    <a:srgbClr val="000000">
                      <a:alpha val="43137"/>
                    </a:srgbClr>
                  </a:outerShdw>
                </a:effectLst>
                <a:latin typeface="Papyrus" pitchFamily="66" charset="0"/>
              </a:rPr>
              <a:t>Luke</a:t>
            </a:r>
            <a:endParaRPr lang="en-US" dirty="0">
              <a:solidFill>
                <a:schemeClr val="bg2"/>
              </a:solidFill>
              <a:effectLst>
                <a:outerShdw blurRad="38100" dist="38100" dir="2700000" algn="tl">
                  <a:srgbClr val="000000">
                    <a:alpha val="43137"/>
                  </a:srgbClr>
                </a:outerShdw>
              </a:effectLst>
              <a:latin typeface="Papyrus" pitchFamily="66" charset="0"/>
            </a:endParaRPr>
          </a:p>
        </p:txBody>
      </p:sp>
      <p:sp>
        <p:nvSpPr>
          <p:cNvPr id="9" name="TextBox 8"/>
          <p:cNvSpPr txBox="1"/>
          <p:nvPr/>
        </p:nvSpPr>
        <p:spPr>
          <a:xfrm>
            <a:off x="609600" y="1143000"/>
            <a:ext cx="7924800" cy="4524315"/>
          </a:xfrm>
          <a:prstGeom prst="rect">
            <a:avLst/>
          </a:prstGeom>
          <a:noFill/>
        </p:spPr>
        <p:txBody>
          <a:bodyPr wrap="square" rtlCol="0">
            <a:spAutoFit/>
          </a:bodyPr>
          <a:lstStyle/>
          <a:p>
            <a:pPr marL="857250" indent="-857250">
              <a:buAutoNum type="romanUcPeriod"/>
            </a:pPr>
            <a:r>
              <a:rPr lang="en-US" sz="2400" dirty="0" err="1" smtClean="0">
                <a:solidFill>
                  <a:schemeClr val="accent6"/>
                </a:solidFill>
              </a:rPr>
              <a:t>Backstory</a:t>
            </a:r>
            <a:endParaRPr lang="en-US" sz="2400" dirty="0">
              <a:solidFill>
                <a:schemeClr val="accent6"/>
              </a:solidFill>
            </a:endParaRPr>
          </a:p>
          <a:p>
            <a:pPr marL="1314450" lvl="1" indent="-857250">
              <a:buAutoNum type="alphaUcPeriod"/>
            </a:pPr>
            <a:r>
              <a:rPr lang="en-US" sz="2400" dirty="0" smtClean="0">
                <a:solidFill>
                  <a:schemeClr val="bg2"/>
                </a:solidFill>
              </a:rPr>
              <a:t>Friend of Paul</a:t>
            </a:r>
          </a:p>
          <a:p>
            <a:pPr marL="1314450" lvl="1" indent="-857250">
              <a:buAutoNum type="alphaUcPeriod"/>
            </a:pPr>
            <a:r>
              <a:rPr lang="en-US" sz="2400" dirty="0" smtClean="0">
                <a:solidFill>
                  <a:schemeClr val="bg2"/>
                </a:solidFill>
              </a:rPr>
              <a:t>Gentile doctor </a:t>
            </a:r>
            <a:endParaRPr lang="en-US" sz="2400" dirty="0" smtClean="0">
              <a:solidFill>
                <a:schemeClr val="accent6"/>
              </a:solidFill>
            </a:endParaRPr>
          </a:p>
          <a:p>
            <a:pPr marL="857250" indent="-857250">
              <a:buAutoNum type="romanUcPeriod"/>
            </a:pPr>
            <a:r>
              <a:rPr lang="en-US" sz="2400" dirty="0" smtClean="0">
                <a:solidFill>
                  <a:schemeClr val="accent6"/>
                </a:solidFill>
              </a:rPr>
              <a:t>Audience: </a:t>
            </a:r>
            <a:r>
              <a:rPr lang="en-US" sz="2400" dirty="0" smtClean="0">
                <a:solidFill>
                  <a:schemeClr val="bg2"/>
                </a:solidFill>
              </a:rPr>
              <a:t>Wrote to Gentiles </a:t>
            </a:r>
            <a:r>
              <a:rPr lang="en-US" dirty="0" smtClean="0">
                <a:solidFill>
                  <a:schemeClr val="bg2"/>
                </a:solidFill>
              </a:rPr>
              <a:t>(Greeks</a:t>
            </a:r>
            <a:r>
              <a:rPr lang="en-US" sz="2400" dirty="0" smtClean="0">
                <a:solidFill>
                  <a:schemeClr val="bg2"/>
                </a:solidFill>
              </a:rPr>
              <a:t>) </a:t>
            </a:r>
          </a:p>
          <a:p>
            <a:pPr marL="857250" indent="-857250">
              <a:buAutoNum type="romanUcPeriod"/>
            </a:pPr>
            <a:r>
              <a:rPr lang="en-US" sz="2400" dirty="0" smtClean="0">
                <a:solidFill>
                  <a:schemeClr val="accent6"/>
                </a:solidFill>
              </a:rPr>
              <a:t>Message</a:t>
            </a:r>
            <a:r>
              <a:rPr lang="en-US" sz="2400" dirty="0" smtClean="0">
                <a:solidFill>
                  <a:schemeClr val="bg2"/>
                </a:solidFill>
              </a:rPr>
              <a:t>: </a:t>
            </a:r>
          </a:p>
          <a:p>
            <a:pPr marL="1314450" lvl="1" indent="-857250">
              <a:buAutoNum type="alphaUcPeriod"/>
            </a:pPr>
            <a:r>
              <a:rPr lang="en-US" sz="2400" dirty="0" smtClean="0">
                <a:solidFill>
                  <a:schemeClr val="accent6"/>
                </a:solidFill>
              </a:rPr>
              <a:t>Focus </a:t>
            </a:r>
            <a:r>
              <a:rPr lang="en-US" sz="2400" dirty="0" smtClean="0">
                <a:solidFill>
                  <a:schemeClr val="bg2"/>
                </a:solidFill>
              </a:rPr>
              <a:t>: Christ as human being (fascinated that God would come to earth in the flesh)</a:t>
            </a:r>
          </a:p>
          <a:p>
            <a:pPr marL="1314450" lvl="1" indent="-857250">
              <a:buAutoNum type="alphaUcPeriod"/>
            </a:pPr>
            <a:r>
              <a:rPr lang="en-US" sz="2400" dirty="0" smtClean="0">
                <a:solidFill>
                  <a:schemeClr val="bg2"/>
                </a:solidFill>
              </a:rPr>
              <a:t>Genealogy is not Royal, but human (goes back to ?)</a:t>
            </a:r>
          </a:p>
          <a:p>
            <a:pPr marL="1314450" lvl="1" indent="-857250">
              <a:buAutoNum type="alphaUcPeriod"/>
            </a:pPr>
            <a:r>
              <a:rPr lang="en-US" sz="2400" dirty="0" smtClean="0">
                <a:solidFill>
                  <a:schemeClr val="bg2"/>
                </a:solidFill>
              </a:rPr>
              <a:t>What Jesus </a:t>
            </a:r>
            <a:r>
              <a:rPr lang="en-US" sz="2400" i="1" dirty="0" smtClean="0">
                <a:solidFill>
                  <a:schemeClr val="accent6"/>
                </a:solidFill>
                <a:effectLst>
                  <a:outerShdw blurRad="38100" dist="38100" dir="2700000" algn="tl">
                    <a:srgbClr val="000000">
                      <a:alpha val="43137"/>
                    </a:srgbClr>
                  </a:outerShdw>
                </a:effectLst>
              </a:rPr>
              <a:t>felt</a:t>
            </a:r>
            <a:r>
              <a:rPr lang="en-US" sz="2400" i="1" dirty="0" smtClean="0">
                <a:solidFill>
                  <a:schemeClr val="bg2"/>
                </a:solidFill>
                <a:effectLst>
                  <a:outerShdw blurRad="38100" dist="38100" dir="2700000" algn="tl">
                    <a:srgbClr val="000000">
                      <a:alpha val="43137"/>
                    </a:srgbClr>
                  </a:outerShdw>
                </a:effectLst>
              </a:rPr>
              <a:t> </a:t>
            </a:r>
            <a:r>
              <a:rPr lang="en-US" sz="2400" i="1" dirty="0" smtClean="0">
                <a:solidFill>
                  <a:schemeClr val="bg2"/>
                </a:solidFill>
              </a:rPr>
              <a:t>(Luke focuses on Christ’s emotions)</a:t>
            </a:r>
          </a:p>
          <a:p>
            <a:pPr marL="857250" indent="-857250">
              <a:buAutoNum type="romanUcPeriod"/>
            </a:pPr>
            <a:r>
              <a:rPr lang="en-US" sz="2400" dirty="0" smtClean="0">
                <a:solidFill>
                  <a:schemeClr val="accent6"/>
                </a:solidFill>
              </a:rPr>
              <a:t>Tagline</a:t>
            </a:r>
            <a:r>
              <a:rPr lang="en-US" sz="2400" dirty="0" smtClean="0">
                <a:solidFill>
                  <a:schemeClr val="bg2"/>
                </a:solidFill>
              </a:rPr>
              <a:t>: </a:t>
            </a:r>
          </a:p>
          <a:p>
            <a:pPr marL="857250" indent="-857250"/>
            <a:r>
              <a:rPr lang="en-US" sz="2400" dirty="0" smtClean="0">
                <a:solidFill>
                  <a:schemeClr val="bg2"/>
                </a:solidFill>
              </a:rPr>
              <a:t>	“Son of Man”</a:t>
            </a:r>
          </a:p>
          <a:p>
            <a:pPr marL="857250" indent="-857250"/>
            <a:r>
              <a:rPr lang="en-US" sz="2400" dirty="0">
                <a:solidFill>
                  <a:schemeClr val="bg2"/>
                </a:solidFill>
              </a:rPr>
              <a:t>	</a:t>
            </a:r>
            <a:r>
              <a:rPr lang="en-US" sz="2400" dirty="0" smtClean="0">
                <a:solidFill>
                  <a:schemeClr val="bg2"/>
                </a:solidFill>
              </a:rPr>
              <a:t> ( humanity)</a:t>
            </a:r>
          </a:p>
        </p:txBody>
      </p:sp>
      <p:pic>
        <p:nvPicPr>
          <p:cNvPr id="7170" name="Picture 2"/>
          <p:cNvPicPr>
            <a:picLocks noChangeAspect="1" noChangeArrowheads="1"/>
          </p:cNvPicPr>
          <p:nvPr/>
        </p:nvPicPr>
        <p:blipFill>
          <a:blip r:embed="rId2" cstate="print"/>
          <a:srcRect/>
          <a:stretch>
            <a:fillRect/>
          </a:stretch>
        </p:blipFill>
        <p:spPr bwMode="auto">
          <a:xfrm>
            <a:off x="6172200" y="1008344"/>
            <a:ext cx="2645611" cy="19690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dissolv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dissolv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dissolv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
                                            <p:txEl>
                                              <p:pRg st="8" end="8"/>
                                            </p:txEl>
                                          </p:spTgt>
                                        </p:tgtEl>
                                        <p:attrNameLst>
                                          <p:attrName>style.visibility</p:attrName>
                                        </p:attrNameLst>
                                      </p:cBhvr>
                                      <p:to>
                                        <p:strVal val="visible"/>
                                      </p:to>
                                    </p:set>
                                    <p:animEffect transition="in" filter="dissolve">
                                      <p:cBhvr>
                                        <p:cTn id="57" dur="500"/>
                                        <p:tgtEl>
                                          <p:spTgt spid="9">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9">
                                            <p:txEl>
                                              <p:pRg st="9" end="9"/>
                                            </p:txEl>
                                          </p:spTgt>
                                        </p:tgtEl>
                                        <p:attrNameLst>
                                          <p:attrName>style.visibility</p:attrName>
                                        </p:attrNameLst>
                                      </p:cBhvr>
                                      <p:to>
                                        <p:strVal val="visible"/>
                                      </p:to>
                                    </p:set>
                                    <p:animEffect transition="in" filter="dissolve">
                                      <p:cBhvr>
                                        <p:cTn id="62" dur="500"/>
                                        <p:tgtEl>
                                          <p:spTgt spid="9">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9">
                                            <p:txEl>
                                              <p:pRg st="10" end="10"/>
                                            </p:txEl>
                                          </p:spTgt>
                                        </p:tgtEl>
                                        <p:attrNameLst>
                                          <p:attrName>style.visibility</p:attrName>
                                        </p:attrNameLst>
                                      </p:cBhvr>
                                      <p:to>
                                        <p:strVal val="visible"/>
                                      </p:to>
                                    </p:set>
                                    <p:animEffect transition="in" filter="dissolve">
                                      <p:cBhvr>
                                        <p:cTn id="67"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p:nvPr/>
        </p:nvSpPr>
        <p:spPr>
          <a:xfrm>
            <a:off x="4572000" y="4648200"/>
            <a:ext cx="4038600" cy="1676400"/>
          </a:xfrm>
          <a:prstGeom prst="wedgeRoundRectCallout">
            <a:avLst>
              <a:gd name="adj1" fmla="val -58791"/>
              <a:gd name="adj2" fmla="val -110212"/>
              <a:gd name="adj3" fmla="val 16667"/>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If Luke stressed His humanity…why would John’s focus be important—even necessary?</a:t>
            </a:r>
            <a:endParaRPr lang="en-US" sz="2400" dirty="0"/>
          </a:p>
        </p:txBody>
      </p:sp>
      <p:sp>
        <p:nvSpPr>
          <p:cNvPr id="2" name="Title 1"/>
          <p:cNvSpPr>
            <a:spLocks noGrp="1"/>
          </p:cNvSpPr>
          <p:nvPr>
            <p:ph type="ctrTitle"/>
          </p:nvPr>
        </p:nvSpPr>
        <p:spPr>
          <a:xfrm>
            <a:off x="609600" y="0"/>
            <a:ext cx="7772400" cy="1470025"/>
          </a:xfrm>
        </p:spPr>
        <p:txBody>
          <a:bodyPr/>
          <a:lstStyle/>
          <a:p>
            <a:r>
              <a:rPr lang="en-US" dirty="0" smtClean="0">
                <a:solidFill>
                  <a:schemeClr val="accent6"/>
                </a:solidFill>
                <a:effectLst>
                  <a:outerShdw blurRad="38100" dist="38100" dir="2700000" algn="tl">
                    <a:srgbClr val="000000">
                      <a:alpha val="43137"/>
                    </a:srgbClr>
                  </a:outerShdw>
                </a:effectLst>
                <a:latin typeface="Papyrus" pitchFamily="66" charset="0"/>
              </a:rPr>
              <a:t>The Four Gospels: </a:t>
            </a:r>
            <a:r>
              <a:rPr lang="en-US" dirty="0" smtClean="0">
                <a:solidFill>
                  <a:schemeClr val="bg2"/>
                </a:solidFill>
                <a:effectLst>
                  <a:outerShdw blurRad="38100" dist="38100" dir="2700000" algn="tl">
                    <a:srgbClr val="000000">
                      <a:alpha val="43137"/>
                    </a:srgbClr>
                  </a:outerShdw>
                </a:effectLst>
                <a:latin typeface="Papyrus" pitchFamily="66" charset="0"/>
              </a:rPr>
              <a:t>John</a:t>
            </a:r>
            <a:endParaRPr lang="en-US" dirty="0">
              <a:solidFill>
                <a:schemeClr val="bg2"/>
              </a:solidFill>
              <a:effectLst>
                <a:outerShdw blurRad="38100" dist="38100" dir="2700000" algn="tl">
                  <a:srgbClr val="000000">
                    <a:alpha val="43137"/>
                  </a:srgbClr>
                </a:outerShdw>
              </a:effectLst>
              <a:latin typeface="Papyrus" pitchFamily="66" charset="0"/>
            </a:endParaRPr>
          </a:p>
        </p:txBody>
      </p:sp>
      <p:sp>
        <p:nvSpPr>
          <p:cNvPr id="9" name="TextBox 8"/>
          <p:cNvSpPr txBox="1"/>
          <p:nvPr/>
        </p:nvSpPr>
        <p:spPr>
          <a:xfrm>
            <a:off x="352425" y="1066800"/>
            <a:ext cx="7924800" cy="4893647"/>
          </a:xfrm>
          <a:prstGeom prst="rect">
            <a:avLst/>
          </a:prstGeom>
          <a:noFill/>
        </p:spPr>
        <p:txBody>
          <a:bodyPr wrap="square" rtlCol="0">
            <a:spAutoFit/>
          </a:bodyPr>
          <a:lstStyle/>
          <a:p>
            <a:pPr marL="857250" indent="-857250">
              <a:buAutoNum type="romanUcPeriod"/>
            </a:pPr>
            <a:r>
              <a:rPr lang="en-US" sz="2400" dirty="0" err="1" smtClean="0">
                <a:solidFill>
                  <a:schemeClr val="accent6"/>
                </a:solidFill>
              </a:rPr>
              <a:t>Backstory</a:t>
            </a:r>
            <a:endParaRPr lang="en-US" sz="2400" dirty="0">
              <a:solidFill>
                <a:schemeClr val="accent6"/>
              </a:solidFill>
            </a:endParaRPr>
          </a:p>
          <a:p>
            <a:pPr marL="1314450" lvl="1" indent="-857250">
              <a:buAutoNum type="alphaUcPeriod"/>
            </a:pPr>
            <a:r>
              <a:rPr lang="en-US" sz="2400" dirty="0" smtClean="0">
                <a:solidFill>
                  <a:schemeClr val="bg2"/>
                </a:solidFill>
              </a:rPr>
              <a:t>1 of 12 disciples</a:t>
            </a:r>
          </a:p>
          <a:p>
            <a:pPr marL="1314450" lvl="1" indent="-857250">
              <a:buAutoNum type="alphaUcPeriod"/>
            </a:pPr>
            <a:r>
              <a:rPr lang="en-US" sz="2400" dirty="0" smtClean="0">
                <a:solidFill>
                  <a:schemeClr val="bg2"/>
                </a:solidFill>
              </a:rPr>
              <a:t>Early Church Tradition places John as the referenced “Disciple whom Jesus loved” </a:t>
            </a:r>
          </a:p>
          <a:p>
            <a:pPr marL="857250" indent="-857250">
              <a:buAutoNum type="romanUcPeriod"/>
            </a:pPr>
            <a:r>
              <a:rPr lang="en-US" sz="2400" dirty="0" smtClean="0">
                <a:solidFill>
                  <a:schemeClr val="accent6"/>
                </a:solidFill>
              </a:rPr>
              <a:t>Audience: </a:t>
            </a:r>
            <a:r>
              <a:rPr lang="en-US" sz="2400" dirty="0" smtClean="0">
                <a:solidFill>
                  <a:schemeClr val="bg2"/>
                </a:solidFill>
              </a:rPr>
              <a:t>Wrote to the Church</a:t>
            </a:r>
          </a:p>
          <a:p>
            <a:pPr marL="857250" indent="-857250">
              <a:buAutoNum type="romanUcPeriod"/>
            </a:pPr>
            <a:r>
              <a:rPr lang="en-US" sz="2400" dirty="0" smtClean="0">
                <a:solidFill>
                  <a:schemeClr val="accent6"/>
                </a:solidFill>
              </a:rPr>
              <a:t>Message</a:t>
            </a:r>
            <a:r>
              <a:rPr lang="en-US" sz="2400" dirty="0" smtClean="0">
                <a:solidFill>
                  <a:schemeClr val="bg2"/>
                </a:solidFill>
              </a:rPr>
              <a:t>: </a:t>
            </a:r>
          </a:p>
          <a:p>
            <a:pPr marL="1314450" lvl="1" indent="-857250">
              <a:buAutoNum type="alphaUcPeriod"/>
            </a:pPr>
            <a:r>
              <a:rPr lang="en-US" sz="2400" dirty="0" smtClean="0">
                <a:solidFill>
                  <a:schemeClr val="accent6"/>
                </a:solidFill>
              </a:rPr>
              <a:t>Focus</a:t>
            </a:r>
            <a:r>
              <a:rPr lang="en-US" sz="2400" dirty="0" smtClean="0">
                <a:solidFill>
                  <a:schemeClr val="bg2"/>
                </a:solidFill>
              </a:rPr>
              <a:t>: Christ as God (fascinated with Deity of Christ); favorite title: Christ as the </a:t>
            </a:r>
            <a:r>
              <a:rPr lang="en-US" sz="2400" b="1" i="1" dirty="0" smtClean="0">
                <a:solidFill>
                  <a:schemeClr val="bg2"/>
                </a:solidFill>
              </a:rPr>
              <a:t>Word</a:t>
            </a:r>
          </a:p>
          <a:p>
            <a:pPr marL="1314450" lvl="1" indent="-857250">
              <a:buAutoNum type="alphaUcPeriod"/>
            </a:pPr>
            <a:r>
              <a:rPr lang="en-US" sz="2400" dirty="0" smtClean="0">
                <a:solidFill>
                  <a:schemeClr val="bg2"/>
                </a:solidFill>
              </a:rPr>
              <a:t>Starts with Christ’s pre-existence </a:t>
            </a:r>
          </a:p>
          <a:p>
            <a:pPr marL="1314450" lvl="1" indent="-857250"/>
            <a:r>
              <a:rPr lang="en-US" sz="2400" dirty="0">
                <a:solidFill>
                  <a:schemeClr val="bg2"/>
                </a:solidFill>
              </a:rPr>
              <a:t>	</a:t>
            </a:r>
            <a:r>
              <a:rPr lang="en-US" sz="2400" dirty="0" smtClean="0">
                <a:solidFill>
                  <a:schemeClr val="bg2"/>
                </a:solidFill>
              </a:rPr>
              <a:t>and Him creating</a:t>
            </a:r>
          </a:p>
          <a:p>
            <a:pPr marL="1314450" lvl="1" indent="-857250"/>
            <a:r>
              <a:rPr lang="en-US" sz="2400" dirty="0" smtClean="0">
                <a:solidFill>
                  <a:schemeClr val="bg2"/>
                </a:solidFill>
              </a:rPr>
              <a:t>C.         Who Jesus </a:t>
            </a:r>
            <a:r>
              <a:rPr lang="en-US" sz="2400" i="1" dirty="0" smtClean="0">
                <a:solidFill>
                  <a:schemeClr val="accent6"/>
                </a:solidFill>
                <a:effectLst>
                  <a:outerShdw blurRad="38100" dist="38100" dir="2700000" algn="tl">
                    <a:srgbClr val="000000">
                      <a:alpha val="43137"/>
                    </a:srgbClr>
                  </a:outerShdw>
                </a:effectLst>
              </a:rPr>
              <a:t>was</a:t>
            </a:r>
          </a:p>
          <a:p>
            <a:pPr marL="857250" indent="-857250">
              <a:buAutoNum type="romanUcPeriod"/>
            </a:pPr>
            <a:r>
              <a:rPr lang="en-US" sz="2400" dirty="0" smtClean="0">
                <a:solidFill>
                  <a:schemeClr val="accent6"/>
                </a:solidFill>
              </a:rPr>
              <a:t>Tagline</a:t>
            </a:r>
            <a:r>
              <a:rPr lang="en-US" sz="2400" dirty="0" smtClean="0">
                <a:solidFill>
                  <a:schemeClr val="bg2"/>
                </a:solidFill>
              </a:rPr>
              <a:t>: </a:t>
            </a:r>
          </a:p>
          <a:p>
            <a:pPr marL="857250" indent="-857250"/>
            <a:r>
              <a:rPr lang="en-US" sz="2400" dirty="0" smtClean="0">
                <a:solidFill>
                  <a:schemeClr val="bg2"/>
                </a:solidFill>
              </a:rPr>
              <a:t>	“Son of God; Word”</a:t>
            </a:r>
          </a:p>
        </p:txBody>
      </p:sp>
      <p:pic>
        <p:nvPicPr>
          <p:cNvPr id="8194" name="Picture 2"/>
          <p:cNvPicPr>
            <a:picLocks noChangeAspect="1" noChangeArrowheads="1"/>
          </p:cNvPicPr>
          <p:nvPr/>
        </p:nvPicPr>
        <p:blipFill>
          <a:blip r:embed="rId2" cstate="print"/>
          <a:srcRect/>
          <a:stretch>
            <a:fillRect/>
          </a:stretch>
        </p:blipFill>
        <p:spPr bwMode="auto">
          <a:xfrm>
            <a:off x="6934200" y="1066800"/>
            <a:ext cx="19050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dissolv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dissolv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dissolv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dissolve">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dissolv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1" nodeType="clickEffect">
                                  <p:stCondLst>
                                    <p:cond delay="0"/>
                                  </p:stCondLst>
                                  <p:childTnLst>
                                    <p:animEffect transition="out" filter="dissolv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9">
                                            <p:txEl>
                                              <p:pRg st="9" end="9"/>
                                            </p:txEl>
                                          </p:spTgt>
                                        </p:tgtEl>
                                        <p:attrNameLst>
                                          <p:attrName>style.visibility</p:attrName>
                                        </p:attrNameLst>
                                      </p:cBhvr>
                                      <p:to>
                                        <p:strVal val="visible"/>
                                      </p:to>
                                    </p:set>
                                    <p:animEffect transition="in" filter="dissolve">
                                      <p:cBhvr>
                                        <p:cTn id="62" dur="500"/>
                                        <p:tgtEl>
                                          <p:spTgt spid="9">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9">
                                            <p:txEl>
                                              <p:pRg st="10" end="10"/>
                                            </p:txEl>
                                          </p:spTgt>
                                        </p:tgtEl>
                                        <p:attrNameLst>
                                          <p:attrName>style.visibility</p:attrName>
                                        </p:attrNameLst>
                                      </p:cBhvr>
                                      <p:to>
                                        <p:strVal val="visible"/>
                                      </p:to>
                                    </p:set>
                                    <p:animEffect transition="in" filter="dissolve">
                                      <p:cBhvr>
                                        <p:cTn id="67"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2133600" cy="1470025"/>
          </a:xfrm>
        </p:spPr>
        <p:txBody>
          <a:bodyPr>
            <a:normAutofit fontScale="90000"/>
          </a:bodyPr>
          <a:lstStyle/>
          <a:p>
            <a:pPr algn="l"/>
            <a:r>
              <a:rPr lang="en-US" dirty="0" smtClean="0">
                <a:solidFill>
                  <a:schemeClr val="accent6"/>
                </a:solidFill>
                <a:effectLst>
                  <a:outerShdw blurRad="38100" dist="38100" dir="2700000" algn="tl">
                    <a:srgbClr val="000000">
                      <a:alpha val="43137"/>
                    </a:srgbClr>
                  </a:outerShdw>
                </a:effectLst>
                <a:latin typeface="Papyrus" pitchFamily="66" charset="0"/>
              </a:rPr>
              <a:t>The Four Gospels</a:t>
            </a:r>
            <a:endParaRPr lang="en-US" dirty="0">
              <a:solidFill>
                <a:schemeClr val="bg2"/>
              </a:solidFill>
              <a:effectLst>
                <a:outerShdw blurRad="38100" dist="38100" dir="2700000" algn="tl">
                  <a:srgbClr val="000000">
                    <a:alpha val="43137"/>
                  </a:srgbClr>
                </a:outerShdw>
              </a:effectLst>
              <a:latin typeface="Papyrus" pitchFamily="66" charset="0"/>
            </a:endParaRPr>
          </a:p>
        </p:txBody>
      </p:sp>
      <p:sp>
        <p:nvSpPr>
          <p:cNvPr id="4" name="TextBox 3"/>
          <p:cNvSpPr txBox="1"/>
          <p:nvPr/>
        </p:nvSpPr>
        <p:spPr>
          <a:xfrm>
            <a:off x="1143000" y="3657600"/>
            <a:ext cx="1905000" cy="2246769"/>
          </a:xfrm>
          <a:prstGeom prst="rect">
            <a:avLst/>
          </a:prstGeom>
          <a:noFill/>
        </p:spPr>
        <p:txBody>
          <a:bodyPr wrap="square" rtlCol="0">
            <a:spAutoFit/>
          </a:bodyPr>
          <a:lstStyle/>
          <a:p>
            <a:pPr algn="r"/>
            <a:r>
              <a:rPr lang="en-US" sz="1400" dirty="0" err="1">
                <a:solidFill>
                  <a:schemeClr val="bg2">
                    <a:lumMod val="50000"/>
                  </a:schemeClr>
                </a:solidFill>
              </a:rPr>
              <a:t>Duccio</a:t>
            </a:r>
            <a:r>
              <a:rPr lang="en-US" sz="1400" dirty="0">
                <a:solidFill>
                  <a:schemeClr val="bg2">
                    <a:lumMod val="50000"/>
                  </a:schemeClr>
                </a:solidFill>
              </a:rPr>
              <a:t> di </a:t>
            </a:r>
            <a:r>
              <a:rPr lang="en-US" sz="1400" dirty="0" err="1">
                <a:solidFill>
                  <a:schemeClr val="bg2">
                    <a:lumMod val="50000"/>
                  </a:schemeClr>
                </a:solidFill>
              </a:rPr>
              <a:t>Buoninsegna</a:t>
            </a:r>
            <a:r>
              <a:rPr lang="en-US" sz="1400" dirty="0">
                <a:solidFill>
                  <a:schemeClr val="bg2">
                    <a:lumMod val="50000"/>
                  </a:schemeClr>
                </a:solidFill>
              </a:rPr>
              <a:t> </a:t>
            </a:r>
            <a:r>
              <a:rPr lang="en-US" sz="1400" dirty="0" smtClean="0">
                <a:solidFill>
                  <a:schemeClr val="bg2">
                    <a:lumMod val="50000"/>
                  </a:schemeClr>
                </a:solidFill>
              </a:rPr>
              <a:t>1278-1319 </a:t>
            </a:r>
            <a:r>
              <a:rPr lang="en-US" sz="1400" dirty="0">
                <a:solidFill>
                  <a:schemeClr val="bg2">
                    <a:lumMod val="50000"/>
                  </a:schemeClr>
                </a:solidFill>
              </a:rPr>
              <a:t>	</a:t>
            </a:r>
          </a:p>
          <a:p>
            <a:pPr algn="r"/>
            <a:endParaRPr lang="en-US" sz="1400" dirty="0">
              <a:solidFill>
                <a:schemeClr val="bg2">
                  <a:lumMod val="50000"/>
                </a:schemeClr>
              </a:solidFill>
            </a:endParaRPr>
          </a:p>
          <a:p>
            <a:pPr algn="r"/>
            <a:r>
              <a:rPr lang="en-US" sz="1400" dirty="0">
                <a:solidFill>
                  <a:schemeClr val="bg2">
                    <a:lumMod val="50000"/>
                  </a:schemeClr>
                </a:solidFill>
              </a:rPr>
              <a:t>Temptation of Christ on the Mountain</a:t>
            </a:r>
          </a:p>
          <a:p>
            <a:pPr algn="r"/>
            <a:r>
              <a:rPr lang="en-US" sz="1400" dirty="0">
                <a:solidFill>
                  <a:schemeClr val="bg2">
                    <a:lumMod val="50000"/>
                  </a:schemeClr>
                </a:solidFill>
              </a:rPr>
              <a:t>(from the </a:t>
            </a:r>
            <a:r>
              <a:rPr lang="en-US" sz="1400" dirty="0" err="1">
                <a:solidFill>
                  <a:schemeClr val="bg2">
                    <a:lumMod val="50000"/>
                  </a:schemeClr>
                </a:solidFill>
              </a:rPr>
              <a:t>Maestá</a:t>
            </a:r>
            <a:r>
              <a:rPr lang="en-US" sz="1400" dirty="0">
                <a:solidFill>
                  <a:schemeClr val="bg2">
                    <a:lumMod val="50000"/>
                  </a:schemeClr>
                </a:solidFill>
              </a:rPr>
              <a:t>)</a:t>
            </a:r>
          </a:p>
          <a:p>
            <a:pPr algn="r"/>
            <a:r>
              <a:rPr lang="en-US" sz="1400" dirty="0">
                <a:solidFill>
                  <a:schemeClr val="bg2">
                    <a:lumMod val="50000"/>
                  </a:schemeClr>
                </a:solidFill>
              </a:rPr>
              <a:t>1308-11</a:t>
            </a:r>
          </a:p>
          <a:p>
            <a:pPr algn="r"/>
            <a:r>
              <a:rPr lang="en-US" sz="1400" dirty="0">
                <a:solidFill>
                  <a:schemeClr val="bg2">
                    <a:lumMod val="50000"/>
                  </a:schemeClr>
                </a:solidFill>
              </a:rPr>
              <a:t>tempera on panel 46x43cm</a:t>
            </a:r>
          </a:p>
          <a:p>
            <a:pPr algn="r"/>
            <a:r>
              <a:rPr lang="en-US" sz="1400" dirty="0">
                <a:solidFill>
                  <a:schemeClr val="bg2">
                    <a:lumMod val="50000"/>
                  </a:schemeClr>
                </a:solidFill>
              </a:rPr>
              <a:t>Frick Collection, NY</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399" y="838199"/>
            <a:ext cx="5721663" cy="541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3773</TotalTime>
  <Words>486</Words>
  <Application>Microsoft Office PowerPoint</Application>
  <PresentationFormat>On-screen Show (4:3)</PresentationFormat>
  <Paragraphs>90</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the Four Gospels</vt:lpstr>
      <vt:lpstr>PowerPoint Presentation</vt:lpstr>
      <vt:lpstr>PowerPoint Presentation</vt:lpstr>
      <vt:lpstr>The Four Gospels: dates</vt:lpstr>
      <vt:lpstr>The Four Gospels: Matthew</vt:lpstr>
      <vt:lpstr>The Four Gospels: Mark</vt:lpstr>
      <vt:lpstr>The Four Gospels: Luke</vt:lpstr>
      <vt:lpstr>The Four Gospels: John</vt:lpstr>
      <vt:lpstr>The Four Gospels</vt:lpstr>
      <vt:lpstr>The Four Gospels</vt:lpstr>
      <vt:lpstr>PowerPoint Presentation</vt:lpstr>
      <vt:lpstr>The Four Gospels</vt:lpstr>
      <vt:lpstr>The Four Gospels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daddyman</dc:creator>
  <cp:lastModifiedBy>Chris Eckart</cp:lastModifiedBy>
  <cp:revision>43</cp:revision>
  <dcterms:created xsi:type="dcterms:W3CDTF">2010-08-14T14:31:29Z</dcterms:created>
  <dcterms:modified xsi:type="dcterms:W3CDTF">2014-03-17T15:31:40Z</dcterms:modified>
</cp:coreProperties>
</file>