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</p:sldMasterIdLst>
  <p:handoutMasterIdLst>
    <p:handoutMasterId r:id="rId122"/>
  </p:handoutMasterIdLst>
  <p:sldIdLst>
    <p:sldId id="256" r:id="rId9"/>
    <p:sldId id="258" r:id="rId10"/>
    <p:sldId id="259" r:id="rId11"/>
    <p:sldId id="260" r:id="rId12"/>
    <p:sldId id="261" r:id="rId13"/>
    <p:sldId id="265" r:id="rId14"/>
    <p:sldId id="263" r:id="rId15"/>
    <p:sldId id="262" r:id="rId16"/>
    <p:sldId id="264" r:id="rId17"/>
    <p:sldId id="267" r:id="rId18"/>
    <p:sldId id="268" r:id="rId19"/>
    <p:sldId id="269" r:id="rId20"/>
    <p:sldId id="271" r:id="rId21"/>
    <p:sldId id="270" r:id="rId22"/>
    <p:sldId id="274" r:id="rId23"/>
    <p:sldId id="273" r:id="rId24"/>
    <p:sldId id="272" r:id="rId25"/>
    <p:sldId id="295" r:id="rId26"/>
    <p:sldId id="294" r:id="rId27"/>
    <p:sldId id="296" r:id="rId28"/>
    <p:sldId id="298" r:id="rId29"/>
    <p:sldId id="297" r:id="rId30"/>
    <p:sldId id="299" r:id="rId31"/>
    <p:sldId id="300" r:id="rId32"/>
    <p:sldId id="302" r:id="rId33"/>
    <p:sldId id="266" r:id="rId34"/>
    <p:sldId id="301" r:id="rId35"/>
    <p:sldId id="305" r:id="rId36"/>
    <p:sldId id="308" r:id="rId37"/>
    <p:sldId id="303" r:id="rId38"/>
    <p:sldId id="309" r:id="rId39"/>
    <p:sldId id="320" r:id="rId40"/>
    <p:sldId id="324" r:id="rId41"/>
    <p:sldId id="322" r:id="rId42"/>
    <p:sldId id="325" r:id="rId43"/>
    <p:sldId id="330" r:id="rId44"/>
    <p:sldId id="326" r:id="rId45"/>
    <p:sldId id="321" r:id="rId46"/>
    <p:sldId id="327" r:id="rId47"/>
    <p:sldId id="350" r:id="rId48"/>
    <p:sldId id="351" r:id="rId49"/>
    <p:sldId id="352" r:id="rId50"/>
    <p:sldId id="318" r:id="rId51"/>
    <p:sldId id="311" r:id="rId52"/>
    <p:sldId id="328" r:id="rId53"/>
    <p:sldId id="329" r:id="rId54"/>
    <p:sldId id="315" r:id="rId55"/>
    <p:sldId id="331" r:id="rId56"/>
    <p:sldId id="353" r:id="rId57"/>
    <p:sldId id="354" r:id="rId58"/>
    <p:sldId id="355" r:id="rId59"/>
    <p:sldId id="319" r:id="rId60"/>
    <p:sldId id="339" r:id="rId61"/>
    <p:sldId id="358" r:id="rId62"/>
    <p:sldId id="342" r:id="rId63"/>
    <p:sldId id="343" r:id="rId64"/>
    <p:sldId id="344" r:id="rId65"/>
    <p:sldId id="345" r:id="rId66"/>
    <p:sldId id="346" r:id="rId67"/>
    <p:sldId id="361" r:id="rId68"/>
    <p:sldId id="362" r:id="rId69"/>
    <p:sldId id="363" r:id="rId70"/>
    <p:sldId id="304" r:id="rId71"/>
    <p:sldId id="347" r:id="rId72"/>
    <p:sldId id="314" r:id="rId73"/>
    <p:sldId id="306" r:id="rId74"/>
    <p:sldId id="348" r:id="rId75"/>
    <p:sldId id="307" r:id="rId76"/>
    <p:sldId id="310" r:id="rId77"/>
    <p:sldId id="365" r:id="rId78"/>
    <p:sldId id="257" r:id="rId79"/>
    <p:sldId id="275" r:id="rId80"/>
    <p:sldId id="364" r:id="rId81"/>
    <p:sldId id="286" r:id="rId82"/>
    <p:sldId id="366" r:id="rId83"/>
    <p:sldId id="368" r:id="rId84"/>
    <p:sldId id="291" r:id="rId85"/>
    <p:sldId id="369" r:id="rId86"/>
    <p:sldId id="283" r:id="rId87"/>
    <p:sldId id="367" r:id="rId88"/>
    <p:sldId id="290" r:id="rId89"/>
    <p:sldId id="279" r:id="rId90"/>
    <p:sldId id="292" r:id="rId91"/>
    <p:sldId id="370" r:id="rId92"/>
    <p:sldId id="371" r:id="rId93"/>
    <p:sldId id="280" r:id="rId94"/>
    <p:sldId id="282" r:id="rId95"/>
    <p:sldId id="287" r:id="rId96"/>
    <p:sldId id="281" r:id="rId97"/>
    <p:sldId id="376" r:id="rId98"/>
    <p:sldId id="289" r:id="rId99"/>
    <p:sldId id="377" r:id="rId100"/>
    <p:sldId id="277" r:id="rId101"/>
    <p:sldId id="284" r:id="rId102"/>
    <p:sldId id="278" r:id="rId103"/>
    <p:sldId id="285" r:id="rId104"/>
    <p:sldId id="372" r:id="rId105"/>
    <p:sldId id="374" r:id="rId106"/>
    <p:sldId id="373" r:id="rId107"/>
    <p:sldId id="378" r:id="rId108"/>
    <p:sldId id="379" r:id="rId109"/>
    <p:sldId id="288" r:id="rId110"/>
    <p:sldId id="375" r:id="rId111"/>
    <p:sldId id="381" r:id="rId112"/>
    <p:sldId id="293" r:id="rId113"/>
    <p:sldId id="384" r:id="rId114"/>
    <p:sldId id="383" r:id="rId115"/>
    <p:sldId id="382" r:id="rId116"/>
    <p:sldId id="380" r:id="rId117"/>
    <p:sldId id="385" r:id="rId118"/>
    <p:sldId id="276" r:id="rId119"/>
    <p:sldId id="386" r:id="rId120"/>
    <p:sldId id="312" r:id="rId1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7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72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3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9BEAA9E-A18E-45DB-B9DD-A9A81CF8289B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6B03D31-159E-4C2C-BF17-28FAC200D2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37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94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61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45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45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626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6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56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744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33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80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38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60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39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59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09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49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59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95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75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54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00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92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56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76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27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66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339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064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027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36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75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456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84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412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98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32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552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5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62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40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788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17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500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684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8914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231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21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401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435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190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073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580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4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963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783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088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979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959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842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120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82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653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517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91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83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472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173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109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962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9157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121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713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795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350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70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614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649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439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079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621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875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56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51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040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43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08B1-8D17-416F-A03F-107147002269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3D5B-66D4-4951-B10E-E87E41A48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81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308B1-8D17-416F-A03F-107147002269}" type="datetimeFigureOut">
              <a:rPr lang="en-US" smtClean="0"/>
              <a:pPr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83D5B-66D4-4951-B10E-E87E41A48E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3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9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7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5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7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8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5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308B1-8D17-416F-A03F-1071470022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83D5B-66D4-4951-B10E-E87E41A48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63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youtube.com/watch?v=3T-G-Kybm1c&amp;feature=related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sciencephoto.com/images/download_wm_image.html/B745475-Leaf_pore,_SEM-SPL.jpg?id=667450475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sciencephoto.com/images/download_wm_image.html/B745415-Christmas_rose_leaf,_SEM-SPL.jpg?id=667450415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ciencephoto.com/images/download_wm_image.html/B745412-Christmas_rose_leaf,_SEM-SPL.jpg?id=667450412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2KQbVr9kFO0&amp;feature=related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_FHCI4IV2Kk&amp;feature=fvwre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t&amp;rct=j&amp;q=photosynthesis&amp;source=web&amp;cd=7&amp;cad=rja&amp;ved=0CGEQtwIwBg&amp;url=http://www.youtube.com/watch?v=g78utcLQrJ4&amp;ei=piDSULSoIYnO9ATcnIGADQ&amp;usg=AFQjCNEv8MUoRA53FxymBMPRYlH3TZw4GA&amp;bvm=bv.1355534169,d.eWU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11" Type="http://schemas.openxmlformats.org/officeDocument/2006/relationships/image" Target="../media/image137.png"/><Relationship Id="rId5" Type="http://schemas.openxmlformats.org/officeDocument/2006/relationships/image" Target="../media/image131.jpe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1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5315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4953000"/>
            <a:ext cx="6400800" cy="1295400"/>
          </a:xfrm>
        </p:spPr>
        <p:txBody>
          <a:bodyPr>
            <a:normAutofit/>
          </a:bodyPr>
          <a:lstStyle/>
          <a:p>
            <a:pPr algn="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otany unit II</a:t>
            </a:r>
          </a:p>
          <a:p>
            <a:pPr algn="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biology ~ SRCS</a:t>
            </a:r>
          </a:p>
          <a:p>
            <a:pPr algn="r"/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~ winter 2012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eaves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6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parts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>
          <a:xfrm>
            <a:off x="6096000" y="990600"/>
            <a:ext cx="2895600" cy="2743200"/>
          </a:xfrm>
          <a:prstGeom prst="wedgeRoundRectCallout">
            <a:avLst>
              <a:gd name="adj1" fmla="val -51529"/>
              <a:gd name="adj2" fmla="val -601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Write each structure down in your notes with a brief description next to it…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allpapersus.com/wp-content/uploads/2012/11/Leaves-Dew-Black-White-Photography-Pla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" y="0"/>
            <a:ext cx="915596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Water &amp; Wilting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552" y="1046655"/>
            <a:ext cx="8543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Which structure in the leaf seems most involved in transpiration?</a:t>
            </a:r>
          </a:p>
        </p:txBody>
      </p:sp>
      <p:sp>
        <p:nvSpPr>
          <p:cNvPr id="3" name="AutoShape 4" descr="data:image/jpeg;base64,/9j/4AAQSkZJRgABAQAAAQABAAD/2wCEAAkGBhQRERQUEhQWFRQVFxoZFxcWGBkYFxwdIBkcGhwZIiAfHCYfGxojHiAYIDsgJCcpLCwuGyAyNTMqNSYrLSkBCQoKDgwOGg8PGikkHyQ0LDQvMiwuLCksLCwsLyw1LCo0LSwpLDUsLSwsLiwsLCwpLCwsLCwsLCwsLCwsKSwsKf/AABEIAMkA+wMBIgACEQEDEQH/xAAcAAACAwEBAQEAAAAAAAAAAAAABQQGBwMCAQj/xABIEAACAgAEBAMGBAIGBwcFAQABAgMRAAQSIQUGEzEiQVEHIzJhcYEUQpGhUoIVM2JysfAWJEOSorLBCBc0U7PR4VRzk8PxJf/EABoBAQADAQEBAAAAAAAAAAAAAAABAgMEBQb/xAAxEQACAQIEBAMHBAMAAAAAAAAAAQIDEQQSITETQVGRgcHRBRRhcaHh8CIyM7EjQvH/2gAMAwEAAhEDEQA/ANxwYMYtxj2jZxMxKizyLokdQqwRbAMQN2U+Vf44yqVVTtdPw1Kymo7m04MYnk/a7nI7EhSQDuXiFi97PTZdqv8AJ98fM37Us9MLT3a3t00VWI+smuv0H2xHGXR9mZPEUkruSt8zbcGMEj9pOeVtAmn1fwsMu3kDsxivz/bHbL+0jPi6mZtJ8SsIGI862iTyHYN54qq1/wDWXb7kPE0lvJdzdcfLxhz+1rOy+FHA+aRAN99RdR+2II5/zmksZZz4iCVkoijvtoA23xDxHOMZPw9bEvEU4vK2rn6AwXjBV5/zzjwZibT28XRH/wCq/wBCcc4PaXnYrZp5SLIOpUYX9GQGvQg18jiViLq+WXb7hYim5ZU9TfrwYwibn/Py95nA7gL047+Wyaj+uPMXtOzi+H8RLrHdTHC5+urQD+tn64OvbeMuxEcTSk7KSN5wYwz/ALxM+CG6s23cdPLkfXT0gSfocdm9rWbYEJJZ2+GBbF/VqxHvC2cZdiY4ilLVSRtuDGGr7Tc6lM80gA76oYCv/Cob98fZ/azm28Syirr3cKADyrxsxv5Ye8xva0uzLKtTaumrfM3HBjFofbDmowBJoa+zSQMD9Doer+gx7HtgzbGwsdeggc/v1cT7xHo+z9Bxqdr3VjZsGMgPtonWg0UQJ8ykygfUC/T1xwzHtjzRFqIwt1YhbuTQFvKN7xPHjtr2foONC17o2bBjGF9r2aVvGY1s/wC0hIHl2Ky/Mb746/8AfFmTuOkR8oJiP114r7zDaz7P0HGha99DYsGMhk9tMumgsIbyOmUn/d2/5sL5vannWAIdlH9jLx7/AGZmOJ94i9k34P0Eq0I7tI27BjE8v7Xs0h0l1kb+F8uQ/wDwOB+2Oqe1zOXekMP4ehS/+rqwWIi9k+z9A61NbtGz4MYtmfa5mn2DCNvNY4fH27e8Zh+2IMftKzsdMZpdN79RYHX9lUi/QMMR7wuUZdiHXprS67m74MZHy/7SszmM3BG0qlXkCsqQUKNeZYkbeYPnjXBjWnUVRXV/FWNIyUtgwYMGNCwYxXmvkXM5eaTMe7lWaRgsaMRJqLEqAGFMasmjtRPYY2rFX42epnUQjwxRax3+J2q9vQIRv/HisjlxUYOm3NXMey/CJpy6lFh0/GXssSGClQFW3cFlGnz1DysiVleUM6qvqSONcugLapAAVIOlvhO2zCgbsEfW8ZjIhs+upLGtJh8mWKRCe/8A9sYkcciuRqBNpCGre1Gbivb6FvtivM8yFOhLLTyaavd72+ZnsfLE2kyuVizB0qmXYW0im91cGgQe4OwAskWDj5keDZmdgiRqCSqks1KjspPTJ76xVEC6JA88aTx2AL0Ja/qZV7/wv7p/2a/tjxwRLXJ6l0mSRZG/vEPKb+9D/wCMQvgI06NVxvBclu/XoZ5xfkmfh1KXhltS7aSwZEFanYGgEG+/c+Q2oQMzwzMt4enuSQq7BnXcFwCbCD1NEWu1sL0jjKhsvm8zVtIjPd/kXZFBrwjQL2PdiT3xNg8eZo/kgHxLvbub9QPgH7YPTZk1VRc3PIijx+z3MRwiWOSB4ArEsxaMrWxDKQaIogizuMfeE+zyXOnpzyDLnQXClCzMAQNQ3C0LFj4hY23xeMyLJy4+GTMo5FkUFTqN9i6JY/tn1wyT/wATlyCBRk1X309M3/xaD9sSlsjVRoutCSjq9TKOL8qZnLzGPSk/SAZpIxtGGsAsDRBoEkLq2388SOJ+zzNZeM5qRoNWypEpYtJq2ADVWo7bdqskgDF6izWvLyT2B13aQs5UAIW0qxPoIgmJGoTDhxU3GMuZB6WUjRT+jN+pwEKdBcSSjtpzMjlyeYjkCsoDt8S6g6wgba3K/ApvVdm1s9gcTuG8jZptQhKM0gLRljp1qDRdCdq+E6WAJDKfUC68fy4EubYfFJlEQfVneMf82HT1FLk1XwgSqBWwrQyVXobG2Gt9zKnGjpBQVpWuZfFyvm55Gy4jVH3XU7+BmUeJVZRTMNyQPQ+hA8/6K5qGf8JojkdTWpWGizqdVJNU5Auq81urxfMnmxHkIsw3+zkEzH098eofupf9TiQw6OWWUjU5lTMOexJMqyMT8wo0/ICsPH87FlSoKPDy/wC3V9zPeMcpZsMsckIW/ESD1WVR+cqlmr22snehscSDyjnYoeo0UZiVQwlWVSjKexA777UK3vGlH3mbzZPwgpEL+UYY/a3OI8i3lcugvT+NYVv8KPLIo7bDUqnftQ+uFtdy3AoPNSy6R13fjzM2yfJmfzYkCQhOwKySKpXYEEitVN67jYjuDj5luXs3YRcvrt3RWV10sUu6LV5A0TV6TXlem5rO9CR3UkVlpRQ7eEB0P28f0v54+plekMmi/kmjW/kFO/3A/fDoynBoShCOXd9X8jMONcmZ1E1zQCNRsFMiMXY7AKFJJar27dyaAsLYMy5DN0ZiF8J8I0qwsaC35XJFaTv2FWQDtfGfe51Qd1y8Wqr2DyEjV9QisP5zirxQWsCUGGYzUsz9j4AzuPqdZj9e/wAsNm2RXoUE+Elovj11f9FSyHIufzHv0hWltTG8irKCLux2BHh2J7EEXeIHEoZYZdEmWdZUBJ1afCCpY+IEqCQt1dmtgdsbLy9nQM1m1sadMbmq2IDK10djp6Z/yMV7M5MS5DMSutyShsxv3DA9WP6aQIx/KMTsWqYehkhJp9N+RnDcGnVUzfTBV9YCK3vQFHjZkItQu13VWPUYl57hGayya5MnJGpahWklmazQC2STvi8Twhkz89G3QoK7eGPQxHzZ9iNto0vFm44vUzkC71DG0h9Lc6FPf0WQfzYjluHQoVIOUo/tSW7Mdm5czUcQzrxhYZNICmRepvVHT+u3oDY2x3/oXMu7RjLMzIAzIGhYgdwxHU2Hbf5jGkweNsmvcRwyMR5eJ9INV8j++K7+DXL5EkOsYWeRJGYgUjSNHKC3f4Kr00r6CpTsKuHw7mk09LLcQ8g8Im/FwydJnXrKzMlMEsn4u1CrIYWpBsHG8jFa4Kq/ikKm9WXPndqHQqfp4n3+eLNiYqyPQwsY5c8efloGDBgxY6gxVZt8/mCfyxwqPvrY4tWKvOKzuY+aQsP+Nf8Apistjkxn8LM+ymc4g3EkLLoUTSK4IUDod0rzPr6knFv4verUKP8Aq0x223QxSjz7Wv7/AKwMtmbYTMQdeakjux8JXpqNtrtV/X51hjxw/EB3/DZgC/VgiL9bZlGK8zhpu9WOlt/M+cyyBsm7DxfAy0bs6lI7d8c85nY4lykWqpHZBCtEklVBPYbUvmf/AIxCyPAxlocpkFZnCkuzN3IS38tgvUaMVv8Aci8SuGQq8fD5JFBeJ4wGaiwJXptR+bED9PsRSikpxXK//DlxfikWX4U0slmP8OoodzqQIo797I3x04dwoNnfxTMxcZWKKttJDMzsT6mwPlj6kCvw945VVlRJEIcAj3ZIBIO35QceuW5iRI7+SQKTVdoVdt/qzfTfEGbVoyXPXyIPEeEDNZuBmkZBDK7qF2ZjGIRXyW2r5i/XDrOvvmGHeHKSH53Jen/0m/XETieXMeXyMiKGmaViqHw6utqlcX+UKAG+eivPE3hELz/jkkUJI8UaAK2tdJSQKbob6i+1dgPXFranfGm1WinyR4z2XjbKMjrqiMJBG4tdG423G2OKMmXlyGV3DLkyFFE2FMQO/wAq7nEcymXh5e9+lJfl+RgRuNt/8MMJkR888hXxxQRRA7WNWuRgPqCnb+HELZnNTWWlUTFHGpbmm7UiZWz8zmGNdvQA/fE/j8jqcoyRiT/W4A7XWhS4BevMXQr5+dYQy5pJMnn5m0jXI9N6hGEabd+yLt8/nizSShkhAo65oQPPtIrHy8gp/TEFIK04/NeRVcxxBMxwjPxxXqgE8cgN7Mtk0fMae30rDLm3hzz5WARuUKywEgH4wWEZTa7vV9NsdDkV/B52NQqs5zQZgoFsWkQFqO5rTufKsduHJcEAc7pNAD37pmFBU3uCGBH2xPM0t/k05SPvL+fMsufXpsoTNyKrn8++5G35e3n5Y5Z3iRg4fl5UQuXzpIVdmIeSVbG250nV8/3xN4W+iOUMQelJKD6DS7n19KOPOZT3fCkXYAdQruPhgr9i/b54lczWFs1WTRF48l/iCADpykhJ3FFmUD9QrfphnJZmyffeXf8A/E7X+2I2ekJizemi8zx5RQwOkWtljW5oSO38o3GI/AM4WzOVJmjzMY6kavGCpEoUqXbdgTQZaFVrJ32p0EIfxdzxkMxM+Z4i8q1Ck56JIokJGEcjbdRpA9L1YOCRkfgrO34Vx/NcJv53vv5/fE2ts5GdqkmG+2zDqX9KcYhwNT8PoUDGy1t5whq+2n/PlDOerdzlf4/0zjwvhAy03F5g7lpIBIQewJEwFbnyQb39hQxy505ijyuSVXu50Ma1dA9InfsasVXz9Lw5IL/0ktdsqi36nTO1fYMP1wu5kyyyZSNSFbW8KiwPzSKCR5A6S29eflvh0NamsaTkR2UrwlaFsYI2a99yFdr3s34sNePZuZXz0kEYkmRYkiUnYkIHo7ja5CdqvHHKw3kniINxxvERtq8IKr8rK6SPrjxn0lkzKNl5I01wQvMHUuHcghaplIOgG9zY07DviSIO9Od+qOXC0uRVbYHLyAMCbFZmZfCe4oEb35DCeDhSRcPTJzSawc0YSx8LyanYkjc+PQbvf4T54cSiRYci6ANP76IqSVV11EtLfkLUELRvqAX54XmLX1FniXqRZyN1AbWELugGkgA0YyPvq9MQ0Wqq0+3oWzljKLHmpUVQqRZbLpGB2C6ptvX8oH2xasV/gP8A4rMegigH3uYn9iuLBi62O7DfxRDBgwYk6AxT+bJXhnLKpJmiVI6B8Uis1R2NwTrHfyDHyOLhjP8Ai3OGaMzrFohjViq6k1yNRosfFpUXdLRNUSRdCGcuKqUoQ/yuyZ14dyhKUTKygiOAsRN4PE1e6dQNwysS29UUHcHE9+VJmjdpHR5y0WkC1jCxypIVFhiC5WyaPZRXhs/eUuapJ3aGcLrA1I6jSHAoMCLOlhY89wbFUcWvCxNGNKcVOGqd/ruUz/RSaNhmQ0RzBDrJrZliCGiqg6SSEYXuBepzttjlkeAvG0ccVSw9VH6wcEAK4kcMLvVr1AAXs43Gk4W83Z4z5qSNt44aVUO6liodnI8z4govtXzOFmXkfLnqZYiNxvQ2Rv7LKNmB7eo8jhZHnVcZQp1uG47W1+XwLVxPlnMSpNl10JHIJPfFrtXJOjQN73Kk3VEkWTQ5ZDljMh3jlWIRTUXZH1aRpCvGNShmLAAauwBPmKNu4ZnhNDFKBQkRXo+WpQ1fviVeFkenwKfQq/NjGObLy9N3RRIh0KWKlunRoeVK2/8A74n8uZZqkldCjSsKVviCKKWx5E+Jq7jUAdxhzgwtrctwo5+JzKb/AENMHky3TJieVmEvh0CJ21sp3vWCWQCvMHtePfFOXcw+bl6elYcwqa5NXiQKApVVrdmHZuw+wu34pHtM4w8KxorukbJI8nT+NgumlBHiA8VnSQdu9XhYzqQp04Sk1puNW5Py7S2pIShrhBXQxEfTUttqBCVtY3VT5bnCOVWidDJN1Fivpro076dAdjqOpgtjYKPETVnbPMvlEGl416bbFXQaJB53qG/2N353i/8AK/NHUhk/EsqvlwDI+yqyEErJ6KTTAjsCDWxGJscuFxlLEytltJakPNcuTHNSKF/1eWaObUCtLVNIhF6iWdARQrxn0wm4/wAUhhzrCB5Zj1EkmghQPpYMG+MuqrqIBK+KtzteInH+b4uI5lYBI65UL2IaPruTsD2PTA7A1qJ38rrMvGouE5h4yR0HGpUWtSmrr/PqD374ynrZHVLLdpL4lkzfNkLyzAPJl+t/XRNl5ZJoyAFZ16YZCCtbk+E7kG6xap8wubSCfh5jnEWqPT1CmnUq97BII0rYIujsLxl3J3OGWeWdnkCySNtYNae58vX/AAGG/B1kzE2ZzEE0mXRiqKYjp1lR8bDs3fzF0e+IVS26K/p1UlvuaFmuByxZeER++kilMsg2UuWVw2mzQIL2Axqlq73xD5c4H76Nky5y8UXUfSVVC0sg0k0LJpdW9juO9bSOReYJZxNDmSDPAwBYALrRhaPQ2s0Qa22xZp5gisx7KCT9ALxsrPU14cXJTRXeN8uzPK7QNGqzqFl16tS0NOtaHibRtRI3A374r0vLOYywWeZ0MeRBEQ6la4iNJZywULIEC1ZosG3F4UcW5rzEuhmabTMygRw2qop8QLEU2w7sTuew8sRs7lWaJkSSQBiG0l2dCV3W0ZqIsDb5A9xeJseXUx2GzftevP6dfIu/J/Gcs6upmjM87szpup7BQi6gNelAosdzZ7HCd8rLKkGWTUZ8syvItEWIb0izQqUhQD5hr8jVc/Fq6RB0LLKLJAtFpb3PlvsD6+mNJ5O4oWyIklcsEMg6jbkojMLPqQB37mt98RY0w1ZYp5JRtl/4Iv6AzbmR0UqmabdXIVoQFEYevPUAG09wdjd7fc4DDmMxHEpMjiNYY6YjSsKqrdiNAcmyTQ3verVcU45Lm3LMWWH8kQJC0exeq1MR3BsDsNxZWcH5nzGVdnVWCiXp9BnJjlU0Q63fSeiST2Gkgg+SyM/ecO5Okr201L9xDhv4cZXQjvHDE8VoCzC+nTaRuQdB3HYkeRJCReWZcy82ZQNGdUJSORdIl6J1jUGGpBZK350D2AJgZzmDOSkk5jQPJYVVVHyJIZm+tjt23w15U5mlWdYZnMiTEhC27I4Bau1lWAPckgj0bZY0hisNVrWTd3p8Cx8r8NkiR3mAEsza2AN6QFCqvpYA3qxZO5w6wYMSerGKirIMGDBgSGMqzzgyy/32/wCY41XFS4j7MsrNOJg00TBmbTHJSW3xHSQav0FCyTV74Hn47CPExSTtYRcpwFs/ER2jSR3+hGgfqT99B9MWPnDmR4CkMJAkdWYuRq0KCFsDsWJO17CiTewLfhHAocqpWFNOqtTElmau1sSSa/byrFT9oeVZJY8xVxCMxyMBeg6gysfRD4gT2BAsjArwqmGwjjT1kvX0KrOJRI0pZpmkI6gYqGNCgy0FUUKGmhYA8+/fhnA8zn2BgqPLHUjs4Aa7olRZbUu+xUAmt6N4idR0d5HkQwkKEULuD66vzatth8q+elck8GbLZY6wQ8zmV1P5SwUBfqFVb+d4HmYCj7xVcqutufx6MhcU4NOkzNltaoIsvGqqU0MA8wcENv4UZTdj79sV+N8zNKuVLyaxp6ioYtCCOfKlWWhaOqF7sUxsgMAMWXmnLzKxkSdI4jGdXVlaNeoquIgD+VWZwWIIPul9cIMnwrNuUCM7I2t4nWdike+X0liGYSUROdBLbMRuCaH0o/zOWzwysaxu3WEroWPTJ6bNJGkp2AYxqY5aFE6SDZNYX/8A+kzQ61kS2QvoaIqFaVkdT81iCvq33bYbHHXKct5kyIZHcRiRWmHXepSoltwAbVSTF7uwPDVUovpxThmYllmeFiwLAIwzDIoRQqSZfSuwdmV/H3XVdgisALMhlOJpGqBpQVhCLqETDbLgWSW/rOtZBo7VexvFm43y6Mzl1QOeolGOVvEbqvFValYbECu9jsMJ4uWc0TbOwAMfTQzSHQn4iQyod6cmFlWzfoD4QcQ8pytnVQKHaOogi6ZjQUQqnT9QRIGcMADuPF3XArKKkrPYU5jguaV+mcs5Y7AoVZD89RICr82A7fbHLmzhX4HLRCVhJLPOrzRoDpZI1JEYJFlFYqdx4mYmgNhdOB8vSQ5tpH8SaJERjI7FU6okRSGO/dt9yKrtWEntAk6Odys8m0PSkj1VYV7DD6Erf6H0xSf7Tip4Klh7ygtSh81cx5aXLgJGTPqCRpQDAnsNu4P8P32rGdCKVTqLq+Zd2haJ1Dst+HUS3hU6tgfrv3xe+bsxBnmQIraQGPVUBTq0lgST+UUPnvhHHwKDVp6fTVwht3drGknUVBplaidyCtWQBtjkdRR0KyqqCs/6/PoKc3FGrxwzCZosupMiM0WpdVf1ZU7rZDafTf1w35I4vnMuyRqCYp76PUrTse/fY1/mux/o1FdaFhDAIW1yijobUDqABYnSdJr4friTwvhkZkRINesS3Cwl1xKCKLVd70xPh8xvWKqqnovz69Ssaydkvz69foaDyz18lxCFpZFm/F+5c1RUgF10n0sVW1+grGqzwh1ZT2YEH6EVjFS0+XzeSkzk6Oizg0o0gbfF8INiwdruqrfFzf2kux91lho8jNIUYj1KrG2m/Qm/ljspaxOnj06cLzaRWI42iPRk2ki8BHmQuyv9GFNfzwSzG1REaSR9kjUWzEb+lKo2tm8IvcjFxzvFsrnMsJZYFZo5Yo3V9nj1yKmoOu+mmLAgi6rY2Bz4bzFkMnGzJFJFqQSWyl5JFI92QdTM2oXSk2KNgY1PMXsmEp51L9L1EmS5HzoURFYhQ3l16ks7k6dOo7k7UPr540DLcFRMqMsL6Yj6djYkFaJ/vHc36nETNcw6ki/DqHaeVokZzSeAOWfayVpGqvisdhviK/Hc1bIsUPUhjEkwMjaTbSKqodO1iNmJb4bA33Ig9ajh6dFtwW+5Sc9w98nIIZyBt7t+ySAeYvs47lPK9rG+E/Ec8pkjCkHQ+t9IL6V0lSTXwDxA2du2NdyvEMtnowp6cgeNJGifSxAZQy6l3o0RjOc+Umd6VFgVyscSALGArFQ5AADOx3s3QoCt7Hi4vB0cO+K27Pl8fmeS48/8/T1xL5KilmzcZkQIYtcjBW1ALRRLPqxJPpSHCVuDRflDAdwFdwo+YAah9vl8sXTk/ID+i51hQiVhMhayXdgCEYkkm9JQfLesDD2bRhOre+2u33OWX5vmzWcj6bhMt1AFCgFpBdamJB0qfILR7WfLF+GMp5TkuTLbULTawa7fIfT7HGrYk9bAV51s7n17BgwYMQekGM5PPMuUzYSZzJBJI67qNUYFnUGUDwqO4azV0dt9GxknHHp5RRJZ2UKBZYliAoHmSSB9xgebjq86Lg4dXp1NVzObSNGkdgqKpZmPYACyf0xS83z/ACuSIYEVPJpmJYj+4o2+ha/UDDzinBpJOHdBaMixRjc0GZNJ0k+jFav54zbM8TjiTVIwj8QQ6vCVc/lI7hvlgU9o4itRyqkt+e/gTJeMLDciZPLRy2D14lHux+ZxGwPi2O4J7kkGqMU515pXEhnfSAQ7s3Ta9/CNWmxt2A3x1nkCqSxACiyT2/z/AI4icKlLRxxxAvKwpUSiw32B3pQoIBsgCsSeM8TiK8bXfTTT+j68jtOFmdpQsfuuodWlQQGAHmbKnUbYjYmgMWHk3OGDOBF2jzGoMo7dQLqV/kSqsprv4fTCfNcLlhzJE4CsEGgBtXhJBJutzqGk120jvYOO3LWdWXOwKoYmOcgkqQLETkkE9wBtY/6g4G1CVaOKjmvfRPxGntZ9oGb4bHUGVOlwAuaJDIrHy0AbN6ajR+e4xnHsb9psmXzf4bMuzw5qT4mJJSVj8X0djR+Zv1veuY3yxgdM4YxDICrCQgBvkPMnz23BqsfkTj2SXLZuVIn1JHIem9EErdo24G9Vit1ex9Pfkfs/BhZwPj8OZRTFKjtpBYAjUNh3Hcb4ZE4nck+4rnP3AmzeTZIwGkRllRT2Ypvo/mFj6kYp/GOYZc8xIkePL34ERtJZfJ2I3JPfT2G2xO+IfAuKT5FhI8uqLqe8QaygiJAsBmbxoPFYqxqG+2DV0ec/aNF1OH4C7jnGIsxD0Uif8QrDTEUIMbgjZrFAD0+l1iv5vhzKwSU9I6twy7Udy5ZaDk+NQRp09Q0229v5h4hIvEp54Iw6WIpEsByUGkuCfpVeir3vwqOOczRTtl1KuiJKGk1oaFGqNfK/S+2+OKpSKTySbint37CeLOKP9o4fUWREYkOWYhgAQdJK9kJsXe/fD6PguaiVJ06YMQbTCw3KkdiRtrrHvmPjWWnhCwyK8upTGsYtiwPYCu+/61g4jm81OTBIhy4UKJrKmRiQrUKJCggjz2vzxSFHW63KZIUlxJfUh8SgzGeEOZMbw5dW6YcDxF3VxrQkdgwC66q2WrNkPVG30/6YWPkY0HQRnjtdQ0MwUaWFG/hNHTsb7YtPAeQJZoYpZM4akRHISJVfcAnxayv30474xUVY4qlN45p0tLdf7I3BOIQZWPM5rPEJlmaGNLVm1SRMz2AoJNMQL7WrDbHPkjmrI8Szn4bK5JulEol60rksCnu4wqktSgOwC6gACaGPXtcz5y2Uy3C8mvjzjdIXv4LAO5/M7MPF/ePfDvkD2YpwmR2ilaQSxIr6wLDqSSykDZDZ8J3FDc+Unv0afCpqC5FobgMBhjg0ARRBemFLKU0ilKsCGUgeYN4r+c/opCsLtGNAZCFd6pjqdZGU0wZjqIkJskk7k4ie07i8sYjijDlXV2dYzUj0UUIP7Hj1N8gBuCcVyKMKKAAHoO2BwYz2gsPLKo3ZoMESxSPmpZoejpqNvgWNDpNXq0nUQCW7ml8hWMx4lm41aZY5SiF2Mc2ghaLF6GsUdNldxR7i/LyuXt2WyVjKEJvpDkFmkA8mIKgsN6B9Tifpsb/5/wAjA83G4+NZKOXo/wA+5z4blps3JpyoWQbFpL92l1RJ8zW+kWT8hviZFxqVR08tK8UKMQpCoHkNnXKxZW+J7IUAUKv0Dv2ZZh/fxb9FNLID+VmLF1v6gGvIk774q8cZTXH8JieRD/KxF/TsfoRiS9Ve7YeM6Ojlu+fyGPAFvOo8uos8gOqIBQX8jIlFTZ/Omk/xA/ENSGMe5RzcrZxUdKJzFR7/ABIotn+SgA7+Zoed42AYg9H2dKcoNzte+/XQ+4MGDA9IMZfHzdw7L5uV0yuYeRXdeqaem1ENo1yeEE3uKxqGPzjxfOsuZnB6ZHWk7yKv52273eM51IwX6nY5MVKrFJ0opv4muJ7WchpJZ5EIrwNE4c35AAG/1wp4lzhwfNtc0chb+Poyq+3bxINW2Ms/DSSMHVOp0/iCePbe7KAqK3712+uOyZwbtpAsbkMpG3YE2KrfGarw6nNUxGIjFf47337+hpuV4nwWBklWUyv8SAmaYqR2OiiFYerAEeWGSe1Ph4ZiOoCT4m6Di/mTVnGM5SUq7tp1Bv4CHrc7Gjt98d+vIb925sbeGgNvMg7360MFiKdruSIliK8Hlp0lbT79jTuOe0LhuZoNHPNoNh40KFfWmZlO/mPOt8RcjzhwzJxySwGWTMEUqzh9ZsjwqSNIUdzp3IXzoYzXJjQpR0YgknZda71ttY+e+PPEJS6ghHGhgbK0PkB671sP3xHvEHG+ZB16vHa4enJ28xrxLmN55DJN1GduxZaHyUfwr8qxQuch/rJ9dC3XrWLTO8kg0qjGSR1SOPSRuTsLI3YkdxsPoCcIeeeH9PibwKxkZDHGSQPE+lddADZdZYAegG5xhRw6jV4kHdW156l8HGpJ55qz18i1ZHiwi0lWZZIwPEmolSNu4Hy7efmO+NX5f9qWVfLK2amRJA2ggAnUfJgqgnfzFbEH5YxnLcURFIFBg51KTRG+5qib+W2POXzKdZpK2I7+lGtx3Hf9/niKFNUEnm33T5Mxp1qlOU0oOy+v0La3HstEzRrIWiW9EmlwpT8oNgEMopTtRqwd6xyznMUTpSEuH2JClgoPdqNaqG+nz/XFflzvu6YHURV6SEJ+V+XY98ectOvT0PqUjuBYPe+4/wCn/wDevixbtmX54nnSob1XTle+3ntc0OTP8PmIaDN9CTQutcypCPpULrJ20uQBuGo18JO+EkvHIidP4jK7dyzzKPka6IYn5DFZz2ZV1pbZj2AU3j1FMhUAsVIIuiRuN+/ndb/vgqicst1+eJtUlGcVVnR1vra68TW+R+LcMhiKx5nLvJbPI+kRWTZNWAQoAoCyaHzxXOauZMmZnny8wkEla0CyKdSjTqUlArWoAILD4QRd7UDicyOo0kM2+w3/AMPnW3/tiZFmlIs0PTe9vI9tvp5Ytn/U1c1r4rPQinSdny6W8B0vMEc0bFXSNaNtI66wK3CxKdbyeibAnzrE3Oe02UxrHBqghRQi0upyAAot677flA+pxS+J5lG06SDvuQfmNv8APzxLbOIUbcAbjcrvttQBOxxSonO8VK1uhlCrwKUXTg1m31108BXxzPPJnsq7M7E/CzuxY797JJHli58P53zGXI05htvySsZBsaqibA8tiMZ9x2Y/6nMCunW6jvdoyFidu3iHa+x+WH7JoeYMg6iyuhFXupKkXWw8PxbA0McEaFaWT9TWnn6HfiJTpQU9dOj+Jp83MuW4pl9TSxZfMQGxrYaDYo0bBKHbtupAsEd60vFVUhOpl3PbUswCem5ZQf2P3xTM0Y+pGwC0dNmgNjqG/wDn/DDORNQFGhdkAA6vkbB2+mPRg5ap8jz8ViKU1GVSnq11ttfoi9Ny3GMucyudgMpbS51gQEafDGCbKuu7aq31GxVaUOUzpRFDvG7gadX4jLjUf4jUhA8rP7YqcECtM1AaVHYHse3YeYOr9sTZESwpUW1/lsbDzNUPviycmUxNXD3UeHyW2nL0Nh5RMGSy2qXMwXPIzlhIugkALpU7atIUAmhvewvH3iHCcjnpdceZCytV9CWMl6FC1IYGh51ew9MYflYEMrqQCB2B3GzHy7bAD9Mdsxl0QN4VUCtJUlW1faqrbf64hSbVzuljqSaouF1p9bcmbpwrheSyEtCRfxElJqlkBla9woG1X3pVAO2LJj8/8jSCTOZSRyHkeVSXbdie5N+vneN/GLxbaud+HrRqZoxVlF2PuDBgxJ1BjyyA7EWPnvj1jxNMqKWdgqgWSxAAHqSdgMAfVQAUBQ9Bji/DomOoxoW9Sqk+vesfUz0bCw6EbdmB73Xn8j+hxzTi8JAImjIawpDrRrc1vvXn6YA58R4Bl8xRngikI7F0ViPoSLGIa8lZEG/wsJ+qK3+N4m5XjcMiPIsimONirPYCWACTq7Ebje6x9zHGoUBJkU0oelIZtJIAahvpNjftiLICrjPAchGmuTLRE/CoSNRI7Hsi6aLE+n1JoAnEbhfIWWJ6s+Vg1kELH00ZY1O9XXjkNC3P0Wh3ZcHyokb8S7CSRtSoaIWNNVFFB3skbsd2odgAA5wstwK8jyvlYHDxZeJHAoMqAMAdjR7j7Y/PfJmU/pDmUyV4VzMuYPyCOWX/AItAxv8Ams02Y1rE2mFLEkgsFiO6IfQHYv5bgbglcf8A+zhw4PmM5mCN1VEX+dmY/wDIv64kGqZDl3LSa4poIpWgfQpeNSwjI1xgEi6VSE/kOGUvLOVZQrZaAqvwgxJQ+m232x8zZEWZjkLKqyL0m1OFsg6o6BO5syChv4h6Y65XjsEgUpNGQ+or4gCQpIYgHcgEHf5YA55bljKRm0y0Kn1EaA/4Yh5vkTIyGzl0Uk2THcVn56CLwzTi8LXU0ZoFjTqaANEnfYA7E+WJGXzCyKGRlZT2ZSCD9CNjiGk1ZgRwcgZBBQysR+bguf1Yk45Zj2c8Pfc5Zb/ss6/4MMWXBiMsegKtB7MuHobEBJ/tSSn/ABfHCb2T8PY2ImQ/2ZZP8CxH7YtssoUFmIVQLJJoAepPliEnMGXJYCaPwBC3iFAPuhu6OryrEcOHRAQ5b2V8PQkmJmJFW0kn/RgBhfxL2YcPhRpOlIw/LD1G0sxOlUB+LxMQK1Vv6Yub8XhDaDNGHBA0l1DWdgKu7OIZdcxmQAytHl/EdLK3vTqUAgGxoXUaPmw/hw4cOiBgXtzyy5eXJZVQo6WXLNpFLqdzdDyW12HkKxrMfs9yfEMpl5poyszwxM0kbaWYmNbLDdWPzZTjDvbNxPr8YzO9iMrEP5VAP/Fqx+luU6/A5WjYEEQ/RAMWavuCkJ7Jspl5VR2maObZGLKNEm50+FAtONxY7qRvqGPc3sShJ8M7hT5Mga/91lU/dcaFn8ks0bRt2Ydx3B7hh6MDRB8iBiNwviIZQskkZlUlH0upsi/FQNrYBbSdxuPK8U4UOhVxT0aKZP7FcsyBerIGHnpir9AgP/FiC3sUI2XNCvK0k+/+2o40c8WhF3LH4VDnxrsp7Md9l3G/bfHmHjMLyiJJFZymulIbw+Hc12vUtet7YrwYbJeQcIvdFIT2K5YpTzSlh2KCNB8u6sx+7Y4J7FIw1jMH6mIFv111f8vptjQP6Vh/82P49Hxr8f8AB3+L+z3x4yHGY52dYySY/iBBFeN08+/iR/0+eHAp2tYZV0KfkfZFBBmYp45pLjdXKuFIJG+2nSF/Q4vwwYMaRio7EpJBgwYMWJDCvmPItNBpQamV43UEiiUcNRB2YbdiRfqO4aYMAUnhvIsuhdcqxlvFIiRqw1Bp2FG9IHvdxR3XuQTfvL+zkBZBJNqaRHW9Hw6kgS/G7E10RsTuGI2G2O/FeJ55M104oyYSyrr6eoASAANd9oikpa//ADI8JjxniL04SbwtqVDEVtmhzAET+ADQJFhFgkAsPGdjgCxxcpkQuhkTW2YGYtYgseoMrBdGrdfCL8Vnvd4Xp7PfGzGYeLxbRlacosZIUSaAlDYadQv4jWO/L2bzkkiCVm6QEhJMRQvQiChtUaFd2lOyi9I70bjcQ4vnlMihHASXph0i1BgepIJNlc6QvRjsIfGWG3xAC08LyHQiWO9Vat6ruxb/AK4iSStmWKJawKSHcbFyCQY18woOxf7DzIquT5jz8mqgxYaRKnROmL3MLMymreUOzjp2TtVbWXfLuZzUkzdYuIVTwaohGZPeyqGaxatoWM6Rp72QLoAWAwAJoUALp0gDYAVQA+WMv/7PWU0ZLNev4plP8qKAP8calLKFUsxoKCST2AG5OMJ5V9ogyvEcxlMkq5iPOZ5Xjk8SqokPvPCQCa2A3A8JOANf5h5eOaMRVxGYy3i0lmo6bohhXwjZgynzU0MKP+7/AGdRMulzZuIaxTSMgVtXhrXR28VGtOo4uODAFRn9n4IPTlCMTYPTX/6eKDT3G3u9W1HxbUQDh3y9wf8ACw9PXr95I90R/WSNIRuzE0WqySTWGeDABgwYMAQON8M/EwPFajVW7KWGzBhsGU+XcMCO4IIxXv8AQFgQwnUsFAuSHWL0yIbGsE+CShZvw2S1m7hgwBUh7PYwhQOPhdQTGpbxdGmu92AiG/nq8qxybILwmPN52WXWFiPh0lOzu6j4iAWZ9NKFF+W+LljFPbtmuIzRmOPKypkYzqeQFWLkdmIViUjHfxVZ3NUMAY/wjJycQz8aHeTMTjUf7zWx+g3P2x+tQPw0oA2hmb7JIe38sn/P6l8Yh/2eeVTLmpM4w8EClEPrIwo/7qX/ALwxv2ehR43WQWhU6vp9twfOxgDviicK5LzAIJZIeiqJE2hXJCrmEJbSV1HTKKY6SWBJUWQWsXM8ogjlOX8Eyx9H3wLFpHVY1fwDQSGDErrA0t51qnZHmAGSSKcJDIjIK6gZX1glCpIUkmmGkqDanuKOAEUHs3plLT6lVAgHT8tMKmxr0n+qH5QfFuTQw24TysYMwZeopWpgqiMKw6solNuG8QUggbDY/q/wYApWY9nRdI1M61HG0QqIrcbKFJbRIpeTYeInT38G5w+4Hy8Ms8jBy3UAFEVVSSv3vf8ArK/l+eG+DABgwYMAGDBgwAYMGDABgwYMAGDBgwBDzWfigZQ5CdQtvVDwoXYk9hSqdz6Y6RcRiYArIjBqqmU3d1W+9036H0xX+eYoisXVdkA6pUqgcFhC7aSCaNgMdJ+KiNrxV87kIJZGUvN+IDE1EkYJkabSHUdQ9Pp6pU8ZG0rNZ74A0r8Ym3jXfTXiG+rZa9dW9euKdx3gPDPxMedLxQz5d0kZ4ytsCQvjUfEG1Aa6sWDdYXcyZvKZhFkDzwxwxsutI10iRI+tEm7X1YtLMABptqJvbHXNctKskYBmBdGZIhErGJB0Bb1IFKoVQUvibUdzVgC7ni8I1XNGNDBWt1Glj2U77MfTEzGX5BMvG8clTvTrLCnSBZ49OYlD20pBWi5vwm0Hhtt7PF7QItRV0dfeMqkaTaL0x1fiBAJdfCAW7mtjgC04MVmLnhHeJI4ZSZJFS2CqNJ6vvB4ja3E4rY9jVVdmwAYV5rmKGLMLl3Ol3UMt9jbFQt+RsVv6gdzhpiu8aGWGYuV5A+iMtpUlVRJuorMQpCgupFk9gaqicAe5+d8qkWsyCxGJCgILaSqsdwdJpWDGj2N9sS5+Y4hCsqEyh3EaBPiZy2nTvQBBBvVVUb7YoMWTy6sE6sq5VF1aNEhm/qYh1WXpeAaQGLWVNmlBvD2TieTkTpO8sTnMvIpK+NJBO6K/wldDOrKAwNiwfPADluZjYQZaYzUzGL3YIVSAW1FwhBJAWjvv2o0zyWbTMRJIu6SKCLHkR2IPY+RB+eKflc1DJND0Z80002oGYqAdDoJltXjoRkL4aUaTq/tWy4ZwNoc2NEbpBFGEV+oG6ngUeIF7Ciu2nd2ZiR+YB3wnhEWViEUEaxxqSQq9rJJP7k4lkY+4MAJU5Qy4BGliCulQ0jkRrqDAR23u6ZUI01RVa+EVGz3KoIVYwpDPqnaVmMrigAushiBQANVsABWLHgwAYMGDABgwYMAGDBgwAYMGDABgwYMAGDBgwAYMGDAEfO5COYKJFDBXV1vyZGDK31BAOFc/JuWY2FKnVqJV3B+PqEDxeAF/F4a3w8wYATnlHK0R0VoroK22kjQY7q6LaCV1fFRq8S89weKZkaRNRS6NkbEglTRGpSQpKmwaG22JuDACrL8rZZDaxCx2ssaGlk0iz4UCs4CDwjUaAx5PKeWsHpkENq2dwCaUUQGoqdCWp2JUEi8N8GAFi8t5cFCIwChUqQWBGlmYefq7/XUQdsM8GDABhbxDgEU763DXp0NpZlDqCSEYA+JQSTXzPkSMMsGAEsHKOXUNs7FkZCzyOzFSoXTd9goAHpv5k38PJ2X166a9RY+NqNu0lHf4Q7OwH9ojsaw7wYAUwcrwI0borBoggUh27JG0ag77jSx79++G2DBgAwYMGADBgwYAMGDBgAwYMGADBgwYAMGDBgAxk+Vnza5TPZt3kZUOaEZOanJtZ2RR0gAqAKNmVr2HrtrGPlYAzTO+0bNJNNGqxalOdCwmOTqr0IWeJidVMJCAaAFg7E7nHaD2hT5mZIssYNLywRiQq7qNeWkmk7OLKsmnvt2OLjByvl0nOYVD1SWay8jKGYUzKpYohYbEqAThoFwBSOR+dMxnMzNHMkaqisdK7PGRK0YRhrYnUo1Wyoe9AijirnjJkOe/D8TdUUImueVydX4lNcqhBcEQQ9IEAA3ZoDVjXggBJrc98fdOAKvyDxpZcskbOTKOofFI0pdBM8YmVm8TRsRYvyr64qea4zIgzJizDSSmLOFWSaQuhVWcCXLOPclCNCuhAvTtTY1QLioZPnRtGuXLEEbzmNlIRGmeKM70X+BiQOw9brAC3P8APc8ayNG0MhXrqIwjawscTOmYJD7xyFVPaqkWmJG8rN805rLmYytCyxvLHawuDa5YTq9dQ2LOgqO4F2PJtxbm2PL5lYOmzMRHrKj4VdyiUK8VEMSNqHazthdLz3IyoUypBkaEprdCGjfMJAx2Phbxigf4gfIjACo88T6tbSIqxfiVrQrCQrDDImySsCVLtsrnZTdbkOMhzdK2SzcxVWfLuVBFaSuiN9Z0O4pQ5vSx2XyPbxlfaIkg93l5GBKCKqAYPII1NkUnxK1H8pPoRhlzFzauS0Bo9VrqIDKCFDKuy92O/wAht3wAhzXPEyM6dbLEIJikxVtExjjgcIoEh3uRkNFvh2F2ByzPtAzStP7qNemJaR6LLoQFSQJOo1ki7RRTLRP5m3MnH0ymaUtGGCwgR1s2uSZVq7oL4QxNEjTt6HyfaDHqgHRb3xRWtlDrqnMA8PxFNe+ogKQbBJ2wB04lxXMLkuI26ibLCQJIiEA+4jmDaSxojWR3/LePPCuaZZM0sZaJlaSZOmgbqIsYJSZjqI0SAAjYCpUomjfThvM0i5D8TmFGtnYBNSIqguVVdRNEADvux8h2GOeU58VwjJl30ERdRrQaNcz5cbXbAOjHb8u/ywAn47zrN1Z4Y2XSOuoKDRIjR6d/6wub8QsooNgrY3MiDmudGZNaWspCJIGMk2vOTRUh1DaNVXYBu29CsN+B8xvmZ7EOiKTLLPHq063DMQrGj4bWvCe1/UCPl/aHDIf6pwwVW8RQd4nkkAJarj06W3ABYC8AcOA84ZmeeOJo0XVsx0tsYQUzX5vKYxovyYnesfeKc5SRPmbeFOkzIkJR2lIEassppxSEk7mloDxA48P7SQCrdGo1MpmIYNSpl+uCnbXd19sS8jzuJnjRcs/UkcobKhQoUOW1EDUACRpH5gR8yAlzPN2amy+ZCPGnShzjF1W3PSjhKUUkZVb3p8Ssw8IrzqW3OcwYp1ssIwWrNaW6TERK/SA11r1E/m7LVarp5nOakhkaIxnWh2UFB7votJ1LJAVLRo9yAGq6BvC7K89iUFY8szuGYFFdNPhjWXUGNA/EB/e+W+APnBuaczLNF1FRY5Jel09DB1P4RcxqLFu4a006R+orCzmnmmUSOBIq9JsyPw661lKpk5HV2KsDoZqIIArwUbGG0ntFjEZmEMhgptElrbOsBzBXTdjwBhqP5h6b4l8X5ifLplpXhVRIz9cFgzJGkMspII2YjTdfUdzeAE8vO0ymU6oRp/Ee6KuXj6ThYy9MSwm2A2B94mnVW/KLnOZnUnpwl1jEhfWVy5Ms6sjgsFLroWPVS2zg/DQw9h5lZo8wWgMM0UAmCuVa0ZZChJU9wyOCvlW13eF+V9oaElZIWOlDrddOnWsPUcGyAqbMupmqxRoEHACrg3O+Z1wRnQ6sY/ExFyiSZ1Z01SB9KgCgqP8ACdRA3w745xeVcxOA5jWJcqNWxCrLKwlmogqaChbIIWmJ2vHmL2gxEMzwsCnUUEFWDOsSSrGp2tpFY1sASjD0vvwnmeHMZwqIXVwJIxJvR6b0ytW1ag2km7pu17gRG4wOosZzzDL+8/1g9JbdelUXUKdNqDO1geKiN9DX5k5qc5SIsXGZUxtXTeMSDqxowoivEki+HyLjzXa6GIVVCttq227YUDllTmWneR5LKlUbTpXTWkAgA6QbbSTWo2bIBADnBgwYAMGDBgAwYMGADBgwYAMJzylldQboiwSe7UfH1KI1UwD+IKQQDuAMOMGAIGd4FDNIskiW66aNsL0tqUNRAcK3iAawDvjm/LWXKhekKUBVosKAkEoog2KdVaxvYGGeDACqDlfLIbWIfEGAtiFIfqDSCaQB/FSgC/LHTiPL0GYbVLGGOnQd2FreoK1EBgG3AN0dxhjgwBBz3BIZiTIgZiAuqyGADBxRBBUhgGsUbGI3+ieWtT0t00V4n30OZELeLxsrlmDNZBYm9zhvgwBAl4FC0SxFKRW1KFLKVaydSspDKbJ3B8zjnl+W8vGulIlC+Hbf8kjTL5+UjM31OGeDAC3h3LsGXdnijCMw0kgsfDqLBQCaVQSTQobnHg8r5XcdBKYTA7dxMwaX/fIF/TDXBgBQOVMtdmIMdWolmdmJ0GPxEsS1oStGwR37DHXJcuwRFWSPxKSQxZmbdQndiTWkBaugAKwywYAg5zgcEzM8kSOzRNCxYWTGxtk/uk1hXmeRcs7qSGoFy4LuTIWQR2zFtZpBp77g0bxYsGAFMnKmVZmYwqSylSN9NFBGfDekHpgJqAvTtdYmZzhccwQSIGEbBlu9iAV8j2IJBHYgkGwcSsGAFuQ5dy8CPHHGArjSwJZrWtIW2JOkCwF7CzVXji3KWVJYmEeJSpFtpNp0ydN6dRSl1Vqra8OMGAFa8s5cCjEG94kpLlnJkSgshLEkuAALJ8sff9G8vqdunRfVdM4HiIZyBqpSxAJKgE+d4Z4MAGDBgwAYMGDAH//Z"/>
          <p:cNvSpPr>
            <a:spLocks noChangeAspect="1" noChangeArrowheads="1"/>
          </p:cNvSpPr>
          <p:nvPr/>
        </p:nvSpPr>
        <p:spPr bwMode="auto">
          <a:xfrm>
            <a:off x="155575" y="-914400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2" name="Picture 6" descr="http://www.pcsd.k12.ny.us/bwoods/Regents%20Biology/Chapter%2019%20Plant%20Function/Chapte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86000"/>
            <a:ext cx="33337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953000"/>
            <a:ext cx="3676650" cy="1451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267200" y="2971800"/>
            <a:ext cx="4424031" cy="514350"/>
          </a:xfrm>
          <a:prstGeom prst="wedgeRoundRectCallout">
            <a:avLst>
              <a:gd name="adj1" fmla="val -28051"/>
              <a:gd name="adj2" fmla="val 559221"/>
              <a:gd name="adj3" fmla="val 16667"/>
            </a:avLst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What does ‘turgid’ mean?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52600"/>
            <a:ext cx="5710238" cy="264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6255920" y="5031111"/>
            <a:ext cx="2550623" cy="1295400"/>
          </a:xfrm>
          <a:prstGeom prst="wedgeRoundRectCallout">
            <a:avLst>
              <a:gd name="adj1" fmla="val -21022"/>
              <a:gd name="adj2" fmla="val -50235"/>
              <a:gd name="adj3" fmla="val 16667"/>
            </a:avLst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Define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turgor pressure</a:t>
            </a:r>
            <a:endParaRPr lang="en-US" sz="2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51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4"/>
      <p:bldP spid="12" grpId="0" animBg="1"/>
      <p:bldP spid="1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allpapersus.com/wp-content/uploads/2012/11/Leaves-Dew-Black-White-Photography-Pla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" y="0"/>
            <a:ext cx="915596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Water &amp; Wilting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739" y="1295400"/>
            <a:ext cx="85432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What are some factors that affect transpiration?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Humidity</a:t>
            </a:r>
          </a:p>
          <a:p>
            <a:pPr marL="457200" indent="-4572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Sunlight intensity</a:t>
            </a:r>
          </a:p>
          <a:p>
            <a:pPr marL="457200" indent="-4572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Temperature</a:t>
            </a:r>
          </a:p>
          <a:p>
            <a:pPr marL="457200" indent="-4572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Wind speed</a:t>
            </a:r>
          </a:p>
          <a:p>
            <a:pPr marL="457200" indent="-4572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Soil-water availability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491369" y="5181600"/>
            <a:ext cx="4424031" cy="1028700"/>
          </a:xfrm>
          <a:prstGeom prst="wedgeRoundRectCallout">
            <a:avLst>
              <a:gd name="adj1" fmla="val -56773"/>
              <a:gd name="adj2" fmla="val -1322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Let’s explain how these affect transpiration…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497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Water &amp; Wilting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1120676"/>
            <a:ext cx="4648200" cy="83099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 wilting…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We’ll go with this definition: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7400" y="2362200"/>
            <a:ext cx="5029200" cy="2246769"/>
          </a:xfrm>
          <a:prstGeom prst="rect">
            <a:avLst/>
          </a:prstGeom>
          <a:solidFill>
            <a:schemeClr val="tx1">
              <a:lumMod val="95000"/>
              <a:lumOff val="5000"/>
              <a:alpha val="71000"/>
            </a:schemeClr>
          </a:solidFill>
          <a:effectLst>
            <a:reflection blurRad="6350" stA="50000" endA="300" endPos="55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the rate of transpiration in the leaves is greater than the rate of absorption in the roots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  <a:p>
            <a:pPr algn="ctr"/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486400"/>
            <a:ext cx="8305800" cy="83099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2 types of wilting…(stages, if you will)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TEMPORARY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&amp;  		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PERMANENT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657600" y="1021824"/>
            <a:ext cx="5219205" cy="1111776"/>
          </a:xfrm>
          <a:prstGeom prst="wedgeRoundRectCallout">
            <a:avLst>
              <a:gd name="adj1" fmla="val 7421"/>
              <a:gd name="adj2" fmla="val 113622"/>
              <a:gd name="adj3" fmla="val 16667"/>
            </a:avLst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Here’s the formula: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Wilting =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400" baseline="-2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transpiration</a:t>
            </a:r>
            <a:r>
              <a:rPr lang="en-US" sz="32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R </a:t>
            </a:r>
            <a:r>
              <a:rPr lang="en-US" sz="24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absorption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allpapersus.com/wp-content/uploads/2012/11/Leaves-Dew-Black-White-Photography-Pla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" y="0"/>
            <a:ext cx="91559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Water &amp; Wilting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6146" name="Picture 2" descr="http://www.simpleorganizedliving.com/wp-content/uploads/2010/11/Wilted-Bas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1629"/>
            <a:ext cx="58293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andreaunplugged.files.wordpress.com/2012/08/wpid-2012-08-18_09-48-37_812.jpg?w=5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58"/>
          <a:stretch/>
        </p:blipFill>
        <p:spPr bwMode="auto">
          <a:xfrm>
            <a:off x="6096000" y="3992966"/>
            <a:ext cx="2945219" cy="26765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tock Photography: Fresh basil plant. Image: 1311929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3"/>
          <a:stretch/>
        </p:blipFill>
        <p:spPr bwMode="auto">
          <a:xfrm>
            <a:off x="253409" y="2514600"/>
            <a:ext cx="3143250" cy="396594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9739" y="1295400"/>
            <a:ext cx="1761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basil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1850" y="534719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Unhealthy basil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(temp. wilt)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3418" y="2490487"/>
            <a:ext cx="152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Dead basil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(perm. wilt)</a:t>
            </a: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Down Arrow 1"/>
          <p:cNvSpPr/>
          <p:nvPr/>
        </p:nvSpPr>
        <p:spPr>
          <a:xfrm rot="10800000">
            <a:off x="4876550" y="4953000"/>
            <a:ext cx="242315" cy="489205"/>
          </a:xfrm>
          <a:prstGeom prst="downArrow">
            <a:avLst>
              <a:gd name="adj1" fmla="val 50000"/>
              <a:gd name="adj2" fmla="val 368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800000" flipV="1">
            <a:off x="8533207" y="3752371"/>
            <a:ext cx="274878" cy="421704"/>
          </a:xfrm>
          <a:prstGeom prst="downArrow">
            <a:avLst>
              <a:gd name="adj1" fmla="val 50000"/>
              <a:gd name="adj2" fmla="val 368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ular Callout 11"/>
          <p:cNvSpPr/>
          <p:nvPr/>
        </p:nvSpPr>
        <p:spPr>
          <a:xfrm>
            <a:off x="664156" y="1066800"/>
            <a:ext cx="4424031" cy="1447800"/>
          </a:xfrm>
          <a:prstGeom prst="wedgeRoundRectCallout">
            <a:avLst>
              <a:gd name="adj1" fmla="val 17582"/>
              <a:gd name="adj2" fmla="val 275330"/>
              <a:gd name="adj3" fmla="val 16667"/>
            </a:avLst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Blackadder ITC" pitchFamily="82" charset="0"/>
              </a:rPr>
              <a:t>Plant will most likely recover if attended in time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Blackadder ITC" pitchFamily="82" charset="0"/>
              </a:rPr>
              <a:t>(removed from elements/watered)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562600" y="308819"/>
            <a:ext cx="3245485" cy="986581"/>
          </a:xfrm>
          <a:prstGeom prst="wedgeRoundRectCallout">
            <a:avLst>
              <a:gd name="adj1" fmla="val 41472"/>
              <a:gd name="adj2" fmla="val 106362"/>
              <a:gd name="adj3" fmla="val 16667"/>
            </a:avLst>
          </a:prstGeom>
          <a:solidFill>
            <a:schemeClr val="tx1">
              <a:lumMod val="95000"/>
              <a:lumOff val="5000"/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Blackadder ITC" pitchFamily="82" charset="0"/>
              </a:rPr>
              <a:t>Plant will die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" grpId="0" animBg="1"/>
      <p:bldP spid="10" grpId="0" animBg="1"/>
      <p:bldP spid="12" grpId="0" animBg="1"/>
      <p:bldP spid="1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Specialized leaves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300369" y="1371600"/>
            <a:ext cx="8615031" cy="1028700"/>
          </a:xfrm>
          <a:prstGeom prst="wedgeRoundRectCallout">
            <a:avLst>
              <a:gd name="adj1" fmla="val 3297"/>
              <a:gd name="adj2" fmla="val -1034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Also known as “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modified leaves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”, these leaves function for purposes beyond photosynthesis…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500" y="2514600"/>
            <a:ext cx="85432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Five types</a:t>
            </a:r>
            <a:endParaRPr lang="en-US" sz="2800" dirty="0">
              <a:solidFill>
                <a:schemeClr val="bg1"/>
              </a:solidFill>
            </a:endParaRPr>
          </a:p>
          <a:p>
            <a:pPr marL="971550" lvl="1" indent="-51435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Water storage</a:t>
            </a:r>
          </a:p>
          <a:p>
            <a:pPr marL="971550" lvl="1" indent="-51435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tendrils</a:t>
            </a:r>
          </a:p>
          <a:p>
            <a:pPr marL="914400" lvl="1" indent="-4572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bracts</a:t>
            </a:r>
          </a:p>
          <a:p>
            <a:pPr marL="914400" lvl="1" indent="-4572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Thorns/spines</a:t>
            </a:r>
          </a:p>
          <a:p>
            <a:pPr marL="914400" lvl="1" indent="-4572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Carnivorous plants</a:t>
            </a:r>
          </a:p>
        </p:txBody>
      </p:sp>
      <p:pic>
        <p:nvPicPr>
          <p:cNvPr id="10242" name="Picture 2" descr="http://www.uic.edu/classes/bios/bios100/lectures/36_12_modified_leaves-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7"/>
          <a:stretch/>
        </p:blipFill>
        <p:spPr bwMode="auto">
          <a:xfrm>
            <a:off x="4114800" y="2590800"/>
            <a:ext cx="3864387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2.mcdaniel.edu/Biology/botf99/stems%26leaves/barr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79119"/>
            <a:ext cx="1725407" cy="169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7409" y="4450090"/>
            <a:ext cx="173078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Calibri" pitchFamily="34" charset="0"/>
              </a:rPr>
              <a:t>Cacti have spines to keep predators at bay</a:t>
            </a:r>
            <a:endParaRPr lang="en-US" sz="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67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Specialized leaves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708" y="914400"/>
            <a:ext cx="8543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Five types</a:t>
            </a:r>
            <a:endParaRPr lang="en-US" sz="2800" dirty="0">
              <a:solidFill>
                <a:schemeClr val="bg1"/>
              </a:solidFill>
            </a:endParaRPr>
          </a:p>
          <a:p>
            <a:pPr marL="971550" lvl="1" indent="-51435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Water storage</a:t>
            </a:r>
          </a:p>
        </p:txBody>
      </p:sp>
      <p:pic>
        <p:nvPicPr>
          <p:cNvPr id="12292" name="Picture 4" descr="http://classconnection.s3.amazonaws.com/951/flashcards/754951/jpg/succulent1318899629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2667000"/>
            <a:ext cx="58293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ncrypted-tbn1.gstatic.com/images?q=tbn:ANd9GcS1XbM0ND-l85NlbCWZSvAG1h_VCihZb_YS3zvOX9wmvXsjCjX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789476" cy="283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upload.wikimedia.org/wikipedia/commons/thumb/c/c2/Split_Aloe.jpg/240px-Split_Alo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21327"/>
            <a:ext cx="3200400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4.bp.blogspot.com/-GTPut8-AIys/Tw9YAy0B1OI/AAAAAAAAA8E/9AGyWLvfV8o/s1600/dead+jade+plant+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69" y="1066799"/>
            <a:ext cx="529590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225677" y="5671210"/>
            <a:ext cx="4424031" cy="1028700"/>
          </a:xfrm>
          <a:prstGeom prst="wedgeRoundRectCallout">
            <a:avLst>
              <a:gd name="adj1" fmla="val 1207"/>
              <a:gd name="adj2" fmla="val -1057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f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unction(s)?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Specialized leaves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500" y="914400"/>
            <a:ext cx="8543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Five types</a:t>
            </a:r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2.  tendrils</a:t>
            </a:r>
          </a:p>
        </p:txBody>
      </p:sp>
      <p:pic>
        <p:nvPicPr>
          <p:cNvPr id="5" name="Picture 2" descr="http://www4.uwsp.edu/biology/courses/botlab/images/Lab08Leaves/08IIA-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14400"/>
            <a:ext cx="50673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asknature.org/images/uploads/strategy/bc829dddbf6b0dea199b5e47bcd0109d/488aebcdb25f5cea473161d1b3eaa8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5829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encrypted-tbn1.gstatic.com/images?q=tbn:ANd9GcQ91fRE4W7gvUPxa-q5Rhb2YXsAIQRHUCX9Bn37Kg18Q4u2xKf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9621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encrypted-tbn3.gstatic.com/images?q=tbn:ANd9GcQAJIpf4rWdpYrZgo_RcS-gjNuoWwiFj8SXKuZaFQahEmMLj61Mx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95800"/>
            <a:ext cx="304294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paw.princeton.edu/issues/2008/06/11/pages/2400/LIVE.Land_espali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6" y="797459"/>
            <a:ext cx="3986213" cy="598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4513141" y="1354157"/>
            <a:ext cx="4244808" cy="1028700"/>
          </a:xfrm>
          <a:prstGeom prst="wedgeRoundRectCallout">
            <a:avLst>
              <a:gd name="adj1" fmla="val -90863"/>
              <a:gd name="adj2" fmla="val -237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f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unction(s)?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18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Specialized leaves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500" y="914400"/>
            <a:ext cx="8543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Five types</a:t>
            </a:r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3.  bracts</a:t>
            </a:r>
          </a:p>
        </p:txBody>
      </p:sp>
      <p:pic>
        <p:nvPicPr>
          <p:cNvPr id="15362" name="Picture 2" descr="http://goodmorninggloucester.files.wordpress.com/2012/04/dsf18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254" y="2819400"/>
            <a:ext cx="58293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mlewallpapers.com/image/16x10-Widescreen-7/view/White-and-Red-Poinsettias-II-8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04" y="2133600"/>
            <a:ext cx="58293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4473556" y="877103"/>
            <a:ext cx="4424031" cy="1028700"/>
          </a:xfrm>
          <a:prstGeom prst="wedgeRoundRectCallout">
            <a:avLst>
              <a:gd name="adj1" fmla="val -98111"/>
              <a:gd name="adj2" fmla="val 235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f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unction(s)?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086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Specialized leaves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500" y="914400"/>
            <a:ext cx="8543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Five types</a:t>
            </a:r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4.  Thorns/spines</a:t>
            </a:r>
          </a:p>
        </p:txBody>
      </p:sp>
      <p:pic>
        <p:nvPicPr>
          <p:cNvPr id="16386" name="Picture 2" descr="http://www.harunyahya.com/image/Photosynthesis_TheGreenMiracle/Ilex_aquifol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06" y="4222668"/>
            <a:ext cx="3546462" cy="233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t2.gstatic.com/images?q=tbn:ANd9GcTcO5_guS-LNSUS4jRBLXsqspay2B-i6OhQ1A4gHOly5TFiBR9ZkRIAssg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60" y="1868507"/>
            <a:ext cx="2476006" cy="24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encrypted-tbn3.gstatic.com/images?q=tbn:ANd9GcRY-t49UCQVk3M75-7_6X2gm_W3nwoauLoxtevrVVYWZYzgCFjK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00" y="1219200"/>
            <a:ext cx="3484500" cy="229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img.ehowcdn.com/article-new/ehow/images/a06/v0/rq/thorny-flowering-plants-massachusetts-1.1-800x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189" y="1676400"/>
            <a:ext cx="2160780" cy="302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upload.wikimedia.org/wikipedia/commons/thumb/3/32/HoneyLocustThorn.JPG/220px-HoneyLocustThor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70809"/>
            <a:ext cx="2383786" cy="31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195401" y="106630"/>
            <a:ext cx="4424031" cy="514350"/>
          </a:xfrm>
          <a:prstGeom prst="wedgeRoundRectCallout">
            <a:avLst>
              <a:gd name="adj1" fmla="val -15167"/>
              <a:gd name="adj2" fmla="val 2013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f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unction(s)?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dendro.cnre.vt.edu/dendrology/images/Gleditsia%20triacanthos/twig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012" y="2943224"/>
            <a:ext cx="2400300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://t0.gstatic.com/images?q=tbn:ANd9GcSSgRpl9MqIfHwHreOSsAEuIwWCC7u631C0159Xo2rNt2kJ0RFa2KW2Qyj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58192"/>
            <a:ext cx="3283427" cy="218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58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Specialized leaves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4476525" y="914400"/>
            <a:ext cx="4424031" cy="685800"/>
          </a:xfrm>
          <a:prstGeom prst="wedgeRoundRectCallout">
            <a:avLst>
              <a:gd name="adj1" fmla="val -59726"/>
              <a:gd name="adj2" fmla="val 460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f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unction(s)?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257" y="780246"/>
            <a:ext cx="8543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Five types</a:t>
            </a:r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5.  Carnivorous plants</a:t>
            </a:r>
          </a:p>
        </p:txBody>
      </p:sp>
      <p:pic>
        <p:nvPicPr>
          <p:cNvPr id="11276" name="Picture 12" descr="https://encrypted-tbn0.gstatic.com/images?q=tbn:ANd9GcSEVJhRBXUh89e5HLDYnLff3NcoAwY81afNG5E3mQGBtbi_LOtn2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4132818" cy="309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encrypted-tbn2.gstatic.com/images?q=tbn:ANd9GcSS5r7mKbWt_xlbzR7GV788NMrOr2dQMmeVlXYopW_z-K22symaL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99" y="1734353"/>
            <a:ext cx="4053061" cy="242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s://encrypted-tbn3.gstatic.com/images?q=tbn:ANd9GcRQ5nRnYwkf1il5KuWgC45r-rzY4tZoT9aAzspJnXrNNyB2Rr3b5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660" y="365760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://lh4.ggpht.com/_hVOW2U7K4-M/TJwm4D7bgDI/AAAAAAABXBQ/FYE4DF7gnh0/s800/4e5t3e4twe4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54582"/>
            <a:ext cx="3086325" cy="22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http://upload.wikimedia.org/wikipedia/commons/thumb/e/ea/H_chimantensis2.jpg/220px-H_chimantensis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415" y="3609976"/>
            <a:ext cx="2095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http://t3.gstatic.com/images?q=tbn:ANd9GcRpJWGOq74GUngS6ASSLl0uXwbSLTBTrwzdnEQ-QWNQq6JobcXTJirZGkR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46793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http://4.bp.blogspot.com/-YRn4vNx6IjU/Ttlx9TllRaI/AAAAAAAAITY/FZ9kor5Uj7o/s1600/3+Sarracenia+minor%252C+Okefenokee+Swamp%252C+Georgia%252C+November+22+%2528150%25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028106"/>
            <a:ext cx="2162175" cy="183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93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petioles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648200" y="990600"/>
            <a:ext cx="4343400" cy="1371600"/>
          </a:xfrm>
          <a:prstGeom prst="wedgeRoundRectCallout">
            <a:avLst>
              <a:gd name="adj1" fmla="val -31448"/>
              <a:gd name="adj2" fmla="val -632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 regards to petioles… some have them…some don’t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63246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hlinkClick r:id="rId2"/>
              </a:rPr>
              <a:t>Quaking Aspens</a:t>
            </a:r>
            <a:endParaRPr lang="en-US" sz="20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67000"/>
            <a:ext cx="4359215" cy="349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944" y="1143000"/>
            <a:ext cx="418774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5029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Sessile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5791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Non-sessile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33600" y="1219200"/>
            <a:ext cx="10668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43600" y="3276600"/>
            <a:ext cx="1066800" cy="15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 animBg="1"/>
      <p:bldP spid="11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Specialized leaves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697" y="933203"/>
            <a:ext cx="8543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Five types</a:t>
            </a:r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5.  Carnivorous plants</a:t>
            </a:r>
          </a:p>
        </p:txBody>
      </p:sp>
      <p:pic>
        <p:nvPicPr>
          <p:cNvPr id="11272" name="Picture 8" descr="http://waynesword.palomar.edu/images/trighr1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66528"/>
            <a:ext cx="4057650" cy="286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t1.gstatic.com/images?q=tbn:ANd9GcSARD5rrnqIG_OHAvCTHQl34CHJ6VAafSuG9sKqUFmF8P4LWoGhFCCYExp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81" y="3684834"/>
            <a:ext cx="3914775" cy="29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12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4.media.tumblr.com/tumblr_mbslc1ONID1r0tjdy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eaves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93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eaves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3563" y="923925"/>
            <a:ext cx="547687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356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Dicot leaf: cross section test review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8107"/>
            <a:ext cx="9146520" cy="614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1000" y="17526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1. </a:t>
            </a:r>
            <a:r>
              <a:rPr lang="en-US" sz="1600" dirty="0" smtClean="0"/>
              <a:t>(above #2)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2057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2.</a:t>
            </a:r>
            <a:r>
              <a:rPr lang="en-US" sz="2000" dirty="0" smtClean="0"/>
              <a:t> (layer)</a:t>
            </a:r>
            <a:endParaRPr lang="en-US" sz="2000" b="1" dirty="0"/>
          </a:p>
        </p:txBody>
      </p:sp>
      <p:cxnSp>
        <p:nvCxnSpPr>
          <p:cNvPr id="8" name="Straight Connector 7"/>
          <p:cNvCxnSpPr>
            <a:endCxn id="4" idx="2"/>
          </p:cNvCxnSpPr>
          <p:nvPr/>
        </p:nvCxnSpPr>
        <p:spPr>
          <a:xfrm flipH="1" flipV="1">
            <a:off x="1143000" y="2152710"/>
            <a:ext cx="228600" cy="4380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752600" y="2438400"/>
            <a:ext cx="228600" cy="533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3" idx="1"/>
            <a:endCxn id="15" idx="2"/>
          </p:cNvCxnSpPr>
          <p:nvPr/>
        </p:nvCxnSpPr>
        <p:spPr>
          <a:xfrm flipH="1" flipV="1">
            <a:off x="2971800" y="1695510"/>
            <a:ext cx="419103" cy="10476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 rot="16200000">
            <a:off x="3276602" y="2133599"/>
            <a:ext cx="228600" cy="1447799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33600" y="12954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3. </a:t>
            </a:r>
            <a:r>
              <a:rPr lang="en-US" dirty="0" smtClean="0"/>
              <a:t>(whole area)</a:t>
            </a:r>
            <a:endParaRPr lang="en-US" sz="2000" dirty="0"/>
          </a:p>
        </p:txBody>
      </p:sp>
      <p:sp>
        <p:nvSpPr>
          <p:cNvPr id="16" name="Right Brace 15"/>
          <p:cNvSpPr/>
          <p:nvPr/>
        </p:nvSpPr>
        <p:spPr>
          <a:xfrm rot="10860000">
            <a:off x="5271048" y="2364079"/>
            <a:ext cx="227304" cy="1367842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6" idx="1"/>
          </p:cNvCxnSpPr>
          <p:nvPr/>
        </p:nvCxnSpPr>
        <p:spPr>
          <a:xfrm flipH="1" flipV="1">
            <a:off x="4114800" y="2209800"/>
            <a:ext cx="1156265" cy="8362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3" idx="1"/>
          </p:cNvCxnSpPr>
          <p:nvPr/>
        </p:nvCxnSpPr>
        <p:spPr>
          <a:xfrm flipH="1" flipV="1">
            <a:off x="5257800" y="1447800"/>
            <a:ext cx="2907536" cy="14458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/>
          <p:cNvSpPr/>
          <p:nvPr/>
        </p:nvSpPr>
        <p:spPr>
          <a:xfrm rot="10860000">
            <a:off x="8165319" y="2211679"/>
            <a:ext cx="227304" cy="1367842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733800" y="18288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4.  </a:t>
            </a:r>
            <a:r>
              <a:rPr lang="en-US" sz="2000" dirty="0" smtClean="0"/>
              <a:t>(layer)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4876800" y="11430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5. </a:t>
            </a:r>
            <a:r>
              <a:rPr lang="en-US" sz="2000" dirty="0" smtClean="0"/>
              <a:t>(layer)</a:t>
            </a:r>
            <a:endParaRPr lang="en-US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534400" y="40386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6.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924800" y="441960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7.  </a:t>
            </a:r>
          </a:p>
          <a:p>
            <a:r>
              <a:rPr lang="en-US" sz="2000" dirty="0" smtClean="0"/>
              <a:t>(b/w 6’s)</a:t>
            </a:r>
          </a:p>
          <a:p>
            <a:endParaRPr lang="en-US" sz="2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239000" y="49530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8.</a:t>
            </a:r>
            <a:endParaRPr lang="en-US" sz="2000" b="1" dirty="0"/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8153400" y="3733800"/>
            <a:ext cx="3810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7924800" y="3733800"/>
            <a:ext cx="152400" cy="685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7086600" y="3657600"/>
            <a:ext cx="228600" cy="1295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477000" y="53340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9.</a:t>
            </a:r>
            <a:endParaRPr lang="en-US" sz="2000" b="1" dirty="0"/>
          </a:p>
        </p:txBody>
      </p:sp>
      <p:cxnSp>
        <p:nvCxnSpPr>
          <p:cNvPr id="43" name="Straight Connector 42"/>
          <p:cNvCxnSpPr/>
          <p:nvPr/>
        </p:nvCxnSpPr>
        <p:spPr>
          <a:xfrm flipH="1" flipV="1">
            <a:off x="3886200" y="4800600"/>
            <a:ext cx="2590800" cy="685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400800" y="60198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10.</a:t>
            </a:r>
            <a:endParaRPr lang="en-US" sz="2000" b="1" dirty="0"/>
          </a:p>
        </p:txBody>
      </p:sp>
      <p:cxnSp>
        <p:nvCxnSpPr>
          <p:cNvPr id="47" name="Straight Connector 46"/>
          <p:cNvCxnSpPr>
            <a:endCxn id="46" idx="1"/>
          </p:cNvCxnSpPr>
          <p:nvPr/>
        </p:nvCxnSpPr>
        <p:spPr>
          <a:xfrm>
            <a:off x="4114800" y="5257800"/>
            <a:ext cx="2286000" cy="9620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5562600" y="4191000"/>
            <a:ext cx="1752600" cy="76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62000" y="64578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11.</a:t>
            </a:r>
            <a:r>
              <a:rPr lang="en-US" sz="2000" dirty="0" smtClean="0"/>
              <a:t> (layer)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1371600" y="6248400"/>
            <a:ext cx="723900" cy="2856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33400" y="4038600"/>
            <a:ext cx="1981200" cy="18573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152400" y="4343400"/>
            <a:ext cx="457200" cy="1143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-76200" y="54102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13.</a:t>
            </a:r>
            <a:endParaRPr lang="en-US" sz="20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228600" y="58674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12.</a:t>
            </a:r>
            <a:endParaRPr lang="en-US" sz="2000" b="1" dirty="0"/>
          </a:p>
        </p:txBody>
      </p:sp>
      <p:cxnSp>
        <p:nvCxnSpPr>
          <p:cNvPr id="81" name="Straight Connector 80"/>
          <p:cNvCxnSpPr/>
          <p:nvPr/>
        </p:nvCxnSpPr>
        <p:spPr>
          <a:xfrm flipH="1" flipV="1">
            <a:off x="7696200" y="3810000"/>
            <a:ext cx="838200" cy="304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419100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venation patterns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14400" y="1905000"/>
            <a:ext cx="1524000" cy="1600200"/>
          </a:xfrm>
          <a:prstGeom prst="wedgeRoundRectCallout">
            <a:avLst>
              <a:gd name="adj1" fmla="val 64281"/>
              <a:gd name="adj2" fmla="val -706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3 basic types</a:t>
            </a:r>
            <a:endParaRPr lang="en-US" sz="24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4800600" y="838200"/>
            <a:ext cx="4191000" cy="990600"/>
          </a:xfrm>
          <a:prstGeom prst="wedgeRoundRectCallout">
            <a:avLst>
              <a:gd name="adj1" fmla="val 5456"/>
              <a:gd name="adj2" fmla="val -626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“patterns created by veins in the leaf”</a:t>
            </a:r>
            <a:endParaRPr lang="en-US" sz="24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4419600" y="4724400"/>
            <a:ext cx="1524000" cy="1600200"/>
          </a:xfrm>
          <a:prstGeom prst="wedgeRoundRectCallout">
            <a:avLst>
              <a:gd name="adj1" fmla="val -76949"/>
              <a:gd name="adj2" fmla="val 11150"/>
              <a:gd name="adj3" fmla="val 1666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Veins run length of leaf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181600" y="2362200"/>
            <a:ext cx="3429000" cy="762000"/>
          </a:xfrm>
          <a:prstGeom prst="wedgeRoundRectCallout">
            <a:avLst>
              <a:gd name="adj1" fmla="val -80437"/>
              <a:gd name="adj2" fmla="val -26916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Branching pattern; “resembling a feather”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400800" y="3352800"/>
            <a:ext cx="2514600" cy="2514600"/>
          </a:xfrm>
          <a:prstGeom prst="wedgeRoundRectCallout">
            <a:avLst>
              <a:gd name="adj1" fmla="val -203149"/>
              <a:gd name="adj2" fmla="val -1875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2+ veins extend outward from a point; finger-like projections from the palm of a hand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complexity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914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Simple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52600"/>
            <a:ext cx="3484284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1676400" y="3581400"/>
            <a:ext cx="1066800" cy="15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ular Callout 11"/>
          <p:cNvSpPr/>
          <p:nvPr/>
        </p:nvSpPr>
        <p:spPr>
          <a:xfrm>
            <a:off x="4648200" y="990600"/>
            <a:ext cx="4191000" cy="990600"/>
          </a:xfrm>
          <a:prstGeom prst="wedgeRoundRectCallout">
            <a:avLst>
              <a:gd name="adj1" fmla="val -121089"/>
              <a:gd name="adj2" fmla="val -215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“one blade per petiole”</a:t>
            </a:r>
            <a:endParaRPr lang="en-US" sz="2400" dirty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0"/>
            <a:ext cx="318515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4343400"/>
            <a:ext cx="215627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286000"/>
            <a:ext cx="2962275" cy="226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419600"/>
            <a:ext cx="296586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09800"/>
            <a:ext cx="57150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complexity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838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Compound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05600" y="2667000"/>
            <a:ext cx="1066800" cy="152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00800" y="5334000"/>
            <a:ext cx="7620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4648200" y="990600"/>
            <a:ext cx="4191000" cy="990600"/>
          </a:xfrm>
          <a:prstGeom prst="wedgeRoundRectCallout">
            <a:avLst>
              <a:gd name="adj1" fmla="val -103970"/>
              <a:gd name="adj2" fmla="val -286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“more than one blade per petiole”</a:t>
            </a:r>
            <a:endParaRPr lang="en-US" sz="2400" dirty="0"/>
          </a:p>
        </p:txBody>
      </p:sp>
      <p:sp>
        <p:nvSpPr>
          <p:cNvPr id="14" name="Oval 13"/>
          <p:cNvSpPr/>
          <p:nvPr/>
        </p:nvSpPr>
        <p:spPr>
          <a:xfrm>
            <a:off x="3505200" y="1905000"/>
            <a:ext cx="1066800" cy="152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47800"/>
            <a:ext cx="23907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419600"/>
            <a:ext cx="2618509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simple vs. compound</a:t>
            </a:r>
            <a:b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</a:b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(last look)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75502"/>
            <a:ext cx="6248400" cy="447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simple or compound?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505200" y="4572000"/>
            <a:ext cx="1066800" cy="15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b="5492"/>
          <a:stretch>
            <a:fillRect/>
          </a:stretch>
        </p:blipFill>
        <p:spPr bwMode="auto">
          <a:xfrm rot="5400000">
            <a:off x="1713050" y="-344350"/>
            <a:ext cx="5867400" cy="83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complexity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9144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Digging deeper…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447800"/>
            <a:ext cx="638324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447800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branch basics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1600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Bud 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15240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Bud scales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22860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Leaf scar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05600" y="47244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Bud scale scar 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867400" y="2133600"/>
            <a:ext cx="3048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>
            <a:off x="5638800" y="1981200"/>
            <a:ext cx="231648" cy="6096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4495800" y="1905000"/>
            <a:ext cx="609600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4495800" y="1905000"/>
            <a:ext cx="68580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343400" y="2667000"/>
            <a:ext cx="11430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6553200" y="4419600"/>
            <a:ext cx="457200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81000" y="685800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Bud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: Contain developing leaf, or flower, &amp; stem structures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00" y="2057400"/>
            <a:ext cx="1828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Bud scales: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Cover certain buds; protect internal structures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7200" y="3810000"/>
            <a:ext cx="1828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Leaf scar: </a:t>
            </a:r>
          </a:p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Mark left where petiole attached to branch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" y="5562600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Bud scale scar: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Marks left where previous bud(s) existed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200400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  <p:bldP spid="9" grpId="0"/>
      <p:bldP spid="13" grpId="0" animBg="1"/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branch basics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219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stipules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4729162"/>
            <a:ext cx="2146468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676400"/>
            <a:ext cx="4381499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105214"/>
            <a:ext cx="3276600" cy="240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4800" y="1981200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Small leaf-like structures that cover some leaf buds; protect developing leaves 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32162"/>
            <a:ext cx="4724400" cy="549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772400" cy="914804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eaves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7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leaf arrangement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49530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1 leaf per node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981200"/>
            <a:ext cx="537028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124200" y="11430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2 leaves per node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48768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3+ leaves per node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295400"/>
            <a:ext cx="2819400" cy="307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4582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  <a:solidFill>
            <a:schemeClr val="tx1">
              <a:alpha val="64000"/>
            </a:schemeClr>
          </a:solidFill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leaf arrangement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810000"/>
            <a:ext cx="4572000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Photosynthetic Efficiency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: there is a precise positioning that ensures the leaves provide the needed exposure to sustaining sunlight (maximum/species)</a:t>
            </a:r>
            <a:endParaRPr lang="en-US" sz="3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4478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Chief principle of arrangement?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leaf arrangement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086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6934200" cy="365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524000"/>
            <a:ext cx="5931736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1447800"/>
            <a:ext cx="641081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leaf position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0068" y="1219200"/>
            <a:ext cx="580193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5800" y="5118318"/>
            <a:ext cx="815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Plant shoots (stems) exhibit positive phototropism by growing towards a light source. These radish seedlings are bending towards the lamp because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auxin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hormones released into the far (dark) side of the stem causes elongation on that side.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219200"/>
            <a:ext cx="72122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Phototropism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…is a plant's growth response to light. </a:t>
            </a: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222722">
            <a:off x="2277085" y="2308182"/>
            <a:ext cx="24193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phototropism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4267200"/>
            <a:ext cx="436418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209800"/>
            <a:ext cx="24193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4050" y="923925"/>
            <a:ext cx="24193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1905000" y="914400"/>
            <a:ext cx="24193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un 13"/>
          <p:cNvSpPr/>
          <p:nvPr/>
        </p:nvSpPr>
        <p:spPr>
          <a:xfrm rot="668911">
            <a:off x="4953000" y="838200"/>
            <a:ext cx="914400" cy="914400"/>
          </a:xfrm>
          <a:prstGeom prst="sun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1860000">
            <a:off x="4695254" y="1731668"/>
            <a:ext cx="233531" cy="113518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77000" y="990600"/>
            <a:ext cx="1981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Most leaves turn so that each blade is at a 90</a:t>
            </a:r>
            <a:r>
              <a:rPr lang="en-US" sz="28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o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angle to the incident light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" y="48768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How is this accomplished?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 rot="1943494">
            <a:off x="2291160" y="1678268"/>
            <a:ext cx="24193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222722">
            <a:off x="2277085" y="2308182"/>
            <a:ext cx="24193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phototropism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209800"/>
            <a:ext cx="24193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un 13"/>
          <p:cNvSpPr/>
          <p:nvPr/>
        </p:nvSpPr>
        <p:spPr>
          <a:xfrm rot="668911">
            <a:off x="4953000" y="838200"/>
            <a:ext cx="914400" cy="914400"/>
          </a:xfrm>
          <a:prstGeom prst="sun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1860000">
            <a:off x="4695254" y="1731668"/>
            <a:ext cx="233531" cy="113518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00800" y="856357"/>
            <a:ext cx="2438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The hormone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auxin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enters the cells on the dark side (upper here) causing it to elongate the cells on the left.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This causes the petiole to bend and reorient the blade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15" name="Cross 14"/>
          <p:cNvSpPr/>
          <p:nvPr/>
        </p:nvSpPr>
        <p:spPr>
          <a:xfrm>
            <a:off x="1600200" y="2743200"/>
            <a:ext cx="381000" cy="381000"/>
          </a:xfrm>
          <a:prstGeom prst="plus">
            <a:avLst>
              <a:gd name="adj" fmla="val 43462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4050" y="923925"/>
            <a:ext cx="24193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ross 15"/>
          <p:cNvSpPr/>
          <p:nvPr/>
        </p:nvSpPr>
        <p:spPr>
          <a:xfrm>
            <a:off x="1752600" y="2438400"/>
            <a:ext cx="381000" cy="381000"/>
          </a:xfrm>
          <a:prstGeom prst="plus">
            <a:avLst>
              <a:gd name="adj" fmla="val 43462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267200"/>
            <a:ext cx="436418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phototropism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00"/>
            <a:ext cx="29241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867400" y="1524000"/>
            <a:ext cx="2743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Leaf movements in the 'Prayer plant‘ an ornamental house plant.</a:t>
            </a:r>
            <a:endParaRPr lang="en-US" sz="2800" dirty="0">
              <a:solidFill>
                <a:schemeClr val="bg1"/>
              </a:solidFill>
              <a:latin typeface="Blackadder ITC" pitchFamily="8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8200" y="3581400"/>
            <a:ext cx="4038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This tropism is called </a:t>
            </a: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positive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</a:t>
            </a: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phototropism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because the plant grows toward the stimulus of light.  What would you call the growth response of a plant away from light?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6" name="Sun 5"/>
          <p:cNvSpPr/>
          <p:nvPr/>
        </p:nvSpPr>
        <p:spPr>
          <a:xfrm rot="668911">
            <a:off x="4727973" y="1146573"/>
            <a:ext cx="914400" cy="914400"/>
          </a:xfrm>
          <a:prstGeom prst="sun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2220000">
            <a:off x="4238055" y="2036467"/>
            <a:ext cx="233531" cy="113518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Plants: internal structure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066800"/>
          <a:ext cx="4953000" cy="3581401"/>
        </p:xfrm>
        <a:graphic>
          <a:graphicData uri="http://schemas.openxmlformats.org/drawingml/2006/table">
            <a:tbl>
              <a:tblPr/>
              <a:tblGrid>
                <a:gridCol w="1351677"/>
                <a:gridCol w="3601323"/>
              </a:tblGrid>
              <a:tr h="449413">
                <a:tc>
                  <a:txBody>
                    <a:bodyPr/>
                    <a:lstStyle/>
                    <a:p>
                      <a:r>
                        <a:rPr lang="en-US" b="1" dirty="0"/>
                        <a:t>Tissue type</a:t>
                      </a:r>
                      <a:endParaRPr lang="en-US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Functional roles</a:t>
                      </a:r>
                      <a:endParaRPr lang="en-US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782997">
                <a:tc>
                  <a:txBody>
                    <a:bodyPr/>
                    <a:lstStyle/>
                    <a:p>
                      <a:r>
                        <a:rPr lang="en-US" b="1"/>
                        <a:t>meristematic</a:t>
                      </a:r>
                      <a:endParaRPr lang="en-US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division of new cells for new growth or repair</a:t>
                      </a:r>
                      <a:endParaRPr lang="en-US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99"/>
                    </a:solidFill>
                  </a:tcPr>
                </a:tc>
              </a:tr>
              <a:tr h="782997">
                <a:tc>
                  <a:txBody>
                    <a:bodyPr/>
                    <a:lstStyle/>
                    <a:p>
                      <a:r>
                        <a:rPr lang="en-US" b="1"/>
                        <a:t>ground tissue</a:t>
                      </a:r>
                      <a:endParaRPr lang="en-US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bulk tissue; storage, processing, physical support</a:t>
                      </a:r>
                      <a:endParaRPr lang="en-US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99"/>
                    </a:solidFill>
                  </a:tcPr>
                </a:tc>
              </a:tr>
              <a:tr h="782997">
                <a:tc>
                  <a:txBody>
                    <a:bodyPr/>
                    <a:lstStyle/>
                    <a:p>
                      <a:r>
                        <a:rPr lang="en-US" b="1"/>
                        <a:t>dermal tissue</a:t>
                      </a:r>
                      <a:endParaRPr lang="en-US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protection and sometimes nutrient absorption</a:t>
                      </a:r>
                      <a:endParaRPr lang="en-US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99"/>
                    </a:solidFill>
                  </a:tcPr>
                </a:tc>
              </a:tr>
              <a:tr h="782997">
                <a:tc>
                  <a:txBody>
                    <a:bodyPr/>
                    <a:lstStyle/>
                    <a:p>
                      <a:r>
                        <a:rPr lang="en-US" b="1"/>
                        <a:t>vascular tissue</a:t>
                      </a:r>
                      <a:endParaRPr lang="en-US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movement of fluids/food and physical support</a:t>
                      </a:r>
                      <a:endParaRPr lang="en-US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C99"/>
                    </a:solidFill>
                  </a:tcPr>
                </a:tc>
              </a:tr>
            </a:tbl>
          </a:graphicData>
        </a:graphic>
      </p:graphicFrame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5334000" y="1066800"/>
            <a:ext cx="3581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CC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plant is made up of 4 specific tissue types (3 general)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05199"/>
            <a:ext cx="3886200" cy="323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Brace 7"/>
          <p:cNvSpPr/>
          <p:nvPr/>
        </p:nvSpPr>
        <p:spPr>
          <a:xfrm>
            <a:off x="5257800" y="2438400"/>
            <a:ext cx="384048" cy="1295400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28956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‘Structural’ tissue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Plants: Review quiz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143000"/>
            <a:ext cx="21145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9600" y="1143000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lackadder ITC" pitchFamily="82" charset="0"/>
              </a:rPr>
              <a:t>1. The plant to the right has a ‘whorled’ leaf arrangement.  Define “whorled”</a:t>
            </a:r>
            <a:endParaRPr lang="en-US" sz="4000" dirty="0">
              <a:solidFill>
                <a:schemeClr val="bg1"/>
              </a:solidFill>
              <a:latin typeface="Blackadder ITC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352800"/>
            <a:ext cx="8305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lackadder ITC" pitchFamily="82" charset="0"/>
              </a:rPr>
              <a:t>2. Name the term: “a plant’s growth response to light.”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Blackadder ITC" pitchFamily="82" charset="0"/>
              </a:rPr>
              <a:t>3. Leaf arrangement?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Blackadder ITC" pitchFamily="82" charset="0"/>
              </a:rPr>
              <a:t>4.  Sessile? Y or N.</a:t>
            </a:r>
          </a:p>
          <a:p>
            <a:endParaRPr lang="en-US" sz="4000" dirty="0">
              <a:solidFill>
                <a:schemeClr val="bg1"/>
              </a:solidFill>
              <a:latin typeface="Blackadder ITC" pitchFamily="8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191000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114800"/>
            <a:ext cx="3429000" cy="228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 bldLvl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Plants: Review quiz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1430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lackadder ITC" pitchFamily="82" charset="0"/>
              </a:rPr>
              <a:t>5. Chief principle of leaf arrangement? </a:t>
            </a:r>
            <a:r>
              <a:rPr lang="en-US" sz="3200" dirty="0" smtClean="0">
                <a:solidFill>
                  <a:schemeClr val="bg1"/>
                </a:solidFill>
                <a:latin typeface="Blackadder ITC" pitchFamily="82" charset="0"/>
              </a:rPr>
              <a:t>(2 words)</a:t>
            </a:r>
            <a:endParaRPr lang="en-US" sz="4000" dirty="0">
              <a:solidFill>
                <a:schemeClr val="bg1"/>
              </a:solidFill>
              <a:latin typeface="Blackadder ITC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981200"/>
            <a:ext cx="8305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lackadder ITC" pitchFamily="82" charset="0"/>
              </a:rPr>
              <a:t>6. Venation pattern?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Blackadder ITC" pitchFamily="82" charset="0"/>
              </a:rPr>
              <a:t>7. Bud protects? 					(name 2 structures)</a:t>
            </a:r>
          </a:p>
          <a:p>
            <a:pPr marL="742950" indent="-742950"/>
            <a:r>
              <a:rPr lang="en-US" sz="4000" dirty="0" smtClean="0">
                <a:solidFill>
                  <a:schemeClr val="bg1"/>
                </a:solidFill>
                <a:latin typeface="Blackadder ITC" pitchFamily="82" charset="0"/>
              </a:rPr>
              <a:t>8.  Margin type?</a:t>
            </a:r>
          </a:p>
          <a:p>
            <a:pPr marL="2571750" lvl="4" indent="-742950">
              <a:buAutoNum type="arabicPeriod" startAt="8"/>
            </a:pPr>
            <a:r>
              <a:rPr lang="en-US" sz="4000" dirty="0" smtClean="0">
                <a:solidFill>
                  <a:schemeClr val="bg1"/>
                </a:solidFill>
                <a:latin typeface="Blackadder ITC" pitchFamily="82" charset="0"/>
              </a:rPr>
              <a:t>9.  Venation pattern of #8</a:t>
            </a:r>
          </a:p>
          <a:p>
            <a:pPr marL="2571750" lvl="4" indent="-742950">
              <a:buAutoNum type="arabicPeriod" startAt="8"/>
            </a:pPr>
            <a:r>
              <a:rPr lang="en-US" sz="4000" dirty="0" smtClean="0">
                <a:solidFill>
                  <a:schemeClr val="bg1"/>
                </a:solidFill>
                <a:latin typeface="Blackadder ITC" pitchFamily="82" charset="0"/>
              </a:rPr>
              <a:t>10.  Define ‘node’.</a:t>
            </a:r>
          </a:p>
          <a:p>
            <a:pPr marL="2571750" lvl="4" indent="-742950">
              <a:buAutoNum type="arabicPeriod" startAt="8"/>
            </a:pPr>
            <a:r>
              <a:rPr lang="en-US" sz="4000" dirty="0" smtClean="0">
                <a:solidFill>
                  <a:schemeClr val="bg1"/>
                </a:solidFill>
                <a:latin typeface="Blackadder ITC" pitchFamily="82" charset="0"/>
              </a:rPr>
              <a:t>Bonus: function of a stipule?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905000"/>
            <a:ext cx="3581400" cy="2383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495800"/>
            <a:ext cx="21050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eaves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47750"/>
            <a:ext cx="71437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943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text sections 25.1-25.3</a:t>
            </a:r>
            <a:endParaRPr lang="en-US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Plants: Transport system 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3962400" cy="562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953000" y="1219200"/>
            <a:ext cx="2209800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Blackadder ITC" pitchFamily="82" charset="0"/>
              </a:rPr>
              <a:t>	xylem</a:t>
            </a:r>
          </a:p>
          <a:p>
            <a:pPr lvl="2"/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Blackadder ITC" pitchFamily="82" charset="0"/>
              </a:rPr>
              <a:t>phloem</a:t>
            </a:r>
            <a:endParaRPr lang="en-US" sz="3600" b="1" dirty="0">
              <a:solidFill>
                <a:schemeClr val="bg2">
                  <a:lumMod val="10000"/>
                </a:schemeClr>
              </a:solidFill>
              <a:latin typeface="Blackadder ITC" pitchFamily="8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1600" y="1447800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81600" y="1981200"/>
            <a:ext cx="6096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48200" y="2743200"/>
            <a:ext cx="426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Blackadder ITC" pitchFamily="82" charset="0"/>
              </a:rPr>
              <a:t>Trace the direction of transport and label the following:</a:t>
            </a:r>
          </a:p>
          <a:p>
            <a:endParaRPr lang="en-US" sz="1200" dirty="0" smtClean="0">
              <a:solidFill>
                <a:schemeClr val="bg1"/>
              </a:solidFill>
              <a:latin typeface="Blackadder ITC" pitchFamily="82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	soil	air	roots		stem	leaf	absorption 	transport     photosynthesis 	storage</a:t>
            </a:r>
            <a:r>
              <a:rPr lang="en-US" dirty="0" smtClean="0">
                <a:solidFill>
                  <a:schemeClr val="bg1"/>
                </a:solidFill>
              </a:rPr>
              <a:t>	 </a:t>
            </a:r>
            <a:r>
              <a:rPr lang="en-US" sz="2000" dirty="0" smtClean="0">
                <a:solidFill>
                  <a:schemeClr val="bg1"/>
                </a:solidFill>
              </a:rPr>
              <a:t>transpiration</a:t>
            </a:r>
            <a:r>
              <a:rPr lang="en-US" dirty="0" smtClean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5334000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Blackadder ITC" pitchFamily="82" charset="0"/>
              </a:rPr>
              <a:t>Transpiration</a:t>
            </a:r>
            <a:r>
              <a:rPr lang="en-US" sz="3200" dirty="0" smtClean="0">
                <a:solidFill>
                  <a:schemeClr val="bg1"/>
                </a:solidFill>
                <a:latin typeface="Blackadder ITC" pitchFamily="82" charset="0"/>
              </a:rPr>
              <a:t>: water loss from the leaves </a:t>
            </a:r>
            <a:r>
              <a:rPr lang="en-US" sz="2400" dirty="0" smtClean="0">
                <a:solidFill>
                  <a:schemeClr val="bg1"/>
                </a:solidFill>
                <a:latin typeface="Blackadder ITC" pitchFamily="82" charset="0"/>
              </a:rPr>
              <a:t>(source) </a:t>
            </a:r>
            <a:r>
              <a:rPr lang="en-US" sz="3200" dirty="0" smtClean="0">
                <a:solidFill>
                  <a:schemeClr val="bg1"/>
                </a:solidFill>
                <a:latin typeface="Blackadder ITC" pitchFamily="82" charset="0"/>
              </a:rPr>
              <a:t>to the air </a:t>
            </a:r>
            <a:r>
              <a:rPr lang="en-US" sz="2400" dirty="0" smtClean="0">
                <a:solidFill>
                  <a:schemeClr val="bg1"/>
                </a:solidFill>
                <a:latin typeface="Blackadder ITC" pitchFamily="82" charset="0"/>
              </a:rPr>
              <a:t>(sink)</a:t>
            </a:r>
            <a:endParaRPr lang="en-US" sz="3200" dirty="0">
              <a:solidFill>
                <a:schemeClr val="bg1"/>
              </a:solidFill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r="76040" b="57895"/>
          <a:stretch>
            <a:fillRect/>
          </a:stretch>
        </p:blipFill>
        <p:spPr bwMode="auto">
          <a:xfrm>
            <a:off x="609599" y="1295400"/>
            <a:ext cx="195942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microstructure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6173" y="1905000"/>
            <a:ext cx="642922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705600" y="3352800"/>
            <a:ext cx="2209800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581400" y="5029200"/>
            <a:ext cx="1676400" cy="7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86173" y="5372100"/>
            <a:ext cx="1400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Intercellular space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6934200" y="1905000"/>
            <a:ext cx="8763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80716" y="2275367"/>
            <a:ext cx="185848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22901" y="2732566"/>
            <a:ext cx="1858483" cy="467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34201" y="3581400"/>
            <a:ext cx="12192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80715" y="4724400"/>
            <a:ext cx="185848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14559" y="5116031"/>
            <a:ext cx="2072241" cy="579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20587" y="6018431"/>
            <a:ext cx="125641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80889" y="5420830"/>
            <a:ext cx="796112" cy="522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69028" y="5420829"/>
            <a:ext cx="1280511" cy="597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569028" y="4000500"/>
            <a:ext cx="432455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85930" y="6117264"/>
            <a:ext cx="834657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epidermal layers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173" y="1905000"/>
            <a:ext cx="642922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705600" y="3352800"/>
            <a:ext cx="2209800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9906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Epidermis: Outer skin covered by  cuticle (waxy layer)</a:t>
            </a:r>
            <a:endParaRPr lang="en-US" sz="2800" dirty="0">
              <a:solidFill>
                <a:schemeClr val="bg1"/>
              </a:solidFill>
              <a:latin typeface="Blackadder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828800"/>
            <a:ext cx="182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What main  function does the cuticle serve?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6173" y="5372100"/>
            <a:ext cx="1400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Intercellular space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581400" y="5029200"/>
            <a:ext cx="1676400" cy="7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the cuticle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9906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Relative cuticle thicknesses &amp; climate</a:t>
            </a:r>
            <a:endParaRPr lang="en-US" sz="2800" dirty="0">
              <a:solidFill>
                <a:schemeClr val="bg1"/>
              </a:solidFill>
              <a:latin typeface="Blackadder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676400"/>
            <a:ext cx="8534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Match the climate with the cuticle thickness by position: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        arid	     temperate	 tropical	      tundra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               1                              2                        3                4                   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52400" y="5029200"/>
            <a:ext cx="2286000" cy="1298448"/>
          </a:xfrm>
          <a:prstGeom prst="wedgeRoundRectCallout">
            <a:avLst>
              <a:gd name="adj1" fmla="val 16713"/>
              <a:gd name="adj2" fmla="val -1438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US" dirty="0" smtClean="0"/>
              <a:t>T ‘s are not extreme enough &amp; a thinner defense is adequate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590800" y="5181600"/>
            <a:ext cx="2209800" cy="1298448"/>
          </a:xfrm>
          <a:prstGeom prst="wedgeRoundRectCallout">
            <a:avLst>
              <a:gd name="adj1" fmla="val 26473"/>
              <a:gd name="adj2" fmla="val -1579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US" dirty="0" smtClean="0"/>
              <a:t>High humidity is counteracted by high T’s &amp; intense sunlight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876800" y="5181600"/>
            <a:ext cx="1981200" cy="1298448"/>
          </a:xfrm>
          <a:prstGeom prst="wedgeRoundRectCallout">
            <a:avLst>
              <a:gd name="adj1" fmla="val 27827"/>
              <a:gd name="adj2" fmla="val -1557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US" dirty="0" smtClean="0"/>
              <a:t>Dry air raises demand for protection 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6934200" y="5105400"/>
            <a:ext cx="2133600" cy="1298448"/>
          </a:xfrm>
          <a:prstGeom prst="wedgeRoundRectCallout">
            <a:avLst>
              <a:gd name="adj1" fmla="val -5671"/>
              <a:gd name="adj2" fmla="val -1536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US" dirty="0" smtClean="0"/>
              <a:t>T extremes and dry air  require the heaviest defenses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905000" y="2971800"/>
            <a:ext cx="16002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495800" y="3048000"/>
            <a:ext cx="11430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629400" y="3048000"/>
            <a:ext cx="10668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00200" y="2971800"/>
            <a:ext cx="61722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85800" y="3886200"/>
            <a:ext cx="7848600" cy="9906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78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         Thinner		       moderate                           Thicker 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stomata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173" y="1905000"/>
            <a:ext cx="642922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705600" y="3352800"/>
            <a:ext cx="2209800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858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Stomata: leaf pores typically found on the underside of a leaf; singular: “stoma” ; formed by guard cells</a:t>
            </a:r>
            <a:endParaRPr lang="en-US" sz="2800" dirty="0">
              <a:solidFill>
                <a:schemeClr val="bg1"/>
              </a:solidFill>
              <a:latin typeface="Blackadder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828800"/>
            <a:ext cx="243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What main  function does the stoma serve?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810000"/>
            <a:ext cx="236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Why are the stomata typically located on the underside of a leaf?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2133600" y="1676400"/>
            <a:ext cx="3200400" cy="612648"/>
          </a:xfrm>
          <a:prstGeom prst="wedgeRoundRectCallout">
            <a:avLst>
              <a:gd name="adj1" fmla="val 49131"/>
              <a:gd name="adj2" fmla="val 5630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US" dirty="0" smtClean="0"/>
              <a:t>Allow air to move in &amp; out of leaf 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981200" y="2743200"/>
            <a:ext cx="3505200" cy="1524000"/>
          </a:xfrm>
          <a:prstGeom prst="wedgeRoundRectCallout">
            <a:avLst>
              <a:gd name="adj1" fmla="val 39156"/>
              <a:gd name="adj2" fmla="val 1229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US" dirty="0" smtClean="0"/>
              <a:t>Allows for protection from dust &amp; water to permit free flow of materials; protects the stomata from the elements more than the upper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86173" y="5372100"/>
            <a:ext cx="1400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Intercellular space</a:t>
            </a:r>
            <a:endParaRPr lang="en-US" b="1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581400" y="5029200"/>
            <a:ext cx="1676400" cy="7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2771776"/>
            <a:ext cx="4762500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guard cells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858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Guard cells: leaf pores typically found on the underside of a leaf; singular: “stoma” ; formed by guard cells</a:t>
            </a:r>
            <a:endParaRPr lang="en-US" sz="2800" dirty="0">
              <a:solidFill>
                <a:schemeClr val="bg1"/>
              </a:solidFill>
              <a:latin typeface="Blackadder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828800"/>
            <a:ext cx="32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Guard cells are crescent-shaped and look like collapsible bagels…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4191000"/>
            <a:ext cx="289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Their function is to open &amp; close in order to permit materials to go in &amp; out of the cell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696528"/>
            <a:ext cx="5029200" cy="386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ular Callout 11"/>
          <p:cNvSpPr/>
          <p:nvPr/>
        </p:nvSpPr>
        <p:spPr>
          <a:xfrm>
            <a:off x="5486400" y="1447800"/>
            <a:ext cx="3352800" cy="612648"/>
          </a:xfrm>
          <a:prstGeom prst="wedgeRoundRectCallout">
            <a:avLst>
              <a:gd name="adj1" fmla="val -11847"/>
              <a:gd name="adj2" fmla="val 2852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US" sz="2400" dirty="0" smtClean="0"/>
              <a:t>Which material enters?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438400" y="3505200"/>
            <a:ext cx="3352800" cy="612648"/>
          </a:xfrm>
          <a:prstGeom prst="wedgeRoundRectCallout">
            <a:avLst>
              <a:gd name="adj1" fmla="val 44376"/>
              <a:gd name="adj2" fmla="val 1933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lang="en-US" sz="2400" dirty="0" smtClean="0"/>
              <a:t>Which materials exit?</a:t>
            </a:r>
          </a:p>
        </p:txBody>
      </p:sp>
      <p:sp>
        <p:nvSpPr>
          <p:cNvPr id="13" name="Left Arrow 12"/>
          <p:cNvSpPr/>
          <p:nvPr/>
        </p:nvSpPr>
        <p:spPr>
          <a:xfrm rot="13103264">
            <a:off x="5683520" y="5280604"/>
            <a:ext cx="978408" cy="48463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2121895">
            <a:off x="6907981" y="3743631"/>
            <a:ext cx="978408" cy="484632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1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Download no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6850" y="0"/>
            <a:ext cx="5137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101850" y="2608263"/>
            <a:ext cx="5340350" cy="3248025"/>
            <a:chOff x="1324" y="1643"/>
            <a:chExt cx="3364" cy="2046"/>
          </a:xfrm>
        </p:grpSpPr>
        <p:sp>
          <p:nvSpPr>
            <p:cNvPr id="7173" name="Rectangle 9"/>
            <p:cNvSpPr>
              <a:spLocks noChangeArrowheads="1"/>
            </p:cNvSpPr>
            <p:nvPr/>
          </p:nvSpPr>
          <p:spPr bwMode="auto">
            <a:xfrm>
              <a:off x="1413" y="1643"/>
              <a:ext cx="5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GB" i="0"/>
                <a:t>Stoma</a:t>
              </a:r>
            </a:p>
          </p:txBody>
        </p:sp>
        <p:sp>
          <p:nvSpPr>
            <p:cNvPr id="7174" name="Rectangle 10"/>
            <p:cNvSpPr>
              <a:spLocks noChangeArrowheads="1"/>
            </p:cNvSpPr>
            <p:nvPr/>
          </p:nvSpPr>
          <p:spPr bwMode="auto">
            <a:xfrm>
              <a:off x="1393" y="3247"/>
              <a:ext cx="745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GB" i="0"/>
                <a:t>Lower</a:t>
              </a:r>
            </a:p>
            <a:p>
              <a:pPr algn="r">
                <a:spcBef>
                  <a:spcPct val="0"/>
                </a:spcBef>
              </a:pPr>
              <a:r>
                <a:rPr lang="en-GB" i="0"/>
                <a:t>epidermis</a:t>
              </a:r>
            </a:p>
          </p:txBody>
        </p:sp>
        <p:sp>
          <p:nvSpPr>
            <p:cNvPr id="7175" name="Rectangle 11"/>
            <p:cNvSpPr>
              <a:spLocks noChangeArrowheads="1"/>
            </p:cNvSpPr>
            <p:nvPr/>
          </p:nvSpPr>
          <p:spPr bwMode="auto">
            <a:xfrm>
              <a:off x="1324" y="2547"/>
              <a:ext cx="88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GB" i="0"/>
                <a:t>Guard Cells</a:t>
              </a:r>
            </a:p>
          </p:txBody>
        </p:sp>
        <p:sp>
          <p:nvSpPr>
            <p:cNvPr id="7176" name="Line 13"/>
            <p:cNvSpPr>
              <a:spLocks noChangeShapeType="1"/>
            </p:cNvSpPr>
            <p:nvPr/>
          </p:nvSpPr>
          <p:spPr bwMode="auto">
            <a:xfrm flipV="1">
              <a:off x="1892" y="1764"/>
              <a:ext cx="1780" cy="12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7" name="Line 14"/>
            <p:cNvSpPr>
              <a:spLocks noChangeShapeType="1"/>
            </p:cNvSpPr>
            <p:nvPr/>
          </p:nvSpPr>
          <p:spPr bwMode="auto">
            <a:xfrm flipV="1">
              <a:off x="2125" y="3497"/>
              <a:ext cx="776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8" name="Line 15"/>
            <p:cNvSpPr>
              <a:spLocks noChangeShapeType="1"/>
            </p:cNvSpPr>
            <p:nvPr/>
          </p:nvSpPr>
          <p:spPr bwMode="auto">
            <a:xfrm flipV="1">
              <a:off x="2183" y="2479"/>
              <a:ext cx="1864" cy="192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79" name="Line 19"/>
            <p:cNvSpPr>
              <a:spLocks noChangeShapeType="1"/>
            </p:cNvSpPr>
            <p:nvPr/>
          </p:nvSpPr>
          <p:spPr bwMode="auto">
            <a:xfrm flipV="1">
              <a:off x="2176" y="1880"/>
              <a:ext cx="2512" cy="792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308" name="Rectangle 20"/>
          <p:cNvSpPr>
            <a:spLocks noChangeArrowheads="1"/>
          </p:cNvSpPr>
          <p:nvPr/>
        </p:nvSpPr>
        <p:spPr bwMode="auto">
          <a:xfrm>
            <a:off x="523875" y="231775"/>
            <a:ext cx="3433953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r>
              <a:rPr lang="en-GB" sz="22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Guard Cells and Stomata</a:t>
            </a:r>
            <a:r>
              <a:rPr lang="en-GB" sz="2200" i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010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leaf hairs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858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Pubescence: </a:t>
            </a:r>
            <a:r>
              <a:rPr lang="en-US" sz="2000" dirty="0" smtClean="0">
                <a:solidFill>
                  <a:schemeClr val="bg1"/>
                </a:solidFill>
              </a:rPr>
              <a:t>[ </a:t>
            </a:r>
            <a:r>
              <a:rPr lang="en-US" sz="2000" i="1" dirty="0" smtClean="0">
                <a:solidFill>
                  <a:schemeClr val="bg1"/>
                </a:solidFill>
              </a:rPr>
              <a:t>Botany</a:t>
            </a:r>
            <a:r>
              <a:rPr lang="en-US" sz="2000" dirty="0" smtClean="0">
                <a:solidFill>
                  <a:schemeClr val="bg1"/>
                </a:solidFill>
              </a:rPr>
              <a:t> ] Adjective: </a:t>
            </a:r>
            <a:r>
              <a:rPr lang="en-US" sz="2000" b="1" dirty="0" smtClean="0">
                <a:solidFill>
                  <a:schemeClr val="bg1"/>
                </a:solidFill>
              </a:rPr>
              <a:t>...</a:t>
            </a:r>
            <a:r>
              <a:rPr lang="en-US" sz="2000" dirty="0" smtClean="0">
                <a:solidFill>
                  <a:schemeClr val="bg1"/>
                </a:solidFill>
              </a:rPr>
              <a:t> A </a:t>
            </a:r>
            <a:r>
              <a:rPr lang="en-US" sz="2000" i="1" dirty="0" smtClean="0">
                <a:solidFill>
                  <a:schemeClr val="bg1"/>
                </a:solidFill>
              </a:rPr>
              <a:t>pubescence</a:t>
            </a:r>
            <a:r>
              <a:rPr lang="en-US" sz="2000" dirty="0" smtClean="0">
                <a:solidFill>
                  <a:schemeClr val="bg1"/>
                </a:solidFill>
              </a:rPr>
              <a:t> is fine covering of down or soft short hair, as on the surface of a leaf and other part of a plant.</a:t>
            </a:r>
            <a:endParaRPr lang="en-US" sz="2800" dirty="0">
              <a:solidFill>
                <a:schemeClr val="bg1"/>
              </a:solidFill>
              <a:latin typeface="Blackadder ITC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800600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One function is to reduce transpiration by reducing wind currents near the stomata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40132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050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752600"/>
            <a:ext cx="445389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</a:t>
            </a:r>
            <a:r>
              <a:rPr lang="en-US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mesophyll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layers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173" y="1905000"/>
            <a:ext cx="642922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705600" y="3352800"/>
            <a:ext cx="2209800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8382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Palisade Mesophyll layer (Upper Mesophyll): columnar cells Spongy Mesophyll layer (</a:t>
            </a:r>
            <a:r>
              <a:rPr lang="en-US" sz="2800" dirty="0" err="1" smtClean="0">
                <a:solidFill>
                  <a:schemeClr val="bg1"/>
                </a:solidFill>
                <a:latin typeface="Blackadder ITC" pitchFamily="82" charset="0"/>
              </a:rPr>
              <a:t>LowerMesophyll</a:t>
            </a:r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): globular </a:t>
            </a:r>
            <a:r>
              <a:rPr lang="en-US" sz="2400" dirty="0" smtClean="0">
                <a:solidFill>
                  <a:schemeClr val="bg1"/>
                </a:solidFill>
                <a:latin typeface="Blackadder ITC" pitchFamily="82" charset="0"/>
              </a:rPr>
              <a:t>(irregular) cells</a:t>
            </a:r>
            <a:endParaRPr lang="en-US" sz="2400" dirty="0">
              <a:solidFill>
                <a:schemeClr val="bg1"/>
              </a:solidFill>
              <a:latin typeface="Blackadder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828800"/>
            <a:ext cx="2438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What main  functions does the upper </a:t>
            </a:r>
            <a:r>
              <a:rPr lang="en-US" sz="2800" dirty="0" err="1" smtClean="0">
                <a:solidFill>
                  <a:schemeClr val="bg1"/>
                </a:solidFill>
              </a:rPr>
              <a:t>mesophyll</a:t>
            </a:r>
            <a:r>
              <a:rPr lang="en-US" sz="2800" dirty="0" smtClean="0">
                <a:solidFill>
                  <a:schemeClr val="bg1"/>
                </a:solidFill>
              </a:rPr>
              <a:t> serve?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4180344"/>
            <a:ext cx="2362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What main  functions does the lower </a:t>
            </a:r>
            <a:r>
              <a:rPr lang="en-US" sz="2800" dirty="0" err="1" smtClean="0">
                <a:solidFill>
                  <a:schemeClr val="bg1"/>
                </a:solidFill>
              </a:rPr>
              <a:t>mesophyll</a:t>
            </a:r>
            <a:r>
              <a:rPr lang="en-US" sz="2800" dirty="0" smtClean="0">
                <a:solidFill>
                  <a:schemeClr val="bg1"/>
                </a:solidFill>
              </a:rPr>
              <a:t> serve?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590800" y="2133600"/>
            <a:ext cx="3581400" cy="838200"/>
          </a:xfrm>
          <a:prstGeom prst="wedgeRoundRectCallout">
            <a:avLst>
              <a:gd name="adj1" fmla="val 63197"/>
              <a:gd name="adj2" fmla="val 34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 smtClean="0"/>
              <a:t>Photosynthetic absorption</a:t>
            </a:r>
          </a:p>
          <a:p>
            <a:r>
              <a:rPr lang="en-US" sz="1100" dirty="0" smtClean="0"/>
              <a:t>(most of the process of photosynthesis happens here)</a:t>
            </a:r>
          </a:p>
          <a:p>
            <a:r>
              <a:rPr lang="en-US" dirty="0" smtClean="0"/>
              <a:t>2.  Structure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057400" y="3276600"/>
            <a:ext cx="3200400" cy="612648"/>
          </a:xfrm>
          <a:prstGeom prst="wedgeRoundRectCallout">
            <a:avLst>
              <a:gd name="adj1" fmla="val 63637"/>
              <a:gd name="adj2" fmla="val 2347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 smtClean="0"/>
              <a:t>Cushioning</a:t>
            </a:r>
          </a:p>
          <a:p>
            <a:pPr marL="342900" indent="-342900">
              <a:buAutoNum type="arabicPeriod"/>
            </a:pPr>
            <a:r>
              <a:rPr lang="en-US" dirty="0" smtClean="0"/>
              <a:t>Passage of materials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57200" y="200152"/>
            <a:ext cx="2743200" cy="612648"/>
          </a:xfrm>
          <a:prstGeom prst="wedgeRoundRectCallout">
            <a:avLst>
              <a:gd name="adj1" fmla="val 62098"/>
              <a:gd name="adj2" fmla="val 749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Based on shape &amp; location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86173" y="5372100"/>
            <a:ext cx="1400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Intercellular space</a:t>
            </a:r>
            <a:endParaRPr lang="en-US" b="1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581400" y="5029200"/>
            <a:ext cx="1676400" cy="7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</a:t>
            </a:r>
            <a:r>
              <a:rPr lang="en-US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mesophyll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layers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173" y="1905000"/>
            <a:ext cx="642922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705600" y="3352800"/>
            <a:ext cx="2209800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8382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Palisade Mesophyll layer (Upper Mesophyll): columnar cells Spongy Mesophyll layer (</a:t>
            </a:r>
            <a:r>
              <a:rPr lang="en-US" sz="2800" dirty="0" err="1" smtClean="0">
                <a:solidFill>
                  <a:schemeClr val="bg1"/>
                </a:solidFill>
                <a:latin typeface="Blackadder ITC" pitchFamily="82" charset="0"/>
              </a:rPr>
              <a:t>LowerMesophyll</a:t>
            </a:r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): globular </a:t>
            </a:r>
            <a:r>
              <a:rPr lang="en-US" sz="2400" dirty="0" smtClean="0">
                <a:solidFill>
                  <a:schemeClr val="bg1"/>
                </a:solidFill>
                <a:latin typeface="Blackadder ITC" pitchFamily="82" charset="0"/>
              </a:rPr>
              <a:t>(irregular) cells</a:t>
            </a:r>
            <a:endParaRPr lang="en-US" sz="2400" dirty="0">
              <a:solidFill>
                <a:schemeClr val="bg1"/>
              </a:solidFill>
              <a:latin typeface="Blackadder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828800"/>
            <a:ext cx="2438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Q: In which mesophyll layer would chloroplasts be most concentrated?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Why?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6173" y="5372100"/>
            <a:ext cx="1400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Intercellular space</a:t>
            </a:r>
            <a:endParaRPr lang="en-US" b="1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581400" y="5029200"/>
            <a:ext cx="1676400" cy="7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10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chapter outline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856357"/>
            <a:ext cx="4648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Structure &amp; Function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 Place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1.  General flow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“Specialized” Significance?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 Systems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1.  Shoot system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2.  Root system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 Organs (functions)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 Leaf Parts (macroscopic)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Variety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 Shapes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 Colors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 Venation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 Complexity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 Leaf arrangement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1.  Branch basics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2.  Arrangement patterns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Leaf positioning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1.  phototropism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2.  petiole bending/hormones</a:t>
            </a:r>
          </a:p>
          <a:p>
            <a:endParaRPr lang="en-US" sz="16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9618" y="877139"/>
            <a:ext cx="4648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 Internal Structure &amp; Function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 types (3)	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 Plant transport systems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1.  vascular tissues &amp; materials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2.  transpiration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n-US" sz="1600" dirty="0" smtClean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 Leaf structure (microscopic)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1.  epidermis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2.  mesophyll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 Plant cell parts (organelles)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IV. Photosynthesis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 Defined/ 	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equation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1.  Chlorophyll	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Reactants/products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3.  Cellular respiration 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(glucose &amp; its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E.  Factors influencing photosynthesis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  Fall coloration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  Water &amp; Wilting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1.  factors influencing transpiration</a:t>
            </a:r>
          </a:p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2.  types of wilting</a:t>
            </a:r>
          </a:p>
          <a:p>
            <a:pPr marL="400050" indent="-400050">
              <a:buAutoNum type="romanUcPeriod" startAt="5"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Specialized leaves</a:t>
            </a:r>
          </a:p>
          <a:p>
            <a:pPr lvl="1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A.  Bracts, tendrils, thorns</a:t>
            </a:r>
          </a:p>
          <a:p>
            <a:pPr lvl="1"/>
            <a:r>
              <a:rPr lang="en-US" sz="1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 Carnivorous plants</a:t>
            </a:r>
          </a:p>
          <a:p>
            <a:endParaRPr lang="en-US" sz="16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61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</a:t>
            </a:r>
            <a:r>
              <a:rPr lang="en-US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mesophyll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layers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173" y="1905000"/>
            <a:ext cx="642922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705600" y="3352800"/>
            <a:ext cx="2209800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8382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Blackadder ITC" pitchFamily="82" charset="0"/>
              </a:rPr>
              <a:t>Spongy Mesophyll layer (</a:t>
            </a:r>
            <a:r>
              <a:rPr lang="en-US" sz="2800" dirty="0" err="1" smtClean="0">
                <a:solidFill>
                  <a:prstClr val="white"/>
                </a:solidFill>
                <a:latin typeface="Blackadder ITC" pitchFamily="82" charset="0"/>
              </a:rPr>
              <a:t>LowerMesophyll</a:t>
            </a:r>
            <a:r>
              <a:rPr lang="en-US" sz="2800" dirty="0" smtClean="0">
                <a:solidFill>
                  <a:prstClr val="white"/>
                </a:solidFill>
                <a:latin typeface="Blackadder ITC" pitchFamily="82" charset="0"/>
              </a:rPr>
              <a:t>): globular </a:t>
            </a:r>
            <a:r>
              <a:rPr lang="en-US" sz="2400" dirty="0" smtClean="0">
                <a:solidFill>
                  <a:prstClr val="white"/>
                </a:solidFill>
                <a:latin typeface="Blackadder ITC" pitchFamily="82" charset="0"/>
              </a:rPr>
              <a:t>(irregular) cells</a:t>
            </a:r>
            <a:endParaRPr lang="en-US" sz="2400" dirty="0">
              <a:solidFill>
                <a:prstClr val="white"/>
              </a:solidFill>
              <a:latin typeface="Blackadder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828800"/>
            <a:ext cx="2438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Q:Why would the Spongy mesophyll layer contain air spaces?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86173" y="5372100"/>
            <a:ext cx="1400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Intercellular space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581400" y="5029200"/>
            <a:ext cx="1676400" cy="7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41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mesophyll </a:t>
            </a:r>
            <a:r>
              <a:rPr lang="en-US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layers~veins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173" y="1905000"/>
            <a:ext cx="642922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705600" y="3352800"/>
            <a:ext cx="2209800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8382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Blackadder ITC" pitchFamily="82" charset="0"/>
              </a:rPr>
              <a:t>Spongy Mesophyll layer (</a:t>
            </a:r>
            <a:r>
              <a:rPr lang="en-US" sz="2800" dirty="0" err="1" smtClean="0">
                <a:solidFill>
                  <a:prstClr val="white"/>
                </a:solidFill>
                <a:latin typeface="Blackadder ITC" pitchFamily="82" charset="0"/>
              </a:rPr>
              <a:t>LowerMesophyll</a:t>
            </a:r>
            <a:r>
              <a:rPr lang="en-US" sz="2800" dirty="0" smtClean="0">
                <a:solidFill>
                  <a:prstClr val="white"/>
                </a:solidFill>
                <a:latin typeface="Blackadder ITC" pitchFamily="82" charset="0"/>
              </a:rPr>
              <a:t>): globular </a:t>
            </a:r>
            <a:r>
              <a:rPr lang="en-US" sz="2400" dirty="0" smtClean="0">
                <a:solidFill>
                  <a:prstClr val="white"/>
                </a:solidFill>
                <a:latin typeface="Blackadder ITC" pitchFamily="82" charset="0"/>
              </a:rPr>
              <a:t>(irregular) cells</a:t>
            </a:r>
            <a:endParaRPr lang="en-US" sz="2400" dirty="0">
              <a:solidFill>
                <a:prstClr val="white"/>
              </a:solidFill>
              <a:latin typeface="Blackadder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828800"/>
            <a:ext cx="2438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Q:Name the two vascular tissues, what they transport, and the general direction of flow.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86173" y="5372100"/>
            <a:ext cx="1400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Intercellular space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581400" y="5029200"/>
            <a:ext cx="1676400" cy="76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781800" y="3657600"/>
            <a:ext cx="1219200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8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524000"/>
            <a:ext cx="568642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mesophyll </a:t>
            </a:r>
            <a:r>
              <a:rPr lang="en-US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layers~veins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8382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Blackadder ITC" pitchFamily="82" charset="0"/>
              </a:rPr>
              <a:t>Spongy Mesophyll layer (</a:t>
            </a:r>
            <a:r>
              <a:rPr lang="en-US" sz="2800" dirty="0" err="1" smtClean="0">
                <a:solidFill>
                  <a:prstClr val="white"/>
                </a:solidFill>
                <a:latin typeface="Blackadder ITC" pitchFamily="82" charset="0"/>
              </a:rPr>
              <a:t>LowerMesophyll</a:t>
            </a:r>
            <a:r>
              <a:rPr lang="en-US" sz="2800" dirty="0" smtClean="0">
                <a:solidFill>
                  <a:prstClr val="white"/>
                </a:solidFill>
                <a:latin typeface="Blackadder ITC" pitchFamily="82" charset="0"/>
              </a:rPr>
              <a:t>): globular </a:t>
            </a:r>
            <a:r>
              <a:rPr lang="en-US" sz="2400" dirty="0" smtClean="0">
                <a:solidFill>
                  <a:prstClr val="white"/>
                </a:solidFill>
                <a:latin typeface="Blackadder ITC" pitchFamily="82" charset="0"/>
              </a:rPr>
              <a:t>(irregular) cells</a:t>
            </a:r>
            <a:endParaRPr lang="en-US" sz="2400" dirty="0">
              <a:solidFill>
                <a:prstClr val="white"/>
              </a:solidFill>
              <a:latin typeface="Blackadder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524000"/>
            <a:ext cx="243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Glucose, the product of photosynthesis, is neither stable nor easily transported, so the carbohydrate takes different forms at different stages.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4200" y="1600200"/>
            <a:ext cx="1400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GLUCOSE is </a:t>
            </a:r>
            <a:r>
              <a:rPr lang="en-US" i="1" dirty="0" smtClean="0">
                <a:solidFill>
                  <a:prstClr val="black"/>
                </a:solidFill>
              </a:rPr>
              <a:t>made</a:t>
            </a:r>
            <a:endParaRPr lang="en-US" i="1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3962400" y="2133600"/>
            <a:ext cx="457200" cy="1219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00400" y="4114800"/>
            <a:ext cx="1400027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SUCROSE is </a:t>
            </a:r>
            <a:r>
              <a:rPr lang="en-U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transported</a:t>
            </a:r>
            <a:endParaRPr lang="en-US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14800" y="5638800"/>
            <a:ext cx="1400027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STARCH is </a:t>
            </a:r>
            <a:r>
              <a:rPr lang="en-US" i="1" dirty="0" smtClean="0">
                <a:solidFill>
                  <a:prstClr val="black"/>
                </a:solidFill>
              </a:rPr>
              <a:t>stored</a:t>
            </a:r>
            <a:endParaRPr lang="en-US" i="1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495800" y="3962400"/>
            <a:ext cx="1600200" cy="381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181600" y="5943600"/>
            <a:ext cx="167640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40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2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Dicot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leaf: cross section review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8107"/>
            <a:ext cx="9146520" cy="614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1000" y="17526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1. </a:t>
            </a:r>
            <a:r>
              <a:rPr lang="en-US" sz="1600" dirty="0" smtClean="0"/>
              <a:t>(above #2)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2057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2.</a:t>
            </a:r>
            <a:r>
              <a:rPr lang="en-US" sz="2000" dirty="0" smtClean="0"/>
              <a:t> (layer)</a:t>
            </a:r>
            <a:endParaRPr lang="en-US" sz="2000" b="1" dirty="0"/>
          </a:p>
        </p:txBody>
      </p:sp>
      <p:cxnSp>
        <p:nvCxnSpPr>
          <p:cNvPr id="8" name="Straight Connector 7"/>
          <p:cNvCxnSpPr>
            <a:endCxn id="4" idx="2"/>
          </p:cNvCxnSpPr>
          <p:nvPr/>
        </p:nvCxnSpPr>
        <p:spPr>
          <a:xfrm flipH="1" flipV="1">
            <a:off x="1143000" y="2152710"/>
            <a:ext cx="228600" cy="4380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752600" y="2438400"/>
            <a:ext cx="228600" cy="533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3" idx="1"/>
            <a:endCxn id="15" idx="2"/>
          </p:cNvCxnSpPr>
          <p:nvPr/>
        </p:nvCxnSpPr>
        <p:spPr>
          <a:xfrm flipH="1" flipV="1">
            <a:off x="2971800" y="1695510"/>
            <a:ext cx="419103" cy="10476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 rot="16200000">
            <a:off x="3276602" y="2133599"/>
            <a:ext cx="228600" cy="1447799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33600" y="12954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3. </a:t>
            </a:r>
            <a:r>
              <a:rPr lang="en-US" dirty="0" smtClean="0"/>
              <a:t>(whole area)</a:t>
            </a:r>
            <a:endParaRPr lang="en-US" sz="2000" dirty="0"/>
          </a:p>
        </p:txBody>
      </p:sp>
      <p:sp>
        <p:nvSpPr>
          <p:cNvPr id="16" name="Right Brace 15"/>
          <p:cNvSpPr/>
          <p:nvPr/>
        </p:nvSpPr>
        <p:spPr>
          <a:xfrm rot="10860000">
            <a:off x="5271048" y="2364079"/>
            <a:ext cx="227304" cy="1367842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6" idx="1"/>
          </p:cNvCxnSpPr>
          <p:nvPr/>
        </p:nvCxnSpPr>
        <p:spPr>
          <a:xfrm flipH="1" flipV="1">
            <a:off x="4114800" y="2209800"/>
            <a:ext cx="1156265" cy="8362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3" idx="1"/>
          </p:cNvCxnSpPr>
          <p:nvPr/>
        </p:nvCxnSpPr>
        <p:spPr>
          <a:xfrm flipH="1" flipV="1">
            <a:off x="5257800" y="1447800"/>
            <a:ext cx="2907536" cy="14458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/>
          <p:cNvSpPr/>
          <p:nvPr/>
        </p:nvSpPr>
        <p:spPr>
          <a:xfrm rot="10860000">
            <a:off x="8165319" y="2211679"/>
            <a:ext cx="227304" cy="1367842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733800" y="18288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4.  </a:t>
            </a:r>
            <a:r>
              <a:rPr lang="en-US" sz="2000" dirty="0" smtClean="0"/>
              <a:t>(layer)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4876800" y="11430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5. </a:t>
            </a:r>
            <a:r>
              <a:rPr lang="en-US" sz="2000" dirty="0" smtClean="0"/>
              <a:t>(layer)</a:t>
            </a:r>
            <a:endParaRPr lang="en-US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534400" y="40386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6.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924800" y="441960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7.  </a:t>
            </a:r>
          </a:p>
          <a:p>
            <a:r>
              <a:rPr lang="en-US" sz="2000" dirty="0" smtClean="0"/>
              <a:t>(b/w 6’s)</a:t>
            </a:r>
          </a:p>
          <a:p>
            <a:endParaRPr lang="en-US" sz="2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239000" y="49530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8.</a:t>
            </a:r>
            <a:endParaRPr lang="en-US" sz="2000" b="1" dirty="0"/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8153400" y="3733800"/>
            <a:ext cx="3810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7924800" y="3733800"/>
            <a:ext cx="152400" cy="685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7086600" y="3657600"/>
            <a:ext cx="228600" cy="1295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477000" y="53340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9.</a:t>
            </a:r>
            <a:endParaRPr lang="en-US" sz="2000" b="1" dirty="0"/>
          </a:p>
        </p:txBody>
      </p:sp>
      <p:cxnSp>
        <p:nvCxnSpPr>
          <p:cNvPr id="43" name="Straight Connector 42"/>
          <p:cNvCxnSpPr/>
          <p:nvPr/>
        </p:nvCxnSpPr>
        <p:spPr>
          <a:xfrm flipH="1" flipV="1">
            <a:off x="3886200" y="4800600"/>
            <a:ext cx="2590800" cy="685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400800" y="60198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10.</a:t>
            </a:r>
            <a:endParaRPr lang="en-US" sz="2000" b="1" dirty="0"/>
          </a:p>
        </p:txBody>
      </p:sp>
      <p:cxnSp>
        <p:nvCxnSpPr>
          <p:cNvPr id="47" name="Straight Connector 46"/>
          <p:cNvCxnSpPr>
            <a:endCxn id="46" idx="1"/>
          </p:cNvCxnSpPr>
          <p:nvPr/>
        </p:nvCxnSpPr>
        <p:spPr>
          <a:xfrm>
            <a:off x="4114800" y="5257800"/>
            <a:ext cx="2286000" cy="9620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5562600" y="4191000"/>
            <a:ext cx="1752600" cy="76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62000" y="64578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11.</a:t>
            </a:r>
            <a:r>
              <a:rPr lang="en-US" sz="2000" dirty="0" smtClean="0"/>
              <a:t> (layer)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1371600" y="6248400"/>
            <a:ext cx="723900" cy="2856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33400" y="4038600"/>
            <a:ext cx="1981200" cy="18573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152400" y="4343400"/>
            <a:ext cx="457200" cy="1143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-76200" y="54102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13.</a:t>
            </a:r>
            <a:endParaRPr lang="en-US" sz="20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228600" y="58674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12.</a:t>
            </a:r>
            <a:endParaRPr lang="en-US" sz="2000" b="1" dirty="0"/>
          </a:p>
        </p:txBody>
      </p:sp>
      <p:cxnSp>
        <p:nvCxnSpPr>
          <p:cNvPr id="81" name="Straight Connector 80"/>
          <p:cNvCxnSpPr/>
          <p:nvPr/>
        </p:nvCxnSpPr>
        <p:spPr>
          <a:xfrm flipH="1" flipV="1">
            <a:off x="7696200" y="3810000"/>
            <a:ext cx="838200" cy="304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microstructure—a review of what I’m looking for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600200"/>
            <a:ext cx="6553200" cy="498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" y="990600"/>
            <a:ext cx="1828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labeling for this pic contains a few errors—not what, but how it is labeled—can you find them?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Download no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523875" y="231775"/>
            <a:ext cx="153439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r>
              <a:rPr lang="en-GB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Leaf</a:t>
            </a:r>
            <a:r>
              <a:rPr lang="en-GB" sz="2400" b="1" i="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8101" y="741363"/>
            <a:ext cx="4076699" cy="4330700"/>
            <a:chOff x="24" y="467"/>
            <a:chExt cx="2568" cy="2728"/>
          </a:xfrm>
        </p:grpSpPr>
        <p:sp>
          <p:nvSpPr>
            <p:cNvPr id="5125" name="Rectangle 8"/>
            <p:cNvSpPr>
              <a:spLocks noChangeArrowheads="1"/>
            </p:cNvSpPr>
            <p:nvPr/>
          </p:nvSpPr>
          <p:spPr bwMode="auto">
            <a:xfrm>
              <a:off x="448" y="467"/>
              <a:ext cx="745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GB" i="0"/>
                <a:t>Upper</a:t>
              </a:r>
            </a:p>
            <a:p>
              <a:pPr algn="r">
                <a:spcBef>
                  <a:spcPct val="0"/>
                </a:spcBef>
              </a:pPr>
              <a:r>
                <a:rPr lang="en-GB" i="0"/>
                <a:t>epidermis</a:t>
              </a:r>
            </a:p>
          </p:txBody>
        </p:sp>
        <p:sp>
          <p:nvSpPr>
            <p:cNvPr id="5126" name="Rectangle 9"/>
            <p:cNvSpPr>
              <a:spLocks noChangeArrowheads="1"/>
            </p:cNvSpPr>
            <p:nvPr/>
          </p:nvSpPr>
          <p:spPr bwMode="auto">
            <a:xfrm>
              <a:off x="433" y="919"/>
              <a:ext cx="781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GB" i="0"/>
                <a:t>Palsade</a:t>
              </a:r>
            </a:p>
            <a:p>
              <a:pPr algn="r">
                <a:spcBef>
                  <a:spcPct val="0"/>
                </a:spcBef>
              </a:pPr>
              <a:r>
                <a:rPr lang="en-GB" i="0"/>
                <a:t>mesophyll</a:t>
              </a:r>
            </a:p>
          </p:txBody>
        </p:sp>
        <p:sp>
          <p:nvSpPr>
            <p:cNvPr id="5127" name="Rectangle 11"/>
            <p:cNvSpPr>
              <a:spLocks noChangeArrowheads="1"/>
            </p:cNvSpPr>
            <p:nvPr/>
          </p:nvSpPr>
          <p:spPr bwMode="auto">
            <a:xfrm>
              <a:off x="77" y="1411"/>
              <a:ext cx="115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GB" i="0"/>
                <a:t>Vein</a:t>
              </a:r>
            </a:p>
            <a:p>
              <a:pPr algn="r">
                <a:spcBef>
                  <a:spcPct val="0"/>
                </a:spcBef>
              </a:pPr>
              <a:r>
                <a:rPr lang="en-GB" i="0"/>
                <a:t>Vascular bundle</a:t>
              </a:r>
            </a:p>
          </p:txBody>
        </p:sp>
        <p:sp>
          <p:nvSpPr>
            <p:cNvPr id="5128" name="Rectangle 12"/>
            <p:cNvSpPr>
              <a:spLocks noChangeArrowheads="1"/>
            </p:cNvSpPr>
            <p:nvPr/>
          </p:nvSpPr>
          <p:spPr bwMode="auto">
            <a:xfrm>
              <a:off x="24" y="2439"/>
              <a:ext cx="119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GB" i="0" dirty="0"/>
                <a:t>Lower</a:t>
              </a:r>
            </a:p>
            <a:p>
              <a:pPr algn="r">
                <a:spcBef>
                  <a:spcPct val="0"/>
                </a:spcBef>
              </a:pPr>
              <a:r>
                <a:rPr lang="en-GB" i="0" dirty="0" smtClean="0"/>
                <a:t>Epidermis</a:t>
              </a:r>
            </a:p>
            <a:p>
              <a:pPr algn="r">
                <a:spcBef>
                  <a:spcPct val="0"/>
                </a:spcBef>
              </a:pPr>
              <a:endParaRPr lang="en-GB" dirty="0"/>
            </a:p>
            <a:p>
              <a:pPr algn="r">
                <a:spcBef>
                  <a:spcPct val="0"/>
                </a:spcBef>
              </a:pPr>
              <a:r>
                <a:rPr lang="en-GB" i="0" dirty="0" smtClean="0"/>
                <a:t>Intercellular space</a:t>
              </a:r>
              <a:endParaRPr lang="en-GB" i="0" dirty="0"/>
            </a:p>
          </p:txBody>
        </p:sp>
        <p:sp>
          <p:nvSpPr>
            <p:cNvPr id="5129" name="Line 13"/>
            <p:cNvSpPr>
              <a:spLocks noChangeShapeType="1"/>
            </p:cNvSpPr>
            <p:nvPr/>
          </p:nvSpPr>
          <p:spPr bwMode="auto">
            <a:xfrm flipV="1">
              <a:off x="1124" y="632"/>
              <a:ext cx="304" cy="64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0" name="Line 14"/>
            <p:cNvSpPr>
              <a:spLocks noChangeShapeType="1"/>
            </p:cNvSpPr>
            <p:nvPr/>
          </p:nvSpPr>
          <p:spPr bwMode="auto">
            <a:xfrm flipV="1">
              <a:off x="1165" y="1073"/>
              <a:ext cx="452" cy="96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1" name="Line 16"/>
            <p:cNvSpPr>
              <a:spLocks noChangeShapeType="1"/>
            </p:cNvSpPr>
            <p:nvPr/>
          </p:nvSpPr>
          <p:spPr bwMode="auto">
            <a:xfrm>
              <a:off x="1171" y="1631"/>
              <a:ext cx="636" cy="192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2" name="Line 17"/>
            <p:cNvSpPr>
              <a:spLocks noChangeShapeType="1"/>
            </p:cNvSpPr>
            <p:nvPr/>
          </p:nvSpPr>
          <p:spPr bwMode="auto">
            <a:xfrm>
              <a:off x="1158" y="2130"/>
              <a:ext cx="1434" cy="3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3" name="Rectangle 19"/>
            <p:cNvSpPr>
              <a:spLocks noChangeArrowheads="1"/>
            </p:cNvSpPr>
            <p:nvPr/>
          </p:nvSpPr>
          <p:spPr bwMode="auto">
            <a:xfrm>
              <a:off x="434" y="1880"/>
              <a:ext cx="781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GB" i="0"/>
                <a:t>Spongy</a:t>
              </a:r>
            </a:p>
            <a:p>
              <a:pPr algn="r">
                <a:spcBef>
                  <a:spcPct val="0"/>
                </a:spcBef>
              </a:pPr>
              <a:r>
                <a:rPr lang="en-GB" i="0"/>
                <a:t>mesophyll</a:t>
              </a:r>
            </a:p>
          </p:txBody>
        </p:sp>
        <p:sp>
          <p:nvSpPr>
            <p:cNvPr id="5134" name="Line 20"/>
            <p:cNvSpPr>
              <a:spLocks noChangeShapeType="1"/>
            </p:cNvSpPr>
            <p:nvPr/>
          </p:nvSpPr>
          <p:spPr bwMode="auto">
            <a:xfrm flipV="1">
              <a:off x="1183" y="2515"/>
              <a:ext cx="1028" cy="152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Line 20"/>
          <p:cNvSpPr>
            <a:spLocks noChangeShapeType="1"/>
          </p:cNvSpPr>
          <p:nvPr/>
        </p:nvSpPr>
        <p:spPr bwMode="auto">
          <a:xfrm flipV="1">
            <a:off x="1939926" y="3335338"/>
            <a:ext cx="2708274" cy="1554162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34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Download no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23875" y="231775"/>
            <a:ext cx="153439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r>
              <a:rPr lang="en-GB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Leaf 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20688" y="893763"/>
            <a:ext cx="4532313" cy="5278438"/>
            <a:chOff x="265" y="563"/>
            <a:chExt cx="2855" cy="3325"/>
          </a:xfrm>
        </p:grpSpPr>
        <p:sp>
          <p:nvSpPr>
            <p:cNvPr id="6149" name="Rectangle 10"/>
            <p:cNvSpPr>
              <a:spLocks noChangeArrowheads="1"/>
            </p:cNvSpPr>
            <p:nvPr/>
          </p:nvSpPr>
          <p:spPr bwMode="auto">
            <a:xfrm>
              <a:off x="592" y="563"/>
              <a:ext cx="57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GB" i="0"/>
                <a:t>Cuticle</a:t>
              </a:r>
            </a:p>
          </p:txBody>
        </p:sp>
        <p:sp>
          <p:nvSpPr>
            <p:cNvPr id="6150" name="Rectangle 11"/>
            <p:cNvSpPr>
              <a:spLocks noChangeArrowheads="1"/>
            </p:cNvSpPr>
            <p:nvPr/>
          </p:nvSpPr>
          <p:spPr bwMode="auto">
            <a:xfrm>
              <a:off x="433" y="919"/>
              <a:ext cx="745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GB" i="0"/>
                <a:t>Upper</a:t>
              </a:r>
            </a:p>
            <a:p>
              <a:pPr algn="r">
                <a:spcBef>
                  <a:spcPct val="0"/>
                </a:spcBef>
              </a:pPr>
              <a:r>
                <a:rPr lang="en-GB" i="0"/>
                <a:t>epidermis</a:t>
              </a:r>
            </a:p>
          </p:txBody>
        </p:sp>
        <p:sp>
          <p:nvSpPr>
            <p:cNvPr id="6151" name="Rectangle 12"/>
            <p:cNvSpPr>
              <a:spLocks noChangeArrowheads="1"/>
            </p:cNvSpPr>
            <p:nvPr/>
          </p:nvSpPr>
          <p:spPr bwMode="auto">
            <a:xfrm>
              <a:off x="265" y="1779"/>
              <a:ext cx="92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GB" i="0"/>
                <a:t>Chloroplasts</a:t>
              </a:r>
            </a:p>
          </p:txBody>
        </p:sp>
        <p:sp>
          <p:nvSpPr>
            <p:cNvPr id="6152" name="Rectangle 13"/>
            <p:cNvSpPr>
              <a:spLocks noChangeArrowheads="1"/>
            </p:cNvSpPr>
            <p:nvPr/>
          </p:nvSpPr>
          <p:spPr bwMode="auto">
            <a:xfrm>
              <a:off x="474" y="3199"/>
              <a:ext cx="781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GB" i="0"/>
                <a:t>Air space</a:t>
              </a:r>
            </a:p>
            <a:p>
              <a:pPr algn="r">
                <a:spcBef>
                  <a:spcPct val="0"/>
                </a:spcBef>
              </a:pPr>
              <a:r>
                <a:rPr lang="en-GB" i="0"/>
                <a:t>In spongy</a:t>
              </a:r>
            </a:p>
            <a:p>
              <a:pPr algn="r">
                <a:spcBef>
                  <a:spcPct val="0"/>
                </a:spcBef>
              </a:pPr>
              <a:r>
                <a:rPr lang="en-GB" i="0"/>
                <a:t>mesophyll</a:t>
              </a:r>
            </a:p>
          </p:txBody>
        </p:sp>
        <p:sp>
          <p:nvSpPr>
            <p:cNvPr id="6153" name="Line 14"/>
            <p:cNvSpPr>
              <a:spLocks noChangeShapeType="1"/>
            </p:cNvSpPr>
            <p:nvPr/>
          </p:nvSpPr>
          <p:spPr bwMode="auto">
            <a:xfrm flipV="1">
              <a:off x="1124" y="696"/>
              <a:ext cx="424" cy="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54" name="Line 15"/>
            <p:cNvSpPr>
              <a:spLocks noChangeShapeType="1"/>
            </p:cNvSpPr>
            <p:nvPr/>
          </p:nvSpPr>
          <p:spPr bwMode="auto">
            <a:xfrm flipV="1">
              <a:off x="1165" y="1073"/>
              <a:ext cx="452" cy="96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55" name="Line 16"/>
            <p:cNvSpPr>
              <a:spLocks noChangeShapeType="1"/>
            </p:cNvSpPr>
            <p:nvPr/>
          </p:nvSpPr>
          <p:spPr bwMode="auto">
            <a:xfrm>
              <a:off x="1163" y="1903"/>
              <a:ext cx="1228" cy="120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56" name="Line 17"/>
            <p:cNvSpPr>
              <a:spLocks noChangeShapeType="1"/>
            </p:cNvSpPr>
            <p:nvPr/>
          </p:nvSpPr>
          <p:spPr bwMode="auto">
            <a:xfrm>
              <a:off x="1158" y="2506"/>
              <a:ext cx="1052" cy="8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57" name="Rectangle 18"/>
            <p:cNvSpPr>
              <a:spLocks noChangeArrowheads="1"/>
            </p:cNvSpPr>
            <p:nvPr/>
          </p:nvSpPr>
          <p:spPr bwMode="auto">
            <a:xfrm>
              <a:off x="434" y="2280"/>
              <a:ext cx="781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GB" i="0"/>
                <a:t>Palisade</a:t>
              </a:r>
            </a:p>
            <a:p>
              <a:pPr algn="r">
                <a:spcBef>
                  <a:spcPct val="0"/>
                </a:spcBef>
              </a:pPr>
              <a:r>
                <a:rPr lang="en-GB" i="0"/>
                <a:t>mesophyll</a:t>
              </a:r>
            </a:p>
          </p:txBody>
        </p:sp>
        <p:sp>
          <p:nvSpPr>
            <p:cNvPr id="6158" name="Line 19"/>
            <p:cNvSpPr>
              <a:spLocks noChangeShapeType="1"/>
            </p:cNvSpPr>
            <p:nvPr/>
          </p:nvSpPr>
          <p:spPr bwMode="auto">
            <a:xfrm>
              <a:off x="1175" y="3427"/>
              <a:ext cx="1945" cy="46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59" name="Line 20"/>
            <p:cNvSpPr>
              <a:spLocks noChangeShapeType="1"/>
            </p:cNvSpPr>
            <p:nvPr/>
          </p:nvSpPr>
          <p:spPr bwMode="auto">
            <a:xfrm flipV="1">
              <a:off x="1156" y="1688"/>
              <a:ext cx="1252" cy="216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4166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dicot cross-section practicum next…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639669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Number from 1-13 in your composition notebooks…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285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0" y="5694217"/>
            <a:ext cx="2810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calendar card for you if you have this one!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495800" y="577506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Dicot leaf: cross section practicum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8107"/>
            <a:ext cx="9146520" cy="614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1000" y="17526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6</a:t>
            </a:r>
            <a:r>
              <a:rPr lang="en-US" sz="2000" b="1" dirty="0" smtClean="0"/>
              <a:t>. </a:t>
            </a:r>
            <a:r>
              <a:rPr lang="en-US" sz="1600" dirty="0" smtClean="0"/>
              <a:t>(above #3)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2057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</a:t>
            </a:r>
            <a:r>
              <a:rPr lang="en-US" sz="2000" b="1" dirty="0" smtClean="0"/>
              <a:t>.</a:t>
            </a:r>
            <a:r>
              <a:rPr lang="en-US" sz="2000" dirty="0" smtClean="0"/>
              <a:t> (layer)</a:t>
            </a:r>
            <a:endParaRPr lang="en-US" sz="2000" b="1" dirty="0"/>
          </a:p>
        </p:txBody>
      </p:sp>
      <p:cxnSp>
        <p:nvCxnSpPr>
          <p:cNvPr id="8" name="Straight Connector 7"/>
          <p:cNvCxnSpPr>
            <a:endCxn id="4" idx="2"/>
          </p:cNvCxnSpPr>
          <p:nvPr/>
        </p:nvCxnSpPr>
        <p:spPr>
          <a:xfrm flipH="1" flipV="1">
            <a:off x="1143000" y="2152710"/>
            <a:ext cx="228600" cy="4380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752600" y="2438400"/>
            <a:ext cx="228600" cy="533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3" idx="1"/>
            <a:endCxn id="15" idx="2"/>
          </p:cNvCxnSpPr>
          <p:nvPr/>
        </p:nvCxnSpPr>
        <p:spPr>
          <a:xfrm flipH="1" flipV="1">
            <a:off x="3009900" y="1695510"/>
            <a:ext cx="381003" cy="10476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 rot="16200000">
            <a:off x="3276602" y="2133599"/>
            <a:ext cx="228600" cy="1447799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33600" y="12954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12. </a:t>
            </a:r>
            <a:r>
              <a:rPr lang="en-US" dirty="0" smtClean="0"/>
              <a:t>(whole area)</a:t>
            </a:r>
            <a:endParaRPr lang="en-US" sz="2000" dirty="0"/>
          </a:p>
        </p:txBody>
      </p:sp>
      <p:sp>
        <p:nvSpPr>
          <p:cNvPr id="16" name="Right Brace 15"/>
          <p:cNvSpPr/>
          <p:nvPr/>
        </p:nvSpPr>
        <p:spPr>
          <a:xfrm rot="10860000">
            <a:off x="5271048" y="2364079"/>
            <a:ext cx="227304" cy="1367842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6" idx="1"/>
          </p:cNvCxnSpPr>
          <p:nvPr/>
        </p:nvCxnSpPr>
        <p:spPr>
          <a:xfrm flipH="1" flipV="1">
            <a:off x="4114800" y="2209800"/>
            <a:ext cx="1156265" cy="8362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3" idx="1"/>
          </p:cNvCxnSpPr>
          <p:nvPr/>
        </p:nvCxnSpPr>
        <p:spPr>
          <a:xfrm flipH="1" flipV="1">
            <a:off x="5257800" y="1447800"/>
            <a:ext cx="2907536" cy="14458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/>
          <p:cNvSpPr/>
          <p:nvPr/>
        </p:nvSpPr>
        <p:spPr>
          <a:xfrm rot="10860000">
            <a:off x="8165319" y="2211679"/>
            <a:ext cx="227304" cy="1367842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733800" y="18288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10.  </a:t>
            </a:r>
            <a:r>
              <a:rPr lang="en-US" sz="2000" dirty="0" smtClean="0"/>
              <a:t>(layer)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4876800" y="11430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5. </a:t>
            </a:r>
            <a:r>
              <a:rPr lang="en-US" sz="2000" dirty="0" smtClean="0"/>
              <a:t>(layer)</a:t>
            </a:r>
            <a:endParaRPr lang="en-US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534400" y="40386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2.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924800" y="441960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13.  </a:t>
            </a:r>
          </a:p>
          <a:p>
            <a:r>
              <a:rPr lang="en-US" sz="2000" dirty="0" smtClean="0"/>
              <a:t>(b/w 2’s)</a:t>
            </a:r>
          </a:p>
          <a:p>
            <a:endParaRPr lang="en-US" sz="2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239000" y="495300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7.</a:t>
            </a:r>
            <a:endParaRPr lang="en-US" sz="2000" b="1" dirty="0"/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8153400" y="3733800"/>
            <a:ext cx="3810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7924800" y="3733800"/>
            <a:ext cx="152400" cy="685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7086600" y="3657600"/>
            <a:ext cx="228600" cy="1295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477000" y="53340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11.</a:t>
            </a:r>
            <a:endParaRPr lang="en-US" sz="2000" b="1" dirty="0"/>
          </a:p>
        </p:txBody>
      </p:sp>
      <p:cxnSp>
        <p:nvCxnSpPr>
          <p:cNvPr id="43" name="Straight Connector 42"/>
          <p:cNvCxnSpPr/>
          <p:nvPr/>
        </p:nvCxnSpPr>
        <p:spPr>
          <a:xfrm flipH="1" flipV="1">
            <a:off x="3886200" y="4800600"/>
            <a:ext cx="2590800" cy="685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400800" y="60198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9.</a:t>
            </a:r>
            <a:endParaRPr lang="en-US" sz="2000" b="1" dirty="0"/>
          </a:p>
        </p:txBody>
      </p:sp>
      <p:cxnSp>
        <p:nvCxnSpPr>
          <p:cNvPr id="47" name="Straight Connector 46"/>
          <p:cNvCxnSpPr>
            <a:endCxn id="46" idx="1"/>
          </p:cNvCxnSpPr>
          <p:nvPr/>
        </p:nvCxnSpPr>
        <p:spPr>
          <a:xfrm>
            <a:off x="4114800" y="5257800"/>
            <a:ext cx="2286000" cy="9620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5562600" y="4191000"/>
            <a:ext cx="1752600" cy="76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62000" y="64578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  <a:r>
              <a:rPr lang="en-US" sz="2000" b="1" dirty="0" smtClean="0"/>
              <a:t>.</a:t>
            </a:r>
            <a:r>
              <a:rPr lang="en-US" sz="2000" dirty="0" smtClean="0"/>
              <a:t> (layer)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1371600" y="6172200"/>
            <a:ext cx="723900" cy="2856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533400" y="4038600"/>
            <a:ext cx="1981200" cy="18573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152400" y="4343400"/>
            <a:ext cx="457200" cy="1143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-76200" y="54102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8.</a:t>
            </a:r>
            <a:endParaRPr lang="en-US" sz="20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228600" y="58674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1.</a:t>
            </a:r>
            <a:endParaRPr lang="en-US" sz="2000" b="1" dirty="0"/>
          </a:p>
        </p:txBody>
      </p:sp>
      <p:cxnSp>
        <p:nvCxnSpPr>
          <p:cNvPr id="81" name="Straight Connector 80"/>
          <p:cNvCxnSpPr/>
          <p:nvPr/>
        </p:nvCxnSpPr>
        <p:spPr>
          <a:xfrm flipH="1" flipV="1">
            <a:off x="7696200" y="3810000"/>
            <a:ext cx="838200" cy="304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20000" y="5827524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pts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each; 26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pts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; -1 for incorrect spelling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9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microstructure</a:t>
            </a:r>
            <a:b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</a:b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typical plant cell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76400"/>
            <a:ext cx="663527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ular Callout 5"/>
          <p:cNvSpPr/>
          <p:nvPr/>
        </p:nvSpPr>
        <p:spPr>
          <a:xfrm>
            <a:off x="533400" y="1905000"/>
            <a:ext cx="2819400" cy="1295400"/>
          </a:xfrm>
          <a:prstGeom prst="wedgeRoundRectCallout">
            <a:avLst>
              <a:gd name="adj1" fmla="val -11852"/>
              <a:gd name="adj2" fmla="val 1841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What is a cell?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962400" y="5181600"/>
            <a:ext cx="4800600" cy="1295400"/>
          </a:xfrm>
          <a:prstGeom prst="wedgeRoundRectCallout">
            <a:avLst>
              <a:gd name="adj1" fmla="val 16898"/>
              <a:gd name="adj2" fmla="val -1373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The smallest unit of life; made up of specialized protoplasm”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Leaves:Place (levels of organization) 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7400" y="6172200"/>
            <a:ext cx="1143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organism</a:t>
            </a:r>
            <a:endParaRPr lang="en-US" dirty="0"/>
          </a:p>
        </p:txBody>
      </p:sp>
      <p:sp>
        <p:nvSpPr>
          <p:cNvPr id="10" name="Left Arrow 9"/>
          <p:cNvSpPr/>
          <p:nvPr/>
        </p:nvSpPr>
        <p:spPr>
          <a:xfrm>
            <a:off x="2743200" y="54102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9970420">
            <a:off x="1895481" y="3597097"/>
            <a:ext cx="4654105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5410200" y="20574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2971800" y="19050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657600"/>
            <a:ext cx="138689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eft Arrow 8"/>
          <p:cNvSpPr/>
          <p:nvPr/>
        </p:nvSpPr>
        <p:spPr>
          <a:xfrm>
            <a:off x="6096000" y="4114800"/>
            <a:ext cx="198120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“Made up of specialized”</a:t>
            </a:r>
            <a:endParaRPr lang="en-US" sz="1200" dirty="0"/>
          </a:p>
        </p:txBody>
      </p:sp>
      <p:sp>
        <p:nvSpPr>
          <p:cNvPr id="14" name="Left Arrow 13"/>
          <p:cNvSpPr/>
          <p:nvPr/>
        </p:nvSpPr>
        <p:spPr>
          <a:xfrm>
            <a:off x="5334000" y="3962400"/>
            <a:ext cx="4450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9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microstructure</a:t>
            </a:r>
            <a:b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</a:b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typical plant cell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133600"/>
            <a:ext cx="47625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05200" y="2514600"/>
            <a:ext cx="31242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6764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EECE1">
                    <a:lumMod val="75000"/>
                  </a:srgbClr>
                </a:solidFill>
              </a:rPr>
              <a:t>All cells contain these elements…these four are very foundational</a:t>
            </a:r>
            <a:endParaRPr lang="en-US" sz="2400" dirty="0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3528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EECE1">
                    <a:lumMod val="75000"/>
                  </a:srgbClr>
                </a:solidFill>
              </a:rPr>
              <a:t>These elements form the following classes of compounds</a:t>
            </a:r>
            <a:endParaRPr lang="en-US" sz="2400" dirty="0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4343400"/>
            <a:ext cx="3657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05600" y="2590800"/>
            <a:ext cx="9144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5105400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EECE1">
                    <a:lumMod val="75000"/>
                  </a:srgbClr>
                </a:solidFill>
              </a:rPr>
              <a:t>These compounds when combined with water form protoplasm…</a:t>
            </a:r>
            <a:endParaRPr lang="en-US" sz="2400" dirty="0">
              <a:solidFill>
                <a:srgbClr val="EEECE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microstructure</a:t>
            </a:r>
            <a:b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</a:b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typical plant cell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0"/>
            <a:ext cx="642777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553200" y="5410200"/>
            <a:ext cx="228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3"/>
              </a:rPr>
              <a:t>3:07Add to Inside the </a:t>
            </a:r>
            <a:r>
              <a:rPr lang="en-US" dirty="0" err="1" smtClean="0">
                <a:solidFill>
                  <a:prstClr val="black"/>
                </a:solidFill>
                <a:hlinkClick r:id="rId3"/>
              </a:rPr>
              <a:t>Cellby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hlinkClick r:id="rId3"/>
              </a:rPr>
              <a:t>canadanaturemuseum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 5,258 views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52400" y="157113"/>
            <a:ext cx="9296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microstructure: typical plant cell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247221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819400" y="914400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 Wall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tough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nonliving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rigid layer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provides shape and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protection.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1905000" y="2057400"/>
            <a:ext cx="5334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62" y="2737661"/>
            <a:ext cx="8151813" cy="401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52400" y="157113"/>
            <a:ext cx="9296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microstructure: typical plant cell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247221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46182" y="5334000"/>
            <a:ext cx="92663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</a:t>
            </a:r>
            <a:r>
              <a:rPr lang="en-US" sz="2400" dirty="0" smtClean="0">
                <a:solidFill>
                  <a:schemeClr val="bg1"/>
                </a:solidFill>
              </a:rPr>
              <a:t>t </a:t>
            </a:r>
            <a:r>
              <a:rPr lang="en-US" sz="2400" dirty="0">
                <a:solidFill>
                  <a:schemeClr val="bg1"/>
                </a:solidFill>
              </a:rPr>
              <a:t>is composed of a phospholipid lipid bilayer (including polar hydrophilic heads facing outside and hydrophobic tails facing each other inside) that makes it semipermeable and thus </a:t>
            </a:r>
            <a:r>
              <a:rPr lang="en-US" sz="2400" i="1" dirty="0">
                <a:solidFill>
                  <a:schemeClr val="bg1"/>
                </a:solidFill>
              </a:rPr>
              <a:t>capable of selectively allowing certain ions and molecules in/out of the cell.</a:t>
            </a:r>
          </a:p>
        </p:txBody>
      </p:sp>
      <p:sp>
        <p:nvSpPr>
          <p:cNvPr id="5" name="Oval 4"/>
          <p:cNvSpPr/>
          <p:nvPr/>
        </p:nvSpPr>
        <p:spPr>
          <a:xfrm>
            <a:off x="1981199" y="1752600"/>
            <a:ext cx="643419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47317" y="804208"/>
            <a:ext cx="6422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</a:rPr>
              <a:t>•</a:t>
            </a:r>
            <a:r>
              <a:rPr lang="en-US" sz="2400" b="1" u="sng" dirty="0">
                <a:solidFill>
                  <a:prstClr val="white"/>
                </a:solidFill>
              </a:rPr>
              <a:t>Cell (</a:t>
            </a:r>
            <a:r>
              <a:rPr lang="en-US" sz="2400" b="1" i="1" u="sng" dirty="0">
                <a:solidFill>
                  <a:prstClr val="white"/>
                </a:solidFill>
              </a:rPr>
              <a:t>Plasma</a:t>
            </a:r>
            <a:r>
              <a:rPr lang="en-US" sz="2400" b="1" u="sng" dirty="0">
                <a:solidFill>
                  <a:prstClr val="white"/>
                </a:solidFill>
              </a:rPr>
              <a:t>) Membrane</a:t>
            </a:r>
            <a:r>
              <a:rPr lang="en-US" sz="2400" dirty="0">
                <a:solidFill>
                  <a:prstClr val="white"/>
                </a:solidFill>
              </a:rPr>
              <a:t>- living layer just inside the cell wall; </a:t>
            </a:r>
            <a:r>
              <a:rPr lang="en-US" sz="2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 </a:t>
            </a:r>
            <a:r>
              <a:rPr lang="en-US" sz="24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permeable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80" y="2997572"/>
            <a:ext cx="3825172" cy="215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105400" y="1689816"/>
            <a:ext cx="3124200" cy="36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09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microstructure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9600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These are some of the parts common to plant cells: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•</a:t>
            </a:r>
            <a:r>
              <a:rPr lang="en-US" sz="2400" b="1" u="sng" dirty="0" smtClean="0">
                <a:solidFill>
                  <a:prstClr val="white"/>
                </a:solidFill>
              </a:rPr>
              <a:t>Cytoplasm</a:t>
            </a:r>
            <a:r>
              <a:rPr lang="en-US" sz="2400" dirty="0" smtClean="0">
                <a:solidFill>
                  <a:prstClr val="white"/>
                </a:solidFill>
              </a:rPr>
              <a:t>- it consists of microtubules &amp; the jelly-like </a:t>
            </a:r>
            <a:r>
              <a:rPr lang="en-US" sz="2400" dirty="0" err="1" smtClean="0">
                <a:solidFill>
                  <a:prstClr val="white"/>
                </a:solidFill>
              </a:rPr>
              <a:t>cytosol</a:t>
            </a:r>
            <a:r>
              <a:rPr lang="en-US" sz="2400" dirty="0" smtClean="0">
                <a:solidFill>
                  <a:prstClr val="white"/>
                </a:solidFill>
              </a:rPr>
              <a:t> where the organelles are located; </a:t>
            </a:r>
            <a:r>
              <a:rPr lang="en-US" sz="24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matrix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of the cell.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•</a:t>
            </a:r>
            <a:r>
              <a:rPr lang="en-US" sz="2400" b="1" u="sng" dirty="0" smtClean="0">
                <a:solidFill>
                  <a:prstClr val="white"/>
                </a:solidFill>
              </a:rPr>
              <a:t>Vacuole</a:t>
            </a:r>
            <a:r>
              <a:rPr lang="en-US" sz="2400" dirty="0" smtClean="0">
                <a:solidFill>
                  <a:prstClr val="white"/>
                </a:solidFill>
              </a:rPr>
              <a:t>- </a:t>
            </a:r>
            <a:r>
              <a:rPr lang="en-US" sz="24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stores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compounds and water made &amp; used in metabolic processes; tend to be larger in plant cells (why?)</a:t>
            </a:r>
          </a:p>
          <a:p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908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5486400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Why is the nucleus within the </a:t>
            </a:r>
            <a:r>
              <a:rPr lang="en-US" sz="2000" dirty="0" err="1" smtClean="0">
                <a:solidFill>
                  <a:prstClr val="white"/>
                </a:solidFill>
              </a:rPr>
              <a:t>cytoplasmic</a:t>
            </a:r>
            <a:r>
              <a:rPr lang="en-US" sz="2000" dirty="0" smtClean="0">
                <a:solidFill>
                  <a:prstClr val="white"/>
                </a:solidFill>
              </a:rPr>
              <a:t> matrix rather than between the cells where it is more protected?</a:t>
            </a: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7" y="4738384"/>
            <a:ext cx="2474913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743200"/>
            <a:ext cx="504825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43" y="3068637"/>
            <a:ext cx="2474913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24.media.tumblr.com/tumblr_m1hqs54dbr1qjr9dho1_128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03" y="2820509"/>
            <a:ext cx="365759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45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52400" y="157113"/>
            <a:ext cx="9296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microstructure: typical plant cell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247221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152400" y="1066800"/>
            <a:ext cx="6858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43200" y="838200"/>
            <a:ext cx="61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Mitochondrion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is 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powerhouse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cell, responsible for cellular respiration by converting the energy stored in glucose into ATP.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32" y="2133600"/>
            <a:ext cx="3392641" cy="4605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1"/>
            <a:ext cx="3568912" cy="306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03" y="3810000"/>
            <a:ext cx="2609095" cy="275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8545" y="6038207"/>
            <a:ext cx="35527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Leaf Mitochondria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(yellow)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352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52400" y="157113"/>
            <a:ext cx="9296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microstructure: typical plant cell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247221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152400" y="1209764"/>
            <a:ext cx="5334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43200" y="838200"/>
            <a:ext cx="61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Ribosome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contain RNA for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 synthesis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One type is embedded in Rough ER and another type puts proteins directly into the cytoplasm.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15" y="2074197"/>
            <a:ext cx="6012692" cy="341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3493851" cy="271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9099" y="5798403"/>
            <a:ext cx="8496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Endoplasmic Reticulum 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(ER)- folded membranes &amp; channels where </a:t>
            </a:r>
            <a:r>
              <a:rPr lang="en-US" sz="2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proteins are synthesized &amp; transported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surrounds nucleus.</a:t>
            </a:r>
          </a:p>
        </p:txBody>
      </p:sp>
    </p:spTree>
    <p:extLst>
      <p:ext uri="{BB962C8B-B14F-4D97-AF65-F5344CB8AC3E}">
        <p14:creationId xmlns:p14="http://schemas.microsoft.com/office/powerpoint/2010/main" val="6252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52400" y="157113"/>
            <a:ext cx="9296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microstructure: typical plant cell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247221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1676400" y="981164"/>
            <a:ext cx="8382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43200" y="838200"/>
            <a:ext cx="61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Membrane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envelope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)- 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membrane that surrounds the nucleus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Its many opening allow traffic in/out of the nucleus.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639096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395" y="2171294"/>
            <a:ext cx="4144958" cy="301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13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52400" y="157113"/>
            <a:ext cx="9296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microstructure: typical plant cell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247221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1388509" y="1095464"/>
            <a:ext cx="4191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43200" y="838200"/>
            <a:ext cx="61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Nucleus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center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cell; it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contains DNA in the form of chromosomes and controls protein synthesis.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283" y="2743200"/>
            <a:ext cx="5636517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4600"/>
            <a:ext cx="6050360" cy="390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295835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56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52400" y="157113"/>
            <a:ext cx="9296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microstructure: typical plant cell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247221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1142182" y="981164"/>
            <a:ext cx="458018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24619" y="838200"/>
            <a:ext cx="65955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Nucleolus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it is the site of ribosomal RNA synthesis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.(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makes ribosomes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55460"/>
            <a:ext cx="4144963" cy="301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https://encrypted-tbn1.gstatic.com/images?q=tbn:ANd9GcQWlc5A85x8hXvu25_PSiROyMw4osFEASfX6ZOisu_aiskR-8mAG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21" y="1904176"/>
            <a:ext cx="28829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90" y="3810000"/>
            <a:ext cx="307202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28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523875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Leaves:Place (levels of organization) 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6629400" y="5486400"/>
            <a:ext cx="198120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“Made up of specialized”</a:t>
            </a:r>
            <a:endParaRPr lang="en-US" sz="1200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4800600" y="1143000"/>
            <a:ext cx="3810000" cy="762000"/>
          </a:xfrm>
          <a:prstGeom prst="wedgeRoundRectCallout">
            <a:avLst>
              <a:gd name="adj1" fmla="val 33198"/>
              <a:gd name="adj2" fmla="val 5308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“</a:t>
            </a:r>
            <a:r>
              <a:rPr lang="en-US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Specialized</a:t>
            </a:r>
            <a:r>
              <a:rPr lang="en-US" sz="2400" dirty="0" smtClean="0"/>
              <a:t>”…significance?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52578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http://www.youtube.com/watch?v=_FHCI4IV2Kk&amp;feature=fvwrel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microstructure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9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These are some of the parts common to plant cells: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•</a:t>
            </a:r>
            <a:r>
              <a:rPr lang="en-US" sz="2400" b="1" u="sng" dirty="0" smtClean="0">
                <a:solidFill>
                  <a:prstClr val="white"/>
                </a:solidFill>
              </a:rPr>
              <a:t>Chloroplast</a:t>
            </a:r>
            <a:r>
              <a:rPr lang="en-US" sz="2400" dirty="0" smtClean="0">
                <a:solidFill>
                  <a:prstClr val="white"/>
                </a:solidFill>
              </a:rPr>
              <a:t>- conducts </a:t>
            </a:r>
            <a:r>
              <a:rPr lang="en-US" sz="24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photosynthesis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and produces ATP and sugars from captured light energy</a:t>
            </a:r>
          </a:p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50482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62200"/>
            <a:ext cx="5263069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133600"/>
            <a:ext cx="7362826" cy="458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14400" y="2246293"/>
            <a:ext cx="3810000" cy="954107"/>
          </a:xfrm>
          <a:prstGeom prst="rect">
            <a:avLst/>
          </a:prstGeom>
          <a:solidFill>
            <a:schemeClr val="bg2">
              <a:lumMod val="7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pigment found in the chloroplast?</a:t>
            </a:r>
            <a:endParaRPr lang="en-US" sz="2800" dirty="0">
              <a:solidFill>
                <a:srgbClr val="EEECE1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Left Bracket 8"/>
          <p:cNvSpPr/>
          <p:nvPr/>
        </p:nvSpPr>
        <p:spPr>
          <a:xfrm rot="-5400000">
            <a:off x="3316224" y="5751576"/>
            <a:ext cx="73152" cy="914400"/>
          </a:xfrm>
          <a:prstGeom prst="lef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633922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 micrometer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2" name="Straight Connector 11"/>
          <p:cNvCxnSpPr>
            <a:endCxn id="9" idx="1"/>
          </p:cNvCxnSpPr>
          <p:nvPr/>
        </p:nvCxnSpPr>
        <p:spPr>
          <a:xfrm flipV="1">
            <a:off x="3352800" y="6245352"/>
            <a:ext cx="0" cy="792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ular Callout 12"/>
          <p:cNvSpPr/>
          <p:nvPr/>
        </p:nvSpPr>
        <p:spPr>
          <a:xfrm>
            <a:off x="5562600" y="1981200"/>
            <a:ext cx="3200400" cy="1295400"/>
          </a:xfrm>
          <a:prstGeom prst="wedgeRoundRectCallout">
            <a:avLst>
              <a:gd name="adj1" fmla="val -76658"/>
              <a:gd name="adj2" fmla="val 267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Chlorophyll is a catalyst.  What is a catalyst?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6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22136"/>
            <a:ext cx="889635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a catalyst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52400" y="838200"/>
            <a:ext cx="8839200" cy="472470"/>
          </a:xfrm>
          <a:prstGeom prst="wedgeRoundRectCallout">
            <a:avLst>
              <a:gd name="adj1" fmla="val -6285"/>
              <a:gd name="adj2" fmla="val -874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Chlorophyll is a catalyst.  What is a catalyst?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4541982" y="3712874"/>
            <a:ext cx="4343400" cy="3013654"/>
          </a:xfrm>
          <a:prstGeom prst="cloudCallout">
            <a:avLst>
              <a:gd name="adj1" fmla="val -35740"/>
              <a:gd name="adj2" fmla="val -48705"/>
            </a:avLst>
          </a:prstGeom>
          <a:solidFill>
            <a:schemeClr val="bg2">
              <a:lumMod val="1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Catalytic reactions have a lower rate-limiting free energy of activation than the corresponding </a:t>
            </a:r>
            <a:r>
              <a:rPr lang="en-US" dirty="0" err="1"/>
              <a:t>uncatalyzed</a:t>
            </a:r>
            <a:r>
              <a:rPr lang="en-US" dirty="0"/>
              <a:t> reaction, resulting in higher reaction rate at the same temperature.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533400" y="1622136"/>
            <a:ext cx="8305800" cy="1044864"/>
          </a:xfrm>
          <a:prstGeom prst="cloudCallout">
            <a:avLst>
              <a:gd name="adj1" fmla="val -20611"/>
              <a:gd name="adj2" fmla="val 7929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Catalysts are substances that change the rate of chemical reactions without being used up in the process…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528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26653"/>
            <a:ext cx="305593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a catalyst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52400" y="838200"/>
            <a:ext cx="8839200" cy="472470"/>
          </a:xfrm>
          <a:prstGeom prst="wedgeRoundRectCallout">
            <a:avLst>
              <a:gd name="adj1" fmla="val -6285"/>
              <a:gd name="adj2" fmla="val -874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Chlorophyll is a catalyst.  What is a catalyst?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533400" y="1447800"/>
            <a:ext cx="8305800" cy="1044864"/>
          </a:xfrm>
          <a:prstGeom prst="cloudCallout">
            <a:avLst>
              <a:gd name="adj1" fmla="val -20611"/>
              <a:gd name="adj2" fmla="val 7929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Suppose you wanted to toast bread… you could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8" name="Picture 6" descr="http://pegasus2012.washcoll.edu/wp-content/uploads/2012/07/Dr.-Connaughton-professor-of-biology-Zach-Hall-13-and-Joe-Hemphill-13-toast-some-bread-over-the-fire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71091"/>
            <a:ext cx="2895600" cy="194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darth-toa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01" y="2526653"/>
            <a:ext cx="4997126" cy="426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45" y="2505013"/>
            <a:ext cx="5159069" cy="428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Callout 14"/>
          <p:cNvSpPr/>
          <p:nvPr/>
        </p:nvSpPr>
        <p:spPr>
          <a:xfrm>
            <a:off x="152400" y="5181600"/>
            <a:ext cx="3429000" cy="1044864"/>
          </a:xfrm>
          <a:prstGeom prst="cloudCallout">
            <a:avLst>
              <a:gd name="adj1" fmla="val 50231"/>
              <a:gd name="adj2" fmla="val -7009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catalyst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972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the chloroplast 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954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 flipV="1">
            <a:off x="3962400" y="1752600"/>
            <a:ext cx="12192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1000" y="3124200"/>
            <a:ext cx="3581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24"/>
          <p:cNvSpPr/>
          <p:nvPr/>
        </p:nvSpPr>
        <p:spPr>
          <a:xfrm rot="19183276" flipV="1">
            <a:off x="1533332" y="3090520"/>
            <a:ext cx="5148284" cy="2752354"/>
          </a:xfrm>
          <a:prstGeom prst="triangle">
            <a:avLst>
              <a:gd name="adj" fmla="val 2299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>
            <a:off x="381000" y="2209800"/>
            <a:ext cx="3581400" cy="914400"/>
          </a:xfrm>
          <a:prstGeom prst="triangle">
            <a:avLst>
              <a:gd name="adj" fmla="val 9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 rot="20595282" flipV="1">
            <a:off x="3757797" y="1962154"/>
            <a:ext cx="1599581" cy="984757"/>
          </a:xfrm>
          <a:prstGeom prst="triangle">
            <a:avLst>
              <a:gd name="adj" fmla="val 113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24200"/>
            <a:ext cx="355282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>
            <a:endCxn id="25" idx="4"/>
          </p:cNvCxnSpPr>
          <p:nvPr/>
        </p:nvCxnSpPr>
        <p:spPr>
          <a:xfrm flipV="1">
            <a:off x="381000" y="1752600"/>
            <a:ext cx="4800601" cy="1371604"/>
          </a:xfrm>
          <a:prstGeom prst="line">
            <a:avLst/>
          </a:prstGeom>
          <a:ln w="349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25" idx="4"/>
          </p:cNvCxnSpPr>
          <p:nvPr/>
        </p:nvCxnSpPr>
        <p:spPr>
          <a:xfrm flipV="1">
            <a:off x="3962400" y="1752600"/>
            <a:ext cx="1219201" cy="4724402"/>
          </a:xfrm>
          <a:prstGeom prst="line">
            <a:avLst/>
          </a:prstGeom>
          <a:ln w="349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25" idx="4"/>
          </p:cNvCxnSpPr>
          <p:nvPr/>
        </p:nvCxnSpPr>
        <p:spPr>
          <a:xfrm flipV="1">
            <a:off x="3962400" y="1752600"/>
            <a:ext cx="1219201" cy="1373850"/>
          </a:xfrm>
          <a:prstGeom prst="line">
            <a:avLst/>
          </a:prstGeom>
          <a:ln w="349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724400" y="4343400"/>
            <a:ext cx="381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Blackadder ITC" pitchFamily="82" charset="0"/>
              </a:rPr>
              <a:t>They are shaped like rugby balls and filled with stacks of coins with interconnected discs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4800" y="990600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Blackadder ITC" pitchFamily="82" charset="0"/>
              </a:rPr>
              <a:t>They contain chlorophyll—the green pigment responsible for photosynthesis</a:t>
            </a: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uild="p" bldLvl="5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152400" y="157113"/>
            <a:ext cx="9296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microstructure: typical plant cell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38200"/>
            <a:ext cx="247221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81000" y="2133600"/>
            <a:ext cx="6858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24619" y="838200"/>
            <a:ext cx="6595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Chloroplast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conducts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photosynthesis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produces ATP and carbohydrates from captured light energy.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74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http://www.phschool.com/science/biology_place/biocoach/images/cells/Chlopl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0"/>
            <a:ext cx="360045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198" y="4379536"/>
            <a:ext cx="47625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4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microstructure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798"/>
            <a:ext cx="6629400" cy="540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Plants: Photosynthesis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b="56663"/>
          <a:stretch>
            <a:fillRect/>
          </a:stretch>
        </p:blipFill>
        <p:spPr bwMode="auto">
          <a:xfrm>
            <a:off x="304800" y="1066800"/>
            <a:ext cx="396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495800" y="1143000"/>
            <a:ext cx="457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Blackadder ITC" pitchFamily="82" charset="0"/>
              </a:rPr>
              <a:t>Defined: the process that occurs within a plant that uses light E (sunlight) to convert CO2 into usable sugars (essentially light E to chemical E)</a:t>
            </a:r>
            <a:r>
              <a:rPr lang="en-US" dirty="0" smtClean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Plants: Photosynthesis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b="56663"/>
          <a:stretch>
            <a:fillRect/>
          </a:stretch>
        </p:blipFill>
        <p:spPr bwMode="auto">
          <a:xfrm>
            <a:off x="304800" y="1066800"/>
            <a:ext cx="396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72000" y="1600200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Blackadder ITC" pitchFamily="82" charset="0"/>
              </a:rPr>
              <a:t>Review the Photosynthetic equation:</a:t>
            </a:r>
            <a:r>
              <a:rPr lang="en-US" dirty="0" smtClean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3657600"/>
            <a:ext cx="8763000" cy="1066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" y="4953000"/>
            <a:ext cx="868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What do we call the left side?  The right side?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Reverse it…what process does it describe?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Anything look weird…something wrong?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Now balance it…(why do such a thing?)…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6350033" y="6248400"/>
            <a:ext cx="2611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hlinkClick r:id="rId3"/>
              </a:rPr>
              <a:t>Photosynthesis</a:t>
            </a:r>
            <a:r>
              <a:rPr lang="en-US" b="1" dirty="0">
                <a:hlinkClick r:id="rId3"/>
              </a:rPr>
              <a:t> - YouTube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855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Plants: Photosynthesis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3048000" cy="186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657600"/>
            <a:ext cx="8439150" cy="133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05200" y="1143000"/>
            <a:ext cx="563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Do you see what is taking place?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	Carbon dioxide is being enriched by H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Where does the H come from?  How does it occur?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A simple process that takes a lot of E…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5181600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Water is being split…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Blackadder ITC" pitchFamily="82" charset="0"/>
              </a:rPr>
              <a:t>Not even all the E in boiling does this…but plants do it everyday…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5149631"/>
            <a:ext cx="2438400" cy="162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&quot;No&quot; Symbol 10"/>
          <p:cNvSpPr/>
          <p:nvPr/>
        </p:nvSpPr>
        <p:spPr>
          <a:xfrm rot="6193545">
            <a:off x="5226224" y="5103017"/>
            <a:ext cx="1688833" cy="1742719"/>
          </a:xfrm>
          <a:prstGeom prst="noSmoking">
            <a:avLst>
              <a:gd name="adj" fmla="val 915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Down Arrow 11"/>
          <p:cNvSpPr/>
          <p:nvPr/>
        </p:nvSpPr>
        <p:spPr>
          <a:xfrm rot="20032300" flipV="1">
            <a:off x="1052352" y="1899784"/>
            <a:ext cx="2238284" cy="799833"/>
          </a:xfrm>
          <a:prstGeom prst="curvedDownArrow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 rot="20304620">
            <a:off x="566829" y="2025353"/>
            <a:ext cx="484632" cy="2760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5094853"/>
            <a:ext cx="2609850" cy="16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5"/>
      <p:bldP spid="9" grpId="0" uiExpand="1" build="p" bldLvl="5"/>
      <p:bldP spid="11" grpId="0" animBg="1"/>
      <p:bldP spid="12" grpId="0" animBg="1"/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-38000" contrast="-34000"/>
          </a:blip>
          <a:srcRect/>
          <a:stretch>
            <a:fillRect/>
          </a:stretch>
        </p:blipFill>
        <p:spPr bwMode="auto">
          <a:xfrm>
            <a:off x="0" y="0"/>
            <a:ext cx="91368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Plants: Photosynthesis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411300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2971800" y="2514600"/>
            <a:ext cx="2057400" cy="762000"/>
          </a:xfrm>
          <a:prstGeom prst="ellipse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8336583">
            <a:off x="4704924" y="202047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53000" y="1143000"/>
            <a:ext cx="419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Glucose is unstable…and so	it takes different 	forms at different 	stages: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886200"/>
            <a:ext cx="8458200" cy="163121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Glucose is </a:t>
            </a:r>
            <a:r>
              <a:rPr lang="en-US" sz="320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MADE</a:t>
            </a:r>
            <a:endParaRPr lang="en-US" sz="2800" dirty="0" smtClean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  <a:p>
            <a:r>
              <a:rPr lang="en-US" sz="2800" dirty="0" smtClean="0"/>
              <a:t>		Sucrose is </a:t>
            </a:r>
            <a:r>
              <a:rPr lang="en-US" sz="32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TRANSPORTED</a:t>
            </a:r>
            <a:endParaRPr lang="en-US" sz="280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  <a:p>
            <a:r>
              <a:rPr lang="en-US" sz="2800" dirty="0" smtClean="0"/>
              <a:t>					    Starch is </a:t>
            </a:r>
            <a:r>
              <a:rPr lang="en-US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STORED</a:t>
            </a:r>
            <a:endParaRPr lang="en-US" sz="2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Plant systems:</a:t>
            </a:r>
            <a:r>
              <a:rPr lang="en-US" dirty="0" smtClean="0">
                <a:solidFill>
                  <a:schemeClr val="bg1"/>
                </a:solidFill>
                <a:latin typeface="Blackadder ITC" pitchFamily="82" charset="0"/>
              </a:rPr>
              <a:t> "Typical" Plant Body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990600"/>
            <a:ext cx="4495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Root System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Underground (usually)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Anchors the plant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Absorbs water and nutrients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Conducts water and nutrients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poss. Food Storage</a:t>
            </a:r>
          </a:p>
          <a:p>
            <a:endParaRPr lang="en-US" sz="2400" dirty="0" smtClean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Shoot System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 ground (usually)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Elevates the plant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functions including: 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photosynthesis 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reproduction &amp; dispersal 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transports food /water to leaves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95400"/>
            <a:ext cx="3962400" cy="518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5486400" y="4267200"/>
            <a:ext cx="10668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2438400" y="5943600"/>
            <a:ext cx="3810000" cy="762000"/>
          </a:xfrm>
          <a:prstGeom prst="wedgeRoundRectCallout">
            <a:avLst>
              <a:gd name="adj1" fmla="val 36152"/>
              <a:gd name="adj2" fmla="val -1578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Define ‘system’ (generically)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6" grpId="0" animBg="1"/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04800" y="228601"/>
            <a:ext cx="8610600" cy="6858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Factors affecting Photosynthesis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6553200" cy="513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03753" y="912167"/>
            <a:ext cx="5647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white"/>
                </a:solidFill>
              </a:rPr>
              <a:t>Which factors most influence this process? 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68143" y="6048238"/>
            <a:ext cx="2285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white"/>
                </a:solidFill>
              </a:rPr>
              <a:t>Why?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053" name="Picture 5" descr="http://t3.gstatic.com/images?q=tbn:ANd9GcTabZ6oOdeqjKN2Hx0aiAr-k5Pflyt8OCqYw0FBGUJG9ZRJsiHZBeS9rvlg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27051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www.volusia.org/core/fileparse.php/4157/urlt/water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28800"/>
            <a:ext cx="2171700" cy="17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t1.gstatic.com/images?q=tbn:ANd9GcRdx2U0AYsP36rfBnlCa4LpIrmgkS5IcxxU7Nn63xlbMNzbsKLMljsQ14d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2" y="3962400"/>
            <a:ext cx="2809875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05225"/>
            <a:ext cx="21336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Factors affecting Photosynthesis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11268" name="Picture 4" descr="https://encrypted-tbn1.gstatic.com/images?q=tbn:ANd9GcTvY1eRGhfi-699JYvt34-DuftPGzNA1wj8-zxqO3Hjkq3MIyy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029200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encrypted-tbn0.gstatic.com/images?q=tbn:ANd9GcT73W5rF1ZFuSQJQjWlI_aiQjBYNfBbvNme-A8YUYT061hTr4aRO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2505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biologycorner.com/resources/stom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077" y="1066800"/>
            <a:ext cx="3246073" cy="2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encrypted-tbn0.gstatic.com/images?q=tbn:ANd9GcT_ycF5CYrCL8q7ItH_9HvTiVryPWf2W_Q6GfXvHVuTdcGs47YMA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3810000"/>
            <a:ext cx="19812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4800" y="5943600"/>
            <a:ext cx="19812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lackadder ITC" pitchFamily="82" charset="0"/>
                <a:ea typeface="+mj-ea"/>
                <a:cs typeface="+mj-cs"/>
              </a:rPr>
              <a:t>water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lackadder ITC" pitchFamily="82" charset="0"/>
              <a:ea typeface="+mj-ea"/>
              <a:cs typeface="+mj-cs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362200" y="5562600"/>
            <a:ext cx="3200400" cy="1066800"/>
          </a:xfrm>
          <a:prstGeom prst="wedgeRoundRectCallout">
            <a:avLst>
              <a:gd name="adj1" fmla="val 24881"/>
              <a:gd name="adj2" fmla="val -2265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happens to photosynthesis as water availability increases?  Decreases?  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3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Factors affecting Photosynthesis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6142038"/>
            <a:ext cx="3581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  <a:ea typeface="+mj-ea"/>
                <a:cs typeface="+mj-cs"/>
              </a:rPr>
              <a:t>Carbon dioxide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lackadder ITC" pitchFamily="82" charset="0"/>
              <a:ea typeface="+mj-ea"/>
              <a:cs typeface="+mj-cs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324600" y="1447800"/>
            <a:ext cx="3200400" cy="1219200"/>
          </a:xfrm>
          <a:prstGeom prst="wedgeRoundRectCallout">
            <a:avLst>
              <a:gd name="adj1" fmla="val -83691"/>
              <a:gd name="adj2" fmla="val 754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happens to photosynthesis as CO</a:t>
            </a:r>
            <a:r>
              <a:rPr lang="en-US" baseline="-25000" dirty="0" smtClean="0"/>
              <a:t>2</a:t>
            </a:r>
            <a:r>
              <a:rPr lang="en-US" dirty="0" smtClean="0"/>
              <a:t> availability increases?  Decreases?  Why?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 flipV="1">
            <a:off x="4724400" y="52578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flipV="1">
            <a:off x="5943600" y="52578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76800" y="5294293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CO2 =     rate of Photosynthesis</a:t>
            </a:r>
          </a:p>
          <a:p>
            <a:r>
              <a:rPr lang="en-US" sz="2800" dirty="0" smtClean="0"/>
              <a:t>CO2 =     rate of Photosynthesis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4724400" y="57912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5943600" y="57912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eaves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6142038"/>
            <a:ext cx="3581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  <a:ea typeface="+mj-ea"/>
                <a:cs typeface="+mj-cs"/>
              </a:rPr>
              <a:t>Carbon dioxide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lackadder ITC" pitchFamily="82" charset="0"/>
              <a:ea typeface="+mj-ea"/>
              <a:cs typeface="+mj-cs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324600" y="228600"/>
            <a:ext cx="3200400" cy="838200"/>
          </a:xfrm>
          <a:prstGeom prst="wedgeRoundRectCallout">
            <a:avLst>
              <a:gd name="adj1" fmla="val -59515"/>
              <a:gd name="adj2" fmla="val 1273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Think of it this way…</a:t>
            </a:r>
            <a:endParaRPr lang="en-US" sz="2400" dirty="0"/>
          </a:p>
        </p:txBody>
      </p:sp>
      <p:pic>
        <p:nvPicPr>
          <p:cNvPr id="1026" name="Picture 2" descr="http://www.zlcb.org/storage/spaghetti_dinner.jpg?__SQUARESPACE_CACHEVERSION=1333326279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85800"/>
            <a:ext cx="2143125" cy="2143125"/>
          </a:xfrm>
          <a:prstGeom prst="rect">
            <a:avLst/>
          </a:prstGeom>
          <a:noFill/>
        </p:spPr>
      </p:pic>
      <p:pic>
        <p:nvPicPr>
          <p:cNvPr id="1028" name="Picture 4" descr="http://profile.ak.fbcdn.net/hprofile-ak-ash4/373517_488855201125247_1019858769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352800"/>
            <a:ext cx="1714500" cy="127635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30" name="Picture 6" descr="http://trialx.com/g/Spaghetti_Sauce-3.jpg"/>
          <p:cNvPicPr>
            <a:picLocks noChangeAspect="1" noChangeArrowheads="1"/>
          </p:cNvPicPr>
          <p:nvPr/>
        </p:nvPicPr>
        <p:blipFill>
          <a:blip r:embed="rId5" cstate="print"/>
          <a:srcRect b="11111"/>
          <a:stretch>
            <a:fillRect/>
          </a:stretch>
        </p:blipFill>
        <p:spPr bwMode="auto">
          <a:xfrm>
            <a:off x="2590800" y="3124200"/>
            <a:ext cx="2286000" cy="169333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32" name="Picture 8" descr="http://img.foodnetwork.com/FOOD/2012/01/06/hatk_stacked-dishes_s4x3_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3200400"/>
            <a:ext cx="2026920" cy="15240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34" name="Picture 10" descr="http://ecx.images-amazon.com/images/I/41xk6Uu-cTL._SL160_AA160_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3200400"/>
            <a:ext cx="1524000" cy="152400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993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fairchildgarden.org/uploads/images/Miami_Herald_/Forget_the_Heat/new_leav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34431"/>
            <a:ext cx="58293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28600" y="228601"/>
            <a:ext cx="86868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Factors affecting Photosynthesis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20484" name="Picture 4" descr="http://fhs-bio-wiki.pbworks.com/f/optimum%20temperature%20affecting%20photosynthes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4097717" cy="2819400"/>
          </a:xfrm>
          <a:prstGeom prst="rect">
            <a:avLst/>
          </a:prstGeom>
          <a:noFill/>
        </p:spPr>
      </p:pic>
      <p:sp>
        <p:nvSpPr>
          <p:cNvPr id="6" name="Rounded Rectangular Callout 5"/>
          <p:cNvSpPr/>
          <p:nvPr/>
        </p:nvSpPr>
        <p:spPr>
          <a:xfrm>
            <a:off x="5257800" y="1219200"/>
            <a:ext cx="3657600" cy="1600200"/>
          </a:xfrm>
          <a:prstGeom prst="wedgeRoundRectCallout">
            <a:avLst>
              <a:gd name="adj1" fmla="val -85449"/>
              <a:gd name="adj2" fmla="val 63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Notice the trend…what do scientists call this type of a graph…what does it mean?</a:t>
            </a:r>
            <a:endParaRPr lang="en-US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5943600"/>
            <a:ext cx="19812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lackadder ITC" pitchFamily="82" charset="0"/>
                <a:ea typeface="+mj-ea"/>
                <a:cs typeface="+mj-cs"/>
              </a:rPr>
              <a:t>heat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lackadder ITC" pitchFamily="82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4191000"/>
            <a:ext cx="8001000" cy="1384995"/>
          </a:xfrm>
          <a:prstGeom prst="rect">
            <a:avLst/>
          </a:prstGeom>
          <a:solidFill>
            <a:schemeClr val="accent3">
              <a:lumMod val="5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Essentially, the most favorable conditions for photosynthesis are mild ones—ranging in temperature from about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</a:t>
            </a:r>
            <a:r>
              <a:rPr lang="en-US" sz="2800" baseline="30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to 85</a:t>
            </a:r>
            <a:r>
              <a:rPr lang="en-US" sz="2800" baseline="30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3.bp.blogspot.com/-Y0KPzJ75ff0/TlwyS0FFrRI/AAAAAAAAAzI/M8RVixTmRTU/s1600/IMG_8415%2B-%2BSunlight%2Bthru%2Bthe%2Bleav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7" y="1219200"/>
            <a:ext cx="8968154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30480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Factors affecting Photosynthesis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53409" y="990600"/>
            <a:ext cx="3657600" cy="800100"/>
          </a:xfrm>
          <a:prstGeom prst="wedgeRoundRectCallout">
            <a:avLst>
              <a:gd name="adj1" fmla="val -11612"/>
              <a:gd name="adj2" fmla="val 3405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 regards to light, sunlight </a:t>
            </a:r>
            <a:r>
              <a:rPr lang="en-US" sz="2400" i="1" dirty="0" smtClean="0"/>
              <a:t>intensity</a:t>
            </a:r>
            <a:r>
              <a:rPr lang="en-US" sz="2400" dirty="0" smtClean="0"/>
              <a:t> is key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355805" y="914400"/>
            <a:ext cx="3977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the light intensity increases, the rate of photosynthesis increases…but once you reach a certain intensity, it reaches a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maximum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may even begin to decrease again if taken too high…sound familiar?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5621079"/>
            <a:ext cx="960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light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1030" name="Picture 6" descr="http://13tellge.files.wordpress.com/2012/01/graph-light-intensity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796" y="3352800"/>
            <a:ext cx="4550054" cy="24460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00200" y="3466643"/>
            <a:ext cx="2387009" cy="258532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 notables: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1.  Only roughly 1% of captured light is actually converted into chemical E.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2.  Plants vary greatly in their preferred intensities.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12" grpId="0" build="p" bldLvl="4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8600" y="30480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Factors affecting Photosynthesis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4881" y="6107519"/>
            <a:ext cx="960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light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1143000"/>
            <a:ext cx="6344094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Plants vary greatly in their preferred intensities.  Let’s explore…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599" y="2095500"/>
            <a:ext cx="8663763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1535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Shade tolerant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151233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Shade intolerant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95700" y="153744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Intermediate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2" name="Picture 2" descr="http://texastreeplanting.tamu.edu/treepictures/holly_american_m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1981200" cy="19812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encrypted-tbn3.gstatic.com/images?q=tbn:ANd9GcTXgnh3FkckZNQk0vWlVS_hMt-geqcZPFEf6mBuVcGUCZE41rR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73918"/>
            <a:ext cx="2133600" cy="21336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api.ning.com/files/xOAyKgySuCddIXF-hikkBzAmHkukembaDFc3XpLmhvLiE4DhB1bh5SA1YgbT33sS-v-SeTz06aSPGwcaeqi*FG3iNWLBOowJ/March28_M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47" y="5181600"/>
            <a:ext cx="207010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texastreeid.tamu.edu/images/TreeImages/magnolia_southern1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40766"/>
            <a:ext cx="2319670" cy="232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texastreeid.tamu.edu/images/TreeImages/pine_longleaf1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065" y="1940766"/>
            <a:ext cx="2523460" cy="252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encrypted-tbn2.gstatic.com/images?q=tbn:ANd9GcSH4IRl4p_A3c79M-PpLq0kKD58ff3TS23WPjH-DMOLRX2Oeasj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72" y="4464226"/>
            <a:ext cx="2143125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osage_orange1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19" y="4546272"/>
            <a:ext cx="1962151" cy="19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83794" y="2095500"/>
            <a:ext cx="107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Baskerville Old Face" pitchFamily="18" charset="0"/>
              </a:rPr>
              <a:t>Longleaf Pine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Baskerville Old Fac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63689" y="4648200"/>
            <a:ext cx="695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Baskerville Old Face" pitchFamily="18" charset="0"/>
              </a:rPr>
              <a:t>Osage Orange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Baskerville Old Fac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11994" y="2095499"/>
            <a:ext cx="107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Baskerville Old Face" pitchFamily="18" charset="0"/>
              </a:rPr>
              <a:t>Magnolia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Baskerville Old Fac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95800" y="44958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Baskerville Old Face" pitchFamily="18" charset="0"/>
              </a:rPr>
              <a:t>Bald Cypress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Baskerville Old Face" pitchFamily="18" charset="0"/>
            </a:endParaRPr>
          </a:p>
        </p:txBody>
      </p:sp>
      <p:pic>
        <p:nvPicPr>
          <p:cNvPr id="5138" name="Picture 18" descr="http://texastreeid.tamu.edu/images/TreeImages/maple_silver1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14" y="2750660"/>
            <a:ext cx="2124530" cy="212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883194" y="2795200"/>
            <a:ext cx="107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Baskerville Old Face" pitchFamily="18" charset="0"/>
              </a:rPr>
              <a:t>Silver Maple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Baskerville Old Face" pitchFamily="18" charset="0"/>
            </a:endParaRPr>
          </a:p>
        </p:txBody>
      </p:sp>
      <p:pic>
        <p:nvPicPr>
          <p:cNvPr id="5140" name="Picture 20" descr="http://texastreeid.tamu.edu/images/TreeImages/sassafras15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994" y="2659246"/>
            <a:ext cx="2307027" cy="231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041064" y="2750659"/>
            <a:ext cx="1079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Baskerville Old Face" pitchFamily="18" charset="0"/>
              </a:rPr>
              <a:t>Sassafras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Baskerville Old Face" pitchFamily="18" charset="0"/>
            </a:endParaRPr>
          </a:p>
        </p:txBody>
      </p:sp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897" y="4924425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88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4" animBg="1"/>
      <p:bldP spid="2" grpId="0" animBg="1"/>
      <p:bldP spid="5" grpId="0"/>
      <p:bldP spid="11" grpId="0"/>
      <p:bldP spid="13" grpId="0"/>
      <p:bldP spid="7" grpId="0"/>
      <p:bldP spid="22" grpId="0"/>
      <p:bldP spid="23" grpId="0"/>
      <p:bldP spid="24" grpId="0"/>
      <p:bldP spid="26" grpId="0"/>
      <p:bldP spid="2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Autumn leaf-drop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8534400" cy="564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>
          <a:xfrm>
            <a:off x="152400" y="914400"/>
            <a:ext cx="3657600" cy="800100"/>
          </a:xfrm>
          <a:prstGeom prst="wedgeRoundRectCallout">
            <a:avLst>
              <a:gd name="adj1" fmla="val 83165"/>
              <a:gd name="adj2" fmla="val 351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What is the chief factor  to trigger leaf drop in the fall?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1295400"/>
            <a:ext cx="3429000" cy="489364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in day length!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Why would God do this, say, as opposed to mere temperature or weather?</a:t>
            </a:r>
          </a:p>
          <a:p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1.  </a:t>
            </a:r>
            <a:r>
              <a:rPr lang="en-US" sz="2400" dirty="0" smtClean="0">
                <a:solidFill>
                  <a:srgbClr val="F577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Day/night light cycle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based on planetary motion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2.  Therefore it is more consistent from year to year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bldLvl="4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14400"/>
            <a:ext cx="6934200" cy="562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Autumn leaf-drop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52400" y="914400"/>
            <a:ext cx="3962400" cy="800100"/>
          </a:xfrm>
          <a:prstGeom prst="wedgeRoundRectCallout">
            <a:avLst>
              <a:gd name="adj1" fmla="val 72832"/>
              <a:gd name="adj2" fmla="val 351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What is actually happening at the leaf level?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1295400"/>
            <a:ext cx="3429000" cy="120032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1.  Shorter days signal the plant to prepare for harsh conditions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400" y="3505200"/>
            <a:ext cx="3429000" cy="144655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2.  An abscission layer (a layer of cork cells) forms at the base of the petiole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(eventually becoming a leaf scar) 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rved Down Arrow 7"/>
          <p:cNvSpPr/>
          <p:nvPr/>
        </p:nvSpPr>
        <p:spPr>
          <a:xfrm rot="5400000">
            <a:off x="7239000" y="2819400"/>
            <a:ext cx="2057400" cy="685800"/>
          </a:xfrm>
          <a:prstGeom prst="curvedDownArrow">
            <a:avLst>
              <a:gd name="adj1" fmla="val 25000"/>
              <a:gd name="adj2" fmla="val 50000"/>
              <a:gd name="adj3" fmla="val 672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200" y="5105400"/>
            <a:ext cx="3429000" cy="15696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3.  This layer cuts off water &amp; nutrients to the leaf, thus reducing chlorophyll  production</a:t>
            </a:r>
          </a:p>
        </p:txBody>
      </p:sp>
      <p:sp>
        <p:nvSpPr>
          <p:cNvPr id="12" name="Bent Arrow 11"/>
          <p:cNvSpPr/>
          <p:nvPr/>
        </p:nvSpPr>
        <p:spPr>
          <a:xfrm rot="10800000">
            <a:off x="5181600" y="4648200"/>
            <a:ext cx="2871216" cy="1143000"/>
          </a:xfrm>
          <a:prstGeom prst="bentArrow">
            <a:avLst>
              <a:gd name="adj1" fmla="val 25000"/>
              <a:gd name="adj2" fmla="val 17239"/>
              <a:gd name="adj3" fmla="val 42910"/>
              <a:gd name="adj4" fmla="val 477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2590800"/>
            <a:ext cx="4038600" cy="156966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4.  This results in allowing the other pigments (present all the while) to become more pronounced and visible</a:t>
            </a:r>
          </a:p>
        </p:txBody>
      </p:sp>
      <p:sp>
        <p:nvSpPr>
          <p:cNvPr id="13" name="Curved Down Arrow 12"/>
          <p:cNvSpPr/>
          <p:nvPr/>
        </p:nvSpPr>
        <p:spPr>
          <a:xfrm rot="15358762">
            <a:off x="788006" y="4357945"/>
            <a:ext cx="1664255" cy="685800"/>
          </a:xfrm>
          <a:prstGeom prst="curvedDownArrow">
            <a:avLst>
              <a:gd name="adj1" fmla="val 25000"/>
              <a:gd name="adj2" fmla="val 50000"/>
              <a:gd name="adj3" fmla="val 672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http://t0.gstatic.com/images?q=tbn:ANd9GcTgcytDoEvKI5xdjig2TcH8DLRnnSruSSZoGIfcNkdMknIFxP5DjHNeeTM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"/>
            <a:ext cx="2238375" cy="2350805"/>
          </a:xfrm>
          <a:prstGeom prst="rect">
            <a:avLst/>
          </a:prstGeom>
          <a:noFill/>
        </p:spPr>
      </p:pic>
      <p:pic>
        <p:nvPicPr>
          <p:cNvPr id="1028" name="Picture 4" descr="http://www.woodlands.co.uk/blog/wp-content/uploads/leafscar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5105400"/>
            <a:ext cx="1600200" cy="1626870"/>
          </a:xfrm>
          <a:prstGeom prst="rect">
            <a:avLst/>
          </a:prstGeom>
          <a:noFill/>
        </p:spPr>
      </p:pic>
      <p:pic>
        <p:nvPicPr>
          <p:cNvPr id="1030" name="Picture 6" descr="https://encrypted-tbn0.gstatic.com/images?q=tbn:ANd9GcRzt19R6NUp_yPl2TImMST5tDP5tJ6QnE6sZCpbki4iovhr3al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04800"/>
            <a:ext cx="1905000" cy="2209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4" animBg="1"/>
      <p:bldP spid="9" grpId="0" uiExpand="1" build="p" bldLvl="4" animBg="1"/>
      <p:bldP spid="8" grpId="0" animBg="1"/>
      <p:bldP spid="10" grpId="0" uiExpand="1" build="p" bldLvl="4" animBg="1"/>
      <p:bldP spid="12" grpId="0" animBg="1"/>
      <p:bldP spid="14" grpId="0" uiExpand="1" build="p" bldLvl="4" animBg="1"/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620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ular Callout 5"/>
          <p:cNvSpPr/>
          <p:nvPr/>
        </p:nvSpPr>
        <p:spPr>
          <a:xfrm>
            <a:off x="1752600" y="2590800"/>
            <a:ext cx="4953000" cy="800100"/>
          </a:xfrm>
          <a:prstGeom prst="wedgeRoundRectCallout">
            <a:avLst>
              <a:gd name="adj1" fmla="val -41106"/>
              <a:gd name="adj2" fmla="val 1580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Blackadder ITC" pitchFamily="82" charset="0"/>
              </a:rPr>
              <a:t>Anthocyanin</a:t>
            </a:r>
            <a:r>
              <a:rPr lang="en-US" sz="2400" dirty="0" smtClean="0"/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(blues, reds, purples)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295400" y="1371600"/>
            <a:ext cx="3962400" cy="800100"/>
          </a:xfrm>
          <a:prstGeom prst="wedgeRoundRectCallout">
            <a:avLst>
              <a:gd name="adj1" fmla="val 101075"/>
              <a:gd name="adj2" fmla="val 778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Carotene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(yellowish-orange)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038600" y="5181600"/>
            <a:ext cx="3962400" cy="800100"/>
          </a:xfrm>
          <a:prstGeom prst="wedgeRoundRectCallout">
            <a:avLst>
              <a:gd name="adj1" fmla="val -56330"/>
              <a:gd name="adj2" fmla="val -1149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Xanthophyll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(yellow)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5621079"/>
            <a:ext cx="2837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A few pigments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systems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143000"/>
            <a:ext cx="5410200" cy="505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1026" name="Picture 2" descr="http://upload.wikimedia.org/wikipedia/commons/1/15/Golden_sugar_ma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8818"/>
            <a:ext cx="374332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648200" y="838200"/>
            <a:ext cx="3962400" cy="1447800"/>
          </a:xfrm>
          <a:prstGeom prst="wedgeRoundRectCallout">
            <a:avLst>
              <a:gd name="adj1" fmla="val -84573"/>
              <a:gd name="adj2" fmla="val 1000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remember waking up one September day and going outside to see an unforgettable tree something like this one…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1000" y="57912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pigment is shown here?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7200" y="2971800"/>
            <a:ext cx="4648200" cy="230832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factors seem to affect fall coloration most directly?</a:t>
            </a:r>
          </a:p>
          <a:p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1.  bright sunlight 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linked to: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2.  sudden temperature drops</a:t>
            </a:r>
          </a:p>
        </p:txBody>
      </p:sp>
    </p:spTree>
    <p:extLst>
      <p:ext uri="{BB962C8B-B14F-4D97-AF65-F5344CB8AC3E}">
        <p14:creationId xmlns:p14="http://schemas.microsoft.com/office/powerpoint/2010/main" val="41903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 rot="10800000" flipV="1">
            <a:off x="914400" y="914400"/>
            <a:ext cx="6705600" cy="609600"/>
          </a:xfrm>
          <a:prstGeom prst="wedgeRoundRectCallout">
            <a:avLst>
              <a:gd name="adj1" fmla="val -12931"/>
              <a:gd name="adj2" fmla="val 1028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Certain trees exhibit non-green colors year round…</a:t>
            </a:r>
          </a:p>
        </p:txBody>
      </p:sp>
      <p:pic>
        <p:nvPicPr>
          <p:cNvPr id="18434" name="Picture 2" descr="http://www.mcauliffesvalleynursery.com/Nuresagi.GIF?nxg_versionuid=publish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67006"/>
            <a:ext cx="3248025" cy="36385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9600" y="54864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Wet-heron maple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73214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91200" y="5143947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Japanese red maple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http://1.bp.blogspot.com/_vpWrgk3oLME/SwVTQWlQSBI/AAAAAAAAAJI/fHLerDZ_Bak/s1600/11-12-09+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43" y="1767423"/>
            <a:ext cx="4643457" cy="425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54871" y="6023358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Dusty miller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6" name="Picture 8" descr="http://1.bp.blogspot.com/_vpWrgk3oLME/SwVTQlZT03I/AAAAAAAAAJQ/XX2NKeah1qE/s800/11-17-09+0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889" y="1767423"/>
            <a:ext cx="3954622" cy="441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17410" name="Picture 2" descr="http://blogs.smithsonianmag.com/ideas/files/2012/10/Trees-lar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90600"/>
            <a:ext cx="9144001" cy="586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200706" name="Picture 2" descr="http://www.ilikewallpaper.net/iPad-wallpapers/download/6498/Yellow-Trees-iPad-wallpaper-ilikewallpaper_c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14400"/>
            <a:ext cx="5886450" cy="5886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199682" name="Picture 2" descr="http://media.al.com/living_impact/photo/11663241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4806922" cy="3200400"/>
          </a:xfrm>
          <a:prstGeom prst="rect">
            <a:avLst/>
          </a:prstGeom>
          <a:noFill/>
        </p:spPr>
      </p:pic>
      <p:pic>
        <p:nvPicPr>
          <p:cNvPr id="199684" name="Picture 4" descr="http://cdn.c.photoshelter.com/img-get/I00006yHDyxF1.ZY/s/750/750/F110-Grassy-Field-with-Trees-in-Fall-Color.jpg"/>
          <p:cNvPicPr>
            <a:picLocks noChangeAspect="1" noChangeArrowheads="1"/>
          </p:cNvPicPr>
          <p:nvPr/>
        </p:nvPicPr>
        <p:blipFill>
          <a:blip r:embed="rId3" cstate="print"/>
          <a:srcRect b="4425"/>
          <a:stretch>
            <a:fillRect/>
          </a:stretch>
        </p:blipFill>
        <p:spPr bwMode="auto">
          <a:xfrm>
            <a:off x="2514600" y="2514600"/>
            <a:ext cx="6457950" cy="4114800"/>
          </a:xfrm>
          <a:prstGeom prst="rect">
            <a:avLst/>
          </a:prstGeom>
          <a:noFill/>
        </p:spPr>
      </p:pic>
      <p:pic>
        <p:nvPicPr>
          <p:cNvPr id="1026" name="Picture 2" descr="https://encrypted-tbn3.gstatic.com/images?q=tbn:ANd9GcSF9slAgnj1Y499wQ5pAxMEhZNDWnYKsiENJWEXNX8hO_MHJg21F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03952"/>
            <a:ext cx="3565451" cy="23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80" y="990600"/>
            <a:ext cx="9117419" cy="552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74295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0580"/>
            <a:ext cx="9144000" cy="610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organs 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1430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Organs…</a:t>
            </a:r>
            <a:endParaRPr lang="en-US" sz="24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038600" y="990600"/>
            <a:ext cx="4953000" cy="990600"/>
          </a:xfrm>
          <a:prstGeom prst="wedgeRoundRectCallout">
            <a:avLst>
              <a:gd name="adj1" fmla="val -23351"/>
              <a:gd name="adj2" fmla="val -647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Define ‘organ’ (generically); now share 2 functions for each organ…</a:t>
            </a:r>
            <a:endParaRPr lang="en-US" sz="2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76399"/>
            <a:ext cx="2466975" cy="350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438400"/>
            <a:ext cx="304138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886200"/>
            <a:ext cx="2514600" cy="245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 Fallen Leaves wallpap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3" y="8860"/>
            <a:ext cx="9144000" cy="684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05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8200" y="-533400"/>
            <a:ext cx="10515600" cy="841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 Snow Covered Red Tree wallpap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4400"/>
            <a:ext cx="915028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09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447800"/>
            <a:ext cx="547687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906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Fall coloration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198658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3524250" cy="3019425"/>
          </a:xfrm>
          <a:prstGeom prst="rect">
            <a:avLst/>
          </a:prstGeom>
          <a:noFill/>
        </p:spPr>
      </p:pic>
      <p:pic>
        <p:nvPicPr>
          <p:cNvPr id="198660" name="Picture 4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962400"/>
            <a:ext cx="3524250" cy="2647951"/>
          </a:xfrm>
          <a:prstGeom prst="rect">
            <a:avLst/>
          </a:prstGeom>
          <a:noFill/>
        </p:spPr>
      </p:pic>
      <p:pic>
        <p:nvPicPr>
          <p:cNvPr id="198662" name="Picture 6" descr="http://www.bonsaitreegardener.net/wp-content/gallery/japanese-maple/japanese_red_maple_bonsai_tr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914400"/>
            <a:ext cx="4912868" cy="579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hebestgardening.com/wp-content/uploads/2012/04/corn-fields-ripe-for-harve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1866"/>
            <a:ext cx="9144000" cy="621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Water &amp; Wilting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pic>
        <p:nvPicPr>
          <p:cNvPr id="7172" name="Picture 4" descr="http://t2.gstatic.com/images?q=tbn:ANd9GcQurv4fntdhAnPyXu_t1G594_uPN6q5qRI2HlsBjlAHJhPNgkQ50qhhfTRb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13335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3100" y="1905000"/>
            <a:ext cx="1943100" cy="34163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said that an average cornstalk may lose up to 1 gallon of water a day!</a:t>
            </a:r>
            <a:endParaRPr lang="en-US" sz="27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6" name="Picture 8" descr="http://t0.gstatic.com/images?q=tbn:ANd9GcRp5cuY6ZYApBJGo5GeDgjf8TGziab_Ww4UuTW3IPMCcZWDAHa0CskORU1kzQ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619" y="4481512"/>
            <a:ext cx="168592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allpapersus.com/wp-content/uploads/2012/11/Leaves-Dew-Black-White-Photography-Pla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" y="0"/>
            <a:ext cx="915596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Leaves: Water &amp; Wilting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739" y="1295400"/>
            <a:ext cx="85432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What are some factors that affect transpiration?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Humidity</a:t>
            </a:r>
          </a:p>
          <a:p>
            <a:pPr marL="457200" indent="-4572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Sunlight intensity</a:t>
            </a:r>
          </a:p>
          <a:p>
            <a:pPr marL="457200" indent="-4572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Temperature</a:t>
            </a:r>
          </a:p>
          <a:p>
            <a:pPr marL="457200" indent="-4572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Wind speed</a:t>
            </a:r>
          </a:p>
          <a:p>
            <a:pPr marL="457200" indent="-4572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Soil-water availability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 flipV="1">
            <a:off x="1828800" y="5562600"/>
            <a:ext cx="6329031" cy="476250"/>
          </a:xfrm>
          <a:prstGeom prst="wedgeRoundRectCallout">
            <a:avLst>
              <a:gd name="adj1" fmla="val 527"/>
              <a:gd name="adj2" fmla="val 399637"/>
              <a:gd name="adj3" fmla="val 16667"/>
            </a:avLst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I’’</a:t>
            </a:r>
            <a:r>
              <a:rPr lang="en-US" sz="32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ll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 explain more about these in a few slides…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2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4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23973</TotalTime>
  <Words>3052</Words>
  <Application>Microsoft Office PowerPoint</Application>
  <PresentationFormat>On-screen Show (4:3)</PresentationFormat>
  <Paragraphs>544</Paragraphs>
  <Slides>113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113</vt:i4>
      </vt:variant>
    </vt:vector>
  </HeadingPairs>
  <TitlesOfParts>
    <vt:vector size="121" baseType="lpstr"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Leaves</vt:lpstr>
      <vt:lpstr>Leaves</vt:lpstr>
      <vt:lpstr>Leaves</vt:lpstr>
      <vt:lpstr>Leaves: chapter outline</vt:lpstr>
      <vt:lpstr>Leaves:Place (levels of organization) </vt:lpstr>
      <vt:lpstr>Leaves:Place (levels of organization) </vt:lpstr>
      <vt:lpstr>Plant systems: "Typical" Plant Body </vt:lpstr>
      <vt:lpstr>Leaves: systems</vt:lpstr>
      <vt:lpstr>Leaves: organs </vt:lpstr>
      <vt:lpstr>Leaves: parts</vt:lpstr>
      <vt:lpstr>Leaves: petioles</vt:lpstr>
      <vt:lpstr>Leaves: venation patterns</vt:lpstr>
      <vt:lpstr>Leaves: complexity</vt:lpstr>
      <vt:lpstr>Leaves: complexity</vt:lpstr>
      <vt:lpstr>Leaves: simple vs. compound (last look)</vt:lpstr>
      <vt:lpstr>Leaves: simple or compound?</vt:lpstr>
      <vt:lpstr>Leaves: complexity</vt:lpstr>
      <vt:lpstr>Leaves: branch basics</vt:lpstr>
      <vt:lpstr>Leaves: branch basics</vt:lpstr>
      <vt:lpstr>Leaves: leaf arrangement</vt:lpstr>
      <vt:lpstr>Leaves: leaf arrangement</vt:lpstr>
      <vt:lpstr>Leaves: leaf arrangement</vt:lpstr>
      <vt:lpstr>Leaves: leaf position</vt:lpstr>
      <vt:lpstr>Leaves: phototropism</vt:lpstr>
      <vt:lpstr>Leaves: phototropism</vt:lpstr>
      <vt:lpstr>Leaves: phototropism</vt:lpstr>
      <vt:lpstr>Plants: internal structure</vt:lpstr>
      <vt:lpstr>Plants: Review quiz</vt:lpstr>
      <vt:lpstr>Plants: Review quiz</vt:lpstr>
      <vt:lpstr>Plants: Transport system </vt:lpstr>
      <vt:lpstr>Leaves: microstructure</vt:lpstr>
      <vt:lpstr>Leaves: epidermal layers</vt:lpstr>
      <vt:lpstr>Leaves: the cuticle</vt:lpstr>
      <vt:lpstr>Leaves: stomata</vt:lpstr>
      <vt:lpstr>Leaves: guard cells</vt:lpstr>
      <vt:lpstr>PowerPoint Presentation</vt:lpstr>
      <vt:lpstr>Leaves: leaf hairs</vt:lpstr>
      <vt:lpstr>Leaves: mesophyll layers</vt:lpstr>
      <vt:lpstr>Leaves: mesophyll layers</vt:lpstr>
      <vt:lpstr>Leaves: mesophyll layers</vt:lpstr>
      <vt:lpstr>Leaves: mesophyll layers~veins</vt:lpstr>
      <vt:lpstr>Leaves: mesophyll layers~veins</vt:lpstr>
      <vt:lpstr>Dicot leaf: cross section review</vt:lpstr>
      <vt:lpstr>Leaves: microstructure—a review of what I’m looking for</vt:lpstr>
      <vt:lpstr>PowerPoint Presentation</vt:lpstr>
      <vt:lpstr>PowerPoint Presentation</vt:lpstr>
      <vt:lpstr>Leaves: dicot cross-section practicum next…</vt:lpstr>
      <vt:lpstr>Dicot leaf: cross section practicum</vt:lpstr>
      <vt:lpstr>Leaves: microstructure typical plant cell</vt:lpstr>
      <vt:lpstr>Leaves: microstructure typical plant cell</vt:lpstr>
      <vt:lpstr>Leaves: microstructure typical plant cell</vt:lpstr>
      <vt:lpstr>Leaves: microstructure: typical plant cell</vt:lpstr>
      <vt:lpstr>Leaves: microstructure: typical plant cell</vt:lpstr>
      <vt:lpstr>Leaves: microstructure</vt:lpstr>
      <vt:lpstr>Leaves: microstructure: typical plant cell</vt:lpstr>
      <vt:lpstr>Leaves: microstructure: typical plant cell</vt:lpstr>
      <vt:lpstr>Leaves: microstructure: typical plant cell</vt:lpstr>
      <vt:lpstr>Leaves: microstructure: typical plant cell</vt:lpstr>
      <vt:lpstr>Leaves: microstructure: typical plant cell</vt:lpstr>
      <vt:lpstr>Leaves: microstructure</vt:lpstr>
      <vt:lpstr>Leaves: a catalyst</vt:lpstr>
      <vt:lpstr>Leaves: a catalyst</vt:lpstr>
      <vt:lpstr>Leaves: the chloroplast </vt:lpstr>
      <vt:lpstr>Leaves: microstructure: typical plant cell</vt:lpstr>
      <vt:lpstr>Leaves: microstructure</vt:lpstr>
      <vt:lpstr>Plants: Photosynthesis</vt:lpstr>
      <vt:lpstr>Plants: Photosynthesis</vt:lpstr>
      <vt:lpstr>Plants: Photosynthesis</vt:lpstr>
      <vt:lpstr>Plants: Photosynthesis</vt:lpstr>
      <vt:lpstr>Leaves: Factors affecting Photosynthesis</vt:lpstr>
      <vt:lpstr>Leaves: Factors affecting Photosynthesis</vt:lpstr>
      <vt:lpstr>Leaves: Factors affecting Photosynthesis</vt:lpstr>
      <vt:lpstr>Leaves</vt:lpstr>
      <vt:lpstr>Leaves: Factors affecting Photosynthesis</vt:lpstr>
      <vt:lpstr>PowerPoint Presentation</vt:lpstr>
      <vt:lpstr>PowerPoint Presentation</vt:lpstr>
      <vt:lpstr>Leaves: Autumn leaf-drop</vt:lpstr>
      <vt:lpstr>Leaves: Autumn leaf-drop</vt:lpstr>
      <vt:lpstr>Leaves: Fall coloration</vt:lpstr>
      <vt:lpstr>Leaves: Fall coloration</vt:lpstr>
      <vt:lpstr>Leaves: Fall coloration</vt:lpstr>
      <vt:lpstr>Leaves: Fall coloration</vt:lpstr>
      <vt:lpstr>Leaves: Fall coloration</vt:lpstr>
      <vt:lpstr>Leaves: Fall coloration</vt:lpstr>
      <vt:lpstr>Leaves: Fall coloration</vt:lpstr>
      <vt:lpstr>Leaves: Fall coloration</vt:lpstr>
      <vt:lpstr>Leaves: Fall coloration</vt:lpstr>
      <vt:lpstr>Leaves: Fall coloration</vt:lpstr>
      <vt:lpstr>Leaves: Fall coloration</vt:lpstr>
      <vt:lpstr>Leaves: Fall coloration</vt:lpstr>
      <vt:lpstr>Leaves: Fall coloration</vt:lpstr>
      <vt:lpstr>Leaves: Fall coloration</vt:lpstr>
      <vt:lpstr>Leaves: Fall coloration</vt:lpstr>
      <vt:lpstr>Leaves: Fall coloration</vt:lpstr>
      <vt:lpstr>Leaves: Fall coloration</vt:lpstr>
      <vt:lpstr>Leaves: Fall coloration</vt:lpstr>
      <vt:lpstr>Leaves: Fall coloration</vt:lpstr>
      <vt:lpstr>Leaves: Water &amp; Wilting</vt:lpstr>
      <vt:lpstr>Leaves: Water &amp; Wilting</vt:lpstr>
      <vt:lpstr>Leaves: Water &amp; Wilting</vt:lpstr>
      <vt:lpstr>Leaves: Water &amp; Wilting</vt:lpstr>
      <vt:lpstr>Leaves: Water &amp; Wilting</vt:lpstr>
      <vt:lpstr>Leaves: Water &amp; Wilting</vt:lpstr>
      <vt:lpstr>Leaves: Specialized leaves</vt:lpstr>
      <vt:lpstr>Leaves: Specialized leaves</vt:lpstr>
      <vt:lpstr>Leaves: Specialized leaves</vt:lpstr>
      <vt:lpstr>Leaves: Specialized leaves</vt:lpstr>
      <vt:lpstr>Leaves: Specialized leaves</vt:lpstr>
      <vt:lpstr>Leaves: Specialized leaves</vt:lpstr>
      <vt:lpstr>Leaves: Specialized leaves</vt:lpstr>
      <vt:lpstr>Leaves</vt:lpstr>
      <vt:lpstr>Leaves</vt:lpstr>
      <vt:lpstr>Dicot leaf: cross section test review</vt:lpstr>
    </vt:vector>
  </TitlesOfParts>
  <Company>Seven Rivers Christian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Eckart</dc:creator>
  <cp:lastModifiedBy>Chris Eckart</cp:lastModifiedBy>
  <cp:revision>304</cp:revision>
  <cp:lastPrinted>2013-01-15T12:58:19Z</cp:lastPrinted>
  <dcterms:created xsi:type="dcterms:W3CDTF">2011-11-28T19:15:53Z</dcterms:created>
  <dcterms:modified xsi:type="dcterms:W3CDTF">2013-01-16T20:45:42Z</dcterms:modified>
</cp:coreProperties>
</file>